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6" r:id="rId1"/>
  </p:sldMasterIdLst>
  <p:notesMasterIdLst>
    <p:notesMasterId r:id="rId22"/>
  </p:notesMasterIdLst>
  <p:sldIdLst>
    <p:sldId id="256" r:id="rId2"/>
    <p:sldId id="258" r:id="rId3"/>
    <p:sldId id="257" r:id="rId4"/>
    <p:sldId id="259" r:id="rId5"/>
    <p:sldId id="260" r:id="rId6"/>
    <p:sldId id="300" r:id="rId7"/>
    <p:sldId id="301" r:id="rId8"/>
    <p:sldId id="302" r:id="rId9"/>
    <p:sldId id="262" r:id="rId10"/>
    <p:sldId id="317" r:id="rId11"/>
    <p:sldId id="321" r:id="rId12"/>
    <p:sldId id="318" r:id="rId13"/>
    <p:sldId id="319" r:id="rId14"/>
    <p:sldId id="320" r:id="rId15"/>
    <p:sldId id="322" r:id="rId16"/>
    <p:sldId id="270" r:id="rId17"/>
    <p:sldId id="306" r:id="rId18"/>
    <p:sldId id="273" r:id="rId19"/>
    <p:sldId id="278"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7B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16EFC-15E1-43D3-9EDD-9045F8091DA6}" v="21" dt="2024-11-20T19:20:58.38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125" autoAdjust="0"/>
  </p:normalViewPr>
  <p:slideViewPr>
    <p:cSldViewPr snapToGrid="0">
      <p:cViewPr varScale="1">
        <p:scale>
          <a:sx n="90" d="100"/>
          <a:sy n="90" d="100"/>
        </p:scale>
        <p:origin x="39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49B856-8CA3-4C68-ADB4-FA5320EDCA52}"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A1206C-5078-4E07-8A71-0755F052C42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A0FD1-640B-E52A-3A2C-B157978BC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3D57C1-C72F-0A71-C40B-B1F584CDC9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FD5504-FD75-5C29-2887-B05B4724E205}"/>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5" name="Footer Placeholder 4">
            <a:extLst>
              <a:ext uri="{FF2B5EF4-FFF2-40B4-BE49-F238E27FC236}">
                <a16:creationId xmlns:a16="http://schemas.microsoft.com/office/drawing/2014/main" id="{34BACF9F-DD2D-1B02-6A08-340C6F9F839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2F22A64-7F74-24A9-3ACF-CC5967648D2B}"/>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41876888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73072-979B-AFC2-2BEF-CC4FF4CB12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4BD57-9BD5-E18A-09FE-86801BBA6C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0C5C37-DB68-B13A-6BC2-7FDE8072728D}"/>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5" name="Footer Placeholder 4">
            <a:extLst>
              <a:ext uri="{FF2B5EF4-FFF2-40B4-BE49-F238E27FC236}">
                <a16:creationId xmlns:a16="http://schemas.microsoft.com/office/drawing/2014/main" id="{5CCFFE63-54AB-1075-A5F6-7D12CDF32C7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9BE2AFB-44F1-9EB3-643C-1E208D940547}"/>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327710809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9D4510-D19C-835C-E598-E1BD01F0D4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56C38B-3408-AD2E-449A-DA1766C455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5E97B2-ADCE-F716-7276-3F80A3FB75F7}"/>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5" name="Footer Placeholder 4">
            <a:extLst>
              <a:ext uri="{FF2B5EF4-FFF2-40B4-BE49-F238E27FC236}">
                <a16:creationId xmlns:a16="http://schemas.microsoft.com/office/drawing/2014/main" id="{F933EB09-6E03-9FD0-B450-3867C714853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EF348AE-AA21-8F91-F794-913B8C0BC217}"/>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597701401"/>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BC014-74B9-1F73-6D74-A268325BA7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EFAC453-9895-9DF3-CB47-18561BBDAC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C3C0BE-066A-2E49-D4EA-65763F13B7A0}"/>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5" name="Footer Placeholder 4">
            <a:extLst>
              <a:ext uri="{FF2B5EF4-FFF2-40B4-BE49-F238E27FC236}">
                <a16:creationId xmlns:a16="http://schemas.microsoft.com/office/drawing/2014/main" id="{076F865B-D352-AEC8-F369-3B75A2D0229E}"/>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7ECB5E4-4DDC-77B8-664B-5CEC1ECF8C45}"/>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326919466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58CB-BF5B-5971-FB1A-186D753203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2402300-70C0-CBC2-D878-9F0A104AFE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F1467-4268-0EB2-83F5-7310F447DC33}"/>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5" name="Footer Placeholder 4">
            <a:extLst>
              <a:ext uri="{FF2B5EF4-FFF2-40B4-BE49-F238E27FC236}">
                <a16:creationId xmlns:a16="http://schemas.microsoft.com/office/drawing/2014/main" id="{B6A6F66D-3958-410A-A609-DBAD91A5C97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57D5DEB-6A23-7515-2BD7-5C97EDDD1686}"/>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249715696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41A09-E412-C964-0D13-1016AEE820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675E58-6970-0A71-6621-CAEC0EB66F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7AB5A79-F042-5175-C870-48BCACD387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50970C-49D4-E755-C548-639EB16E092C}"/>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6" name="Footer Placeholder 5">
            <a:extLst>
              <a:ext uri="{FF2B5EF4-FFF2-40B4-BE49-F238E27FC236}">
                <a16:creationId xmlns:a16="http://schemas.microsoft.com/office/drawing/2014/main" id="{52F33083-EDA9-4627-A1FE-2C706A144A9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17BB5BF-4996-0AF9-B3E1-6F2F57DCE809}"/>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224935412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C6E6-FC5A-4B95-CA30-61D4628921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78B809-71A1-A265-EA3A-155049D996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A1D3E-1FB7-7097-EA98-B9A89C0859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659590-8473-CEA9-D3D1-C3782A345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A44AF-ED47-E220-331F-E4F0783B9E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41B941-CA9A-1DF2-069B-BE2FDDB9C993}"/>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8" name="Footer Placeholder 7">
            <a:extLst>
              <a:ext uri="{FF2B5EF4-FFF2-40B4-BE49-F238E27FC236}">
                <a16:creationId xmlns:a16="http://schemas.microsoft.com/office/drawing/2014/main" id="{292EB9D2-1069-3F8B-36EB-0389CE8A28E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59ADD7A-8C33-36CD-8DAC-E963298DCB7D}"/>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4269486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C92D3-1EE2-B615-217D-5302877EF8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5A44146-355F-CCBB-FBB6-6FC2A88DBB2F}"/>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4" name="Footer Placeholder 3">
            <a:extLst>
              <a:ext uri="{FF2B5EF4-FFF2-40B4-BE49-F238E27FC236}">
                <a16:creationId xmlns:a16="http://schemas.microsoft.com/office/drawing/2014/main" id="{C103B76E-6EBA-843F-B6EF-4080F122370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0CD4CEA-976B-1CF6-9C20-5A418671C6D9}"/>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9551397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794FC5-823A-06DE-0FEB-09009F99B24A}"/>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3" name="Footer Placeholder 2">
            <a:extLst>
              <a:ext uri="{FF2B5EF4-FFF2-40B4-BE49-F238E27FC236}">
                <a16:creationId xmlns:a16="http://schemas.microsoft.com/office/drawing/2014/main" id="{A9C6756F-F08D-1D3C-3303-213EA388B7DD}"/>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3C774AF-204C-7904-79A4-32657E135943}"/>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28186264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9DB56-6AAE-3286-E6F7-A2C32B2FD3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36BC88-A8A9-359C-5FAB-BB3B94B325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2116CF-FFC0-3873-A46B-D202064DDE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2BFFFC-32AA-B5C7-06D2-23734CFDA592}"/>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6" name="Footer Placeholder 5">
            <a:extLst>
              <a:ext uri="{FF2B5EF4-FFF2-40B4-BE49-F238E27FC236}">
                <a16:creationId xmlns:a16="http://schemas.microsoft.com/office/drawing/2014/main" id="{544E7A54-7F5A-9789-6F79-D67F7053AD70}"/>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48BB4E6-AAEE-B62F-5E30-D7212B338731}"/>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5766321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85C49-D402-CF3F-11EC-460EC6749B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7CD8DF2-8CC3-6053-F285-50EFB8248A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318CE6-BE7A-8055-FA43-0103AA2B38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A5665B-62CB-8543-0E7D-A4B383AD5DCD}"/>
              </a:ext>
            </a:extLst>
          </p:cNvPr>
          <p:cNvSpPr>
            <a:spLocks noGrp="1"/>
          </p:cNvSpPr>
          <p:nvPr>
            <p:ph type="dt" sz="half" idx="10"/>
          </p:nvPr>
        </p:nvSpPr>
        <p:spPr/>
        <p:txBody>
          <a:bodyPr/>
          <a:lstStyle/>
          <a:p>
            <a:fld id="{D1D0CF48-691B-4FC5-BF1A-399B15077C16}" type="datetimeFigureOut">
              <a:rPr lang="en-IN" smtClean="0"/>
              <a:t>19-12-2024</a:t>
            </a:fld>
            <a:endParaRPr lang="en-IN" dirty="0"/>
          </a:p>
        </p:txBody>
      </p:sp>
      <p:sp>
        <p:nvSpPr>
          <p:cNvPr id="6" name="Footer Placeholder 5">
            <a:extLst>
              <a:ext uri="{FF2B5EF4-FFF2-40B4-BE49-F238E27FC236}">
                <a16:creationId xmlns:a16="http://schemas.microsoft.com/office/drawing/2014/main" id="{1945F2E3-7FBE-B906-9472-A49F413BEAA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6EB40F4-DB33-99D7-A950-193DBB5C09BE}"/>
              </a:ext>
            </a:extLst>
          </p:cNvPr>
          <p:cNvSpPr>
            <a:spLocks noGrp="1"/>
          </p:cNvSpPr>
          <p:nvPr>
            <p:ph type="sldNum" sz="quarter" idx="12"/>
          </p:nvPr>
        </p:nvSpPr>
        <p:spPr/>
        <p:txBody>
          <a:bodyPr/>
          <a:lstStyle/>
          <a:p>
            <a:fld id="{50C05377-479E-4D01-9C56-22E3FFDE77E3}" type="slidenum">
              <a:rPr lang="en-IN" smtClean="0"/>
              <a:t>‹#›</a:t>
            </a:fld>
            <a:endParaRPr lang="en-IN" dirty="0"/>
          </a:p>
        </p:txBody>
      </p:sp>
    </p:spTree>
    <p:extLst>
      <p:ext uri="{BB962C8B-B14F-4D97-AF65-F5344CB8AC3E}">
        <p14:creationId xmlns:p14="http://schemas.microsoft.com/office/powerpoint/2010/main" val="136845379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072FC-0A30-CEEB-9922-D9C0BC736B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4C9C35-70AD-46BB-4470-1A680BA24A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14C460-38B2-D97C-B2CF-CE9363220B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D0CF48-691B-4FC5-BF1A-399B15077C16}" type="datetimeFigureOut">
              <a:rPr lang="en-IN" smtClean="0"/>
              <a:t>19-12-2024</a:t>
            </a:fld>
            <a:endParaRPr lang="en-IN" dirty="0"/>
          </a:p>
        </p:txBody>
      </p:sp>
      <p:sp>
        <p:nvSpPr>
          <p:cNvPr id="5" name="Footer Placeholder 4">
            <a:extLst>
              <a:ext uri="{FF2B5EF4-FFF2-40B4-BE49-F238E27FC236}">
                <a16:creationId xmlns:a16="http://schemas.microsoft.com/office/drawing/2014/main" id="{413B826C-B28C-FA1E-F882-925B9BF20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0B3ABC9-85C3-CA22-04D2-DA8C4D746B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C05377-479E-4D01-9C56-22E3FFDE77E3}" type="slidenum">
              <a:rPr lang="en-IN" smtClean="0"/>
              <a:t>‹#›</a:t>
            </a:fld>
            <a:endParaRPr lang="en-IN" dirty="0"/>
          </a:p>
        </p:txBody>
      </p:sp>
    </p:spTree>
    <p:extLst>
      <p:ext uri="{BB962C8B-B14F-4D97-AF65-F5344CB8AC3E}">
        <p14:creationId xmlns:p14="http://schemas.microsoft.com/office/powerpoint/2010/main" val="2592259113"/>
      </p:ext>
    </p:extLst>
  </p:cSld>
  <p:clrMap bg1="lt1" tx1="dk1" bg2="lt2" tx2="dk2" accent1="accent1" accent2="accent2" accent3="accent3" accent4="accent4" accent5="accent5" accent6="accent6" hlink="hlink" folHlink="folHlink"/>
  <p:sldLayoutIdLst>
    <p:sldLayoutId id="2147483897" r:id="rId1"/>
    <p:sldLayoutId id="2147483898"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1"/>
          <p:cNvSpPr txBox="1"/>
          <p:nvPr/>
        </p:nvSpPr>
        <p:spPr>
          <a:xfrm>
            <a:off x="1898650" y="725170"/>
            <a:ext cx="7816850" cy="1338580"/>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defTabSz="457200" rtl="0" eaLnBrk="1" fontAlgn="auto" latinLnBrk="0" hangingPunct="1">
              <a:lnSpc>
                <a:spcPct val="100000"/>
              </a:lnSpc>
              <a:spcBef>
                <a:spcPct val="0"/>
              </a:spcBef>
              <a:spcAft>
                <a:spcPts val="0"/>
              </a:spcAft>
              <a:buClrTx/>
              <a:buSzTx/>
              <a:buFontTx/>
              <a:buNone/>
              <a:defRPr/>
            </a:pPr>
            <a:r>
              <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VISVESVARAYA TECHNOLOGICAL UNIVERSITY </a:t>
            </a:r>
            <a:br>
              <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br>
            <a:r>
              <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j-ea"/>
                <a:cs typeface="Times New Roman" panose="02020603050405020304" pitchFamily="18" charset="0"/>
              </a:rPr>
              <a:t>                                </a:t>
            </a:r>
            <a:r>
              <a:rPr kumimoji="0" lang="en-US"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Calibri" panose="020F0502020204030204" pitchFamily="34" charset="0"/>
                <a:cs typeface="Times New Roman" panose="02020603050405020304" pitchFamily="18" charset="0"/>
              </a:rPr>
              <a:t>BELAGAVI – 590018</a:t>
            </a:r>
            <a:endParaRPr kumimoji="0" lang="en-IN" sz="2400" b="0" i="0" u="none" strike="noStrike" kern="1200" cap="none" spc="0" normalizeH="0" baseline="0" noProof="0" dirty="0">
              <a:ln>
                <a:noFill/>
              </a:ln>
              <a:solidFill>
                <a:sysClr val="windowText" lastClr="000000">
                  <a:lumMod val="85000"/>
                  <a:lumOff val="15000"/>
                </a:sysClr>
              </a:solidFill>
              <a:effectLst/>
              <a:uLnTx/>
              <a:uFillTx/>
              <a:latin typeface="Century Gothic" panose="020B0502020202020204"/>
              <a:ea typeface="+mj-ea"/>
              <a:cs typeface="+mj-cs"/>
            </a:endParaRPr>
          </a:p>
        </p:txBody>
      </p:sp>
      <p:sp>
        <p:nvSpPr>
          <p:cNvPr id="7" name="Subtitle 2"/>
          <p:cNvSpPr txBox="1"/>
          <p:nvPr/>
        </p:nvSpPr>
        <p:spPr>
          <a:xfrm>
            <a:off x="693420" y="2648585"/>
            <a:ext cx="10992485" cy="422021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panose="05040102010807070707" pitchFamily="18"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panose="050401020108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panose="050401020108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panose="05040102010807070707" pitchFamily="18" charset="2"/>
              <a:buNone/>
              <a:defRPr sz="12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endParaRPr kumimoji="0" lang="en-IN" sz="1800" b="0" i="0" u="none"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endParaRPr>
          </a:p>
          <a:p>
            <a:pPr marL="0" marR="0" lvl="0" indent="0" algn="ctr"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r>
              <a:rPr kumimoji="0" lang="en-US" sz="20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GOVERNMENT ENGINEERING COLLEGE, KUSHALNAGARA- 571234</a:t>
            </a:r>
            <a:r>
              <a:rPr kumimoji="0" lang="en-US"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a:t>
            </a:r>
            <a:endParaRPr kumimoji="0" lang="en-US" sz="16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r>
              <a:rPr kumimoji="0" lang="en-US" sz="20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Department of  </a:t>
            </a:r>
            <a:r>
              <a:rPr kumimoji="0" lang="en-IN" sz="20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Electronics and Communication Engineering </a:t>
            </a:r>
          </a:p>
          <a:p>
            <a:pPr marL="0" marR="0" lvl="0" indent="0" algn="ctr"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r>
              <a:rPr lang="en-IN" sz="1600" b="1" dirty="0">
                <a:solidFill>
                  <a:srgbClr val="7030A0"/>
                </a:solidFill>
                <a:latin typeface="Times New Roman" panose="02020603050405020304" pitchFamily="18" charset="0"/>
                <a:cs typeface="Times New Roman" panose="02020603050405020304" pitchFamily="18" charset="0"/>
              </a:rPr>
              <a:t>Project Presentation on</a:t>
            </a:r>
            <a:endParaRPr kumimoji="0" lang="en-IN" sz="1600" b="1" i="0" u="none" strike="noStrike" kern="1200" cap="none" spc="0" normalizeH="0" baseline="0" noProof="0" dirty="0">
              <a:ln>
                <a:noFill/>
              </a:ln>
              <a:solidFill>
                <a:srgbClr val="7030A0"/>
              </a:solidFill>
              <a:effectLst/>
              <a:uLnTx/>
              <a:uFillTx/>
              <a:latin typeface="Times New Roman" panose="02020603050405020304" pitchFamily="18" charset="0"/>
              <a:ea typeface="+mn-ea"/>
              <a:cs typeface="Times New Roman" panose="02020603050405020304" pitchFamily="18" charset="0"/>
            </a:endParaRPr>
          </a:p>
          <a:p>
            <a:pPr marL="0" marR="0" lvl="0" indent="0" algn="ctr"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r>
              <a:rPr kumimoji="0" lang="en-IN"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t>
            </a:r>
            <a:r>
              <a:rPr kumimoji="0" lang="en-US" altLang="en-IN"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FIRE FIGHTING ROBOT</a:t>
            </a:r>
            <a:r>
              <a:rPr kumimoji="0" lang="en-IN"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t>
            </a:r>
          </a:p>
          <a:p>
            <a:pPr marL="0" marR="0" lvl="0" indent="0" algn="ctr"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endParaRPr kumimoji="0" lang="en-IN" sz="2000" b="1" i="0" u="none" strike="noStrike" kern="1200" cap="none" spc="0" normalizeH="0" baseline="0" noProof="0" dirty="0">
              <a:ln>
                <a:noFill/>
              </a:ln>
              <a:gradFill>
                <a:gsLst>
                  <a:gs pos="0">
                    <a:srgbClr val="E30000"/>
                  </a:gs>
                  <a:gs pos="100000">
                    <a:srgbClr val="760303"/>
                  </a:gs>
                </a:gsLst>
                <a:lin scaled="0"/>
              </a:gradFill>
              <a:effectLst/>
              <a:uLnTx/>
              <a:uFillTx/>
              <a:latin typeface="Times New Roman" panose="02020603050405020304" pitchFamily="18" charset="0"/>
              <a:ea typeface="+mn-ea"/>
              <a:cs typeface="Times New Roman" panose="02020603050405020304" pitchFamily="18" charset="0"/>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endParaRPr kumimoji="0" lang="en-IN" sz="1800" b="0" i="0" u="none"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A53010"/>
              </a:buClr>
              <a:buSzTx/>
              <a:buFont typeface="Wingdings 3" panose="05040102010807070707" pitchFamily="18" charset="2"/>
              <a:buNone/>
              <a:defRPr/>
            </a:pPr>
            <a:endParaRPr kumimoji="0" lang="en-IN" sz="1800" b="0" i="0" u="none" strike="noStrike" kern="1200" cap="none" spc="0" normalizeH="0" baseline="0" noProof="0" dirty="0">
              <a:ln>
                <a:noFill/>
              </a:ln>
              <a:solidFill>
                <a:sysClr val="windowText" lastClr="000000">
                  <a:lumMod val="65000"/>
                  <a:lumOff val="35000"/>
                </a:sysClr>
              </a:solidFill>
              <a:effectLst/>
              <a:uLnTx/>
              <a:uFillTx/>
              <a:latin typeface="Century Gothic" panose="020B0502020202020204"/>
              <a:ea typeface="+mn-ea"/>
              <a:cs typeface="+mn-cs"/>
            </a:endParaRPr>
          </a:p>
        </p:txBody>
      </p:sp>
      <p:pic>
        <p:nvPicPr>
          <p:cNvPr id="8" name="Picture 7"/>
          <p:cNvPicPr/>
          <p:nvPr/>
        </p:nvPicPr>
        <p:blipFill>
          <a:blip r:embed="rId2"/>
          <a:stretch>
            <a:fillRect/>
          </a:stretch>
        </p:blipFill>
        <p:spPr>
          <a:xfrm>
            <a:off x="4988560" y="172720"/>
            <a:ext cx="1579880" cy="1092200"/>
          </a:xfrm>
          <a:prstGeom prst="rect">
            <a:avLst/>
          </a:prstGeom>
        </p:spPr>
      </p:pic>
      <p:pic>
        <p:nvPicPr>
          <p:cNvPr id="9" name="Picture 8"/>
          <p:cNvPicPr/>
          <p:nvPr/>
        </p:nvPicPr>
        <p:blipFill>
          <a:blip r:embed="rId3"/>
          <a:stretch>
            <a:fillRect/>
          </a:stretch>
        </p:blipFill>
        <p:spPr>
          <a:xfrm>
            <a:off x="5271770" y="2122170"/>
            <a:ext cx="1070610" cy="927100"/>
          </a:xfrm>
          <a:prstGeom prst="rect">
            <a:avLst/>
          </a:prstGeom>
          <a:ln>
            <a:gradFill>
              <a:gsLst>
                <a:gs pos="0">
                  <a:srgbClr val="FECF40"/>
                </a:gs>
                <a:gs pos="100000">
                  <a:srgbClr val="846C21"/>
                </a:gs>
              </a:gsLst>
            </a:gradFill>
          </a:ln>
          <a:effectLst>
            <a:outerShdw blurRad="50800" dist="38100" dir="2700000" algn="tl" rotWithShape="0">
              <a:prstClr val="black">
                <a:alpha val="40000"/>
              </a:prstClr>
            </a:outerShdw>
          </a:effectLst>
        </p:spPr>
      </p:pic>
      <p:sp>
        <p:nvSpPr>
          <p:cNvPr id="10" name="TextBox 9"/>
          <p:cNvSpPr txBox="1"/>
          <p:nvPr/>
        </p:nvSpPr>
        <p:spPr>
          <a:xfrm>
            <a:off x="1076693" y="4792829"/>
            <a:ext cx="4428035" cy="1477328"/>
          </a:xfrm>
          <a:prstGeom prst="rect">
            <a:avLst/>
          </a:prstGeom>
          <a:noFill/>
        </p:spPr>
        <p:txBody>
          <a:bodyPr wrap="square" rtlCol="0">
            <a:spAutoFit/>
          </a:bodyPr>
          <a:lstStyle/>
          <a:p>
            <a:r>
              <a:rPr lang="en-IN" dirty="0">
                <a:solidFill>
                  <a:srgbClr val="002060"/>
                </a:solidFill>
                <a:latin typeface="Times New Roman" panose="02020603050405020304" pitchFamily="18" charset="0"/>
                <a:cs typeface="Times New Roman" panose="02020603050405020304" pitchFamily="18" charset="0"/>
              </a:rPr>
              <a:t>Presented By,</a:t>
            </a:r>
          </a:p>
          <a:p>
            <a:r>
              <a:rPr lang="en-IN" b="1" dirty="0">
                <a:solidFill>
                  <a:prstClr val="black"/>
                </a:solidFill>
                <a:latin typeface="Times New Roman" panose="02020603050405020304" pitchFamily="18" charset="0"/>
                <a:cs typeface="Times New Roman" panose="02020603050405020304" pitchFamily="18" charset="0"/>
              </a:rPr>
              <a:t>BHAVANI SHANKAR G S	  4GL21EC007</a:t>
            </a:r>
          </a:p>
          <a:p>
            <a:r>
              <a:rPr lang="en-IN" b="1" dirty="0">
                <a:solidFill>
                  <a:prstClr val="black"/>
                </a:solidFill>
                <a:latin typeface="Times New Roman" panose="02020603050405020304" pitchFamily="18" charset="0"/>
                <a:cs typeface="Times New Roman" panose="02020603050405020304" pitchFamily="18" charset="0"/>
              </a:rPr>
              <a:t>CHANDANA B G                   4GL21EC011</a:t>
            </a:r>
          </a:p>
          <a:p>
            <a:r>
              <a:rPr lang="en-IN" b="1" dirty="0">
                <a:solidFill>
                  <a:prstClr val="black"/>
                </a:solidFill>
                <a:latin typeface="Times New Roman" panose="02020603050405020304" pitchFamily="18" charset="0"/>
                <a:cs typeface="Times New Roman" panose="02020603050405020304" pitchFamily="18" charset="0"/>
              </a:rPr>
              <a:t>MINCHU B C                         4GL21EC030</a:t>
            </a:r>
          </a:p>
          <a:p>
            <a:r>
              <a:rPr lang="en-IN" b="1" dirty="0">
                <a:solidFill>
                  <a:prstClr val="black"/>
                </a:solidFill>
                <a:latin typeface="Times New Roman" panose="02020603050405020304" pitchFamily="18" charset="0"/>
                <a:cs typeface="Times New Roman" panose="02020603050405020304" pitchFamily="18" charset="0"/>
              </a:rPr>
              <a:t>SPOORTHI L S                      4GL21EC048</a:t>
            </a:r>
          </a:p>
        </p:txBody>
      </p:sp>
      <p:sp>
        <p:nvSpPr>
          <p:cNvPr id="11" name="TextBox 10"/>
          <p:cNvSpPr txBox="1"/>
          <p:nvPr/>
        </p:nvSpPr>
        <p:spPr>
          <a:xfrm>
            <a:off x="6022320" y="4793231"/>
            <a:ext cx="5663381" cy="1576070"/>
          </a:xfrm>
          <a:prstGeom prst="rect">
            <a:avLst/>
          </a:prstGeom>
          <a:noFill/>
        </p:spPr>
        <p:txBody>
          <a:bodyPr wrap="square" rtlCol="0">
            <a:spAutoFit/>
          </a:bodyPr>
          <a:lstStyle/>
          <a:p>
            <a:pPr marL="123190" algn="ct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Under</a:t>
            </a:r>
            <a:r>
              <a:rPr lang="en-US" sz="1800" spc="1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the</a:t>
            </a:r>
            <a:r>
              <a:rPr lang="en-US" sz="1800" spc="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Guidance</a:t>
            </a:r>
            <a:r>
              <a:rPr lang="en-US" sz="1800" spc="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of,</a:t>
            </a:r>
            <a:endParaRPr lang="en-IN"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algn="ctr">
              <a:spcBef>
                <a:spcPts val="735"/>
              </a:spcBef>
              <a:tabLst>
                <a:tab pos="3532505" algn="l"/>
              </a:tabLst>
            </a:pPr>
            <a:r>
              <a:rPr lang="en-US" sz="18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Prof.</a:t>
            </a:r>
            <a:r>
              <a:rPr lang="en-US" sz="1800" b="1" spc="1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SANDHYA P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B.E.,</a:t>
            </a:r>
            <a:r>
              <a:rPr lang="en-US" sz="1800" spc="-2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MTech.</a:t>
            </a:r>
            <a:endParaRPr lang="en-IN"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algn="ctr">
              <a:spcBef>
                <a:spcPts val="25"/>
              </a:spcBef>
              <a:tabLst>
                <a:tab pos="4531360" algn="l"/>
              </a:tabLst>
            </a:pP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Assistant</a:t>
            </a:r>
            <a:r>
              <a:rPr lang="en-US" sz="1800" spc="-2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Professor</a:t>
            </a:r>
            <a:endParaRPr lang="en-IN"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endParaRPr>
          </a:p>
          <a:p>
            <a:pPr marL="305435" algn="ctr">
              <a:spcBef>
                <a:spcPts val="10"/>
              </a:spcBef>
              <a:spcAft>
                <a:spcPts val="0"/>
              </a:spcAft>
              <a:tabLst>
                <a:tab pos="3698875" algn="l"/>
              </a:tabLst>
            </a:pP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Department</a:t>
            </a:r>
            <a:r>
              <a:rPr lang="en-US" sz="1800" spc="1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of</a:t>
            </a:r>
            <a:r>
              <a:rPr lang="en-US" sz="1800" spc="-45"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 </a:t>
            </a:r>
            <a:r>
              <a:rPr lang="en-US"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E&amp;C Engineering,</a:t>
            </a:r>
          </a:p>
          <a:p>
            <a:pPr marL="305435" algn="ctr">
              <a:spcBef>
                <a:spcPts val="10"/>
              </a:spcBef>
              <a:spcAft>
                <a:spcPts val="0"/>
              </a:spcAft>
              <a:tabLst>
                <a:tab pos="3698875" algn="l"/>
              </a:tabLst>
            </a:pPr>
            <a:r>
              <a:rPr lang="en-IN"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Government Engineering </a:t>
            </a:r>
            <a:r>
              <a:rPr lang="en-IN"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c</a:t>
            </a:r>
            <a:r>
              <a:rPr lang="en-IN" sz="1800"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rPr>
              <a:t>ollege,Kushalnagar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p:nvPr/>
        </p:nvSpPr>
        <p:spPr>
          <a:xfrm>
            <a:off x="1180253" y="361160"/>
            <a:ext cx="3172663" cy="646331"/>
          </a:xfrm>
          <a:prstGeom prst="rect">
            <a:avLst/>
          </a:prstGeom>
          <a:noFill/>
        </p:spPr>
        <p:txBody>
          <a:bodyPr wrap="none" rtlCol="0" anchor="t">
            <a:spAutoFit/>
          </a:bodyPr>
          <a:lstStyle/>
          <a:p>
            <a:pPr marR="0" lvl="0" indent="0" algn="l" defTabSz="914400" rtl="0" eaLnBrk="1" fontAlgn="auto" latinLnBrk="0" hangingPunct="1">
              <a:lnSpc>
                <a:spcPct val="100000"/>
              </a:lnSpc>
              <a:spcBef>
                <a:spcPts val="0"/>
              </a:spcBef>
              <a:spcAft>
                <a:spcPts val="0"/>
              </a:spcAft>
              <a:buClrTx/>
              <a:buSzTx/>
              <a:buNone/>
              <a:defRPr/>
            </a:pPr>
            <a:r>
              <a:rPr lang="en-IN"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Block Diagram</a:t>
            </a:r>
            <a:endParaRPr lang="en-IN" sz="3600" b="1" noProof="0" dirty="0">
              <a:ln>
                <a:noFill/>
              </a:ln>
              <a:gradFill>
                <a:gsLst>
                  <a:gs pos="0">
                    <a:srgbClr val="E30000"/>
                  </a:gs>
                  <a:gs pos="100000">
                    <a:srgbClr val="760303"/>
                  </a:gs>
                </a:gsLst>
                <a:lin scaled="0"/>
              </a:gradFill>
              <a:effectLst/>
              <a:uLnTx/>
              <a:uFillTx/>
              <a:latin typeface="Times New Roman" panose="02020603050405020304" pitchFamily="18" charset="0"/>
              <a:cs typeface="Times New Roman" panose="02020603050405020304" pitchFamily="18" charset="0"/>
              <a:sym typeface="+mn-ea"/>
            </a:endParaRPr>
          </a:p>
        </p:txBody>
      </p:sp>
      <p:pic>
        <p:nvPicPr>
          <p:cNvPr id="2" name="Picture 1">
            <a:extLst>
              <a:ext uri="{FF2B5EF4-FFF2-40B4-BE49-F238E27FC236}">
                <a16:creationId xmlns:a16="http://schemas.microsoft.com/office/drawing/2014/main" id="{DD5FCEFE-1942-7961-8A47-27E61C06E841}"/>
              </a:ext>
            </a:extLst>
          </p:cNvPr>
          <p:cNvPicPr>
            <a:picLocks noChangeAspect="1"/>
          </p:cNvPicPr>
          <p:nvPr/>
        </p:nvPicPr>
        <p:blipFill>
          <a:blip r:embed="rId2"/>
          <a:stretch>
            <a:fillRect/>
          </a:stretch>
        </p:blipFill>
        <p:spPr>
          <a:xfrm>
            <a:off x="2202774" y="1134491"/>
            <a:ext cx="7339159" cy="479217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6FB778-9DCA-A14A-100C-C09360A11500}"/>
              </a:ext>
            </a:extLst>
          </p:cNvPr>
          <p:cNvSpPr txBox="1"/>
          <p:nvPr/>
        </p:nvSpPr>
        <p:spPr>
          <a:xfrm>
            <a:off x="1140542" y="344129"/>
            <a:ext cx="2654710" cy="646331"/>
          </a:xfrm>
          <a:prstGeom prst="rect">
            <a:avLst/>
          </a:prstGeom>
          <a:noFill/>
        </p:spPr>
        <p:txBody>
          <a:bodyPr wrap="square" rtlCol="0">
            <a:spAutoFit/>
          </a:bodyPr>
          <a:lstStyle/>
          <a:p>
            <a:r>
              <a:rPr lang="en-IN" sz="3600" b="1" dirty="0">
                <a:solidFill>
                  <a:srgbClr val="C00000"/>
                </a:solidFill>
                <a:latin typeface="Times New Roman" panose="02020603050405020304" pitchFamily="18" charset="0"/>
                <a:cs typeface="Times New Roman" panose="02020603050405020304" pitchFamily="18" charset="0"/>
              </a:rPr>
              <a:t>Flow Chart</a:t>
            </a:r>
          </a:p>
        </p:txBody>
      </p:sp>
      <p:pic>
        <p:nvPicPr>
          <p:cNvPr id="3" name="Picture 2">
            <a:extLst>
              <a:ext uri="{FF2B5EF4-FFF2-40B4-BE49-F238E27FC236}">
                <a16:creationId xmlns:a16="http://schemas.microsoft.com/office/drawing/2014/main" id="{24684067-1846-89AE-C2DF-022393F6D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133" y="1134394"/>
            <a:ext cx="7865533" cy="5162110"/>
          </a:xfrm>
          <a:prstGeom prst="rect">
            <a:avLst/>
          </a:prstGeom>
        </p:spPr>
      </p:pic>
    </p:spTree>
    <p:extLst>
      <p:ext uri="{BB962C8B-B14F-4D97-AF65-F5344CB8AC3E}">
        <p14:creationId xmlns:p14="http://schemas.microsoft.com/office/powerpoint/2010/main" val="2478299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p:nvPr/>
        </p:nvSpPr>
        <p:spPr>
          <a:xfrm>
            <a:off x="1016607" y="253476"/>
            <a:ext cx="10624820" cy="5585632"/>
          </a:xfrm>
          <a:prstGeom prst="rect">
            <a:avLst/>
          </a:prstGeom>
          <a:noFill/>
        </p:spPr>
        <p:txBody>
          <a:bodyPr wrap="square" rtlCol="0" anchor="t">
            <a:spAutoFit/>
          </a:bodyPr>
          <a:lstStyle/>
          <a:p>
            <a:endParaRPr lang="en-US" sz="32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endParaRPr>
          </a:p>
          <a:p>
            <a:r>
              <a:rPr lang="en-US"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Advantages</a:t>
            </a:r>
          </a:p>
          <a:p>
            <a:pPr>
              <a:lnSpc>
                <a:spcPct val="150000"/>
              </a:lnSpc>
            </a:pPr>
            <a:endParaRPr lang="en-US" sz="28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Remote Operation</a:t>
            </a:r>
          </a:p>
          <a:p>
            <a:pPr marL="342900" indent="-34290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Enhanced Safety</a:t>
            </a:r>
          </a:p>
          <a:p>
            <a:pPr marL="342900" indent="-34290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Early Detection</a:t>
            </a:r>
          </a:p>
          <a:p>
            <a:pPr marL="342900" indent="-34290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Real-time Monitoring</a:t>
            </a:r>
          </a:p>
          <a:p>
            <a:pPr marL="342900" indent="-34290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24/7 Operation</a:t>
            </a:r>
          </a:p>
          <a:p>
            <a:pPr>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4"/>
          <p:cNvSpPr txBox="1"/>
          <p:nvPr/>
        </p:nvSpPr>
        <p:spPr>
          <a:xfrm>
            <a:off x="1359369" y="583150"/>
            <a:ext cx="10613390" cy="4781117"/>
          </a:xfrm>
          <a:prstGeom prst="rect">
            <a:avLst/>
          </a:prstGeom>
          <a:noFill/>
        </p:spPr>
        <p:txBody>
          <a:bodyPr wrap="square" rtlCol="0" anchor="t">
            <a:spAutoFit/>
          </a:bodyPr>
          <a:lstStyle/>
          <a:p>
            <a:pPr indent="0">
              <a:buNone/>
            </a:pPr>
            <a:r>
              <a:rPr lang="en-US"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Limitations</a:t>
            </a:r>
          </a:p>
          <a:p>
            <a:pPr>
              <a:lnSpc>
                <a:spcPct val="150000"/>
              </a:lnSpc>
            </a:pPr>
            <a:endParaRPr lang="en-US" sz="2400" dirty="0">
              <a:latin typeface="Times New Roman" panose="02020603050405020304" pitchFamily="18" charset="0"/>
              <a:cs typeface="Times New Roman" panose="02020603050405020304" pitchFamily="18" charset="0"/>
            </a:endParaRPr>
          </a:p>
          <a:p>
            <a:pPr marL="342900" indent="-342900">
              <a:lnSpc>
                <a:spcPct val="20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Limited Extinguishing Capacity</a:t>
            </a:r>
          </a:p>
          <a:p>
            <a:pPr marL="342900" indent="-342900">
              <a:lnSpc>
                <a:spcPct val="20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Power Dependency</a:t>
            </a:r>
          </a:p>
          <a:p>
            <a:pPr marL="342900" indent="-342900">
              <a:lnSpc>
                <a:spcPct val="20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Sensor Limitations</a:t>
            </a:r>
          </a:p>
          <a:p>
            <a:pPr marL="342900" indent="-342900">
              <a:lnSpc>
                <a:spcPct val="20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High Maintenance Cost</a:t>
            </a:r>
          </a:p>
          <a:p>
            <a:pPr marL="342900" indent="-342900">
              <a:lnSpc>
                <a:spcPct val="20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Control Range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9204" y="591654"/>
            <a:ext cx="10915650" cy="5850255"/>
          </a:xfrm>
        </p:spPr>
        <p:txBody>
          <a:bodyPr/>
          <a:lstStyle/>
          <a:p>
            <a:pPr marL="0" indent="0">
              <a:lnSpc>
                <a:spcPct val="200000"/>
              </a:lnSpc>
              <a:buNone/>
            </a:pPr>
            <a:r>
              <a:rPr lang="en-US" sz="36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Applications</a:t>
            </a:r>
          </a:p>
          <a:p>
            <a:pPr>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Residential Fire Safety</a:t>
            </a:r>
          </a:p>
          <a:p>
            <a:pPr>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Healthcare Facilities</a:t>
            </a:r>
            <a:endParaRPr lang="en-US" sz="2000" dirty="0">
              <a:solidFill>
                <a:schemeClr val="tx1"/>
              </a:solidFill>
              <a:latin typeface="Times New Roman" panose="02020603050405020304" pitchFamily="18" charset="0"/>
              <a:cs typeface="Times New Roman" panose="02020603050405020304" pitchFamily="18" charset="0"/>
            </a:endParaRPr>
          </a:p>
          <a:p>
            <a:pPr>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Educational Institutions</a:t>
            </a:r>
          </a:p>
          <a:p>
            <a:pPr>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Museums and Art Galleries</a:t>
            </a:r>
          </a:p>
          <a:p>
            <a:pPr>
              <a:lnSpc>
                <a:spcPct val="150000"/>
              </a:lnSpc>
              <a:buClr>
                <a:schemeClr val="tx1"/>
              </a:buClr>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Laboratories and Research Centers</a:t>
            </a:r>
            <a:endParaRPr lang="en-US"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1183B0-F6BE-2F26-9FB2-2539B75E1A5E}"/>
              </a:ext>
            </a:extLst>
          </p:cNvPr>
          <p:cNvSpPr txBox="1"/>
          <p:nvPr/>
        </p:nvSpPr>
        <p:spPr>
          <a:xfrm>
            <a:off x="1304925" y="514350"/>
            <a:ext cx="3362325" cy="523220"/>
          </a:xfrm>
          <a:prstGeom prst="rect">
            <a:avLst/>
          </a:prstGeom>
          <a:noFill/>
        </p:spPr>
        <p:txBody>
          <a:bodyPr wrap="square" rtlCol="0">
            <a:spAutoFit/>
          </a:bodyPr>
          <a:lstStyle/>
          <a:p>
            <a:r>
              <a:rPr lang="en-US" sz="2800" b="1" dirty="0">
                <a:solidFill>
                  <a:srgbClr val="C00000"/>
                </a:solidFill>
                <a:effectLst/>
                <a:latin typeface="Times New Roman" panose="02020603050405020304" pitchFamily="18" charset="0"/>
                <a:ea typeface="Times New Roman" panose="02020603050405020304" pitchFamily="18" charset="0"/>
              </a:rPr>
              <a:t>RESULT</a:t>
            </a:r>
            <a:endParaRPr lang="en-IN" sz="2800" b="1" dirty="0">
              <a:solidFill>
                <a:srgbClr val="C00000"/>
              </a:solidFill>
            </a:endParaRPr>
          </a:p>
        </p:txBody>
      </p:sp>
      <p:pic>
        <p:nvPicPr>
          <p:cNvPr id="6" name="Picture 5">
            <a:extLst>
              <a:ext uri="{FF2B5EF4-FFF2-40B4-BE49-F238E27FC236}">
                <a16:creationId xmlns:a16="http://schemas.microsoft.com/office/drawing/2014/main" id="{B67EA9CA-D140-F682-63D1-645AB9B51905}"/>
              </a:ext>
            </a:extLst>
          </p:cNvPr>
          <p:cNvPicPr>
            <a:picLocks noChangeAspect="1"/>
          </p:cNvPicPr>
          <p:nvPr/>
        </p:nvPicPr>
        <p:blipFill>
          <a:blip r:embed="rId2"/>
          <a:stretch>
            <a:fillRect/>
          </a:stretch>
        </p:blipFill>
        <p:spPr>
          <a:xfrm rot="16200000">
            <a:off x="1088662" y="1336311"/>
            <a:ext cx="4935191" cy="5079485"/>
          </a:xfrm>
          <a:prstGeom prst="rect">
            <a:avLst/>
          </a:prstGeom>
        </p:spPr>
      </p:pic>
      <p:pic>
        <p:nvPicPr>
          <p:cNvPr id="8" name="Picture 7">
            <a:extLst>
              <a:ext uri="{FF2B5EF4-FFF2-40B4-BE49-F238E27FC236}">
                <a16:creationId xmlns:a16="http://schemas.microsoft.com/office/drawing/2014/main" id="{61EC3B2C-7203-F925-00EA-18F0E5EC9B6A}"/>
              </a:ext>
            </a:extLst>
          </p:cNvPr>
          <p:cNvPicPr>
            <a:picLocks noChangeAspect="1"/>
          </p:cNvPicPr>
          <p:nvPr/>
        </p:nvPicPr>
        <p:blipFill>
          <a:blip r:embed="rId3"/>
          <a:stretch>
            <a:fillRect/>
          </a:stretch>
        </p:blipFill>
        <p:spPr>
          <a:xfrm>
            <a:off x="6390182" y="1408459"/>
            <a:ext cx="4677868" cy="4868515"/>
          </a:xfrm>
          <a:prstGeom prst="rect">
            <a:avLst/>
          </a:prstGeom>
        </p:spPr>
      </p:pic>
    </p:spTree>
    <p:extLst>
      <p:ext uri="{BB962C8B-B14F-4D97-AF65-F5344CB8AC3E}">
        <p14:creationId xmlns:p14="http://schemas.microsoft.com/office/powerpoint/2010/main" val="67921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255046" y="664941"/>
            <a:ext cx="4542504" cy="645160"/>
          </a:xfrm>
          <a:prstGeom prst="rect">
            <a:avLst/>
          </a:prstGeom>
          <a:noFill/>
        </p:spPr>
        <p:txBody>
          <a:bodyPr wrap="square" rtlCol="0">
            <a:spAutoFit/>
          </a:bodyPr>
          <a:lstStyle/>
          <a:p>
            <a:r>
              <a:rPr lang="en-IN" sz="3600" b="1" noProof="0" dirty="0">
                <a:ln>
                  <a:noFill/>
                </a:ln>
                <a:gradFill>
                  <a:gsLst>
                    <a:gs pos="0">
                      <a:srgbClr val="E30000"/>
                    </a:gs>
                    <a:gs pos="100000">
                      <a:srgbClr val="760303"/>
                    </a:gs>
                  </a:gsLst>
                  <a:lin scaled="0"/>
                </a:gradFill>
                <a:effectLst/>
                <a:uLnTx/>
                <a:uFillTx/>
                <a:latin typeface="Times New Roman" panose="02020603050405020304" pitchFamily="18" charset="0"/>
                <a:cs typeface="Times New Roman" panose="02020603050405020304" pitchFamily="18" charset="0"/>
                <a:sym typeface="+mn-ea"/>
              </a:rPr>
              <a:t>Conclusion</a:t>
            </a:r>
          </a:p>
        </p:txBody>
      </p:sp>
      <p:sp>
        <p:nvSpPr>
          <p:cNvPr id="6" name="TextBox 5"/>
          <p:cNvSpPr txBox="1"/>
          <p:nvPr/>
        </p:nvSpPr>
        <p:spPr>
          <a:xfrm>
            <a:off x="1161415" y="1424719"/>
            <a:ext cx="10255885" cy="5381281"/>
          </a:xfrm>
          <a:prstGeom prst="rect">
            <a:avLst/>
          </a:prstGeom>
          <a:noFill/>
        </p:spPr>
        <p:txBody>
          <a:bodyPr wrap="square">
            <a:spAutoFit/>
          </a:bodyPr>
          <a:lstStyle/>
          <a:p>
            <a:pPr marL="342900" indent="-342900">
              <a:lnSpc>
                <a:spcPct val="20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rPr>
              <a:t>Smart fire-fighting robot has achieved its aim and objective successfully. </a:t>
            </a:r>
          </a:p>
          <a:p>
            <a:pPr marL="342900" indent="-342900">
              <a:lnSpc>
                <a:spcPct val="20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rPr>
              <a:t>The robot developed to help firefighters in their duty. </a:t>
            </a:r>
          </a:p>
          <a:p>
            <a:pPr marL="342900" indent="-342900">
              <a:lnSpc>
                <a:spcPct val="20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rPr>
              <a:t>It has advantageous features such as the ability to detect the source of fire and extinguish it .</a:t>
            </a:r>
          </a:p>
          <a:p>
            <a:pPr marL="342900" indent="-342900">
              <a:lnSpc>
                <a:spcPct val="200000"/>
              </a:lnSpc>
              <a:buFont typeface="Wingdings" panose="05000000000000000000" pitchFamily="2" charset="2"/>
              <a:buChar char="Ø"/>
            </a:pPr>
            <a:r>
              <a:rPr lang="en-US" sz="2400" dirty="0">
                <a:solidFill>
                  <a:schemeClr val="tx1"/>
                </a:solidFill>
                <a:effectLst/>
                <a:latin typeface="Times New Roman" panose="02020603050405020304" pitchFamily="18" charset="0"/>
                <a:ea typeface="Times New Roman" panose="02020603050405020304" pitchFamily="18" charset="0"/>
              </a:rPr>
              <a:t>This robot will reduce the risk of injury for firefighters </a:t>
            </a:r>
            <a:r>
              <a:rPr lang="en-US" sz="2400" dirty="0">
                <a:latin typeface="Times New Roman" panose="02020603050405020304" pitchFamily="18" charset="0"/>
                <a:ea typeface="Times New Roman" panose="02020603050405020304" pitchFamily="18" charset="0"/>
              </a:rPr>
              <a:t>.</a:t>
            </a:r>
          </a:p>
          <a:p>
            <a:pPr indent="0">
              <a:lnSpc>
                <a:spcPct val="150000"/>
              </a:lnSpc>
              <a:buNone/>
            </a:pPr>
            <a:endParaRPr lang="en-US" sz="2400" dirty="0">
              <a:solidFill>
                <a:schemeClr val="tx1"/>
              </a:solidFill>
              <a:effectLst/>
              <a:latin typeface="Times New Roman" panose="02020603050405020304" pitchFamily="18" charset="0"/>
              <a:ea typeface="Times New Roman" panose="02020603050405020304" pitchFamily="18" charset="0"/>
            </a:endParaRPr>
          </a:p>
          <a:p>
            <a:pPr indent="0">
              <a:lnSpc>
                <a:spcPct val="150000"/>
              </a:lnSpc>
              <a:buNone/>
            </a:pPr>
            <a:r>
              <a:rPr lang="en-US" sz="2400" dirty="0">
                <a:solidFill>
                  <a:schemeClr val="tx1"/>
                </a:solidFill>
                <a:effectLst/>
                <a:latin typeface="Times New Roman" panose="02020603050405020304" pitchFamily="18" charset="0"/>
                <a:ea typeface="Times New Roman" panose="02020603050405020304" pitchFamily="18" charset="0"/>
              </a:rPr>
              <a:t> </a:t>
            </a:r>
          </a:p>
          <a:p>
            <a:pPr indent="0">
              <a:lnSpc>
                <a:spcPct val="150000"/>
              </a:lnSpc>
              <a:buNone/>
            </a:pPr>
            <a:endParaRPr lang="en-US" sz="2400" dirty="0">
              <a:solidFill>
                <a:schemeClr val="tx1"/>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3"/>
          <p:cNvSpPr txBox="1"/>
          <p:nvPr/>
        </p:nvSpPr>
        <p:spPr>
          <a:xfrm>
            <a:off x="1337310" y="669925"/>
            <a:ext cx="2650490" cy="645160"/>
          </a:xfrm>
          <a:prstGeom prst="rect">
            <a:avLst/>
          </a:prstGeom>
          <a:noFill/>
        </p:spPr>
        <p:txBody>
          <a:bodyPr wrap="none" rtlCol="0" anchor="t">
            <a:spAutoFit/>
          </a:bodyPr>
          <a:lstStyle/>
          <a:p>
            <a:pPr marR="0" indent="0" defTabSz="914400" fontAlgn="auto">
              <a:lnSpc>
                <a:spcPct val="100000"/>
              </a:lnSpc>
              <a:spcBef>
                <a:spcPts val="0"/>
              </a:spcBef>
              <a:spcAft>
                <a:spcPts val="0"/>
              </a:spcAft>
              <a:buClrTx/>
              <a:buSzTx/>
              <a:buFont typeface="Wingdings" panose="05000000000000000000" charset="0"/>
              <a:buNone/>
              <a:defRPr/>
            </a:pPr>
            <a:r>
              <a:rPr lang="en-US" altLang="en-IN" sz="3600" b="1" noProof="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Future work</a:t>
            </a:r>
          </a:p>
        </p:txBody>
      </p:sp>
      <p:sp>
        <p:nvSpPr>
          <p:cNvPr id="101" name="Text Box 100"/>
          <p:cNvSpPr txBox="1"/>
          <p:nvPr/>
        </p:nvSpPr>
        <p:spPr>
          <a:xfrm>
            <a:off x="1337310" y="1557655"/>
            <a:ext cx="9291320" cy="2934458"/>
          </a:xfrm>
          <a:prstGeom prst="rect">
            <a:avLst/>
          </a:prstGeom>
          <a:noFill/>
          <a:ln w="9525">
            <a:noFill/>
          </a:ln>
        </p:spPr>
        <p:txBody>
          <a:bodyPr wrap="square">
            <a:spAutoFit/>
          </a:bodyPr>
          <a:lstStyle/>
          <a:p>
            <a:pPr marL="342900" indent="-342900">
              <a:lnSpc>
                <a:spcPct val="200000"/>
              </a:lnSpc>
              <a:buFont typeface="Wingdings" panose="05000000000000000000" charset="0"/>
              <a:buChar char="Ø"/>
            </a:pPr>
            <a:r>
              <a:rPr lang="en-US" sz="2400" dirty="0">
                <a:solidFill>
                  <a:schemeClr val="tx1"/>
                </a:solidFill>
                <a:latin typeface="Times New Roman" panose="02020603050405020304" pitchFamily="18" charset="0"/>
              </a:rPr>
              <a:t>Enhanced Autonomy and AI Integration.</a:t>
            </a:r>
          </a:p>
          <a:p>
            <a:pPr marL="342900" indent="-342900">
              <a:lnSpc>
                <a:spcPct val="200000"/>
              </a:lnSpc>
              <a:buFont typeface="Wingdings" panose="05000000000000000000" charset="0"/>
              <a:buChar char="Ø"/>
            </a:pPr>
            <a:r>
              <a:rPr lang="en-US" sz="2400" dirty="0">
                <a:latin typeface="Times New Roman" panose="02020603050405020304" pitchFamily="18" charset="0"/>
              </a:rPr>
              <a:t>Improved sensor Capabilities.</a:t>
            </a:r>
          </a:p>
          <a:p>
            <a:pPr marL="342900" indent="-342900">
              <a:lnSpc>
                <a:spcPct val="200000"/>
              </a:lnSpc>
              <a:buFont typeface="Wingdings" panose="05000000000000000000" charset="0"/>
              <a:buChar char="Ø"/>
            </a:pPr>
            <a:r>
              <a:rPr lang="en-US" sz="2400" dirty="0">
                <a:solidFill>
                  <a:schemeClr val="tx1"/>
                </a:solidFill>
                <a:latin typeface="Times New Roman" panose="02020603050405020304" pitchFamily="18" charset="0"/>
              </a:rPr>
              <a:t>Collaboration with Human Firefighters.</a:t>
            </a:r>
          </a:p>
          <a:p>
            <a:pPr marL="342900" indent="-342900">
              <a:lnSpc>
                <a:spcPct val="200000"/>
              </a:lnSpc>
              <a:buFont typeface="Wingdings" panose="05000000000000000000" charset="0"/>
              <a:buChar char="Ø"/>
            </a:pPr>
            <a:r>
              <a:rPr lang="en-US" sz="2400" dirty="0">
                <a:latin typeface="Times New Roman" panose="02020603050405020304" pitchFamily="18" charset="0"/>
              </a:rPr>
              <a:t>Swarm robotics(Multiple robots)</a:t>
            </a:r>
            <a:endParaRPr lang="en-US" sz="2400" dirty="0">
              <a:solidFill>
                <a:schemeClr val="tx1"/>
              </a:solidFill>
              <a:latin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p:nvPr/>
        </p:nvSpPr>
        <p:spPr>
          <a:xfrm>
            <a:off x="1189355" y="574040"/>
            <a:ext cx="9563100" cy="1201420"/>
          </a:xfrm>
          <a:prstGeom prst="rect">
            <a:avLst/>
          </a:prstGeom>
          <a:noFill/>
        </p:spPr>
        <p:txBody>
          <a:bodyPr wrap="square">
            <a:spAutoFit/>
          </a:bodyPr>
          <a:lstStyle/>
          <a:p>
            <a:pPr>
              <a:spcBef>
                <a:spcPts val="20"/>
              </a:spcBef>
            </a:pPr>
            <a:r>
              <a:rPr lang="en-IN" sz="3600" b="1" noProof="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Reference</a:t>
            </a:r>
            <a:endParaRPr kumimoji="0" lang="en-IN" sz="3600" b="1" i="0" kern="1200" cap="none" spc="0" normalizeH="0" baseline="0" noProof="0" dirty="0">
              <a:gradFill>
                <a:gsLst>
                  <a:gs pos="0">
                    <a:srgbClr val="E30000"/>
                  </a:gs>
                  <a:gs pos="100000">
                    <a:srgbClr val="760303"/>
                  </a:gs>
                </a:gsLst>
                <a:lin scaled="0"/>
              </a:gradFill>
              <a:latin typeface="Times New Roman" panose="02020603050405020304" pitchFamily="18" charset="0"/>
              <a:ea typeface="+mn-ea"/>
              <a:cs typeface="Times New Roman" panose="02020603050405020304" pitchFamily="18" charset="0"/>
            </a:endParaRPr>
          </a:p>
          <a:p>
            <a:pPr>
              <a:spcBef>
                <a:spcPts val="20"/>
              </a:spcBef>
            </a:pPr>
            <a:endParaRPr kumimoji="0" lang="en-IN" sz="3600" b="1" i="0" kern="1200" cap="none" spc="0" normalizeH="0" baseline="0" noProof="0" dirty="0">
              <a:gradFill>
                <a:gsLst>
                  <a:gs pos="0">
                    <a:srgbClr val="E30000"/>
                  </a:gs>
                  <a:gs pos="100000">
                    <a:srgbClr val="760303"/>
                  </a:gs>
                </a:gsLst>
                <a:lin scaled="0"/>
              </a:gradFill>
              <a:latin typeface="Times New Roman" panose="02020603050405020304" pitchFamily="18" charset="0"/>
              <a:ea typeface="+mn-ea"/>
              <a:cs typeface="Times New Roman" panose="02020603050405020304" pitchFamily="18" charset="0"/>
            </a:endParaRPr>
          </a:p>
        </p:txBody>
      </p:sp>
      <p:sp>
        <p:nvSpPr>
          <p:cNvPr id="101" name="Text Box 100"/>
          <p:cNvSpPr txBox="1"/>
          <p:nvPr/>
        </p:nvSpPr>
        <p:spPr>
          <a:xfrm>
            <a:off x="948690" y="1434465"/>
            <a:ext cx="10690225" cy="4092575"/>
          </a:xfrm>
          <a:prstGeom prst="rect">
            <a:avLst/>
          </a:prstGeom>
          <a:noFill/>
          <a:ln w="9525">
            <a:noFill/>
          </a:ln>
        </p:spPr>
        <p:txBody>
          <a:bodyPr wrap="square">
            <a:spAutoFit/>
          </a:bodyPr>
          <a:lstStyle/>
          <a:p>
            <a:pPr indent="0">
              <a:lnSpc>
                <a:spcPct val="100000"/>
              </a:lnSpc>
            </a:pPr>
            <a:r>
              <a:rPr lang="en-US" sz="2000">
                <a:solidFill>
                  <a:schemeClr val="tx1"/>
                </a:solidFill>
                <a:latin typeface="Times New Roman" panose="02020603050405020304" pitchFamily="18" charset="0"/>
              </a:rPr>
              <a:t>[1] Boo SiewKhoo, SiewWen Chin, Leong Yee Soo, Edwin Chuah, “ FireDroid- An Automated Fire Extinguishing Robot", 2013 IEEE International Conference on Control System, Computing and Engineering, 29 Nov. - 1 Dec. 2013, pp: 356 – 360.</a:t>
            </a:r>
          </a:p>
          <a:p>
            <a:pPr indent="0">
              <a:lnSpc>
                <a:spcPct val="100000"/>
              </a:lnSpc>
            </a:pPr>
            <a:r>
              <a:rPr lang="en-US" sz="2000">
                <a:solidFill>
                  <a:schemeClr val="tx1"/>
                </a:solidFill>
                <a:latin typeface="Times New Roman" panose="02020603050405020304" pitchFamily="18" charset="0"/>
              </a:rPr>
              <a:t>[2] Su, K.L et al., “Automatic Fire Detection System Using Adaptive Fusion Algorithm for Fire Fighting Robot”, Systems Man and Cybernetics, 2006.SMC '06.IEEE International Conference Publications, vol.2, no.7, Oct.2006, pp: 966-971. </a:t>
            </a:r>
          </a:p>
          <a:p>
            <a:pPr indent="0">
              <a:lnSpc>
                <a:spcPct val="100000"/>
              </a:lnSpc>
            </a:pPr>
            <a:r>
              <a:rPr lang="en-US" sz="2000">
                <a:solidFill>
                  <a:schemeClr val="tx1"/>
                </a:solidFill>
                <a:latin typeface="Times New Roman" panose="02020603050405020304" pitchFamily="18" charset="0"/>
              </a:rPr>
              <a:t>[3] Tong feng et al., “An ultrasonic obstacle avoidance system for fire fighting robot", Intelligent Control and Automation, IEEE International Conference Publications, vol.2, 2002, pp: 1219-1222.</a:t>
            </a:r>
          </a:p>
          <a:p>
            <a:pPr indent="0">
              <a:lnSpc>
                <a:spcPct val="100000"/>
              </a:lnSpc>
            </a:pPr>
            <a:r>
              <a:rPr lang="en-US" sz="2000">
                <a:solidFill>
                  <a:schemeClr val="tx1"/>
                </a:solidFill>
                <a:latin typeface="Times New Roman" panose="02020603050405020304" pitchFamily="18" charset="0"/>
              </a:rPr>
              <a:t>[4] Avanzato et al., “Fire-fighting mobile robotics and interdisciplinary design-comparative perspectives Pack", IEEE Trans. Education., vol. 47, no. 3, Aug. 2004, pp. 369-376. </a:t>
            </a:r>
          </a:p>
          <a:p>
            <a:pPr indent="0">
              <a:lnSpc>
                <a:spcPct val="100000"/>
              </a:lnSpc>
            </a:pPr>
            <a:r>
              <a:rPr lang="en-US" sz="2000">
                <a:solidFill>
                  <a:schemeClr val="tx1"/>
                </a:solidFill>
                <a:latin typeface="Times New Roman" panose="02020603050405020304" pitchFamily="18" charset="0"/>
              </a:rPr>
              <a:t>[5] Md. Hazrat Ali* , Sultan Shamishev and Aidos Aitmaganbayev “Development of a Network-based Autonomous Firefighting Robot ”School of Engineering, Nazarbayev University, 010000 Astana, Kazakhstan.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3283975" y="236323"/>
            <a:ext cx="4355690" cy="584775"/>
          </a:xfrm>
          <a:prstGeom prst="rect">
            <a:avLst/>
          </a:prstGeom>
          <a:noFill/>
        </p:spPr>
        <p:txBody>
          <a:bodyPr wrap="square" rtlCol="0">
            <a:spAutoFit/>
          </a:bodyPr>
          <a:lstStyle/>
          <a:p>
            <a:r>
              <a:rPr lang="en-IN" sz="3200" b="1"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rPr>
              <a:t>TEAM MEMBERS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0096" y="1032387"/>
            <a:ext cx="1911761" cy="216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9124" y="957263"/>
            <a:ext cx="1838633" cy="2160000"/>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99124" y="3640624"/>
            <a:ext cx="1927125" cy="2578033"/>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776" y="3665614"/>
            <a:ext cx="1911760" cy="256116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p:cNvSpPr txBox="1"/>
          <p:nvPr/>
        </p:nvSpPr>
        <p:spPr>
          <a:xfrm>
            <a:off x="2910349" y="918888"/>
            <a:ext cx="3500283" cy="2308324"/>
          </a:xfrm>
          <a:prstGeom prst="rect">
            <a:avLst/>
          </a:prstGeom>
          <a:noFill/>
        </p:spPr>
        <p:txBody>
          <a:bodyPr wrap="square" rtlCol="0">
            <a:spAutoFit/>
          </a:bodyPr>
          <a:lstStyle/>
          <a:p>
            <a:r>
              <a:rPr lang="en-IN" dirty="0">
                <a:solidFill>
                  <a:schemeClr val="tx1"/>
                </a:solidFill>
                <a:latin typeface="Times New Roman" panose="02020603050405020304" pitchFamily="18" charset="0"/>
                <a:cs typeface="Times New Roman" panose="02020603050405020304" pitchFamily="18" charset="0"/>
              </a:rPr>
              <a:t>Name: BHAVANI SHANKAR G S </a:t>
            </a:r>
          </a:p>
          <a:p>
            <a:r>
              <a:rPr lang="en-IN" dirty="0">
                <a:solidFill>
                  <a:schemeClr val="tx1"/>
                </a:solidFill>
                <a:latin typeface="Times New Roman" panose="02020603050405020304" pitchFamily="18" charset="0"/>
                <a:cs typeface="Times New Roman" panose="02020603050405020304" pitchFamily="18" charset="0"/>
              </a:rPr>
              <a:t>USN:4GL21EC007</a:t>
            </a:r>
          </a:p>
          <a:p>
            <a:r>
              <a:rPr lang="en-IN" dirty="0">
                <a:solidFill>
                  <a:schemeClr val="tx1"/>
                </a:solidFill>
                <a:latin typeface="Times New Roman" panose="02020603050405020304" pitchFamily="18" charset="0"/>
                <a:cs typeface="Times New Roman" panose="02020603050405020304" pitchFamily="18" charset="0"/>
              </a:rPr>
              <a:t>Address:D/O Shankaregowda, Gowdayyanadoddi, Maddur taluk,Mandya District -571422</a:t>
            </a:r>
          </a:p>
          <a:p>
            <a:r>
              <a:rPr lang="en-IN" dirty="0">
                <a:solidFill>
                  <a:schemeClr val="tx1"/>
                </a:solidFill>
                <a:latin typeface="Times New Roman" panose="02020603050405020304" pitchFamily="18" charset="0"/>
                <a:cs typeface="Times New Roman" panose="02020603050405020304" pitchFamily="18" charset="0"/>
              </a:rPr>
              <a:t>Email Id : bhavanishankargs22@gmail.com</a:t>
            </a:r>
          </a:p>
          <a:p>
            <a:r>
              <a:rPr lang="en-IN" dirty="0">
                <a:solidFill>
                  <a:schemeClr val="tx1"/>
                </a:solidFill>
                <a:latin typeface="Times New Roman" panose="02020603050405020304" pitchFamily="18" charset="0"/>
                <a:cs typeface="Times New Roman" panose="02020603050405020304" pitchFamily="18" charset="0"/>
              </a:rPr>
              <a:t>Mob no : 8105294914</a:t>
            </a:r>
          </a:p>
        </p:txBody>
      </p:sp>
      <p:sp>
        <p:nvSpPr>
          <p:cNvPr id="15" name="TextBox 14"/>
          <p:cNvSpPr txBox="1"/>
          <p:nvPr/>
        </p:nvSpPr>
        <p:spPr>
          <a:xfrm>
            <a:off x="2939845" y="3775478"/>
            <a:ext cx="3156155"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MINCHU B C</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USN:4GL21EC030</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Address:D/O Channappa, Halebudanur, Mandya taluk,Mandya District -571401</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Email Id : minchubc15@gmail.com</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 no : 8970665998</a:t>
            </a:r>
          </a:p>
        </p:txBody>
      </p:sp>
      <p:sp>
        <p:nvSpPr>
          <p:cNvPr id="19" name="TextBox 18"/>
          <p:cNvSpPr txBox="1"/>
          <p:nvPr/>
        </p:nvSpPr>
        <p:spPr>
          <a:xfrm>
            <a:off x="8426249" y="820749"/>
            <a:ext cx="3352796" cy="230695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CHANDANA B G</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USN:4GL21EC011</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Address:D/O Gangadharaiah B C, Bheemasandra, C N Halli taluk,Tumkur District -572119</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Email Id : </a:t>
            </a:r>
            <a:r>
              <a:rPr kumimoji="0" lang="en-US" alt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chandanac641@gmail.com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 no : 9535599391</a:t>
            </a:r>
          </a:p>
        </p:txBody>
      </p:sp>
      <p:sp>
        <p:nvSpPr>
          <p:cNvPr id="21" name="TextBox 20"/>
          <p:cNvSpPr txBox="1"/>
          <p:nvPr/>
        </p:nvSpPr>
        <p:spPr>
          <a:xfrm>
            <a:off x="8514741" y="3668303"/>
            <a:ext cx="3463110"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Name: SPOORTHI L S</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USN:4GL21EC048</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Address:D/O Shivappa T H, Kabburu,Davanagere taluk, Davanagere District -577514</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Email Id : spoorthishivakumar26@gmail.com</a:t>
            </a: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Mob no : 7676007709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1758174" y="191577"/>
            <a:ext cx="3854450" cy="6451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IN" sz="3600" b="1" i="0" u="none" strike="noStrike" kern="1200" cap="none" spc="0" normalizeH="0" baseline="0" noProof="0" dirty="0">
                <a:ln>
                  <a:noFill/>
                </a:ln>
                <a:gradFill>
                  <a:gsLst>
                    <a:gs pos="0">
                      <a:srgbClr val="E30000"/>
                    </a:gs>
                    <a:gs pos="100000">
                      <a:srgbClr val="760303"/>
                    </a:gs>
                  </a:gsLst>
                  <a:lin scaled="0"/>
                </a:gradFill>
                <a:effectLst/>
                <a:uLnTx/>
                <a:uFillTx/>
                <a:latin typeface="Times New Roman" panose="02020603050405020304" pitchFamily="18" charset="0"/>
                <a:ea typeface="+mn-ea"/>
                <a:cs typeface="Times New Roman" panose="02020603050405020304" pitchFamily="18" charset="0"/>
              </a:rPr>
              <a:t>Table of contents</a:t>
            </a:r>
          </a:p>
        </p:txBody>
      </p:sp>
      <p:sp>
        <p:nvSpPr>
          <p:cNvPr id="5" name="TextBox 4"/>
          <p:cNvSpPr txBox="1"/>
          <p:nvPr/>
        </p:nvSpPr>
        <p:spPr>
          <a:xfrm>
            <a:off x="3451538" y="2202287"/>
            <a:ext cx="69762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6" name="TextBox 5"/>
          <p:cNvSpPr txBox="1"/>
          <p:nvPr/>
        </p:nvSpPr>
        <p:spPr>
          <a:xfrm>
            <a:off x="1466850" y="552450"/>
            <a:ext cx="10058400" cy="6001643"/>
          </a:xfrm>
          <a:prstGeom prst="rect">
            <a:avLst/>
          </a:prstGeom>
          <a:noFill/>
        </p:spPr>
        <p:txBody>
          <a:bodyPr wrap="square" rtlCol="0">
            <a:spAutoFit/>
          </a:bodyPr>
          <a:lstStyle/>
          <a:p>
            <a:pPr indent="0">
              <a:buFont typeface="Arial" panose="020B0604020202020204" pitchFamily="34" charset="0"/>
              <a:buNone/>
            </a:pPr>
            <a:endParaRPr lang="en-US" sz="2400" dirty="0">
              <a:solidFill>
                <a:schemeClr val="bg1"/>
              </a:solidFill>
              <a:latin typeface="Times New Roman" panose="02020603050405020304" pitchFamily="18" charset="0"/>
              <a:cs typeface="Times New Roman" panose="02020603050405020304" pitchFamily="18" charset="0"/>
            </a:endParaRPr>
          </a:p>
          <a:p>
            <a:pPr marL="457200" indent="-457200">
              <a:buFont typeface="Wingdings" panose="05000000000000000000" charset="0"/>
              <a:buChar char="Ø"/>
            </a:pPr>
            <a:r>
              <a:rPr kumimoji="0" lang="en-US"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Introduction</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Motivation</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Objectives of the work</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Literature Review</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Hardware </a:t>
            </a:r>
            <a:r>
              <a:rPr lang="en-IN" sz="2800" dirty="0">
                <a:solidFill>
                  <a:prstClr val="black"/>
                </a:solidFill>
                <a:latin typeface="Times New Roman" panose="02020603050405020304" pitchFamily="18" charset="0"/>
                <a:cs typeface="Times New Roman" panose="02020603050405020304" pitchFamily="18" charset="0"/>
              </a:rPr>
              <a:t>&amp; Software </a:t>
            </a: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Requirements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Methodology</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Advantages and </a:t>
            </a:r>
            <a:r>
              <a:rPr lang="en-IN" sz="2800" dirty="0">
                <a:solidFill>
                  <a:prstClr val="black"/>
                </a:solidFill>
                <a:latin typeface="Times New Roman" panose="02020603050405020304" pitchFamily="18" charset="0"/>
                <a:cs typeface="Times New Roman" panose="02020603050405020304" pitchFamily="18" charset="0"/>
              </a:rPr>
              <a:t>Limitations</a:t>
            </a:r>
            <a:endPar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US" alt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Applications</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Result</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Conclusion</a:t>
            </a: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US" alt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Future work</a:t>
            </a:r>
            <a:endPar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57200" marR="0" lvl="0" indent="-457200" algn="l" defTabSz="914400" rtl="0" eaLnBrk="1" fontAlgn="auto" latinLnBrk="0" hangingPunct="1">
              <a:lnSpc>
                <a:spcPct val="100000"/>
              </a:lnSpc>
              <a:spcBef>
                <a:spcPts val="0"/>
              </a:spcBef>
              <a:spcAft>
                <a:spcPts val="0"/>
              </a:spcAft>
              <a:buClrTx/>
              <a:buSzTx/>
              <a:buFont typeface="Wingdings" panose="05000000000000000000" charset="0"/>
              <a:buChar char="Ø"/>
              <a:defRPr/>
            </a:pPr>
            <a:r>
              <a:rPr kumimoji="0" lang="en-IN" sz="28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Reference</a:t>
            </a:r>
          </a:p>
          <a:p>
            <a:pPr marR="0" lvl="0" indent="0" algn="l" defTabSz="914400" rtl="0" eaLnBrk="1" fontAlgn="auto" latinLnBrk="0" hangingPunct="1">
              <a:lnSpc>
                <a:spcPct val="100000"/>
              </a:lnSpc>
              <a:spcBef>
                <a:spcPts val="0"/>
              </a:spcBef>
              <a:spcAft>
                <a:spcPts val="0"/>
              </a:spcAft>
              <a:buClrTx/>
              <a:buSzTx/>
              <a:buFont typeface="Wingdings" panose="05000000000000000000" charset="0"/>
              <a:buNone/>
              <a:defRPr/>
            </a:pPr>
            <a:r>
              <a:rPr kumimoji="0" lang="en-IN" sz="240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580" y="925195"/>
            <a:ext cx="9206865" cy="50869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4217035" y="1091758"/>
            <a:ext cx="4375785" cy="368300"/>
          </a:xfrm>
          <a:prstGeom prst="rect">
            <a:avLst/>
          </a:prstGeom>
          <a:noFill/>
        </p:spPr>
        <p:txBody>
          <a:bodyPr wrap="square" rtlCol="0">
            <a:spAutoFit/>
          </a:bodyPr>
          <a:lstStyle/>
          <a:p>
            <a:endParaRPr lang="en-US"/>
          </a:p>
        </p:txBody>
      </p:sp>
      <p:sp>
        <p:nvSpPr>
          <p:cNvPr id="10" name="Text Box 9"/>
          <p:cNvSpPr txBox="1"/>
          <p:nvPr/>
        </p:nvSpPr>
        <p:spPr>
          <a:xfrm>
            <a:off x="1358265" y="645795"/>
            <a:ext cx="3277235" cy="645160"/>
          </a:xfrm>
          <a:prstGeom prst="rect">
            <a:avLst/>
          </a:prstGeom>
          <a:noFill/>
        </p:spPr>
        <p:txBody>
          <a:bodyPr wrap="square" rtlCol="0">
            <a:spAutoFit/>
          </a:bodyPr>
          <a:lstStyle/>
          <a:p>
            <a:pPr indent="0" algn="l">
              <a:buNone/>
            </a:pPr>
            <a:r>
              <a:rPr lang="en-US" sz="3600" b="1" noProof="0" dirty="0">
                <a:ln>
                  <a:noFill/>
                </a:ln>
                <a:gradFill>
                  <a:gsLst>
                    <a:gs pos="0">
                      <a:srgbClr val="E30000"/>
                    </a:gs>
                    <a:gs pos="100000">
                      <a:srgbClr val="760303"/>
                    </a:gs>
                  </a:gsLst>
                  <a:lin scaled="0"/>
                </a:gradFill>
                <a:effectLst/>
                <a:uLnTx/>
                <a:uFillTx/>
                <a:latin typeface="Times New Roman" panose="02020603050405020304" pitchFamily="18" charset="0"/>
                <a:cs typeface="Times New Roman" panose="02020603050405020304" pitchFamily="18" charset="0"/>
                <a:sym typeface="+mn-ea"/>
              </a:rPr>
              <a:t>Introduction</a:t>
            </a:r>
          </a:p>
        </p:txBody>
      </p:sp>
      <p:sp>
        <p:nvSpPr>
          <p:cNvPr id="11" name="Text Box 10"/>
          <p:cNvSpPr txBox="1"/>
          <p:nvPr/>
        </p:nvSpPr>
        <p:spPr>
          <a:xfrm>
            <a:off x="1108075" y="1504315"/>
            <a:ext cx="10119995" cy="4832092"/>
          </a:xfrm>
          <a:prstGeom prst="rect">
            <a:avLst/>
          </a:prstGeom>
          <a:noFill/>
        </p:spPr>
        <p:txBody>
          <a:bodyPr wrap="square" rtlCol="0">
            <a:spAutoFit/>
          </a:bodyPr>
          <a:lstStyle/>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This project introduces a smart </a:t>
            </a:r>
            <a:r>
              <a:rPr lang="en-US" sz="2800" b="1" dirty="0">
                <a:latin typeface="Times New Roman" panose="02020603050405020304" pitchFamily="18" charset="0"/>
                <a:cs typeface="Times New Roman" panose="02020603050405020304" pitchFamily="18" charset="0"/>
              </a:rPr>
              <a:t>FIRE FIGHTING ROBOT.</a:t>
            </a:r>
          </a:p>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It is designed specifically to detect and extinguish fires. </a:t>
            </a:r>
          </a:p>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This system integrates both autonomous &amp; remote-controlled features.</a:t>
            </a:r>
          </a:p>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robot employs a WIFI module for communication through a mobile phone.</a:t>
            </a:r>
          </a:p>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The robot is equipped with multiple sensors, which may include flame, smoke sensors to detect fire conditions.</a:t>
            </a:r>
          </a:p>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 GSM is used to receive SMS.</a:t>
            </a:r>
          </a:p>
          <a:p>
            <a:pPr marL="342900" indent="-342900" algn="l">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ESPCAM32 used to monitor the environment continuously.</a:t>
            </a:r>
          </a:p>
          <a:p>
            <a:pPr algn="l"/>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1318895" y="453390"/>
            <a:ext cx="4645660" cy="1198880"/>
          </a:xfrm>
          <a:prstGeom prst="rect">
            <a:avLst/>
          </a:prstGeom>
          <a:noFill/>
        </p:spPr>
        <p:txBody>
          <a:bodyPr wrap="square" rtlCol="0">
            <a:spAutoFit/>
          </a:bodyPr>
          <a:lstStyle/>
          <a:p>
            <a:pPr algn="l"/>
            <a:r>
              <a:rPr lang="en-IN" sz="3600" b="1" noProof="0" dirty="0">
                <a:ln>
                  <a:noFill/>
                </a:ln>
                <a:gradFill>
                  <a:gsLst>
                    <a:gs pos="0">
                      <a:srgbClr val="E30000"/>
                    </a:gs>
                    <a:gs pos="100000">
                      <a:srgbClr val="760303"/>
                    </a:gs>
                  </a:gsLst>
                  <a:lin scaled="0"/>
                </a:gradFill>
                <a:effectLst/>
                <a:uLnTx/>
                <a:uFillTx/>
                <a:latin typeface="Times New Roman" panose="02020603050405020304" pitchFamily="18" charset="0"/>
                <a:cs typeface="Times New Roman" panose="02020603050405020304" pitchFamily="18" charset="0"/>
                <a:sym typeface="+mn-ea"/>
              </a:rPr>
              <a:t>Motivation</a:t>
            </a:r>
            <a:endParaRPr kumimoji="0" lang="en-IN" sz="3600" b="1" i="0" u="none" strike="noStrike" kern="1200" cap="none" spc="0" normalizeH="0" baseline="0" noProof="0" dirty="0">
              <a:ln>
                <a:noFill/>
              </a:ln>
              <a:gradFill>
                <a:gsLst>
                  <a:gs pos="0">
                    <a:srgbClr val="E30000"/>
                  </a:gs>
                  <a:gs pos="100000">
                    <a:srgbClr val="760303"/>
                  </a:gs>
                </a:gsLst>
                <a:lin scaled="0"/>
              </a:gradFill>
              <a:effectLst/>
              <a:uLnTx/>
              <a:uFillTx/>
              <a:latin typeface="Times New Roman" panose="02020603050405020304" pitchFamily="18" charset="0"/>
              <a:ea typeface="+mn-ea"/>
              <a:cs typeface="Times New Roman" panose="02020603050405020304" pitchFamily="18" charset="0"/>
            </a:endParaRPr>
          </a:p>
          <a:p>
            <a:pPr algn="l"/>
            <a:endParaRPr kumimoji="0" lang="en-IN" sz="3600" b="1" i="0" u="none" strike="noStrike" kern="1200" cap="none" spc="0" normalizeH="0" baseline="0" noProof="0" dirty="0">
              <a:ln>
                <a:noFill/>
              </a:ln>
              <a:gradFill>
                <a:gsLst>
                  <a:gs pos="0">
                    <a:srgbClr val="E30000"/>
                  </a:gs>
                  <a:gs pos="100000">
                    <a:srgbClr val="760303"/>
                  </a:gs>
                </a:gsLst>
                <a:lin scaled="0"/>
              </a:gradFill>
              <a:effectLst/>
              <a:uLnTx/>
              <a:uFillTx/>
              <a:latin typeface="Times New Roman" panose="02020603050405020304" pitchFamily="18" charset="0"/>
              <a:ea typeface="+mn-ea"/>
              <a:cs typeface="Times New Roman" panose="02020603050405020304" pitchFamily="18" charset="0"/>
            </a:endParaRPr>
          </a:p>
        </p:txBody>
      </p:sp>
      <p:sp>
        <p:nvSpPr>
          <p:cNvPr id="7" name="Text Box 6"/>
          <p:cNvSpPr txBox="1"/>
          <p:nvPr/>
        </p:nvSpPr>
        <p:spPr>
          <a:xfrm>
            <a:off x="1318895" y="1496695"/>
            <a:ext cx="9514205" cy="368300"/>
          </a:xfrm>
          <a:prstGeom prst="rect">
            <a:avLst/>
          </a:prstGeom>
          <a:noFill/>
        </p:spPr>
        <p:txBody>
          <a:bodyPr wrap="square" rtlCol="0">
            <a:spAutoFit/>
          </a:bodyPr>
          <a:lstStyle/>
          <a:p>
            <a:endParaRPr lang="en-US"/>
          </a:p>
        </p:txBody>
      </p:sp>
      <p:sp>
        <p:nvSpPr>
          <p:cNvPr id="8" name="Text Box 7"/>
          <p:cNvSpPr txBox="1"/>
          <p:nvPr/>
        </p:nvSpPr>
        <p:spPr>
          <a:xfrm>
            <a:off x="993140" y="1066800"/>
            <a:ext cx="10379710" cy="5374752"/>
          </a:xfrm>
          <a:prstGeom prst="rect">
            <a:avLst/>
          </a:prstGeom>
          <a:noFill/>
        </p:spPr>
        <p:txBody>
          <a:bodyPr wrap="square" rtlCol="0" anchor="t">
            <a:spAutoFit/>
          </a:bodyPr>
          <a:lstStyle/>
          <a:p>
            <a:pPr marL="285750" indent="-285750">
              <a:lnSpc>
                <a:spcPct val="150000"/>
              </a:lnSpc>
              <a:buFont typeface="Wingdings" panose="05000000000000000000" charset="0"/>
              <a:buChar char="Ø"/>
            </a:pPr>
            <a:r>
              <a:rPr lang="en-US" sz="2400"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his project is motivated by the need to improve fire detection and response times.</a:t>
            </a:r>
          </a:p>
          <a:p>
            <a:pPr marL="285750" indent="-28575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 It reduce human exposure to fire hazards especially in high-risk environments. </a:t>
            </a:r>
          </a:p>
          <a:p>
            <a:pPr marL="285750" indent="-28575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 By developing a smart firefighter robot, this project aims to provide a solution that can rapidly detect and suppress fires.</a:t>
            </a:r>
          </a:p>
          <a:p>
            <a:pPr marL="285750" indent="-285750">
              <a:lnSpc>
                <a:spcPct val="150000"/>
              </a:lnSpc>
              <a:buFont typeface="Wingdings" panose="05000000000000000000" charset="0"/>
              <a:buChar char="Ø"/>
            </a:pPr>
            <a:r>
              <a:rPr lang="en-US" sz="2800" dirty="0">
                <a:latin typeface="Times New Roman" panose="02020603050405020304" pitchFamily="18" charset="0"/>
                <a:cs typeface="Times New Roman" panose="02020603050405020304" pitchFamily="18" charset="0"/>
              </a:rPr>
              <a:t>Motivation lies in the potential for enhancing safety and efficiency in emergency situations.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Box 1"/>
          <p:cNvSpPr txBox="1"/>
          <p:nvPr/>
        </p:nvSpPr>
        <p:spPr>
          <a:xfrm>
            <a:off x="1598295" y="762635"/>
            <a:ext cx="4589780" cy="645160"/>
          </a:xfrm>
          <a:prstGeom prst="rect">
            <a:avLst/>
          </a:prstGeom>
          <a:noFill/>
        </p:spPr>
        <p:txBody>
          <a:bodyPr wrap="none" rtlCol="0">
            <a:spAutoFit/>
          </a:bodyPr>
          <a:lstStyle/>
          <a:p>
            <a:pPr marR="0" indent="0" defTabSz="914400" fontAlgn="auto">
              <a:lnSpc>
                <a:spcPct val="100000"/>
              </a:lnSpc>
              <a:spcBef>
                <a:spcPts val="0"/>
              </a:spcBef>
              <a:spcAft>
                <a:spcPts val="0"/>
              </a:spcAft>
              <a:buClrTx/>
              <a:buSzTx/>
              <a:buFont typeface="Wingdings" panose="05000000000000000000" charset="0"/>
              <a:buNone/>
              <a:defRPr/>
            </a:pPr>
            <a:r>
              <a:rPr lang="en-IN" sz="3600" b="1" noProof="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Objectives of the work</a:t>
            </a:r>
          </a:p>
        </p:txBody>
      </p:sp>
      <p:sp>
        <p:nvSpPr>
          <p:cNvPr id="100" name="Text Box 99"/>
          <p:cNvSpPr txBox="1"/>
          <p:nvPr/>
        </p:nvSpPr>
        <p:spPr>
          <a:xfrm>
            <a:off x="1401445" y="1407795"/>
            <a:ext cx="9840595" cy="4539191"/>
          </a:xfrm>
          <a:prstGeom prst="rect">
            <a:avLst/>
          </a:prstGeom>
          <a:noFill/>
          <a:ln w="9525">
            <a:noFill/>
          </a:ln>
        </p:spPr>
        <p:txBody>
          <a:bodyPr wrap="square">
            <a:spAutoFit/>
          </a:bodyPr>
          <a:lstStyle/>
          <a:p>
            <a:pPr marL="342900" indent="-342900">
              <a:lnSpc>
                <a:spcPct val="150000"/>
              </a:lnSpc>
              <a:buFont typeface="Wingdings" panose="05000000000000000000" charset="0"/>
              <a:buChar char="Ø"/>
            </a:pPr>
            <a:r>
              <a:rPr lang="en-US" sz="2800" b="0" dirty="0">
                <a:solidFill>
                  <a:srgbClr val="000000"/>
                </a:solidFill>
                <a:latin typeface="Times New Roman" panose="02020603050405020304" pitchFamily="18" charset="0"/>
              </a:rPr>
              <a:t>Current fire detection and response systems largely rely on Fire alarms, sprinklers</a:t>
            </a:r>
            <a:r>
              <a:rPr lang="en-US" sz="2800" dirty="0">
                <a:solidFill>
                  <a:srgbClr val="000000"/>
                </a:solidFill>
                <a:latin typeface="Times New Roman" panose="02020603050405020304" pitchFamily="18" charset="0"/>
              </a:rPr>
              <a:t> </a:t>
            </a:r>
            <a:r>
              <a:rPr lang="en-US" sz="2800" b="0" dirty="0">
                <a:solidFill>
                  <a:srgbClr val="000000"/>
                </a:solidFill>
                <a:latin typeface="Times New Roman" panose="02020603050405020304" pitchFamily="18" charset="0"/>
              </a:rPr>
              <a:t>and manual firefighting efforts.</a:t>
            </a:r>
          </a:p>
          <a:p>
            <a:pPr marL="342900" indent="-342900">
              <a:lnSpc>
                <a:spcPct val="150000"/>
              </a:lnSpc>
              <a:buFont typeface="Wingdings" panose="05000000000000000000" charset="0"/>
              <a:buChar char="Ø"/>
            </a:pPr>
            <a:r>
              <a:rPr lang="en-US" sz="2800" b="0" dirty="0">
                <a:solidFill>
                  <a:srgbClr val="000000"/>
                </a:solidFill>
                <a:latin typeface="Times New Roman" panose="02020603050405020304" pitchFamily="18" charset="0"/>
              </a:rPr>
              <a:t> Flame detectors and alarms are designed to alert occupants to the presence of fire</a:t>
            </a:r>
            <a:r>
              <a:rPr lang="en-US" sz="2800" dirty="0">
                <a:solidFill>
                  <a:srgbClr val="000000"/>
                </a:solidFill>
                <a:latin typeface="Times New Roman" panose="02020603050405020304" pitchFamily="18" charset="0"/>
              </a:rPr>
              <a:t> </a:t>
            </a:r>
            <a:r>
              <a:rPr lang="en-US" sz="2800" b="0" dirty="0">
                <a:solidFill>
                  <a:srgbClr val="000000"/>
                </a:solidFill>
                <a:latin typeface="Times New Roman" panose="02020603050405020304" pitchFamily="18" charset="0"/>
              </a:rPr>
              <a:t>and alerting local authorities.</a:t>
            </a:r>
          </a:p>
          <a:p>
            <a:pPr marL="342900" indent="-342900">
              <a:lnSpc>
                <a:spcPct val="150000"/>
              </a:lnSpc>
              <a:buFont typeface="Wingdings" panose="05000000000000000000" charset="0"/>
              <a:buChar char="Ø"/>
            </a:pPr>
            <a:r>
              <a:rPr lang="en-US" sz="2800" b="0" dirty="0">
                <a:solidFill>
                  <a:srgbClr val="000000"/>
                </a:solidFill>
                <a:latin typeface="Times New Roman" panose="02020603050405020304" pitchFamily="18" charset="0"/>
              </a:rPr>
              <a:t>Autonomous fire fighting solutions that can rapidly detect, navigate, and extinguish fires and enhancing overall safety.</a:t>
            </a:r>
          </a:p>
          <a:p>
            <a:pPr marL="342900" indent="-342900">
              <a:lnSpc>
                <a:spcPct val="150000"/>
              </a:lnSpc>
              <a:buFont typeface="Wingdings" panose="05000000000000000000" charset="0"/>
              <a:buChar char="Ø"/>
            </a:pPr>
            <a:endParaRPr lang="en-US" sz="2800" b="0" dirty="0">
              <a:solidFill>
                <a:srgbClr val="000000"/>
              </a:solidFill>
              <a:latin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 Box 4"/>
          <p:cNvSpPr txBox="1"/>
          <p:nvPr/>
        </p:nvSpPr>
        <p:spPr>
          <a:xfrm>
            <a:off x="1210310" y="339090"/>
            <a:ext cx="3742690" cy="645160"/>
          </a:xfrm>
          <a:prstGeom prst="rect">
            <a:avLst/>
          </a:prstGeom>
          <a:noFill/>
        </p:spPr>
        <p:txBody>
          <a:bodyPr wrap="none" rtlCol="0" anchor="t">
            <a:spAutoFit/>
          </a:bodyPr>
          <a:lstStyle/>
          <a:p>
            <a:pPr marR="0" indent="0" defTabSz="914400" fontAlgn="auto">
              <a:lnSpc>
                <a:spcPct val="100000"/>
              </a:lnSpc>
              <a:spcBef>
                <a:spcPts val="0"/>
              </a:spcBef>
              <a:spcAft>
                <a:spcPts val="0"/>
              </a:spcAft>
              <a:buClrTx/>
              <a:buSzTx/>
              <a:buFont typeface="Wingdings" panose="05000000000000000000" charset="0"/>
              <a:buNone/>
              <a:defRPr/>
            </a:pPr>
            <a:r>
              <a:rPr lang="en-IN" sz="3600" b="1" noProof="0" dirty="0">
                <a:gradFill>
                  <a:gsLst>
                    <a:gs pos="0">
                      <a:srgbClr val="E30000"/>
                    </a:gs>
                    <a:gs pos="100000">
                      <a:srgbClr val="760303"/>
                    </a:gs>
                  </a:gsLst>
                  <a:lin scaled="0"/>
                </a:gradFill>
                <a:latin typeface="Times New Roman" panose="02020603050405020304" pitchFamily="18" charset="0"/>
                <a:cs typeface="Times New Roman" panose="02020603050405020304" pitchFamily="18" charset="0"/>
                <a:sym typeface="+mn-ea"/>
              </a:rPr>
              <a:t>Literature Review</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053584550"/>
              </p:ext>
            </p:extLst>
          </p:nvPr>
        </p:nvGraphicFramePr>
        <p:xfrm>
          <a:off x="830580" y="1099820"/>
          <a:ext cx="10836910" cy="5228590"/>
        </p:xfrm>
        <a:graphic>
          <a:graphicData uri="http://schemas.openxmlformats.org/drawingml/2006/table">
            <a:tbl>
              <a:tblPr firstRow="1" bandRow="1">
                <a:tableStyleId>{5940675A-B579-460E-94D1-54222C63F5DA}</a:tableStyleId>
              </a:tblPr>
              <a:tblGrid>
                <a:gridCol w="400220">
                  <a:extLst>
                    <a:ext uri="{9D8B030D-6E8A-4147-A177-3AD203B41FA5}">
                      <a16:colId xmlns:a16="http://schemas.microsoft.com/office/drawing/2014/main" val="20000"/>
                    </a:ext>
                  </a:extLst>
                </a:gridCol>
                <a:gridCol w="1500825">
                  <a:extLst>
                    <a:ext uri="{9D8B030D-6E8A-4147-A177-3AD203B41FA5}">
                      <a16:colId xmlns:a16="http://schemas.microsoft.com/office/drawing/2014/main" val="20001"/>
                    </a:ext>
                  </a:extLst>
                </a:gridCol>
                <a:gridCol w="1449850">
                  <a:extLst>
                    <a:ext uri="{9D8B030D-6E8A-4147-A177-3AD203B41FA5}">
                      <a16:colId xmlns:a16="http://schemas.microsoft.com/office/drawing/2014/main" val="2052190364"/>
                    </a:ext>
                  </a:extLst>
                </a:gridCol>
                <a:gridCol w="683649">
                  <a:extLst>
                    <a:ext uri="{9D8B030D-6E8A-4147-A177-3AD203B41FA5}">
                      <a16:colId xmlns:a16="http://schemas.microsoft.com/office/drawing/2014/main" val="20002"/>
                    </a:ext>
                  </a:extLst>
                </a:gridCol>
                <a:gridCol w="2399071">
                  <a:extLst>
                    <a:ext uri="{9D8B030D-6E8A-4147-A177-3AD203B41FA5}">
                      <a16:colId xmlns:a16="http://schemas.microsoft.com/office/drawing/2014/main" val="20003"/>
                    </a:ext>
                  </a:extLst>
                </a:gridCol>
                <a:gridCol w="1897626">
                  <a:extLst>
                    <a:ext uri="{9D8B030D-6E8A-4147-A177-3AD203B41FA5}">
                      <a16:colId xmlns:a16="http://schemas.microsoft.com/office/drawing/2014/main" val="20004"/>
                    </a:ext>
                  </a:extLst>
                </a:gridCol>
                <a:gridCol w="2505669">
                  <a:extLst>
                    <a:ext uri="{9D8B030D-6E8A-4147-A177-3AD203B41FA5}">
                      <a16:colId xmlns:a16="http://schemas.microsoft.com/office/drawing/2014/main" val="20005"/>
                    </a:ext>
                  </a:extLst>
                </a:gridCol>
              </a:tblGrid>
              <a:tr h="474345">
                <a:tc>
                  <a:txBody>
                    <a:bodyPr/>
                    <a:lstStyle/>
                    <a:p>
                      <a:pPr>
                        <a:buNone/>
                      </a:pPr>
                      <a:r>
                        <a:rPr lang="en-US" sz="2000" b="1">
                          <a:latin typeface="Times New Roman" panose="02020603050405020304" pitchFamily="18" charset="0"/>
                          <a:cs typeface="Times New Roman" panose="02020603050405020304" pitchFamily="18" charset="0"/>
                        </a:rPr>
                        <a:t>Sl.no</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1">
                          <a:latin typeface="Times New Roman" panose="02020603050405020304" pitchFamily="18" charset="0"/>
                          <a:cs typeface="Times New Roman" panose="02020603050405020304" pitchFamily="18" charset="0"/>
                        </a:rPr>
                        <a:t>Author</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Title</a:t>
                      </a: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algn="ctr">
                        <a:buNone/>
                      </a:pPr>
                      <a:r>
                        <a:rPr lang="en-US" sz="2000" b="1">
                          <a:latin typeface="Times New Roman" panose="02020603050405020304" pitchFamily="18" charset="0"/>
                          <a:cs typeface="Times New Roman" panose="02020603050405020304" pitchFamily="18" charset="0"/>
                        </a:rPr>
                        <a:t>Year</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Functions</a:t>
                      </a: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lgn="ctr">
                      <a:solidFill>
                        <a:srgbClr val="080000"/>
                      </a:solidFill>
                      <a:prstDash val="solid"/>
                      <a:round/>
                      <a:headEnd type="none" w="med" len="med"/>
                      <a:tailEnd type="none" w="med" len="med"/>
                    </a:lnB>
                    <a:lnTlToBr>
                      <a:noFill/>
                    </a:lnTlToBr>
                    <a:lnBlToTr>
                      <a:noFill/>
                    </a:lnBlToTr>
                    <a:noFill/>
                  </a:tcPr>
                </a:tc>
                <a:tc>
                  <a:txBody>
                    <a:bodyPr/>
                    <a:lstStyle/>
                    <a:p>
                      <a:pPr>
                        <a:buNone/>
                      </a:pPr>
                      <a:r>
                        <a:rPr lang="en-US" sz="2000" b="1">
                          <a:latin typeface="Times New Roman" panose="02020603050405020304" pitchFamily="18" charset="0"/>
                          <a:cs typeface="Times New Roman" panose="02020603050405020304" pitchFamily="18" charset="0"/>
                        </a:rPr>
                        <a:t>Results</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000" b="1">
                          <a:latin typeface="Times New Roman" panose="02020603050405020304" pitchFamily="18" charset="0"/>
                          <a:cs typeface="Times New Roman" panose="02020603050405020304" pitchFamily="18" charset="0"/>
                        </a:rPr>
                        <a:t>Scope</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4190">
                <a:tc>
                  <a:txBody>
                    <a:bodyPr/>
                    <a:lstStyle/>
                    <a:p>
                      <a:pPr algn="ctr">
                        <a:buNone/>
                      </a:pPr>
                      <a:r>
                        <a:rPr lang="en-US" sz="2000" b="1">
                          <a:latin typeface="Times New Roman" panose="02020603050405020304" pitchFamily="18" charset="0"/>
                          <a:cs typeface="Times New Roman" panose="02020603050405020304" pitchFamily="18" charset="0"/>
                        </a:rPr>
                        <a:t>1</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Monica P Suresh, V R Veda </a:t>
                      </a:r>
                      <a:r>
                        <a:rPr lang="en-US" sz="2000" dirty="0" err="1">
                          <a:latin typeface="Times New Roman" panose="02020603050405020304" pitchFamily="18" charset="0"/>
                          <a:cs typeface="Times New Roman" panose="02020603050405020304" pitchFamily="18" charset="0"/>
                        </a:rPr>
                        <a:t>Rhythesh</a:t>
                      </a:r>
                      <a:r>
                        <a:rPr lang="en-US" sz="2000" dirty="0">
                          <a:latin typeface="Times New Roman" panose="02020603050405020304" pitchFamily="18" charset="0"/>
                          <a:cs typeface="Times New Roman" panose="02020603050405020304" pitchFamily="18" charset="0"/>
                        </a:rPr>
                        <a:t>, J Dinesh, K Deepak, J Manikandan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Arduino Uno Controlled Fire Fighting Robot for Fires in Enclosed Spaces</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None/>
                      </a:pPr>
                      <a:r>
                        <a:rPr lang="en-US" sz="2000" dirty="0">
                          <a:latin typeface="Times New Roman" panose="02020603050405020304" pitchFamily="18" charset="0"/>
                          <a:cs typeface="Times New Roman" panose="02020603050405020304" pitchFamily="18" charset="0"/>
                        </a:rPr>
                        <a:t>2022</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This firefighting robotic system is capable of detecting and extinguishing fire. It can be made to roll into places where it is not safe for humans to enter.</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80000"/>
                      </a:solidFill>
                      <a:prstDash val="solid"/>
                      <a:round/>
                      <a:headEnd type="none" w="med" len="med"/>
                      <a:tailEnd type="none" w="med" len="med"/>
                    </a:lnL>
                    <a:lnR w="12700" cap="flat" cmpd="sng">
                      <a:solidFill>
                        <a:srgbClr val="080000"/>
                      </a:solidFill>
                      <a:prstDash val="solid"/>
                      <a:headEnd type="none" w="med" len="med"/>
                      <a:tailEnd type="none" w="med" len="med"/>
                    </a:lnR>
                    <a:lnT w="12700" cap="flat" cmpd="sng" algn="ctr">
                      <a:solidFill>
                        <a:srgbClr val="080000"/>
                      </a:solidFill>
                      <a:prstDash val="solid"/>
                      <a:roun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By using such robots ,fire identification and rescue activities can be done with greater accuracy and securely without exposing the fire fighters to dangerous conditions.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 The main function of this robot is to become an unmanned support vehicle, developed to search and extinguish fire vehicle, developed to search and extinguish fire.</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97281916"/>
              </p:ext>
            </p:extLst>
          </p:nvPr>
        </p:nvGraphicFramePr>
        <p:xfrm>
          <a:off x="714375" y="502920"/>
          <a:ext cx="10906125" cy="5878830"/>
        </p:xfrm>
        <a:graphic>
          <a:graphicData uri="http://schemas.openxmlformats.org/drawingml/2006/table">
            <a:tbl>
              <a:tblPr firstRow="1" bandRow="1">
                <a:tableStyleId>{5940675A-B579-460E-94D1-54222C63F5DA}</a:tableStyleId>
              </a:tblPr>
              <a:tblGrid>
                <a:gridCol w="317768">
                  <a:extLst>
                    <a:ext uri="{9D8B030D-6E8A-4147-A177-3AD203B41FA5}">
                      <a16:colId xmlns:a16="http://schemas.microsoft.com/office/drawing/2014/main" val="20000"/>
                    </a:ext>
                  </a:extLst>
                </a:gridCol>
                <a:gridCol w="1807337">
                  <a:extLst>
                    <a:ext uri="{9D8B030D-6E8A-4147-A177-3AD203B41FA5}">
                      <a16:colId xmlns:a16="http://schemas.microsoft.com/office/drawing/2014/main" val="20001"/>
                    </a:ext>
                  </a:extLst>
                </a:gridCol>
                <a:gridCol w="1304890">
                  <a:extLst>
                    <a:ext uri="{9D8B030D-6E8A-4147-A177-3AD203B41FA5}">
                      <a16:colId xmlns:a16="http://schemas.microsoft.com/office/drawing/2014/main" val="1370221084"/>
                    </a:ext>
                  </a:extLst>
                </a:gridCol>
                <a:gridCol w="676972">
                  <a:extLst>
                    <a:ext uri="{9D8B030D-6E8A-4147-A177-3AD203B41FA5}">
                      <a16:colId xmlns:a16="http://schemas.microsoft.com/office/drawing/2014/main" val="20002"/>
                    </a:ext>
                  </a:extLst>
                </a:gridCol>
                <a:gridCol w="2600515">
                  <a:extLst>
                    <a:ext uri="{9D8B030D-6E8A-4147-A177-3AD203B41FA5}">
                      <a16:colId xmlns:a16="http://schemas.microsoft.com/office/drawing/2014/main" val="20003"/>
                    </a:ext>
                  </a:extLst>
                </a:gridCol>
                <a:gridCol w="2276256">
                  <a:extLst>
                    <a:ext uri="{9D8B030D-6E8A-4147-A177-3AD203B41FA5}">
                      <a16:colId xmlns:a16="http://schemas.microsoft.com/office/drawing/2014/main" val="20004"/>
                    </a:ext>
                  </a:extLst>
                </a:gridCol>
                <a:gridCol w="1922387">
                  <a:extLst>
                    <a:ext uri="{9D8B030D-6E8A-4147-A177-3AD203B41FA5}">
                      <a16:colId xmlns:a16="http://schemas.microsoft.com/office/drawing/2014/main" val="20005"/>
                    </a:ext>
                  </a:extLst>
                </a:gridCol>
              </a:tblGrid>
              <a:tr h="5878830">
                <a:tc>
                  <a:txBody>
                    <a:bodyPr/>
                    <a:lstStyle/>
                    <a:p>
                      <a:pPr>
                        <a:buNone/>
                      </a:pPr>
                      <a:r>
                        <a:rPr lang="en-US" sz="2400" b="1">
                          <a:latin typeface="Times New Roman" panose="02020603050405020304" pitchFamily="18" charset="0"/>
                          <a:cs typeface="Times New Roman" panose="02020603050405020304" pitchFamily="18" charset="0"/>
                        </a:rPr>
                        <a:t>2</a:t>
                      </a:r>
                      <a:endParaRPr lang="en-US" sz="2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dirty="0">
                          <a:latin typeface="Times New Roman" panose="02020603050405020304" pitchFamily="18" charset="0"/>
                          <a:cs typeface="Times New Roman" panose="02020603050405020304" pitchFamily="18" charset="0"/>
                        </a:rPr>
                        <a:t>Md. </a:t>
                      </a:r>
                      <a:r>
                        <a:rPr lang="en-US" sz="2400" dirty="0" err="1">
                          <a:latin typeface="Times New Roman" panose="02020603050405020304" pitchFamily="18" charset="0"/>
                          <a:cs typeface="Times New Roman" panose="02020603050405020304" pitchFamily="18" charset="0"/>
                        </a:rPr>
                        <a:t>Aowrongajab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Uaday</a:t>
                      </a:r>
                      <a:r>
                        <a:rPr lang="en-US" sz="2400" dirty="0">
                          <a:latin typeface="Times New Roman" panose="02020603050405020304" pitchFamily="18" charset="0"/>
                          <a:cs typeface="Times New Roman" panose="02020603050405020304" pitchFamily="18" charset="0"/>
                        </a:rPr>
                        <a:t>, Md. Nazmul Islam </a:t>
                      </a:r>
                      <a:r>
                        <a:rPr lang="en-US" sz="2400" dirty="0" err="1">
                          <a:latin typeface="Times New Roman" panose="02020603050405020304" pitchFamily="18" charset="0"/>
                          <a:cs typeface="Times New Roman" panose="02020603050405020304" pitchFamily="18" charset="0"/>
                        </a:rPr>
                        <a:t>Shuzan,Saffan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Shanewaze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Rakibol</a:t>
                      </a:r>
                      <a:r>
                        <a:rPr lang="en-US" sz="2400" dirty="0">
                          <a:latin typeface="Times New Roman" panose="02020603050405020304" pitchFamily="18" charset="0"/>
                          <a:cs typeface="Times New Roman" panose="02020603050405020304" pitchFamily="18" charset="0"/>
                        </a:rPr>
                        <a:t> Islam Rakib Hasan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The Design of a Novel Multi-Purpose Fire Fighting Robot with Video Streaming Capability</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b="0" dirty="0">
                          <a:latin typeface="Times New Roman" panose="02020603050405020304" pitchFamily="18" charset="0"/>
                          <a:cs typeface="Times New Roman" panose="02020603050405020304" pitchFamily="18" charset="0"/>
                        </a:rPr>
                        <a:t> 2019</a:t>
                      </a:r>
                      <a:endParaRPr lang="en-US" sz="20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dirty="0">
                          <a:latin typeface="Times New Roman" panose="02020603050405020304" pitchFamily="18" charset="0"/>
                          <a:cs typeface="Times New Roman" panose="02020603050405020304" pitchFamily="18" charset="0"/>
                        </a:rPr>
                        <a:t>In this work we introduce a novel design of a multi-purpose fire-fighting robot which, with the help of a streaming video camera attached to it, transmits live video from its surroundings to a remote location from where the robot can be controlled.</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dirty="0">
                          <a:latin typeface="Times New Roman" panose="02020603050405020304" pitchFamily="18" charset="0"/>
                          <a:cs typeface="Times New Roman" panose="02020603050405020304" pitchFamily="18" charset="0"/>
                        </a:rPr>
                        <a:t>The robot can be mobilized and directed to the spot of the fire and throw water at the fire. It uses RF signal for communication.</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400" dirty="0">
                          <a:latin typeface="Times New Roman" panose="02020603050405020304" pitchFamily="18" charset="0"/>
                          <a:cs typeface="Times New Roman" panose="02020603050405020304" pitchFamily="18" charset="0"/>
                        </a:rPr>
                        <a:t>It can effectively reduce the human risk of fire-fighting operation. The design of the robot is cost effective, which makes it especially attractive for deployment in developing countries.</a:t>
                      </a:r>
                      <a:endParaRPr lang="en-US" sz="24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610766149"/>
              </p:ext>
            </p:extLst>
          </p:nvPr>
        </p:nvGraphicFramePr>
        <p:xfrm>
          <a:off x="909320" y="770255"/>
          <a:ext cx="10567036" cy="5317490"/>
        </p:xfrm>
        <a:graphic>
          <a:graphicData uri="http://schemas.openxmlformats.org/drawingml/2006/table">
            <a:tbl>
              <a:tblPr firstRow="1" bandRow="1">
                <a:tableStyleId>{5940675A-B579-460E-94D1-54222C63F5DA}</a:tableStyleId>
              </a:tblPr>
              <a:tblGrid>
                <a:gridCol w="393624">
                  <a:extLst>
                    <a:ext uri="{9D8B030D-6E8A-4147-A177-3AD203B41FA5}">
                      <a16:colId xmlns:a16="http://schemas.microsoft.com/office/drawing/2014/main" val="20000"/>
                    </a:ext>
                  </a:extLst>
                </a:gridCol>
                <a:gridCol w="1293976">
                  <a:extLst>
                    <a:ext uri="{9D8B030D-6E8A-4147-A177-3AD203B41FA5}">
                      <a16:colId xmlns:a16="http://schemas.microsoft.com/office/drawing/2014/main" val="20001"/>
                    </a:ext>
                  </a:extLst>
                </a:gridCol>
                <a:gridCol w="1286822">
                  <a:extLst>
                    <a:ext uri="{9D8B030D-6E8A-4147-A177-3AD203B41FA5}">
                      <a16:colId xmlns:a16="http://schemas.microsoft.com/office/drawing/2014/main" val="649589898"/>
                    </a:ext>
                  </a:extLst>
                </a:gridCol>
                <a:gridCol w="796413">
                  <a:extLst>
                    <a:ext uri="{9D8B030D-6E8A-4147-A177-3AD203B41FA5}">
                      <a16:colId xmlns:a16="http://schemas.microsoft.com/office/drawing/2014/main" val="20002"/>
                    </a:ext>
                  </a:extLst>
                </a:gridCol>
                <a:gridCol w="2507226">
                  <a:extLst>
                    <a:ext uri="{9D8B030D-6E8A-4147-A177-3AD203B41FA5}">
                      <a16:colId xmlns:a16="http://schemas.microsoft.com/office/drawing/2014/main" val="20003"/>
                    </a:ext>
                  </a:extLst>
                </a:gridCol>
                <a:gridCol w="1843806">
                  <a:extLst>
                    <a:ext uri="{9D8B030D-6E8A-4147-A177-3AD203B41FA5}">
                      <a16:colId xmlns:a16="http://schemas.microsoft.com/office/drawing/2014/main" val="20004"/>
                    </a:ext>
                  </a:extLst>
                </a:gridCol>
                <a:gridCol w="2445169">
                  <a:extLst>
                    <a:ext uri="{9D8B030D-6E8A-4147-A177-3AD203B41FA5}">
                      <a16:colId xmlns:a16="http://schemas.microsoft.com/office/drawing/2014/main" val="20005"/>
                    </a:ext>
                  </a:extLst>
                </a:gridCol>
              </a:tblGrid>
              <a:tr h="5317490">
                <a:tc>
                  <a:txBody>
                    <a:bodyPr/>
                    <a:lstStyle/>
                    <a:p>
                      <a:pPr>
                        <a:buNone/>
                      </a:pPr>
                      <a:r>
                        <a:rPr lang="en-US" sz="2000" b="1">
                          <a:latin typeface="Times New Roman" panose="02020603050405020304" pitchFamily="18" charset="0"/>
                          <a:cs typeface="Times New Roman" panose="02020603050405020304" pitchFamily="18" charset="0"/>
                        </a:rPr>
                        <a:t>3</a:t>
                      </a:r>
                      <a:endParaRPr lang="en-US" sz="20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a:latin typeface="Times New Roman" panose="02020603050405020304" pitchFamily="18" charset="0"/>
                          <a:cs typeface="Times New Roman" panose="02020603050405020304" pitchFamily="18" charset="0"/>
                        </a:rPr>
                        <a:t>P Anantha Raj, M Srivani</a:t>
                      </a:r>
                    </a:p>
                    <a:p>
                      <a:pPr>
                        <a:buNone/>
                      </a:pPr>
                      <a:endParaRPr lang="en-US" sz="20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kern="1200" dirty="0">
                          <a:solidFill>
                            <a:schemeClr val="tx1"/>
                          </a:solidFill>
                          <a:effectLst/>
                          <a:latin typeface="Times New Roman" panose="02020603050405020304" pitchFamily="18" charset="0"/>
                          <a:ea typeface="+mn-ea"/>
                          <a:cs typeface="Times New Roman" panose="02020603050405020304" pitchFamily="18" charset="0"/>
                        </a:rPr>
                        <a:t>Internet of Robotic Things Based Autonomous Fire Fighting Mobile Robot.</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lgn="ctr">
                      <a:solidFill>
                        <a:srgbClr val="080000"/>
                      </a:solidFill>
                      <a:prstDash val="solid"/>
                      <a:roun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 2018</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This paper proposes the idea of including the autonomous firefighting mobile robot in the traditional fire safety Internet of Things (IoT) system to perform early firefighting action. If the fire is detected, IOT system sends alerting message to fire safety department and initiates mobile robot to perform action.</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Firefighting robot reaches fire location by using path planning algorithm and performs firefighting action and sends the video stream of fire location to the control room. </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buNone/>
                      </a:pPr>
                      <a:r>
                        <a:rPr lang="en-US" sz="2000" dirty="0">
                          <a:latin typeface="Times New Roman" panose="02020603050405020304" pitchFamily="18" charset="0"/>
                          <a:cs typeface="Times New Roman" panose="02020603050405020304" pitchFamily="18" charset="0"/>
                        </a:rPr>
                        <a:t>In the meantime, fire safety officers can do better plan to handle the fire accident by watching the video sent by the firefighting robot. Industries which has lot of possibility of fire accident may use firefighting mobile robot with their existing fire alerting system.</a:t>
                      </a: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B3D0C5-63F7-4B82-BA78-9155FDA277A2}"/>
              </a:ext>
            </a:extLst>
          </p:cNvPr>
          <p:cNvSpPr txBox="1"/>
          <p:nvPr/>
        </p:nvSpPr>
        <p:spPr>
          <a:xfrm>
            <a:off x="1515533" y="381389"/>
            <a:ext cx="7857066" cy="58477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defRPr/>
            </a:pPr>
            <a:r>
              <a:rPr kumimoji="0" lang="en-IN" sz="32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Hardware </a:t>
            </a:r>
            <a:r>
              <a:rPr lang="en-IN" sz="3200" b="1" dirty="0">
                <a:solidFill>
                  <a:srgbClr val="C00000"/>
                </a:solidFill>
                <a:latin typeface="Times New Roman" panose="02020603050405020304" pitchFamily="18" charset="0"/>
                <a:cs typeface="Times New Roman" panose="02020603050405020304" pitchFamily="18" charset="0"/>
              </a:rPr>
              <a:t>&amp; Software </a:t>
            </a:r>
            <a:r>
              <a:rPr kumimoji="0" lang="en-IN" sz="32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Requirements</a:t>
            </a:r>
          </a:p>
        </p:txBody>
      </p:sp>
      <p:sp>
        <p:nvSpPr>
          <p:cNvPr id="11" name="TextBox 10">
            <a:extLst>
              <a:ext uri="{FF2B5EF4-FFF2-40B4-BE49-F238E27FC236}">
                <a16:creationId xmlns:a16="http://schemas.microsoft.com/office/drawing/2014/main" id="{651944EC-AC92-301C-CB9F-38404915D28E}"/>
              </a:ext>
            </a:extLst>
          </p:cNvPr>
          <p:cNvSpPr txBox="1"/>
          <p:nvPr/>
        </p:nvSpPr>
        <p:spPr>
          <a:xfrm>
            <a:off x="1515533" y="1051025"/>
            <a:ext cx="3928532" cy="5612242"/>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HARDWARE COMPONEMTS</a:t>
            </a:r>
          </a:p>
          <a:p>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ESP8266 NODE MCU</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Open Sans" panose="020B0606030504020204" pitchFamily="34" charset="0"/>
              </a:rPr>
              <a:t>GSM</a:t>
            </a:r>
          </a:p>
          <a:p>
            <a:pPr marL="285750" indent="-285750" algn="just">
              <a:lnSpc>
                <a:spcPct val="150000"/>
              </a:lnSpc>
              <a:buFont typeface="Wingdings" panose="05000000000000000000" pitchFamily="2" charset="2"/>
              <a:buChar char="Ø"/>
            </a:pPr>
            <a:r>
              <a:rPr lang="en-IN" sz="1800" dirty="0">
                <a:effectLst/>
                <a:latin typeface="Times New Roman" panose="02020603050405020304" pitchFamily="18" charset="0"/>
                <a:ea typeface="Calibri" panose="020F0502020204030204" pitchFamily="34" charset="0"/>
              </a:rPr>
              <a:t>ESP32 CAM</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IR SENSOR</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BUCK CONVERTER</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BUZZER</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MOTOR DRIVER</a:t>
            </a:r>
            <a:endParaRPr lang="en-IN" sz="1800" dirty="0">
              <a:effectLst/>
              <a:latin typeface="Times New Roman" panose="02020603050405020304" pitchFamily="18" charset="0"/>
              <a:ea typeface="Times New Roman" panose="02020603050405020304" pitchFamily="18" charset="0"/>
            </a:endParaRPr>
          </a:p>
          <a:p>
            <a:pPr marL="285750" indent="-285750" algn="just">
              <a:lnSpc>
                <a:spcPct val="150000"/>
              </a:lnSpc>
              <a:buFont typeface="Wingdings" panose="05000000000000000000" pitchFamily="2" charset="2"/>
              <a:buChar char="Ø"/>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WATER PUMP</a:t>
            </a:r>
            <a:endParaRPr lang="en-IN" sz="1800" kern="0" dirty="0">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RELAY MODULE</a:t>
            </a:r>
          </a:p>
          <a:p>
            <a:pPr marL="285750" indent="-285750" algn="just">
              <a:lnSpc>
                <a:spcPct val="150000"/>
              </a:lnSpc>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BATTERY</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dirty="0">
                <a:latin typeface="Times New Roman" panose="02020603050405020304" pitchFamily="18" charset="0"/>
                <a:ea typeface="Times New Roman" panose="02020603050405020304" pitchFamily="18" charset="0"/>
              </a:rPr>
              <a:t>JUMPER WIRES</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r>
              <a:rPr lang="en-IN" dirty="0"/>
              <a:t>  </a:t>
            </a:r>
          </a:p>
        </p:txBody>
      </p:sp>
      <p:sp>
        <p:nvSpPr>
          <p:cNvPr id="15" name="TextBox 14">
            <a:extLst>
              <a:ext uri="{FF2B5EF4-FFF2-40B4-BE49-F238E27FC236}">
                <a16:creationId xmlns:a16="http://schemas.microsoft.com/office/drawing/2014/main" id="{6E14F4A4-F579-2109-E0E4-C7E5889173CD}"/>
              </a:ext>
            </a:extLst>
          </p:cNvPr>
          <p:cNvSpPr txBox="1"/>
          <p:nvPr/>
        </p:nvSpPr>
        <p:spPr>
          <a:xfrm>
            <a:off x="5799667" y="966164"/>
            <a:ext cx="6096000" cy="2054217"/>
          </a:xfrm>
          <a:prstGeom prst="rect">
            <a:avLst/>
          </a:prstGeom>
          <a:noFill/>
        </p:spPr>
        <p:txBody>
          <a:bodyPr wrap="square">
            <a:spAutoFit/>
          </a:bodyPr>
          <a:lstStyle/>
          <a:p>
            <a:pPr marL="450215" marR="18415" algn="just">
              <a:lnSpc>
                <a:spcPct val="150000"/>
              </a:lnSpc>
              <a:spcAft>
                <a:spcPts val="1000"/>
              </a:spcAft>
            </a:pPr>
            <a:r>
              <a:rPr lang="en-US" sz="2000" b="1" dirty="0">
                <a:effectLst/>
                <a:latin typeface="Times New Roman" panose="02020603050405020304" pitchFamily="18" charset="0"/>
                <a:ea typeface="Times New Roman" panose="02020603050405020304" pitchFamily="18" charset="0"/>
              </a:rPr>
              <a:t>SOFTWARE </a:t>
            </a: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REQUIREMENTS</a:t>
            </a:r>
            <a:endParaRPr lang="en-US" sz="2000" b="1" dirty="0">
              <a:effectLst/>
              <a:latin typeface="Times New Roman" panose="02020603050405020304" pitchFamily="18" charset="0"/>
              <a:ea typeface="Times New Roman" panose="02020603050405020304" pitchFamily="18" charset="0"/>
            </a:endParaRPr>
          </a:p>
          <a:p>
            <a:pPr marL="735965" marR="18415" indent="-285750" algn="just">
              <a:lnSpc>
                <a:spcPct val="150000"/>
              </a:lnSpc>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Arduino software (IDE) </a:t>
            </a:r>
          </a:p>
          <a:p>
            <a:pPr marL="735965" marR="18415" indent="-285750" algn="just">
              <a:lnSpc>
                <a:spcPct val="150000"/>
              </a:lnSpc>
              <a:spcAft>
                <a:spcPts val="100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Embedded C</a:t>
            </a:r>
            <a:endParaRPr lang="en-IN" sz="1800" dirty="0">
              <a:effectLst/>
              <a:latin typeface="Times New Roman" panose="02020603050405020304" pitchFamily="18" charset="0"/>
              <a:ea typeface="Times New Roman" panose="02020603050405020304" pitchFamily="18" charset="0"/>
            </a:endParaRPr>
          </a:p>
          <a:p>
            <a:pPr marL="450215" marR="18415" algn="just">
              <a:lnSpc>
                <a:spcPct val="150000"/>
              </a:lnSpc>
              <a:spcAft>
                <a:spcPts val="1000"/>
              </a:spcAft>
            </a:pPr>
            <a:endParaRPr lang="en-IN" sz="1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225</TotalTime>
  <Words>1254</Words>
  <Application>Microsoft Office PowerPoint</Application>
  <PresentationFormat>Widescreen</PresentationFormat>
  <Paragraphs>160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Century Gothic</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Bhavani shankar</dc:creator>
  <cp:lastModifiedBy>Bhavani shankar</cp:lastModifiedBy>
  <cp:revision>25</cp:revision>
  <dcterms:created xsi:type="dcterms:W3CDTF">2024-07-27T04:26:00Z</dcterms:created>
  <dcterms:modified xsi:type="dcterms:W3CDTF">2024-12-19T11:21:00Z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430ED7676FF843DAB5FB6810EB828792</vt:lpwstr>
  </property>
  <property fmtid="{D5CDD505-2E9C-101B-9397-08002B2CF9AE}" pid="3" name="KSOProductBuildVer">
    <vt:lpwstr>1033-11.2.0.11537</vt:lpwstr>
  </property>
</Properties>
</file>