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7" r:id="rId1"/>
  </p:sldMasterIdLst>
  <p:notesMasterIdLst>
    <p:notesMasterId r:id="rId27"/>
  </p:notesMasterIdLst>
  <p:sldIdLst>
    <p:sldId id="257" r:id="rId2"/>
    <p:sldId id="258" r:id="rId3"/>
    <p:sldId id="260" r:id="rId4"/>
    <p:sldId id="261" r:id="rId5"/>
    <p:sldId id="262" r:id="rId6"/>
    <p:sldId id="263" r:id="rId7"/>
    <p:sldId id="265" r:id="rId8"/>
    <p:sldId id="266" r:id="rId9"/>
    <p:sldId id="267" r:id="rId10"/>
    <p:sldId id="268" r:id="rId11"/>
    <p:sldId id="269" r:id="rId12"/>
    <p:sldId id="270" r:id="rId13"/>
    <p:sldId id="271" r:id="rId14"/>
    <p:sldId id="272" r:id="rId15"/>
    <p:sldId id="285" r:id="rId16"/>
    <p:sldId id="274" r:id="rId17"/>
    <p:sldId id="275" r:id="rId18"/>
    <p:sldId id="284" r:id="rId19"/>
    <p:sldId id="277" r:id="rId20"/>
    <p:sldId id="278" r:id="rId21"/>
    <p:sldId id="283" r:id="rId22"/>
    <p:sldId id="286"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18:27:58.757"/>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18:30:12.506"/>
    </inkml:context>
    <inkml:brush xml:id="br0">
      <inkml:brushProperty name="width" value="0.2" units="cm"/>
      <inkml:brushProperty name="height" value="0.2" units="cm"/>
      <inkml:brushProperty name="color" value="#FFFFFF"/>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18:30:57.481"/>
    </inkml:context>
    <inkml:brush xml:id="br0">
      <inkml:brushProperty name="width" value="0.35" units="cm"/>
      <inkml:brushProperty name="height" value="0.35" units="cm"/>
      <inkml:brushProperty name="color" value="#FFFFFF"/>
    </inkml:brush>
  </inkml:definitions>
  <inkml:trace contextRef="#ctx0" brushRef="#br0">1 0 24575,'0'76'0,"1"84"0,2-136 0,2 0 0,0 0 0,1-1 0,10 24 0,-8-25 0,0 0 0,-2 1 0,-1-1 0,4 40 0,-9-30 0,-1-22 0,1 0 0,0 0 0,1 0 0,0 0 0,2 10 0,-2-17 0,-1-1 0,1 0 0,0 1 0,0-1 0,0 0 0,1 0 0,-1 0 0,0 0 0,1 0 0,-1 0 0,1 0 0,0-1 0,-1 1 0,1 0 0,0-1 0,0 1 0,0-1 0,0 0 0,0 0 0,1 0 0,-1 0 0,0 0 0,1 0 0,-1-1 0,5 2 0,22 1 0,1-1 0,-1-2 0,41-4 0,10 0 0,810 4 0,-439 0 0,-426 2 0,1 0 0,26 7 0,34 2 0,-35-8 0,0 2 0,88 20 0,-108-19 0,0-1 0,1-2 0,-1-1 0,37-2 0,-31-1 0,0 2 0,51 7 0,-7 6 0,54 11 0,-117-20 0,27 11 0,-32-10 0,0-1 0,0-1 0,1 0 0,20 3 0,31-3 0,78-5 0,-41-2 0,3685 3 0,-3758 2 0,54 9 0,-50-6 0,37 2 0,403-5 0,-227-4 0,65 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18:31:15.304"/>
    </inkml:context>
    <inkml:brush xml:id="br0">
      <inkml:brushProperty name="width" value="0.35" units="cm"/>
      <inkml:brushProperty name="height" value="0.35" units="cm"/>
      <inkml:brushProperty name="color" value="#FFFFFF"/>
    </inkml:brush>
  </inkml:definitions>
  <inkml:trace contextRef="#ctx0" brushRef="#br0">0 16 24575,'0'912'0,"1"-890"0,2-1 0,8 38 0,-3-19 0,32 117 0,-10-49 0,3 6 0,-27-98 0,0-1 0,2 0 0,0 0 0,20 27 0,9 12 0,-24-34 0,23 29 0,-30-42 0,1-1 0,-1 0 0,1-1 0,0 1 0,0-1 0,0 0 0,16 7 0,1-3 0,-1-1 0,1-1 0,0-1 0,0-1 0,1-1 0,25 0 0,156-5 0,-91-2 0,1263 3 0,-1357 1 0,0 1 0,37 9 0,-17-2 0,53 10 0,-51-9 0,1-2 0,0-2 0,47 1 0,-64-7 0,0 0 0,0 2 0,0 1 0,0 1 0,0 2 0,-1 0 0,34 14 0,-20-5 0,64 16 0,-8-12 0,13 3 0,-83-16 0,0-1 0,1-2 0,27 1 0,84-5 0,-51-1 0,76 14 0,-7 0 0,-120-10 0,56 10 0,-33-2 0,2-1 0,-16-2 0,69 2 0,1368-10 0,-1446 3 0,48 8 0,-48-5 0,47 2 0,-63-7 0,-7-1 0,-1 1 0,0 1 0,1 0 0,-1 0 0,0 1 0,0 1 0,0 0 0,13 5 0,-7-2 0,0 0 0,0-1 0,1-1 0,0-1 0,29 2 0,-24-3 0,36 8 0,-41-5 0,35 2 0,341-5 0,-200-4 0,-14 2 0,-176-3 0,-9-2 0,-10-6 0,-8 1 0,1 1 0,-1 1 0,0 2 0,-1 0 0,-41-6 0,17 4 0,-93-32 0,12 4 0,107 31 0,-1 0 0,1-1 0,1-1 0,-1-1 0,-37-21 0,43 21 0,-1 0 0,1 1 0,-1 1 0,-1 0 0,1 1 0,-1 1 0,1 1 0,-1 0 0,-29-1 0,2-2 0,1-1 0,-72-25 0,67 18 0,-83-14 0,56 16 0,38 5 0,-43-2 0,48 5 0,1 0 0,-36-11 0,63 14 0,-56-20 0,45 15 0,1 0 0,-28-5 0,-223-40 0,229 43 0,-47-17 0,52 14 0,0 2 0,-41-7 0,40 9 0,0-1 0,1-1 0,0-2 0,-30-15 0,34 13 0,-28-19 0,37 21 0,0 1 0,0 0 0,-1 1 0,-33-10 0,-118-19 0,-78-22 0,-75-47 0,301 101 0,1 1 0,-1 1 0,-36-2 0,36 4 0,-1 0 0,1-2 0,-29-8 0,31 5 0,-132-39 0,123 39 0,0 2 0,0 1 0,-40-2 0,62 7 0,1-1 0,0-1 0,-1 1 0,1-1 0,0 0 0,0-1 0,0 1 0,0-1 0,0 0 0,0-1 0,0 0 0,1 1 0,-1-2 0,1 1 0,0-1 0,-9-8 0,-2 0 0,0 0 0,-1 2 0,0 0 0,0 0 0,-1 2 0,0 0 0,-1 1 0,1 1 0,-1 1 0,-1 0 0,-20-1 0,-20 0 0,-32-5 0,76 8 0,-1-1 0,1 0 0,0-1 0,0 0 0,1-2 0,-1 0 0,1 0 0,1-1 0,-21-16 0,-3-8 0,23 18 0,-1 1 0,0 1 0,-1 0 0,-32-16 0,16 16 0,-1 0 0,-1 3 0,-67-11 0,55 12 0,-65-19 0,-13-7 0,63 20 0,-38-25 0,-136-26 0,214 60 0,0 0 0,0 2 0,-26-1 0,26 2 0,0 0 0,0-1 0,-27-8 0,-24-15 0,-42-11 0,97 31 0,0 0 0,1-1 0,-30-16 0,28 13 0,0 1 0,-29-10 0,-70-10 0,72 19 0,-67-23 0,5-17 0,91 43 0,0 0 0,-20-13 0,-23-11 0,46 26 0,-5-2 0,0-1 0,1 0 0,1-1 0,-1-1 0,1 0 0,-21-19 0,33 25 0,-42-33 0,44 34 0,0 1 0,0 0 0,0 0 0,-1 1 0,1-1 0,-1 1 0,0 0 0,1 0 0,-1 0 0,0 0 0,1 0 0,-8 1 0,10 0 0,-1 0 0,1 1 0,-1-1 0,1 1 0,0-1 0,-1 1 0,1 0 0,0-1 0,-1 1 0,1 0 0,0 0 0,0 0 0,0 0 0,0 0 0,0 0 0,0 0 0,0 0 0,0 0 0,0 0 0,1 1 0,-1-1 0,0 0 0,1 1 0,-1-1 0,1 1 0,-1-1 0,1 0 0,-1 3 0,0 4 0,0 1 0,0 0 0,1 13 0,0-17 0,4 461 0,-3-447 0,0 0 0,1 0 0,2-1 0,-1 1 0,2-1 0,8 21 0,52 101 0,-46-102 0,-9-17 0,-1 0 0,-1 1 0,-1 0 0,-1 0 0,-1 1 0,-1 0 0,0 0 0,-1 41 0,-1-34 0,2 0 0,1 0 0,2 0 0,13 38 0,-16-57 0,1-1 0,0 0 0,1 0 0,0-1 0,0 1 0,11 10 0,3 6 0,-14-18 0,0-1 0,1 0 0,0 0 0,0-1 0,1 1 0,0-2 0,0 1 0,0-1 0,0 0 0,1-1 0,0 0 0,0 0 0,0-1 0,0 0 0,1-1 0,12 2 0,15 0 0,-1-1 0,1-2 0,38-5 0,-4 2 0,587 1 0,-347 1 0,-123 15 0,-122-7 0,17 3 0,-33-4 0,62 1 0,37-10 0,129 4 0,-221 2 0,82 19 0,54 23 0,-154-36 0,86 28 0,26 6 0,30 2 0,-56-15 0,-83-18 0,1-3 0,0-1 0,85 6 0,-10-4 0,6 0 0,-50-10 0,123-4 0,-196 3 0,0 0 0,0 0 0,-1 0 0,1 0 0,0 0 0,0 0 0,-1 0 0,1 0 0,0-1 0,0 1 0,-1 0 0,1-1 0,0 1 0,0 0 0,-1-1 0,1 1 0,0-1 0,-1 1 0,2-2 0,-2 2 0,0-1 0,0 1 0,0-1 0,0 1 0,0-1 0,0 1 0,0-1 0,0 1 0,0 0 0,0-1 0,-1 1 0,1-1 0,0 1 0,0-1 0,0 1 0,0 0 0,-1-1 0,1 1 0,0-1 0,0 1 0,-1 0 0,1-1 0,0 1 0,-1-1 0,-2-2 0,-1 1 0,1-1 0,-1 0 0,1 1 0,-8-4 0,-145-52 0,97 39 0,17 6 0,0 1 0,-1 2 0,-1 2 0,0 3 0,-75-2 0,78 5 0,0-2 0,-67-15 0,75 12 0,-48-8 0,-176-42 0,223 45 0,1-2 0,-49-27 0,44 21 0,-57-22 0,6 15 0,0 5 0,-177-22 0,92 33 0,-12-1 0,-37-12 0,153 18 0,50 5 0,-1-1 0,0-1 0,1 0 0,-21-7 0,40 9 0,-1 1 0,1 0 0,0-1 0,0 1 0,0-1 0,-1 0 0,1 1 0,0-1 0,0 0 0,0 0 0,0 0 0,-1-1 0,1 1 0,1 1 0,0 0 0,0-1 0,0 1 0,0-1 0,0 1 0,-1 0 0,1-1 0,0 1 0,0-1 0,0 1 0,0 0 0,0-1 0,0 1 0,0-1 0,0 1 0,1 0 0,-1-1 0,0 1 0,0-1 0,0 1 0,0 0 0,0-1 0,1 1 0,-1 0 0,0-1 0,1 1 0,1-3 0,1 1 0,-1 0 0,1 0 0,0 0 0,0 1 0,0-1 0,0 1 0,0-1 0,6-1 0,29-6 0,0 1 0,1 2 0,72-3 0,-83 8 0,25-1 0,0 3 0,0 3 0,90 16 0,152 54 0,-213-51 0,70 21 0,61 17 0,91 25 0,-186-47 0,228 44 0,-75-22 0,-238-51 0,-2 2 0,1 1 0,37 23 0,16 7 0,-1 3 0,-14-7 0,13 2 0,3-4 0,168 48 0,-228-79 0,180 37 0,-197-42 0,0 0 0,0 1 0,15 5 0,-24-7 0,0 0 0,0 0 0,1 0 0,-1 0 0,0 0 0,0 0 0,0 0 0,0 0 0,1 0 0,-1 0 0,0 0 0,0 0 0,0 0 0,0 1 0,0-1 0,1 0 0,-1 0 0,0 0 0,0 0 0,0 0 0,0 0 0,0 0 0,0 0 0,1 1 0,-1-1 0,0 0 0,0 0 0,0 0 0,0 0 0,0 0 0,0 1 0,0-1 0,0 0 0,0 0 0,0 0 0,0 0 0,0 0 0,0 1 0,0-1 0,0 0 0,0 0 0,0 0 0,0 0 0,0 1 0,0-1 0,0 0 0,0 0 0,-9 4 0,-19-1 0,-98 0 0,1-6 0,0-4 0,-220-44 0,-118-87 0,342 97 0,-436-180 0,478 183 0,-169-87 0,141 65 0,-4 6 0,-1 4 0,-3 5 0,-2 5 0,-1 6 0,-124-21 0,152 42 0,-1 4 0,-147 4 0,215 4 0,-1-1 0,1-1 0,0-2 0,0 0 0,-39-15 0,-20-4 0,-345-69 0,410 90 0,-29-7 0,15 2 0,1 3 0,-44-4 0,51 7 0,-35-7 0,13 2 0,35 4 0,0 0 0,0 0 0,1-1 0,-1 0 0,1-1 0,0 0 0,1 0 0,-10-8 0,-32-17 0,29 21 0,0 1 0,0 1 0,-1 1 0,0 1 0,-1 0 0,-32-1 0,53 6 0,0 0 0,0 0 0,0 0 0,-1 0 0,1 1 0,0-1 0,0 0 0,0 1 0,1 0 0,-1-1 0,0 1 0,0 0 0,0 0 0,0 0 0,1 0 0,-1 0 0,0 1 0,-1 1 0,1 0 0,0-1 0,0 1 0,0 0 0,0 0 0,1 0 0,-1 0 0,1 0 0,0 0 0,0 0 0,-1 5 0,0 8 0,1 0 0,0-1 0,3 32 0,0-30 0,-2 25 0,-1-24 0,2 0 0,3 24 0,-4-37 0,1-1 0,1 1 0,-1 0 0,1 0 0,-1-1 0,1 1 0,1-1 0,-1 1 0,1-1 0,-1 0 0,1 0 0,1 0 0,2 4 0,32 27 0,71 63 0,-95-88 0,0 0 0,1-1 0,0-1 0,0-1 0,1 0 0,0-1 0,0-1 0,31 7 0,9-4 0,76 4 0,10 0 0,-80-6 0,109-3 0,-107-4 0,-60 2 0,1-1 0,0-1 0,-1 1 0,1 0 0,-1-1 0,0 0 0,1 0 0,-1-1 0,1 1 0,5-4 0,-7 3 0,-1 0 0,1 0 0,0-1 0,-1 1 0,0-1 0,0 0 0,1 0 0,-2 1 0,1-1 0,0 0 0,-1-1 0,1 1 0,-1 0 0,1-5 0,8-19 0,23-45 0,-29 62 0,0-1 0,0 1 0,0-1 0,-1 1 0,-1-1 0,0 0 0,1-15 0,-2 1 0,-1 0 0,-4-29 0,3 49 0,0 1 0,0 0 0,0-1 0,-1 1 0,1 0 0,-1 0 0,0-1 0,0 2 0,-1-1 0,1 0 0,-1 0 0,0 1 0,0-1 0,0 1 0,-4-3 0,-6-5 0,-1 1 0,-25-14 0,16 10 0,-34-22 0,-72-42 0,109 68 0,-1 1 0,0 0 0,0 2 0,-38-9 0,56 16 0,-213-48 0,205 44 0,1 0 0,-1-1 0,2 0 0,-1-1 0,-13-10 0,10 8 0,1 0 0,-18-9 0,6 8 0,0 0 0,-1 2 0,0 0 0,0 2 0,-1 1 0,-37-2 0,-114-14 0,207 24 0,55 17 0,-80-20 0,156 56 0,-107-35 0,109 27 0,-27-32 0,-86-12 0,58 13 0,-66-10 0,75 5 0,-90-11 0,56 8 0,39 3 0,1-15 0,75 4 0,-130 9 0,-46-6 0,35 2 0,117 8 0,-128-10 0,-23-3 0,45 9 0,277 54 0,-80-20 0,-98-18 0,39 7 0,-17-2 0,106 24 0,-27-3 0,-40-8 0,-183-33 0,78 23 0,-57-11 0,127 51 0,-144-55 0,0-2 0,1-2 0,93 17 0,-105-24 166,50 16 0,14 4-1863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18:31:27.087"/>
    </inkml:context>
    <inkml:brush xml:id="br0">
      <inkml:brushProperty name="width" value="0.35" units="cm"/>
      <inkml:brushProperty name="height" value="0.35" units="cm"/>
      <inkml:brushProperty name="color" value="#FFFFFF"/>
    </inkml:brush>
  </inkml:definitions>
  <inkml:trace contextRef="#ctx0" brushRef="#br0">1591 1041 24575,'-105'-6'0,"-191"-34"0,256 33 0,12 2 0,0 0 0,0-2 0,1-2 0,0 0 0,0-2 0,-26-15 0,23 10 0,1-2 0,-44-33 0,57 39 0,-1 1 0,0 1 0,-1 1 0,0 0 0,-1 1 0,0 1 0,-22-5 0,-38-16 0,16 0 0,-55-19 0,49 20 0,52 20 0,0 0 0,-1 0 0,0 2 0,0 0 0,-23-2 0,24 5 0,-143-18 0,191 18 0,25 1 0,355 3 0,-332 6 0,0 4 0,112 31 0,-6-1 0,156 27 0,-237-49 0,-55-11 0,92 28 0,-111-25 0,-1 1 0,36 24 0,-47-27 0,0-1 0,0-1 0,1-1 0,0 0 0,32 6 0,-14-3 0,67 27 0,-11-4 0,33 3 0,2-5 0,161 17 0,-98-19 0,-92-12 0,74 19 0,-157-31 0,-1 0 0,29 14 0,-26-10 0,27 9 0,10-5 0,0-2 0,68 4 0,-57-8 0,64-2 0,-26-2 0,-89-1 0,0 1 0,-1 1 0,26 9 0,-22-7 0,33 7 0,-25-8 0,0 0 0,0 2 0,0 1 0,-1 1 0,0 1 0,38 22 0,-49-24 0,1 0 0,-1-1 0,1-1 0,1 0 0,-1-2 0,1 1 0,0-2 0,20 3 0,23 5 0,-1 2 0,82 31 0,-91-28 0,-46-14 0,1-1 0,-1 0 0,0 1 0,0 0 0,0 0 0,0 0 0,0 0 0,0 0 0,-1 0 0,1 1 0,-1 0 0,1-1 0,-1 1 0,0 0 0,0 0 0,0 0 0,0 0 0,-1 0 0,0 1 0,1-1 0,-1 0 0,0 1 0,1 6 0,0 6 0,-1 1 0,-1-1 0,0 0 0,-2 18 0,-1-1 0,3-8 0,-1-8 0,1 1 0,-7 30 0,6-43 0,-1 1 0,0-1 0,0 0 0,0 1 0,0-1 0,-1 0 0,0-1 0,0 1 0,0 0 0,-1-1 0,0 1 0,-6 5 0,0-3 0,0 1 0,-1-2 0,1 1 0,-1-2 0,-1 1 0,1-1 0,-1-1 0,0 0 0,0-1 0,0 0 0,-22 1 0,-2-1 0,-1-2 0,-61-6 0,95 5 0,0 0 0,0-1 0,0 1 0,1-1 0,-1 0 0,0 0 0,1 0 0,-1 0 0,1 0 0,-1-1 0,1 1 0,-1-1 0,1 1 0,0-1 0,0 0 0,0 0 0,0 0 0,0 0 0,0 0 0,1-1 0,-1 1 0,1 0 0,-1-1 0,1 0 0,0 1 0,0-1 0,0 1 0,0-1 0,1 0 0,-1-3 0,-1-10 0,0 1 0,2-1 0,0 1 0,3-24 0,0 8 0,-2 2 0,2-34 0,-5-63 0,1 123 0,1 0 0,-1 1 0,0-1 0,0 0 0,0 0 0,0 0 0,0 1 0,-1-1 0,1 1 0,-1-1 0,0 1 0,1-1 0,-1 1 0,0 0 0,-1 0 0,-3-3 0,-4-3 0,0 2 0,-21-11 0,8 4 0,-50-33 0,49 29 0,-1 1 0,-1 1 0,0 1 0,-40-14 0,-2 5 0,0 4 0,-1 2 0,-98-10 0,96 24 0,35 2 0,-55-8 0,-73-24 0,72 8 0,23 5 0,41 12 0,-45-19 0,55 19 0,0 1 0,0 0 0,-1 2 0,0 0 0,-38-4 0,-74-2 0,-30-1 0,128 9 0,-1-2 0,1-1 0,-56-17 0,49 11 0,-73-11 0,21 21 0,69 2 0,-1 0 0,0-2 0,-23-4 0,-9-5 0,2-2 0,0-2 0,1-3 0,-61-29 0,101 41 0,-1 0 0,0 2 0,0-1 0,-24-2 0,12 1 0,-34-14 0,15 4 0,30 11 0,0-1 0,1-1 0,0 0 0,0-1 0,1-1 0,-24-18 0,0-1 0,29 23 0,0 1 0,0 0 0,0 0 0,-1 1 0,0 0 0,1 0 0,-1 1 0,0 1 0,-13-2 0,-36-9 0,48 7 0,19 1 0,23 2 0,-32 2 0,387 4 0,-327 5 0,-1 3 0,0 2 0,80 31 0,-107-34 0,163 60 0,45 15 0,407 136 0,-555-182 0,-61-25 0,1-2 0,66 19 0,-75-27 0,19 3 0,0 2 0,-1 2 0,45 20 0,-56-19 0,1-2 0,0-1 0,41 8 0,99 10 0,-72-14 0,52 10 0,-100-17 0,13 3 0,-58-9 0,0 1 0,0 0 0,0 0 0,-1 0 0,1 1 0,-1 0 0,0 0 0,6 4 0,-9-5 0,-1-1 0,1 0 0,-1 0 0,1 1 0,-1-1 0,0 1 0,0-1 0,1 1 0,-1-1 0,0 1 0,0 0 0,-1 0 0,1 0 0,0-1 0,-1 1 0,1 0 0,-1 0 0,1 0 0,-1 0 0,0 0 0,0 0 0,0 0 0,0 0 0,0 0 0,0 0 0,-1 2 0,0-2 0,0 1 0,0 0 0,-1-1 0,1 1 0,-1-1 0,1 0 0,-1 0 0,0 1 0,0-1 0,0 0 0,0-1 0,0 1 0,-1 0 0,1-1 0,0 1 0,-1-1 0,1 1 0,-5 0 0,-12 4 0,0 0 0,0-2 0,-1-1 0,1 0 0,-1-1 0,-33-1 0,22-1 0,-417-2 0,410-2 0,1-1 0,-1-2 0,1-2 0,-40-14 0,-137-65 0,27 10 0,-117-51 0,191 77 0,21 17 0,52 20 0,-55-28 0,64 25 0,10 6 0,-32-14 0,-4 0 0,1-2 0,-58-41 0,101 63 0,0 0 0,0 0 0,-1 1 0,1 1 0,-15-4 0,-27-8 0,25 6 0,11 4 0,1-1 0,0-1 0,-23-12 0,40 19 0,1 1 0,-1-1 0,0 1 0,0-1 0,0 1 0,0-1 0,0 0 0,1 1 0,-1-1 0,0 0 0,1 0 0,-1 1 0,0-1 0,1 0 0,-1 0 0,1 0 0,-1 0 0,1 0 0,0 0 0,-1-2 0,1 2 0,0 1 0,1-1 0,-1 0 0,0 1 0,1-1 0,-1 0 0,0 1 0,1-1 0,-1 1 0,1-1 0,-1 0 0,1 1 0,-1-1 0,1 1 0,-1 0 0,1-1 0,0 1 0,-1-1 0,1 1 0,0 0 0,1-1 0,5-2 0,0 1 0,1 0 0,-1 0 0,12 0 0,65-5 0,0 4 0,121 10 0,-158-1 0,1 1 0,59 19 0,93 38 0,-60-18 0,140 23 0,-272-67 0,102 25 0,-95-22 0,-1 1 0,1 0 0,-1 1 0,0 0 0,14 10 0,-12-5 0,0-2 0,1 0 0,1-1 0,-1-1 0,1 0 0,1-2 0,-1 0 0,1-1 0,0-1 0,1 0 0,-1-2 0,31 1 0,-17-1 0,0 2 0,0 1 0,0 1 0,55 19 0,-85-24 0,-1 0 0,0 0 0,1 0 0,-1 0 0,0 0 0,0 0 0,0 0 0,0 1 0,0-1 0,0 1 0,0-1 0,-1 1 0,1 0 0,-1 0 0,1 0 0,-1 0 0,1 0 0,-1 0 0,0 0 0,0 0 0,0 1 0,0-1 0,-1 0 0,1 1 0,-1-1 0,1 0 0,-1 1 0,0-1 0,0 1 0,0-1 0,0 1 0,0-1 0,0 0 0,-2 4 0,1-1 0,0 1 0,-1 0 0,0-1 0,0 0 0,0 1 0,-1-1 0,0 0 0,0 0 0,0 0 0,-1-1 0,1 1 0,-1-1 0,-7 6 0,-7 4 0,-2-1 0,0-1 0,0-1 0,-1 0 0,-1-2 0,-24 8 0,20-11 0,-1-2 0,1 0 0,-1-2 0,0-1 0,-33-3 0,18 1 0,9 1 0,-1-3 0,1 0 0,-35-9 0,48 7 0,0-1 0,0-1 0,1-1 0,-1 0 0,2-2 0,-20-12 0,-46-39 0,-99-93 0,165 137 0,0-1 0,2 0 0,0-1 0,1-1 0,1 0 0,1-1 0,1-1 0,1 0 0,1 0 0,1-1 0,1-1 0,0 1 0,2-1 0,-5-46 0,9 53 0,1 0 0,1-1 0,0 1 0,5-31 0,-3 40 0,0-1 0,1 1 0,0 0 0,0 0 0,0 0 0,1 1 0,1-1 0,-1 1 0,1 0 0,0 0 0,10-9 0,-1 2 0,1 1 0,0 0 0,1 1 0,0 1 0,1 1 0,0 0 0,1 2 0,0-1 0,0 2 0,1 1 0,0 0 0,0 1 0,27-3 0,-25 5 0,0-1 0,36-11 0,-39 9 0,1 1 0,0 0 0,33-2 0,-42 7 0,4-1 0,0 1 0,-1-2 0,0 0 0,19-5 0,-30 7 0,1-1 0,-1 0 0,0 0 0,1 0 0,-1 0 0,0 0 0,0 0 0,0-1 0,1 1 0,-2-1 0,1 1 0,0-1 0,0 0 0,0 0 0,-1 0 0,1 0 0,-1 0 0,1 0 0,-1 0 0,0 0 0,0-1 0,0 1 0,0 0 0,-1-1 0,1 1 0,0 0 0,-1-1 0,0 1 0,0-1 0,0-4 0,0 5 0,0 0 0,0 0 0,-1 1 0,1-1 0,-1 0 0,0 0 0,1 0 0,-1 0 0,0 0 0,0 1 0,0-1 0,0 0 0,-1 1 0,1-1 0,-2-1 0,-28-20 0,22 17 0,-37-23-35,-1 3 0,-1 2-1,-1 2 1,-85-25 0,28 17-129,-140-19 0,114 32 108,-149 0-1,-134 20 94,204 1 39,68-1 176,-252 36 0,378-37-252,10-1 0,0 0 0,0 0 0,-1 1 0,-10 3 0,16-4 0,1 0 0,0-1 0,-1 1 0,1 0 0,0 0 0,-1 0 0,1 0 0,0 0 0,0 0 0,0 0 0,0 0 0,0 0 0,0 0 0,0 1 0,0-1 0,1 0 0,-1 1 0,0-1 0,1 0 0,-1 1 0,1-1 0,0 1 0,-1-1 0,1 1 0,0-1 0,0 1 0,0 2 0,0-1 0,1-1 0,0 1 0,-1 0 0,1-1 0,0 1 0,1-1 0,-1 1 0,0-1 0,1 1 0,-1-1 0,1 0 0,0 0 0,-1 0 0,1 0 0,0 0 0,1 0 0,-1 0 0,0-1 0,0 1 0,1-1 0,4 2 0,3 2 0,1 0 0,-1-1 0,1 0 0,12 1 0,6 1 0,1-2 0,52 2 0,62-10 0,-53 1 0,-25 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D3721A-122F-4627-88B1-96AD380840BB}" type="datetimeFigureOut">
              <a:rPr lang="en-IN" smtClean="0"/>
              <a:t>22-12-2023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95BE5-019F-49A6-BFC2-113A68299B24}" type="slidenum">
              <a:rPr lang="en-IN" smtClean="0"/>
              <a:t>‹#›</a:t>
            </a:fld>
            <a:endParaRPr lang="en-IN"/>
          </a:p>
        </p:txBody>
      </p:sp>
    </p:spTree>
    <p:extLst>
      <p:ext uri="{BB962C8B-B14F-4D97-AF65-F5344CB8AC3E}">
        <p14:creationId xmlns:p14="http://schemas.microsoft.com/office/powerpoint/2010/main" val="206176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C95BE5-019F-49A6-BFC2-113A68299B24}" type="slidenum">
              <a:rPr lang="en-IN" smtClean="0"/>
              <a:t>3</a:t>
            </a:fld>
            <a:endParaRPr lang="en-IN"/>
          </a:p>
        </p:txBody>
      </p:sp>
    </p:spTree>
    <p:extLst>
      <p:ext uri="{BB962C8B-B14F-4D97-AF65-F5344CB8AC3E}">
        <p14:creationId xmlns:p14="http://schemas.microsoft.com/office/powerpoint/2010/main" val="319082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C95BE5-019F-49A6-BFC2-113A68299B24}" type="slidenum">
              <a:rPr lang="en-IN" smtClean="0"/>
              <a:t>5</a:t>
            </a:fld>
            <a:endParaRPr lang="en-IN"/>
          </a:p>
        </p:txBody>
      </p:sp>
    </p:spTree>
    <p:extLst>
      <p:ext uri="{BB962C8B-B14F-4D97-AF65-F5344CB8AC3E}">
        <p14:creationId xmlns:p14="http://schemas.microsoft.com/office/powerpoint/2010/main" val="18910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E0AE17-475B-46DB-9F8E-64863E980AB1}"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43273-096F-4FAE-B3C0-8BE644F7171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0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0AE17-475B-46DB-9F8E-64863E980AB1}"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43273-096F-4FAE-B3C0-8BE644F7171D}" type="slidenum">
              <a:rPr lang="en-IN" smtClean="0"/>
              <a:t>‹#›</a:t>
            </a:fld>
            <a:endParaRPr lang="en-IN"/>
          </a:p>
        </p:txBody>
      </p:sp>
    </p:spTree>
    <p:extLst>
      <p:ext uri="{BB962C8B-B14F-4D97-AF65-F5344CB8AC3E}">
        <p14:creationId xmlns:p14="http://schemas.microsoft.com/office/powerpoint/2010/main" val="22767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0AE17-475B-46DB-9F8E-64863E980AB1}"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43273-096F-4FAE-B3C0-8BE644F7171D}" type="slidenum">
              <a:rPr lang="en-IN" smtClean="0"/>
              <a:t>‹#›</a:t>
            </a:fld>
            <a:endParaRPr lang="en-IN"/>
          </a:p>
        </p:txBody>
      </p:sp>
    </p:spTree>
    <p:extLst>
      <p:ext uri="{BB962C8B-B14F-4D97-AF65-F5344CB8AC3E}">
        <p14:creationId xmlns:p14="http://schemas.microsoft.com/office/powerpoint/2010/main" val="3440003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0AE17-475B-46DB-9F8E-64863E980AB1}"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43273-096F-4FAE-B3C0-8BE644F7171D}" type="slidenum">
              <a:rPr lang="en-IN" smtClean="0"/>
              <a:t>‹#›</a:t>
            </a:fld>
            <a:endParaRPr lang="en-IN"/>
          </a:p>
        </p:txBody>
      </p:sp>
    </p:spTree>
    <p:extLst>
      <p:ext uri="{BB962C8B-B14F-4D97-AF65-F5344CB8AC3E}">
        <p14:creationId xmlns:p14="http://schemas.microsoft.com/office/powerpoint/2010/main" val="401450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0AE17-475B-46DB-9F8E-64863E980AB1}"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43273-096F-4FAE-B3C0-8BE644F7171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05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E0AE17-475B-46DB-9F8E-64863E980AB1}"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C43273-096F-4FAE-B3C0-8BE644F7171D}" type="slidenum">
              <a:rPr lang="en-IN" smtClean="0"/>
              <a:t>‹#›</a:t>
            </a:fld>
            <a:endParaRPr lang="en-IN"/>
          </a:p>
        </p:txBody>
      </p:sp>
    </p:spTree>
    <p:extLst>
      <p:ext uri="{BB962C8B-B14F-4D97-AF65-F5344CB8AC3E}">
        <p14:creationId xmlns:p14="http://schemas.microsoft.com/office/powerpoint/2010/main" val="49769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E0AE17-475B-46DB-9F8E-64863E980AB1}" type="datetimeFigureOut">
              <a:rPr lang="en-IN" smtClean="0"/>
              <a:t>22-12-2023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C43273-096F-4FAE-B3C0-8BE644F7171D}" type="slidenum">
              <a:rPr lang="en-IN" smtClean="0"/>
              <a:t>‹#›</a:t>
            </a:fld>
            <a:endParaRPr lang="en-IN"/>
          </a:p>
        </p:txBody>
      </p:sp>
    </p:spTree>
    <p:extLst>
      <p:ext uri="{BB962C8B-B14F-4D97-AF65-F5344CB8AC3E}">
        <p14:creationId xmlns:p14="http://schemas.microsoft.com/office/powerpoint/2010/main" val="81625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E0AE17-475B-46DB-9F8E-64863E980AB1}" type="datetimeFigureOut">
              <a:rPr lang="en-IN" smtClean="0"/>
              <a:t>22-12-2023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C43273-096F-4FAE-B3C0-8BE644F7171D}" type="slidenum">
              <a:rPr lang="en-IN" smtClean="0"/>
              <a:t>‹#›</a:t>
            </a:fld>
            <a:endParaRPr lang="en-IN"/>
          </a:p>
        </p:txBody>
      </p:sp>
    </p:spTree>
    <p:extLst>
      <p:ext uri="{BB962C8B-B14F-4D97-AF65-F5344CB8AC3E}">
        <p14:creationId xmlns:p14="http://schemas.microsoft.com/office/powerpoint/2010/main" val="358183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E0AE17-475B-46DB-9F8E-64863E980AB1}" type="datetimeFigureOut">
              <a:rPr lang="en-IN" smtClean="0"/>
              <a:t>22-12-2023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3C43273-096F-4FAE-B3C0-8BE644F7171D}" type="slidenum">
              <a:rPr lang="en-IN" smtClean="0"/>
              <a:t>‹#›</a:t>
            </a:fld>
            <a:endParaRPr lang="en-IN"/>
          </a:p>
        </p:txBody>
      </p:sp>
    </p:spTree>
    <p:extLst>
      <p:ext uri="{BB962C8B-B14F-4D97-AF65-F5344CB8AC3E}">
        <p14:creationId xmlns:p14="http://schemas.microsoft.com/office/powerpoint/2010/main" val="2796845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E0AE17-475B-46DB-9F8E-64863E980AB1}" type="datetimeFigureOut">
              <a:rPr lang="en-IN" smtClean="0"/>
              <a:t>22-12-2023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3C43273-096F-4FAE-B3C0-8BE644F7171D}" type="slidenum">
              <a:rPr lang="en-IN" smtClean="0"/>
              <a:t>‹#›</a:t>
            </a:fld>
            <a:endParaRPr lang="en-IN"/>
          </a:p>
        </p:txBody>
      </p:sp>
    </p:spTree>
    <p:extLst>
      <p:ext uri="{BB962C8B-B14F-4D97-AF65-F5344CB8AC3E}">
        <p14:creationId xmlns:p14="http://schemas.microsoft.com/office/powerpoint/2010/main" val="79723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0AE17-475B-46DB-9F8E-64863E980AB1}"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C43273-096F-4FAE-B3C0-8BE644F7171D}" type="slidenum">
              <a:rPr lang="en-IN" smtClean="0"/>
              <a:t>‹#›</a:t>
            </a:fld>
            <a:endParaRPr lang="en-IN"/>
          </a:p>
        </p:txBody>
      </p:sp>
    </p:spTree>
    <p:extLst>
      <p:ext uri="{BB962C8B-B14F-4D97-AF65-F5344CB8AC3E}">
        <p14:creationId xmlns:p14="http://schemas.microsoft.com/office/powerpoint/2010/main" val="48045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E0AE17-475B-46DB-9F8E-64863E980AB1}" type="datetimeFigureOut">
              <a:rPr lang="en-IN" smtClean="0"/>
              <a:t>22-12-2023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3C43273-096F-4FAE-B3C0-8BE644F7171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0381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4.png"/><Relationship Id="rId4" Type="http://schemas.openxmlformats.org/officeDocument/2006/relationships/image" Target="../media/image110.png"/><Relationship Id="rId9" Type="http://schemas.openxmlformats.org/officeDocument/2006/relationships/customXml" Target="../ink/ink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hyperlink" Target="https://www.geeksforgeeks.org/python-django/" TargetMode="External"/><Relationship Id="rId1" Type="http://schemas.openxmlformats.org/officeDocument/2006/relationships/slideLayout" Target="../slideLayouts/slideLayout7.xml"/><Relationship Id="rId5" Type="http://schemas.openxmlformats.org/officeDocument/2006/relationships/hyperlink" Target="https://www.tutorialspoint/" TargetMode="External"/><Relationship Id="rId4" Type="http://schemas.openxmlformats.org/officeDocument/2006/relationships/hyperlink" Target="https://www.python.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mage1.slideserve.com/2396959/abstract-l.jp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image1.slideserve.com/2396959/existing-system-l.jp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ED1BE0-DEC7-2572-98A1-600FC5231D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33600" cy="2133600"/>
          </a:xfrm>
          <a:prstGeom prst="rect">
            <a:avLst/>
          </a:prstGeom>
          <a:noFill/>
          <a:ln>
            <a:noFill/>
          </a:ln>
        </p:spPr>
      </p:pic>
      <p:pic>
        <p:nvPicPr>
          <p:cNvPr id="3" name="image22.png" descr="C:\Users\intel\AppData\Local\Microsoft\Windows\INetCache\Content.MSO\838D329C.tmp">
            <a:extLst>
              <a:ext uri="{FF2B5EF4-FFF2-40B4-BE49-F238E27FC236}">
                <a16:creationId xmlns:a16="http://schemas.microsoft.com/office/drawing/2014/main" id="{B9780EE2-9A83-EF46-452D-98B3A70188EE}"/>
              </a:ext>
            </a:extLst>
          </p:cNvPr>
          <p:cNvPicPr/>
          <p:nvPr/>
        </p:nvPicPr>
        <p:blipFill>
          <a:blip r:embed="rId3"/>
          <a:srcRect/>
          <a:stretch>
            <a:fillRect/>
          </a:stretch>
        </p:blipFill>
        <p:spPr>
          <a:xfrm>
            <a:off x="8705507" y="94891"/>
            <a:ext cx="3469240" cy="1688190"/>
          </a:xfrm>
          <a:prstGeom prst="rect">
            <a:avLst/>
          </a:prstGeom>
          <a:ln/>
        </p:spPr>
      </p:pic>
      <p:sp>
        <p:nvSpPr>
          <p:cNvPr id="4" name="Title 3">
            <a:extLst>
              <a:ext uri="{FF2B5EF4-FFF2-40B4-BE49-F238E27FC236}">
                <a16:creationId xmlns:a16="http://schemas.microsoft.com/office/drawing/2014/main" id="{5EF8A2CE-7F55-C098-58FE-1039224C2720}"/>
              </a:ext>
            </a:extLst>
          </p:cNvPr>
          <p:cNvSpPr>
            <a:spLocks noGrp="1"/>
          </p:cNvSpPr>
          <p:nvPr>
            <p:ph type="title"/>
          </p:nvPr>
        </p:nvSpPr>
        <p:spPr>
          <a:xfrm>
            <a:off x="1097280" y="5074919"/>
            <a:ext cx="10113264" cy="1426463"/>
          </a:xfrm>
        </p:spPr>
        <p:txBody>
          <a:bodyPr/>
          <a:lstStyle/>
          <a:p>
            <a:r>
              <a:rPr lang="en-IN" dirty="0"/>
              <a:t>Presented by : Spoorthi K R [P18BRS10016]</a:t>
            </a:r>
            <a:br>
              <a:rPr lang="en-IN" dirty="0"/>
            </a:br>
            <a:r>
              <a:rPr lang="en-IN" dirty="0"/>
              <a:t>Guide name : Prof. Subhash K S</a:t>
            </a:r>
            <a:br>
              <a:rPr lang="en-IN" dirty="0"/>
            </a:br>
            <a:endParaRPr lang="en-IN" dirty="0"/>
          </a:p>
        </p:txBody>
      </p:sp>
      <p:pic>
        <p:nvPicPr>
          <p:cNvPr id="1028" name="Picture 4">
            <a:extLst>
              <a:ext uri="{FF2B5EF4-FFF2-40B4-BE49-F238E27FC236}">
                <a16:creationId xmlns:a16="http://schemas.microsoft.com/office/drawing/2014/main" id="{05433FE5-415F-7266-4A74-A0A2785B607E}"/>
              </a:ext>
            </a:extLst>
          </p:cNvPr>
          <p:cNvPicPr>
            <a:picLocks noGrp="1" noChangeAspect="1" noChangeArrowheads="1"/>
          </p:cNvPicPr>
          <p:nvPr>
            <p:ph type="pic" idx="1"/>
          </p:nvPr>
        </p:nvPicPr>
        <p:blipFill>
          <a:blip r:embed="rId4">
            <a:extLst>
              <a:ext uri="{28A0092B-C50C-407E-A947-70E740481C1C}">
                <a14:useLocalDpi xmlns:a14="http://schemas.microsoft.com/office/drawing/2010/main" val="0"/>
              </a:ext>
            </a:extLst>
          </a:blip>
          <a:srcRect t="4812" b="4812"/>
          <a:stretch>
            <a:fillRect/>
          </a:stretch>
        </p:blipFill>
        <p:spPr bwMode="auto">
          <a:xfrm>
            <a:off x="1941513" y="1400320"/>
            <a:ext cx="7840842" cy="354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708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2AB96-B1E6-C3FF-3832-EE1750ED41E9}"/>
              </a:ext>
            </a:extLst>
          </p:cNvPr>
          <p:cNvSpPr txBox="1"/>
          <p:nvPr/>
        </p:nvSpPr>
        <p:spPr>
          <a:xfrm>
            <a:off x="676454" y="480370"/>
            <a:ext cx="6094562" cy="769441"/>
          </a:xfrm>
          <a:prstGeom prst="rect">
            <a:avLst/>
          </a:prstGeom>
          <a:noFill/>
        </p:spPr>
        <p:txBody>
          <a:bodyPr wrap="square">
            <a:spAutoFit/>
          </a:bodyPr>
          <a:lstStyle/>
          <a:p>
            <a:r>
              <a:rPr lang="en-US" sz="44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Scope of </a:t>
            </a:r>
            <a:r>
              <a:rPr lang="en-US" sz="44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the </a:t>
            </a:r>
            <a:r>
              <a:rPr lang="en-US" sz="44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Project :</a:t>
            </a:r>
            <a:endParaRPr lang="en-IN" sz="4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B24A96A-8AFE-FBF9-8EFE-69FA5F830B1C}"/>
              </a:ext>
            </a:extLst>
          </p:cNvPr>
          <p:cNvSpPr txBox="1"/>
          <p:nvPr/>
        </p:nvSpPr>
        <p:spPr>
          <a:xfrm>
            <a:off x="372373" y="1671466"/>
            <a:ext cx="11447253" cy="4031873"/>
          </a:xfrm>
          <a:prstGeom prst="rect">
            <a:avLst/>
          </a:prstGeom>
          <a:noFill/>
        </p:spPr>
        <p:txBody>
          <a:bodyPr wrap="square">
            <a:spAutoFit/>
          </a:bodyPr>
          <a:lstStyle/>
          <a:p>
            <a:pPr marL="571500" indent="-571500">
              <a:buFont typeface="Wingdings" panose="05000000000000000000" pitchFamily="2" charset="2"/>
              <a:buChar char="§"/>
            </a:pPr>
            <a:r>
              <a:rPr lang="en-US" sz="3200" b="0" i="0" dirty="0">
                <a:solidFill>
                  <a:srgbClr val="000000"/>
                </a:solidFill>
                <a:effectLst/>
                <a:latin typeface="Times New Roman" panose="02020603050405020304" pitchFamily="18" charset="0"/>
                <a:cs typeface="Times New Roman" panose="02020603050405020304" pitchFamily="18" charset="0"/>
              </a:rPr>
              <a:t>The project has a wide scope, as it is not intended to a particular organization. </a:t>
            </a:r>
            <a:endParaRPr lang="en-US" sz="3200" dirty="0">
              <a:solidFill>
                <a:srgbClr val="000000"/>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r>
              <a:rPr lang="en-US" sz="3200" b="0" i="0" dirty="0">
                <a:solidFill>
                  <a:srgbClr val="000000"/>
                </a:solidFill>
                <a:effectLst/>
                <a:latin typeface="Times New Roman" panose="02020603050405020304" pitchFamily="18" charset="0"/>
                <a:cs typeface="Times New Roman" panose="02020603050405020304" pitchFamily="18" charset="0"/>
              </a:rPr>
              <a:t>This project is going to develop generic software, which can be applied by any businesses organization. </a:t>
            </a:r>
          </a:p>
          <a:p>
            <a:pPr marL="571500" indent="-571500">
              <a:buFont typeface="Wingdings" panose="05000000000000000000" pitchFamily="2" charset="2"/>
              <a:buChar char="§"/>
            </a:pPr>
            <a:r>
              <a:rPr lang="en-US" sz="3200" b="0" i="0" dirty="0">
                <a:solidFill>
                  <a:srgbClr val="000000"/>
                </a:solidFill>
                <a:effectLst/>
                <a:latin typeface="Times New Roman" panose="02020603050405020304" pitchFamily="18" charset="0"/>
                <a:cs typeface="Times New Roman" panose="02020603050405020304" pitchFamily="18" charset="0"/>
              </a:rPr>
              <a:t>More over it provides facility to its users.</a:t>
            </a:r>
            <a:endParaRPr lang="en-US" sz="3200" dirty="0">
              <a:solidFill>
                <a:srgbClr val="000000"/>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r>
              <a:rPr lang="en-US" sz="3200" dirty="0">
                <a:solidFill>
                  <a:srgbClr val="000000"/>
                </a:solidFill>
                <a:latin typeface="Times New Roman" panose="02020603050405020304" pitchFamily="18" charset="0"/>
                <a:cs typeface="Times New Roman" panose="02020603050405020304" pitchFamily="18" charset="0"/>
              </a:rPr>
              <a:t>T</a:t>
            </a:r>
            <a:r>
              <a:rPr lang="en-US" sz="3200" b="0" i="0" dirty="0">
                <a:solidFill>
                  <a:srgbClr val="000000"/>
                </a:solidFill>
                <a:effectLst/>
                <a:latin typeface="Times New Roman" panose="02020603050405020304" pitchFamily="18" charset="0"/>
                <a:cs typeface="Times New Roman" panose="02020603050405020304" pitchFamily="18" charset="0"/>
              </a:rPr>
              <a:t>he software is going to provide</a:t>
            </a:r>
            <a:r>
              <a:rPr lang="en-US" sz="3200" dirty="0">
                <a:solidFill>
                  <a:srgbClr val="000000"/>
                </a:solidFill>
                <a:latin typeface="Times New Roman" panose="02020603050405020304" pitchFamily="18" charset="0"/>
                <a:cs typeface="Times New Roman" panose="02020603050405020304" pitchFamily="18" charset="0"/>
              </a:rPr>
              <a:t> </a:t>
            </a:r>
            <a:r>
              <a:rPr lang="en-US" sz="3200" b="0" i="0" dirty="0">
                <a:solidFill>
                  <a:srgbClr val="000000"/>
                </a:solidFill>
                <a:effectLst/>
                <a:latin typeface="Times New Roman" panose="02020603050405020304" pitchFamily="18" charset="0"/>
                <a:cs typeface="Times New Roman" panose="02020603050405020304" pitchFamily="18" charset="0"/>
              </a:rPr>
              <a:t>a huge</a:t>
            </a:r>
          </a:p>
          <a:p>
            <a:r>
              <a:rPr lang="en-US" sz="3200" b="0" i="0" dirty="0">
                <a:solidFill>
                  <a:srgbClr val="000000"/>
                </a:solidFill>
                <a:effectLst/>
                <a:latin typeface="Times New Roman" panose="02020603050405020304" pitchFamily="18" charset="0"/>
                <a:cs typeface="Times New Roman" panose="02020603050405020304" pitchFamily="18" charset="0"/>
              </a:rPr>
              <a:t> amount of summary data.</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38869B3-04F0-A3CC-69B9-E668DC6D4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3940" y="3525923"/>
            <a:ext cx="4178059" cy="3321221"/>
          </a:xfrm>
          <a:prstGeom prst="rect">
            <a:avLst/>
          </a:prstGeom>
        </p:spPr>
      </p:pic>
    </p:spTree>
    <p:extLst>
      <p:ext uri="{BB962C8B-B14F-4D97-AF65-F5344CB8AC3E}">
        <p14:creationId xmlns:p14="http://schemas.microsoft.com/office/powerpoint/2010/main" val="43144248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9626F-3B0E-2197-52AF-76CEAE28935D}"/>
              </a:ext>
            </a:extLst>
          </p:cNvPr>
          <p:cNvSpPr txBox="1"/>
          <p:nvPr/>
        </p:nvSpPr>
        <p:spPr>
          <a:xfrm>
            <a:off x="493862" y="492507"/>
            <a:ext cx="6094562" cy="461665"/>
          </a:xfrm>
          <a:prstGeom prst="rect">
            <a:avLst/>
          </a:prstGeom>
          <a:noFill/>
        </p:spPr>
        <p:txBody>
          <a:bodyPr wrap="square">
            <a:spAutoFit/>
          </a:bodyPr>
          <a:lstStyle/>
          <a:p>
            <a:r>
              <a:rPr lang="en-US" sz="24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ARCHITECTURAL REPRESENTATION :</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8D0FA2-DB80-71C3-98F6-8136CAC96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675" y="1145692"/>
            <a:ext cx="6858000" cy="5143500"/>
          </a:xfrm>
          <a:prstGeom prst="rect">
            <a:avLst/>
          </a:prstGeom>
        </p:spPr>
      </p:pic>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6F432A47-589F-DC60-E919-5AF2D8349BFE}"/>
                  </a:ext>
                </a:extLst>
              </p14:cNvPr>
              <p14:cNvContentPartPr/>
              <p14:nvPr/>
            </p14:nvContentPartPr>
            <p14:xfrm>
              <a:off x="1966795" y="3622897"/>
              <a:ext cx="360" cy="360"/>
            </p14:xfrm>
          </p:contentPart>
        </mc:Choice>
        <mc:Fallback xmlns="">
          <p:pic>
            <p:nvPicPr>
              <p:cNvPr id="19" name="Ink 18">
                <a:extLst>
                  <a:ext uri="{FF2B5EF4-FFF2-40B4-BE49-F238E27FC236}">
                    <a16:creationId xmlns:a16="http://schemas.microsoft.com/office/drawing/2014/main" id="{6F432A47-589F-DC60-E919-5AF2D8349BFE}"/>
                  </a:ext>
                </a:extLst>
              </p:cNvPr>
              <p:cNvPicPr/>
              <p:nvPr/>
            </p:nvPicPr>
            <p:blipFill>
              <a:blip r:embed="rId4"/>
              <a:stretch>
                <a:fillRect/>
              </a:stretch>
            </p:blipFill>
            <p:spPr>
              <a:xfrm>
                <a:off x="1904155" y="3560257"/>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Ink 22">
                <a:extLst>
                  <a:ext uri="{FF2B5EF4-FFF2-40B4-BE49-F238E27FC236}">
                    <a16:creationId xmlns:a16="http://schemas.microsoft.com/office/drawing/2014/main" id="{16B63D51-0528-5969-107D-D71F3AB2E0AA}"/>
                  </a:ext>
                </a:extLst>
              </p14:cNvPr>
              <p14:cNvContentPartPr/>
              <p14:nvPr/>
            </p14:nvContentPartPr>
            <p14:xfrm>
              <a:off x="1811275" y="1785457"/>
              <a:ext cx="360" cy="360"/>
            </p14:xfrm>
          </p:contentPart>
        </mc:Choice>
        <mc:Fallback xmlns="">
          <p:pic>
            <p:nvPicPr>
              <p:cNvPr id="23" name="Ink 22">
                <a:extLst>
                  <a:ext uri="{FF2B5EF4-FFF2-40B4-BE49-F238E27FC236}">
                    <a16:creationId xmlns:a16="http://schemas.microsoft.com/office/drawing/2014/main" id="{16B63D51-0528-5969-107D-D71F3AB2E0AA}"/>
                  </a:ext>
                </a:extLst>
              </p:cNvPr>
              <p:cNvPicPr/>
              <p:nvPr/>
            </p:nvPicPr>
            <p:blipFill>
              <a:blip r:embed="rId6"/>
              <a:stretch>
                <a:fillRect/>
              </a:stretch>
            </p:blipFill>
            <p:spPr>
              <a:xfrm>
                <a:off x="1775635" y="1749817"/>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25DCB888-54A8-9594-778C-71E0DB99C433}"/>
                  </a:ext>
                </a:extLst>
              </p14:cNvPr>
              <p14:cNvContentPartPr/>
              <p14:nvPr/>
            </p14:nvContentPartPr>
            <p14:xfrm>
              <a:off x="2466835" y="5960737"/>
              <a:ext cx="2951280" cy="311400"/>
            </p14:xfrm>
          </p:contentPart>
        </mc:Choice>
        <mc:Fallback xmlns="">
          <p:pic>
            <p:nvPicPr>
              <p:cNvPr id="24" name="Ink 23">
                <a:extLst>
                  <a:ext uri="{FF2B5EF4-FFF2-40B4-BE49-F238E27FC236}">
                    <a16:creationId xmlns:a16="http://schemas.microsoft.com/office/drawing/2014/main" id="{25DCB888-54A8-9594-778C-71E0DB99C433}"/>
                  </a:ext>
                </a:extLst>
              </p:cNvPr>
              <p:cNvPicPr/>
              <p:nvPr/>
            </p:nvPicPr>
            <p:blipFill>
              <a:blip r:embed="rId8"/>
              <a:stretch>
                <a:fillRect/>
              </a:stretch>
            </p:blipFill>
            <p:spPr>
              <a:xfrm>
                <a:off x="2404195" y="5897737"/>
                <a:ext cx="307692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F9A22CB2-48DE-DE3F-DF6C-42D1EF50C912}"/>
                  </a:ext>
                </a:extLst>
              </p14:cNvPr>
              <p14:cNvContentPartPr/>
              <p14:nvPr/>
            </p14:nvContentPartPr>
            <p14:xfrm>
              <a:off x="2492755" y="5471857"/>
              <a:ext cx="2630520" cy="774360"/>
            </p14:xfrm>
          </p:contentPart>
        </mc:Choice>
        <mc:Fallback xmlns="">
          <p:pic>
            <p:nvPicPr>
              <p:cNvPr id="25" name="Ink 24">
                <a:extLst>
                  <a:ext uri="{FF2B5EF4-FFF2-40B4-BE49-F238E27FC236}">
                    <a16:creationId xmlns:a16="http://schemas.microsoft.com/office/drawing/2014/main" id="{F9A22CB2-48DE-DE3F-DF6C-42D1EF50C912}"/>
                  </a:ext>
                </a:extLst>
              </p:cNvPr>
              <p:cNvPicPr/>
              <p:nvPr/>
            </p:nvPicPr>
            <p:blipFill>
              <a:blip r:embed="rId10"/>
              <a:stretch>
                <a:fillRect/>
              </a:stretch>
            </p:blipFill>
            <p:spPr>
              <a:xfrm>
                <a:off x="2429755" y="5409217"/>
                <a:ext cx="2756160" cy="90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007A5E07-C6C6-790A-D0FD-76E0DA3D866D}"/>
                  </a:ext>
                </a:extLst>
              </p14:cNvPr>
              <p14:cNvContentPartPr/>
              <p14:nvPr/>
            </p14:nvContentPartPr>
            <p14:xfrm>
              <a:off x="3766435" y="5517217"/>
              <a:ext cx="1705680" cy="721080"/>
            </p14:xfrm>
          </p:contentPart>
        </mc:Choice>
        <mc:Fallback xmlns="">
          <p:pic>
            <p:nvPicPr>
              <p:cNvPr id="26" name="Ink 25">
                <a:extLst>
                  <a:ext uri="{FF2B5EF4-FFF2-40B4-BE49-F238E27FC236}">
                    <a16:creationId xmlns:a16="http://schemas.microsoft.com/office/drawing/2014/main" id="{007A5E07-C6C6-790A-D0FD-76E0DA3D866D}"/>
                  </a:ext>
                </a:extLst>
              </p:cNvPr>
              <p:cNvPicPr/>
              <p:nvPr/>
            </p:nvPicPr>
            <p:blipFill>
              <a:blip r:embed="rId12"/>
              <a:stretch>
                <a:fillRect/>
              </a:stretch>
            </p:blipFill>
            <p:spPr>
              <a:xfrm>
                <a:off x="3703435" y="5454577"/>
                <a:ext cx="1831320" cy="846720"/>
              </a:xfrm>
              <a:prstGeom prst="rect">
                <a:avLst/>
              </a:prstGeom>
            </p:spPr>
          </p:pic>
        </mc:Fallback>
      </mc:AlternateContent>
      <p:pic>
        <p:nvPicPr>
          <p:cNvPr id="28" name="Picture 27">
            <a:extLst>
              <a:ext uri="{FF2B5EF4-FFF2-40B4-BE49-F238E27FC236}">
                <a16:creationId xmlns:a16="http://schemas.microsoft.com/office/drawing/2014/main" id="{660CB12D-835E-AFF1-ABC1-60D702F2D32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23363" y="2714601"/>
            <a:ext cx="2969392" cy="1980887"/>
          </a:xfrm>
          <a:prstGeom prst="rect">
            <a:avLst/>
          </a:prstGeom>
        </p:spPr>
      </p:pic>
    </p:spTree>
    <p:extLst>
      <p:ext uri="{BB962C8B-B14F-4D97-AF65-F5344CB8AC3E}">
        <p14:creationId xmlns:p14="http://schemas.microsoft.com/office/powerpoint/2010/main" val="35504742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barn(inVertical)">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5CD8DE-236D-BA85-6EBE-8F6135D5A177}"/>
              </a:ext>
            </a:extLst>
          </p:cNvPr>
          <p:cNvSpPr txBox="1"/>
          <p:nvPr/>
        </p:nvSpPr>
        <p:spPr>
          <a:xfrm>
            <a:off x="381719" y="234336"/>
            <a:ext cx="6094562" cy="583750"/>
          </a:xfrm>
          <a:prstGeom prst="rect">
            <a:avLst/>
          </a:prstGeom>
          <a:noFill/>
        </p:spPr>
        <p:txBody>
          <a:bodyPr wrap="square">
            <a:spAutoFit/>
          </a:bodyPr>
          <a:lstStyle/>
          <a:p>
            <a:pPr>
              <a:lnSpc>
                <a:spcPct val="107000"/>
              </a:lnSpc>
              <a:spcAft>
                <a:spcPts val="800"/>
              </a:spcAft>
            </a:pPr>
            <a:r>
              <a:rPr lang="en-US" sz="32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USE CASE DIAGRAMS :</a:t>
            </a:r>
            <a:endParaRPr lang="en-IN" sz="32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E4E98D5-9731-B8B1-96F0-77EE00FD83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5562" y="974786"/>
            <a:ext cx="6935638" cy="5357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628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91B80C-FCE4-DF9F-8CAE-1DF29D20523E}"/>
              </a:ext>
            </a:extLst>
          </p:cNvPr>
          <p:cNvSpPr txBox="1"/>
          <p:nvPr/>
        </p:nvSpPr>
        <p:spPr>
          <a:xfrm>
            <a:off x="474453" y="679179"/>
            <a:ext cx="6269246" cy="522259"/>
          </a:xfrm>
          <a:prstGeom prst="rect">
            <a:avLst/>
          </a:prstGeom>
          <a:noFill/>
        </p:spPr>
        <p:txBody>
          <a:bodyPr wrap="square">
            <a:spAutoFit/>
          </a:bodyPr>
          <a:lstStyle/>
          <a:p>
            <a:pPr>
              <a:lnSpc>
                <a:spcPct val="107000"/>
              </a:lnSpc>
              <a:spcAft>
                <a:spcPts val="800"/>
              </a:spcAft>
            </a:pPr>
            <a:r>
              <a:rPr lang="en-US" sz="2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28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7" name="Rectangle 42">
            <a:extLst>
              <a:ext uri="{FF2B5EF4-FFF2-40B4-BE49-F238E27FC236}">
                <a16:creationId xmlns:a16="http://schemas.microsoft.com/office/drawing/2014/main" id="{933C8D2D-1529-C8C4-A2A9-6C849562443F}"/>
              </a:ext>
            </a:extLst>
          </p:cNvPr>
          <p:cNvSpPr>
            <a:spLocks noChangeArrowheads="1"/>
          </p:cNvSpPr>
          <p:nvPr/>
        </p:nvSpPr>
        <p:spPr bwMode="auto">
          <a:xfrm>
            <a:off x="2087593" y="74178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2A1A6BE3-FC08-5F13-8620-BD264C0E3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42" y="2078968"/>
            <a:ext cx="5244007" cy="35922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8" name="Picture 37">
            <a:extLst>
              <a:ext uri="{FF2B5EF4-FFF2-40B4-BE49-F238E27FC236}">
                <a16:creationId xmlns:a16="http://schemas.microsoft.com/office/drawing/2014/main" id="{A9C1A3EB-8F1F-9B69-38E8-679EC06EC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513" y="2078968"/>
            <a:ext cx="5244006" cy="3551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0" name="TextBox 39">
            <a:extLst>
              <a:ext uri="{FF2B5EF4-FFF2-40B4-BE49-F238E27FC236}">
                <a16:creationId xmlns:a16="http://schemas.microsoft.com/office/drawing/2014/main" id="{C22B3A14-9E69-4F50-A6BD-32A973C7A323}"/>
              </a:ext>
            </a:extLst>
          </p:cNvPr>
          <p:cNvSpPr txBox="1"/>
          <p:nvPr/>
        </p:nvSpPr>
        <p:spPr>
          <a:xfrm>
            <a:off x="252323" y="1639344"/>
            <a:ext cx="6094562" cy="646331"/>
          </a:xfrm>
          <a:prstGeom prst="rect">
            <a:avLst/>
          </a:prstGeom>
          <a:noFill/>
        </p:spPr>
        <p:txBody>
          <a:bodyPr wrap="square">
            <a:spAutoFit/>
          </a:bodyPr>
          <a:lstStyle/>
          <a:p>
            <a:r>
              <a:rPr lang="en-IN" sz="1800" b="0" i="0" dirty="0">
                <a:solidFill>
                  <a:srgbClr val="000000"/>
                </a:solidFill>
                <a:effectLst/>
                <a:latin typeface="TimesNewRomanPSMT"/>
              </a:rPr>
              <a:t>Sequence Diagram For Administrator :-</a:t>
            </a:r>
            <a:r>
              <a:rPr lang="en-IN" dirty="0"/>
              <a:t> </a:t>
            </a:r>
            <a:br>
              <a:rPr lang="en-IN" dirty="0"/>
            </a:br>
            <a:endParaRPr lang="en-IN" dirty="0"/>
          </a:p>
        </p:txBody>
      </p:sp>
      <p:sp>
        <p:nvSpPr>
          <p:cNvPr id="42" name="TextBox 41">
            <a:extLst>
              <a:ext uri="{FF2B5EF4-FFF2-40B4-BE49-F238E27FC236}">
                <a16:creationId xmlns:a16="http://schemas.microsoft.com/office/drawing/2014/main" id="{CD551CB0-B647-3DFD-D9CE-04479AA8C639}"/>
              </a:ext>
            </a:extLst>
          </p:cNvPr>
          <p:cNvSpPr txBox="1"/>
          <p:nvPr/>
        </p:nvSpPr>
        <p:spPr>
          <a:xfrm>
            <a:off x="6096000" y="1669536"/>
            <a:ext cx="6094562" cy="646331"/>
          </a:xfrm>
          <a:prstGeom prst="rect">
            <a:avLst/>
          </a:prstGeom>
          <a:noFill/>
        </p:spPr>
        <p:txBody>
          <a:bodyPr wrap="square">
            <a:spAutoFit/>
          </a:bodyPr>
          <a:lstStyle/>
          <a:p>
            <a:r>
              <a:rPr lang="en-IN" sz="1800" b="0" i="0" dirty="0">
                <a:solidFill>
                  <a:srgbClr val="000000"/>
                </a:solidFill>
                <a:effectLst/>
                <a:latin typeface="TimesNewRomanPSMT"/>
              </a:rPr>
              <a:t>Sequence Diagram For User :-</a:t>
            </a:r>
            <a:r>
              <a:rPr lang="en-IN" dirty="0"/>
              <a:t> </a:t>
            </a:r>
            <a:br>
              <a:rPr lang="en-IN" dirty="0"/>
            </a:br>
            <a:endParaRPr lang="en-IN" dirty="0"/>
          </a:p>
        </p:txBody>
      </p:sp>
    </p:spTree>
    <p:extLst>
      <p:ext uri="{BB962C8B-B14F-4D97-AF65-F5344CB8AC3E}">
        <p14:creationId xmlns:p14="http://schemas.microsoft.com/office/powerpoint/2010/main" val="39435624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3C50FD-2E73-B610-86EA-C0CD99D473AD}"/>
              </a:ext>
            </a:extLst>
          </p:cNvPr>
          <p:cNvSpPr txBox="1"/>
          <p:nvPr/>
        </p:nvSpPr>
        <p:spPr>
          <a:xfrm>
            <a:off x="511115" y="401453"/>
            <a:ext cx="6094562" cy="646331"/>
          </a:xfrm>
          <a:prstGeom prst="rect">
            <a:avLst/>
          </a:prstGeom>
          <a:noFill/>
        </p:spPr>
        <p:txBody>
          <a:bodyPr wrap="square">
            <a:spAutoFit/>
          </a:bodyPr>
          <a:lstStyle/>
          <a:p>
            <a:r>
              <a:rPr lang="en-US" sz="36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DATA FLOW DIAGRAM</a:t>
            </a:r>
            <a:r>
              <a:rPr lang="en-US" sz="36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S</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87E64F-0AD8-AB3D-35F4-81B01396B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811" y="1173192"/>
            <a:ext cx="7192510" cy="48480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05396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A3F6A-60C8-DB5F-BF92-AB3339DD0869}"/>
              </a:ext>
            </a:extLst>
          </p:cNvPr>
          <p:cNvSpPr txBox="1"/>
          <p:nvPr/>
        </p:nvSpPr>
        <p:spPr>
          <a:xfrm>
            <a:off x="338586" y="190431"/>
            <a:ext cx="6094562" cy="646331"/>
          </a:xfrm>
          <a:prstGeom prst="rect">
            <a:avLst/>
          </a:prstGeom>
          <a:noFill/>
        </p:spPr>
        <p:txBody>
          <a:bodyPr wrap="square">
            <a:spAutoFit/>
          </a:bodyPr>
          <a:lstStyle/>
          <a:p>
            <a:r>
              <a:rPr lang="en-US" sz="36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ER</a:t>
            </a:r>
            <a:r>
              <a:rPr lang="en-US" sz="36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DIAGRAM :</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01F17F-EADC-3688-3434-2C936ADF6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839" y="715992"/>
            <a:ext cx="5762444" cy="55899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715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7AA6AA-33A2-082C-B9F3-20659B3A1EFA}"/>
              </a:ext>
            </a:extLst>
          </p:cNvPr>
          <p:cNvSpPr txBox="1"/>
          <p:nvPr/>
        </p:nvSpPr>
        <p:spPr>
          <a:xfrm>
            <a:off x="519741" y="354485"/>
            <a:ext cx="6094562" cy="707886"/>
          </a:xfrm>
          <a:prstGeom prst="rect">
            <a:avLst/>
          </a:prstGeom>
          <a:noFill/>
        </p:spPr>
        <p:txBody>
          <a:bodyPr wrap="square">
            <a:spAutoFit/>
          </a:bodyPr>
          <a:lstStyle/>
          <a:p>
            <a:r>
              <a:rPr lang="en-US" sz="40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Screen Shorts :</a:t>
            </a:r>
          </a:p>
        </p:txBody>
      </p:sp>
      <p:pic>
        <p:nvPicPr>
          <p:cNvPr id="4" name="Picture 3">
            <a:extLst>
              <a:ext uri="{FF2B5EF4-FFF2-40B4-BE49-F238E27FC236}">
                <a16:creationId xmlns:a16="http://schemas.microsoft.com/office/drawing/2014/main" id="{1B0ADBCA-E4DF-FDCE-0C1D-EE94937B2D3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719" y="1666306"/>
            <a:ext cx="11341555" cy="46654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B75F61F6-5108-D918-3648-6BFDBE6F7C56}"/>
              </a:ext>
            </a:extLst>
          </p:cNvPr>
          <p:cNvSpPr txBox="1"/>
          <p:nvPr/>
        </p:nvSpPr>
        <p:spPr>
          <a:xfrm>
            <a:off x="-225353" y="1132640"/>
            <a:ext cx="2614870" cy="463397"/>
          </a:xfrm>
          <a:prstGeom prst="rect">
            <a:avLst/>
          </a:prstGeom>
          <a:noFill/>
        </p:spPr>
        <p:txBody>
          <a:bodyPr wrap="square">
            <a:spAutoFit/>
          </a:bodyPr>
          <a:lstStyle/>
          <a:p>
            <a:pPr marL="742950" lvl="1" indent="-285750">
              <a:lnSpc>
                <a:spcPct val="150000"/>
              </a:lnSpc>
              <a:spcAft>
                <a:spcPts val="8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Home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1582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77F850-396C-A594-FF0E-B09DCDA883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371600"/>
            <a:ext cx="5840083" cy="4639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B5615C2E-F178-0CE4-5319-56DA833B763D}"/>
              </a:ext>
            </a:extLst>
          </p:cNvPr>
          <p:cNvSpPr txBox="1"/>
          <p:nvPr/>
        </p:nvSpPr>
        <p:spPr>
          <a:xfrm>
            <a:off x="-263106" y="614852"/>
            <a:ext cx="4067355" cy="463397"/>
          </a:xfrm>
          <a:prstGeom prst="rect">
            <a:avLst/>
          </a:prstGeom>
          <a:noFill/>
        </p:spPr>
        <p:txBody>
          <a:bodyPr wrap="square">
            <a:spAutoFit/>
          </a:bodyPr>
          <a:lstStyle/>
          <a:p>
            <a:pPr lvl="1">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Login Page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A3790D8-9E0E-E263-C341-86C6950264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56193" y="1371601"/>
            <a:ext cx="6077656" cy="46398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11C47006-A63D-4EA3-6F29-8D713343FBC1}"/>
              </a:ext>
            </a:extLst>
          </p:cNvPr>
          <p:cNvSpPr txBox="1"/>
          <p:nvPr/>
        </p:nvSpPr>
        <p:spPr>
          <a:xfrm>
            <a:off x="5374256" y="614851"/>
            <a:ext cx="6228272" cy="463397"/>
          </a:xfrm>
          <a:prstGeom prst="rect">
            <a:avLst/>
          </a:prstGeom>
          <a:noFill/>
        </p:spPr>
        <p:txBody>
          <a:bodyPr wrap="square">
            <a:spAutoFit/>
          </a:bodyPr>
          <a:lstStyle/>
          <a:p>
            <a:pPr lvl="1">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Change password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044160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1BC9FD-DAB7-6A22-8369-D2C27FC1C6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265" y="1449237"/>
            <a:ext cx="5749503" cy="4639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F09C08B1-77BF-90B2-0365-3996D4E735BA}"/>
              </a:ext>
            </a:extLst>
          </p:cNvPr>
          <p:cNvSpPr txBox="1"/>
          <p:nvPr/>
        </p:nvSpPr>
        <p:spPr>
          <a:xfrm>
            <a:off x="-452888" y="614851"/>
            <a:ext cx="6288656" cy="463397"/>
          </a:xfrm>
          <a:prstGeom prst="rect">
            <a:avLst/>
          </a:prstGeom>
          <a:noFill/>
        </p:spPr>
        <p:txBody>
          <a:bodyPr wrap="square">
            <a:spAutoFit/>
          </a:bodyPr>
          <a:lstStyle/>
          <a:p>
            <a:pPr lvl="1">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ea typeface="Calibri" panose="020F0502020204030204" pitchFamily="34" charset="0"/>
                <a:cs typeface="Times New Roman" panose="02020603050405020304" pitchFamily="18" charset="0"/>
              </a:rPr>
              <a:t>Admin login profile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7ED16CB-F47F-A288-C15F-FBCB7E475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449237"/>
            <a:ext cx="6009735" cy="456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9D34BA94-E3AD-5F01-CA8B-855BC5ACBDD5}"/>
              </a:ext>
            </a:extLst>
          </p:cNvPr>
          <p:cNvSpPr txBox="1"/>
          <p:nvPr/>
        </p:nvSpPr>
        <p:spPr>
          <a:xfrm>
            <a:off x="6034177" y="656577"/>
            <a:ext cx="6340414" cy="369332"/>
          </a:xfrm>
          <a:prstGeom prst="rect">
            <a:avLst/>
          </a:prstGeom>
          <a:noFill/>
        </p:spPr>
        <p:txBody>
          <a:bodyPr wrap="squar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	User</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login profile :</a:t>
            </a:r>
            <a:endParaRPr lang="en-IN" dirty="0"/>
          </a:p>
        </p:txBody>
      </p:sp>
    </p:spTree>
    <p:extLst>
      <p:ext uri="{BB962C8B-B14F-4D97-AF65-F5344CB8AC3E}">
        <p14:creationId xmlns:p14="http://schemas.microsoft.com/office/powerpoint/2010/main" val="50479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FFDB82-AF0D-211D-6B7C-F887915449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84" y="1417831"/>
            <a:ext cx="5667555" cy="49225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9C96B8F7-3349-E848-970A-DD62B4FD93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6604" y="1417830"/>
            <a:ext cx="6162136" cy="49225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3F1FC6FD-7B32-3E51-0F9A-0E97C6AF2FB5}"/>
              </a:ext>
            </a:extLst>
          </p:cNvPr>
          <p:cNvSpPr txBox="1"/>
          <p:nvPr/>
        </p:nvSpPr>
        <p:spPr>
          <a:xfrm>
            <a:off x="215659" y="626630"/>
            <a:ext cx="3433314" cy="504625"/>
          </a:xfrm>
          <a:prstGeom prst="rect">
            <a:avLst/>
          </a:prstGeom>
          <a:noFill/>
        </p:spPr>
        <p:txBody>
          <a:bodyPr wrap="square">
            <a:spAutoFit/>
          </a:bodyPr>
          <a:lstStyle/>
          <a:p>
            <a:pPr>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Adding new project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4895357-6601-5BBC-9D23-A84F1AC370BA}"/>
              </a:ext>
            </a:extLst>
          </p:cNvPr>
          <p:cNvSpPr txBox="1"/>
          <p:nvPr/>
        </p:nvSpPr>
        <p:spPr>
          <a:xfrm>
            <a:off x="4641011" y="626631"/>
            <a:ext cx="7211681" cy="504625"/>
          </a:xfrm>
          <a:prstGeom prst="rect">
            <a:avLst/>
          </a:prstGeom>
          <a:noFill/>
        </p:spPr>
        <p:txBody>
          <a:bodyPr wrap="square">
            <a:spAutoFit/>
          </a:bodyPr>
          <a:lstStyle/>
          <a:p>
            <a:pPr lvl="3">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Adding new bug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983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1CDD-4511-0B22-3474-9A50FAAEBBC9}"/>
              </a:ext>
            </a:extLst>
          </p:cNvPr>
          <p:cNvSpPr>
            <a:spLocks noGrp="1"/>
          </p:cNvSpPr>
          <p:nvPr>
            <p:ph type="title" idx="4294967295"/>
          </p:nvPr>
        </p:nvSpPr>
        <p:spPr>
          <a:xfrm>
            <a:off x="391843" y="356348"/>
            <a:ext cx="5704157" cy="1567341"/>
          </a:xfrm>
        </p:spPr>
        <p:txBody>
          <a:bodyPr>
            <a:normAutofit/>
          </a:bodyPr>
          <a:lstStyle/>
          <a:p>
            <a:pPr algn="ctr"/>
            <a:r>
              <a:rPr lang="en-US" sz="54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Company details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D9135EB0-F64D-1AF5-6977-6A4BBAB18808}"/>
              </a:ext>
            </a:extLst>
          </p:cNvPr>
          <p:cNvSpPr txBox="1"/>
          <p:nvPr/>
        </p:nvSpPr>
        <p:spPr>
          <a:xfrm>
            <a:off x="595222" y="1923689"/>
            <a:ext cx="10757140" cy="2308324"/>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TechCiti, since 2013, pioneers end-to-end IT solutions across 12+ PAN India cities, boasting 56+ satisfied corporate clients. Our technical prowess ensures tailored solutions, from consultation to seamless installation.</a:t>
            </a:r>
          </a:p>
        </p:txBody>
      </p:sp>
      <p:pic>
        <p:nvPicPr>
          <p:cNvPr id="1026" name="Picture 2">
            <a:extLst>
              <a:ext uri="{FF2B5EF4-FFF2-40B4-BE49-F238E27FC236}">
                <a16:creationId xmlns:a16="http://schemas.microsoft.com/office/drawing/2014/main" id="{DAC06708-AAD5-7D69-7290-024D51AE7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536" y="4391923"/>
            <a:ext cx="33147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928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B9D157-4765-49E4-7794-ED035262D6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000" y="1664898"/>
            <a:ext cx="5920591" cy="4364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3FAB2719-0B02-6EED-A87D-FA3AA85743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3008" y="1664898"/>
            <a:ext cx="5731510" cy="4364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7D54C63A-0133-DB26-3510-451E5BFA0C52}"/>
              </a:ext>
            </a:extLst>
          </p:cNvPr>
          <p:cNvSpPr txBox="1"/>
          <p:nvPr/>
        </p:nvSpPr>
        <p:spPr>
          <a:xfrm>
            <a:off x="636197" y="747401"/>
            <a:ext cx="4910588" cy="504625"/>
          </a:xfrm>
          <a:prstGeom prst="rect">
            <a:avLst/>
          </a:prstGeom>
          <a:noFill/>
        </p:spPr>
        <p:txBody>
          <a:bodyPr wrap="square">
            <a:spAutoFit/>
          </a:bodyPr>
          <a:lstStyle/>
          <a:p>
            <a:pPr>
              <a:lnSpc>
                <a:spcPct val="150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View new report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3B51831-ED4B-4B03-9B35-975CE09A8E19}"/>
              </a:ext>
            </a:extLst>
          </p:cNvPr>
          <p:cNvSpPr txBox="1"/>
          <p:nvPr/>
        </p:nvSpPr>
        <p:spPr>
          <a:xfrm>
            <a:off x="5812047" y="802186"/>
            <a:ext cx="6103188" cy="463397"/>
          </a:xfrm>
          <a:prstGeom prst="rect">
            <a:avLst/>
          </a:prstGeom>
          <a:noFill/>
        </p:spPr>
        <p:txBody>
          <a:bodyPr wrap="square">
            <a:spAutoFit/>
          </a:bodyPr>
          <a:lstStyle/>
          <a:p>
            <a:pPr lvl="1">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View project report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3736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2E1712-D6C2-CF11-76C5-F3B066A89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96" y="1250830"/>
            <a:ext cx="5956604" cy="49946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F963D868-ABCF-619B-20B4-B9AEE08D3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536" y="1250829"/>
            <a:ext cx="5738069" cy="49946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EADD10E4-3A2D-191D-3C69-A20C6475E8B8}"/>
              </a:ext>
            </a:extLst>
          </p:cNvPr>
          <p:cNvSpPr txBox="1"/>
          <p:nvPr/>
        </p:nvSpPr>
        <p:spPr>
          <a:xfrm>
            <a:off x="437789" y="508960"/>
            <a:ext cx="4910588" cy="504625"/>
          </a:xfrm>
          <a:prstGeom prst="rect">
            <a:avLst/>
          </a:prstGeom>
          <a:noFill/>
        </p:spPr>
        <p:txBody>
          <a:bodyPr wrap="square">
            <a:spAutoFit/>
          </a:bodyPr>
          <a:lstStyle/>
          <a:p>
            <a:pPr>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U</a:t>
            </a:r>
            <a:r>
              <a:rPr lang="en-IN" sz="2000" b="1" dirty="0">
                <a:latin typeface="Times New Roman" panose="02020603050405020304" pitchFamily="18" charset="0"/>
                <a:ea typeface="Calibri" panose="020F0502020204030204" pitchFamily="34" charset="0"/>
                <a:cs typeface="Times New Roman" panose="02020603050405020304" pitchFamily="18" charset="0"/>
              </a:rPr>
              <a:t>pdate Bug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815C1AB-1BD5-2902-706F-D56A3FF706D5}"/>
              </a:ext>
            </a:extLst>
          </p:cNvPr>
          <p:cNvSpPr txBox="1"/>
          <p:nvPr/>
        </p:nvSpPr>
        <p:spPr>
          <a:xfrm>
            <a:off x="6314536" y="612478"/>
            <a:ext cx="4910588" cy="504625"/>
          </a:xfrm>
          <a:prstGeom prst="rect">
            <a:avLst/>
          </a:prstGeom>
          <a:noFill/>
        </p:spPr>
        <p:txBody>
          <a:bodyPr wrap="square">
            <a:spAutoFit/>
          </a:bodyPr>
          <a:lstStyle/>
          <a:p>
            <a:pPr>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B</a:t>
            </a:r>
            <a:r>
              <a:rPr lang="en-IN" sz="2000" b="1" dirty="0">
                <a:latin typeface="Times New Roman" panose="02020603050405020304" pitchFamily="18" charset="0"/>
                <a:ea typeface="Calibri" panose="020F0502020204030204" pitchFamily="34" charset="0"/>
                <a:cs typeface="Times New Roman" panose="02020603050405020304" pitchFamily="18" charset="0"/>
              </a:rPr>
              <a:t>ug Details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469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31C9B0-434C-1832-3ABB-C59D1395D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250" y="1482624"/>
            <a:ext cx="9152626" cy="4745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993D7329-21E4-3651-28B7-D6DF91271E6D}"/>
              </a:ext>
            </a:extLst>
          </p:cNvPr>
          <p:cNvSpPr txBox="1"/>
          <p:nvPr/>
        </p:nvSpPr>
        <p:spPr>
          <a:xfrm>
            <a:off x="847545" y="479982"/>
            <a:ext cx="6094562" cy="752065"/>
          </a:xfrm>
          <a:prstGeom prst="rect">
            <a:avLst/>
          </a:prstGeom>
          <a:noFill/>
        </p:spPr>
        <p:txBody>
          <a:bodyPr wrap="square">
            <a:spAutoFit/>
          </a:bodyPr>
          <a:lstStyle/>
          <a:p>
            <a:pPr>
              <a:lnSpc>
                <a:spcPct val="150000"/>
              </a:lnSpc>
              <a:spcAft>
                <a:spcPts val="800"/>
              </a:spcAft>
            </a:pPr>
            <a:r>
              <a:rPr lang="en-IN" sz="32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Test cases:</a:t>
            </a:r>
            <a:endParaRPr lang="en-IN" sz="32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40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8CC531-3E13-E295-9DBF-DE06E5B1C8C6}"/>
              </a:ext>
            </a:extLst>
          </p:cNvPr>
          <p:cNvSpPr txBox="1"/>
          <p:nvPr/>
        </p:nvSpPr>
        <p:spPr>
          <a:xfrm>
            <a:off x="338586" y="354485"/>
            <a:ext cx="6094562" cy="646331"/>
          </a:xfrm>
          <a:prstGeom prst="rect">
            <a:avLst/>
          </a:prstGeom>
          <a:noFill/>
        </p:spPr>
        <p:txBody>
          <a:bodyPr wrap="square">
            <a:spAutoFit/>
          </a:bodyPr>
          <a:lstStyle/>
          <a:p>
            <a:r>
              <a:rPr lang="en-US" sz="36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FUTURE ENHANCEMENT : </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A26B5E-EBB1-B92A-A014-F740F7BA653D}"/>
              </a:ext>
            </a:extLst>
          </p:cNvPr>
          <p:cNvSpPr txBox="1"/>
          <p:nvPr/>
        </p:nvSpPr>
        <p:spPr>
          <a:xfrm>
            <a:off x="338586" y="1360438"/>
            <a:ext cx="11514108" cy="5078313"/>
          </a:xfrm>
          <a:prstGeom prst="rect">
            <a:avLst/>
          </a:prstGeom>
          <a:noFill/>
        </p:spPr>
        <p:txBody>
          <a:bodyPr wrap="square">
            <a:spAutoFit/>
          </a:bodyPr>
          <a:lstStyle/>
          <a:p>
            <a:r>
              <a:rPr lang="en-US" sz="2400" b="0" i="0" dirty="0">
                <a:solidFill>
                  <a:srgbClr val="000000"/>
                </a:solidFill>
                <a:effectLst/>
                <a:latin typeface="TimesNewRomanPSMT"/>
              </a:rPr>
              <a:t>The development of this project surely helps to solve and address all the problems faced by software testers and developers. It can be implemented in almost any software development firms even Freelance developers can make use of this system on being upgraded in the future. The bugs can be fixed with ease using this system.</a:t>
            </a:r>
            <a:r>
              <a:rPr lang="en-US" sz="2400" dirty="0"/>
              <a:t> </a:t>
            </a:r>
          </a:p>
          <a:p>
            <a:endParaRPr lang="en-US" sz="2400" dirty="0"/>
          </a:p>
          <a:p>
            <a:pPr marL="342900" indent="-34290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Generate reports on the overall performance of the system.</a:t>
            </a:r>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IN" sz="2400" b="0" i="0" dirty="0">
                <a:solidFill>
                  <a:srgbClr val="000000"/>
                </a:solidFill>
                <a:effectLst/>
                <a:latin typeface="Times New Roman" panose="02020603050405020304" pitchFamily="18" charset="0"/>
                <a:cs typeface="Times New Roman" panose="02020603050405020304" pitchFamily="18" charset="0"/>
              </a:rPr>
              <a:t>Developing mobile app.</a:t>
            </a:r>
            <a:r>
              <a:rPr lang="en-IN"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Email/SMS notification to User/Admin.</a:t>
            </a:r>
          </a:p>
          <a:p>
            <a:pPr marL="342900" indent="-34290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We will host the platform on online servers to make it accessible worldwide.</a:t>
            </a:r>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Integrate multiple load balancers to distribute the loads of the system.</a:t>
            </a:r>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Implement the backup mechanism for taking backup of codebase and database on regular basis on different servers.</a:t>
            </a:r>
            <a:br>
              <a:rPr lang="en-US" dirty="0"/>
            </a:br>
            <a:br>
              <a:rPr lang="en-US" dirty="0"/>
            </a:br>
            <a:endParaRPr lang="en-IN" dirty="0"/>
          </a:p>
        </p:txBody>
      </p:sp>
    </p:spTree>
    <p:extLst>
      <p:ext uri="{BB962C8B-B14F-4D97-AF65-F5344CB8AC3E}">
        <p14:creationId xmlns:p14="http://schemas.microsoft.com/office/powerpoint/2010/main" val="351728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additive="base">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additive="base">
                                        <p:cTn id="2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additive="base">
                                        <p:cTn id="3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 calcmode="lin" valueType="num">
                                      <p:cBhvr additive="base">
                                        <p:cTn id="36"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 calcmode="lin" valueType="num">
                                      <p:cBhvr additive="base">
                                        <p:cTn id="4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6C8931-98A2-79B8-9263-726E714E4550}"/>
              </a:ext>
            </a:extLst>
          </p:cNvPr>
          <p:cNvSpPr txBox="1"/>
          <p:nvPr/>
        </p:nvSpPr>
        <p:spPr>
          <a:xfrm>
            <a:off x="709522" y="785806"/>
            <a:ext cx="6094562" cy="646331"/>
          </a:xfrm>
          <a:prstGeom prst="rect">
            <a:avLst/>
          </a:prstGeom>
          <a:noFill/>
        </p:spPr>
        <p:txBody>
          <a:bodyPr wrap="square">
            <a:spAutoFit/>
          </a:bodyPr>
          <a:lstStyle/>
          <a:p>
            <a:r>
              <a:rPr lang="en-US" sz="36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CONCLUSION :</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D5B9540-B251-1F25-0AF9-230F4ED07594}"/>
              </a:ext>
            </a:extLst>
          </p:cNvPr>
          <p:cNvSpPr txBox="1"/>
          <p:nvPr/>
        </p:nvSpPr>
        <p:spPr>
          <a:xfrm>
            <a:off x="431320" y="1583771"/>
            <a:ext cx="11639909" cy="3816429"/>
          </a:xfrm>
          <a:prstGeom prst="rect">
            <a:avLst/>
          </a:prstGeom>
          <a:noFill/>
        </p:spPr>
        <p:txBody>
          <a:bodyPr wrap="square">
            <a:spAutoFit/>
          </a:bodyPr>
          <a:lstStyle/>
          <a:p>
            <a:pPr marL="457200" indent="-457200">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 bug tracking system aids in the effective detection and management of bug in software products. </a:t>
            </a:r>
          </a:p>
          <a:p>
            <a:pPr marL="457200" indent="-457200">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This project BTS can be used to track bug in project modules and help with error debugging during testing and development processes. </a:t>
            </a:r>
          </a:p>
          <a:p>
            <a:pPr marL="457200" indent="-457200">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This project eliminates all potential sources of delay in problem</a:t>
            </a:r>
            <a:r>
              <a:rPr lang="en-US" sz="2800" dirty="0">
                <a:solidFill>
                  <a:srgbClr val="000000"/>
                </a:solidFill>
                <a:latin typeface="Times New Roman" panose="02020603050405020304" pitchFamily="18" charset="0"/>
                <a:cs typeface="Times New Roman" panose="02020603050405020304" pitchFamily="18" charset="0"/>
              </a:rPr>
              <a:t> </a:t>
            </a:r>
            <a:r>
              <a:rPr lang="en-US" sz="2800" b="0" i="0" dirty="0">
                <a:solidFill>
                  <a:srgbClr val="000000"/>
                </a:solidFill>
                <a:effectLst/>
                <a:latin typeface="Times New Roman" panose="02020603050405020304" pitchFamily="18" charset="0"/>
                <a:cs typeface="Times New Roman" panose="02020603050405020304" pitchFamily="18" charset="0"/>
              </a:rPr>
              <a:t>reporting levels inside project modules in the software industry.</a:t>
            </a:r>
          </a:p>
          <a:p>
            <a:pPr marL="457200" indent="-457200">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It is substantially more when the application is installed on a company server.</a:t>
            </a:r>
            <a:r>
              <a:rPr lang="en-US" sz="2800" dirty="0">
                <a:latin typeface="Times New Roman" panose="02020603050405020304" pitchFamily="18" charset="0"/>
                <a:cs typeface="Times New Roman" panose="02020603050405020304" pitchFamily="18" charset="0"/>
              </a:rPr>
              <a:t> </a:t>
            </a:r>
            <a:br>
              <a:rPr lang="en-US" dirty="0"/>
            </a:br>
            <a:endParaRPr lang="en-IN" dirty="0"/>
          </a:p>
        </p:txBody>
      </p:sp>
      <p:pic>
        <p:nvPicPr>
          <p:cNvPr id="7" name="Picture 6">
            <a:extLst>
              <a:ext uri="{FF2B5EF4-FFF2-40B4-BE49-F238E27FC236}">
                <a16:creationId xmlns:a16="http://schemas.microsoft.com/office/drawing/2014/main" id="{AA59BB7A-FF9E-97E7-244C-25B2EDA2A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49" y="4692770"/>
            <a:ext cx="3694980" cy="2165230"/>
          </a:xfrm>
          <a:prstGeom prst="rect">
            <a:avLst/>
          </a:prstGeom>
        </p:spPr>
      </p:pic>
    </p:spTree>
    <p:extLst>
      <p:ext uri="{BB962C8B-B14F-4D97-AF65-F5344CB8AC3E}">
        <p14:creationId xmlns:p14="http://schemas.microsoft.com/office/powerpoint/2010/main" val="108168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CAC7BD-1350-ABB9-3872-4A556FC37706}"/>
              </a:ext>
            </a:extLst>
          </p:cNvPr>
          <p:cNvSpPr txBox="1"/>
          <p:nvPr/>
        </p:nvSpPr>
        <p:spPr>
          <a:xfrm>
            <a:off x="614632" y="578772"/>
            <a:ext cx="6094562" cy="646331"/>
          </a:xfrm>
          <a:prstGeom prst="rect">
            <a:avLst/>
          </a:prstGeom>
          <a:noFill/>
        </p:spPr>
        <p:txBody>
          <a:bodyPr wrap="square">
            <a:spAutoFit/>
          </a:bodyPr>
          <a:lstStyle/>
          <a:p>
            <a:r>
              <a:rPr lang="en-IN" sz="36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REFERENCE : </a:t>
            </a:r>
            <a:endParaRPr lang="en-IN" sz="3600" dirty="0">
              <a:solidFill>
                <a:schemeClr val="accent1">
                  <a:lumMod val="75000"/>
                </a:schemeClr>
              </a:solidFill>
            </a:endParaRPr>
          </a:p>
        </p:txBody>
      </p:sp>
      <p:sp>
        <p:nvSpPr>
          <p:cNvPr id="9" name="TextBox 8">
            <a:extLst>
              <a:ext uri="{FF2B5EF4-FFF2-40B4-BE49-F238E27FC236}">
                <a16:creationId xmlns:a16="http://schemas.microsoft.com/office/drawing/2014/main" id="{0CA611E1-AF70-25B3-BF20-68FC2A1DD60C}"/>
              </a:ext>
            </a:extLst>
          </p:cNvPr>
          <p:cNvSpPr txBox="1"/>
          <p:nvPr/>
        </p:nvSpPr>
        <p:spPr>
          <a:xfrm>
            <a:off x="502489" y="1633315"/>
            <a:ext cx="6094562" cy="3390031"/>
          </a:xfrm>
          <a:prstGeom prst="rect">
            <a:avLst/>
          </a:prstGeom>
          <a:noFill/>
        </p:spPr>
        <p:txBody>
          <a:bodyPr wrap="square">
            <a:spAutoFit/>
          </a:bodyPr>
          <a:lstStyle/>
          <a:p>
            <a:pPr marL="342900" lvl="0" indent="-342900" algn="just">
              <a:lnSpc>
                <a:spcPct val="200000"/>
              </a:lnSpc>
              <a:spcAft>
                <a:spcPts val="6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rPr>
              <a:t>Wikipedia</a:t>
            </a:r>
          </a:p>
          <a:p>
            <a:pPr marL="342900" lvl="0" indent="-342900" algn="just">
              <a:lnSpc>
                <a:spcPct val="200000"/>
              </a:lnSpc>
              <a:spcAft>
                <a:spcPts val="600"/>
              </a:spcAft>
              <a:buFont typeface="Symbol" panose="05050102010706020507" pitchFamily="18" charset="2"/>
              <a:buChar char=""/>
            </a:pPr>
            <a:r>
              <a:rPr lang="en-IN" sz="20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https://www.geeksforgeeks.org/python-django/</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Aft>
                <a:spcPts val="600"/>
              </a:spcAft>
              <a:buFont typeface="Symbol" panose="05050102010706020507" pitchFamily="18" charset="2"/>
              <a:buChar char=""/>
            </a:pPr>
            <a:r>
              <a:rPr lang="en-IN" sz="20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https://www.javatpoint.com</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Aft>
                <a:spcPts val="600"/>
              </a:spcAft>
              <a:buFont typeface="Symbol" panose="05050102010706020507" pitchFamily="18" charset="2"/>
              <a:buChar char=""/>
            </a:pPr>
            <a:r>
              <a:rPr lang="en-IN" sz="20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https://www.python.org/</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Aft>
                <a:spcPts val="600"/>
              </a:spcAft>
              <a:buFont typeface="Symbol" panose="05050102010706020507" pitchFamily="18" charset="2"/>
              <a:buChar char=""/>
            </a:pPr>
            <a:r>
              <a:rPr lang="en-IN" sz="2000" u="sng"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https://www.tutorialspoint/</a:t>
            </a:r>
            <a:endParaRPr lang="en-IN" sz="2000" dirty="0"/>
          </a:p>
        </p:txBody>
      </p:sp>
    </p:spTree>
    <p:extLst>
      <p:ext uri="{BB962C8B-B14F-4D97-AF65-F5344CB8AC3E}">
        <p14:creationId xmlns:p14="http://schemas.microsoft.com/office/powerpoint/2010/main" val="254617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C7A9EF-1E4F-2CF1-7B50-668249B179DC}"/>
              </a:ext>
            </a:extLst>
          </p:cNvPr>
          <p:cNvSpPr txBox="1"/>
          <p:nvPr/>
        </p:nvSpPr>
        <p:spPr>
          <a:xfrm>
            <a:off x="733245" y="535639"/>
            <a:ext cx="6562546" cy="830997"/>
          </a:xfrm>
          <a:prstGeom prst="rect">
            <a:avLst/>
          </a:prstGeom>
          <a:noFill/>
        </p:spPr>
        <p:txBody>
          <a:bodyPr wrap="square">
            <a:spAutoFit/>
          </a:bodyPr>
          <a:lstStyle/>
          <a:p>
            <a:r>
              <a:rPr lang="en-IN" sz="4800" b="1" i="0" u="none" strike="noStrike" dirty="0">
                <a:solidFill>
                  <a:schemeClr val="accent1">
                    <a:lumMod val="75000"/>
                  </a:schemeClr>
                </a:solidFill>
                <a:effectLst/>
                <a:latin typeface="Times New Roman" panose="02020603050405020304" pitchFamily="18" charset="0"/>
                <a:cs typeface="Times New Roman" panose="02020603050405020304" pitchFamily="18" charset="0"/>
                <a:hlinkClick r:id="rId3" tooltip="abstract">
                  <a:extLst>
                    <a:ext uri="{A12FA001-AC4F-418D-AE19-62706E023703}">
                      <ahyp:hlinkClr xmlns:ahyp="http://schemas.microsoft.com/office/drawing/2018/hyperlinkcolor" val="tx"/>
                    </a:ext>
                  </a:extLst>
                </a:hlinkClick>
              </a:rPr>
              <a:t>Abstract</a:t>
            </a:r>
            <a:r>
              <a:rPr lang="en-IN" sz="4800" b="1"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a:t>
            </a:r>
            <a:endParaRPr lang="en-IN" sz="4800" dirty="0"/>
          </a:p>
        </p:txBody>
      </p:sp>
      <p:sp>
        <p:nvSpPr>
          <p:cNvPr id="5" name="TextBox 4">
            <a:extLst>
              <a:ext uri="{FF2B5EF4-FFF2-40B4-BE49-F238E27FC236}">
                <a16:creationId xmlns:a16="http://schemas.microsoft.com/office/drawing/2014/main" id="{DF7243D2-3C40-7147-F4DE-BCA4953E423B}"/>
              </a:ext>
            </a:extLst>
          </p:cNvPr>
          <p:cNvSpPr txBox="1"/>
          <p:nvPr/>
        </p:nvSpPr>
        <p:spPr>
          <a:xfrm>
            <a:off x="621102" y="1582341"/>
            <a:ext cx="10869283" cy="4893647"/>
          </a:xfrm>
          <a:prstGeom prst="rect">
            <a:avLst/>
          </a:prstGeom>
          <a:noFill/>
        </p:spPr>
        <p:txBody>
          <a:bodyPr wrap="square">
            <a:spAutoFit/>
          </a:bodyPr>
          <a:lstStyle/>
          <a:p>
            <a:r>
              <a:rPr lang="en-US" sz="2400" b="0" i="0" dirty="0">
                <a:solidFill>
                  <a:srgbClr val="212529"/>
                </a:solidFill>
                <a:effectLst/>
                <a:latin typeface="Times New Roman" panose="02020603050405020304" pitchFamily="18" charset="0"/>
                <a:cs typeface="Times New Roman" panose="02020603050405020304" pitchFamily="18" charset="0"/>
              </a:rPr>
              <a:t>• This project is aimed at developing a tracking system useful for application developed               in an organization. </a:t>
            </a:r>
          </a:p>
          <a:p>
            <a:r>
              <a:rPr lang="en-US" sz="2400" b="0" i="0" dirty="0">
                <a:solidFill>
                  <a:srgbClr val="212529"/>
                </a:solidFill>
                <a:effectLst/>
                <a:latin typeface="Times New Roman" panose="02020603050405020304" pitchFamily="18" charset="0"/>
                <a:cs typeface="Times New Roman" panose="02020603050405020304" pitchFamily="18" charset="0"/>
              </a:rPr>
              <a:t>• The BugTrackingSystem (BTS) is a application that can be accessed throughout the  organization. </a:t>
            </a:r>
          </a:p>
          <a:p>
            <a:r>
              <a:rPr lang="en-US" sz="2400" b="0" i="0" dirty="0">
                <a:solidFill>
                  <a:srgbClr val="212529"/>
                </a:solidFill>
                <a:effectLst/>
                <a:latin typeface="Times New Roman" panose="02020603050405020304" pitchFamily="18" charset="0"/>
                <a:cs typeface="Times New Roman" panose="02020603050405020304" pitchFamily="18" charset="0"/>
              </a:rPr>
              <a:t>• This system can be used for logging </a:t>
            </a:r>
            <a:r>
              <a:rPr lang="en-US" sz="2400" dirty="0">
                <a:solidFill>
                  <a:srgbClr val="212529"/>
                </a:solidFill>
                <a:latin typeface="Times New Roman" panose="02020603050405020304" pitchFamily="18" charset="0"/>
                <a:cs typeface="Times New Roman" panose="02020603050405020304" pitchFamily="18" charset="0"/>
              </a:rPr>
              <a:t>bug</a:t>
            </a:r>
            <a:r>
              <a:rPr lang="en-US" sz="2400" b="0" i="0" dirty="0">
                <a:solidFill>
                  <a:srgbClr val="212529"/>
                </a:solidFill>
                <a:effectLst/>
                <a:latin typeface="Times New Roman" panose="02020603050405020304" pitchFamily="18" charset="0"/>
                <a:cs typeface="Times New Roman" panose="02020603050405020304" pitchFamily="18" charset="0"/>
              </a:rPr>
              <a:t> against an application/module, assigning bug to individuals and tracking the bug to resolution.</a:t>
            </a:r>
          </a:p>
          <a:p>
            <a:r>
              <a:rPr lang="en-US" sz="2400" b="0" i="0" dirty="0">
                <a:solidFill>
                  <a:srgbClr val="212529"/>
                </a:solidFill>
                <a:effectLst/>
                <a:latin typeface="Times New Roman" panose="02020603050405020304" pitchFamily="18" charset="0"/>
                <a:cs typeface="Times New Roman" panose="02020603050405020304" pitchFamily="18" charset="0"/>
              </a:rPr>
              <a:t>• There are features like user maintenance, user access control, report generators etc. in this system.	</a:t>
            </a:r>
          </a:p>
          <a:p>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dirty="0">
                <a:solidFill>
                  <a:srgbClr val="212529"/>
                </a:solidFill>
                <a:latin typeface="Times New Roman" panose="02020603050405020304" pitchFamily="18" charset="0"/>
                <a:cs typeface="Times New Roman" panose="02020603050405020304" pitchFamily="18" charset="0"/>
              </a:rPr>
              <a:t>Bug</a:t>
            </a:r>
            <a:r>
              <a:rPr lang="en-US" sz="2400" b="0" i="0" dirty="0">
                <a:solidFill>
                  <a:srgbClr val="212529"/>
                </a:solidFill>
                <a:effectLst/>
                <a:latin typeface="Times New Roman" panose="02020603050405020304" pitchFamily="18" charset="0"/>
                <a:cs typeface="Times New Roman" panose="02020603050405020304" pitchFamily="18" charset="0"/>
              </a:rPr>
              <a:t> are managing, evaluating and prioritizing. </a:t>
            </a:r>
          </a:p>
          <a:p>
            <a:pPr marL="342900" indent="-342900">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Bug tracking systems are computer database systems that store </a:t>
            </a:r>
          </a:p>
          <a:p>
            <a:r>
              <a:rPr lang="en-US" sz="2400" b="0" i="0" dirty="0">
                <a:solidFill>
                  <a:srgbClr val="212529"/>
                </a:solidFill>
                <a:effectLst/>
                <a:latin typeface="Times New Roman" panose="02020603050405020304" pitchFamily="18" charset="0"/>
                <a:cs typeface="Times New Roman" panose="02020603050405020304" pitchFamily="18" charset="0"/>
              </a:rPr>
              <a:t>bug and help people to mange them.</a:t>
            </a:r>
          </a:p>
          <a:p>
            <a:endParaRPr lang="en-US" sz="2400" b="0" i="0" dirty="0">
              <a:solidFill>
                <a:srgbClr val="212529"/>
              </a:solidFill>
              <a:effectLst/>
              <a:latin typeface="Times New Roman" panose="02020603050405020304" pitchFamily="18" charset="0"/>
              <a:cs typeface="Times New Roman" panose="02020603050405020304" pitchFamily="18" charset="0"/>
            </a:endParaRPr>
          </a:p>
          <a:p>
            <a:r>
              <a:rPr lang="en-US" sz="2400" b="0" i="0" dirty="0">
                <a:solidFill>
                  <a:srgbClr val="212529"/>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9A167C3-079F-6671-AB12-B18A6825C4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8586" y="4331730"/>
            <a:ext cx="2933851" cy="1887858"/>
          </a:xfrm>
          <a:prstGeom prst="rect">
            <a:avLst/>
          </a:prstGeom>
        </p:spPr>
      </p:pic>
    </p:spTree>
    <p:extLst>
      <p:ext uri="{BB962C8B-B14F-4D97-AF65-F5344CB8AC3E}">
        <p14:creationId xmlns:p14="http://schemas.microsoft.com/office/powerpoint/2010/main" val="312148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9E7BFC-CABC-7DC5-841C-D4255F5B8A01}"/>
              </a:ext>
            </a:extLst>
          </p:cNvPr>
          <p:cNvSpPr txBox="1"/>
          <p:nvPr/>
        </p:nvSpPr>
        <p:spPr>
          <a:xfrm>
            <a:off x="511115" y="544266"/>
            <a:ext cx="6094562" cy="830997"/>
          </a:xfrm>
          <a:prstGeom prst="rect">
            <a:avLst/>
          </a:prstGeom>
          <a:noFill/>
        </p:spPr>
        <p:txBody>
          <a:bodyPr wrap="square">
            <a:spAutoFit/>
          </a:bodyPr>
          <a:lstStyle/>
          <a:p>
            <a:r>
              <a:rPr lang="en-IN" sz="4800" b="1" i="0" u="none" strike="noStrike" dirty="0">
                <a:solidFill>
                  <a:schemeClr val="accent1">
                    <a:lumMod val="75000"/>
                  </a:schemeClr>
                </a:solidFill>
                <a:effectLst/>
                <a:latin typeface="Times New Roman" panose="02020603050405020304" pitchFamily="18" charset="0"/>
                <a:cs typeface="Times New Roman" panose="02020603050405020304" pitchFamily="18" charset="0"/>
                <a:hlinkClick r:id="rId2" tooltip="existing system">
                  <a:extLst>
                    <a:ext uri="{A12FA001-AC4F-418D-AE19-62706E023703}">
                      <ahyp:hlinkClr xmlns:ahyp="http://schemas.microsoft.com/office/drawing/2018/hyperlinkcolor" val="tx"/>
                    </a:ext>
                  </a:extLst>
                </a:hlinkClick>
              </a:rPr>
              <a:t>Existing</a:t>
            </a:r>
            <a:r>
              <a:rPr lang="en-IN" sz="4400" b="1" i="0" u="none" strike="noStrike" dirty="0">
                <a:solidFill>
                  <a:schemeClr val="accent1">
                    <a:lumMod val="75000"/>
                  </a:schemeClr>
                </a:solidFill>
                <a:effectLst/>
                <a:latin typeface="Times New Roman" panose="02020603050405020304" pitchFamily="18" charset="0"/>
                <a:cs typeface="Times New Roman" panose="02020603050405020304" pitchFamily="18" charset="0"/>
                <a:hlinkClick r:id="rId2" tooltip="existing system">
                  <a:extLst>
                    <a:ext uri="{A12FA001-AC4F-418D-AE19-62706E023703}">
                      <ahyp:hlinkClr xmlns:ahyp="http://schemas.microsoft.com/office/drawing/2018/hyperlinkcolor" val="tx"/>
                    </a:ext>
                  </a:extLst>
                </a:hlinkClick>
              </a:rPr>
              <a:t> System:</a:t>
            </a:r>
            <a:r>
              <a:rPr lang="en-IN" sz="4400" b="0" i="0" dirty="0">
                <a:solidFill>
                  <a:schemeClr val="accent1">
                    <a:lumMod val="75000"/>
                  </a:schemeClr>
                </a:solidFill>
                <a:effectLst/>
                <a:latin typeface="Times New Roman" panose="02020603050405020304" pitchFamily="18" charset="0"/>
                <a:cs typeface="Times New Roman" panose="02020603050405020304" pitchFamily="18" charset="0"/>
              </a:rPr>
              <a:t> </a:t>
            </a:r>
            <a:endParaRPr lang="en-IN" dirty="0"/>
          </a:p>
        </p:txBody>
      </p:sp>
      <p:sp>
        <p:nvSpPr>
          <p:cNvPr id="7" name="TextBox 6">
            <a:extLst>
              <a:ext uri="{FF2B5EF4-FFF2-40B4-BE49-F238E27FC236}">
                <a16:creationId xmlns:a16="http://schemas.microsoft.com/office/drawing/2014/main" id="{AC4A0387-84FE-4D1C-054E-D19683E27893}"/>
              </a:ext>
            </a:extLst>
          </p:cNvPr>
          <p:cNvSpPr txBox="1"/>
          <p:nvPr/>
        </p:nvSpPr>
        <p:spPr>
          <a:xfrm>
            <a:off x="511114" y="1587260"/>
            <a:ext cx="10832621" cy="3539430"/>
          </a:xfrm>
          <a:prstGeom prst="rect">
            <a:avLst/>
          </a:prstGeom>
          <a:noFill/>
        </p:spPr>
        <p:txBody>
          <a:bodyPr wrap="square">
            <a:spAutoFit/>
          </a:bodyPr>
          <a:lstStyle/>
          <a:p>
            <a:r>
              <a:rPr lang="en-US" sz="3200" b="0" i="0" dirty="0">
                <a:solidFill>
                  <a:srgbClr val="212529"/>
                </a:solidFill>
                <a:effectLst/>
                <a:latin typeface="Times New Roman" panose="02020603050405020304" pitchFamily="18" charset="0"/>
                <a:cs typeface="Times New Roman" panose="02020603050405020304" pitchFamily="18" charset="0"/>
              </a:rPr>
              <a:t>• The client </a:t>
            </a:r>
            <a:r>
              <a:rPr lang="en-US" sz="3200" dirty="0">
                <a:solidFill>
                  <a:srgbClr val="212529"/>
                </a:solidFill>
                <a:latin typeface="Times New Roman" panose="02020603050405020304" pitchFamily="18" charset="0"/>
                <a:cs typeface="Times New Roman" panose="02020603050405020304" pitchFamily="18" charset="0"/>
              </a:rPr>
              <a:t>has a </a:t>
            </a:r>
            <a:r>
              <a:rPr lang="en-US" sz="3200" b="0" i="0" dirty="0">
                <a:solidFill>
                  <a:srgbClr val="212529"/>
                </a:solidFill>
                <a:effectLst/>
                <a:latin typeface="Times New Roman" panose="02020603050405020304" pitchFamily="18" charset="0"/>
                <a:cs typeface="Times New Roman" panose="02020603050405020304" pitchFamily="18" charset="0"/>
              </a:rPr>
              <a:t>system which is controlled only through manual or they are using it in the excel file for solving the problems. </a:t>
            </a:r>
          </a:p>
          <a:p>
            <a:r>
              <a:rPr lang="en-US" sz="3200" b="0" i="0" dirty="0">
                <a:solidFill>
                  <a:srgbClr val="212529"/>
                </a:solidFill>
                <a:effectLst/>
                <a:latin typeface="Times New Roman" panose="02020603050405020304" pitchFamily="18" charset="0"/>
                <a:cs typeface="Times New Roman" panose="02020603050405020304" pitchFamily="18" charset="0"/>
              </a:rPr>
              <a:t>• The existing system does not be controlled and cannot be customized for allocation of problems to the users. </a:t>
            </a:r>
          </a:p>
          <a:p>
            <a:r>
              <a:rPr lang="en-US" sz="3200" b="0" i="0" dirty="0">
                <a:solidFill>
                  <a:srgbClr val="212529"/>
                </a:solidFill>
                <a:effectLst/>
                <a:latin typeface="Times New Roman" panose="02020603050405020304" pitchFamily="18" charset="0"/>
                <a:cs typeface="Times New Roman" panose="02020603050405020304" pitchFamily="18" charset="0"/>
              </a:rPr>
              <a:t>• Manual entries in the excel and the reports generation is not possible as if they like.</a:t>
            </a:r>
            <a:endParaRPr lang="en-IN" sz="32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CC6C0432-B4B6-478F-807B-DC8A9D0FC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3000" y="4814617"/>
            <a:ext cx="2921838" cy="188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694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BEE99-AD54-FA7B-DED9-6D58DEB0C3AF}"/>
              </a:ext>
            </a:extLst>
          </p:cNvPr>
          <p:cNvSpPr txBox="1"/>
          <p:nvPr/>
        </p:nvSpPr>
        <p:spPr>
          <a:xfrm>
            <a:off x="795787" y="811685"/>
            <a:ext cx="6094562" cy="707886"/>
          </a:xfrm>
          <a:prstGeom prst="rect">
            <a:avLst/>
          </a:prstGeom>
          <a:noFill/>
        </p:spPr>
        <p:txBody>
          <a:bodyPr wrap="square">
            <a:spAutoFit/>
          </a:bodyPr>
          <a:lstStyle/>
          <a:p>
            <a:r>
              <a:rPr lang="en-US" sz="4000" b="1" u="sng"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P</a:t>
            </a:r>
            <a:r>
              <a:rPr lang="en-US" sz="4000" b="1" u="sng"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roposed System </a:t>
            </a:r>
            <a:r>
              <a:rPr lang="en-US" sz="3600" b="1" u="sng"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3600"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82943A9-B611-7F09-72B7-2B08F3DA0F20}"/>
              </a:ext>
            </a:extLst>
          </p:cNvPr>
          <p:cNvSpPr txBox="1"/>
          <p:nvPr/>
        </p:nvSpPr>
        <p:spPr>
          <a:xfrm>
            <a:off x="621102" y="2136339"/>
            <a:ext cx="10955547" cy="3539430"/>
          </a:xfrm>
          <a:prstGeom prst="rect">
            <a:avLst/>
          </a:prstGeom>
          <a:noFill/>
        </p:spPr>
        <p:txBody>
          <a:bodyPr wrap="square">
            <a:spAutoFit/>
          </a:bodyPr>
          <a:lstStyle/>
          <a:p>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800" b="0" i="0" dirty="0">
                <a:solidFill>
                  <a:srgbClr val="212529"/>
                </a:solidFill>
                <a:effectLst/>
                <a:latin typeface="Times New Roman" panose="02020603050405020304" pitchFamily="18" charset="0"/>
                <a:cs typeface="Times New Roman" panose="02020603050405020304" pitchFamily="18" charset="0"/>
              </a:rPr>
              <a:t>They need to computerized the system and to be shared to all the system they want to be local use only not in web based. </a:t>
            </a:r>
          </a:p>
          <a:p>
            <a:r>
              <a:rPr lang="en-US" sz="2800" b="0" i="0" dirty="0">
                <a:solidFill>
                  <a:srgbClr val="212529"/>
                </a:solidFill>
                <a:effectLst/>
                <a:latin typeface="Times New Roman" panose="02020603050405020304" pitchFamily="18" charset="0"/>
                <a:cs typeface="Times New Roman" panose="02020603050405020304" pitchFamily="18" charset="0"/>
              </a:rPr>
              <a:t>• The application will look and feel and GUI based friendly usage of the system. </a:t>
            </a:r>
          </a:p>
          <a:p>
            <a:r>
              <a:rPr lang="en-US" sz="2800" b="0" i="0" dirty="0">
                <a:solidFill>
                  <a:srgbClr val="212529"/>
                </a:solidFill>
                <a:effectLst/>
                <a:latin typeface="Times New Roman" panose="02020603050405020304" pitchFamily="18" charset="0"/>
                <a:cs typeface="Times New Roman" panose="02020603050405020304" pitchFamily="18" charset="0"/>
              </a:rPr>
              <a:t>• Allocation of problems to the users can be assigned easily, reports generation of fixed </a:t>
            </a:r>
            <a:r>
              <a:rPr lang="en-US" sz="2800" b="0" i="0">
                <a:solidFill>
                  <a:srgbClr val="212529"/>
                </a:solidFill>
                <a:effectLst/>
                <a:latin typeface="Times New Roman" panose="02020603050405020304" pitchFamily="18" charset="0"/>
                <a:cs typeface="Times New Roman" panose="02020603050405020304" pitchFamily="18" charset="0"/>
              </a:rPr>
              <a:t>bugs etc. </a:t>
            </a:r>
            <a:r>
              <a:rPr lang="en-US" sz="2800" b="0" i="0" dirty="0">
                <a:solidFill>
                  <a:srgbClr val="212529"/>
                </a:solidFill>
                <a:effectLst/>
                <a:latin typeface="Times New Roman" panose="02020603050405020304" pitchFamily="18" charset="0"/>
                <a:cs typeface="Times New Roman" panose="02020603050405020304" pitchFamily="18" charset="0"/>
              </a:rPr>
              <a:t>can be taken. </a:t>
            </a:r>
          </a:p>
          <a:p>
            <a:r>
              <a:rPr lang="en-US" sz="2800" b="0" i="0" dirty="0">
                <a:solidFill>
                  <a:srgbClr val="212529"/>
                </a:solidFill>
                <a:effectLst/>
                <a:latin typeface="Times New Roman" panose="02020603050405020304" pitchFamily="18" charset="0"/>
                <a:cs typeface="Times New Roman" panose="02020603050405020304" pitchFamily="18" charset="0"/>
              </a:rPr>
              <a:t>• Efficient ways of testing through this project is very easy and quiet easy handling of errors and fixing bugs made easy.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5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800D41-7551-647A-0814-012C081437B0}"/>
              </a:ext>
            </a:extLst>
          </p:cNvPr>
          <p:cNvSpPr txBox="1"/>
          <p:nvPr/>
        </p:nvSpPr>
        <p:spPr>
          <a:xfrm>
            <a:off x="672861" y="1172001"/>
            <a:ext cx="8641511" cy="5016758"/>
          </a:xfrm>
          <a:prstGeom prst="rect">
            <a:avLst/>
          </a:prstGeom>
          <a:noFill/>
        </p:spPr>
        <p:txBody>
          <a:bodyPr wrap="square">
            <a:spAutoFit/>
          </a:bodyPr>
          <a:lstStyle/>
          <a:p>
            <a:r>
              <a:rPr lang="en-IN" sz="2800" b="1" i="0" dirty="0">
                <a:solidFill>
                  <a:schemeClr val="accent1">
                    <a:lumMod val="75000"/>
                  </a:schemeClr>
                </a:solidFill>
                <a:effectLst/>
                <a:latin typeface="Times New Roman" panose="02020603050405020304" pitchFamily="18" charset="0"/>
                <a:cs typeface="Times New Roman" panose="02020603050405020304" pitchFamily="18" charset="0"/>
              </a:rPr>
              <a:t>HARDWARE REQUIRMENTS:</a:t>
            </a:r>
            <a:br>
              <a:rPr lang="en-IN" sz="2800" b="1"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Processor: Pentium-III (or) Higher</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Ram: 64MB (or) Higher</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Hard disk: 80GB (or) Higher</a:t>
            </a:r>
          </a:p>
          <a:p>
            <a:br>
              <a:rPr lang="en-IN" sz="2400" b="0" i="0" dirty="0">
                <a:solidFill>
                  <a:srgbClr val="000000"/>
                </a:solidFill>
                <a:effectLst/>
                <a:latin typeface="Times New Roman" panose="02020603050405020304" pitchFamily="18" charset="0"/>
                <a:cs typeface="Times New Roman" panose="02020603050405020304" pitchFamily="18" charset="0"/>
              </a:rPr>
            </a:br>
            <a:r>
              <a:rPr lang="en-IN" sz="2800" b="1" i="0" dirty="0">
                <a:solidFill>
                  <a:schemeClr val="accent1">
                    <a:lumMod val="75000"/>
                  </a:schemeClr>
                </a:solidFill>
                <a:effectLst/>
                <a:latin typeface="Times New Roman" panose="02020603050405020304" pitchFamily="18" charset="0"/>
                <a:cs typeface="Times New Roman" panose="02020603050405020304" pitchFamily="18" charset="0"/>
              </a:rPr>
              <a:t>SOFTWARE REQUIREMENTS:</a:t>
            </a:r>
            <a:br>
              <a:rPr lang="en-IN" sz="2400" b="1"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Technology: Python Django</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IDE : PyCharm</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Client Side Technologies: HTML, CSS, JavaScript </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Server Side Technologies: Python</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Data Base Server: SQLite</a:t>
            </a:r>
            <a:br>
              <a:rPr lang="en-IN" sz="2400" b="0" i="0" dirty="0">
                <a:solidFill>
                  <a:srgbClr val="000000"/>
                </a:solidFill>
                <a:effectLst/>
                <a:latin typeface="Times New Roman" panose="02020603050405020304" pitchFamily="18" charset="0"/>
                <a:cs typeface="Times New Roman" panose="02020603050405020304" pitchFamily="18" charset="0"/>
              </a:rPr>
            </a:br>
            <a:r>
              <a:rPr lang="en-IN" sz="2400" b="0" i="0" dirty="0">
                <a:solidFill>
                  <a:srgbClr val="000000"/>
                </a:solidFill>
                <a:effectLst/>
                <a:latin typeface="Times New Roman" panose="02020603050405020304" pitchFamily="18" charset="0"/>
                <a:cs typeface="Times New Roman" panose="02020603050405020304" pitchFamily="18" charset="0"/>
              </a:rPr>
              <a:t>➢ Operating System: Microsoft Windows</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A26497F-0FD6-CEA0-0A05-F1E8315DF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621101"/>
            <a:ext cx="3786996" cy="2467155"/>
          </a:xfrm>
          <a:prstGeom prst="rect">
            <a:avLst/>
          </a:prstGeom>
        </p:spPr>
      </p:pic>
    </p:spTree>
    <p:extLst>
      <p:ext uri="{BB962C8B-B14F-4D97-AF65-F5344CB8AC3E}">
        <p14:creationId xmlns:p14="http://schemas.microsoft.com/office/powerpoint/2010/main" val="3498873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A02320-0DA6-2224-BD43-1442448458E9}"/>
              </a:ext>
            </a:extLst>
          </p:cNvPr>
          <p:cNvSpPr txBox="1"/>
          <p:nvPr/>
        </p:nvSpPr>
        <p:spPr>
          <a:xfrm>
            <a:off x="951062" y="690916"/>
            <a:ext cx="6094562" cy="769441"/>
          </a:xfrm>
          <a:prstGeom prst="rect">
            <a:avLst/>
          </a:prstGeom>
          <a:noFill/>
        </p:spPr>
        <p:txBody>
          <a:bodyPr wrap="square">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Modules :</a:t>
            </a:r>
          </a:p>
        </p:txBody>
      </p:sp>
      <p:sp>
        <p:nvSpPr>
          <p:cNvPr id="5" name="TextBox 4">
            <a:extLst>
              <a:ext uri="{FF2B5EF4-FFF2-40B4-BE49-F238E27FC236}">
                <a16:creationId xmlns:a16="http://schemas.microsoft.com/office/drawing/2014/main" id="{3CE5FA17-6053-5425-7F12-AC09549665A6}"/>
              </a:ext>
            </a:extLst>
          </p:cNvPr>
          <p:cNvSpPr txBox="1"/>
          <p:nvPr/>
        </p:nvSpPr>
        <p:spPr>
          <a:xfrm>
            <a:off x="864798" y="1734235"/>
            <a:ext cx="6094562" cy="3539430"/>
          </a:xfrm>
          <a:prstGeom prst="rect">
            <a:avLst/>
          </a:prstGeom>
          <a:noFill/>
        </p:spPr>
        <p:txBody>
          <a:bodyPr wrap="square">
            <a:spAutoFit/>
          </a:bodyPr>
          <a:lstStyle/>
          <a:p>
            <a:r>
              <a:rPr lang="en-US" sz="3200" b="0" i="0" dirty="0">
                <a:solidFill>
                  <a:srgbClr val="212529"/>
                </a:solidFill>
                <a:effectLst/>
                <a:latin typeface="Times New Roman" panose="02020603050405020304" pitchFamily="18" charset="0"/>
                <a:cs typeface="Times New Roman" panose="02020603050405020304" pitchFamily="18" charset="0"/>
              </a:rPr>
              <a:t>• User Registration </a:t>
            </a:r>
          </a:p>
          <a:p>
            <a:r>
              <a:rPr lang="en-US" sz="3200" b="0" i="0" dirty="0">
                <a:solidFill>
                  <a:srgbClr val="212529"/>
                </a:solidFill>
                <a:effectLst/>
                <a:latin typeface="Times New Roman" panose="02020603050405020304" pitchFamily="18" charset="0"/>
                <a:cs typeface="Times New Roman" panose="02020603050405020304" pitchFamily="18" charset="0"/>
              </a:rPr>
              <a:t>• Login </a:t>
            </a:r>
          </a:p>
          <a:p>
            <a:r>
              <a:rPr lang="en-US" sz="3200" b="0" i="0" dirty="0">
                <a:solidFill>
                  <a:srgbClr val="212529"/>
                </a:solidFill>
                <a:effectLst/>
                <a:latin typeface="Times New Roman" panose="02020603050405020304" pitchFamily="18" charset="0"/>
                <a:cs typeface="Times New Roman" panose="02020603050405020304" pitchFamily="18" charset="0"/>
              </a:rPr>
              <a:t>• Search </a:t>
            </a:r>
          </a:p>
          <a:p>
            <a:r>
              <a:rPr lang="en-US" sz="3200" b="0" i="0" dirty="0">
                <a:solidFill>
                  <a:srgbClr val="212529"/>
                </a:solidFill>
                <a:effectLst/>
                <a:latin typeface="Times New Roman" panose="02020603050405020304" pitchFamily="18" charset="0"/>
                <a:cs typeface="Times New Roman" panose="02020603050405020304" pitchFamily="18" charset="0"/>
              </a:rPr>
              <a:t>• </a:t>
            </a:r>
            <a:r>
              <a:rPr lang="en-US" sz="3200" dirty="0">
                <a:solidFill>
                  <a:srgbClr val="212529"/>
                </a:solidFill>
                <a:latin typeface="Times New Roman" panose="02020603050405020304" pitchFamily="18" charset="0"/>
                <a:cs typeface="Times New Roman" panose="02020603050405020304" pitchFamily="18" charset="0"/>
              </a:rPr>
              <a:t>Bug</a:t>
            </a:r>
            <a:r>
              <a:rPr lang="en-US" sz="3200" b="0" i="0" dirty="0">
                <a:solidFill>
                  <a:srgbClr val="212529"/>
                </a:solidFill>
                <a:effectLst/>
                <a:latin typeface="Times New Roman" panose="02020603050405020304" pitchFamily="18" charset="0"/>
                <a:cs typeface="Times New Roman" panose="02020603050405020304" pitchFamily="18" charset="0"/>
              </a:rPr>
              <a:t> Addition </a:t>
            </a:r>
          </a:p>
          <a:p>
            <a:r>
              <a:rPr lang="en-US" sz="3200" b="0" i="0" dirty="0">
                <a:solidFill>
                  <a:srgbClr val="212529"/>
                </a:solidFill>
                <a:effectLst/>
                <a:latin typeface="Times New Roman" panose="02020603050405020304" pitchFamily="18" charset="0"/>
                <a:cs typeface="Times New Roman" panose="02020603050405020304" pitchFamily="18" charset="0"/>
              </a:rPr>
              <a:t>• Update</a:t>
            </a:r>
          </a:p>
          <a:p>
            <a:r>
              <a:rPr lang="en-US" sz="3200" b="0" i="0" dirty="0">
                <a:solidFill>
                  <a:srgbClr val="212529"/>
                </a:solidFill>
                <a:effectLst/>
                <a:latin typeface="Times New Roman" panose="02020603050405020304" pitchFamily="18" charset="0"/>
                <a:cs typeface="Times New Roman" panose="02020603050405020304" pitchFamily="18" charset="0"/>
              </a:rPr>
              <a:t>• Reports </a:t>
            </a:r>
          </a:p>
          <a:p>
            <a:r>
              <a:rPr lang="en-US" sz="3200" b="0" i="0" dirty="0">
                <a:solidFill>
                  <a:srgbClr val="212529"/>
                </a:solidFill>
                <a:effectLst/>
                <a:latin typeface="Times New Roman" panose="02020603050405020304" pitchFamily="18" charset="0"/>
                <a:cs typeface="Times New Roman" panose="02020603050405020304" pitchFamily="18" charset="0"/>
              </a:rPr>
              <a:t>• Allocation</a:t>
            </a:r>
            <a:endParaRPr lang="en-IN"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A952611-CF59-F4BD-C4E8-ACFBA8C3D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374" y="1250831"/>
            <a:ext cx="6094562" cy="4916254"/>
          </a:xfrm>
          <a:prstGeom prst="rect">
            <a:avLst/>
          </a:prstGeom>
        </p:spPr>
      </p:pic>
    </p:spTree>
    <p:extLst>
      <p:ext uri="{BB962C8B-B14F-4D97-AF65-F5344CB8AC3E}">
        <p14:creationId xmlns:p14="http://schemas.microsoft.com/office/powerpoint/2010/main" val="3212186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box(in)">
                                      <p:cBhvr>
                                        <p:cTn id="19" dur="2000"/>
                                        <p:tgtEl>
                                          <p:spTgt spid="5">
                                            <p:txEl>
                                              <p:pRg st="0" end="0"/>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ox(in)">
                                      <p:cBhvr>
                                        <p:cTn id="22" dur="2000"/>
                                        <p:tgtEl>
                                          <p:spTgt spid="5">
                                            <p:txEl>
                                              <p:pRg st="1" end="1"/>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box(in)">
                                      <p:cBhvr>
                                        <p:cTn id="25" dur="2000"/>
                                        <p:tgtEl>
                                          <p:spTgt spid="5">
                                            <p:txEl>
                                              <p:pRg st="2" end="2"/>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box(in)">
                                      <p:cBhvr>
                                        <p:cTn id="28" dur="2000"/>
                                        <p:tgtEl>
                                          <p:spTgt spid="5">
                                            <p:txEl>
                                              <p:pRg st="3" end="3"/>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box(in)">
                                      <p:cBhvr>
                                        <p:cTn id="31" dur="2000"/>
                                        <p:tgtEl>
                                          <p:spTgt spid="5">
                                            <p:txEl>
                                              <p:pRg st="4" end="4"/>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box(in)">
                                      <p:cBhvr>
                                        <p:cTn id="34" dur="2000"/>
                                        <p:tgtEl>
                                          <p:spTgt spid="5">
                                            <p:txEl>
                                              <p:pRg st="5" end="5"/>
                                            </p:txEl>
                                          </p:spTgt>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ox(in)">
                                      <p:cBhvr>
                                        <p:cTn id="37"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AE8B4-C91A-7A72-71DC-CE3FB1ABCB78}"/>
              </a:ext>
            </a:extLst>
          </p:cNvPr>
          <p:cNvSpPr txBox="1"/>
          <p:nvPr/>
        </p:nvSpPr>
        <p:spPr>
          <a:xfrm>
            <a:off x="571500" y="319979"/>
            <a:ext cx="6094562" cy="769441"/>
          </a:xfrm>
          <a:prstGeom prst="rect">
            <a:avLst/>
          </a:prstGeom>
          <a:noFill/>
        </p:spPr>
        <p:txBody>
          <a:bodyPr wrap="square">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Module Description :</a:t>
            </a:r>
          </a:p>
        </p:txBody>
      </p:sp>
      <p:sp>
        <p:nvSpPr>
          <p:cNvPr id="5" name="TextBox 4">
            <a:extLst>
              <a:ext uri="{FF2B5EF4-FFF2-40B4-BE49-F238E27FC236}">
                <a16:creationId xmlns:a16="http://schemas.microsoft.com/office/drawing/2014/main" id="{F4074822-1682-1D57-D912-0C923D920FD6}"/>
              </a:ext>
            </a:extLst>
          </p:cNvPr>
          <p:cNvSpPr txBox="1"/>
          <p:nvPr/>
        </p:nvSpPr>
        <p:spPr>
          <a:xfrm>
            <a:off x="267420" y="58847"/>
            <a:ext cx="11188460" cy="6370975"/>
          </a:xfrm>
          <a:prstGeom prst="rect">
            <a:avLst/>
          </a:prstGeom>
          <a:noFill/>
        </p:spPr>
        <p:txBody>
          <a:bodyPr wrap="square">
            <a:spAutoFit/>
          </a:bodyPr>
          <a:lstStyle/>
          <a:p>
            <a:pPr algn="l"/>
            <a:endParaRPr lang="en-US" sz="2000" b="0" i="0" dirty="0">
              <a:solidFill>
                <a:srgbClr val="212529"/>
              </a:solidFill>
              <a:effectLst/>
              <a:latin typeface="Times New Roman" panose="02020603050405020304" pitchFamily="18" charset="0"/>
              <a:cs typeface="Times New Roman" panose="02020603050405020304" pitchFamily="18" charset="0"/>
            </a:endParaRPr>
          </a:p>
          <a:p>
            <a:pPr algn="l"/>
            <a:endParaRPr lang="en-US" sz="2000" dirty="0">
              <a:solidFill>
                <a:srgbClr val="212529"/>
              </a:solidFill>
              <a:latin typeface="Times New Roman" panose="02020603050405020304" pitchFamily="18" charset="0"/>
              <a:cs typeface="Times New Roman" panose="02020603050405020304" pitchFamily="18" charset="0"/>
            </a:endParaRPr>
          </a:p>
          <a:p>
            <a:pPr algn="l"/>
            <a:endParaRPr lang="en-US" sz="2000" b="0" i="0" dirty="0">
              <a:solidFill>
                <a:srgbClr val="212529"/>
              </a:solidFill>
              <a:effectLst/>
              <a:latin typeface="Times New Roman" panose="02020603050405020304" pitchFamily="18" charset="0"/>
              <a:cs typeface="Times New Roman" panose="02020603050405020304" pitchFamily="18" charset="0"/>
            </a:endParaRPr>
          </a:p>
          <a:p>
            <a:pPr algn="l"/>
            <a:endParaRPr lang="en-US" sz="2000" dirty="0">
              <a:solidFill>
                <a:srgbClr val="212529"/>
              </a:solidFill>
              <a:latin typeface="Times New Roman" panose="02020603050405020304" pitchFamily="18" charset="0"/>
              <a:cs typeface="Times New Roman" panose="02020603050405020304" pitchFamily="18" charset="0"/>
            </a:endParaRPr>
          </a:p>
          <a:p>
            <a:pPr algn="l"/>
            <a:r>
              <a:rPr lang="en-US" sz="2800" b="1" i="0" dirty="0">
                <a:solidFill>
                  <a:srgbClr val="212529"/>
                </a:solidFill>
                <a:effectLst/>
                <a:latin typeface="Times New Roman" panose="02020603050405020304" pitchFamily="18" charset="0"/>
                <a:cs typeface="Times New Roman" panose="02020603050405020304" pitchFamily="18" charset="0"/>
              </a:rPr>
              <a:t>User Registration</a:t>
            </a:r>
            <a:r>
              <a:rPr lang="en-US" sz="2800" b="0" i="0" dirty="0">
                <a:solidFill>
                  <a:srgbClr val="212529"/>
                </a:solidFill>
                <a:effectLst/>
                <a:latin typeface="Times New Roman" panose="02020603050405020304" pitchFamily="18" charset="0"/>
                <a:cs typeface="Times New Roman" panose="02020603050405020304" pitchFamily="18" charset="0"/>
              </a:rPr>
              <a:t>:- A new user who wants to login has to be registered by entering all the details like username, password, email, phone etc.</a:t>
            </a:r>
          </a:p>
          <a:p>
            <a:pPr algn="l"/>
            <a:endParaRPr lang="en-US" sz="2800" b="0" i="0" dirty="0">
              <a:solidFill>
                <a:srgbClr val="212529"/>
              </a:solidFill>
              <a:effectLst/>
              <a:latin typeface="Times New Roman" panose="02020603050405020304" pitchFamily="18" charset="0"/>
              <a:cs typeface="Times New Roman" panose="02020603050405020304" pitchFamily="18" charset="0"/>
            </a:endParaRPr>
          </a:p>
          <a:p>
            <a:pPr algn="l"/>
            <a:r>
              <a:rPr lang="en-US" sz="2800" b="0" i="0" dirty="0">
                <a:solidFill>
                  <a:srgbClr val="212529"/>
                </a:solidFill>
                <a:effectLst/>
                <a:latin typeface="Times New Roman" panose="02020603050405020304" pitchFamily="18" charset="0"/>
                <a:cs typeface="Times New Roman" panose="02020603050405020304" pitchFamily="18" charset="0"/>
              </a:rPr>
              <a:t> </a:t>
            </a:r>
            <a:r>
              <a:rPr lang="en-US" sz="2800" b="1" i="0" dirty="0">
                <a:solidFill>
                  <a:srgbClr val="212529"/>
                </a:solidFill>
                <a:effectLst/>
                <a:latin typeface="Times New Roman" panose="02020603050405020304" pitchFamily="18" charset="0"/>
                <a:cs typeface="Times New Roman" panose="02020603050405020304" pitchFamily="18" charset="0"/>
              </a:rPr>
              <a:t>Login</a:t>
            </a:r>
            <a:r>
              <a:rPr lang="en-US" sz="2800" b="0" i="0" dirty="0">
                <a:solidFill>
                  <a:srgbClr val="212529"/>
                </a:solidFill>
                <a:effectLst/>
                <a:latin typeface="Times New Roman" panose="02020603050405020304" pitchFamily="18" charset="0"/>
                <a:cs typeface="Times New Roman" panose="02020603050405020304" pitchFamily="18" charset="0"/>
              </a:rPr>
              <a:t>:- Every user who wants to view or edit should login into the system by entering the username, password and will be validated from the database</a:t>
            </a:r>
          </a:p>
          <a:p>
            <a:pPr algn="l"/>
            <a:endParaRPr lang="en-US" sz="2800" b="0" i="0" dirty="0">
              <a:solidFill>
                <a:srgbClr val="212529"/>
              </a:solidFill>
              <a:effectLst/>
              <a:latin typeface="Times New Roman" panose="02020603050405020304" pitchFamily="18" charset="0"/>
              <a:cs typeface="Times New Roman" panose="02020603050405020304" pitchFamily="18" charset="0"/>
            </a:endParaRPr>
          </a:p>
          <a:p>
            <a:pPr algn="l"/>
            <a:r>
              <a:rPr lang="en-US" sz="2800" b="1" i="0" dirty="0">
                <a:solidFill>
                  <a:srgbClr val="212529"/>
                </a:solidFill>
                <a:effectLst/>
                <a:latin typeface="Times New Roman" panose="02020603050405020304" pitchFamily="18" charset="0"/>
                <a:cs typeface="Times New Roman" panose="02020603050405020304" pitchFamily="18" charset="0"/>
              </a:rPr>
              <a:t>Search</a:t>
            </a:r>
            <a:r>
              <a:rPr lang="en-US" sz="2800" b="0" i="0" dirty="0">
                <a:solidFill>
                  <a:srgbClr val="212529"/>
                </a:solidFill>
                <a:effectLst/>
                <a:latin typeface="Times New Roman" panose="02020603050405020304" pitchFamily="18" charset="0"/>
                <a:cs typeface="Times New Roman" panose="02020603050405020304" pitchFamily="18" charset="0"/>
              </a:rPr>
              <a:t>:- In this module, we can search the particular bug id, bug particulars, bug description and displays all the details of the bug in grid format.</a:t>
            </a:r>
          </a:p>
          <a:p>
            <a:pPr algn="l"/>
            <a:endParaRPr lang="en-US" sz="2800" b="0" i="0" dirty="0">
              <a:solidFill>
                <a:srgbClr val="212529"/>
              </a:solidFill>
              <a:effectLst/>
              <a:latin typeface="Times New Roman" panose="02020603050405020304" pitchFamily="18" charset="0"/>
              <a:cs typeface="Times New Roman" panose="02020603050405020304" pitchFamily="18" charset="0"/>
            </a:endParaRPr>
          </a:p>
          <a:p>
            <a:pPr algn="l"/>
            <a:r>
              <a:rPr lang="en-US" sz="2800" b="1" i="0" dirty="0">
                <a:solidFill>
                  <a:srgbClr val="212529"/>
                </a:solidFill>
                <a:effectLst/>
                <a:latin typeface="Times New Roman" panose="02020603050405020304" pitchFamily="18" charset="0"/>
                <a:cs typeface="Times New Roman" panose="02020603050405020304" pitchFamily="18" charset="0"/>
              </a:rPr>
              <a:t>bug Addition</a:t>
            </a:r>
            <a:r>
              <a:rPr lang="en-US" sz="2800" b="0" i="0" dirty="0">
                <a:solidFill>
                  <a:srgbClr val="212529"/>
                </a:solidFill>
                <a:effectLst/>
                <a:latin typeface="Times New Roman" panose="02020603050405020304" pitchFamily="18" charset="0"/>
                <a:cs typeface="Times New Roman" panose="02020603050405020304" pitchFamily="18" charset="0"/>
              </a:rPr>
              <a:t>:- In this module, the user can add bug by entering bug description and what type of bug will be recorded in this module.</a:t>
            </a:r>
          </a:p>
          <a:p>
            <a:pPr algn="l"/>
            <a:endParaRPr lang="en-US" sz="2000" dirty="0">
              <a:solidFill>
                <a:srgbClr val="2125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978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 calcmode="lin" valueType="num">
                                      <p:cBhvr additive="base">
                                        <p:cTn id="1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 calcmode="lin" valueType="num">
                                      <p:cBhvr additive="base">
                                        <p:cTn id="1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anim calcmode="lin" valueType="num">
                                      <p:cBhvr additive="base">
                                        <p:cTn id="2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A1CD53-DDA5-40CC-1CB2-3404921A0D0F}"/>
              </a:ext>
            </a:extLst>
          </p:cNvPr>
          <p:cNvSpPr txBox="1"/>
          <p:nvPr/>
        </p:nvSpPr>
        <p:spPr>
          <a:xfrm>
            <a:off x="345058" y="1000664"/>
            <a:ext cx="11499010" cy="3539430"/>
          </a:xfrm>
          <a:prstGeom prst="rect">
            <a:avLst/>
          </a:prstGeom>
          <a:noFill/>
        </p:spPr>
        <p:txBody>
          <a:bodyPr wrap="square">
            <a:spAutoFit/>
          </a:bodyPr>
          <a:lstStyle/>
          <a:p>
            <a:r>
              <a:rPr lang="en-US" sz="2800" b="1" i="0" dirty="0">
                <a:solidFill>
                  <a:srgbClr val="212529"/>
                </a:solidFill>
                <a:effectLst/>
                <a:latin typeface="Times New Roman" panose="02020603050405020304" pitchFamily="18" charset="0"/>
                <a:cs typeface="Times New Roman" panose="02020603050405020304" pitchFamily="18" charset="0"/>
              </a:rPr>
              <a:t>Update</a:t>
            </a:r>
            <a:r>
              <a:rPr lang="en-US" sz="2800" b="0" i="0" dirty="0">
                <a:solidFill>
                  <a:srgbClr val="212529"/>
                </a:solidFill>
                <a:effectLst/>
                <a:latin typeface="Times New Roman" panose="02020603050405020304" pitchFamily="18" charset="0"/>
                <a:cs typeface="Times New Roman" panose="02020603050405020304" pitchFamily="18" charset="0"/>
              </a:rPr>
              <a:t>:- in this module, the user can update the previous bug by modifying the details of the bug, fix the bug and close the bug if he wish.</a:t>
            </a:r>
          </a:p>
          <a:p>
            <a:endParaRPr lang="en-US" sz="2800" dirty="0">
              <a:solidFill>
                <a:srgbClr val="212529"/>
              </a:solidFill>
              <a:latin typeface="Times New Roman" panose="02020603050405020304" pitchFamily="18" charset="0"/>
              <a:cs typeface="Times New Roman" panose="02020603050405020304" pitchFamily="18" charset="0"/>
            </a:endParaRPr>
          </a:p>
          <a:p>
            <a:r>
              <a:rPr lang="en-US" sz="2800" b="1" i="0" dirty="0">
                <a:solidFill>
                  <a:srgbClr val="212529"/>
                </a:solidFill>
                <a:effectLst/>
                <a:latin typeface="Times New Roman" panose="02020603050405020304" pitchFamily="18" charset="0"/>
                <a:cs typeface="Times New Roman" panose="02020603050405020304" pitchFamily="18" charset="0"/>
              </a:rPr>
              <a:t>Reports</a:t>
            </a:r>
            <a:r>
              <a:rPr lang="en-US" sz="2800" b="0" i="0" dirty="0">
                <a:solidFill>
                  <a:srgbClr val="212529"/>
                </a:solidFill>
                <a:effectLst/>
                <a:latin typeface="Times New Roman" panose="02020603050405020304" pitchFamily="18" charset="0"/>
                <a:cs typeface="Times New Roman" panose="02020603050405020304" pitchFamily="18" charset="0"/>
              </a:rPr>
              <a:t>:- In this module, various reports can be generated what all the bug are pending, what are the defects are to be fixed can be viewed by the user. </a:t>
            </a:r>
          </a:p>
          <a:p>
            <a:endParaRPr lang="en-US" sz="2800" b="0" i="0" dirty="0">
              <a:solidFill>
                <a:srgbClr val="212529"/>
              </a:solidFill>
              <a:effectLst/>
              <a:latin typeface="Times New Roman" panose="02020603050405020304" pitchFamily="18" charset="0"/>
              <a:cs typeface="Times New Roman" panose="02020603050405020304" pitchFamily="18" charset="0"/>
            </a:endParaRPr>
          </a:p>
          <a:p>
            <a:r>
              <a:rPr lang="en-US" sz="2800" b="1" i="0" dirty="0">
                <a:solidFill>
                  <a:srgbClr val="212529"/>
                </a:solidFill>
                <a:effectLst/>
                <a:latin typeface="Times New Roman" panose="02020603050405020304" pitchFamily="18" charset="0"/>
                <a:cs typeface="Times New Roman" panose="02020603050405020304" pitchFamily="18" charset="0"/>
              </a:rPr>
              <a:t>Allocation</a:t>
            </a:r>
            <a:r>
              <a:rPr lang="en-US" sz="2800" b="0" i="0" dirty="0">
                <a:solidFill>
                  <a:srgbClr val="212529"/>
                </a:solidFill>
                <a:effectLst/>
                <a:latin typeface="Times New Roman" panose="02020603050405020304" pitchFamily="18" charset="0"/>
                <a:cs typeface="Times New Roman" panose="02020603050405020304" pitchFamily="18" charset="0"/>
              </a:rPr>
              <a:t>:- all the bug will be allocated to the different user by the administrator.</a:t>
            </a: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66C5570-EC0F-8C50-543A-E5D49B167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5179" y="4243125"/>
            <a:ext cx="2057506" cy="2063856"/>
          </a:xfrm>
          <a:prstGeom prst="rect">
            <a:avLst/>
          </a:prstGeom>
        </p:spPr>
      </p:pic>
    </p:spTree>
    <p:extLst>
      <p:ext uri="{BB962C8B-B14F-4D97-AF65-F5344CB8AC3E}">
        <p14:creationId xmlns:p14="http://schemas.microsoft.com/office/powerpoint/2010/main" val="21406005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2328</TotalTime>
  <Words>1005</Words>
  <Application>Microsoft Office PowerPoint</Application>
  <PresentationFormat>Widescreen</PresentationFormat>
  <Paragraphs>97</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Symbol</vt:lpstr>
      <vt:lpstr>Times New Roman</vt:lpstr>
      <vt:lpstr>TimesNewRomanPSMT</vt:lpstr>
      <vt:lpstr>Wingdings</vt:lpstr>
      <vt:lpstr>Retrospect</vt:lpstr>
      <vt:lpstr>Presented by : Spoorthi K R [P18BRS10016] Guide name : Prof. Subhash K S </vt:lpstr>
      <vt:lpstr>Company details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dc:title>
  <dc:creator>Spoorthi K R</dc:creator>
  <cp:lastModifiedBy>Spoorthi K R</cp:lastModifiedBy>
  <cp:revision>27</cp:revision>
  <dcterms:created xsi:type="dcterms:W3CDTF">2023-12-19T05:48:27Z</dcterms:created>
  <dcterms:modified xsi:type="dcterms:W3CDTF">2023-12-22T03:55:11Z</dcterms:modified>
</cp:coreProperties>
</file>