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62" r:id="rId2"/>
    <p:sldId id="263" r:id="rId3"/>
    <p:sldId id="265" r:id="rId4"/>
    <p:sldId id="266" r:id="rId5"/>
    <p:sldId id="275"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93448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251266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30E2AA-EC00-483C-A841-9049A8825B0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410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DDEAA0-7034-448D-B7FC-AB832E0E1B57}"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304513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DDEAA0-7034-448D-B7FC-AB832E0E1B57}"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0E2AA-EC00-483C-A841-9049A8825B0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7450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DDDEAA0-7034-448D-B7FC-AB832E0E1B57}"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519743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2624781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28768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214354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DDEAA0-7034-448D-B7FC-AB832E0E1B57}"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360300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DDEAA0-7034-448D-B7FC-AB832E0E1B57}"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215222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DDEAA0-7034-448D-B7FC-AB832E0E1B57}" type="datetimeFigureOut">
              <a:rPr lang="en-IN" smtClean="0"/>
              <a:t>14-06-2023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3932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DDEAA0-7034-448D-B7FC-AB832E0E1B57}" type="datetimeFigureOut">
              <a:rPr lang="en-IN" smtClean="0"/>
              <a:t>14-06-2023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6355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DEAA0-7034-448D-B7FC-AB832E0E1B57}" type="datetimeFigureOut">
              <a:rPr lang="en-IN" smtClean="0"/>
              <a:t>14-06-2023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324691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DEAA0-7034-448D-B7FC-AB832E0E1B57}"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244796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DDEAA0-7034-448D-B7FC-AB832E0E1B57}"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30E2AA-EC00-483C-A841-9049A8825B07}" type="slidenum">
              <a:rPr lang="en-IN" smtClean="0"/>
              <a:t>‹#›</a:t>
            </a:fld>
            <a:endParaRPr lang="en-IN"/>
          </a:p>
        </p:txBody>
      </p:sp>
    </p:spTree>
    <p:extLst>
      <p:ext uri="{BB962C8B-B14F-4D97-AF65-F5344CB8AC3E}">
        <p14:creationId xmlns:p14="http://schemas.microsoft.com/office/powerpoint/2010/main" val="3036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DDDEAA0-7034-448D-B7FC-AB832E0E1B57}" type="datetimeFigureOut">
              <a:rPr lang="en-IN" smtClean="0"/>
              <a:t>14-06-2023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30E2AA-EC00-483C-A841-9049A8825B07}" type="slidenum">
              <a:rPr lang="en-IN" smtClean="0"/>
              <a:t>‹#›</a:t>
            </a:fld>
            <a:endParaRPr lang="en-IN"/>
          </a:p>
        </p:txBody>
      </p:sp>
    </p:spTree>
    <p:extLst>
      <p:ext uri="{BB962C8B-B14F-4D97-AF65-F5344CB8AC3E}">
        <p14:creationId xmlns:p14="http://schemas.microsoft.com/office/powerpoint/2010/main" val="190662995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ublicdomainpictures.net/en/view-image.php?image=135260&amp;picture=pen-writing-thank-you"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B7B54B-EF22-D266-C1B9-75583A635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4" name="Title 3">
            <a:extLst>
              <a:ext uri="{FF2B5EF4-FFF2-40B4-BE49-F238E27FC236}">
                <a16:creationId xmlns:a16="http://schemas.microsoft.com/office/drawing/2014/main" id="{94C7D4F7-9DA9-8F5D-B406-ED2DDD1BE11A}"/>
              </a:ext>
            </a:extLst>
          </p:cNvPr>
          <p:cNvSpPr>
            <a:spLocks noGrp="1"/>
          </p:cNvSpPr>
          <p:nvPr>
            <p:ph type="title"/>
          </p:nvPr>
        </p:nvSpPr>
        <p:spPr>
          <a:xfrm>
            <a:off x="198438" y="200025"/>
            <a:ext cx="8915400" cy="714375"/>
          </a:xfrm>
        </p:spPr>
        <p:txBody>
          <a:bodyPr>
            <a:noAutofit/>
          </a:bodyPr>
          <a:lstStyle/>
          <a:p>
            <a:r>
              <a:rPr lang="en-IN" sz="2800" b="1" dirty="0">
                <a:solidFill>
                  <a:srgbClr val="00B0F0"/>
                </a:solidFill>
              </a:rPr>
              <a:t>ONLINE ATTENDANCE SYSTEM USING FACE RECOGNITION</a:t>
            </a:r>
          </a:p>
        </p:txBody>
      </p:sp>
    </p:spTree>
    <p:extLst>
      <p:ext uri="{BB962C8B-B14F-4D97-AF65-F5344CB8AC3E}">
        <p14:creationId xmlns:p14="http://schemas.microsoft.com/office/powerpoint/2010/main" val="17686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a:extLst>
              <a:ext uri="{FF2B5EF4-FFF2-40B4-BE49-F238E27FC236}">
                <a16:creationId xmlns:a16="http://schemas.microsoft.com/office/drawing/2014/main" id="{A2C3B3AA-E527-5B70-760B-21A0474CAD5A}"/>
              </a:ext>
            </a:extLst>
          </p:cNvPr>
          <p:cNvPicPr>
            <a:picLocks noGrp="1" noChangeAspect="1"/>
          </p:cNvPicPr>
          <p:nvPr>
            <p:ph idx="1"/>
          </p:nvPr>
        </p:nvPicPr>
        <p:blipFill>
          <a:blip r:embed="rId2" cstate="print"/>
          <a:stretch>
            <a:fillRect/>
          </a:stretch>
        </p:blipFill>
        <p:spPr>
          <a:xfrm>
            <a:off x="2589213" y="835455"/>
            <a:ext cx="8764587" cy="5012465"/>
          </a:xfrm>
          <a:prstGeom prst="rect">
            <a:avLst/>
          </a:prstGeom>
        </p:spPr>
      </p:pic>
    </p:spTree>
    <p:extLst>
      <p:ext uri="{BB962C8B-B14F-4D97-AF65-F5344CB8AC3E}">
        <p14:creationId xmlns:p14="http://schemas.microsoft.com/office/powerpoint/2010/main" val="313126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3653-0359-767E-9F5E-C0864BA495BB}"/>
              </a:ext>
            </a:extLst>
          </p:cNvPr>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AAFD878-90AE-A2CB-B868-C8314553E11B}"/>
              </a:ext>
            </a:extLst>
          </p:cNvPr>
          <p:cNvSpPr>
            <a:spLocks noGrp="1"/>
          </p:cNvSpPr>
          <p:nvPr>
            <p:ph idx="1"/>
          </p:nvPr>
        </p:nvSpPr>
        <p:spPr>
          <a:xfrm>
            <a:off x="2589212" y="1485901"/>
            <a:ext cx="8915400" cy="5305424"/>
          </a:xfrm>
        </p:spPr>
        <p:txBody>
          <a:bodyPr>
            <a:normAutofit fontScale="25000" lnSpcReduction="20000"/>
          </a:bodyPr>
          <a:lstStyle/>
          <a:p>
            <a:pPr algn="just">
              <a:lnSpc>
                <a:spcPct val="150000"/>
              </a:lnSpc>
              <a:spcAft>
                <a:spcPts val="800"/>
              </a:spcAft>
              <a:buFont typeface="Wingdings" panose="05000000000000000000" pitchFamily="2" charset="2"/>
              <a:buChar char="Ø"/>
            </a:pP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Face recognition technologies have been associated generally with very costly</a:t>
            </a:r>
            <a:r>
              <a:rPr lang="en-IN" sz="7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secure applications. Certain applications of face recognition technology are</a:t>
            </a:r>
            <a:r>
              <a:rPr lang="en-IN" sz="7200" kern="100" spc="-3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now cost effective, reliable and highly accurate. As a result there are no</a:t>
            </a:r>
            <a:r>
              <a:rPr lang="en-IN" sz="7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technological or financial barriers for stepping from the pilot project to</a:t>
            </a:r>
            <a:r>
              <a:rPr lang="en-IN" sz="7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widespread deployment.</a:t>
            </a:r>
            <a:endParaRPr lang="en-IN" sz="72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
            </a:pP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Face</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recognition</a:t>
            </a:r>
            <a:r>
              <a:rPr lang="en-IN" sz="7200" b="1" kern="100" spc="-2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is</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a</a:t>
            </a:r>
            <a:r>
              <a:rPr lang="en-IN" sz="7200" b="1" kern="100" spc="-3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difficult</a:t>
            </a:r>
            <a:r>
              <a:rPr lang="en-IN" sz="7200" b="1" kern="100" spc="-2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problem.</a:t>
            </a:r>
            <a:endParaRPr lang="en-IN" sz="7200" b="1" kern="100" dirty="0">
              <a:solidFill>
                <a:srgbClr val="2F5496"/>
              </a:solidFill>
              <a:effectLst/>
              <a:latin typeface="Calibri Light" panose="020F0302020204030204" pitchFamily="34" charset="0"/>
              <a:ea typeface="Wingdings" panose="05000000000000000000" pitchFamily="2" charset="2"/>
              <a:cs typeface="Wingdings" panose="05000000000000000000" pitchFamily="2" charset="2"/>
            </a:endParaRPr>
          </a:p>
          <a:p>
            <a:pPr lvl="0" algn="just">
              <a:lnSpc>
                <a:spcPct val="150000"/>
              </a:lnSpc>
              <a:spcBef>
                <a:spcPts val="805"/>
              </a:spcBef>
              <a:spcAft>
                <a:spcPts val="0"/>
              </a:spcAft>
              <a:buSzPts val="1400"/>
              <a:buFont typeface="Wingdings" panose="05000000000000000000" pitchFamily="2" charset="2"/>
              <a:buChar char="§"/>
              <a:tabLst>
                <a:tab pos="457200" algn="l"/>
                <a:tab pos="559435" algn="l"/>
              </a:tabLst>
            </a:pP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Pre-processing</a:t>
            </a:r>
            <a:r>
              <a:rPr lang="en-IN" sz="7200" b="1" kern="100" spc="-1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is</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very</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important.</a:t>
            </a:r>
            <a:endParaRPr lang="en-IN" sz="7200" b="1" kern="100" dirty="0">
              <a:solidFill>
                <a:srgbClr val="2F5496"/>
              </a:solidFill>
              <a:effectLst/>
              <a:latin typeface="Calibri Light" panose="020F0302020204030204" pitchFamily="34" charset="0"/>
              <a:ea typeface="Wingdings" panose="05000000000000000000" pitchFamily="2" charset="2"/>
              <a:cs typeface="Wingdings" panose="05000000000000000000" pitchFamily="2" charset="2"/>
            </a:endParaRPr>
          </a:p>
          <a:p>
            <a:pPr lvl="0" algn="just">
              <a:lnSpc>
                <a:spcPct val="150000"/>
              </a:lnSpc>
              <a:spcBef>
                <a:spcPts val="805"/>
              </a:spcBef>
              <a:spcAft>
                <a:spcPts val="0"/>
              </a:spcAft>
              <a:buSzPts val="1400"/>
              <a:buFont typeface="Wingdings" panose="05000000000000000000" pitchFamily="2" charset="2"/>
              <a:buChar char="§"/>
              <a:tabLst>
                <a:tab pos="457200" algn="l"/>
                <a:tab pos="559435" algn="l"/>
              </a:tabLst>
            </a:pP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It</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is</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not</a:t>
            </a:r>
            <a:r>
              <a:rPr lang="en-IN" sz="7200" b="1" kern="100" spc="-2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enough</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to</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use</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only</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global</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features.</a:t>
            </a:r>
            <a:endParaRPr lang="en-IN" sz="7200" b="1" kern="100" dirty="0">
              <a:solidFill>
                <a:srgbClr val="2F5496"/>
              </a:solidFill>
              <a:effectLst/>
              <a:latin typeface="Calibri Light" panose="020F0302020204030204" pitchFamily="34" charset="0"/>
              <a:ea typeface="Wingdings" panose="05000000000000000000" pitchFamily="2" charset="2"/>
              <a:cs typeface="Wingdings" panose="05000000000000000000" pitchFamily="2" charset="2"/>
            </a:endParaRPr>
          </a:p>
          <a:p>
            <a:pPr marR="1179830" lvl="0" algn="just">
              <a:lnSpc>
                <a:spcPct val="150000"/>
              </a:lnSpc>
              <a:spcBef>
                <a:spcPts val="815"/>
              </a:spcBef>
              <a:spcAft>
                <a:spcPts val="0"/>
              </a:spcAft>
              <a:buSzPts val="1400"/>
              <a:buFont typeface="Wingdings" panose="05000000000000000000" pitchFamily="2" charset="2"/>
              <a:buChar char="§"/>
              <a:tabLst>
                <a:tab pos="457200" algn="l"/>
                <a:tab pos="559435" algn="l"/>
              </a:tabLst>
            </a:pP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Better results can be obtained with different classifications(eigen</a:t>
            </a:r>
            <a:r>
              <a:rPr lang="en-IN" sz="7200" b="1" kern="100" spc="-34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features).</a:t>
            </a:r>
            <a:endParaRPr lang="en-IN" sz="7200" b="1" kern="100" dirty="0">
              <a:solidFill>
                <a:srgbClr val="2F5496"/>
              </a:solidFill>
              <a:effectLst/>
              <a:latin typeface="Calibri Light" panose="020F0302020204030204" pitchFamily="34" charset="0"/>
              <a:ea typeface="Wingdings" panose="05000000000000000000" pitchFamily="2" charset="2"/>
              <a:cs typeface="Wingdings" panose="05000000000000000000" pitchFamily="2" charset="2"/>
            </a:endParaRPr>
          </a:p>
          <a:p>
            <a:pPr lvl="0" algn="just">
              <a:lnSpc>
                <a:spcPct val="150000"/>
              </a:lnSpc>
              <a:spcBef>
                <a:spcPts val="200"/>
              </a:spcBef>
              <a:spcAft>
                <a:spcPts val="0"/>
              </a:spcAft>
              <a:buSzPts val="1400"/>
              <a:buFont typeface="Wingdings" panose="05000000000000000000" pitchFamily="2" charset="2"/>
              <a:buChar char="§"/>
              <a:tabLst>
                <a:tab pos="457200" algn="l"/>
                <a:tab pos="559435" algn="l"/>
              </a:tabLst>
            </a:pP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A</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good</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face</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detection system</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may</a:t>
            </a:r>
            <a:r>
              <a:rPr lang="en-IN" sz="7200" b="1" kern="100" spc="-2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need to</a:t>
            </a:r>
            <a:r>
              <a:rPr lang="en-IN" sz="7200" b="1" kern="100" spc="-1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use</a:t>
            </a:r>
            <a:r>
              <a:rPr lang="en-IN" sz="7200" b="1" kern="100" spc="-1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more</a:t>
            </a:r>
            <a:r>
              <a:rPr lang="en-IN" sz="7200" b="1" kern="100" spc="-2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than</a:t>
            </a:r>
            <a:r>
              <a:rPr lang="en-IN" sz="7200" b="1" kern="100" spc="-2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one</a:t>
            </a:r>
            <a:r>
              <a:rPr lang="en-IN" sz="7200" b="1" kern="100" spc="-5"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 </a:t>
            </a:r>
            <a:r>
              <a:rPr lang="en-IN" sz="7200" b="1" kern="100" dirty="0">
                <a:solidFill>
                  <a:srgbClr val="000000"/>
                </a:solidFill>
                <a:effectLst/>
                <a:latin typeface="Times New Roman" panose="02020603050405020304" pitchFamily="18" charset="0"/>
                <a:ea typeface="Wingdings" panose="05000000000000000000" pitchFamily="2" charset="2"/>
                <a:cs typeface="Wingdings" panose="05000000000000000000" pitchFamily="2" charset="2"/>
              </a:rPr>
              <a:t>method.</a:t>
            </a:r>
            <a:endParaRPr lang="en-IN" sz="7200" b="1" kern="100" dirty="0">
              <a:solidFill>
                <a:srgbClr val="2F5496"/>
              </a:solidFill>
              <a:effectLst/>
              <a:latin typeface="Calibri Light" panose="020F0302020204030204" pitchFamily="34" charset="0"/>
              <a:ea typeface="Wingdings" panose="05000000000000000000" pitchFamily="2" charset="2"/>
              <a:cs typeface="Wingdings" panose="05000000000000000000" pitchFamily="2" charset="2"/>
            </a:endParaRPr>
          </a:p>
          <a:p>
            <a:pPr algn="just">
              <a:lnSpc>
                <a:spcPct val="150000"/>
              </a:lnSpc>
              <a:spcAft>
                <a:spcPts val="800"/>
              </a:spcAft>
              <a:buFont typeface="Wingdings" panose="05000000000000000000" pitchFamily="2" charset="2"/>
              <a:buChar char="§"/>
            </a:pP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Face</a:t>
            </a:r>
            <a:r>
              <a:rPr lang="en-IN" sz="7200" kern="1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recognition</a:t>
            </a:r>
            <a:r>
              <a:rPr lang="en-IN" sz="7200" kern="1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has</a:t>
            </a:r>
            <a:r>
              <a:rPr lang="en-IN" sz="7200" kern="1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many</a:t>
            </a:r>
            <a:r>
              <a:rPr lang="en-IN" sz="7200" kern="1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potential</a:t>
            </a:r>
            <a:r>
              <a:rPr lang="en-IN" sz="7200" kern="1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7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693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C6A9-CEA7-D00F-BEE3-CF57DB7A2DA5}"/>
              </a:ext>
            </a:extLst>
          </p:cNvPr>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E82E4913-CDBF-BDA7-595A-DF51104E5D83}"/>
              </a:ext>
            </a:extLst>
          </p:cNvPr>
          <p:cNvSpPr>
            <a:spLocks noGrp="1"/>
          </p:cNvSpPr>
          <p:nvPr>
            <p:ph idx="1"/>
          </p:nvPr>
        </p:nvSpPr>
        <p:spPr>
          <a:xfrm>
            <a:off x="2589212" y="1581150"/>
            <a:ext cx="8915400" cy="4330072"/>
          </a:xfrm>
        </p:spPr>
        <p:txBody>
          <a:bodyPr>
            <a:normAutofit/>
          </a:bodyPr>
          <a:lstStyle/>
          <a:p>
            <a:pPr marR="521335" algn="just">
              <a:lnSpc>
                <a:spcPct val="150000"/>
              </a:lnSpc>
              <a:spcBef>
                <a:spcPts val="45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modified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recognize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broader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Gender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happiness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index and emotion 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may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obtained.</a:t>
            </a:r>
            <a:endParaRPr lang="en-IN" sz="1800" dirty="0">
              <a:effectLst/>
              <a:latin typeface="Times New Roman" panose="02020603050405020304" pitchFamily="18" charset="0"/>
              <a:ea typeface="Times New Roman" panose="02020603050405020304" pitchFamily="18" charset="0"/>
            </a:endParaRPr>
          </a:p>
          <a:p>
            <a:pPr marR="517525" algn="just">
              <a:lnSpc>
                <a:spcPct val="150000"/>
              </a:lnSpc>
              <a:spcBef>
                <a:spcPts val="60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We also need to discuss the approach of camera planning based on the result of the position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estimation in order to improve face detection effectiveness. In further work, we intend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improve face detection effectiveness by using the interaction among our system, the students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teacher on the other hand, our system can be improved by integrating </a:t>
            </a:r>
            <a:r>
              <a:rPr lang="en-US" sz="1800" dirty="0" err="1">
                <a:effectLst/>
                <a:latin typeface="Times New Roman" panose="02020603050405020304" pitchFamily="18" charset="0"/>
                <a:ea typeface="Times New Roman" panose="02020603050405020304" pitchFamily="18" charset="0"/>
              </a:rPr>
              <a:t>viedo</a:t>
            </a:r>
            <a:r>
              <a:rPr lang="en-US" sz="1800" dirty="0">
                <a:effectLst/>
                <a:latin typeface="Times New Roman" panose="02020603050405020304" pitchFamily="18" charset="0"/>
                <a:ea typeface="Times New Roman" panose="02020603050405020304" pitchFamily="18" charset="0"/>
              </a:rPr>
              <a:t>-streaming</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service and lecture archiving system, to provide more profound applications in the field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distance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education,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Course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Support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Faculty Development(FD).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5405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C1F17-8A1E-FB05-E362-92DEA68302C7}"/>
              </a:ext>
            </a:extLst>
          </p:cNvPr>
          <p:cNvSpPr>
            <a:spLocks noGrp="1"/>
          </p:cNvSpPr>
          <p:nvPr>
            <p:ph idx="1"/>
          </p:nvPr>
        </p:nvSpPr>
        <p:spPr>
          <a:xfrm>
            <a:off x="2589212" y="571500"/>
            <a:ext cx="8915400" cy="5339722"/>
          </a:xfrm>
        </p:spPr>
        <p:txBody>
          <a:bodyPr>
            <a:normAutofit/>
          </a:bodyPr>
          <a:lstStyle/>
          <a:p>
            <a:pPr marL="0" indent="0">
              <a:buNone/>
            </a:pPr>
            <a:r>
              <a:rPr lang="en-IN" sz="6600" dirty="0">
                <a:latin typeface="Algerian" panose="04020705040A02060702" pitchFamily="82" charset="0"/>
              </a:rPr>
              <a:t>    </a:t>
            </a:r>
          </a:p>
          <a:p>
            <a:pPr marL="0" indent="0">
              <a:buNone/>
            </a:pPr>
            <a:endParaRPr lang="en-IN" sz="6600" dirty="0">
              <a:latin typeface="Algerian" panose="04020705040A02060702" pitchFamily="82" charset="0"/>
            </a:endParaRPr>
          </a:p>
          <a:p>
            <a:pPr marL="0" indent="0">
              <a:buNone/>
            </a:pPr>
            <a:r>
              <a:rPr lang="en-IN" sz="6600" dirty="0">
                <a:latin typeface="Algerian" panose="04020705040A02060702" pitchFamily="82" charset="0"/>
              </a:rPr>
              <a:t>     </a:t>
            </a:r>
          </a:p>
        </p:txBody>
      </p:sp>
      <p:pic>
        <p:nvPicPr>
          <p:cNvPr id="5" name="Picture 4">
            <a:extLst>
              <a:ext uri="{FF2B5EF4-FFF2-40B4-BE49-F238E27FC236}">
                <a16:creationId xmlns:a16="http://schemas.microsoft.com/office/drawing/2014/main" id="{6E6ECBF1-368F-D217-FF6E-3CA874EA8A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62275" y="1666875"/>
            <a:ext cx="7353299" cy="3238500"/>
          </a:xfrm>
          <a:prstGeom prst="rect">
            <a:avLst/>
          </a:prstGeom>
        </p:spPr>
      </p:pic>
    </p:spTree>
    <p:extLst>
      <p:ext uri="{BB962C8B-B14F-4D97-AF65-F5344CB8AC3E}">
        <p14:creationId xmlns:p14="http://schemas.microsoft.com/office/powerpoint/2010/main" val="9266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81AC-A489-8480-3BF3-41783AEF7F57}"/>
              </a:ext>
            </a:extLst>
          </p:cNvPr>
          <p:cNvSpPr>
            <a:spLocks noGrp="1"/>
          </p:cNvSpPr>
          <p:nvPr>
            <p:ph type="title"/>
          </p:nvPr>
        </p:nvSpPr>
        <p:spPr/>
        <p:txBody>
          <a:bodyPr>
            <a:normAutofit/>
          </a:bodyPr>
          <a:lstStyle/>
          <a:p>
            <a:r>
              <a:rPr lang="en-IN" sz="3200" b="1" dirty="0">
                <a:solidFill>
                  <a:schemeClr val="accent6">
                    <a:lumMod val="75000"/>
                  </a:schemeClr>
                </a:solidFill>
                <a:latin typeface="Times New Roman" panose="02020603050405020304" pitchFamily="18" charset="0"/>
                <a:cs typeface="Times New Roman" panose="02020603050405020304" pitchFamily="18" charset="0"/>
              </a:rPr>
              <a:t>                          </a:t>
            </a:r>
            <a:br>
              <a:rPr lang="en-IN" sz="3200" b="1" dirty="0">
                <a:solidFill>
                  <a:schemeClr val="accent6">
                    <a:lumMod val="75000"/>
                  </a:schemeClr>
                </a:solidFill>
                <a:latin typeface="Times New Roman" panose="02020603050405020304" pitchFamily="18" charset="0"/>
                <a:cs typeface="Times New Roman" panose="02020603050405020304" pitchFamily="18" charset="0"/>
              </a:rPr>
            </a:br>
            <a:r>
              <a:rPr lang="en-IN" sz="3200" b="1" dirty="0">
                <a:solidFill>
                  <a:schemeClr val="accent6">
                    <a:lumMod val="75000"/>
                  </a:schemeClr>
                </a:solidFill>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C3124D7-C686-5C76-BBE1-3A3E29FBF942}"/>
              </a:ext>
            </a:extLst>
          </p:cNvPr>
          <p:cNvSpPr>
            <a:spLocks noGrp="1"/>
          </p:cNvSpPr>
          <p:nvPr>
            <p:ph idx="1"/>
          </p:nvPr>
        </p:nvSpPr>
        <p:spPr>
          <a:xfrm>
            <a:off x="2589212" y="2133600"/>
            <a:ext cx="8915400" cy="4100290"/>
          </a:xfrm>
        </p:spPr>
        <p:txBody>
          <a:bodyPr>
            <a:normAutofit fontScale="92500" lnSpcReduction="20000"/>
          </a:bodyPr>
          <a:lstStyle/>
          <a:p>
            <a:pPr algn="just">
              <a:lnSpc>
                <a:spcPct val="150000"/>
              </a:lnSpc>
              <a:spcAft>
                <a:spcPts val="800"/>
              </a:spcAft>
              <a:buFont typeface="Wingdings" panose="05000000000000000000" pitchFamily="2" charset="2"/>
              <a:buChar char="Ø"/>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Face is the most common biometric used by humans. Recognize the face from a general view point under different illumination conditions, facial expressions. A face recognition system is a technology capable of matching a human face from digital image or a video frame against a database of faces, typically employed to authenticate users through ID verification services, works by pinpointing and measuring facial features from a given image.</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Ø"/>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Face detection and Face recognition are often employed in various real-world application fields. The purpose of the examination monitoring system using face recognition is to ease the attendance process which consumes lot of time and efforts, it is a convenient and easy way for students and examiner.</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340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3FDC-1BE1-0687-FF50-29F278726A3A}"/>
              </a:ext>
            </a:extLst>
          </p:cNvPr>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9F396451-2FEC-0205-82F6-BAD63408D423}"/>
              </a:ext>
            </a:extLst>
          </p:cNvPr>
          <p:cNvSpPr>
            <a:spLocks noGrp="1"/>
          </p:cNvSpPr>
          <p:nvPr>
            <p:ph idx="1"/>
          </p:nvPr>
        </p:nvSpPr>
        <p:spPr>
          <a:xfrm>
            <a:off x="2589212" y="1743075"/>
            <a:ext cx="8915400" cy="4168147"/>
          </a:xfrm>
        </p:spPr>
        <p:txBody>
          <a:bodyPr/>
          <a:lstStyle/>
          <a:p>
            <a:pPr>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Python is a popular programming language known for its simplicity and versatility. It provides a wide range of libraries and frameworks that facilitate various aspects of web development and machine learning, making it a suitable choice for implementing the system.</a:t>
            </a:r>
          </a:p>
          <a:p>
            <a:pPr marL="0" indent="0">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OpenCV:</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OpenCV (Open Source Computer Vision Library) is a powerful computer vision library that offers various functions for image and video processing, including face detection and recognition. It provides pre-trained models and algorithms for face-related tasks.</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HTML, CSS, JavaScript: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These web technologies are used for designing and developing the user interface of the online examination system. HTML defines the structure, CSS handles the styling, and JavaScript provides interactivity and dynamic functionality.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7510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E8922-BFE6-0ECB-6B56-4F12E6846BEA}"/>
              </a:ext>
            </a:extLst>
          </p:cNvPr>
          <p:cNvSpPr>
            <a:spLocks noGrp="1"/>
          </p:cNvSpPr>
          <p:nvPr>
            <p:ph idx="1"/>
          </p:nvPr>
        </p:nvSpPr>
        <p:spPr>
          <a:xfrm>
            <a:off x="2589212" y="866775"/>
            <a:ext cx="8915400" cy="527685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This library provides a graphical user interface (GUI) toolkit for Python.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This module provides a way to interact with the operating system, including file and directory operations.</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csv</a:t>
            </a:r>
            <a:r>
              <a:rPr lang="en-US" dirty="0">
                <a:latin typeface="Times New Roman" panose="02020603050405020304" pitchFamily="18" charset="0"/>
                <a:cs typeface="Times New Roman" panose="02020603050405020304" pitchFamily="18" charset="0"/>
              </a:rPr>
              <a:t>: This module provides classes for reading and writing CSV files.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PIL (Python Imaging Library)</a:t>
            </a:r>
            <a:r>
              <a:rPr lang="en-US" dirty="0">
                <a:latin typeface="Times New Roman" panose="02020603050405020304" pitchFamily="18" charset="0"/>
                <a:cs typeface="Times New Roman" panose="02020603050405020304" pitchFamily="18" charset="0"/>
              </a:rPr>
              <a:t>: This library provides image processing capabilities, including reading, manipulating, and saving images.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pandas as pd</a:t>
            </a:r>
            <a:r>
              <a:rPr lang="en-US" dirty="0">
                <a:latin typeface="Times New Roman" panose="02020603050405020304" pitchFamily="18" charset="0"/>
                <a:cs typeface="Times New Roman" panose="02020603050405020304" pitchFamily="18" charset="0"/>
              </a:rPr>
              <a:t>: This library provides data manipulation and analysis tools.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48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A29E0-B301-FB35-1E5B-019F5ABA9B5C}"/>
              </a:ext>
            </a:extLst>
          </p:cNvPr>
          <p:cNvSpPr>
            <a:spLocks noGrp="1"/>
          </p:cNvSpPr>
          <p:nvPr>
            <p:ph idx="1"/>
          </p:nvPr>
        </p:nvSpPr>
        <p:spPr>
          <a:xfrm>
            <a:off x="2589212" y="731520"/>
            <a:ext cx="8915400" cy="5179702"/>
          </a:xfrm>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LBPH Algorithm</a:t>
            </a:r>
            <a:r>
              <a:rPr lang="en-IN"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The LBPH algorithm is a combination of Local Binary Pattern (LBP) and Histogram Oriented Gradients (HOG), which is used to change the performance of face recognition results to be more accurate [7][8]. LBPH is famous for its performance and accuracy, which can recognize a person's face from both the front and the side.</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detectMultiScale</a:t>
            </a:r>
            <a:r>
              <a:rPr lang="en-US" sz="1800" i="0" dirty="0">
                <a:effectLst/>
                <a:latin typeface="Times New Roman" panose="02020603050405020304" pitchFamily="18" charset="0"/>
                <a:cs typeface="Times New Roman" panose="02020603050405020304" pitchFamily="18" charset="0"/>
              </a:rPr>
              <a:t>: This function is used to detect the faces. This function will return a rectangle with coordinates(x,y,w,h) around the detected face. It takes 3 common arguments — the input image, scaleFactor, and minNeighbours. scaleFactor specifies how much the image size is reduced with each scale.</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3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3264-FA90-77BD-2609-8B26D8518629}"/>
              </a:ext>
            </a:extLst>
          </p:cNvPr>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6A142832-C94F-AD46-DB16-8C379FC11F15}"/>
              </a:ext>
            </a:extLst>
          </p:cNvPr>
          <p:cNvSpPr>
            <a:spLocks noGrp="1"/>
          </p:cNvSpPr>
          <p:nvPr>
            <p:ph idx="1"/>
          </p:nvPr>
        </p:nvSpPr>
        <p:spPr>
          <a:xfrm>
            <a:off x="2589212" y="1724025"/>
            <a:ext cx="8915400" cy="5029200"/>
          </a:xfrm>
        </p:spPr>
        <p:txBody>
          <a:bodyPr>
            <a:normAutofit fontScale="92500" lnSpcReduction="20000"/>
          </a:bodyPr>
          <a:lstStyle/>
          <a:p>
            <a:pPr marR="2939415" algn="just">
              <a:lnSpc>
                <a:spcPct val="150000"/>
              </a:lnSpc>
              <a:spcAft>
                <a:spcPts val="800"/>
              </a:spcAft>
              <a:buFont typeface="Wingdings" panose="05000000000000000000" pitchFamily="2" charset="2"/>
              <a:buChar char="Ø"/>
              <a:tabLst>
                <a:tab pos="370205"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gn="just">
              <a:lnSpc>
                <a:spcPct val="150000"/>
              </a:lnSpc>
              <a:spcAft>
                <a:spcPts val="800"/>
              </a:spcAft>
              <a:buSzPts val="1200"/>
              <a:buFont typeface="Times New Roman" panose="02020603050405020304" pitchFamily="18" charset="0"/>
              <a:buAutoNum type="arabicPeriod"/>
              <a:tabLst>
                <a:tab pos="559435" algn="l"/>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Minimum</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GB</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HDD</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space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gn="just">
              <a:lnSpc>
                <a:spcPct val="150000"/>
              </a:lnSpc>
              <a:spcBef>
                <a:spcPts val="685"/>
              </a:spcBef>
              <a:spcAft>
                <a:spcPts val="800"/>
              </a:spcAft>
              <a:buSzPts val="1200"/>
              <a:buFont typeface="Times New Roman" panose="02020603050405020304" pitchFamily="18" charset="0"/>
              <a:buAutoNum type="arabicPeriod"/>
              <a:tabLst>
                <a:tab pos="559435" algn="l"/>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Intel core</a:t>
            </a:r>
            <a:r>
              <a:rPr lang="en-IN" sz="1800" kern="1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duo</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above processor</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gn="just">
              <a:lnSpc>
                <a:spcPct val="150000"/>
              </a:lnSpc>
              <a:spcBef>
                <a:spcPts val="685"/>
              </a:spcBef>
              <a:spcAft>
                <a:spcPts val="800"/>
              </a:spcAft>
              <a:buSzPts val="1200"/>
              <a:buFont typeface="Times New Roman" panose="02020603050405020304" pitchFamily="18" charset="0"/>
              <a:buAutoNum type="arabicPeriod"/>
              <a:tabLst>
                <a:tab pos="559435" algn="l"/>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GB RAM</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required or</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above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gn="just">
              <a:lnSpc>
                <a:spcPct val="150000"/>
              </a:lnSpc>
              <a:spcBef>
                <a:spcPts val="695"/>
              </a:spcBef>
              <a:spcAft>
                <a:spcPts val="800"/>
              </a:spcAft>
              <a:buSzPts val="1200"/>
              <a:buFont typeface="Times New Roman" panose="02020603050405020304" pitchFamily="18" charset="0"/>
              <a:buAutoNum type="arabicPeriod"/>
              <a:tabLst>
                <a:tab pos="559435" algn="l"/>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X86</a:t>
            </a:r>
            <a:r>
              <a:rPr lang="en-IN" sz="1800" kern="1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64-bit</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CPU</a:t>
            </a:r>
            <a:r>
              <a:rPr lang="en-IN" sz="1800" kern="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(Intel/AMD</a:t>
            </a:r>
            <a:r>
              <a:rPr lang="en-IN" sz="1800" kern="1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gn="just">
              <a:lnSpc>
                <a:spcPct val="150000"/>
              </a:lnSpc>
              <a:spcBef>
                <a:spcPts val="685"/>
              </a:spcBef>
              <a:spcAft>
                <a:spcPts val="800"/>
              </a:spcAft>
              <a:buSzPts val="1200"/>
              <a:buFont typeface="Times New Roman" panose="02020603050405020304" pitchFamily="18" charset="0"/>
              <a:buAutoNum type="arabicPeriod"/>
              <a:tabLst>
                <a:tab pos="559435" algn="l"/>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Power</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supply</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backup</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Bef>
                <a:spcPts val="1065"/>
              </a:spcBef>
              <a:spcAft>
                <a:spcPts val="800"/>
              </a:spcAft>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p>
          <a:p>
            <a:pPr marL="0" indent="0" algn="just">
              <a:lnSpc>
                <a:spcPct val="150000"/>
              </a:lnSpc>
              <a:spcBef>
                <a:spcPts val="1065"/>
              </a:spcBef>
              <a:spcAft>
                <a:spcPts val="800"/>
              </a:spcAft>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Microsoft</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Windows</a:t>
            </a:r>
            <a:r>
              <a:rPr lang="en-IN"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07000"/>
              </a:lnSpc>
              <a:spcAft>
                <a:spcPts val="800"/>
              </a:spcAft>
              <a:buSzPts val="1200"/>
              <a:buNone/>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PyCharm 10.1</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IN" sz="12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2811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29ED-EBB4-BA8F-8A7C-4D7EE40006DE}"/>
              </a:ext>
            </a:extLst>
          </p:cNvPr>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3C47CE7C-2665-B5AA-90FB-038DF40A97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3800" y="1619250"/>
            <a:ext cx="6515100" cy="4533900"/>
          </a:xfrm>
          <a:prstGeom prst="rect">
            <a:avLst/>
          </a:prstGeom>
          <a:noFill/>
        </p:spPr>
      </p:pic>
    </p:spTree>
    <p:extLst>
      <p:ext uri="{BB962C8B-B14F-4D97-AF65-F5344CB8AC3E}">
        <p14:creationId xmlns:p14="http://schemas.microsoft.com/office/powerpoint/2010/main" val="114453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6E47-922D-0AE5-5A1F-E1BF3196C7E4}"/>
              </a:ext>
            </a:extLst>
          </p:cNvPr>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RESULTS</a:t>
            </a:r>
          </a:p>
        </p:txBody>
      </p:sp>
      <p:pic>
        <p:nvPicPr>
          <p:cNvPr id="4" name="image7.png">
            <a:extLst>
              <a:ext uri="{FF2B5EF4-FFF2-40B4-BE49-F238E27FC236}">
                <a16:creationId xmlns:a16="http://schemas.microsoft.com/office/drawing/2014/main" id="{D685D9FC-3CBE-B4CB-CC1C-C2E9364C4205}"/>
              </a:ext>
            </a:extLst>
          </p:cNvPr>
          <p:cNvPicPr>
            <a:picLocks noGrp="1" noChangeAspect="1"/>
          </p:cNvPicPr>
          <p:nvPr>
            <p:ph idx="1"/>
          </p:nvPr>
        </p:nvPicPr>
        <p:blipFill>
          <a:blip r:embed="rId2" cstate="print"/>
          <a:stretch>
            <a:fillRect/>
          </a:stretch>
        </p:blipFill>
        <p:spPr>
          <a:xfrm>
            <a:off x="3467100" y="1323975"/>
            <a:ext cx="6939897" cy="4587875"/>
          </a:xfrm>
          <a:prstGeom prst="rect">
            <a:avLst/>
          </a:prstGeom>
        </p:spPr>
      </p:pic>
    </p:spTree>
    <p:extLst>
      <p:ext uri="{BB962C8B-B14F-4D97-AF65-F5344CB8AC3E}">
        <p14:creationId xmlns:p14="http://schemas.microsoft.com/office/powerpoint/2010/main" val="33727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eg">
            <a:extLst>
              <a:ext uri="{FF2B5EF4-FFF2-40B4-BE49-F238E27FC236}">
                <a16:creationId xmlns:a16="http://schemas.microsoft.com/office/drawing/2014/main" id="{68F2F1D5-286C-F4F3-36CB-A682438A2965}"/>
              </a:ext>
            </a:extLst>
          </p:cNvPr>
          <p:cNvPicPr>
            <a:picLocks noGrp="1" noChangeAspect="1"/>
          </p:cNvPicPr>
          <p:nvPr>
            <p:ph idx="1"/>
          </p:nvPr>
        </p:nvPicPr>
        <p:blipFill>
          <a:blip r:embed="rId2" cstate="print"/>
          <a:stretch>
            <a:fillRect/>
          </a:stretch>
        </p:blipFill>
        <p:spPr>
          <a:xfrm>
            <a:off x="2589213" y="409575"/>
            <a:ext cx="8915400" cy="5457395"/>
          </a:xfrm>
          <a:prstGeom prst="rect">
            <a:avLst/>
          </a:prstGeom>
        </p:spPr>
      </p:pic>
    </p:spTree>
    <p:extLst>
      <p:ext uri="{BB962C8B-B14F-4D97-AF65-F5344CB8AC3E}">
        <p14:creationId xmlns:p14="http://schemas.microsoft.com/office/powerpoint/2010/main" val="41731385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209</TotalTime>
  <Words>757</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Calibri Light</vt:lpstr>
      <vt:lpstr>Century Gothic</vt:lpstr>
      <vt:lpstr>Times New Roman</vt:lpstr>
      <vt:lpstr>Wingdings</vt:lpstr>
      <vt:lpstr>Wingdings 3</vt:lpstr>
      <vt:lpstr>Wisp</vt:lpstr>
      <vt:lpstr>ONLINE ATTENDANCE SYSTEM USING FACE RECOGNITION</vt:lpstr>
      <vt:lpstr>                                                       INTRODUCTION</vt:lpstr>
      <vt:lpstr>Modules</vt:lpstr>
      <vt:lpstr>PowerPoint Presentation</vt:lpstr>
      <vt:lpstr>PowerPoint Presentation</vt:lpstr>
      <vt:lpstr>HARDWARE AND SOFTWARE         REQUIREMENTS</vt:lpstr>
      <vt:lpstr>SYSTEM ARCHITECTURE</vt:lpstr>
      <vt:lpstr>RESULTS</vt:lpstr>
      <vt:lpstr>PowerPoint Presentation</vt:lpstr>
      <vt:lpstr>PowerPoint Presentation</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ATTENDANCE SYSTEM USING FACE RECOGNITION</dc:title>
  <dc:creator>Prajna H K</dc:creator>
  <cp:lastModifiedBy>Spoorthi K R</cp:lastModifiedBy>
  <cp:revision>4</cp:revision>
  <dcterms:created xsi:type="dcterms:W3CDTF">2023-06-13T14:10:40Z</dcterms:created>
  <dcterms:modified xsi:type="dcterms:W3CDTF">2023-06-13T20:31:51Z</dcterms:modified>
</cp:coreProperties>
</file>