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32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68537-2924-4CD9-B79C-E78CBB21523D}" type="datetimeFigureOut">
              <a:rPr lang="en-IN" smtClean="0"/>
              <a:t>07-10-2022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4E0D2-DF11-4367-B411-FA9355C1462A}" type="slidenum">
              <a:rPr lang="en-IN" smtClean="0"/>
              <a:t>‹#›</a:t>
            </a:fld>
            <a:endParaRPr lang="en-IN"/>
          </a:p>
        </p:txBody>
      </p:sp>
    </p:spTree>
    <p:extLst>
      <p:ext uri="{BB962C8B-B14F-4D97-AF65-F5344CB8AC3E}">
        <p14:creationId xmlns:p14="http://schemas.microsoft.com/office/powerpoint/2010/main" val="383730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Spatial data is represented as coordinates of a physical object in a geographic coordinate system.</a:t>
            </a:r>
          </a:p>
          <a:p>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4</a:t>
            </a:fld>
            <a:endParaRPr lang="en-IN"/>
          </a:p>
        </p:txBody>
      </p:sp>
    </p:spTree>
    <p:extLst>
      <p:ext uri="{BB962C8B-B14F-4D97-AF65-F5344CB8AC3E}">
        <p14:creationId xmlns:p14="http://schemas.microsoft.com/office/powerpoint/2010/main" val="3040447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 Sink  writes partitioned files to filesystems supported by the Flink File System</a:t>
            </a:r>
            <a:r>
              <a:rPr lang="en-US" dirty="0"/>
              <a:t>.</a:t>
            </a:r>
          </a:p>
          <a:p>
            <a:r>
              <a:rPr lang="en-IN" dirty="0"/>
              <a:t>User can register queries to GeoFlink through java/Scala API and its output is available via a variety of sinks provided by Apache flink.</a:t>
            </a:r>
          </a:p>
        </p:txBody>
      </p:sp>
      <p:sp>
        <p:nvSpPr>
          <p:cNvPr id="4" name="Slide Number Placeholder 3"/>
          <p:cNvSpPr>
            <a:spLocks noGrp="1"/>
          </p:cNvSpPr>
          <p:nvPr>
            <p:ph type="sldNum" sz="quarter" idx="5"/>
          </p:nvPr>
        </p:nvSpPr>
        <p:spPr/>
        <p:txBody>
          <a:bodyPr/>
          <a:lstStyle/>
          <a:p>
            <a:fld id="{6394E0D2-DF11-4367-B411-FA9355C1462A}" type="slidenum">
              <a:rPr lang="en-IN" smtClean="0"/>
              <a:t>23</a:t>
            </a:fld>
            <a:endParaRPr lang="en-IN"/>
          </a:p>
        </p:txBody>
      </p:sp>
    </p:spTree>
    <p:extLst>
      <p:ext uri="{BB962C8B-B14F-4D97-AF65-F5344CB8AC3E}">
        <p14:creationId xmlns:p14="http://schemas.microsoft.com/office/powerpoint/2010/main" val="358166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a:t>
            </a:r>
            <a:r>
              <a:rPr lang="en-IN" b="0" i="0" dirty="0">
                <a:solidFill>
                  <a:srgbClr val="4D5156"/>
                </a:solidFill>
                <a:effectLst/>
                <a:latin typeface="arial" panose="020B0604020202020204" pitchFamily="34" charset="0"/>
              </a:rPr>
              <a:t>Comma Separated Values</a:t>
            </a:r>
          </a:p>
          <a:p>
            <a:r>
              <a:rPr lang="en-IN" b="0" i="0" dirty="0">
                <a:solidFill>
                  <a:srgbClr val="4D5156"/>
                </a:solidFill>
                <a:effectLst/>
                <a:latin typeface="arial" panose="020B0604020202020204" pitchFamily="34" charset="0"/>
              </a:rPr>
              <a:t>WKT-</a:t>
            </a:r>
            <a:r>
              <a:rPr lang="en-IN" b="1" i="0" dirty="0">
                <a:solidFill>
                  <a:srgbClr val="5F6368"/>
                </a:solidFill>
                <a:effectLst/>
                <a:latin typeface="arial" panose="020B0604020202020204" pitchFamily="34" charset="0"/>
              </a:rPr>
              <a:t>Well-known text</a:t>
            </a:r>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24</a:t>
            </a:fld>
            <a:endParaRPr lang="en-IN"/>
          </a:p>
        </p:txBody>
      </p:sp>
    </p:spTree>
    <p:extLst>
      <p:ext uri="{BB962C8B-B14F-4D97-AF65-F5344CB8AC3E}">
        <p14:creationId xmlns:p14="http://schemas.microsoft.com/office/powerpoint/2010/main" val="402011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Explicitly – in a clear and detailed manner.</a:t>
            </a:r>
          </a:p>
          <a:p>
            <a:r>
              <a:rPr lang="en-US" dirty="0"/>
              <a:t>Implicitly – in a way not directly expressed.</a:t>
            </a:r>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5</a:t>
            </a:fld>
            <a:endParaRPr lang="en-IN"/>
          </a:p>
        </p:txBody>
      </p:sp>
    </p:spTree>
    <p:extLst>
      <p:ext uri="{BB962C8B-B14F-4D97-AF65-F5344CB8AC3E}">
        <p14:creationId xmlns:p14="http://schemas.microsoft.com/office/powerpoint/2010/main" val="106380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focuses on unique characteristics that moves beyond simply looking at where things happened to understand why things happen there.</a:t>
            </a:r>
          </a:p>
          <a:p>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8</a:t>
            </a:fld>
            <a:endParaRPr lang="en-IN"/>
          </a:p>
        </p:txBody>
      </p:sp>
    </p:spTree>
    <p:extLst>
      <p:ext uri="{BB962C8B-B14F-4D97-AF65-F5344CB8AC3E}">
        <p14:creationId xmlns:p14="http://schemas.microsoft.com/office/powerpoint/2010/main" val="257724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cartography – is the process by which a data is compiled and formatted into a virtual image.</a:t>
            </a:r>
          </a:p>
          <a:p>
            <a:r>
              <a:rPr lang="en-US" dirty="0"/>
              <a:t>CAD – Computer aided design.</a:t>
            </a:r>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10</a:t>
            </a:fld>
            <a:endParaRPr lang="en-IN"/>
          </a:p>
        </p:txBody>
      </p:sp>
    </p:spTree>
    <p:extLst>
      <p:ext uri="{BB962C8B-B14F-4D97-AF65-F5344CB8AC3E}">
        <p14:creationId xmlns:p14="http://schemas.microsoft.com/office/powerpoint/2010/main" val="235712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K8-Kubernetes</a:t>
            </a:r>
          </a:p>
          <a:p>
            <a:r>
              <a:rPr lang="en-US" dirty="0"/>
              <a:t>S3-simple storage service</a:t>
            </a:r>
          </a:p>
        </p:txBody>
      </p:sp>
      <p:sp>
        <p:nvSpPr>
          <p:cNvPr id="4" name="Slide Number Placeholder 3"/>
          <p:cNvSpPr>
            <a:spLocks noGrp="1"/>
          </p:cNvSpPr>
          <p:nvPr>
            <p:ph type="sldNum" sz="quarter" idx="5"/>
          </p:nvPr>
        </p:nvSpPr>
        <p:spPr/>
        <p:txBody>
          <a:bodyPr/>
          <a:lstStyle/>
          <a:p>
            <a:fld id="{6394E0D2-DF11-4367-B411-FA9355C1462A}" type="slidenum">
              <a:rPr lang="en-IN" smtClean="0"/>
              <a:t>14</a:t>
            </a:fld>
            <a:endParaRPr lang="en-IN"/>
          </a:p>
        </p:txBody>
      </p:sp>
    </p:spTree>
    <p:extLst>
      <p:ext uri="{BB962C8B-B14F-4D97-AF65-F5344CB8AC3E}">
        <p14:creationId xmlns:p14="http://schemas.microsoft.com/office/powerpoint/2010/main" val="127270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ETL – Extract Transform Load</a:t>
            </a:r>
          </a:p>
          <a:p>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15</a:t>
            </a:fld>
            <a:endParaRPr lang="en-IN"/>
          </a:p>
        </p:txBody>
      </p:sp>
    </p:spTree>
    <p:extLst>
      <p:ext uri="{BB962C8B-B14F-4D97-AF65-F5344CB8AC3E}">
        <p14:creationId xmlns:p14="http://schemas.microsoft.com/office/powerpoint/2010/main" val="1765947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Pruning- removal of unwanted data</a:t>
            </a:r>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19</a:t>
            </a:fld>
            <a:endParaRPr lang="en-IN"/>
          </a:p>
        </p:txBody>
      </p:sp>
    </p:spTree>
    <p:extLst>
      <p:ext uri="{BB962C8B-B14F-4D97-AF65-F5344CB8AC3E}">
        <p14:creationId xmlns:p14="http://schemas.microsoft.com/office/powerpoint/2010/main" val="223381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Cartesian product - </a:t>
            </a:r>
            <a:endParaRPr lang="en-IN" dirty="0"/>
          </a:p>
        </p:txBody>
      </p:sp>
      <p:sp>
        <p:nvSpPr>
          <p:cNvPr id="4" name="Slide Number Placeholder 3"/>
          <p:cNvSpPr>
            <a:spLocks noGrp="1"/>
          </p:cNvSpPr>
          <p:nvPr>
            <p:ph type="sldNum" sz="quarter" idx="5"/>
          </p:nvPr>
        </p:nvSpPr>
        <p:spPr/>
        <p:txBody>
          <a:bodyPr/>
          <a:lstStyle/>
          <a:p>
            <a:fld id="{6394E0D2-DF11-4367-B411-FA9355C1462A}" type="slidenum">
              <a:rPr lang="en-IN" smtClean="0"/>
              <a:t>21</a:t>
            </a:fld>
            <a:endParaRPr lang="en-IN"/>
          </a:p>
        </p:txBody>
      </p:sp>
    </p:spTree>
    <p:extLst>
      <p:ext uri="{BB962C8B-B14F-4D97-AF65-F5344CB8AC3E}">
        <p14:creationId xmlns:p14="http://schemas.microsoft.com/office/powerpoint/2010/main" val="252457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tumbling window-</a:t>
            </a:r>
            <a:r>
              <a:rPr lang="en-US" b="0" i="0" dirty="0">
                <a:solidFill>
                  <a:srgbClr val="202124"/>
                </a:solidFill>
                <a:effectLst/>
                <a:latin typeface="arial" panose="020B0604020202020204" pitchFamily="34" charset="0"/>
              </a:rPr>
              <a:t>When a windowed query processes each window in a non-overlapping manner</a:t>
            </a:r>
          </a:p>
          <a:p>
            <a:r>
              <a:rPr lang="en-US" dirty="0"/>
              <a:t>sliding window -</a:t>
            </a:r>
            <a:r>
              <a:rPr lang="en-US" b="0" i="0" dirty="0">
                <a:solidFill>
                  <a:srgbClr val="202124"/>
                </a:solidFill>
                <a:effectLst/>
                <a:latin typeface="arial" panose="020B0604020202020204" pitchFamily="34" charset="0"/>
              </a:rPr>
              <a:t>Sliding windows can be overlapping</a:t>
            </a:r>
            <a:endParaRPr lang="en-IN" b="0" dirty="0"/>
          </a:p>
        </p:txBody>
      </p:sp>
      <p:sp>
        <p:nvSpPr>
          <p:cNvPr id="4" name="Slide Number Placeholder 3"/>
          <p:cNvSpPr>
            <a:spLocks noGrp="1"/>
          </p:cNvSpPr>
          <p:nvPr>
            <p:ph type="sldNum" sz="quarter" idx="5"/>
          </p:nvPr>
        </p:nvSpPr>
        <p:spPr/>
        <p:txBody>
          <a:bodyPr/>
          <a:lstStyle/>
          <a:p>
            <a:fld id="{6394E0D2-DF11-4367-B411-FA9355C1462A}" type="slidenum">
              <a:rPr lang="en-IN" smtClean="0"/>
              <a:t>22</a:t>
            </a:fld>
            <a:endParaRPr lang="en-IN"/>
          </a:p>
        </p:txBody>
      </p:sp>
    </p:spTree>
    <p:extLst>
      <p:ext uri="{BB962C8B-B14F-4D97-AF65-F5344CB8AC3E}">
        <p14:creationId xmlns:p14="http://schemas.microsoft.com/office/powerpoint/2010/main" val="211985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F76B-A381-1BE0-32D5-00919BCFA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50D18C-2CAE-BFA7-CFC1-F963D9BD6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ED4B55-AC6B-2410-38BA-9F9D4ABD6B19}"/>
              </a:ext>
            </a:extLst>
          </p:cNvPr>
          <p:cNvSpPr>
            <a:spLocks noGrp="1"/>
          </p:cNvSpPr>
          <p:nvPr>
            <p:ph type="dt" sz="half" idx="10"/>
          </p:nvPr>
        </p:nvSpPr>
        <p:spPr/>
        <p:txBody>
          <a:bodyPr/>
          <a:lstStyle/>
          <a:p>
            <a:fld id="{5CD0A552-41D5-4B7E-90AB-40CD812D4CDE}"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62954328-4DD6-ABD3-2533-AAD9761CE06F}"/>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FE572A61-C49B-7D88-6810-C63C39621020}"/>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232786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60B5-5D26-9828-C544-507AB0D62C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450976-C8A3-B6F6-FD4B-E05D5109C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4B95-C174-750B-1727-7A6ADC4ED863}"/>
              </a:ext>
            </a:extLst>
          </p:cNvPr>
          <p:cNvSpPr>
            <a:spLocks noGrp="1"/>
          </p:cNvSpPr>
          <p:nvPr>
            <p:ph type="dt" sz="half" idx="10"/>
          </p:nvPr>
        </p:nvSpPr>
        <p:spPr/>
        <p:txBody>
          <a:bodyPr/>
          <a:lstStyle/>
          <a:p>
            <a:fld id="{5C9A3DDF-D1DE-4C48-BDEE-2256368898D7}"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D5972F6F-36DB-7B0D-0698-51C134FAAA89}"/>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CB760C01-4D64-179D-F852-EB1E7459BF8F}"/>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31813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15A6C-1E0E-3C81-8E7B-68CB2F076A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9D26E-4D08-0439-4128-A60003ECB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7BD42-A078-8144-585F-CC5321DD9186}"/>
              </a:ext>
            </a:extLst>
          </p:cNvPr>
          <p:cNvSpPr>
            <a:spLocks noGrp="1"/>
          </p:cNvSpPr>
          <p:nvPr>
            <p:ph type="dt" sz="half" idx="10"/>
          </p:nvPr>
        </p:nvSpPr>
        <p:spPr/>
        <p:txBody>
          <a:bodyPr/>
          <a:lstStyle/>
          <a:p>
            <a:fld id="{FD361762-8766-49B5-962C-710640367F8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DA49C681-DBDA-4F01-9787-C3F0646D9A16}"/>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5ABDC38B-28AF-7560-1BA1-1F9602D60407}"/>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198724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360D-FF24-D5CA-CC5D-08D669529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E98782-87B8-114F-07E9-5498D812E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14FB7-398C-1D7F-40DA-A72D8DA5AC30}"/>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4E79A702-6B96-3AA9-2C52-321644BCF5F5}"/>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92C20D1F-D28F-C49B-ADDE-79C6D91362FC}"/>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163722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18A8-6C61-02E5-42B8-02FCDF6FC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BA23C5-8CF9-7849-DC2F-AE2E1E8FE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491CD-A507-A9AD-EC46-6869846659C0}"/>
              </a:ext>
            </a:extLst>
          </p:cNvPr>
          <p:cNvSpPr>
            <a:spLocks noGrp="1"/>
          </p:cNvSpPr>
          <p:nvPr>
            <p:ph type="dt" sz="half" idx="10"/>
          </p:nvPr>
        </p:nvSpPr>
        <p:spPr/>
        <p:txBody>
          <a:bodyPr/>
          <a:lstStyle/>
          <a:p>
            <a:fld id="{922E1344-4495-4537-B66C-2C618B1B28C5}"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19EE2DF3-5B72-C5A7-C2BB-81090755718D}"/>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530B3B15-4BD9-EAB7-6D0A-07D069215131}"/>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210789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4C13-8C21-52EA-A181-B35EAA2C3A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B6C9EB-C9FC-13EB-39CE-B112EB494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454728-E3F5-C494-F571-0F94B900D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1C2D9D-53A4-B01D-F761-8E164742692D}"/>
              </a:ext>
            </a:extLst>
          </p:cNvPr>
          <p:cNvSpPr>
            <a:spLocks noGrp="1"/>
          </p:cNvSpPr>
          <p:nvPr>
            <p:ph type="dt" sz="half" idx="10"/>
          </p:nvPr>
        </p:nvSpPr>
        <p:spPr/>
        <p:txBody>
          <a:bodyPr/>
          <a:lstStyle/>
          <a:p>
            <a:fld id="{6CCA3FB6-746C-44BB-8B38-F272C1A2C9EA}" type="datetime2">
              <a:rPr lang="en-IN" smtClean="0"/>
              <a:t>Friday, 07 October 2022</a:t>
            </a:fld>
            <a:endParaRPr lang="en-IN" dirty="0"/>
          </a:p>
        </p:txBody>
      </p:sp>
      <p:sp>
        <p:nvSpPr>
          <p:cNvPr id="6" name="Footer Placeholder 5">
            <a:extLst>
              <a:ext uri="{FF2B5EF4-FFF2-40B4-BE49-F238E27FC236}">
                <a16:creationId xmlns:a16="http://schemas.microsoft.com/office/drawing/2014/main" id="{71097708-97F5-F90E-44A4-3396F0C375D9}"/>
              </a:ext>
            </a:extLst>
          </p:cNvPr>
          <p:cNvSpPr>
            <a:spLocks noGrp="1"/>
          </p:cNvSpPr>
          <p:nvPr>
            <p:ph type="ftr" sz="quarter" idx="11"/>
          </p:nvPr>
        </p:nvSpPr>
        <p:spPr/>
        <p:txBody>
          <a:bodyPr/>
          <a:lstStyle/>
          <a:p>
            <a:r>
              <a:rPr lang="en-IN"/>
              <a:t>Geoflink</a:t>
            </a:r>
            <a:endParaRPr lang="en-IN" dirty="0"/>
          </a:p>
        </p:txBody>
      </p:sp>
      <p:sp>
        <p:nvSpPr>
          <p:cNvPr id="7" name="Slide Number Placeholder 6">
            <a:extLst>
              <a:ext uri="{FF2B5EF4-FFF2-40B4-BE49-F238E27FC236}">
                <a16:creationId xmlns:a16="http://schemas.microsoft.com/office/drawing/2014/main" id="{757F6B42-D5F7-5F4C-0A02-CE6C8527F440}"/>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35318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A65B-4CA2-7C2E-9071-C5E0FCE50A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2424CD-05B9-CFD8-B051-8961D8BA7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29D37B-1C2B-9F40-896B-CE6DB665E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43EC28-8C9B-4D6A-1C20-44C4B1B91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A6CFB-6C8E-DFC2-BD6B-7A4E13274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A941F5-C7F0-5BA2-A422-AE59E7BD0BF1}"/>
              </a:ext>
            </a:extLst>
          </p:cNvPr>
          <p:cNvSpPr>
            <a:spLocks noGrp="1"/>
          </p:cNvSpPr>
          <p:nvPr>
            <p:ph type="dt" sz="half" idx="10"/>
          </p:nvPr>
        </p:nvSpPr>
        <p:spPr/>
        <p:txBody>
          <a:bodyPr/>
          <a:lstStyle/>
          <a:p>
            <a:fld id="{7A768052-AF29-414B-ABA0-471C37689561}" type="datetime2">
              <a:rPr lang="en-IN" smtClean="0"/>
              <a:t>Friday, 07 October 2022</a:t>
            </a:fld>
            <a:endParaRPr lang="en-IN" dirty="0"/>
          </a:p>
        </p:txBody>
      </p:sp>
      <p:sp>
        <p:nvSpPr>
          <p:cNvPr id="8" name="Footer Placeholder 7">
            <a:extLst>
              <a:ext uri="{FF2B5EF4-FFF2-40B4-BE49-F238E27FC236}">
                <a16:creationId xmlns:a16="http://schemas.microsoft.com/office/drawing/2014/main" id="{52F445D8-43F7-1391-8A15-BEE1411CD614}"/>
              </a:ext>
            </a:extLst>
          </p:cNvPr>
          <p:cNvSpPr>
            <a:spLocks noGrp="1"/>
          </p:cNvSpPr>
          <p:nvPr>
            <p:ph type="ftr" sz="quarter" idx="11"/>
          </p:nvPr>
        </p:nvSpPr>
        <p:spPr/>
        <p:txBody>
          <a:bodyPr/>
          <a:lstStyle/>
          <a:p>
            <a:r>
              <a:rPr lang="en-IN"/>
              <a:t>Geoflink</a:t>
            </a:r>
            <a:endParaRPr lang="en-IN" dirty="0"/>
          </a:p>
        </p:txBody>
      </p:sp>
      <p:sp>
        <p:nvSpPr>
          <p:cNvPr id="9" name="Slide Number Placeholder 8">
            <a:extLst>
              <a:ext uri="{FF2B5EF4-FFF2-40B4-BE49-F238E27FC236}">
                <a16:creationId xmlns:a16="http://schemas.microsoft.com/office/drawing/2014/main" id="{02A4B72C-712A-4A00-2503-0595CB4A14ED}"/>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10383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2B7A-8284-ECC8-479D-C24B3E4E4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E687B9-6784-C42D-A581-3D63346ED6CB}"/>
              </a:ext>
            </a:extLst>
          </p:cNvPr>
          <p:cNvSpPr>
            <a:spLocks noGrp="1"/>
          </p:cNvSpPr>
          <p:nvPr>
            <p:ph type="dt" sz="half" idx="10"/>
          </p:nvPr>
        </p:nvSpPr>
        <p:spPr/>
        <p:txBody>
          <a:bodyPr/>
          <a:lstStyle/>
          <a:p>
            <a:fld id="{0977C55A-64B6-4D31-9F18-8379384372DA}" type="datetime2">
              <a:rPr lang="en-IN" smtClean="0"/>
              <a:t>Friday, 07 October 2022</a:t>
            </a:fld>
            <a:endParaRPr lang="en-IN" dirty="0"/>
          </a:p>
        </p:txBody>
      </p:sp>
      <p:sp>
        <p:nvSpPr>
          <p:cNvPr id="4" name="Footer Placeholder 3">
            <a:extLst>
              <a:ext uri="{FF2B5EF4-FFF2-40B4-BE49-F238E27FC236}">
                <a16:creationId xmlns:a16="http://schemas.microsoft.com/office/drawing/2014/main" id="{6A34F304-6A25-8AAE-7D89-333641C48752}"/>
              </a:ext>
            </a:extLst>
          </p:cNvPr>
          <p:cNvSpPr>
            <a:spLocks noGrp="1"/>
          </p:cNvSpPr>
          <p:nvPr>
            <p:ph type="ftr" sz="quarter" idx="11"/>
          </p:nvPr>
        </p:nvSpPr>
        <p:spPr/>
        <p:txBody>
          <a:bodyPr/>
          <a:lstStyle/>
          <a:p>
            <a:r>
              <a:rPr lang="en-IN"/>
              <a:t>Geoflink</a:t>
            </a:r>
            <a:endParaRPr lang="en-IN" dirty="0"/>
          </a:p>
        </p:txBody>
      </p:sp>
      <p:sp>
        <p:nvSpPr>
          <p:cNvPr id="5" name="Slide Number Placeholder 4">
            <a:extLst>
              <a:ext uri="{FF2B5EF4-FFF2-40B4-BE49-F238E27FC236}">
                <a16:creationId xmlns:a16="http://schemas.microsoft.com/office/drawing/2014/main" id="{7E9A2BFB-5714-AEB4-B85A-2D19AD5EF703}"/>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342317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200A-BC03-EEBD-E526-34D7EEBFDFCD}"/>
              </a:ext>
            </a:extLst>
          </p:cNvPr>
          <p:cNvSpPr>
            <a:spLocks noGrp="1"/>
          </p:cNvSpPr>
          <p:nvPr>
            <p:ph type="dt" sz="half" idx="10"/>
          </p:nvPr>
        </p:nvSpPr>
        <p:spPr/>
        <p:txBody>
          <a:bodyPr/>
          <a:lstStyle/>
          <a:p>
            <a:fld id="{D5EC3A5A-34DB-476F-AD70-3EEB698F594A}" type="datetime2">
              <a:rPr lang="en-IN" smtClean="0"/>
              <a:t>Friday, 07 October 2022</a:t>
            </a:fld>
            <a:endParaRPr lang="en-IN" dirty="0"/>
          </a:p>
        </p:txBody>
      </p:sp>
      <p:sp>
        <p:nvSpPr>
          <p:cNvPr id="3" name="Footer Placeholder 2">
            <a:extLst>
              <a:ext uri="{FF2B5EF4-FFF2-40B4-BE49-F238E27FC236}">
                <a16:creationId xmlns:a16="http://schemas.microsoft.com/office/drawing/2014/main" id="{9403CE38-0169-A1B4-DAE0-3D7CD9ED2069}"/>
              </a:ext>
            </a:extLst>
          </p:cNvPr>
          <p:cNvSpPr>
            <a:spLocks noGrp="1"/>
          </p:cNvSpPr>
          <p:nvPr>
            <p:ph type="ftr" sz="quarter" idx="11"/>
          </p:nvPr>
        </p:nvSpPr>
        <p:spPr/>
        <p:txBody>
          <a:bodyPr/>
          <a:lstStyle/>
          <a:p>
            <a:r>
              <a:rPr lang="en-IN"/>
              <a:t>Geoflink</a:t>
            </a:r>
            <a:endParaRPr lang="en-IN" dirty="0"/>
          </a:p>
        </p:txBody>
      </p:sp>
      <p:sp>
        <p:nvSpPr>
          <p:cNvPr id="4" name="Slide Number Placeholder 3">
            <a:extLst>
              <a:ext uri="{FF2B5EF4-FFF2-40B4-BE49-F238E27FC236}">
                <a16:creationId xmlns:a16="http://schemas.microsoft.com/office/drawing/2014/main" id="{8E8F5E68-55B2-CC48-F8FA-63DD26FA1391}"/>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236950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9928-5F31-B1AF-1F1B-D51C8103C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75364-68FD-57A3-DD9C-C7459EDEE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6266E-3260-FFDB-45ED-98159D306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8CDAC-0046-8DF8-EA30-B55C15C5FCB4}"/>
              </a:ext>
            </a:extLst>
          </p:cNvPr>
          <p:cNvSpPr>
            <a:spLocks noGrp="1"/>
          </p:cNvSpPr>
          <p:nvPr>
            <p:ph type="dt" sz="half" idx="10"/>
          </p:nvPr>
        </p:nvSpPr>
        <p:spPr/>
        <p:txBody>
          <a:bodyPr/>
          <a:lstStyle/>
          <a:p>
            <a:fld id="{38A865A2-ACB6-4D98-B551-A1C16332027D}" type="datetime2">
              <a:rPr lang="en-IN" smtClean="0"/>
              <a:t>Friday, 07 October 2022</a:t>
            </a:fld>
            <a:endParaRPr lang="en-IN" dirty="0"/>
          </a:p>
        </p:txBody>
      </p:sp>
      <p:sp>
        <p:nvSpPr>
          <p:cNvPr id="6" name="Footer Placeholder 5">
            <a:extLst>
              <a:ext uri="{FF2B5EF4-FFF2-40B4-BE49-F238E27FC236}">
                <a16:creationId xmlns:a16="http://schemas.microsoft.com/office/drawing/2014/main" id="{7329E559-AF33-0A49-FFDB-879A81668170}"/>
              </a:ext>
            </a:extLst>
          </p:cNvPr>
          <p:cNvSpPr>
            <a:spLocks noGrp="1"/>
          </p:cNvSpPr>
          <p:nvPr>
            <p:ph type="ftr" sz="quarter" idx="11"/>
          </p:nvPr>
        </p:nvSpPr>
        <p:spPr/>
        <p:txBody>
          <a:bodyPr/>
          <a:lstStyle/>
          <a:p>
            <a:r>
              <a:rPr lang="en-IN"/>
              <a:t>Geoflink</a:t>
            </a:r>
            <a:endParaRPr lang="en-IN" dirty="0"/>
          </a:p>
        </p:txBody>
      </p:sp>
      <p:sp>
        <p:nvSpPr>
          <p:cNvPr id="7" name="Slide Number Placeholder 6">
            <a:extLst>
              <a:ext uri="{FF2B5EF4-FFF2-40B4-BE49-F238E27FC236}">
                <a16:creationId xmlns:a16="http://schemas.microsoft.com/office/drawing/2014/main" id="{476EEA94-E518-70B9-164F-F71AF7CD704A}"/>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282172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BD74-1C79-2C6E-4593-10AD943DB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EA16C3-823E-0AF6-5FE2-FF84B3A15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C9867B6-215D-E6C4-BFEA-7F9C41737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3A6DD-D0B6-2367-05C8-DB0C709BBFAB}"/>
              </a:ext>
            </a:extLst>
          </p:cNvPr>
          <p:cNvSpPr>
            <a:spLocks noGrp="1"/>
          </p:cNvSpPr>
          <p:nvPr>
            <p:ph type="dt" sz="half" idx="10"/>
          </p:nvPr>
        </p:nvSpPr>
        <p:spPr/>
        <p:txBody>
          <a:bodyPr/>
          <a:lstStyle/>
          <a:p>
            <a:fld id="{75AF3B4D-80D1-42CA-BD7F-44E98509F1C1}" type="datetime2">
              <a:rPr lang="en-IN" smtClean="0"/>
              <a:t>Friday, 07 October 2022</a:t>
            </a:fld>
            <a:endParaRPr lang="en-IN" dirty="0"/>
          </a:p>
        </p:txBody>
      </p:sp>
      <p:sp>
        <p:nvSpPr>
          <p:cNvPr id="6" name="Footer Placeholder 5">
            <a:extLst>
              <a:ext uri="{FF2B5EF4-FFF2-40B4-BE49-F238E27FC236}">
                <a16:creationId xmlns:a16="http://schemas.microsoft.com/office/drawing/2014/main" id="{58FDED14-A798-4CD2-E5BF-7F26899B8CDD}"/>
              </a:ext>
            </a:extLst>
          </p:cNvPr>
          <p:cNvSpPr>
            <a:spLocks noGrp="1"/>
          </p:cNvSpPr>
          <p:nvPr>
            <p:ph type="ftr" sz="quarter" idx="11"/>
          </p:nvPr>
        </p:nvSpPr>
        <p:spPr/>
        <p:txBody>
          <a:bodyPr/>
          <a:lstStyle/>
          <a:p>
            <a:r>
              <a:rPr lang="en-IN"/>
              <a:t>Geoflink</a:t>
            </a:r>
            <a:endParaRPr lang="en-IN" dirty="0"/>
          </a:p>
        </p:txBody>
      </p:sp>
      <p:sp>
        <p:nvSpPr>
          <p:cNvPr id="7" name="Slide Number Placeholder 6">
            <a:extLst>
              <a:ext uri="{FF2B5EF4-FFF2-40B4-BE49-F238E27FC236}">
                <a16:creationId xmlns:a16="http://schemas.microsoft.com/office/drawing/2014/main" id="{25D61DBB-ED0D-2A34-EADB-51E35B0F9407}"/>
              </a:ext>
            </a:extLst>
          </p:cNvPr>
          <p:cNvSpPr>
            <a:spLocks noGrp="1"/>
          </p:cNvSpPr>
          <p:nvPr>
            <p:ph type="sldNum" sz="quarter" idx="12"/>
          </p:nvPr>
        </p:nvSpPr>
        <p:spPr/>
        <p:txBody>
          <a:bodyPr/>
          <a:lstStyle/>
          <a:p>
            <a:fld id="{8BF46F7E-A3B9-4BC4-ABF0-30871FC07EBE}" type="slidenum">
              <a:rPr lang="en-IN" smtClean="0"/>
              <a:t>‹#›</a:t>
            </a:fld>
            <a:endParaRPr lang="en-IN" dirty="0"/>
          </a:p>
        </p:txBody>
      </p:sp>
    </p:spTree>
    <p:extLst>
      <p:ext uri="{BB962C8B-B14F-4D97-AF65-F5344CB8AC3E}">
        <p14:creationId xmlns:p14="http://schemas.microsoft.com/office/powerpoint/2010/main" val="235166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3CE67-B363-3C40-77BE-4D00E4486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EBFDA-35CE-C2EB-7F28-360A84F0F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D405E-23FF-0DCA-6DC9-1E045A88E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AA872-9071-48F5-98D0-5A79F96A26E1}"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D5E67DE3-F03A-5A9E-8FD9-8FE4716BC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Geoflink</a:t>
            </a:r>
            <a:endParaRPr lang="en-IN" dirty="0"/>
          </a:p>
        </p:txBody>
      </p:sp>
      <p:sp>
        <p:nvSpPr>
          <p:cNvPr id="6" name="Slide Number Placeholder 5">
            <a:extLst>
              <a:ext uri="{FF2B5EF4-FFF2-40B4-BE49-F238E27FC236}">
                <a16:creationId xmlns:a16="http://schemas.microsoft.com/office/drawing/2014/main" id="{1D21669F-2383-3D19-224E-EB871AAF3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46F7E-A3B9-4BC4-ABF0-30871FC07EBE}" type="slidenum">
              <a:rPr lang="en-IN" smtClean="0"/>
              <a:t>‹#›</a:t>
            </a:fld>
            <a:endParaRPr lang="en-IN" dirty="0"/>
          </a:p>
        </p:txBody>
      </p:sp>
    </p:spTree>
    <p:extLst>
      <p:ext uri="{BB962C8B-B14F-4D97-AF65-F5344CB8AC3E}">
        <p14:creationId xmlns:p14="http://schemas.microsoft.com/office/powerpoint/2010/main" val="1853487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F0B5-7838-E790-960B-151921A2E1B1}"/>
              </a:ext>
            </a:extLst>
          </p:cNvPr>
          <p:cNvSpPr>
            <a:spLocks noGrp="1"/>
          </p:cNvSpPr>
          <p:nvPr>
            <p:ph type="ctrTitle"/>
          </p:nvPr>
        </p:nvSpPr>
        <p:spPr>
          <a:xfrm>
            <a:off x="1524000" y="2677211"/>
            <a:ext cx="9144000" cy="832751"/>
          </a:xfrm>
        </p:spPr>
        <p:txBody>
          <a:bodyPr>
            <a:noAutofit/>
          </a:bodyPr>
          <a:lstStyle/>
          <a:p>
            <a:r>
              <a:rPr lang="en-US" b="1" dirty="0">
                <a:latin typeface="Bahnschrift SemiBold" panose="020B0502040204020203" pitchFamily="34" charset="0"/>
              </a:rPr>
              <a:t>GeoFlink</a:t>
            </a:r>
            <a:endParaRPr lang="en-IN" b="1" dirty="0">
              <a:latin typeface="Bahnschrift SemiBold" panose="020B0502040204020203" pitchFamily="34" charset="0"/>
            </a:endParaRPr>
          </a:p>
        </p:txBody>
      </p:sp>
      <p:sp>
        <p:nvSpPr>
          <p:cNvPr id="3" name="Subtitle 2">
            <a:extLst>
              <a:ext uri="{FF2B5EF4-FFF2-40B4-BE49-F238E27FC236}">
                <a16:creationId xmlns:a16="http://schemas.microsoft.com/office/drawing/2014/main" id="{586CC812-F5D4-1E61-1F0C-7F20F58F1F3A}"/>
              </a:ext>
            </a:extLst>
          </p:cNvPr>
          <p:cNvSpPr>
            <a:spLocks noGrp="1"/>
          </p:cNvSpPr>
          <p:nvPr>
            <p:ph type="subTitle" idx="1"/>
          </p:nvPr>
        </p:nvSpPr>
        <p:spPr>
          <a:xfrm>
            <a:off x="1524000" y="3602038"/>
            <a:ext cx="9144000" cy="609744"/>
          </a:xfrm>
        </p:spPr>
        <p:txBody>
          <a:bodyPr/>
          <a:lstStyle/>
          <a:p>
            <a:r>
              <a:rPr lang="en-US" dirty="0"/>
              <a:t>An Efficient and Scalable Spatial Data Stream Management System</a:t>
            </a:r>
            <a:endParaRPr lang="en-IN" dirty="0"/>
          </a:p>
        </p:txBody>
      </p:sp>
      <p:sp>
        <p:nvSpPr>
          <p:cNvPr id="4" name="Date Placeholder 3">
            <a:extLst>
              <a:ext uri="{FF2B5EF4-FFF2-40B4-BE49-F238E27FC236}">
                <a16:creationId xmlns:a16="http://schemas.microsoft.com/office/drawing/2014/main" id="{86912B02-FED1-4047-8BCA-8FF2139178AD}"/>
              </a:ext>
            </a:extLst>
          </p:cNvPr>
          <p:cNvSpPr>
            <a:spLocks noGrp="1"/>
          </p:cNvSpPr>
          <p:nvPr>
            <p:ph type="dt" sz="half" idx="10"/>
          </p:nvPr>
        </p:nvSpPr>
        <p:spPr/>
        <p:txBody>
          <a:bodyPr/>
          <a:lstStyle/>
          <a:p>
            <a:fld id="{07D3B5D3-AA89-4FB5-89F8-B198BBDBF91F}"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F4EEF8BB-29D8-10D8-F298-A0574A70F242}"/>
              </a:ext>
            </a:extLst>
          </p:cNvPr>
          <p:cNvSpPr>
            <a:spLocks noGrp="1"/>
          </p:cNvSpPr>
          <p:nvPr>
            <p:ph type="ftr" sz="quarter" idx="11"/>
          </p:nvPr>
        </p:nvSpPr>
        <p:spPr>
          <a:xfrm>
            <a:off x="4151722" y="6356349"/>
            <a:ext cx="4114800" cy="365125"/>
          </a:xfrm>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F5EAAF94-1C20-1DC8-0C9C-FC6A29A40107}"/>
              </a:ext>
            </a:extLst>
          </p:cNvPr>
          <p:cNvSpPr>
            <a:spLocks noGrp="1"/>
          </p:cNvSpPr>
          <p:nvPr>
            <p:ph type="sldNum" sz="quarter" idx="12"/>
          </p:nvPr>
        </p:nvSpPr>
        <p:spPr/>
        <p:txBody>
          <a:bodyPr/>
          <a:lstStyle/>
          <a:p>
            <a:fld id="{8BF46F7E-A3B9-4BC4-ABF0-30871FC07EBE}" type="slidenum">
              <a:rPr lang="en-IN" smtClean="0"/>
              <a:t>1</a:t>
            </a:fld>
            <a:endParaRPr lang="en-IN" dirty="0"/>
          </a:p>
        </p:txBody>
      </p:sp>
    </p:spTree>
    <p:extLst>
      <p:ext uri="{BB962C8B-B14F-4D97-AF65-F5344CB8AC3E}">
        <p14:creationId xmlns:p14="http://schemas.microsoft.com/office/powerpoint/2010/main" val="67974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DC8E-13D3-77E2-8C84-559900BED7E2}"/>
              </a:ext>
            </a:extLst>
          </p:cNvPr>
          <p:cNvSpPr>
            <a:spLocks noGrp="1"/>
          </p:cNvSpPr>
          <p:nvPr>
            <p:ph type="title"/>
          </p:nvPr>
        </p:nvSpPr>
        <p:spPr>
          <a:xfrm>
            <a:off x="838200" y="365125"/>
            <a:ext cx="10515600" cy="690677"/>
          </a:xfrm>
        </p:spPr>
        <p:txBody>
          <a:bodyPr>
            <a:normAutofit fontScale="90000"/>
          </a:bodyPr>
          <a:lstStyle/>
          <a:p>
            <a:r>
              <a:rPr lang="en-US" b="1" dirty="0"/>
              <a:t>Spatial Data Processing</a:t>
            </a:r>
            <a:endParaRPr lang="en-IN" b="1" dirty="0"/>
          </a:p>
        </p:txBody>
      </p:sp>
      <p:sp>
        <p:nvSpPr>
          <p:cNvPr id="3" name="Content Placeholder 2">
            <a:extLst>
              <a:ext uri="{FF2B5EF4-FFF2-40B4-BE49-F238E27FC236}">
                <a16:creationId xmlns:a16="http://schemas.microsoft.com/office/drawing/2014/main" id="{817F3EA1-741A-F844-DDAD-58EF8F7302A2}"/>
              </a:ext>
            </a:extLst>
          </p:cNvPr>
          <p:cNvSpPr>
            <a:spLocks noGrp="1"/>
          </p:cNvSpPr>
          <p:nvPr>
            <p:ph idx="1"/>
          </p:nvPr>
        </p:nvSpPr>
        <p:spPr>
          <a:xfrm>
            <a:off x="838200" y="1178351"/>
            <a:ext cx="10515600" cy="4998612"/>
          </a:xfrm>
        </p:spPr>
        <p:txBody>
          <a:bodyPr>
            <a:normAutofit lnSpcReduction="10000"/>
          </a:bodyPr>
          <a:lstStyle/>
          <a:p>
            <a:r>
              <a:rPr lang="en-US" b="0" i="0" dirty="0">
                <a:solidFill>
                  <a:srgbClr val="202124"/>
                </a:solidFill>
                <a:effectLst/>
              </a:rPr>
              <a:t>The most common way that spatial data is processed and analyzed is </a:t>
            </a:r>
            <a:r>
              <a:rPr lang="en-US" b="1" i="0" dirty="0">
                <a:solidFill>
                  <a:srgbClr val="202124"/>
                </a:solidFill>
                <a:effectLst/>
              </a:rPr>
              <a:t>using a GIS, or, geographic information system</a:t>
            </a:r>
            <a:r>
              <a:rPr lang="en-US" b="0" i="0" dirty="0">
                <a:solidFill>
                  <a:srgbClr val="202124"/>
                </a:solidFill>
                <a:effectLst/>
              </a:rPr>
              <a:t>.</a:t>
            </a:r>
          </a:p>
          <a:p>
            <a:r>
              <a:rPr lang="en-IN" dirty="0"/>
              <a:t>A system for capturing, storing, checking, integrating, manipulating, analysing and displaying data which are spatially referenced to the earth.</a:t>
            </a:r>
          </a:p>
          <a:p>
            <a:r>
              <a:rPr lang="en-IN" dirty="0"/>
              <a:t>GIS technology was developed from :</a:t>
            </a:r>
          </a:p>
          <a:p>
            <a:pPr lvl="1"/>
            <a:r>
              <a:rPr lang="en-IN" dirty="0"/>
              <a:t>Digital cartography and CAD</a:t>
            </a:r>
          </a:p>
          <a:p>
            <a:pPr lvl="1"/>
            <a:r>
              <a:rPr lang="en-IN" dirty="0"/>
              <a:t>Database Management Systems</a:t>
            </a:r>
          </a:p>
          <a:p>
            <a:r>
              <a:rPr lang="en-IN" dirty="0"/>
              <a:t>Data structures used by GIS:</a:t>
            </a:r>
          </a:p>
          <a:p>
            <a:pPr lvl="1"/>
            <a:r>
              <a:rPr lang="en-IN" dirty="0"/>
              <a:t>Point</a:t>
            </a:r>
          </a:p>
          <a:p>
            <a:pPr lvl="1"/>
            <a:r>
              <a:rPr lang="en-IN" dirty="0"/>
              <a:t>LineString</a:t>
            </a:r>
          </a:p>
          <a:p>
            <a:pPr lvl="1"/>
            <a:r>
              <a:rPr lang="en-IN" dirty="0"/>
              <a:t>Polygon </a:t>
            </a:r>
          </a:p>
        </p:txBody>
      </p:sp>
      <p:sp>
        <p:nvSpPr>
          <p:cNvPr id="4" name="Date Placeholder 3">
            <a:extLst>
              <a:ext uri="{FF2B5EF4-FFF2-40B4-BE49-F238E27FC236}">
                <a16:creationId xmlns:a16="http://schemas.microsoft.com/office/drawing/2014/main" id="{317E4A15-397C-85D0-41FE-50C5DB58DF65}"/>
              </a:ext>
            </a:extLst>
          </p:cNvPr>
          <p:cNvSpPr>
            <a:spLocks noGrp="1"/>
          </p:cNvSpPr>
          <p:nvPr>
            <p:ph type="dt" sz="half" idx="10"/>
          </p:nvPr>
        </p:nvSpPr>
        <p:spPr/>
        <p:txBody>
          <a:bodyPr/>
          <a:lstStyle/>
          <a:p>
            <a:fld id="{B6B7F786-55EA-4080-8393-2C6B31EFCCEA}"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A2C2543D-3198-32C5-F97F-D1CFFF3B6B6C}"/>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793F6D31-732F-7FE5-DC59-2C6E12D15BA3}"/>
              </a:ext>
            </a:extLst>
          </p:cNvPr>
          <p:cNvSpPr>
            <a:spLocks noGrp="1"/>
          </p:cNvSpPr>
          <p:nvPr>
            <p:ph type="sldNum" sz="quarter" idx="12"/>
          </p:nvPr>
        </p:nvSpPr>
        <p:spPr/>
        <p:txBody>
          <a:bodyPr/>
          <a:lstStyle/>
          <a:p>
            <a:fld id="{8BF46F7E-A3B9-4BC4-ABF0-30871FC07EBE}" type="slidenum">
              <a:rPr lang="en-IN" smtClean="0"/>
              <a:t>10</a:t>
            </a:fld>
            <a:endParaRPr lang="en-IN" dirty="0"/>
          </a:p>
        </p:txBody>
      </p:sp>
      <p:pic>
        <p:nvPicPr>
          <p:cNvPr id="9" name="Picture 8">
            <a:extLst>
              <a:ext uri="{FF2B5EF4-FFF2-40B4-BE49-F238E27FC236}">
                <a16:creationId xmlns:a16="http://schemas.microsoft.com/office/drawing/2014/main" id="{4FB077CC-8A42-CDEC-8EB6-3AB3853BB028}"/>
              </a:ext>
            </a:extLst>
          </p:cNvPr>
          <p:cNvPicPr>
            <a:picLocks noChangeAspect="1"/>
          </p:cNvPicPr>
          <p:nvPr/>
        </p:nvPicPr>
        <p:blipFill>
          <a:blip r:embed="rId3"/>
          <a:stretch>
            <a:fillRect/>
          </a:stretch>
        </p:blipFill>
        <p:spPr>
          <a:xfrm>
            <a:off x="4550496" y="4672013"/>
            <a:ext cx="5991225" cy="1504950"/>
          </a:xfrm>
          <a:prstGeom prst="rect">
            <a:avLst/>
          </a:prstGeom>
        </p:spPr>
      </p:pic>
    </p:spTree>
    <p:extLst>
      <p:ext uri="{BB962C8B-B14F-4D97-AF65-F5344CB8AC3E}">
        <p14:creationId xmlns:p14="http://schemas.microsoft.com/office/powerpoint/2010/main" val="290284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4AAA-B17D-5758-BCB7-68BEB6F9C667}"/>
              </a:ext>
            </a:extLst>
          </p:cNvPr>
          <p:cNvSpPr>
            <a:spLocks noGrp="1"/>
          </p:cNvSpPr>
          <p:nvPr>
            <p:ph type="title"/>
          </p:nvPr>
        </p:nvSpPr>
        <p:spPr>
          <a:xfrm>
            <a:off x="838200" y="165737"/>
            <a:ext cx="10515600" cy="671823"/>
          </a:xfrm>
        </p:spPr>
        <p:txBody>
          <a:bodyPr>
            <a:normAutofit/>
          </a:bodyPr>
          <a:lstStyle/>
          <a:p>
            <a:r>
              <a:rPr lang="en-US" sz="3200" b="1" dirty="0">
                <a:latin typeface="+mn-lt"/>
              </a:rPr>
              <a:t>Components of GIS</a:t>
            </a:r>
            <a:endParaRPr lang="en-IN" sz="3200" b="1" dirty="0">
              <a:latin typeface="+mn-lt"/>
            </a:endParaRPr>
          </a:p>
        </p:txBody>
      </p:sp>
      <p:sp>
        <p:nvSpPr>
          <p:cNvPr id="3" name="Content Placeholder 2">
            <a:extLst>
              <a:ext uri="{FF2B5EF4-FFF2-40B4-BE49-F238E27FC236}">
                <a16:creationId xmlns:a16="http://schemas.microsoft.com/office/drawing/2014/main" id="{0940A2B5-9FF5-F355-AB80-DC9F9FC78655}"/>
              </a:ext>
            </a:extLst>
          </p:cNvPr>
          <p:cNvSpPr>
            <a:spLocks noGrp="1"/>
          </p:cNvSpPr>
          <p:nvPr>
            <p:ph idx="1"/>
          </p:nvPr>
        </p:nvSpPr>
        <p:spPr>
          <a:xfrm>
            <a:off x="838200" y="837560"/>
            <a:ext cx="10515600" cy="5450118"/>
          </a:xfrm>
        </p:spPr>
        <p:txBody>
          <a:bodyPr>
            <a:normAutofit fontScale="92500" lnSpcReduction="10000"/>
          </a:bodyPr>
          <a:lstStyle/>
          <a:p>
            <a:pPr marL="0" indent="0">
              <a:buNone/>
            </a:pPr>
            <a:r>
              <a:rPr lang="en-US" dirty="0"/>
              <a:t>A working GIS integrates 5 key components:</a:t>
            </a:r>
          </a:p>
          <a:p>
            <a:r>
              <a:rPr lang="en-US" dirty="0"/>
              <a:t>Hardware-</a:t>
            </a:r>
          </a:p>
          <a:p>
            <a:pPr lvl="1"/>
            <a:r>
              <a:rPr lang="en-US" dirty="0"/>
              <a:t>Hardware is the computer on which a GIS operates</a:t>
            </a:r>
            <a:endParaRPr lang="en-IN" dirty="0"/>
          </a:p>
          <a:p>
            <a:r>
              <a:rPr lang="en-IN" dirty="0"/>
              <a:t>Software-</a:t>
            </a:r>
          </a:p>
          <a:p>
            <a:pPr lvl="1"/>
            <a:r>
              <a:rPr lang="en-US" dirty="0"/>
              <a:t>GIS software provides the functions and tools needed to store, analyze, and display geographic information</a:t>
            </a:r>
            <a:endParaRPr lang="en-IN" dirty="0"/>
          </a:p>
          <a:p>
            <a:r>
              <a:rPr lang="en-IN" dirty="0"/>
              <a:t>Data-</a:t>
            </a:r>
          </a:p>
          <a:p>
            <a:pPr lvl="1"/>
            <a:r>
              <a:rPr lang="en-US" dirty="0"/>
              <a:t>Geographic data and related tabular data can be collected in-house or purchased from a commercial data provider. </a:t>
            </a:r>
            <a:endParaRPr lang="en-IN" dirty="0"/>
          </a:p>
          <a:p>
            <a:r>
              <a:rPr lang="en-IN" dirty="0"/>
              <a:t>People-</a:t>
            </a:r>
          </a:p>
          <a:p>
            <a:pPr lvl="1"/>
            <a:r>
              <a:rPr lang="en-US" dirty="0"/>
              <a:t>GIS technology is of limited value without the people who manage the system and develop plans for applying it to real world problems. </a:t>
            </a:r>
            <a:endParaRPr lang="en-IN" dirty="0"/>
          </a:p>
          <a:p>
            <a:r>
              <a:rPr lang="en-IN" dirty="0"/>
              <a:t>Methods-</a:t>
            </a:r>
          </a:p>
          <a:p>
            <a:pPr lvl="1"/>
            <a:r>
              <a:rPr lang="en-US" dirty="0"/>
              <a:t>A successful GIS operates according to a well-designed plan and business rules, which are the models and operating practices unique to each organization. </a:t>
            </a:r>
            <a:endParaRPr lang="en-IN" dirty="0"/>
          </a:p>
        </p:txBody>
      </p:sp>
      <p:sp>
        <p:nvSpPr>
          <p:cNvPr id="4" name="Date Placeholder 3">
            <a:extLst>
              <a:ext uri="{FF2B5EF4-FFF2-40B4-BE49-F238E27FC236}">
                <a16:creationId xmlns:a16="http://schemas.microsoft.com/office/drawing/2014/main" id="{6A68F26A-4837-555B-98DD-245B8648C37C}"/>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532AD777-F04B-B5FE-3E16-F6B1487AC97F}"/>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89CF6A50-D89F-6D66-6D1F-9F731C506588}"/>
              </a:ext>
            </a:extLst>
          </p:cNvPr>
          <p:cNvSpPr>
            <a:spLocks noGrp="1"/>
          </p:cNvSpPr>
          <p:nvPr>
            <p:ph type="sldNum" sz="quarter" idx="12"/>
          </p:nvPr>
        </p:nvSpPr>
        <p:spPr/>
        <p:txBody>
          <a:bodyPr/>
          <a:lstStyle/>
          <a:p>
            <a:fld id="{8BF46F7E-A3B9-4BC4-ABF0-30871FC07EBE}" type="slidenum">
              <a:rPr lang="en-IN" smtClean="0"/>
              <a:t>11</a:t>
            </a:fld>
            <a:endParaRPr lang="en-IN" dirty="0"/>
          </a:p>
        </p:txBody>
      </p:sp>
    </p:spTree>
    <p:extLst>
      <p:ext uri="{BB962C8B-B14F-4D97-AF65-F5344CB8AC3E}">
        <p14:creationId xmlns:p14="http://schemas.microsoft.com/office/powerpoint/2010/main" val="101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0BA05-66DC-5730-1421-49C85D370B13}"/>
              </a:ext>
            </a:extLst>
          </p:cNvPr>
          <p:cNvSpPr>
            <a:spLocks noGrp="1"/>
          </p:cNvSpPr>
          <p:nvPr>
            <p:ph idx="1"/>
          </p:nvPr>
        </p:nvSpPr>
        <p:spPr>
          <a:xfrm>
            <a:off x="838200" y="957974"/>
            <a:ext cx="10515600" cy="4942052"/>
          </a:xfrm>
        </p:spPr>
        <p:txBody>
          <a:bodyPr/>
          <a:lstStyle/>
          <a:p>
            <a:pPr marL="0" indent="0">
              <a:buNone/>
            </a:pPr>
            <a:r>
              <a:rPr lang="en-US" dirty="0"/>
              <a:t>Examples of GIS software</a:t>
            </a:r>
          </a:p>
          <a:p>
            <a:pPr marL="0" indent="0">
              <a:buNone/>
            </a:pPr>
            <a:endParaRPr lang="en-US" dirty="0"/>
          </a:p>
        </p:txBody>
      </p:sp>
      <p:sp>
        <p:nvSpPr>
          <p:cNvPr id="4" name="Date Placeholder 3">
            <a:extLst>
              <a:ext uri="{FF2B5EF4-FFF2-40B4-BE49-F238E27FC236}">
                <a16:creationId xmlns:a16="http://schemas.microsoft.com/office/drawing/2014/main" id="{9942CFEA-CB7B-E22A-17A8-D3BB4FD6756C}"/>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282A92B4-A492-D914-57A1-6432FBBC9B57}"/>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17686E48-03D4-3AB5-3EAE-19AF0F16D48A}"/>
              </a:ext>
            </a:extLst>
          </p:cNvPr>
          <p:cNvSpPr>
            <a:spLocks noGrp="1"/>
          </p:cNvSpPr>
          <p:nvPr>
            <p:ph type="sldNum" sz="quarter" idx="12"/>
          </p:nvPr>
        </p:nvSpPr>
        <p:spPr/>
        <p:txBody>
          <a:bodyPr/>
          <a:lstStyle/>
          <a:p>
            <a:fld id="{8BF46F7E-A3B9-4BC4-ABF0-30871FC07EBE}" type="slidenum">
              <a:rPr lang="en-IN" smtClean="0"/>
              <a:t>12</a:t>
            </a:fld>
            <a:endParaRPr lang="en-IN" dirty="0"/>
          </a:p>
        </p:txBody>
      </p:sp>
      <p:pic>
        <p:nvPicPr>
          <p:cNvPr id="8" name="Graphic 7">
            <a:extLst>
              <a:ext uri="{FF2B5EF4-FFF2-40B4-BE49-F238E27FC236}">
                <a16:creationId xmlns:a16="http://schemas.microsoft.com/office/drawing/2014/main" id="{E8C60131-AC53-91B2-46C9-6CD8B60D85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082" y="2272527"/>
            <a:ext cx="2090247" cy="1237426"/>
          </a:xfrm>
          <a:prstGeom prst="rect">
            <a:avLst/>
          </a:prstGeom>
        </p:spPr>
      </p:pic>
      <p:sp>
        <p:nvSpPr>
          <p:cNvPr id="19" name="TextBox 18">
            <a:extLst>
              <a:ext uri="{FF2B5EF4-FFF2-40B4-BE49-F238E27FC236}">
                <a16:creationId xmlns:a16="http://schemas.microsoft.com/office/drawing/2014/main" id="{A92BD529-45B1-C68E-6042-1BB3F5729124}"/>
              </a:ext>
            </a:extLst>
          </p:cNvPr>
          <p:cNvSpPr txBox="1"/>
          <p:nvPr/>
        </p:nvSpPr>
        <p:spPr>
          <a:xfrm>
            <a:off x="1266726" y="3248343"/>
            <a:ext cx="1886147" cy="523220"/>
          </a:xfrm>
          <a:prstGeom prst="rect">
            <a:avLst/>
          </a:prstGeom>
          <a:noFill/>
        </p:spPr>
        <p:txBody>
          <a:bodyPr wrap="square" rtlCol="0">
            <a:spAutoFit/>
          </a:bodyPr>
          <a:lstStyle/>
          <a:p>
            <a:r>
              <a:rPr lang="en-US" sz="2800" dirty="0"/>
              <a:t>Esri ArcGIS</a:t>
            </a:r>
            <a:endParaRPr lang="en-IN" sz="2800" dirty="0"/>
          </a:p>
        </p:txBody>
      </p:sp>
      <p:pic>
        <p:nvPicPr>
          <p:cNvPr id="23" name="Picture 22">
            <a:extLst>
              <a:ext uri="{FF2B5EF4-FFF2-40B4-BE49-F238E27FC236}">
                <a16:creationId xmlns:a16="http://schemas.microsoft.com/office/drawing/2014/main" id="{7317CC0E-CBCA-113B-E754-926F66BEE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572" y="2623023"/>
            <a:ext cx="3423240" cy="886930"/>
          </a:xfrm>
          <a:prstGeom prst="rect">
            <a:avLst/>
          </a:prstGeom>
        </p:spPr>
      </p:pic>
      <p:pic>
        <p:nvPicPr>
          <p:cNvPr id="25" name="Graphic 24">
            <a:extLst>
              <a:ext uri="{FF2B5EF4-FFF2-40B4-BE49-F238E27FC236}">
                <a16:creationId xmlns:a16="http://schemas.microsoft.com/office/drawing/2014/main" id="{7F71DFFB-FE30-E67C-CE46-BF8A61FF3D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35015" y="2361413"/>
            <a:ext cx="886930" cy="886930"/>
          </a:xfrm>
          <a:prstGeom prst="rect">
            <a:avLst/>
          </a:prstGeom>
        </p:spPr>
      </p:pic>
      <p:sp>
        <p:nvSpPr>
          <p:cNvPr id="30" name="TextBox 29">
            <a:extLst>
              <a:ext uri="{FF2B5EF4-FFF2-40B4-BE49-F238E27FC236}">
                <a16:creationId xmlns:a16="http://schemas.microsoft.com/office/drawing/2014/main" id="{2B468AB6-E3E1-047F-4216-3B9EC51D0592}"/>
              </a:ext>
            </a:extLst>
          </p:cNvPr>
          <p:cNvSpPr txBox="1"/>
          <p:nvPr/>
        </p:nvSpPr>
        <p:spPr>
          <a:xfrm>
            <a:off x="8610600" y="3248343"/>
            <a:ext cx="1781666" cy="523220"/>
          </a:xfrm>
          <a:prstGeom prst="rect">
            <a:avLst/>
          </a:prstGeom>
          <a:noFill/>
        </p:spPr>
        <p:txBody>
          <a:bodyPr wrap="square" rtlCol="0">
            <a:spAutoFit/>
          </a:bodyPr>
          <a:lstStyle/>
          <a:p>
            <a:r>
              <a:rPr lang="en-US" sz="2800" dirty="0"/>
              <a:t>BatchGeo</a:t>
            </a:r>
            <a:endParaRPr lang="en-IN" sz="2800" dirty="0"/>
          </a:p>
        </p:txBody>
      </p:sp>
    </p:spTree>
    <p:extLst>
      <p:ext uri="{BB962C8B-B14F-4D97-AF65-F5344CB8AC3E}">
        <p14:creationId xmlns:p14="http://schemas.microsoft.com/office/powerpoint/2010/main" val="379258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B713-BA39-8377-6CED-E046094EB769}"/>
              </a:ext>
            </a:extLst>
          </p:cNvPr>
          <p:cNvSpPr>
            <a:spLocks noGrp="1"/>
          </p:cNvSpPr>
          <p:nvPr>
            <p:ph type="title"/>
          </p:nvPr>
        </p:nvSpPr>
        <p:spPr>
          <a:xfrm>
            <a:off x="838200" y="136525"/>
            <a:ext cx="10515600" cy="1325563"/>
          </a:xfrm>
        </p:spPr>
        <p:txBody>
          <a:bodyPr/>
          <a:lstStyle/>
          <a:p>
            <a:r>
              <a:rPr lang="en-US" b="1" dirty="0"/>
              <a:t>Apache Flink</a:t>
            </a:r>
            <a:endParaRPr lang="en-IN" b="1" dirty="0"/>
          </a:p>
        </p:txBody>
      </p:sp>
      <p:sp>
        <p:nvSpPr>
          <p:cNvPr id="3" name="Content Placeholder 2">
            <a:extLst>
              <a:ext uri="{FF2B5EF4-FFF2-40B4-BE49-F238E27FC236}">
                <a16:creationId xmlns:a16="http://schemas.microsoft.com/office/drawing/2014/main" id="{A29B741E-EF60-E5A9-0989-232C3A5B4EC9}"/>
              </a:ext>
            </a:extLst>
          </p:cNvPr>
          <p:cNvSpPr>
            <a:spLocks noGrp="1"/>
          </p:cNvSpPr>
          <p:nvPr>
            <p:ph idx="1"/>
          </p:nvPr>
        </p:nvSpPr>
        <p:spPr>
          <a:xfrm>
            <a:off x="745836" y="1253331"/>
            <a:ext cx="10515600" cy="4351338"/>
          </a:xfrm>
        </p:spPr>
        <p:txBody>
          <a:bodyPr/>
          <a:lstStyle/>
          <a:p>
            <a:r>
              <a:rPr lang="en-US" b="0" i="0" dirty="0">
                <a:effectLst/>
              </a:rPr>
              <a:t>Apache Flink is an open-source, unified stream-processing and batch-processing framework developed by the Apache Software Foundation.</a:t>
            </a:r>
          </a:p>
          <a:p>
            <a:r>
              <a:rPr lang="en-IN" dirty="0"/>
              <a:t>Flink is a distributed stream data flow engine capable of executing tasks in a data-parallel and pipelined manner.</a:t>
            </a:r>
          </a:p>
          <a:p>
            <a:r>
              <a:rPr lang="en-IN" dirty="0"/>
              <a:t>It can perform stateful computations over bounded and unbounded data stream.</a:t>
            </a:r>
          </a:p>
          <a:p>
            <a:endParaRPr lang="en-IN" dirty="0"/>
          </a:p>
        </p:txBody>
      </p:sp>
      <p:sp>
        <p:nvSpPr>
          <p:cNvPr id="4" name="Date Placeholder 3">
            <a:extLst>
              <a:ext uri="{FF2B5EF4-FFF2-40B4-BE49-F238E27FC236}">
                <a16:creationId xmlns:a16="http://schemas.microsoft.com/office/drawing/2014/main" id="{2257F731-5949-DE06-A73C-D7106EEB15DE}"/>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46083F36-2A08-1459-7655-30D1A0FD2E39}"/>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9AA89352-8ACC-A855-1B47-22F4B5F0ABB3}"/>
              </a:ext>
            </a:extLst>
          </p:cNvPr>
          <p:cNvSpPr>
            <a:spLocks noGrp="1"/>
          </p:cNvSpPr>
          <p:nvPr>
            <p:ph type="sldNum" sz="quarter" idx="12"/>
          </p:nvPr>
        </p:nvSpPr>
        <p:spPr/>
        <p:txBody>
          <a:bodyPr/>
          <a:lstStyle/>
          <a:p>
            <a:fld id="{8BF46F7E-A3B9-4BC4-ABF0-30871FC07EBE}" type="slidenum">
              <a:rPr lang="en-IN" smtClean="0"/>
              <a:t>13</a:t>
            </a:fld>
            <a:endParaRPr lang="en-IN" dirty="0"/>
          </a:p>
        </p:txBody>
      </p:sp>
      <p:pic>
        <p:nvPicPr>
          <p:cNvPr id="8" name="Picture 7">
            <a:extLst>
              <a:ext uri="{FF2B5EF4-FFF2-40B4-BE49-F238E27FC236}">
                <a16:creationId xmlns:a16="http://schemas.microsoft.com/office/drawing/2014/main" id="{E2F3512A-3C7C-9F85-63D7-87324965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988522"/>
            <a:ext cx="2857500" cy="2109788"/>
          </a:xfrm>
          <a:prstGeom prst="rect">
            <a:avLst/>
          </a:prstGeom>
        </p:spPr>
      </p:pic>
    </p:spTree>
    <p:extLst>
      <p:ext uri="{BB962C8B-B14F-4D97-AF65-F5344CB8AC3E}">
        <p14:creationId xmlns:p14="http://schemas.microsoft.com/office/powerpoint/2010/main" val="338945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82F3-A714-FF88-9A1A-8ABBA8DE0F71}"/>
              </a:ext>
            </a:extLst>
          </p:cNvPr>
          <p:cNvSpPr>
            <a:spLocks noGrp="1"/>
          </p:cNvSpPr>
          <p:nvPr>
            <p:ph type="title"/>
          </p:nvPr>
        </p:nvSpPr>
        <p:spPr>
          <a:xfrm>
            <a:off x="838200" y="365126"/>
            <a:ext cx="10515600" cy="511568"/>
          </a:xfrm>
        </p:spPr>
        <p:txBody>
          <a:bodyPr>
            <a:normAutofit/>
          </a:bodyPr>
          <a:lstStyle/>
          <a:p>
            <a:r>
              <a:rPr lang="en-US" sz="2800" b="1" dirty="0"/>
              <a:t>Stateful Computations Over Data Streams</a:t>
            </a:r>
            <a:endParaRPr lang="en-IN" sz="2800" b="1" dirty="0"/>
          </a:p>
        </p:txBody>
      </p:sp>
      <p:pic>
        <p:nvPicPr>
          <p:cNvPr id="8" name="Content Placeholder 7">
            <a:extLst>
              <a:ext uri="{FF2B5EF4-FFF2-40B4-BE49-F238E27FC236}">
                <a16:creationId xmlns:a16="http://schemas.microsoft.com/office/drawing/2014/main" id="{FCB2FDAE-911E-661F-070C-87BFABB064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011" y="1649179"/>
            <a:ext cx="10847789" cy="3559641"/>
          </a:xfrm>
        </p:spPr>
      </p:pic>
      <p:sp>
        <p:nvSpPr>
          <p:cNvPr id="4" name="Date Placeholder 3">
            <a:extLst>
              <a:ext uri="{FF2B5EF4-FFF2-40B4-BE49-F238E27FC236}">
                <a16:creationId xmlns:a16="http://schemas.microsoft.com/office/drawing/2014/main" id="{265E74BD-18AF-8566-9ABD-4054A4DB2628}"/>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6D7B69D4-B6A1-6A9F-D0CE-0BCE84F5345B}"/>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140B9343-2D09-58C2-5E5A-772B30E090E4}"/>
              </a:ext>
            </a:extLst>
          </p:cNvPr>
          <p:cNvSpPr>
            <a:spLocks noGrp="1"/>
          </p:cNvSpPr>
          <p:nvPr>
            <p:ph type="sldNum" sz="quarter" idx="12"/>
          </p:nvPr>
        </p:nvSpPr>
        <p:spPr/>
        <p:txBody>
          <a:bodyPr/>
          <a:lstStyle/>
          <a:p>
            <a:fld id="{8BF46F7E-A3B9-4BC4-ABF0-30871FC07EBE}" type="slidenum">
              <a:rPr lang="en-IN" smtClean="0"/>
              <a:t>14</a:t>
            </a:fld>
            <a:endParaRPr lang="en-IN" dirty="0"/>
          </a:p>
        </p:txBody>
      </p:sp>
    </p:spTree>
    <p:extLst>
      <p:ext uri="{BB962C8B-B14F-4D97-AF65-F5344CB8AC3E}">
        <p14:creationId xmlns:p14="http://schemas.microsoft.com/office/powerpoint/2010/main" val="379600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C013-2A0A-165A-F5AF-F9A2C37C2BB2}"/>
              </a:ext>
            </a:extLst>
          </p:cNvPr>
          <p:cNvSpPr>
            <a:spLocks noGrp="1"/>
          </p:cNvSpPr>
          <p:nvPr>
            <p:ph type="title"/>
          </p:nvPr>
        </p:nvSpPr>
        <p:spPr>
          <a:xfrm>
            <a:off x="838200" y="365125"/>
            <a:ext cx="10515600" cy="520995"/>
          </a:xfrm>
        </p:spPr>
        <p:txBody>
          <a:bodyPr>
            <a:noAutofit/>
          </a:bodyPr>
          <a:lstStyle/>
          <a:p>
            <a:r>
              <a:rPr lang="en-US" sz="3200" b="1" dirty="0">
                <a:latin typeface="+mn-lt"/>
              </a:rPr>
              <a:t>Flink Use Cases</a:t>
            </a:r>
            <a:endParaRPr lang="en-IN" sz="3200" b="1" dirty="0">
              <a:latin typeface="+mn-lt"/>
            </a:endParaRPr>
          </a:p>
        </p:txBody>
      </p:sp>
      <p:sp>
        <p:nvSpPr>
          <p:cNvPr id="3" name="Content Placeholder 2">
            <a:extLst>
              <a:ext uri="{FF2B5EF4-FFF2-40B4-BE49-F238E27FC236}">
                <a16:creationId xmlns:a16="http://schemas.microsoft.com/office/drawing/2014/main" id="{FD6F7AEB-5D3B-8F1D-18DB-61ACD7F627F7}"/>
              </a:ext>
            </a:extLst>
          </p:cNvPr>
          <p:cNvSpPr>
            <a:spLocks noGrp="1"/>
          </p:cNvSpPr>
          <p:nvPr>
            <p:ph idx="1"/>
          </p:nvPr>
        </p:nvSpPr>
        <p:spPr>
          <a:xfrm>
            <a:off x="838200" y="999241"/>
            <a:ext cx="10515600" cy="5177722"/>
          </a:xfrm>
        </p:spPr>
        <p:txBody>
          <a:bodyPr/>
          <a:lstStyle/>
          <a:p>
            <a:r>
              <a:rPr lang="en-US" dirty="0"/>
              <a:t>Event-Driven Applications</a:t>
            </a:r>
          </a:p>
          <a:p>
            <a:pPr lvl="1"/>
            <a:r>
              <a:rPr lang="en-US" sz="2000" b="0" i="0" dirty="0">
                <a:effectLst/>
                <a:latin typeface="Helvetica Neue"/>
              </a:rPr>
              <a:t>An event-driven application is a stateful application that ingest events from one or more event streams and reacts to incoming events by triggering computations, state updates, or external actions.</a:t>
            </a:r>
            <a:endParaRPr lang="en-US" sz="2000" dirty="0"/>
          </a:p>
          <a:p>
            <a:r>
              <a:rPr lang="en-IN" dirty="0"/>
              <a:t>Data Analytics Applications</a:t>
            </a:r>
          </a:p>
          <a:p>
            <a:pPr lvl="1"/>
            <a:r>
              <a:rPr lang="en-US" sz="2000" b="0" i="0" dirty="0">
                <a:effectLst/>
                <a:latin typeface="Helvetica Neue"/>
              </a:rPr>
              <a:t>With a sophisticated stream processing engine, analytics can also be performed in a real-time fashion. Instead of reading finite data sets, streaming queries or applications ingest real-time event streams and continuously produce and update results as events are consumed. </a:t>
            </a:r>
            <a:endParaRPr lang="en-IN" sz="2000" dirty="0"/>
          </a:p>
          <a:p>
            <a:r>
              <a:rPr lang="en-IN" dirty="0"/>
              <a:t>Data Pipeline Applications</a:t>
            </a:r>
          </a:p>
          <a:p>
            <a:pPr lvl="1"/>
            <a:r>
              <a:rPr lang="en-US" sz="2000" dirty="0"/>
              <a:t>Data pipelines serve a similar purpose as ETL jobs. They transform and enrich data and can move it from one storage system to another. However, they operate in a continuous streaming mode instead of being periodically triggered.</a:t>
            </a:r>
            <a:endParaRPr lang="en-IN" sz="2000" dirty="0"/>
          </a:p>
          <a:p>
            <a:endParaRPr lang="en-IN" dirty="0"/>
          </a:p>
        </p:txBody>
      </p:sp>
      <p:sp>
        <p:nvSpPr>
          <p:cNvPr id="4" name="Date Placeholder 3">
            <a:extLst>
              <a:ext uri="{FF2B5EF4-FFF2-40B4-BE49-F238E27FC236}">
                <a16:creationId xmlns:a16="http://schemas.microsoft.com/office/drawing/2014/main" id="{20AA88CE-21AF-89A5-0EB3-5720DA8F4DEA}"/>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79A9EF0A-2260-EC6E-7EF8-D6BB1AB8B5E2}"/>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F9796768-80A0-AD9F-C4F6-D976536ED641}"/>
              </a:ext>
            </a:extLst>
          </p:cNvPr>
          <p:cNvSpPr>
            <a:spLocks noGrp="1"/>
          </p:cNvSpPr>
          <p:nvPr>
            <p:ph type="sldNum" sz="quarter" idx="12"/>
          </p:nvPr>
        </p:nvSpPr>
        <p:spPr/>
        <p:txBody>
          <a:bodyPr/>
          <a:lstStyle/>
          <a:p>
            <a:fld id="{8BF46F7E-A3B9-4BC4-ABF0-30871FC07EBE}" type="slidenum">
              <a:rPr lang="en-IN" smtClean="0"/>
              <a:t>15</a:t>
            </a:fld>
            <a:endParaRPr lang="en-IN" dirty="0"/>
          </a:p>
        </p:txBody>
      </p:sp>
    </p:spTree>
    <p:extLst>
      <p:ext uri="{BB962C8B-B14F-4D97-AF65-F5344CB8AC3E}">
        <p14:creationId xmlns:p14="http://schemas.microsoft.com/office/powerpoint/2010/main" val="195845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7B3F-7E1E-6EC0-5C82-3B6B83B6E04F}"/>
              </a:ext>
            </a:extLst>
          </p:cNvPr>
          <p:cNvSpPr>
            <a:spLocks noGrp="1"/>
          </p:cNvSpPr>
          <p:nvPr>
            <p:ph type="title"/>
          </p:nvPr>
        </p:nvSpPr>
        <p:spPr>
          <a:xfrm>
            <a:off x="838200" y="365126"/>
            <a:ext cx="10515600" cy="860360"/>
          </a:xfrm>
        </p:spPr>
        <p:txBody>
          <a:bodyPr/>
          <a:lstStyle/>
          <a:p>
            <a:r>
              <a:rPr lang="en-US" b="1" dirty="0"/>
              <a:t>Geoflink</a:t>
            </a:r>
            <a:endParaRPr lang="en-IN" b="1" dirty="0"/>
          </a:p>
        </p:txBody>
      </p:sp>
      <p:sp>
        <p:nvSpPr>
          <p:cNvPr id="3" name="Content Placeholder 2">
            <a:extLst>
              <a:ext uri="{FF2B5EF4-FFF2-40B4-BE49-F238E27FC236}">
                <a16:creationId xmlns:a16="http://schemas.microsoft.com/office/drawing/2014/main" id="{512A5DD8-BFF3-A094-E54A-26BA495E2786}"/>
              </a:ext>
            </a:extLst>
          </p:cNvPr>
          <p:cNvSpPr>
            <a:spLocks noGrp="1"/>
          </p:cNvSpPr>
          <p:nvPr>
            <p:ph idx="1"/>
          </p:nvPr>
        </p:nvSpPr>
        <p:spPr>
          <a:xfrm>
            <a:off x="838200" y="1225486"/>
            <a:ext cx="10515600" cy="4351338"/>
          </a:xfrm>
        </p:spPr>
        <p:txBody>
          <a:bodyPr>
            <a:normAutofit lnSpcReduction="10000"/>
          </a:bodyPr>
          <a:lstStyle/>
          <a:p>
            <a:r>
              <a:rPr lang="en-US" dirty="0"/>
              <a:t>Geoflink is an efficient and scalable spatial data stream management system developed to handle real-time spatial stream.</a:t>
            </a:r>
          </a:p>
          <a:p>
            <a:r>
              <a:rPr lang="en-US" dirty="0"/>
              <a:t>Geoflink support spatial objects, indexes and continuous queries over spatial data streams.</a:t>
            </a:r>
          </a:p>
          <a:p>
            <a:r>
              <a:rPr lang="en-US" dirty="0"/>
              <a:t>GeoFlink supports the following types of spatial objects in 2D space:</a:t>
            </a:r>
          </a:p>
          <a:p>
            <a:pPr lvl="1"/>
            <a:r>
              <a:rPr lang="en-IN" dirty="0"/>
              <a:t>Point</a:t>
            </a:r>
          </a:p>
          <a:p>
            <a:pPr lvl="1"/>
            <a:r>
              <a:rPr lang="en-IN" dirty="0"/>
              <a:t>LineString </a:t>
            </a:r>
          </a:p>
          <a:p>
            <a:pPr lvl="1"/>
            <a:r>
              <a:rPr lang="en-IN" dirty="0"/>
              <a:t>Polygon</a:t>
            </a:r>
          </a:p>
          <a:p>
            <a:pPr lvl="1"/>
            <a:r>
              <a:rPr lang="en-IN" dirty="0"/>
              <a:t>MultiPoint</a:t>
            </a:r>
          </a:p>
          <a:p>
            <a:pPr lvl="1"/>
            <a:r>
              <a:rPr lang="en-IN" dirty="0"/>
              <a:t>MultiLineString </a:t>
            </a:r>
          </a:p>
          <a:p>
            <a:pPr lvl="1"/>
            <a:r>
              <a:rPr lang="en-IN" dirty="0"/>
              <a:t>MultiPolygon</a:t>
            </a:r>
          </a:p>
        </p:txBody>
      </p:sp>
      <p:sp>
        <p:nvSpPr>
          <p:cNvPr id="4" name="Date Placeholder 3">
            <a:extLst>
              <a:ext uri="{FF2B5EF4-FFF2-40B4-BE49-F238E27FC236}">
                <a16:creationId xmlns:a16="http://schemas.microsoft.com/office/drawing/2014/main" id="{5CADED76-7B7D-2F51-CAA4-B39373918ED1}"/>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D1D2B668-FCE9-5079-29A6-0211369820C2}"/>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71D42B89-DDB4-637E-D65A-87518F92A4FB}"/>
              </a:ext>
            </a:extLst>
          </p:cNvPr>
          <p:cNvSpPr>
            <a:spLocks noGrp="1"/>
          </p:cNvSpPr>
          <p:nvPr>
            <p:ph type="sldNum" sz="quarter" idx="12"/>
          </p:nvPr>
        </p:nvSpPr>
        <p:spPr/>
        <p:txBody>
          <a:bodyPr/>
          <a:lstStyle/>
          <a:p>
            <a:fld id="{8BF46F7E-A3B9-4BC4-ABF0-30871FC07EBE}" type="slidenum">
              <a:rPr lang="en-IN" smtClean="0"/>
              <a:t>16</a:t>
            </a:fld>
            <a:endParaRPr lang="en-IN" dirty="0"/>
          </a:p>
        </p:txBody>
      </p:sp>
      <p:pic>
        <p:nvPicPr>
          <p:cNvPr id="8" name="Picture 7">
            <a:extLst>
              <a:ext uri="{FF2B5EF4-FFF2-40B4-BE49-F238E27FC236}">
                <a16:creationId xmlns:a16="http://schemas.microsoft.com/office/drawing/2014/main" id="{8B936F0F-EDB2-869D-447C-A263EA192D49}"/>
              </a:ext>
            </a:extLst>
          </p:cNvPr>
          <p:cNvPicPr>
            <a:picLocks noChangeAspect="1"/>
          </p:cNvPicPr>
          <p:nvPr/>
        </p:nvPicPr>
        <p:blipFill rotWithShape="1">
          <a:blip r:embed="rId2"/>
          <a:srcRect l="5181" t="5920" r="1964" b="216"/>
          <a:stretch/>
        </p:blipFill>
        <p:spPr>
          <a:xfrm>
            <a:off x="5156462" y="3429000"/>
            <a:ext cx="5453846" cy="2675511"/>
          </a:xfrm>
          <a:prstGeom prst="rect">
            <a:avLst/>
          </a:prstGeom>
        </p:spPr>
      </p:pic>
    </p:spTree>
    <p:extLst>
      <p:ext uri="{BB962C8B-B14F-4D97-AF65-F5344CB8AC3E}">
        <p14:creationId xmlns:p14="http://schemas.microsoft.com/office/powerpoint/2010/main" val="208809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88DADD-352C-FAD4-67E8-A0B5B0D96763}"/>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40E2FCDC-2C29-D63B-E16A-83E948913634}"/>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7683F99A-EFE3-3A52-29E0-5538F7DFAE2C}"/>
              </a:ext>
            </a:extLst>
          </p:cNvPr>
          <p:cNvSpPr>
            <a:spLocks noGrp="1"/>
          </p:cNvSpPr>
          <p:nvPr>
            <p:ph type="sldNum" sz="quarter" idx="12"/>
          </p:nvPr>
        </p:nvSpPr>
        <p:spPr/>
        <p:txBody>
          <a:bodyPr/>
          <a:lstStyle/>
          <a:p>
            <a:fld id="{8BF46F7E-A3B9-4BC4-ABF0-30871FC07EBE}" type="slidenum">
              <a:rPr lang="en-IN" smtClean="0"/>
              <a:t>17</a:t>
            </a:fld>
            <a:endParaRPr lang="en-IN" dirty="0"/>
          </a:p>
        </p:txBody>
      </p:sp>
      <p:sp>
        <p:nvSpPr>
          <p:cNvPr id="10" name="Content Placeholder 9">
            <a:extLst>
              <a:ext uri="{FF2B5EF4-FFF2-40B4-BE49-F238E27FC236}">
                <a16:creationId xmlns:a16="http://schemas.microsoft.com/office/drawing/2014/main" id="{B427FEA8-0ECC-F90B-5B6A-C54FAB61048E}"/>
              </a:ext>
            </a:extLst>
          </p:cNvPr>
          <p:cNvSpPr>
            <a:spLocks noGrp="1"/>
          </p:cNvSpPr>
          <p:nvPr>
            <p:ph idx="1"/>
          </p:nvPr>
        </p:nvSpPr>
        <p:spPr>
          <a:xfrm>
            <a:off x="838200" y="669602"/>
            <a:ext cx="10515600" cy="5385110"/>
          </a:xfrm>
        </p:spPr>
        <p:txBody>
          <a:bodyPr/>
          <a:lstStyle/>
          <a:p>
            <a:pPr marL="0" indent="0">
              <a:buNone/>
            </a:pPr>
            <a:r>
              <a:rPr lang="en-US" b="1" dirty="0"/>
              <a:t>r – Neighbors</a:t>
            </a:r>
          </a:p>
          <a:p>
            <a:r>
              <a:rPr lang="en-US" dirty="0"/>
              <a:t>All of the GeoFlink’s spatial queries require neighborhood computation. </a:t>
            </a:r>
          </a:p>
          <a:p>
            <a:r>
              <a:rPr lang="en-US" dirty="0"/>
              <a:t>We define r-</a:t>
            </a:r>
            <a:r>
              <a:rPr lang="en-US" dirty="0" err="1"/>
              <a:t>neighborregion</a:t>
            </a:r>
            <a:r>
              <a:rPr lang="en-US" dirty="0"/>
              <a:t> and r-neighbors(ψ) given a spatial object ψ and distance r. </a:t>
            </a:r>
          </a:p>
          <a:p>
            <a:r>
              <a:rPr lang="en-US" dirty="0"/>
              <a:t>Any object which lies within or overlaps the r distance of ψ is r-neighbors(ψ).</a:t>
            </a:r>
          </a:p>
          <a:p>
            <a:endParaRPr lang="en-IN" dirty="0"/>
          </a:p>
        </p:txBody>
      </p:sp>
      <p:pic>
        <p:nvPicPr>
          <p:cNvPr id="12" name="Picture 11">
            <a:extLst>
              <a:ext uri="{FF2B5EF4-FFF2-40B4-BE49-F238E27FC236}">
                <a16:creationId xmlns:a16="http://schemas.microsoft.com/office/drawing/2014/main" id="{9C464FC3-9833-9B62-5E25-D3FB7299A845}"/>
              </a:ext>
            </a:extLst>
          </p:cNvPr>
          <p:cNvPicPr>
            <a:picLocks noChangeAspect="1"/>
          </p:cNvPicPr>
          <p:nvPr/>
        </p:nvPicPr>
        <p:blipFill rotWithShape="1">
          <a:blip r:embed="rId2">
            <a:extLst>
              <a:ext uri="{28A0092B-C50C-407E-A947-70E740481C1C}">
                <a14:useLocalDpi xmlns:a14="http://schemas.microsoft.com/office/drawing/2010/main" val="0"/>
              </a:ext>
            </a:extLst>
          </a:blip>
          <a:srcRect t="3935" b="4893"/>
          <a:stretch/>
        </p:blipFill>
        <p:spPr>
          <a:xfrm>
            <a:off x="4331684" y="3374796"/>
            <a:ext cx="3528632" cy="3110845"/>
          </a:xfrm>
          <a:prstGeom prst="rect">
            <a:avLst/>
          </a:prstGeom>
        </p:spPr>
      </p:pic>
      <p:sp>
        <p:nvSpPr>
          <p:cNvPr id="2" name="TextBox 1">
            <a:extLst>
              <a:ext uri="{FF2B5EF4-FFF2-40B4-BE49-F238E27FC236}">
                <a16:creationId xmlns:a16="http://schemas.microsoft.com/office/drawing/2014/main" id="{EE02E2CE-18E9-7273-5760-C2B29E1C9A3B}"/>
              </a:ext>
            </a:extLst>
          </p:cNvPr>
          <p:cNvSpPr txBox="1"/>
          <p:nvPr/>
        </p:nvSpPr>
        <p:spPr>
          <a:xfrm>
            <a:off x="429705" y="136525"/>
            <a:ext cx="5666295" cy="584775"/>
          </a:xfrm>
          <a:prstGeom prst="rect">
            <a:avLst/>
          </a:prstGeom>
          <a:noFill/>
        </p:spPr>
        <p:txBody>
          <a:bodyPr wrap="square" rtlCol="0">
            <a:spAutoFit/>
          </a:bodyPr>
          <a:lstStyle/>
          <a:p>
            <a:r>
              <a:rPr lang="en-US" sz="3200" b="1" dirty="0"/>
              <a:t>Some Important Concepts</a:t>
            </a:r>
            <a:endParaRPr lang="en-IN" sz="3200" b="1" dirty="0"/>
          </a:p>
        </p:txBody>
      </p:sp>
    </p:spTree>
    <p:extLst>
      <p:ext uri="{BB962C8B-B14F-4D97-AF65-F5344CB8AC3E}">
        <p14:creationId xmlns:p14="http://schemas.microsoft.com/office/powerpoint/2010/main" val="376968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7BC8-EA73-37ED-1F07-C9B982BBC9C1}"/>
              </a:ext>
            </a:extLst>
          </p:cNvPr>
          <p:cNvSpPr>
            <a:spLocks noGrp="1"/>
          </p:cNvSpPr>
          <p:nvPr>
            <p:ph type="title"/>
          </p:nvPr>
        </p:nvSpPr>
        <p:spPr>
          <a:xfrm>
            <a:off x="838200" y="365125"/>
            <a:ext cx="10515600" cy="643543"/>
          </a:xfrm>
        </p:spPr>
        <p:txBody>
          <a:bodyPr>
            <a:normAutofit/>
          </a:bodyPr>
          <a:lstStyle/>
          <a:p>
            <a:r>
              <a:rPr lang="en-IN" sz="3200" b="1" dirty="0">
                <a:latin typeface="+mn-lt"/>
              </a:rPr>
              <a:t>SPATIAL STREAM INDEXING</a:t>
            </a:r>
          </a:p>
        </p:txBody>
      </p:sp>
      <p:sp>
        <p:nvSpPr>
          <p:cNvPr id="3" name="Content Placeholder 2">
            <a:extLst>
              <a:ext uri="{FF2B5EF4-FFF2-40B4-BE49-F238E27FC236}">
                <a16:creationId xmlns:a16="http://schemas.microsoft.com/office/drawing/2014/main" id="{556D5C2A-23AE-A1BC-22E3-8616A67BD2B4}"/>
              </a:ext>
            </a:extLst>
          </p:cNvPr>
          <p:cNvSpPr>
            <a:spLocks noGrp="1"/>
          </p:cNvSpPr>
          <p:nvPr>
            <p:ph idx="1"/>
          </p:nvPr>
        </p:nvSpPr>
        <p:spPr>
          <a:xfrm>
            <a:off x="838200" y="1008668"/>
            <a:ext cx="10515600" cy="5168295"/>
          </a:xfrm>
        </p:spPr>
        <p:txBody>
          <a:bodyPr/>
          <a:lstStyle/>
          <a:p>
            <a:pPr marL="0" indent="0">
              <a:buNone/>
            </a:pPr>
            <a:r>
              <a:rPr lang="en-US" dirty="0"/>
              <a:t>Spatial data index structures can be classified into two broad categories:</a:t>
            </a:r>
          </a:p>
          <a:p>
            <a:pPr marL="514350" indent="-514350">
              <a:buFont typeface="+mj-lt"/>
              <a:buAutoNum type="arabicPeriod"/>
            </a:pPr>
            <a:r>
              <a:rPr lang="en-IN" dirty="0"/>
              <a:t>Tree-based</a:t>
            </a:r>
          </a:p>
          <a:p>
            <a:pPr lvl="1"/>
            <a:r>
              <a:rPr lang="en-IN" dirty="0"/>
              <a:t>Tree based spatial indexes can significantly speed-up the spatial query processing.</a:t>
            </a:r>
          </a:p>
          <a:p>
            <a:pPr lvl="1"/>
            <a:r>
              <a:rPr lang="en-IN" dirty="0"/>
              <a:t>However their maintenance and restructuring cost is high especially during continuous updates (insertions and deletions).</a:t>
            </a:r>
          </a:p>
          <a:p>
            <a:pPr marL="514350" indent="-514350">
              <a:buFont typeface="+mj-lt"/>
              <a:buAutoNum type="arabicPeriod"/>
            </a:pPr>
            <a:r>
              <a:rPr lang="en-IN" dirty="0"/>
              <a:t>Grid-based</a:t>
            </a:r>
          </a:p>
          <a:p>
            <a:pPr lvl="1"/>
            <a:r>
              <a:rPr lang="en-IN" dirty="0"/>
              <a:t>Grid based indexes enable fast updates but cannot answer queries as efficiently as tree based indexes.</a:t>
            </a:r>
          </a:p>
        </p:txBody>
      </p:sp>
      <p:sp>
        <p:nvSpPr>
          <p:cNvPr id="4" name="Date Placeholder 3">
            <a:extLst>
              <a:ext uri="{FF2B5EF4-FFF2-40B4-BE49-F238E27FC236}">
                <a16:creationId xmlns:a16="http://schemas.microsoft.com/office/drawing/2014/main" id="{C364D443-E6DB-574E-4B99-1BCE10F62E53}"/>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EBC46C9C-BD81-71AD-B488-A3D05ADB9FFD}"/>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436E2559-DAEB-5A64-6D77-73B43A59C7C3}"/>
              </a:ext>
            </a:extLst>
          </p:cNvPr>
          <p:cNvSpPr>
            <a:spLocks noGrp="1"/>
          </p:cNvSpPr>
          <p:nvPr>
            <p:ph type="sldNum" sz="quarter" idx="12"/>
          </p:nvPr>
        </p:nvSpPr>
        <p:spPr/>
        <p:txBody>
          <a:bodyPr/>
          <a:lstStyle/>
          <a:p>
            <a:fld id="{8BF46F7E-A3B9-4BC4-ABF0-30871FC07EBE}" type="slidenum">
              <a:rPr lang="en-IN" smtClean="0"/>
              <a:t>18</a:t>
            </a:fld>
            <a:endParaRPr lang="en-IN" dirty="0"/>
          </a:p>
        </p:txBody>
      </p:sp>
    </p:spTree>
    <p:extLst>
      <p:ext uri="{BB962C8B-B14F-4D97-AF65-F5344CB8AC3E}">
        <p14:creationId xmlns:p14="http://schemas.microsoft.com/office/powerpoint/2010/main" val="111784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D5FA-8FC0-9EB2-2993-EBA05547EF93}"/>
              </a:ext>
            </a:extLst>
          </p:cNvPr>
          <p:cNvSpPr>
            <a:spLocks noGrp="1"/>
          </p:cNvSpPr>
          <p:nvPr>
            <p:ph type="title"/>
          </p:nvPr>
        </p:nvSpPr>
        <p:spPr>
          <a:xfrm>
            <a:off x="838200" y="531379"/>
            <a:ext cx="10515600" cy="520717"/>
          </a:xfrm>
        </p:spPr>
        <p:txBody>
          <a:bodyPr>
            <a:noAutofit/>
          </a:bodyPr>
          <a:lstStyle/>
          <a:p>
            <a:r>
              <a:rPr lang="en-US" sz="3200" b="1" dirty="0">
                <a:latin typeface="+mn-lt"/>
              </a:rPr>
              <a:t>Geoflink Grid Index</a:t>
            </a:r>
            <a:endParaRPr lang="en-IN" sz="3200" b="1" dirty="0">
              <a:latin typeface="+mn-lt"/>
            </a:endParaRPr>
          </a:p>
        </p:txBody>
      </p:sp>
      <p:sp>
        <p:nvSpPr>
          <p:cNvPr id="3" name="Content Placeholder 2">
            <a:extLst>
              <a:ext uri="{FF2B5EF4-FFF2-40B4-BE49-F238E27FC236}">
                <a16:creationId xmlns:a16="http://schemas.microsoft.com/office/drawing/2014/main" id="{814D7620-BF96-1FE0-B2A0-658ED3CE86B6}"/>
              </a:ext>
            </a:extLst>
          </p:cNvPr>
          <p:cNvSpPr>
            <a:spLocks noGrp="1"/>
          </p:cNvSpPr>
          <p:nvPr>
            <p:ph idx="1"/>
          </p:nvPr>
        </p:nvSpPr>
        <p:spPr>
          <a:xfrm>
            <a:off x="838200" y="1381141"/>
            <a:ext cx="10515600" cy="5111734"/>
          </a:xfrm>
        </p:spPr>
        <p:txBody>
          <a:bodyPr/>
          <a:lstStyle/>
          <a:p>
            <a:r>
              <a:rPr lang="en-US" dirty="0"/>
              <a:t>Geoflink is a distributed spatial data stream management system, hence an index which can work efficiently in distributed environment  in the presence of heavy updates is needed.</a:t>
            </a:r>
          </a:p>
          <a:p>
            <a:r>
              <a:rPr lang="en-US" dirty="0"/>
              <a:t>And the obvious choice is grid index which is not fast but can handle these heavy updates.</a:t>
            </a:r>
          </a:p>
          <a:p>
            <a:r>
              <a:rPr lang="en-US" dirty="0"/>
              <a:t>The grid index is used in GeoFlink for filtering and pruning objects during spatial queries execution.</a:t>
            </a:r>
            <a:endParaRPr lang="en-IN" dirty="0"/>
          </a:p>
        </p:txBody>
      </p:sp>
      <p:sp>
        <p:nvSpPr>
          <p:cNvPr id="4" name="Date Placeholder 3">
            <a:extLst>
              <a:ext uri="{FF2B5EF4-FFF2-40B4-BE49-F238E27FC236}">
                <a16:creationId xmlns:a16="http://schemas.microsoft.com/office/drawing/2014/main" id="{FC18EFA8-2168-753C-A83F-D67D9DE8DA7C}"/>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8D289CE2-CC33-58B8-32BE-AF3EE18550E3}"/>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75D179F6-F984-3BAD-160A-C259A76C0747}"/>
              </a:ext>
            </a:extLst>
          </p:cNvPr>
          <p:cNvSpPr>
            <a:spLocks noGrp="1"/>
          </p:cNvSpPr>
          <p:nvPr>
            <p:ph type="sldNum" sz="quarter" idx="12"/>
          </p:nvPr>
        </p:nvSpPr>
        <p:spPr/>
        <p:txBody>
          <a:bodyPr/>
          <a:lstStyle/>
          <a:p>
            <a:fld id="{8BF46F7E-A3B9-4BC4-ABF0-30871FC07EBE}" type="slidenum">
              <a:rPr lang="en-IN" smtClean="0"/>
              <a:t>19</a:t>
            </a:fld>
            <a:endParaRPr lang="en-IN" dirty="0"/>
          </a:p>
        </p:txBody>
      </p:sp>
    </p:spTree>
    <p:extLst>
      <p:ext uri="{BB962C8B-B14F-4D97-AF65-F5344CB8AC3E}">
        <p14:creationId xmlns:p14="http://schemas.microsoft.com/office/powerpoint/2010/main" val="241831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8FF-6CB4-8B17-A815-01E36E19505A}"/>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5CBF77D5-9BF8-D11B-16B5-D73D2FFE6417}"/>
              </a:ext>
            </a:extLst>
          </p:cNvPr>
          <p:cNvSpPr>
            <a:spLocks noGrp="1"/>
          </p:cNvSpPr>
          <p:nvPr>
            <p:ph idx="1"/>
          </p:nvPr>
        </p:nvSpPr>
        <p:spPr/>
        <p:txBody>
          <a:bodyPr/>
          <a:lstStyle/>
          <a:p>
            <a:r>
              <a:rPr lang="en-US" dirty="0"/>
              <a:t>We live in an era with increasing use of GPS enabled devices, and hence spatial data is omnipresent. Many applications require real time processing of spatial data.</a:t>
            </a:r>
          </a:p>
          <a:p>
            <a:r>
              <a:rPr lang="en-US" dirty="0"/>
              <a:t>Geoflink is an efficient and scalable spatial data stream management system capable of handling such huge data and huge throughput, unlike the current system which include GIS and QGIS which cannot do so.</a:t>
            </a:r>
          </a:p>
          <a:p>
            <a:r>
              <a:rPr lang="en-US" dirty="0"/>
              <a:t>Geoflink is an extension of Apache flink rather than a separate software.</a:t>
            </a:r>
            <a:endParaRPr lang="en-IN" dirty="0"/>
          </a:p>
        </p:txBody>
      </p:sp>
      <p:sp>
        <p:nvSpPr>
          <p:cNvPr id="4" name="Date Placeholder 3">
            <a:extLst>
              <a:ext uri="{FF2B5EF4-FFF2-40B4-BE49-F238E27FC236}">
                <a16:creationId xmlns:a16="http://schemas.microsoft.com/office/drawing/2014/main" id="{307CB040-1D87-C223-8F5F-48DBDF188483}"/>
              </a:ext>
            </a:extLst>
          </p:cNvPr>
          <p:cNvSpPr>
            <a:spLocks noGrp="1"/>
          </p:cNvSpPr>
          <p:nvPr>
            <p:ph type="dt" sz="half" idx="10"/>
          </p:nvPr>
        </p:nvSpPr>
        <p:spPr/>
        <p:txBody>
          <a:bodyPr/>
          <a:lstStyle/>
          <a:p>
            <a:fld id="{EDEFBEA8-72B4-4A3E-8B22-85744FE4DF1D}"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012701F1-F6B8-A6B8-D9E0-EECFAD822254}"/>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C8B352E9-A4D2-C240-61A9-9D2B72A2A036}"/>
              </a:ext>
            </a:extLst>
          </p:cNvPr>
          <p:cNvSpPr>
            <a:spLocks noGrp="1"/>
          </p:cNvSpPr>
          <p:nvPr>
            <p:ph type="sldNum" sz="quarter" idx="12"/>
          </p:nvPr>
        </p:nvSpPr>
        <p:spPr/>
        <p:txBody>
          <a:bodyPr/>
          <a:lstStyle/>
          <a:p>
            <a:fld id="{8BF46F7E-A3B9-4BC4-ABF0-30871FC07EBE}" type="slidenum">
              <a:rPr lang="en-IN" smtClean="0"/>
              <a:t>2</a:t>
            </a:fld>
            <a:endParaRPr lang="en-IN" dirty="0"/>
          </a:p>
        </p:txBody>
      </p:sp>
    </p:spTree>
    <p:extLst>
      <p:ext uri="{BB962C8B-B14F-4D97-AF65-F5344CB8AC3E}">
        <p14:creationId xmlns:p14="http://schemas.microsoft.com/office/powerpoint/2010/main" val="62561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9374-6C77-838C-B8B5-2EF9CFCA1A18}"/>
              </a:ext>
            </a:extLst>
          </p:cNvPr>
          <p:cNvSpPr>
            <a:spLocks noGrp="1"/>
          </p:cNvSpPr>
          <p:nvPr>
            <p:ph type="title"/>
          </p:nvPr>
        </p:nvSpPr>
        <p:spPr>
          <a:xfrm>
            <a:off x="3082708" y="4918976"/>
            <a:ext cx="4900612" cy="576984"/>
          </a:xfrm>
        </p:spPr>
        <p:txBody>
          <a:bodyPr>
            <a:normAutofit fontScale="90000"/>
          </a:bodyPr>
          <a:lstStyle/>
          <a:p>
            <a:r>
              <a:rPr lang="en-US" sz="1800" b="1" dirty="0">
                <a:latin typeface="+mn-lt"/>
              </a:rPr>
              <a:t>Grid Index of Spatial object (</a:t>
            </a:r>
            <a:r>
              <a:rPr lang="el-GR" sz="1800" b="1" dirty="0">
                <a:latin typeface="+mn-lt"/>
              </a:rPr>
              <a:t>ψ</a:t>
            </a:r>
            <a:r>
              <a:rPr lang="en-US" sz="1800" b="1" dirty="0">
                <a:latin typeface="+mn-lt"/>
              </a:rPr>
              <a:t>) and its nearest neighbor</a:t>
            </a:r>
            <a:endParaRPr lang="en-IN" sz="1800" b="1" dirty="0">
              <a:latin typeface="+mn-lt"/>
            </a:endParaRPr>
          </a:p>
        </p:txBody>
      </p:sp>
      <p:pic>
        <p:nvPicPr>
          <p:cNvPr id="8" name="Content Placeholder 7">
            <a:extLst>
              <a:ext uri="{FF2B5EF4-FFF2-40B4-BE49-F238E27FC236}">
                <a16:creationId xmlns:a16="http://schemas.microsoft.com/office/drawing/2014/main" id="{F798C71A-0ADF-6FD3-1424-0305D48C6FC2}"/>
              </a:ext>
            </a:extLst>
          </p:cNvPr>
          <p:cNvPicPr>
            <a:picLocks noGrp="1" noChangeAspect="1"/>
          </p:cNvPicPr>
          <p:nvPr>
            <p:ph idx="1"/>
          </p:nvPr>
        </p:nvPicPr>
        <p:blipFill>
          <a:blip r:embed="rId2"/>
          <a:stretch>
            <a:fillRect/>
          </a:stretch>
        </p:blipFill>
        <p:spPr>
          <a:xfrm>
            <a:off x="3407532" y="668011"/>
            <a:ext cx="4250965" cy="4250965"/>
          </a:xfrm>
        </p:spPr>
      </p:pic>
      <p:sp>
        <p:nvSpPr>
          <p:cNvPr id="4" name="Date Placeholder 3">
            <a:extLst>
              <a:ext uri="{FF2B5EF4-FFF2-40B4-BE49-F238E27FC236}">
                <a16:creationId xmlns:a16="http://schemas.microsoft.com/office/drawing/2014/main" id="{4E649673-49A5-C299-1F86-8656060B30EB}"/>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4AE10B69-7C3E-C633-E818-07597B45235E}"/>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A43B08FB-7852-E049-6E7A-D4F55D0F4C75}"/>
              </a:ext>
            </a:extLst>
          </p:cNvPr>
          <p:cNvSpPr>
            <a:spLocks noGrp="1"/>
          </p:cNvSpPr>
          <p:nvPr>
            <p:ph type="sldNum" sz="quarter" idx="12"/>
          </p:nvPr>
        </p:nvSpPr>
        <p:spPr/>
        <p:txBody>
          <a:bodyPr/>
          <a:lstStyle/>
          <a:p>
            <a:fld id="{8BF46F7E-A3B9-4BC4-ABF0-30871FC07EBE}" type="slidenum">
              <a:rPr lang="en-IN" smtClean="0"/>
              <a:t>20</a:t>
            </a:fld>
            <a:endParaRPr lang="en-IN" dirty="0"/>
          </a:p>
        </p:txBody>
      </p:sp>
    </p:spTree>
    <p:extLst>
      <p:ext uri="{BB962C8B-B14F-4D97-AF65-F5344CB8AC3E}">
        <p14:creationId xmlns:p14="http://schemas.microsoft.com/office/powerpoint/2010/main" val="341888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D41D-4EAA-8093-7FC5-377CECC2BFC7}"/>
              </a:ext>
            </a:extLst>
          </p:cNvPr>
          <p:cNvSpPr>
            <a:spLocks noGrp="1"/>
          </p:cNvSpPr>
          <p:nvPr>
            <p:ph type="title"/>
          </p:nvPr>
        </p:nvSpPr>
        <p:spPr>
          <a:xfrm>
            <a:off x="838200" y="365126"/>
            <a:ext cx="10515600" cy="530802"/>
          </a:xfrm>
        </p:spPr>
        <p:txBody>
          <a:bodyPr>
            <a:normAutofit/>
          </a:bodyPr>
          <a:lstStyle/>
          <a:p>
            <a:r>
              <a:rPr lang="en-US" sz="3200" b="1" dirty="0">
                <a:latin typeface="+mn-lt"/>
              </a:rPr>
              <a:t>Spatial Continuous Queries</a:t>
            </a:r>
            <a:endParaRPr lang="en-IN" sz="3200" b="1" dirty="0">
              <a:latin typeface="+mn-lt"/>
            </a:endParaRPr>
          </a:p>
        </p:txBody>
      </p:sp>
      <p:sp>
        <p:nvSpPr>
          <p:cNvPr id="3" name="Content Placeholder 2">
            <a:extLst>
              <a:ext uri="{FF2B5EF4-FFF2-40B4-BE49-F238E27FC236}">
                <a16:creationId xmlns:a16="http://schemas.microsoft.com/office/drawing/2014/main" id="{3632A0A4-FE0D-C049-913A-536B3B4E8E58}"/>
              </a:ext>
            </a:extLst>
          </p:cNvPr>
          <p:cNvSpPr>
            <a:spLocks noGrp="1"/>
          </p:cNvSpPr>
          <p:nvPr>
            <p:ph idx="1"/>
          </p:nvPr>
        </p:nvSpPr>
        <p:spPr>
          <a:xfrm>
            <a:off x="838200" y="1145309"/>
            <a:ext cx="10515600" cy="5031654"/>
          </a:xfrm>
        </p:spPr>
        <p:txBody>
          <a:bodyPr/>
          <a:lstStyle/>
          <a:p>
            <a:r>
              <a:rPr lang="en-US" dirty="0"/>
              <a:t>There are 3 basic spatial continuous queries in GeoFlink:</a:t>
            </a:r>
          </a:p>
          <a:p>
            <a:pPr marL="514350" indent="-514350">
              <a:buFont typeface="+mj-lt"/>
              <a:buAutoNum type="arabicPeriod"/>
            </a:pPr>
            <a:r>
              <a:rPr lang="en-US" dirty="0"/>
              <a:t>Spatial Range- </a:t>
            </a:r>
          </a:p>
          <a:p>
            <a:pPr lvl="1"/>
            <a:r>
              <a:rPr lang="en-US" dirty="0"/>
              <a:t>This query comes in handy when a user wants to fetch spatial objects within certain distance of query objects.</a:t>
            </a:r>
          </a:p>
          <a:p>
            <a:pPr marL="514350" indent="-514350">
              <a:buFont typeface="+mj-lt"/>
              <a:buAutoNum type="arabicPeriod"/>
            </a:pPr>
            <a:r>
              <a:rPr lang="en-US" dirty="0"/>
              <a:t>Spatial kNN-</a:t>
            </a:r>
          </a:p>
          <a:p>
            <a:pPr lvl="1"/>
            <a:r>
              <a:rPr lang="en-US" dirty="0"/>
              <a:t>This query is useful in fetching k nearest spatial objects of a query object. </a:t>
            </a:r>
          </a:p>
          <a:p>
            <a:pPr marL="514350" indent="-514350">
              <a:buFont typeface="+mj-lt"/>
              <a:buAutoNum type="arabicPeriod"/>
            </a:pPr>
            <a:r>
              <a:rPr lang="en-US" dirty="0"/>
              <a:t>Spatial Join-</a:t>
            </a:r>
          </a:p>
          <a:p>
            <a:pPr lvl="1"/>
            <a:r>
              <a:rPr lang="en-US" dirty="0"/>
              <a:t>Spatial join is a useful operator where one stream is joined with another based on some query distance. Join is an expensive operator as it involves Cartesian product between the two streams.</a:t>
            </a:r>
            <a:endParaRPr lang="en-IN" dirty="0"/>
          </a:p>
        </p:txBody>
      </p:sp>
      <p:sp>
        <p:nvSpPr>
          <p:cNvPr id="4" name="Date Placeholder 3">
            <a:extLst>
              <a:ext uri="{FF2B5EF4-FFF2-40B4-BE49-F238E27FC236}">
                <a16:creationId xmlns:a16="http://schemas.microsoft.com/office/drawing/2014/main" id="{C48C15B9-B82F-4FD6-D5C8-956B8BDDB432}"/>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6D2E47A3-2ED3-BE35-7A2D-B38B4BC111CD}"/>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960B65F5-183F-83BC-ECDF-11ADDA6C96C0}"/>
              </a:ext>
            </a:extLst>
          </p:cNvPr>
          <p:cNvSpPr>
            <a:spLocks noGrp="1"/>
          </p:cNvSpPr>
          <p:nvPr>
            <p:ph type="sldNum" sz="quarter" idx="12"/>
          </p:nvPr>
        </p:nvSpPr>
        <p:spPr/>
        <p:txBody>
          <a:bodyPr/>
          <a:lstStyle/>
          <a:p>
            <a:fld id="{8BF46F7E-A3B9-4BC4-ABF0-30871FC07EBE}" type="slidenum">
              <a:rPr lang="en-IN" smtClean="0"/>
              <a:t>21</a:t>
            </a:fld>
            <a:endParaRPr lang="en-IN" dirty="0"/>
          </a:p>
        </p:txBody>
      </p:sp>
    </p:spTree>
    <p:extLst>
      <p:ext uri="{BB962C8B-B14F-4D97-AF65-F5344CB8AC3E}">
        <p14:creationId xmlns:p14="http://schemas.microsoft.com/office/powerpoint/2010/main" val="3567962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E0F0A-20FF-CDFC-B60B-21C4386D5494}"/>
              </a:ext>
            </a:extLst>
          </p:cNvPr>
          <p:cNvSpPr>
            <a:spLocks noGrp="1"/>
          </p:cNvSpPr>
          <p:nvPr>
            <p:ph idx="1"/>
          </p:nvPr>
        </p:nvSpPr>
        <p:spPr>
          <a:xfrm>
            <a:off x="838200" y="604260"/>
            <a:ext cx="10515600" cy="5752090"/>
          </a:xfrm>
        </p:spPr>
        <p:txBody>
          <a:bodyPr/>
          <a:lstStyle/>
          <a:p>
            <a:pPr marL="0" indent="0">
              <a:buNone/>
            </a:pPr>
            <a:r>
              <a:rPr lang="en-US" dirty="0"/>
              <a:t>Each Geoflink query has 2 variants:</a:t>
            </a:r>
          </a:p>
          <a:p>
            <a:pPr marL="514350" indent="-514350">
              <a:buFont typeface="+mj-lt"/>
              <a:buAutoNum type="arabicPeriod"/>
            </a:pPr>
            <a:r>
              <a:rPr lang="en-US" dirty="0"/>
              <a:t>Real-time:</a:t>
            </a:r>
          </a:p>
          <a:p>
            <a:pPr lvl="1"/>
            <a:r>
              <a:rPr lang="en-US" dirty="0"/>
              <a:t>Real-time query is triggered with the arrival of new stream tuples. Precisely, as a new tuple is received by GeoFlink, it is processed by real-time query and a corresponding output is generated. </a:t>
            </a:r>
          </a:p>
          <a:p>
            <a:pPr marL="514350" indent="-514350">
              <a:buFont typeface="+mj-lt"/>
              <a:buAutoNum type="arabicPeriod"/>
            </a:pPr>
            <a:r>
              <a:rPr lang="en-US" dirty="0"/>
              <a:t>Window-based:</a:t>
            </a:r>
            <a:endParaRPr lang="en-IN" dirty="0"/>
          </a:p>
          <a:p>
            <a:pPr lvl="1"/>
            <a:r>
              <a:rPr lang="en-US" dirty="0"/>
              <a:t>Triggering of window-based query is based on window size and window slide step. The window-based query performs computation on all the spatial objects in the window and generates output corresponding to all the window contents. The query output is generated every slide step (</a:t>
            </a:r>
            <a:r>
              <a:rPr lang="en-US" dirty="0" err="1"/>
              <a:t>Ws</a:t>
            </a:r>
            <a:r>
              <a:rPr lang="en-US" dirty="0"/>
              <a:t>) in case of sliding window or every window size (</a:t>
            </a:r>
            <a:r>
              <a:rPr lang="en-US" dirty="0" err="1"/>
              <a:t>Wn</a:t>
            </a:r>
            <a:r>
              <a:rPr lang="en-US" dirty="0"/>
              <a:t>) in case of tumbling window. </a:t>
            </a:r>
          </a:p>
        </p:txBody>
      </p:sp>
      <p:sp>
        <p:nvSpPr>
          <p:cNvPr id="4" name="Date Placeholder 3">
            <a:extLst>
              <a:ext uri="{FF2B5EF4-FFF2-40B4-BE49-F238E27FC236}">
                <a16:creationId xmlns:a16="http://schemas.microsoft.com/office/drawing/2014/main" id="{10C24302-71BE-A67D-FAE3-88BDB248C107}"/>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83AEDED5-A1A8-C7D6-2233-6706E25EBC94}"/>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74365260-EDF5-BB93-FFC5-3BCBE1F3CD50}"/>
              </a:ext>
            </a:extLst>
          </p:cNvPr>
          <p:cNvSpPr>
            <a:spLocks noGrp="1"/>
          </p:cNvSpPr>
          <p:nvPr>
            <p:ph type="sldNum" sz="quarter" idx="12"/>
          </p:nvPr>
        </p:nvSpPr>
        <p:spPr/>
        <p:txBody>
          <a:bodyPr/>
          <a:lstStyle/>
          <a:p>
            <a:fld id="{8BF46F7E-A3B9-4BC4-ABF0-30871FC07EBE}" type="slidenum">
              <a:rPr lang="en-IN" smtClean="0"/>
              <a:t>22</a:t>
            </a:fld>
            <a:endParaRPr lang="en-IN" dirty="0"/>
          </a:p>
        </p:txBody>
      </p:sp>
    </p:spTree>
    <p:extLst>
      <p:ext uri="{BB962C8B-B14F-4D97-AF65-F5344CB8AC3E}">
        <p14:creationId xmlns:p14="http://schemas.microsoft.com/office/powerpoint/2010/main" val="3344841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1C67-4856-73BA-E89D-B8F3E354A900}"/>
              </a:ext>
            </a:extLst>
          </p:cNvPr>
          <p:cNvSpPr>
            <a:spLocks noGrp="1"/>
          </p:cNvSpPr>
          <p:nvPr>
            <p:ph type="title"/>
          </p:nvPr>
        </p:nvSpPr>
        <p:spPr>
          <a:xfrm>
            <a:off x="838200" y="365126"/>
            <a:ext cx="10515600" cy="681250"/>
          </a:xfrm>
        </p:spPr>
        <p:txBody>
          <a:bodyPr>
            <a:normAutofit fontScale="90000"/>
          </a:bodyPr>
          <a:lstStyle/>
          <a:p>
            <a:r>
              <a:rPr lang="en-US" dirty="0"/>
              <a:t>Geoflink Architecture</a:t>
            </a:r>
            <a:endParaRPr lang="en-IN" dirty="0"/>
          </a:p>
        </p:txBody>
      </p:sp>
      <p:pic>
        <p:nvPicPr>
          <p:cNvPr id="8" name="Content Placeholder 7">
            <a:extLst>
              <a:ext uri="{FF2B5EF4-FFF2-40B4-BE49-F238E27FC236}">
                <a16:creationId xmlns:a16="http://schemas.microsoft.com/office/drawing/2014/main" id="{27496A35-7EFC-42C0-E18C-39B5F87A4B9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7421" t="4" r="22512" b="2756"/>
          <a:stretch/>
        </p:blipFill>
        <p:spPr>
          <a:xfrm>
            <a:off x="7211505" y="0"/>
            <a:ext cx="4411744" cy="6363916"/>
          </a:xfrm>
        </p:spPr>
      </p:pic>
      <p:sp>
        <p:nvSpPr>
          <p:cNvPr id="4" name="Date Placeholder 3">
            <a:extLst>
              <a:ext uri="{FF2B5EF4-FFF2-40B4-BE49-F238E27FC236}">
                <a16:creationId xmlns:a16="http://schemas.microsoft.com/office/drawing/2014/main" id="{29A3464C-4186-8B20-922B-12C80F9E5DC1}"/>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EF9463FE-384C-FDCA-BF51-5852D313252A}"/>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4C4D54FC-577D-2CB5-7382-B6251097E7BC}"/>
              </a:ext>
            </a:extLst>
          </p:cNvPr>
          <p:cNvSpPr>
            <a:spLocks noGrp="1"/>
          </p:cNvSpPr>
          <p:nvPr>
            <p:ph type="sldNum" sz="quarter" idx="12"/>
          </p:nvPr>
        </p:nvSpPr>
        <p:spPr/>
        <p:txBody>
          <a:bodyPr/>
          <a:lstStyle/>
          <a:p>
            <a:fld id="{8BF46F7E-A3B9-4BC4-ABF0-30871FC07EBE}" type="slidenum">
              <a:rPr lang="en-IN" smtClean="0"/>
              <a:t>23</a:t>
            </a:fld>
            <a:endParaRPr lang="en-IN" dirty="0"/>
          </a:p>
        </p:txBody>
      </p:sp>
      <p:sp>
        <p:nvSpPr>
          <p:cNvPr id="9" name="TextBox 8">
            <a:extLst>
              <a:ext uri="{FF2B5EF4-FFF2-40B4-BE49-F238E27FC236}">
                <a16:creationId xmlns:a16="http://schemas.microsoft.com/office/drawing/2014/main" id="{B90C80ED-6340-C363-847E-FAC8A7EDC00C}"/>
              </a:ext>
            </a:extLst>
          </p:cNvPr>
          <p:cNvSpPr txBox="1"/>
          <p:nvPr/>
        </p:nvSpPr>
        <p:spPr>
          <a:xfrm>
            <a:off x="970961" y="1162206"/>
            <a:ext cx="6240544" cy="4247317"/>
          </a:xfrm>
          <a:prstGeom prst="rect">
            <a:avLst/>
          </a:prstGeom>
          <a:noFill/>
        </p:spPr>
        <p:txBody>
          <a:bodyPr wrap="square" rtlCol="0">
            <a:spAutoFit/>
          </a:bodyPr>
          <a:lstStyle/>
          <a:p>
            <a:r>
              <a:rPr lang="en-IN" dirty="0"/>
              <a:t>Geoflink architecture has 2 important layers:</a:t>
            </a:r>
          </a:p>
          <a:p>
            <a:pPr marL="342900" indent="-342900">
              <a:buFont typeface="+mj-lt"/>
              <a:buAutoNum type="arabicPeriod"/>
            </a:pPr>
            <a:r>
              <a:rPr lang="en-IN" dirty="0"/>
              <a:t>Spatial Stream Layer</a:t>
            </a:r>
          </a:p>
          <a:p>
            <a:pPr marL="800100" lvl="1" indent="-342900">
              <a:buFont typeface="Arial" panose="020B0604020202020204" pitchFamily="34" charset="0"/>
              <a:buChar char="•"/>
            </a:pPr>
            <a:r>
              <a:rPr lang="en-IN" dirty="0"/>
              <a:t>This layer is responsible for converting incoming data streams into spatial data stream.</a:t>
            </a:r>
          </a:p>
          <a:p>
            <a:pPr marL="800100" lvl="1" indent="-342900">
              <a:buFont typeface="Arial" panose="020B0604020202020204" pitchFamily="34" charset="0"/>
              <a:buChar char="•"/>
            </a:pPr>
            <a:r>
              <a:rPr lang="en-IN" dirty="0"/>
              <a:t>Apache flink treats spatial data stream as ordinary data stream which leads to insufficient processing. Geoflink convers it into spatial data stream of spatial objects.</a:t>
            </a:r>
          </a:p>
          <a:p>
            <a:pPr marL="342900" indent="-342900">
              <a:buFont typeface="+mj-lt"/>
              <a:buAutoNum type="arabicPeriod"/>
            </a:pPr>
            <a:r>
              <a:rPr lang="en-IN" dirty="0"/>
              <a:t>Real-Time spatial query processing layer</a:t>
            </a:r>
          </a:p>
          <a:p>
            <a:pPr marL="800100" lvl="1" indent="-342900">
              <a:buFont typeface="Arial" panose="020B0604020202020204" pitchFamily="34" charset="0"/>
              <a:buChar char="•"/>
            </a:pPr>
            <a:r>
              <a:rPr lang="en-US" dirty="0"/>
              <a:t>This layer provides support for a number of basic spatial operators required by most of the spatial data processing and analysis applications.</a:t>
            </a:r>
            <a:endParaRPr lang="en-IN" dirty="0"/>
          </a:p>
          <a:p>
            <a:pPr marL="800100" lvl="1" indent="-342900">
              <a:buFont typeface="Arial" panose="020B0604020202020204" pitchFamily="34" charset="0"/>
              <a:buChar char="•"/>
            </a:pPr>
            <a:r>
              <a:rPr lang="en-US" dirty="0"/>
              <a:t>Users can use Java or Scala to write the spatial queries or custom applications.</a:t>
            </a:r>
            <a:endParaRPr lang="en-IN" dirty="0"/>
          </a:p>
          <a:p>
            <a:pPr marL="800100" lvl="1" indent="-342900">
              <a:buFont typeface="Arial" panose="020B0604020202020204" pitchFamily="34" charset="0"/>
              <a:buChar char="•"/>
            </a:pPr>
            <a:r>
              <a:rPr lang="en-US" dirty="0"/>
              <a:t>This layer makes extensive use of the grid index for efficient queries’ execution. </a:t>
            </a:r>
          </a:p>
        </p:txBody>
      </p:sp>
    </p:spTree>
    <p:extLst>
      <p:ext uri="{BB962C8B-B14F-4D97-AF65-F5344CB8AC3E}">
        <p14:creationId xmlns:p14="http://schemas.microsoft.com/office/powerpoint/2010/main" val="397603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3553-757B-3FE2-F76C-0103D3CEAB7E}"/>
              </a:ext>
            </a:extLst>
          </p:cNvPr>
          <p:cNvSpPr>
            <a:spLocks noGrp="1"/>
          </p:cNvSpPr>
          <p:nvPr>
            <p:ph type="title"/>
          </p:nvPr>
        </p:nvSpPr>
        <p:spPr>
          <a:xfrm>
            <a:off x="838200" y="365126"/>
            <a:ext cx="10515600" cy="586981"/>
          </a:xfrm>
        </p:spPr>
        <p:txBody>
          <a:bodyPr>
            <a:normAutofit fontScale="90000"/>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CCECCFA6-AA40-97B8-23DF-0767A4A65A69}"/>
              </a:ext>
            </a:extLst>
          </p:cNvPr>
          <p:cNvSpPr>
            <a:spLocks noGrp="1"/>
          </p:cNvSpPr>
          <p:nvPr>
            <p:ph idx="1"/>
          </p:nvPr>
        </p:nvSpPr>
        <p:spPr>
          <a:xfrm>
            <a:off x="838200" y="1102936"/>
            <a:ext cx="10515600" cy="5074027"/>
          </a:xfrm>
        </p:spPr>
        <p:txBody>
          <a:bodyPr/>
          <a:lstStyle/>
          <a:p>
            <a:r>
              <a:rPr lang="en-US" dirty="0"/>
              <a:t>Geoflink is an efficient and scalable spatial data stream management system.</a:t>
            </a:r>
          </a:p>
          <a:p>
            <a:r>
              <a:rPr lang="en-US" dirty="0"/>
              <a:t>Geoflink supports spatial datatypes, indexes and continuous queries.</a:t>
            </a:r>
          </a:p>
          <a:p>
            <a:r>
              <a:rPr lang="en-US" dirty="0"/>
              <a:t>Geoflink supports spatial grid index for efficient query processing.</a:t>
            </a:r>
          </a:p>
          <a:p>
            <a:r>
              <a:rPr lang="en-US" dirty="0"/>
              <a:t>GeoFlink supports incoming data streams in GeoJSON, CSV and WKT formats</a:t>
            </a:r>
            <a:r>
              <a:rPr lang="en-US"/>
              <a:t>. </a:t>
            </a:r>
            <a:endParaRPr lang="en-IN" dirty="0"/>
          </a:p>
        </p:txBody>
      </p:sp>
      <p:sp>
        <p:nvSpPr>
          <p:cNvPr id="4" name="Date Placeholder 3">
            <a:extLst>
              <a:ext uri="{FF2B5EF4-FFF2-40B4-BE49-F238E27FC236}">
                <a16:creationId xmlns:a16="http://schemas.microsoft.com/office/drawing/2014/main" id="{24E26E58-C358-9F5F-077A-DBC49888C727}"/>
              </a:ext>
            </a:extLst>
          </p:cNvPr>
          <p:cNvSpPr>
            <a:spLocks noGrp="1"/>
          </p:cNvSpPr>
          <p:nvPr>
            <p:ph type="dt" sz="half" idx="10"/>
          </p:nvPr>
        </p:nvSpPr>
        <p:spPr/>
        <p:txBody>
          <a:bodyPr/>
          <a:lstStyle/>
          <a:p>
            <a:fld id="{C275E851-02CC-4837-A91F-EBFCD9A49D0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C35DDE18-0F1A-002A-B47F-CE8D9A694688}"/>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C91F6627-72DB-B043-598D-C783966C70D2}"/>
              </a:ext>
            </a:extLst>
          </p:cNvPr>
          <p:cNvSpPr>
            <a:spLocks noGrp="1"/>
          </p:cNvSpPr>
          <p:nvPr>
            <p:ph type="sldNum" sz="quarter" idx="12"/>
          </p:nvPr>
        </p:nvSpPr>
        <p:spPr/>
        <p:txBody>
          <a:bodyPr/>
          <a:lstStyle/>
          <a:p>
            <a:fld id="{8BF46F7E-A3B9-4BC4-ABF0-30871FC07EBE}" type="slidenum">
              <a:rPr lang="en-IN" smtClean="0"/>
              <a:t>24</a:t>
            </a:fld>
            <a:endParaRPr lang="en-IN" dirty="0"/>
          </a:p>
        </p:txBody>
      </p:sp>
    </p:spTree>
    <p:extLst>
      <p:ext uri="{BB962C8B-B14F-4D97-AF65-F5344CB8AC3E}">
        <p14:creationId xmlns:p14="http://schemas.microsoft.com/office/powerpoint/2010/main" val="372967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5E53-C4F8-D7A0-C017-08C75646D02F}"/>
              </a:ext>
            </a:extLst>
          </p:cNvPr>
          <p:cNvSpPr>
            <a:spLocks noGrp="1"/>
          </p:cNvSpPr>
          <p:nvPr>
            <p:ph type="title"/>
          </p:nvPr>
        </p:nvSpPr>
        <p:spPr>
          <a:xfrm>
            <a:off x="838200" y="2766218"/>
            <a:ext cx="10515600" cy="1325563"/>
          </a:xfrm>
        </p:spPr>
        <p:txBody>
          <a:bodyPr>
            <a:normAutofit fontScale="90000"/>
          </a:bodyPr>
          <a:lstStyle/>
          <a:p>
            <a:pPr algn="ctr"/>
            <a:r>
              <a:rPr lang="en-US" sz="9600" dirty="0">
                <a:latin typeface="Bahnschrift SemiBold" panose="020B0502040204020203" pitchFamily="34" charset="0"/>
              </a:rPr>
              <a:t>Thank You</a:t>
            </a:r>
            <a:endParaRPr lang="en-IN" sz="9600" dirty="0">
              <a:latin typeface="Bahnschrift SemiBold" panose="020B0502040204020203" pitchFamily="34" charset="0"/>
            </a:endParaRPr>
          </a:p>
        </p:txBody>
      </p:sp>
      <p:sp>
        <p:nvSpPr>
          <p:cNvPr id="3" name="Date Placeholder 2">
            <a:extLst>
              <a:ext uri="{FF2B5EF4-FFF2-40B4-BE49-F238E27FC236}">
                <a16:creationId xmlns:a16="http://schemas.microsoft.com/office/drawing/2014/main" id="{BAD3F6C6-B2A9-0D03-B178-12C512839BC4}"/>
              </a:ext>
            </a:extLst>
          </p:cNvPr>
          <p:cNvSpPr>
            <a:spLocks noGrp="1"/>
          </p:cNvSpPr>
          <p:nvPr>
            <p:ph type="dt" sz="half" idx="10"/>
          </p:nvPr>
        </p:nvSpPr>
        <p:spPr/>
        <p:txBody>
          <a:bodyPr/>
          <a:lstStyle/>
          <a:p>
            <a:fld id="{0977C55A-64B6-4D31-9F18-8379384372DA}" type="datetime2">
              <a:rPr lang="en-IN" smtClean="0"/>
              <a:t>Friday, 07 October 2022</a:t>
            </a:fld>
            <a:endParaRPr lang="en-IN" dirty="0"/>
          </a:p>
        </p:txBody>
      </p:sp>
      <p:sp>
        <p:nvSpPr>
          <p:cNvPr id="4" name="Footer Placeholder 3">
            <a:extLst>
              <a:ext uri="{FF2B5EF4-FFF2-40B4-BE49-F238E27FC236}">
                <a16:creationId xmlns:a16="http://schemas.microsoft.com/office/drawing/2014/main" id="{3ED75EB9-8F7D-12C9-8A50-14BC760D8D7A}"/>
              </a:ext>
            </a:extLst>
          </p:cNvPr>
          <p:cNvSpPr>
            <a:spLocks noGrp="1"/>
          </p:cNvSpPr>
          <p:nvPr>
            <p:ph type="ftr" sz="quarter" idx="11"/>
          </p:nvPr>
        </p:nvSpPr>
        <p:spPr/>
        <p:txBody>
          <a:bodyPr/>
          <a:lstStyle/>
          <a:p>
            <a:r>
              <a:rPr lang="en-IN"/>
              <a:t>Geoflink</a:t>
            </a:r>
            <a:endParaRPr lang="en-IN" dirty="0"/>
          </a:p>
        </p:txBody>
      </p:sp>
      <p:sp>
        <p:nvSpPr>
          <p:cNvPr id="5" name="Slide Number Placeholder 4">
            <a:extLst>
              <a:ext uri="{FF2B5EF4-FFF2-40B4-BE49-F238E27FC236}">
                <a16:creationId xmlns:a16="http://schemas.microsoft.com/office/drawing/2014/main" id="{A646C489-314E-03AD-BA6E-8BF76011E477}"/>
              </a:ext>
            </a:extLst>
          </p:cNvPr>
          <p:cNvSpPr>
            <a:spLocks noGrp="1"/>
          </p:cNvSpPr>
          <p:nvPr>
            <p:ph type="sldNum" sz="quarter" idx="12"/>
          </p:nvPr>
        </p:nvSpPr>
        <p:spPr/>
        <p:txBody>
          <a:bodyPr/>
          <a:lstStyle/>
          <a:p>
            <a:fld id="{8BF46F7E-A3B9-4BC4-ABF0-30871FC07EBE}" type="slidenum">
              <a:rPr lang="en-IN" smtClean="0"/>
              <a:t>25</a:t>
            </a:fld>
            <a:endParaRPr lang="en-IN" dirty="0"/>
          </a:p>
        </p:txBody>
      </p:sp>
    </p:spTree>
    <p:extLst>
      <p:ext uri="{BB962C8B-B14F-4D97-AF65-F5344CB8AC3E}">
        <p14:creationId xmlns:p14="http://schemas.microsoft.com/office/powerpoint/2010/main" val="23835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BBED-028F-48AE-9E67-890958A351C7}"/>
              </a:ext>
            </a:extLst>
          </p:cNvPr>
          <p:cNvSpPr>
            <a:spLocks noGrp="1"/>
          </p:cNvSpPr>
          <p:nvPr>
            <p:ph type="title"/>
          </p:nvPr>
        </p:nvSpPr>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EB35DF77-162D-905F-D8F0-F808F649CC64}"/>
              </a:ext>
            </a:extLst>
          </p:cNvPr>
          <p:cNvSpPr>
            <a:spLocks noGrp="1"/>
          </p:cNvSpPr>
          <p:nvPr>
            <p:ph idx="1"/>
          </p:nvPr>
        </p:nvSpPr>
        <p:spPr/>
        <p:txBody>
          <a:bodyPr/>
          <a:lstStyle/>
          <a:p>
            <a:r>
              <a:rPr lang="en-US" dirty="0"/>
              <a:t>What is spatial data? Spatial data analysis, Vectors and rasters, spatial data science.</a:t>
            </a:r>
          </a:p>
          <a:p>
            <a:r>
              <a:rPr lang="en-US" dirty="0"/>
              <a:t>Importance of spatial data.</a:t>
            </a:r>
          </a:p>
          <a:p>
            <a:r>
              <a:rPr lang="en-IN" dirty="0"/>
              <a:t>Spatial data processing</a:t>
            </a:r>
          </a:p>
          <a:p>
            <a:r>
              <a:rPr lang="en-IN" dirty="0"/>
              <a:t>Apache Flink</a:t>
            </a:r>
          </a:p>
          <a:p>
            <a:r>
              <a:rPr lang="en-IN" dirty="0"/>
              <a:t>Geoflink</a:t>
            </a:r>
          </a:p>
          <a:p>
            <a:r>
              <a:rPr lang="en-IN" dirty="0"/>
              <a:t>Architecture of Geoflink</a:t>
            </a:r>
          </a:p>
          <a:p>
            <a:r>
              <a:rPr lang="en-IN" dirty="0"/>
              <a:t>Conclusion</a:t>
            </a:r>
          </a:p>
        </p:txBody>
      </p:sp>
      <p:sp>
        <p:nvSpPr>
          <p:cNvPr id="4" name="Date Placeholder 3">
            <a:extLst>
              <a:ext uri="{FF2B5EF4-FFF2-40B4-BE49-F238E27FC236}">
                <a16:creationId xmlns:a16="http://schemas.microsoft.com/office/drawing/2014/main" id="{C3BF2D16-7546-0CBD-4BBD-5D05854E1C3F}"/>
              </a:ext>
            </a:extLst>
          </p:cNvPr>
          <p:cNvSpPr>
            <a:spLocks noGrp="1"/>
          </p:cNvSpPr>
          <p:nvPr>
            <p:ph type="dt" sz="half" idx="10"/>
          </p:nvPr>
        </p:nvSpPr>
        <p:spPr/>
        <p:txBody>
          <a:bodyPr/>
          <a:lstStyle/>
          <a:p>
            <a:fld id="{3F59EA2C-2772-4BDB-9C07-01582BEFAF2A}"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2B460C84-0356-79D7-EFD0-9E7A184F83A7}"/>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29D5FE45-923B-3A08-8909-5BEB12908DE5}"/>
              </a:ext>
            </a:extLst>
          </p:cNvPr>
          <p:cNvSpPr>
            <a:spLocks noGrp="1"/>
          </p:cNvSpPr>
          <p:nvPr>
            <p:ph type="sldNum" sz="quarter" idx="12"/>
          </p:nvPr>
        </p:nvSpPr>
        <p:spPr/>
        <p:txBody>
          <a:bodyPr/>
          <a:lstStyle/>
          <a:p>
            <a:fld id="{8BF46F7E-A3B9-4BC4-ABF0-30871FC07EBE}" type="slidenum">
              <a:rPr lang="en-IN" smtClean="0"/>
              <a:t>3</a:t>
            </a:fld>
            <a:endParaRPr lang="en-IN" dirty="0"/>
          </a:p>
        </p:txBody>
      </p:sp>
    </p:spTree>
    <p:extLst>
      <p:ext uri="{BB962C8B-B14F-4D97-AF65-F5344CB8AC3E}">
        <p14:creationId xmlns:p14="http://schemas.microsoft.com/office/powerpoint/2010/main" val="281515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12A0-FA86-1EA9-CA99-C61EA8407191}"/>
              </a:ext>
            </a:extLst>
          </p:cNvPr>
          <p:cNvSpPr>
            <a:spLocks noGrp="1"/>
          </p:cNvSpPr>
          <p:nvPr>
            <p:ph type="title"/>
          </p:nvPr>
        </p:nvSpPr>
        <p:spPr/>
        <p:txBody>
          <a:bodyPr/>
          <a:lstStyle/>
          <a:p>
            <a:r>
              <a:rPr lang="en-US" b="1" dirty="0"/>
              <a:t>What is Spatial</a:t>
            </a:r>
            <a:r>
              <a:rPr lang="en-US" dirty="0"/>
              <a:t> </a:t>
            </a:r>
            <a:r>
              <a:rPr lang="en-US" b="1" dirty="0"/>
              <a:t>Data?</a:t>
            </a:r>
            <a:endParaRPr lang="en-IN" b="1" dirty="0"/>
          </a:p>
        </p:txBody>
      </p:sp>
      <p:sp>
        <p:nvSpPr>
          <p:cNvPr id="3" name="Content Placeholder 2">
            <a:extLst>
              <a:ext uri="{FF2B5EF4-FFF2-40B4-BE49-F238E27FC236}">
                <a16:creationId xmlns:a16="http://schemas.microsoft.com/office/drawing/2014/main" id="{A0876D8C-CFEC-E64C-DF5D-115C2B2D756C}"/>
              </a:ext>
            </a:extLst>
          </p:cNvPr>
          <p:cNvSpPr>
            <a:spLocks noGrp="1"/>
          </p:cNvSpPr>
          <p:nvPr>
            <p:ph idx="1"/>
          </p:nvPr>
        </p:nvSpPr>
        <p:spPr/>
        <p:txBody>
          <a:bodyPr>
            <a:normAutofit/>
          </a:bodyPr>
          <a:lstStyle/>
          <a:p>
            <a:r>
              <a:rPr lang="en-US" dirty="0"/>
              <a:t>Any type of data directly or indirectly referencing to a specific geographical area or location is called spatial data.</a:t>
            </a:r>
          </a:p>
          <a:p>
            <a:r>
              <a:rPr lang="en-US" dirty="0"/>
              <a:t>These are also called geospatial or geographic data.</a:t>
            </a:r>
          </a:p>
          <a:p>
            <a:r>
              <a:rPr lang="en-US" dirty="0"/>
              <a:t>If a non-spatial data or additional information exists, then it is called the attribute of the spatial data.</a:t>
            </a:r>
          </a:p>
          <a:p>
            <a:r>
              <a:rPr lang="en-US" dirty="0"/>
              <a:t>There are 2 key types of spatial data:</a:t>
            </a:r>
          </a:p>
          <a:p>
            <a:pPr lvl="1"/>
            <a:r>
              <a:rPr lang="en-US" dirty="0"/>
              <a:t>Geometric – mapped on a two dimensional flat surface.</a:t>
            </a:r>
          </a:p>
          <a:p>
            <a:pPr lvl="1"/>
            <a:r>
              <a:rPr lang="en-US" dirty="0"/>
              <a:t>Geographic – mapped on around a sphere.</a:t>
            </a:r>
          </a:p>
        </p:txBody>
      </p:sp>
      <p:sp>
        <p:nvSpPr>
          <p:cNvPr id="4" name="Date Placeholder 3">
            <a:extLst>
              <a:ext uri="{FF2B5EF4-FFF2-40B4-BE49-F238E27FC236}">
                <a16:creationId xmlns:a16="http://schemas.microsoft.com/office/drawing/2014/main" id="{E862E88E-DF99-D135-EFB2-D38C5905AD25}"/>
              </a:ext>
            </a:extLst>
          </p:cNvPr>
          <p:cNvSpPr>
            <a:spLocks noGrp="1"/>
          </p:cNvSpPr>
          <p:nvPr>
            <p:ph type="dt" sz="half" idx="10"/>
          </p:nvPr>
        </p:nvSpPr>
        <p:spPr/>
        <p:txBody>
          <a:bodyPr/>
          <a:lstStyle/>
          <a:p>
            <a:fld id="{16E9CBF1-D3DB-46B7-BFE3-1944A5EB0420}"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8F3AA672-B07C-49DA-90AA-31EB164903FD}"/>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E4DC8E13-1E7F-2102-5A69-F446932985AD}"/>
              </a:ext>
            </a:extLst>
          </p:cNvPr>
          <p:cNvSpPr>
            <a:spLocks noGrp="1"/>
          </p:cNvSpPr>
          <p:nvPr>
            <p:ph type="sldNum" sz="quarter" idx="12"/>
          </p:nvPr>
        </p:nvSpPr>
        <p:spPr/>
        <p:txBody>
          <a:bodyPr/>
          <a:lstStyle/>
          <a:p>
            <a:fld id="{8BF46F7E-A3B9-4BC4-ABF0-30871FC07EBE}" type="slidenum">
              <a:rPr lang="en-IN" smtClean="0"/>
              <a:t>4</a:t>
            </a:fld>
            <a:endParaRPr lang="en-IN" dirty="0"/>
          </a:p>
        </p:txBody>
      </p:sp>
    </p:spTree>
    <p:extLst>
      <p:ext uri="{BB962C8B-B14F-4D97-AF65-F5344CB8AC3E}">
        <p14:creationId xmlns:p14="http://schemas.microsoft.com/office/powerpoint/2010/main" val="34633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42C6-5370-67E3-9A6B-DD4AB9B2275F}"/>
              </a:ext>
            </a:extLst>
          </p:cNvPr>
          <p:cNvSpPr>
            <a:spLocks noGrp="1"/>
          </p:cNvSpPr>
          <p:nvPr>
            <p:ph type="title"/>
          </p:nvPr>
        </p:nvSpPr>
        <p:spPr>
          <a:xfrm>
            <a:off x="739588" y="313764"/>
            <a:ext cx="10515600" cy="561135"/>
          </a:xfrm>
        </p:spPr>
        <p:txBody>
          <a:bodyPr>
            <a:noAutofit/>
          </a:bodyPr>
          <a:lstStyle/>
          <a:p>
            <a:r>
              <a:rPr lang="en-US" sz="3600" b="1" dirty="0">
                <a:latin typeface="+mn-lt"/>
              </a:rPr>
              <a:t>Spatial Data Analysis</a:t>
            </a:r>
            <a:endParaRPr lang="en-IN" sz="3600" b="1" dirty="0">
              <a:latin typeface="+mn-lt"/>
            </a:endParaRPr>
          </a:p>
        </p:txBody>
      </p:sp>
      <p:sp>
        <p:nvSpPr>
          <p:cNvPr id="3" name="Content Placeholder 2">
            <a:extLst>
              <a:ext uri="{FF2B5EF4-FFF2-40B4-BE49-F238E27FC236}">
                <a16:creationId xmlns:a16="http://schemas.microsoft.com/office/drawing/2014/main" id="{D8AB039A-1768-7064-0A70-1B863DFEB22B}"/>
              </a:ext>
            </a:extLst>
          </p:cNvPr>
          <p:cNvSpPr>
            <a:spLocks noGrp="1"/>
          </p:cNvSpPr>
          <p:nvPr>
            <p:ph idx="1"/>
          </p:nvPr>
        </p:nvSpPr>
        <p:spPr>
          <a:xfrm>
            <a:off x="739588" y="1253330"/>
            <a:ext cx="10515600" cy="4923351"/>
          </a:xfrm>
        </p:spPr>
        <p:txBody>
          <a:bodyPr/>
          <a:lstStyle/>
          <a:p>
            <a:r>
              <a:rPr lang="en-US" dirty="0"/>
              <a:t>Geospatial analysis is the gathering, display and manipulation of images, GPS or any location data described explicitly in terms of geographic coordinates and implicitly in terms of address or postal code etc.</a:t>
            </a:r>
          </a:p>
          <a:p>
            <a:r>
              <a:rPr lang="en-US" dirty="0"/>
              <a:t>Geospatial analysis has two important aspects:</a:t>
            </a:r>
          </a:p>
          <a:p>
            <a:pPr lvl="1"/>
            <a:r>
              <a:rPr lang="en-US" dirty="0"/>
              <a:t>Georeferencing</a:t>
            </a:r>
          </a:p>
          <a:p>
            <a:pPr lvl="1"/>
            <a:r>
              <a:rPr lang="en-US" dirty="0"/>
              <a:t>Geocoding</a:t>
            </a:r>
            <a:endParaRPr lang="en-US" sz="2800" dirty="0"/>
          </a:p>
          <a:p>
            <a:pPr marL="457200" lvl="1" indent="0">
              <a:buNone/>
            </a:pPr>
            <a:r>
              <a:rPr lang="en-US" dirty="0"/>
              <a:t>While both are used to fit data into the real world using coordinates,  however georeferencing uses vectors and rasters whereas geocoding uses address and location depicters.</a:t>
            </a:r>
          </a:p>
          <a:p>
            <a:pPr marL="457200" lvl="1" indent="0">
              <a:buNone/>
            </a:pPr>
            <a:endParaRPr lang="en-US" dirty="0"/>
          </a:p>
        </p:txBody>
      </p:sp>
      <p:sp>
        <p:nvSpPr>
          <p:cNvPr id="4" name="Date Placeholder 3">
            <a:extLst>
              <a:ext uri="{FF2B5EF4-FFF2-40B4-BE49-F238E27FC236}">
                <a16:creationId xmlns:a16="http://schemas.microsoft.com/office/drawing/2014/main" id="{F16BECF4-C520-AE57-F218-DEAF8F2D6075}"/>
              </a:ext>
            </a:extLst>
          </p:cNvPr>
          <p:cNvSpPr>
            <a:spLocks noGrp="1"/>
          </p:cNvSpPr>
          <p:nvPr>
            <p:ph type="dt" sz="half" idx="10"/>
          </p:nvPr>
        </p:nvSpPr>
        <p:spPr/>
        <p:txBody>
          <a:bodyPr/>
          <a:lstStyle/>
          <a:p>
            <a:fld id="{26FAE100-5142-4A75-8038-38DFBD0BA126}"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713957CF-C69A-C896-FD61-B5C18D59E3E7}"/>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57F6CFD3-EF11-69A4-CBCE-C70C30579B20}"/>
              </a:ext>
            </a:extLst>
          </p:cNvPr>
          <p:cNvSpPr>
            <a:spLocks noGrp="1"/>
          </p:cNvSpPr>
          <p:nvPr>
            <p:ph type="sldNum" sz="quarter" idx="12"/>
          </p:nvPr>
        </p:nvSpPr>
        <p:spPr/>
        <p:txBody>
          <a:bodyPr/>
          <a:lstStyle/>
          <a:p>
            <a:fld id="{8BF46F7E-A3B9-4BC4-ABF0-30871FC07EBE}" type="slidenum">
              <a:rPr lang="en-IN" smtClean="0"/>
              <a:t>5</a:t>
            </a:fld>
            <a:endParaRPr lang="en-IN" dirty="0"/>
          </a:p>
        </p:txBody>
      </p:sp>
    </p:spTree>
    <p:extLst>
      <p:ext uri="{BB962C8B-B14F-4D97-AF65-F5344CB8AC3E}">
        <p14:creationId xmlns:p14="http://schemas.microsoft.com/office/powerpoint/2010/main" val="95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43E7-F606-D8E8-4FC9-F09A80C78C86}"/>
              </a:ext>
            </a:extLst>
          </p:cNvPr>
          <p:cNvSpPr>
            <a:spLocks noGrp="1"/>
          </p:cNvSpPr>
          <p:nvPr>
            <p:ph type="title"/>
          </p:nvPr>
        </p:nvSpPr>
        <p:spPr>
          <a:xfrm>
            <a:off x="838200" y="173323"/>
            <a:ext cx="10515600" cy="683746"/>
          </a:xfrm>
        </p:spPr>
        <p:txBody>
          <a:bodyPr>
            <a:normAutofit/>
          </a:bodyPr>
          <a:lstStyle/>
          <a:p>
            <a:r>
              <a:rPr lang="en-US" sz="3600" b="1" dirty="0">
                <a:latin typeface="+mn-lt"/>
              </a:rPr>
              <a:t>Vectors And Rasters</a:t>
            </a:r>
            <a:endParaRPr lang="en-IN" sz="3600" b="1" dirty="0">
              <a:latin typeface="+mn-lt"/>
            </a:endParaRPr>
          </a:p>
        </p:txBody>
      </p:sp>
      <p:sp>
        <p:nvSpPr>
          <p:cNvPr id="3" name="Content Placeholder 2">
            <a:extLst>
              <a:ext uri="{FF2B5EF4-FFF2-40B4-BE49-F238E27FC236}">
                <a16:creationId xmlns:a16="http://schemas.microsoft.com/office/drawing/2014/main" id="{C438BB9A-E04F-C992-098A-822028FA3E08}"/>
              </a:ext>
            </a:extLst>
          </p:cNvPr>
          <p:cNvSpPr>
            <a:spLocks noGrp="1"/>
          </p:cNvSpPr>
          <p:nvPr>
            <p:ph idx="1"/>
          </p:nvPr>
        </p:nvSpPr>
        <p:spPr>
          <a:xfrm>
            <a:off x="838200" y="1216058"/>
            <a:ext cx="10515600" cy="4821811"/>
          </a:xfrm>
        </p:spPr>
        <p:txBody>
          <a:bodyPr/>
          <a:lstStyle/>
          <a:p>
            <a:pPr marL="0" indent="0">
              <a:buNone/>
            </a:pPr>
            <a:r>
              <a:rPr lang="en-US" dirty="0"/>
              <a:t>There are 2 common formats used to store geospatial data:</a:t>
            </a:r>
          </a:p>
          <a:p>
            <a:pPr marL="514350" indent="-514350">
              <a:buFont typeface="+mj-lt"/>
              <a:buAutoNum type="arabicPeriod"/>
            </a:pPr>
            <a:r>
              <a:rPr lang="en-US" dirty="0"/>
              <a:t>Vectors</a:t>
            </a:r>
          </a:p>
          <a:p>
            <a:pPr lvl="1"/>
            <a:r>
              <a:rPr lang="en-US" dirty="0"/>
              <a:t>Vectors are the graphical representation of real world.</a:t>
            </a:r>
          </a:p>
          <a:p>
            <a:pPr lvl="1"/>
            <a:r>
              <a:rPr lang="en-US" i="0" dirty="0">
                <a:solidFill>
                  <a:srgbClr val="202124"/>
                </a:solidFill>
                <a:effectLst/>
              </a:rPr>
              <a:t>The vector model uses points and line segments to identify locations on the earth.</a:t>
            </a:r>
            <a:endParaRPr lang="en-US" dirty="0"/>
          </a:p>
          <a:p>
            <a:pPr lvl="1"/>
            <a:endParaRPr lang="en-US" dirty="0"/>
          </a:p>
          <a:p>
            <a:pPr marL="514350" indent="-514350">
              <a:buFont typeface="+mj-lt"/>
              <a:buAutoNum type="arabicPeriod"/>
            </a:pPr>
            <a:r>
              <a:rPr lang="en-US" dirty="0"/>
              <a:t>Rasters</a:t>
            </a:r>
          </a:p>
          <a:p>
            <a:pPr lvl="1"/>
            <a:r>
              <a:rPr lang="en-US" dirty="0"/>
              <a:t>Raster represent information in pixel grid.</a:t>
            </a:r>
          </a:p>
          <a:p>
            <a:pPr lvl="1"/>
            <a:r>
              <a:rPr lang="en-US" i="0" dirty="0">
                <a:solidFill>
                  <a:srgbClr val="202124"/>
                </a:solidFill>
                <a:effectLst/>
              </a:rPr>
              <a:t>The raster model uses a series of cells to represent locations on the earth</a:t>
            </a:r>
            <a:r>
              <a:rPr lang="en-US" i="0" dirty="0">
                <a:solidFill>
                  <a:srgbClr val="202124"/>
                </a:solidFill>
                <a:effectLst/>
                <a:latin typeface="arial" panose="020B0604020202020204" pitchFamily="34" charset="0"/>
              </a:rPr>
              <a:t>. </a:t>
            </a:r>
            <a:endParaRPr lang="en-IN" dirty="0"/>
          </a:p>
        </p:txBody>
      </p:sp>
      <p:sp>
        <p:nvSpPr>
          <p:cNvPr id="4" name="Date Placeholder 3">
            <a:extLst>
              <a:ext uri="{FF2B5EF4-FFF2-40B4-BE49-F238E27FC236}">
                <a16:creationId xmlns:a16="http://schemas.microsoft.com/office/drawing/2014/main" id="{9FD48735-ACE5-35CA-987A-13230DD8BEF5}"/>
              </a:ext>
            </a:extLst>
          </p:cNvPr>
          <p:cNvSpPr>
            <a:spLocks noGrp="1"/>
          </p:cNvSpPr>
          <p:nvPr>
            <p:ph type="dt" sz="half" idx="10"/>
          </p:nvPr>
        </p:nvSpPr>
        <p:spPr/>
        <p:txBody>
          <a:bodyPr/>
          <a:lstStyle/>
          <a:p>
            <a:fld id="{C4BB5890-C08C-4F46-AF72-62808BA5BFE3}" type="datetime2">
              <a:rPr lang="en-IN" smtClean="0"/>
              <a:t>Friday, 07 October 2022</a:t>
            </a:fld>
            <a:endParaRPr lang="en-IN" dirty="0"/>
          </a:p>
        </p:txBody>
      </p:sp>
      <p:sp>
        <p:nvSpPr>
          <p:cNvPr id="6" name="Footer Placeholder 5">
            <a:extLst>
              <a:ext uri="{FF2B5EF4-FFF2-40B4-BE49-F238E27FC236}">
                <a16:creationId xmlns:a16="http://schemas.microsoft.com/office/drawing/2014/main" id="{9EE905B5-20DF-9ADA-DA10-D73ED7A6046D}"/>
              </a:ext>
            </a:extLst>
          </p:cNvPr>
          <p:cNvSpPr>
            <a:spLocks noGrp="1"/>
          </p:cNvSpPr>
          <p:nvPr>
            <p:ph type="ftr" sz="quarter" idx="11"/>
          </p:nvPr>
        </p:nvSpPr>
        <p:spPr/>
        <p:txBody>
          <a:bodyPr/>
          <a:lstStyle/>
          <a:p>
            <a:r>
              <a:rPr lang="en-IN" dirty="0"/>
              <a:t>Geoflink</a:t>
            </a:r>
          </a:p>
        </p:txBody>
      </p:sp>
      <p:sp>
        <p:nvSpPr>
          <p:cNvPr id="7" name="Slide Number Placeholder 6">
            <a:extLst>
              <a:ext uri="{FF2B5EF4-FFF2-40B4-BE49-F238E27FC236}">
                <a16:creationId xmlns:a16="http://schemas.microsoft.com/office/drawing/2014/main" id="{8C9E110A-F953-9258-2A98-62E5E8F8FA3E}"/>
              </a:ext>
            </a:extLst>
          </p:cNvPr>
          <p:cNvSpPr>
            <a:spLocks noGrp="1"/>
          </p:cNvSpPr>
          <p:nvPr>
            <p:ph type="sldNum" sz="quarter" idx="12"/>
          </p:nvPr>
        </p:nvSpPr>
        <p:spPr/>
        <p:txBody>
          <a:bodyPr/>
          <a:lstStyle/>
          <a:p>
            <a:fld id="{8BF46F7E-A3B9-4BC4-ABF0-30871FC07EBE}" type="slidenum">
              <a:rPr lang="en-IN" smtClean="0"/>
              <a:t>6</a:t>
            </a:fld>
            <a:endParaRPr lang="en-IN" dirty="0"/>
          </a:p>
        </p:txBody>
      </p:sp>
    </p:spTree>
    <p:extLst>
      <p:ext uri="{BB962C8B-B14F-4D97-AF65-F5344CB8AC3E}">
        <p14:creationId xmlns:p14="http://schemas.microsoft.com/office/powerpoint/2010/main" val="407307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C95E3-AE51-0591-FDFF-C79C1D5D21D0}"/>
              </a:ext>
            </a:extLst>
          </p:cNvPr>
          <p:cNvSpPr>
            <a:spLocks noGrp="1"/>
          </p:cNvSpPr>
          <p:nvPr>
            <p:ph type="dt" sz="half" idx="10"/>
          </p:nvPr>
        </p:nvSpPr>
        <p:spPr/>
        <p:txBody>
          <a:bodyPr/>
          <a:lstStyle/>
          <a:p>
            <a:fld id="{D5EC3A5A-34DB-476F-AD70-3EEB698F594A}" type="datetime2">
              <a:rPr lang="en-IN" smtClean="0"/>
              <a:t>Friday, 07 October 2022</a:t>
            </a:fld>
            <a:endParaRPr lang="en-IN" dirty="0"/>
          </a:p>
        </p:txBody>
      </p:sp>
      <p:sp>
        <p:nvSpPr>
          <p:cNvPr id="3" name="Footer Placeholder 2">
            <a:extLst>
              <a:ext uri="{FF2B5EF4-FFF2-40B4-BE49-F238E27FC236}">
                <a16:creationId xmlns:a16="http://schemas.microsoft.com/office/drawing/2014/main" id="{640DC94A-66A2-B3FA-BA98-E6E351198F1E}"/>
              </a:ext>
            </a:extLst>
          </p:cNvPr>
          <p:cNvSpPr>
            <a:spLocks noGrp="1"/>
          </p:cNvSpPr>
          <p:nvPr>
            <p:ph type="ftr" sz="quarter" idx="11"/>
          </p:nvPr>
        </p:nvSpPr>
        <p:spPr/>
        <p:txBody>
          <a:bodyPr/>
          <a:lstStyle/>
          <a:p>
            <a:r>
              <a:rPr lang="en-IN"/>
              <a:t>Geoflink</a:t>
            </a:r>
            <a:endParaRPr lang="en-IN" dirty="0"/>
          </a:p>
        </p:txBody>
      </p:sp>
      <p:sp>
        <p:nvSpPr>
          <p:cNvPr id="4" name="Slide Number Placeholder 3">
            <a:extLst>
              <a:ext uri="{FF2B5EF4-FFF2-40B4-BE49-F238E27FC236}">
                <a16:creationId xmlns:a16="http://schemas.microsoft.com/office/drawing/2014/main" id="{53FEFAC8-9386-D7EE-9AD7-6B165E2D6E72}"/>
              </a:ext>
            </a:extLst>
          </p:cNvPr>
          <p:cNvSpPr>
            <a:spLocks noGrp="1"/>
          </p:cNvSpPr>
          <p:nvPr>
            <p:ph type="sldNum" sz="quarter" idx="12"/>
          </p:nvPr>
        </p:nvSpPr>
        <p:spPr/>
        <p:txBody>
          <a:bodyPr/>
          <a:lstStyle/>
          <a:p>
            <a:fld id="{8BF46F7E-A3B9-4BC4-ABF0-30871FC07EBE}" type="slidenum">
              <a:rPr lang="en-IN" smtClean="0"/>
              <a:t>7</a:t>
            </a:fld>
            <a:endParaRPr lang="en-IN" dirty="0"/>
          </a:p>
        </p:txBody>
      </p:sp>
      <p:pic>
        <p:nvPicPr>
          <p:cNvPr id="5" name="Picture 4">
            <a:extLst>
              <a:ext uri="{FF2B5EF4-FFF2-40B4-BE49-F238E27FC236}">
                <a16:creationId xmlns:a16="http://schemas.microsoft.com/office/drawing/2014/main" id="{9FF6D216-B8BE-588B-AE9F-A0173963333B}"/>
              </a:ext>
            </a:extLst>
          </p:cNvPr>
          <p:cNvPicPr>
            <a:picLocks noChangeAspect="1"/>
          </p:cNvPicPr>
          <p:nvPr/>
        </p:nvPicPr>
        <p:blipFill>
          <a:blip r:embed="rId2"/>
          <a:stretch>
            <a:fillRect/>
          </a:stretch>
        </p:blipFill>
        <p:spPr>
          <a:xfrm>
            <a:off x="2713135" y="1470102"/>
            <a:ext cx="6765729" cy="3917795"/>
          </a:xfrm>
          <a:prstGeom prst="rect">
            <a:avLst/>
          </a:prstGeom>
        </p:spPr>
      </p:pic>
    </p:spTree>
    <p:extLst>
      <p:ext uri="{BB962C8B-B14F-4D97-AF65-F5344CB8AC3E}">
        <p14:creationId xmlns:p14="http://schemas.microsoft.com/office/powerpoint/2010/main" val="9077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9134-AACB-BA0B-9C02-5CBA16A1D610}"/>
              </a:ext>
            </a:extLst>
          </p:cNvPr>
          <p:cNvSpPr>
            <a:spLocks noGrp="1"/>
          </p:cNvSpPr>
          <p:nvPr>
            <p:ph type="title"/>
          </p:nvPr>
        </p:nvSpPr>
        <p:spPr>
          <a:xfrm>
            <a:off x="838200" y="741643"/>
            <a:ext cx="10515600" cy="468593"/>
          </a:xfrm>
        </p:spPr>
        <p:txBody>
          <a:bodyPr>
            <a:noAutofit/>
          </a:bodyPr>
          <a:lstStyle/>
          <a:p>
            <a:r>
              <a:rPr lang="en-US" sz="3600" b="1" dirty="0">
                <a:latin typeface="+mn-lt"/>
              </a:rPr>
              <a:t>Spatial Data Science</a:t>
            </a:r>
            <a:endParaRPr lang="en-IN" sz="3600" b="1" dirty="0">
              <a:latin typeface="+mn-lt"/>
            </a:endParaRPr>
          </a:p>
        </p:txBody>
      </p:sp>
      <p:sp>
        <p:nvSpPr>
          <p:cNvPr id="3" name="Content Placeholder 2">
            <a:extLst>
              <a:ext uri="{FF2B5EF4-FFF2-40B4-BE49-F238E27FC236}">
                <a16:creationId xmlns:a16="http://schemas.microsoft.com/office/drawing/2014/main" id="{FDECAA21-F8F3-4A95-E139-9838DAFE31D8}"/>
              </a:ext>
            </a:extLst>
          </p:cNvPr>
          <p:cNvSpPr>
            <a:spLocks noGrp="1"/>
          </p:cNvSpPr>
          <p:nvPr>
            <p:ph idx="1"/>
          </p:nvPr>
        </p:nvSpPr>
        <p:spPr>
          <a:xfrm>
            <a:off x="838200" y="1604682"/>
            <a:ext cx="10515600" cy="4312024"/>
          </a:xfrm>
        </p:spPr>
        <p:txBody>
          <a:bodyPr/>
          <a:lstStyle/>
          <a:p>
            <a:r>
              <a:rPr lang="en-US" dirty="0"/>
              <a:t>It is subset of data science that focuses on special characteristics of spatial data using modelling to know where and why things happen.</a:t>
            </a:r>
          </a:p>
          <a:p>
            <a:r>
              <a:rPr lang="en-US" dirty="0"/>
              <a:t>Spatial data science is a growing field in data science used by many industries to evaluate, study and analyze how their product of company will make a profit in that area. </a:t>
            </a:r>
          </a:p>
          <a:p>
            <a:r>
              <a:rPr lang="en-US" dirty="0"/>
              <a:t>Many companies are investing in SDS as it proves to be an important factor for the future of their company.</a:t>
            </a:r>
          </a:p>
          <a:p>
            <a:endParaRPr lang="en-IN" dirty="0"/>
          </a:p>
        </p:txBody>
      </p:sp>
      <p:sp>
        <p:nvSpPr>
          <p:cNvPr id="4" name="Date Placeholder 3">
            <a:extLst>
              <a:ext uri="{FF2B5EF4-FFF2-40B4-BE49-F238E27FC236}">
                <a16:creationId xmlns:a16="http://schemas.microsoft.com/office/drawing/2014/main" id="{5034A3A2-0E99-4EB6-EBDC-1EE66A095075}"/>
              </a:ext>
            </a:extLst>
          </p:cNvPr>
          <p:cNvSpPr>
            <a:spLocks noGrp="1"/>
          </p:cNvSpPr>
          <p:nvPr>
            <p:ph type="dt" sz="half" idx="10"/>
          </p:nvPr>
        </p:nvSpPr>
        <p:spPr/>
        <p:txBody>
          <a:bodyPr/>
          <a:lstStyle/>
          <a:p>
            <a:fld id="{56834332-89C9-405A-80F5-2697B400D3BB}"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7103FA49-FF9B-DC34-3E86-406DB5CFF055}"/>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2937CAE6-4AD6-198D-272B-5D5E96F76B00}"/>
              </a:ext>
            </a:extLst>
          </p:cNvPr>
          <p:cNvSpPr>
            <a:spLocks noGrp="1"/>
          </p:cNvSpPr>
          <p:nvPr>
            <p:ph type="sldNum" sz="quarter" idx="12"/>
          </p:nvPr>
        </p:nvSpPr>
        <p:spPr/>
        <p:txBody>
          <a:bodyPr/>
          <a:lstStyle/>
          <a:p>
            <a:fld id="{8BF46F7E-A3B9-4BC4-ABF0-30871FC07EBE}" type="slidenum">
              <a:rPr lang="en-IN" smtClean="0"/>
              <a:t>8</a:t>
            </a:fld>
            <a:endParaRPr lang="en-IN" dirty="0"/>
          </a:p>
        </p:txBody>
      </p:sp>
    </p:spTree>
    <p:extLst>
      <p:ext uri="{BB962C8B-B14F-4D97-AF65-F5344CB8AC3E}">
        <p14:creationId xmlns:p14="http://schemas.microsoft.com/office/powerpoint/2010/main" val="217152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6A26-6282-429A-F926-28B44C560EF6}"/>
              </a:ext>
            </a:extLst>
          </p:cNvPr>
          <p:cNvSpPr>
            <a:spLocks noGrp="1"/>
          </p:cNvSpPr>
          <p:nvPr>
            <p:ph type="title"/>
          </p:nvPr>
        </p:nvSpPr>
        <p:spPr>
          <a:xfrm>
            <a:off x="838200" y="365126"/>
            <a:ext cx="10515600" cy="764428"/>
          </a:xfrm>
        </p:spPr>
        <p:txBody>
          <a:bodyPr/>
          <a:lstStyle/>
          <a:p>
            <a:r>
              <a:rPr lang="en-US" b="1" dirty="0"/>
              <a:t>Importance of spatial data</a:t>
            </a:r>
            <a:endParaRPr lang="en-IN" b="1" dirty="0"/>
          </a:p>
        </p:txBody>
      </p:sp>
      <p:sp>
        <p:nvSpPr>
          <p:cNvPr id="3" name="Content Placeholder 2">
            <a:extLst>
              <a:ext uri="{FF2B5EF4-FFF2-40B4-BE49-F238E27FC236}">
                <a16:creationId xmlns:a16="http://schemas.microsoft.com/office/drawing/2014/main" id="{7C8C54D5-45CB-20DC-A4A3-BE1083B87C30}"/>
              </a:ext>
            </a:extLst>
          </p:cNvPr>
          <p:cNvSpPr>
            <a:spLocks noGrp="1"/>
          </p:cNvSpPr>
          <p:nvPr>
            <p:ph idx="1"/>
          </p:nvPr>
        </p:nvSpPr>
        <p:spPr>
          <a:xfrm>
            <a:off x="838200" y="1362635"/>
            <a:ext cx="10515600" cy="4814328"/>
          </a:xfrm>
        </p:spPr>
        <p:txBody>
          <a:bodyPr/>
          <a:lstStyle/>
          <a:p>
            <a:r>
              <a:rPr lang="en-US" b="0" i="0" dirty="0">
                <a:solidFill>
                  <a:srgbClr val="000000"/>
                </a:solidFill>
                <a:effectLst/>
              </a:rPr>
              <a:t>Web applications use spatial data to provide contextualized results to their users, allowing for more accurate and personalized suggestions to be made. Some common examples include finding the nearest gas station, auto-selecting your nearest store, and providing news and events that are local to you. </a:t>
            </a:r>
          </a:p>
          <a:p>
            <a:r>
              <a:rPr lang="en-US" b="0" i="0" dirty="0">
                <a:solidFill>
                  <a:srgbClr val="000000"/>
                </a:solidFill>
                <a:effectLst/>
              </a:rPr>
              <a:t>Mobile ordering apps can dynamically track you to ensure your order is started and finished at the optimal time. </a:t>
            </a:r>
            <a:endParaRPr lang="en-US" dirty="0">
              <a:solidFill>
                <a:srgbClr val="000000"/>
              </a:solidFill>
            </a:endParaRPr>
          </a:p>
          <a:p>
            <a:r>
              <a:rPr lang="en-IN" dirty="0"/>
              <a:t>During the pandemic authorities used the spatial data of patients(the routes they travelled and the relationship between where the lived).</a:t>
            </a:r>
          </a:p>
        </p:txBody>
      </p:sp>
      <p:sp>
        <p:nvSpPr>
          <p:cNvPr id="4" name="Date Placeholder 3">
            <a:extLst>
              <a:ext uri="{FF2B5EF4-FFF2-40B4-BE49-F238E27FC236}">
                <a16:creationId xmlns:a16="http://schemas.microsoft.com/office/drawing/2014/main" id="{C3BF3B79-93F2-D939-3099-A0F97DE00C03}"/>
              </a:ext>
            </a:extLst>
          </p:cNvPr>
          <p:cNvSpPr>
            <a:spLocks noGrp="1"/>
          </p:cNvSpPr>
          <p:nvPr>
            <p:ph type="dt" sz="half" idx="10"/>
          </p:nvPr>
        </p:nvSpPr>
        <p:spPr/>
        <p:txBody>
          <a:bodyPr/>
          <a:lstStyle/>
          <a:p>
            <a:fld id="{833B0BBD-3E8D-426A-BCED-093A7644FA0C}" type="datetime2">
              <a:rPr lang="en-IN" smtClean="0"/>
              <a:t>Friday, 07 October 2022</a:t>
            </a:fld>
            <a:endParaRPr lang="en-IN" dirty="0"/>
          </a:p>
        </p:txBody>
      </p:sp>
      <p:sp>
        <p:nvSpPr>
          <p:cNvPr id="5" name="Footer Placeholder 4">
            <a:extLst>
              <a:ext uri="{FF2B5EF4-FFF2-40B4-BE49-F238E27FC236}">
                <a16:creationId xmlns:a16="http://schemas.microsoft.com/office/drawing/2014/main" id="{040B218E-407D-01BB-2C7B-01403A9AC132}"/>
              </a:ext>
            </a:extLst>
          </p:cNvPr>
          <p:cNvSpPr>
            <a:spLocks noGrp="1"/>
          </p:cNvSpPr>
          <p:nvPr>
            <p:ph type="ftr" sz="quarter" idx="11"/>
          </p:nvPr>
        </p:nvSpPr>
        <p:spPr/>
        <p:txBody>
          <a:bodyPr/>
          <a:lstStyle/>
          <a:p>
            <a:r>
              <a:rPr lang="en-IN"/>
              <a:t>Geoflink</a:t>
            </a:r>
            <a:endParaRPr lang="en-IN" dirty="0"/>
          </a:p>
        </p:txBody>
      </p:sp>
      <p:sp>
        <p:nvSpPr>
          <p:cNvPr id="6" name="Slide Number Placeholder 5">
            <a:extLst>
              <a:ext uri="{FF2B5EF4-FFF2-40B4-BE49-F238E27FC236}">
                <a16:creationId xmlns:a16="http://schemas.microsoft.com/office/drawing/2014/main" id="{B7ABC05D-FAEE-35C4-7DD8-F09D46B7017A}"/>
              </a:ext>
            </a:extLst>
          </p:cNvPr>
          <p:cNvSpPr>
            <a:spLocks noGrp="1"/>
          </p:cNvSpPr>
          <p:nvPr>
            <p:ph type="sldNum" sz="quarter" idx="12"/>
          </p:nvPr>
        </p:nvSpPr>
        <p:spPr/>
        <p:txBody>
          <a:bodyPr/>
          <a:lstStyle/>
          <a:p>
            <a:fld id="{8BF46F7E-A3B9-4BC4-ABF0-30871FC07EBE}" type="slidenum">
              <a:rPr lang="en-IN" smtClean="0"/>
              <a:t>9</a:t>
            </a:fld>
            <a:endParaRPr lang="en-IN" dirty="0"/>
          </a:p>
        </p:txBody>
      </p:sp>
    </p:spTree>
    <p:extLst>
      <p:ext uri="{BB962C8B-B14F-4D97-AF65-F5344CB8AC3E}">
        <p14:creationId xmlns:p14="http://schemas.microsoft.com/office/powerpoint/2010/main" val="575105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1741</Words>
  <Application>Microsoft Office PowerPoint</Application>
  <PresentationFormat>Widescreen</PresentationFormat>
  <Paragraphs>239</Paragraphs>
  <Slides>25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vt:lpstr>
      <vt:lpstr>Bahnschrift SemiBold</vt:lpstr>
      <vt:lpstr>Calibri</vt:lpstr>
      <vt:lpstr>Calibri Light</vt:lpstr>
      <vt:lpstr>Helvetica Neue</vt:lpstr>
      <vt:lpstr>Office Theme</vt:lpstr>
      <vt:lpstr>GeoFlink</vt:lpstr>
      <vt:lpstr>INTRODUCTION</vt:lpstr>
      <vt:lpstr>CONTENTS</vt:lpstr>
      <vt:lpstr>What is Spatial Data?</vt:lpstr>
      <vt:lpstr>Spatial Data Analysis</vt:lpstr>
      <vt:lpstr>Vectors And Rasters</vt:lpstr>
      <vt:lpstr>PowerPoint Presentation</vt:lpstr>
      <vt:lpstr>Spatial Data Science</vt:lpstr>
      <vt:lpstr>Importance of spatial data</vt:lpstr>
      <vt:lpstr>Spatial Data Processing</vt:lpstr>
      <vt:lpstr>Components of GIS</vt:lpstr>
      <vt:lpstr>PowerPoint Presentation</vt:lpstr>
      <vt:lpstr>Apache Flink</vt:lpstr>
      <vt:lpstr>Stateful Computations Over Data Streams</vt:lpstr>
      <vt:lpstr>Flink Use Cases</vt:lpstr>
      <vt:lpstr>Geoflink</vt:lpstr>
      <vt:lpstr>PowerPoint Presentation</vt:lpstr>
      <vt:lpstr>SPATIAL STREAM INDEXING</vt:lpstr>
      <vt:lpstr>Geoflink Grid Index</vt:lpstr>
      <vt:lpstr>Grid Index of Spatial object (ψ) and its nearest neighbor</vt:lpstr>
      <vt:lpstr>Spatial Continuous Queries</vt:lpstr>
      <vt:lpstr>PowerPoint Presentation</vt:lpstr>
      <vt:lpstr>Geoflink Architecture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Geoflink</dc:title>
  <dc:creator>Harisankar</dc:creator>
  <cp:lastModifiedBy>Harisankar</cp:lastModifiedBy>
  <cp:revision>23</cp:revision>
  <dcterms:created xsi:type="dcterms:W3CDTF">2022-10-02T07:04:05Z</dcterms:created>
  <dcterms:modified xsi:type="dcterms:W3CDTF">2022-10-07T06:36:09Z</dcterms:modified>
</cp:coreProperties>
</file>