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43F57-3083-454F-ABD6-29BB1D92F01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6D5FF-4FD1-41FD-898C-9B5B1561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Lowell, K. R. (2023). Leading Modern Technology Teams in Complex Times: Applying the Principles of the Agile Manifesto. </a:t>
            </a:r>
            <a:r>
              <a:rPr lang="en-US" i="1" dirty="0">
                <a:effectLst/>
              </a:rPr>
              <a:t>Springer</a:t>
            </a:r>
            <a:r>
              <a:rPr lang="en-US" dirty="0">
                <a:effectLst/>
              </a:rPr>
              <a:t>, 15–15. https://doi.org/10.1007/978-3-031-36429-7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6D5FF-4FD1-41FD-898C-9B5B156159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Sassa</a:t>
            </a:r>
            <a:r>
              <a:rPr lang="en-US" dirty="0">
                <a:effectLst/>
              </a:rPr>
              <a:t>, A. C., Alves de Almeida, I., Pereira, T., &amp; Silva de </a:t>
            </a:r>
            <a:r>
              <a:rPr lang="en-US" dirty="0" err="1">
                <a:effectLst/>
              </a:rPr>
              <a:t>Oliviera</a:t>
            </a:r>
            <a:r>
              <a:rPr lang="en-US" dirty="0">
                <a:effectLst/>
              </a:rPr>
              <a:t>, M. (2023). Scrum: A Systematic Literature Review. </a:t>
            </a:r>
            <a:r>
              <a:rPr lang="en-US" i="1" dirty="0">
                <a:effectLst/>
              </a:rPr>
              <a:t>International Journal of Advanced Computer Science and Applications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14</a:t>
            </a:r>
            <a:r>
              <a:rPr lang="en-US" dirty="0">
                <a:effectLst/>
              </a:rPr>
              <a:t>(4). https://doi.org/ DOI:10.14569/IJACSA.2023.0140420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6D5FF-4FD1-41FD-898C-9B5B15615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9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Blog, M. (2023, August 30). </a:t>
            </a:r>
            <a:r>
              <a:rPr lang="en-US" i="1" dirty="0">
                <a:effectLst/>
              </a:rPr>
              <a:t>Scrum framework 101: Everything to know</a:t>
            </a:r>
            <a:r>
              <a:rPr lang="en-US" dirty="0">
                <a:effectLst/>
              </a:rPr>
              <a:t>. RSS. https://cdn.prod.website-files.com/62fcfcf2e1a4c21ed18b80e6/64ef47a94e9c500c81c2cf59_scrum_roles_wb5v.png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6D5FF-4FD1-41FD-898C-9B5B15615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7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Cobb, C. G. (n.d.). In </a:t>
            </a:r>
            <a:r>
              <a:rPr lang="en-US" i="1" dirty="0">
                <a:effectLst/>
              </a:rPr>
              <a:t>The Project Manager’s Guide to Mastering Agile: Principles and Practices for an Adaptive Approach</a:t>
            </a:r>
            <a:r>
              <a:rPr lang="en-US" dirty="0">
                <a:effectLst/>
              </a:rPr>
              <a:t> (pp. 381–382). Book. Retrieved August 13, 2024,.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Cobb, C. G. (n.d.). In </a:t>
            </a:r>
            <a:r>
              <a:rPr lang="en-US" i="1" dirty="0">
                <a:effectLst/>
              </a:rPr>
              <a:t>The Project Manager’s Guide to Mastering Agile: Principles and Practices for an Adaptive Approach</a:t>
            </a:r>
            <a:r>
              <a:rPr lang="en-US" dirty="0">
                <a:effectLst/>
              </a:rPr>
              <a:t> (pp. 381–382). Book. Retrieved August 13, 2024,.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6D5FF-4FD1-41FD-898C-9B5B15615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6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Cobb, C. G. (n.d.). In </a:t>
            </a:r>
            <a:r>
              <a:rPr lang="en-US" i="1" dirty="0">
                <a:effectLst/>
              </a:rPr>
              <a:t>The Project Manager’s Guide to Mastering Agile: Principles and Practices for an Adaptive Approach</a:t>
            </a:r>
            <a:r>
              <a:rPr lang="en-US" dirty="0">
                <a:effectLst/>
              </a:rPr>
              <a:t> (pp. 381–382). Book. Retrieved August 13, 2024,.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6D5FF-4FD1-41FD-898C-9B5B156159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Mokhtar, R., &amp; </a:t>
            </a:r>
            <a:r>
              <a:rPr lang="en-US" dirty="0" err="1">
                <a:effectLst/>
              </a:rPr>
              <a:t>Khayyat</a:t>
            </a:r>
            <a:r>
              <a:rPr lang="en-US" dirty="0">
                <a:effectLst/>
              </a:rPr>
              <a:t>, M. (2022). A comparative case study of Waterfall and Agile Management. </a:t>
            </a:r>
            <a:r>
              <a:rPr lang="en-US" i="1" dirty="0">
                <a:effectLst/>
              </a:rPr>
              <a:t>SAR Journal - Science and Research</a:t>
            </a:r>
            <a:r>
              <a:rPr lang="en-US" dirty="0">
                <a:effectLst/>
              </a:rPr>
              <a:t>, 52–62. https://doi.org/10.18421/sar51-07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6D5FF-4FD1-41FD-898C-9B5B15615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6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49E4-5511-992C-EB46-4D542A410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51EE6-3CD4-F15A-035B-F9F100BA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9F69-A366-665E-955B-120D93B1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468F-20C0-4409-9A1F-6AC93A2CCA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160BA-9AFE-CBF5-C15B-FBB00F5D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CD217-AE5E-BA23-FE4F-4CB2E76E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45B7-5E06-4A00-A823-CBBA140D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C742-0537-8364-E13D-7EA93901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A089E-D967-62B1-4814-7BD7446B4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F67D-D3EF-8537-293C-AD868C34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468F-20C0-4409-9A1F-6AC93A2CCA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5D08-03BE-7363-5FB1-F183EDFB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71A8-2B68-A9EF-E696-025681CB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45B7-5E06-4A00-A823-CBBA140D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6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E4114-1795-19B1-94C0-FECAE9E24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D3768-66DB-D40A-3E98-D363E262B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B67D-AA72-AD77-3EAF-E4FC1606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468F-20C0-4409-9A1F-6AC93A2CCA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5A310-1D06-6796-1FAE-E92AD7F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CBA5-C73F-709F-BCE1-C1871A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45B7-5E06-4A00-A823-CBBA140D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7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CFBE-0BAA-CD90-F5A8-8A9193F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307F-EEE4-58F2-A24F-FC2AA40D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150E-F667-39FA-53B7-7E0EC827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468F-20C0-4409-9A1F-6AC93A2CCA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AEA3-FDA3-C112-DBA8-0197597D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AD55-2CD5-F8CB-4B77-F166F936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45B7-5E06-4A00-A823-CBBA140D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7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C461-02C3-59D4-7410-AC847633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B7DB4-1FA6-611F-38E1-8BCAC2DC5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F5C4-D53D-983B-8E3E-A57172E8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468F-20C0-4409-9A1F-6AC93A2CCA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781A6-D577-FBD4-97C8-CED392A6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98A32-81F1-FF80-9FD7-26CCEED1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45B7-5E06-4A00-A823-CBBA140D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0BDE-27BE-4BB4-58A6-7A81AF4A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7984-1198-54F3-61A7-F6CA31837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EC209-FEEB-EEA1-D322-16D90781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C460D-9F6C-8C31-C3C9-85C0C5DF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468F-20C0-4409-9A1F-6AC93A2CCA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17AB6-269D-F728-B33C-71C23F0F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F05D4-35DE-A4D5-3A19-70B33CAD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45B7-5E06-4A00-A823-CBBA140D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3661-36EA-5903-BAD6-9120E6DF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FE7F5-23B7-09EC-EBD1-78BD40CD9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9D82D-475A-8599-A094-C1F9B7EA1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8EEE2-F770-BFC8-4855-1FFB29B8A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C63E4-1164-A32F-B527-7833A75F6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1D353-C529-AF19-E161-A0A6A6C1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468F-20C0-4409-9A1F-6AC93A2CCA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F7C37-74C5-05B2-62A9-BC96EB0E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B8CCD-28A1-1C60-FDDA-17EAC6E5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45B7-5E06-4A00-A823-CBBA140D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9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E519-6459-CF74-0801-7BF62928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B5945-EFDA-F2B3-74B7-5D01A4AF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468F-20C0-4409-9A1F-6AC93A2CCA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E68F5-C29C-87CC-0253-F75B954E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EC466-70DB-2AD7-AACB-3FB82934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45B7-5E06-4A00-A823-CBBA140D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A765E-3D37-0ADA-5DF6-965D39A0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468F-20C0-4409-9A1F-6AC93A2CCA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0003A-C236-2D17-9596-28DC8128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C2D39-D781-58EF-6E13-994454C1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45B7-5E06-4A00-A823-CBBA140D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6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7797-0292-D200-D7D8-80A48A52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EF9C-3DCA-6224-8799-78A6DF2C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57D05-3E73-2AB6-D925-06FCC8B7F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09A60-0A7E-04C4-1447-E405C28F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468F-20C0-4409-9A1F-6AC93A2CCA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0DCED-5E2D-6BE9-289F-5EB6FD6B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E6045-8B1F-FCDA-7A3E-A1A5031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45B7-5E06-4A00-A823-CBBA140D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43B3-2316-D3EF-1DD5-FC64497D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875A6-0131-5068-69CD-E4FFDB05F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5384E-CBE4-0EEA-3562-E976C1E53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022A3-21DB-978D-736B-9E8B15AD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468F-20C0-4409-9A1F-6AC93A2CCA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3700C-E949-E0A2-D281-792975CD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8CB36-E83B-74D9-1F82-87806F65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45B7-5E06-4A00-A823-CBBA140D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CE004-D421-9804-FBAD-765A0762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A9668-ED64-19E0-0731-48580FE8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CFDC-3D92-B841-0E18-C94E9AE94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D468F-20C0-4409-9A1F-6AC93A2CCAA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38E9-113B-F56A-4E38-E8F77F1DD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461C-9134-7883-88F1-F0E51DD34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145B7-5E06-4A00-A823-CBBA140D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13C0-C2F6-3D77-EA3A-B93063534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Scrum-Agile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D09EA-F93E-5FB2-770A-5C439BDF1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 Facets and Benefits</a:t>
            </a:r>
          </a:p>
        </p:txBody>
      </p:sp>
    </p:spTree>
    <p:extLst>
      <p:ext uri="{BB962C8B-B14F-4D97-AF65-F5344CB8AC3E}">
        <p14:creationId xmlns:p14="http://schemas.microsoft.com/office/powerpoint/2010/main" val="16409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4FBF-AE32-9EFA-C799-0A62DF17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60B3-E558-2B35-59AB-BDF9E657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Manifesto principles</a:t>
            </a:r>
          </a:p>
          <a:p>
            <a:r>
              <a:rPr lang="en-US" dirty="0"/>
              <a:t>Scrum framework</a:t>
            </a:r>
          </a:p>
          <a:p>
            <a:r>
              <a:rPr lang="en-US" dirty="0"/>
              <a:t>Key roles</a:t>
            </a:r>
          </a:p>
          <a:p>
            <a:r>
              <a:rPr lang="en-US" dirty="0"/>
              <a:t>Agile Phases</a:t>
            </a:r>
          </a:p>
          <a:p>
            <a:r>
              <a:rPr lang="en-US" dirty="0"/>
              <a:t>Comparison and Scenario</a:t>
            </a:r>
          </a:p>
        </p:txBody>
      </p:sp>
    </p:spTree>
    <p:extLst>
      <p:ext uri="{BB962C8B-B14F-4D97-AF65-F5344CB8AC3E}">
        <p14:creationId xmlns:p14="http://schemas.microsoft.com/office/powerpoint/2010/main" val="363732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837-934B-B40F-06EE-40569D22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Agile Manifesto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F8CF-6207-C3E3-29EE-00FF436A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and interactions </a:t>
            </a:r>
            <a:r>
              <a:rPr lang="en-US" i="1" dirty="0"/>
              <a:t>over</a:t>
            </a:r>
            <a:r>
              <a:rPr lang="en-US" dirty="0"/>
              <a:t> processes and tools</a:t>
            </a:r>
          </a:p>
          <a:p>
            <a:pPr lvl="1"/>
            <a:endParaRPr lang="en-US" dirty="0"/>
          </a:p>
          <a:p>
            <a:r>
              <a:rPr lang="en-US" dirty="0"/>
              <a:t>Working software </a:t>
            </a:r>
            <a:r>
              <a:rPr lang="en-US" i="1" dirty="0"/>
              <a:t>over</a:t>
            </a:r>
            <a:r>
              <a:rPr lang="en-US" dirty="0"/>
              <a:t> comprehensive documentation</a:t>
            </a:r>
          </a:p>
          <a:p>
            <a:pPr lvl="1"/>
            <a:endParaRPr lang="en-US" dirty="0"/>
          </a:p>
          <a:p>
            <a:r>
              <a:rPr lang="en-US" dirty="0"/>
              <a:t>Customer collaboration </a:t>
            </a:r>
            <a:r>
              <a:rPr lang="en-US" i="1" dirty="0"/>
              <a:t>over</a:t>
            </a:r>
            <a:r>
              <a:rPr lang="en-US" dirty="0"/>
              <a:t> contract negotiation</a:t>
            </a:r>
          </a:p>
          <a:p>
            <a:pPr lvl="1"/>
            <a:endParaRPr lang="en-US" dirty="0"/>
          </a:p>
          <a:p>
            <a:r>
              <a:rPr lang="en-US" dirty="0"/>
              <a:t>Responding to change </a:t>
            </a:r>
            <a:r>
              <a:rPr lang="en-US" i="1" dirty="0"/>
              <a:t>over</a:t>
            </a:r>
            <a:r>
              <a:rPr lang="en-US" dirty="0"/>
              <a:t> following a plan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(Lowell, 2023)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1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05D3-AD69-C8A5-CEB9-1086BD96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Scrum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9352-B4CF-99E9-74D2-2CC72C0C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 process: Transparency, Inspection, and Adaptation</a:t>
            </a:r>
          </a:p>
          <a:p>
            <a:pPr lvl="1"/>
            <a:endParaRPr lang="en-US" dirty="0"/>
          </a:p>
          <a:p>
            <a:r>
              <a:rPr lang="en-US" dirty="0"/>
              <a:t>Sprints: Time-boxed iterations (typically 2-4 weeks)</a:t>
            </a:r>
          </a:p>
          <a:p>
            <a:pPr lvl="1"/>
            <a:endParaRPr lang="en-US" dirty="0"/>
          </a:p>
          <a:p>
            <a:r>
              <a:rPr lang="en-US" dirty="0"/>
              <a:t>Three pillars: Accountability, Commitment, and Focus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Sassa</a:t>
            </a:r>
            <a:r>
              <a:rPr lang="en-US" sz="2000" dirty="0"/>
              <a:t> et al., 2023)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9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89F4C316-93A7-A9A9-5516-F254B1C40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"/>
            <a:ext cx="12192000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4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2644-CE04-2487-0416-43629EC8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631F-9D91-F5CE-96D4-556B661E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Owner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effectively communicates </a:t>
            </a:r>
            <a:r>
              <a:rPr lang="en-US" dirty="0"/>
              <a:t>the vision for the project and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actively engages</a:t>
            </a:r>
            <a:r>
              <a:rPr lang="en-US" b="1" dirty="0"/>
              <a:t> </a:t>
            </a:r>
            <a:r>
              <a:rPr lang="en-US" dirty="0"/>
              <a:t>with the Development Team during Sprint Planning, Sprint Review, and Sprint Retrospective.</a:t>
            </a:r>
          </a:p>
          <a:p>
            <a:r>
              <a:rPr lang="en-US" dirty="0"/>
              <a:t>Development Team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collaboratively solves problems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adapts to changes </a:t>
            </a:r>
            <a:r>
              <a:rPr lang="en-US" dirty="0"/>
              <a:t>in project requirements during the Sprint.</a:t>
            </a:r>
          </a:p>
          <a:p>
            <a:r>
              <a:rPr lang="en-US" dirty="0"/>
              <a:t>Scrum Master</a:t>
            </a:r>
          </a:p>
          <a:p>
            <a:pPr lvl="1"/>
            <a:r>
              <a:rPr lang="en-US" dirty="0"/>
              <a:t>Regularly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updates the Product Backlog </a:t>
            </a:r>
            <a:r>
              <a:rPr lang="en-US" dirty="0"/>
              <a:t>based on new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business requirements and user feedback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sz="2000" dirty="0"/>
              <a:t>(Cobb, pg. 276-278, Table 16.2)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5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9F81-B936-52A2-777B-2E9BFD53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F863-F189-2047-97F9-68530BE6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Inception</a:t>
            </a:r>
          </a:p>
          <a:p>
            <a:pPr lvl="1"/>
            <a:r>
              <a:rPr lang="en-US" dirty="0"/>
              <a:t>Determine project feasibility and resources.</a:t>
            </a:r>
          </a:p>
          <a:p>
            <a:pPr lvl="1"/>
            <a:r>
              <a:rPr lang="en-US" dirty="0"/>
              <a:t>Set project's direction.</a:t>
            </a:r>
          </a:p>
          <a:p>
            <a:r>
              <a:rPr lang="en-US" sz="2400" dirty="0"/>
              <a:t>Elaboration</a:t>
            </a:r>
          </a:p>
          <a:p>
            <a:pPr lvl="1"/>
            <a:r>
              <a:rPr lang="en-US" dirty="0"/>
              <a:t>Consider architectures, resources, and development costs.</a:t>
            </a:r>
          </a:p>
          <a:p>
            <a:pPr lvl="1"/>
            <a:r>
              <a:rPr lang="en-US" dirty="0"/>
              <a:t>Create a detailed design plan.</a:t>
            </a:r>
          </a:p>
          <a:p>
            <a:r>
              <a:rPr lang="en-US" sz="2400" dirty="0"/>
              <a:t>Construction</a:t>
            </a:r>
          </a:p>
          <a:p>
            <a:pPr lvl="1"/>
            <a:r>
              <a:rPr lang="en-US" dirty="0"/>
              <a:t>Design, write, and test the software</a:t>
            </a:r>
          </a:p>
          <a:p>
            <a:r>
              <a:rPr lang="en-US" sz="2400" dirty="0"/>
              <a:t>Transition</a:t>
            </a:r>
          </a:p>
          <a:p>
            <a:pPr lvl="1"/>
            <a:r>
              <a:rPr lang="en-US" dirty="0"/>
              <a:t>Release and address feedback, make necessary adjustments.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(Cobb, pg. 382)</a:t>
            </a:r>
          </a:p>
        </p:txBody>
      </p:sp>
    </p:spTree>
    <p:extLst>
      <p:ext uri="{BB962C8B-B14F-4D97-AF65-F5344CB8AC3E}">
        <p14:creationId xmlns:p14="http://schemas.microsoft.com/office/powerpoint/2010/main" val="124251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284B-57D3-4C7A-D2DF-CC5B7E1C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Waterfall                      or                        Agile?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F412-AF02-9EF4-ECF2-46E77DD9F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711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Simple, well-defined projects</a:t>
            </a:r>
          </a:p>
          <a:p>
            <a:endParaRPr lang="en-US" sz="2400" dirty="0"/>
          </a:p>
          <a:p>
            <a:r>
              <a:rPr lang="en-US" sz="2400" dirty="0"/>
              <a:t>Fixed timelines, thorough documentation</a:t>
            </a:r>
          </a:p>
          <a:p>
            <a:endParaRPr lang="en-US" sz="2400" dirty="0"/>
          </a:p>
          <a:p>
            <a:r>
              <a:rPr lang="en-US" sz="2400" dirty="0"/>
              <a:t>Individual responsibility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BD6C9-BDEA-2670-4435-F2C2A9246C2F}"/>
              </a:ext>
            </a:extLst>
          </p:cNvPr>
          <p:cNvSpPr txBox="1"/>
          <p:nvPr/>
        </p:nvSpPr>
        <p:spPr>
          <a:xfrm>
            <a:off x="4375229" y="1825625"/>
            <a:ext cx="30557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Project Complexity</a:t>
            </a:r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>
                <a:solidFill>
                  <a:schemeClr val="accent2"/>
                </a:solidFill>
              </a:rPr>
              <a:t>Time Constraints</a:t>
            </a:r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Team Expertise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7C363-4D1A-B193-52A2-42D1F71C52D2}"/>
              </a:ext>
            </a:extLst>
          </p:cNvPr>
          <p:cNvSpPr txBox="1"/>
          <p:nvPr/>
        </p:nvSpPr>
        <p:spPr>
          <a:xfrm>
            <a:off x="8036689" y="1825625"/>
            <a:ext cx="331711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Complex and evolving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Adaptability, quicker turnaround</a:t>
            </a:r>
          </a:p>
          <a:p>
            <a:endParaRPr lang="en-US" sz="2400" dirty="0"/>
          </a:p>
          <a:p>
            <a:r>
              <a:rPr lang="en-US" sz="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Communication and collaboration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23FFC8-E342-DA28-538A-350BCC3753F3}"/>
              </a:ext>
            </a:extLst>
          </p:cNvPr>
          <p:cNvCxnSpPr/>
          <p:nvPr/>
        </p:nvCxnSpPr>
        <p:spPr>
          <a:xfrm>
            <a:off x="838200" y="5694744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9D1C14-6C20-3629-AE55-C6CBD513AA21}"/>
              </a:ext>
            </a:extLst>
          </p:cNvPr>
          <p:cNvCxnSpPr/>
          <p:nvPr/>
        </p:nvCxnSpPr>
        <p:spPr>
          <a:xfrm>
            <a:off x="838200" y="4504481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567270-96B2-BA10-1537-95392C36EE7D}"/>
              </a:ext>
            </a:extLst>
          </p:cNvPr>
          <p:cNvCxnSpPr/>
          <p:nvPr/>
        </p:nvCxnSpPr>
        <p:spPr>
          <a:xfrm>
            <a:off x="838200" y="2920678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A7BAA2-5E06-4126-25B6-920B2AD71309}"/>
              </a:ext>
            </a:extLst>
          </p:cNvPr>
          <p:cNvCxnSpPr/>
          <p:nvPr/>
        </p:nvCxnSpPr>
        <p:spPr>
          <a:xfrm>
            <a:off x="645287" y="1690688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AE2378-3DB5-9A80-E51B-E44499DC84CD}"/>
              </a:ext>
            </a:extLst>
          </p:cNvPr>
          <p:cNvSpPr txBox="1"/>
          <p:nvPr/>
        </p:nvSpPr>
        <p:spPr>
          <a:xfrm>
            <a:off x="3562389" y="5869943"/>
            <a:ext cx="50672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HOW DO THEY PERFORM?</a:t>
            </a:r>
          </a:p>
          <a:p>
            <a:pPr algn="ctr"/>
            <a:r>
              <a:rPr lang="en-US" sz="2000" dirty="0"/>
              <a:t>(Mokhtar &amp; </a:t>
            </a:r>
            <a:r>
              <a:rPr lang="en-US" sz="2000" dirty="0" err="1"/>
              <a:t>Khayyat</a:t>
            </a:r>
            <a:r>
              <a:rPr lang="en-US" sz="2000" dirty="0"/>
              <a:t>, 2022)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0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A042-F22C-8485-23C3-40DD492D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Scenario</a:t>
            </a:r>
            <a:br>
              <a:rPr lang="en-US" dirty="0"/>
            </a:br>
            <a:r>
              <a:rPr lang="en-US" sz="2800" i="1" dirty="0"/>
              <a:t>A key requirement changes during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394-A5B4-10B5-CFE7-A8E46B123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161" y="1915047"/>
            <a:ext cx="450930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Agile Approach:</a:t>
            </a:r>
          </a:p>
          <a:p>
            <a:r>
              <a:rPr lang="en-US" b="1" dirty="0">
                <a:solidFill>
                  <a:schemeClr val="accent2"/>
                </a:solidFill>
              </a:rPr>
              <a:t>Adapt</a:t>
            </a:r>
            <a:r>
              <a:rPr lang="en-US" dirty="0"/>
              <a:t> the Product Backlog and </a:t>
            </a:r>
            <a:r>
              <a:rPr lang="en-US" b="1" dirty="0">
                <a:solidFill>
                  <a:schemeClr val="accent2"/>
                </a:solidFill>
              </a:rPr>
              <a:t>user stories</a:t>
            </a:r>
          </a:p>
          <a:p>
            <a:r>
              <a:rPr lang="en-US" b="1" dirty="0">
                <a:solidFill>
                  <a:schemeClr val="accent2"/>
                </a:solidFill>
              </a:rPr>
              <a:t>Collaborate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/>
                </a:solidFill>
              </a:rPr>
              <a:t>adjust design</a:t>
            </a:r>
            <a:r>
              <a:rPr lang="en-US" dirty="0"/>
              <a:t> and implementation </a:t>
            </a:r>
          </a:p>
          <a:p>
            <a:r>
              <a:rPr lang="en-US" dirty="0"/>
              <a:t>Flexibly </a:t>
            </a:r>
            <a:r>
              <a:rPr lang="en-US" b="1" dirty="0">
                <a:solidFill>
                  <a:schemeClr val="accent2"/>
                </a:solidFill>
              </a:rPr>
              <a:t>accommodate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changes</a:t>
            </a:r>
            <a:r>
              <a:rPr lang="en-US" dirty="0"/>
              <a:t> within the current Sprint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BFDAD-92A7-E9C2-2DF9-3B3B669ABE8F}"/>
              </a:ext>
            </a:extLst>
          </p:cNvPr>
          <p:cNvSpPr txBox="1"/>
          <p:nvPr/>
        </p:nvSpPr>
        <p:spPr>
          <a:xfrm>
            <a:off x="838200" y="1915047"/>
            <a:ext cx="4629873" cy="4025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b="1" dirty="0"/>
              <a:t>Waterfall Approach: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Revisiting</a:t>
            </a:r>
            <a:r>
              <a:rPr lang="en-US" sz="2800" dirty="0"/>
              <a:t> previous phases, potentially causing delays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Rework and re-test </a:t>
            </a:r>
            <a:r>
              <a:rPr lang="en-US" sz="2800" dirty="0"/>
              <a:t>to accommodate the change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Formal </a:t>
            </a:r>
            <a:r>
              <a:rPr lang="en-US" sz="2800" b="1" dirty="0">
                <a:solidFill>
                  <a:schemeClr val="accent2"/>
                </a:solidFill>
              </a:rPr>
              <a:t>change request process</a:t>
            </a:r>
            <a:r>
              <a:rPr lang="en-US" sz="2800" dirty="0"/>
              <a:t> and impact analysis</a:t>
            </a:r>
          </a:p>
        </p:txBody>
      </p:sp>
    </p:spTree>
    <p:extLst>
      <p:ext uri="{BB962C8B-B14F-4D97-AF65-F5344CB8AC3E}">
        <p14:creationId xmlns:p14="http://schemas.microsoft.com/office/powerpoint/2010/main" val="120896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613</Words>
  <Application>Microsoft Office PowerPoint</Application>
  <PresentationFormat>Widescreen</PresentationFormat>
  <Paragraphs>93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Scrum-Agile Approach</vt:lpstr>
      <vt:lpstr>Overview</vt:lpstr>
      <vt:lpstr>Agile Manifesto Principles</vt:lpstr>
      <vt:lpstr>Scrum Framework</vt:lpstr>
      <vt:lpstr>PowerPoint Presentation</vt:lpstr>
      <vt:lpstr>Key Roles</vt:lpstr>
      <vt:lpstr>Agile Phases</vt:lpstr>
      <vt:lpstr>    Waterfall                      or                        Agile?</vt:lpstr>
      <vt:lpstr>Scenario A key requirement changes during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Stiffey, Nevaeh</dc:creator>
  <cp:lastModifiedBy>Stiffey, Nevaeh</cp:lastModifiedBy>
  <cp:revision>1</cp:revision>
  <dcterms:created xsi:type="dcterms:W3CDTF">2024-08-13T16:33:03Z</dcterms:created>
  <dcterms:modified xsi:type="dcterms:W3CDTF">2024-08-13T18:14:35Z</dcterms:modified>
</cp:coreProperties>
</file>