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60" r:id="rId3"/>
    <p:sldId id="261" r:id="rId4"/>
    <p:sldId id="263" r:id="rId5"/>
    <p:sldId id="259" r:id="rId6"/>
    <p:sldId id="266" r:id="rId7"/>
    <p:sldId id="267" r:id="rId8"/>
    <p:sldId id="268" r:id="rId9"/>
    <p:sldId id="269" r:id="rId10"/>
    <p:sldId id="270" r:id="rId11"/>
    <p:sldId id="271" r:id="rId12"/>
    <p:sldId id="272" r:id="rId13"/>
    <p:sldId id="274"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0308F5-AF06-4BD0-B761-2A8D9E2CA338}" v="6" dt="2023-07-28T07:46:41.599"/>
    <p1510:client id="{833EBB1E-0216-2355-AF57-78ED46B0375A}" v="213" dt="2023-08-01T07:04:30.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78" d="100"/>
          <a:sy n="78" d="100"/>
        </p:scale>
        <p:origin x="144"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a Gupta (MIS)" userId="S::guptah7@moodys.com::dbce69a8-8073-4b1e-b0e2-82d579ce1de7" providerId="AD" clId="Web-{833EBB1E-0216-2355-AF57-78ED46B0375A}"/>
    <pc:docChg chg="addSld modSld">
      <pc:chgData name="Harshita Gupta (MIS)" userId="S::guptah7@moodys.com::dbce69a8-8073-4b1e-b0e2-82d579ce1de7" providerId="AD" clId="Web-{833EBB1E-0216-2355-AF57-78ED46B0375A}" dt="2023-08-01T07:04:30.006" v="219" actId="14100"/>
      <pc:docMkLst>
        <pc:docMk/>
      </pc:docMkLst>
      <pc:sldChg chg="modSp">
        <pc:chgData name="Harshita Gupta (MIS)" userId="S::guptah7@moodys.com::dbce69a8-8073-4b1e-b0e2-82d579ce1de7" providerId="AD" clId="Web-{833EBB1E-0216-2355-AF57-78ED46B0375A}" dt="2023-08-01T06:55:36.710" v="38" actId="20577"/>
        <pc:sldMkLst>
          <pc:docMk/>
          <pc:sldMk cId="2983470036" sldId="259"/>
        </pc:sldMkLst>
        <pc:spChg chg="mod">
          <ac:chgData name="Harshita Gupta (MIS)" userId="S::guptah7@moodys.com::dbce69a8-8073-4b1e-b0e2-82d579ce1de7" providerId="AD" clId="Web-{833EBB1E-0216-2355-AF57-78ED46B0375A}" dt="2023-08-01T06:55:36.710" v="38" actId="20577"/>
          <ac:spMkLst>
            <pc:docMk/>
            <pc:sldMk cId="2983470036" sldId="259"/>
            <ac:spMk id="3" creationId="{701352DD-24C5-44A6-94F8-5587E5F114BE}"/>
          </ac:spMkLst>
        </pc:spChg>
        <pc:spChg chg="mod">
          <ac:chgData name="Harshita Gupta (MIS)" userId="S::guptah7@moodys.com::dbce69a8-8073-4b1e-b0e2-82d579ce1de7" providerId="AD" clId="Web-{833EBB1E-0216-2355-AF57-78ED46B0375A}" dt="2023-08-01T06:53:37.438" v="3" actId="20577"/>
          <ac:spMkLst>
            <pc:docMk/>
            <pc:sldMk cId="2983470036" sldId="259"/>
            <ac:spMk id="6" creationId="{36670B7B-78F1-209D-D478-00089C23D1A7}"/>
          </ac:spMkLst>
        </pc:spChg>
      </pc:sldChg>
      <pc:sldChg chg="modSp">
        <pc:chgData name="Harshita Gupta (MIS)" userId="S::guptah7@moodys.com::dbce69a8-8073-4b1e-b0e2-82d579ce1de7" providerId="AD" clId="Web-{833EBB1E-0216-2355-AF57-78ED46B0375A}" dt="2023-08-01T06:52:56.748" v="1" actId="20577"/>
        <pc:sldMkLst>
          <pc:docMk/>
          <pc:sldMk cId="2559998229" sldId="260"/>
        </pc:sldMkLst>
        <pc:spChg chg="mod">
          <ac:chgData name="Harshita Gupta (MIS)" userId="S::guptah7@moodys.com::dbce69a8-8073-4b1e-b0e2-82d579ce1de7" providerId="AD" clId="Web-{833EBB1E-0216-2355-AF57-78ED46B0375A}" dt="2023-08-01T06:52:56.748" v="1" actId="20577"/>
          <ac:spMkLst>
            <pc:docMk/>
            <pc:sldMk cId="2559998229" sldId="260"/>
            <ac:spMk id="3" creationId="{BCFA0BE2-0EE6-CC43-60DD-AEAD80BEFE8D}"/>
          </ac:spMkLst>
        </pc:spChg>
      </pc:sldChg>
      <pc:sldChg chg="modSp">
        <pc:chgData name="Harshita Gupta (MIS)" userId="S::guptah7@moodys.com::dbce69a8-8073-4b1e-b0e2-82d579ce1de7" providerId="AD" clId="Web-{833EBB1E-0216-2355-AF57-78ED46B0375A}" dt="2023-08-01T06:53:21.249" v="2" actId="20577"/>
        <pc:sldMkLst>
          <pc:docMk/>
          <pc:sldMk cId="2766075364" sldId="263"/>
        </pc:sldMkLst>
        <pc:spChg chg="mod">
          <ac:chgData name="Harshita Gupta (MIS)" userId="S::guptah7@moodys.com::dbce69a8-8073-4b1e-b0e2-82d579ce1de7" providerId="AD" clId="Web-{833EBB1E-0216-2355-AF57-78ED46B0375A}" dt="2023-08-01T06:53:21.249" v="2" actId="20577"/>
          <ac:spMkLst>
            <pc:docMk/>
            <pc:sldMk cId="2766075364" sldId="263"/>
            <ac:spMk id="2" creationId="{9E71666C-68B5-655F-62E0-0D969FF01FED}"/>
          </ac:spMkLst>
        </pc:spChg>
        <pc:spChg chg="mod">
          <ac:chgData name="Harshita Gupta (MIS)" userId="S::guptah7@moodys.com::dbce69a8-8073-4b1e-b0e2-82d579ce1de7" providerId="AD" clId="Web-{833EBB1E-0216-2355-AF57-78ED46B0375A}" dt="2023-08-01T06:52:42.481" v="0" actId="20577"/>
          <ac:spMkLst>
            <pc:docMk/>
            <pc:sldMk cId="2766075364" sldId="263"/>
            <ac:spMk id="3" creationId="{206E6D5E-4DC2-D567-15D6-CA5D30F24839}"/>
          </ac:spMkLst>
        </pc:spChg>
      </pc:sldChg>
      <pc:sldChg chg="modSp">
        <pc:chgData name="Harshita Gupta (MIS)" userId="S::guptah7@moodys.com::dbce69a8-8073-4b1e-b0e2-82d579ce1de7" providerId="AD" clId="Web-{833EBB1E-0216-2355-AF57-78ED46B0375A}" dt="2023-08-01T06:55:54.961" v="43" actId="20577"/>
        <pc:sldMkLst>
          <pc:docMk/>
          <pc:sldMk cId="179763796" sldId="266"/>
        </pc:sldMkLst>
        <pc:spChg chg="mod">
          <ac:chgData name="Harshita Gupta (MIS)" userId="S::guptah7@moodys.com::dbce69a8-8073-4b1e-b0e2-82d579ce1de7" providerId="AD" clId="Web-{833EBB1E-0216-2355-AF57-78ED46B0375A}" dt="2023-08-01T06:55:54.961" v="43" actId="20577"/>
          <ac:spMkLst>
            <pc:docMk/>
            <pc:sldMk cId="179763796" sldId="266"/>
            <ac:spMk id="3" creationId="{701352DD-24C5-44A6-94F8-5587E5F114BE}"/>
          </ac:spMkLst>
        </pc:spChg>
      </pc:sldChg>
      <pc:sldChg chg="modSp">
        <pc:chgData name="Harshita Gupta (MIS)" userId="S::guptah7@moodys.com::dbce69a8-8073-4b1e-b0e2-82d579ce1de7" providerId="AD" clId="Web-{833EBB1E-0216-2355-AF57-78ED46B0375A}" dt="2023-08-01T06:56:49.042" v="54" actId="20577"/>
        <pc:sldMkLst>
          <pc:docMk/>
          <pc:sldMk cId="1664075873" sldId="267"/>
        </pc:sldMkLst>
        <pc:spChg chg="mod">
          <ac:chgData name="Harshita Gupta (MIS)" userId="S::guptah7@moodys.com::dbce69a8-8073-4b1e-b0e2-82d579ce1de7" providerId="AD" clId="Web-{833EBB1E-0216-2355-AF57-78ED46B0375A}" dt="2023-08-01T06:56:49.042" v="54" actId="20577"/>
          <ac:spMkLst>
            <pc:docMk/>
            <pc:sldMk cId="1664075873" sldId="267"/>
            <ac:spMk id="3" creationId="{701352DD-24C5-44A6-94F8-5587E5F114BE}"/>
          </ac:spMkLst>
        </pc:spChg>
      </pc:sldChg>
      <pc:sldChg chg="modSp">
        <pc:chgData name="Harshita Gupta (MIS)" userId="S::guptah7@moodys.com::dbce69a8-8073-4b1e-b0e2-82d579ce1de7" providerId="AD" clId="Web-{833EBB1E-0216-2355-AF57-78ED46B0375A}" dt="2023-08-01T06:58:22.594" v="79" actId="20577"/>
        <pc:sldMkLst>
          <pc:docMk/>
          <pc:sldMk cId="1265351006" sldId="268"/>
        </pc:sldMkLst>
        <pc:spChg chg="mod">
          <ac:chgData name="Harshita Gupta (MIS)" userId="S::guptah7@moodys.com::dbce69a8-8073-4b1e-b0e2-82d579ce1de7" providerId="AD" clId="Web-{833EBB1E-0216-2355-AF57-78ED46B0375A}" dt="2023-08-01T06:58:22.594" v="79" actId="20577"/>
          <ac:spMkLst>
            <pc:docMk/>
            <pc:sldMk cId="1265351006" sldId="268"/>
            <ac:spMk id="3" creationId="{701352DD-24C5-44A6-94F8-5587E5F114BE}"/>
          </ac:spMkLst>
        </pc:spChg>
      </pc:sldChg>
      <pc:sldChg chg="modSp">
        <pc:chgData name="Harshita Gupta (MIS)" userId="S::guptah7@moodys.com::dbce69a8-8073-4b1e-b0e2-82d579ce1de7" providerId="AD" clId="Web-{833EBB1E-0216-2355-AF57-78ED46B0375A}" dt="2023-08-01T06:58:47.330" v="91" actId="20577"/>
        <pc:sldMkLst>
          <pc:docMk/>
          <pc:sldMk cId="2553123298" sldId="269"/>
        </pc:sldMkLst>
        <pc:spChg chg="mod">
          <ac:chgData name="Harshita Gupta (MIS)" userId="S::guptah7@moodys.com::dbce69a8-8073-4b1e-b0e2-82d579ce1de7" providerId="AD" clId="Web-{833EBB1E-0216-2355-AF57-78ED46B0375A}" dt="2023-08-01T06:58:47.330" v="91" actId="20577"/>
          <ac:spMkLst>
            <pc:docMk/>
            <pc:sldMk cId="2553123298" sldId="269"/>
            <ac:spMk id="3" creationId="{701352DD-24C5-44A6-94F8-5587E5F114BE}"/>
          </ac:spMkLst>
        </pc:spChg>
        <pc:spChg chg="mod">
          <ac:chgData name="Harshita Gupta (MIS)" userId="S::guptah7@moodys.com::dbce69a8-8073-4b1e-b0e2-82d579ce1de7" providerId="AD" clId="Web-{833EBB1E-0216-2355-AF57-78ED46B0375A}" dt="2023-08-01T06:58:19.469" v="76" actId="20577"/>
          <ac:spMkLst>
            <pc:docMk/>
            <pc:sldMk cId="2553123298" sldId="269"/>
            <ac:spMk id="6" creationId="{36670B7B-78F1-209D-D478-00089C23D1A7}"/>
          </ac:spMkLst>
        </pc:spChg>
      </pc:sldChg>
      <pc:sldChg chg="modSp">
        <pc:chgData name="Harshita Gupta (MIS)" userId="S::guptah7@moodys.com::dbce69a8-8073-4b1e-b0e2-82d579ce1de7" providerId="AD" clId="Web-{833EBB1E-0216-2355-AF57-78ED46B0375A}" dt="2023-08-01T06:59:09.722" v="96" actId="20577"/>
        <pc:sldMkLst>
          <pc:docMk/>
          <pc:sldMk cId="3537918646" sldId="270"/>
        </pc:sldMkLst>
        <pc:spChg chg="mod">
          <ac:chgData name="Harshita Gupta (MIS)" userId="S::guptah7@moodys.com::dbce69a8-8073-4b1e-b0e2-82d579ce1de7" providerId="AD" clId="Web-{833EBB1E-0216-2355-AF57-78ED46B0375A}" dt="2023-08-01T06:59:09.722" v="96" actId="20577"/>
          <ac:spMkLst>
            <pc:docMk/>
            <pc:sldMk cId="3537918646" sldId="270"/>
            <ac:spMk id="3" creationId="{701352DD-24C5-44A6-94F8-5587E5F114BE}"/>
          </ac:spMkLst>
        </pc:spChg>
      </pc:sldChg>
      <pc:sldChg chg="modSp">
        <pc:chgData name="Harshita Gupta (MIS)" userId="S::guptah7@moodys.com::dbce69a8-8073-4b1e-b0e2-82d579ce1de7" providerId="AD" clId="Web-{833EBB1E-0216-2355-AF57-78ED46B0375A}" dt="2023-08-01T07:00:23.773" v="127" actId="20577"/>
        <pc:sldMkLst>
          <pc:docMk/>
          <pc:sldMk cId="2257078163" sldId="271"/>
        </pc:sldMkLst>
        <pc:spChg chg="mod">
          <ac:chgData name="Harshita Gupta (MIS)" userId="S::guptah7@moodys.com::dbce69a8-8073-4b1e-b0e2-82d579ce1de7" providerId="AD" clId="Web-{833EBB1E-0216-2355-AF57-78ED46B0375A}" dt="2023-08-01T07:00:23.773" v="127" actId="20577"/>
          <ac:spMkLst>
            <pc:docMk/>
            <pc:sldMk cId="2257078163" sldId="271"/>
            <ac:spMk id="3" creationId="{701352DD-24C5-44A6-94F8-5587E5F114BE}"/>
          </ac:spMkLst>
        </pc:spChg>
      </pc:sldChg>
      <pc:sldChg chg="modSp">
        <pc:chgData name="Harshita Gupta (MIS)" userId="S::guptah7@moodys.com::dbce69a8-8073-4b1e-b0e2-82d579ce1de7" providerId="AD" clId="Web-{833EBB1E-0216-2355-AF57-78ED46B0375A}" dt="2023-08-01T07:03:10.377" v="193" actId="1076"/>
        <pc:sldMkLst>
          <pc:docMk/>
          <pc:sldMk cId="3009845995" sldId="272"/>
        </pc:sldMkLst>
        <pc:spChg chg="mod">
          <ac:chgData name="Harshita Gupta (MIS)" userId="S::guptah7@moodys.com::dbce69a8-8073-4b1e-b0e2-82d579ce1de7" providerId="AD" clId="Web-{833EBB1E-0216-2355-AF57-78ED46B0375A}" dt="2023-08-01T07:02:57.220" v="192" actId="20577"/>
          <ac:spMkLst>
            <pc:docMk/>
            <pc:sldMk cId="3009845995" sldId="272"/>
            <ac:spMk id="3" creationId="{701352DD-24C5-44A6-94F8-5587E5F114BE}"/>
          </ac:spMkLst>
        </pc:spChg>
        <pc:spChg chg="mod">
          <ac:chgData name="Harshita Gupta (MIS)" userId="S::guptah7@moodys.com::dbce69a8-8073-4b1e-b0e2-82d579ce1de7" providerId="AD" clId="Web-{833EBB1E-0216-2355-AF57-78ED46B0375A}" dt="2023-08-01T07:03:10.377" v="193" actId="1076"/>
          <ac:spMkLst>
            <pc:docMk/>
            <pc:sldMk cId="3009845995" sldId="272"/>
            <ac:spMk id="6" creationId="{36670B7B-78F1-209D-D478-00089C23D1A7}"/>
          </ac:spMkLst>
        </pc:spChg>
      </pc:sldChg>
      <pc:sldChg chg="modSp">
        <pc:chgData name="Harshita Gupta (MIS)" userId="S::guptah7@moodys.com::dbce69a8-8073-4b1e-b0e2-82d579ce1de7" providerId="AD" clId="Web-{833EBB1E-0216-2355-AF57-78ED46B0375A}" dt="2023-08-01T07:04:30.006" v="219" actId="14100"/>
        <pc:sldMkLst>
          <pc:docMk/>
          <pc:sldMk cId="2179145596" sldId="273"/>
        </pc:sldMkLst>
        <pc:spChg chg="mod">
          <ac:chgData name="Harshita Gupta (MIS)" userId="S::guptah7@moodys.com::dbce69a8-8073-4b1e-b0e2-82d579ce1de7" providerId="AD" clId="Web-{833EBB1E-0216-2355-AF57-78ED46B0375A}" dt="2023-08-01T07:04:30.006" v="219" actId="14100"/>
          <ac:spMkLst>
            <pc:docMk/>
            <pc:sldMk cId="2179145596" sldId="273"/>
            <ac:spMk id="3" creationId="{701352DD-24C5-44A6-94F8-5587E5F114BE}"/>
          </ac:spMkLst>
        </pc:spChg>
        <pc:spChg chg="mod">
          <ac:chgData name="Harshita Gupta (MIS)" userId="S::guptah7@moodys.com::dbce69a8-8073-4b1e-b0e2-82d579ce1de7" providerId="AD" clId="Web-{833EBB1E-0216-2355-AF57-78ED46B0375A}" dt="2023-08-01T07:03:49.676" v="199" actId="1076"/>
          <ac:spMkLst>
            <pc:docMk/>
            <pc:sldMk cId="2179145596" sldId="273"/>
            <ac:spMk id="6" creationId="{36670B7B-78F1-209D-D478-00089C23D1A7}"/>
          </ac:spMkLst>
        </pc:spChg>
      </pc:sldChg>
      <pc:sldChg chg="modSp new">
        <pc:chgData name="Harshita Gupta (MIS)" userId="S::guptah7@moodys.com::dbce69a8-8073-4b1e-b0e2-82d579ce1de7" providerId="AD" clId="Web-{833EBB1E-0216-2355-AF57-78ED46B0375A}" dt="2023-08-01T07:03:29.940" v="195" actId="20577"/>
        <pc:sldMkLst>
          <pc:docMk/>
          <pc:sldMk cId="3386573484" sldId="274"/>
        </pc:sldMkLst>
        <pc:spChg chg="mod">
          <ac:chgData name="Harshita Gupta (MIS)" userId="S::guptah7@moodys.com::dbce69a8-8073-4b1e-b0e2-82d579ce1de7" providerId="AD" clId="Web-{833EBB1E-0216-2355-AF57-78ED46B0375A}" dt="2023-08-01T07:02:21.827" v="181" actId="20577"/>
          <ac:spMkLst>
            <pc:docMk/>
            <pc:sldMk cId="3386573484" sldId="274"/>
            <ac:spMk id="2" creationId="{3C3CA1D4-3CC1-AD8D-548C-D92CB7AB6C11}"/>
          </ac:spMkLst>
        </pc:spChg>
        <pc:spChg chg="mod">
          <ac:chgData name="Harshita Gupta (MIS)" userId="S::guptah7@moodys.com::dbce69a8-8073-4b1e-b0e2-82d579ce1de7" providerId="AD" clId="Web-{833EBB1E-0216-2355-AF57-78ED46B0375A}" dt="2023-08-01T07:03:29.940" v="195" actId="20577"/>
          <ac:spMkLst>
            <pc:docMk/>
            <pc:sldMk cId="3386573484" sldId="274"/>
            <ac:spMk id="3" creationId="{E21E52A3-76B6-55B1-1B4D-EC79802B37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064C-D4C6-4A99-D678-4D7A752ACE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CE1FB2-37E0-4FE3-37B1-54BF5DD37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2B8FAB-216B-7FFF-C05D-B73C9E060A8C}"/>
              </a:ext>
            </a:extLst>
          </p:cNvPr>
          <p:cNvSpPr>
            <a:spLocks noGrp="1"/>
          </p:cNvSpPr>
          <p:nvPr>
            <p:ph type="dt" sz="half" idx="10"/>
          </p:nvPr>
        </p:nvSpPr>
        <p:spPr/>
        <p:txBody>
          <a:bodyPr/>
          <a:lstStyle/>
          <a:p>
            <a:fld id="{105443C0-478C-466A-A3B0-AB3866F807B2}" type="datetimeFigureOut">
              <a:rPr lang="en-US" smtClean="0"/>
              <a:t>7/31/2023</a:t>
            </a:fld>
            <a:endParaRPr lang="en-US"/>
          </a:p>
        </p:txBody>
      </p:sp>
      <p:sp>
        <p:nvSpPr>
          <p:cNvPr id="5" name="Footer Placeholder 4">
            <a:extLst>
              <a:ext uri="{FF2B5EF4-FFF2-40B4-BE49-F238E27FC236}">
                <a16:creationId xmlns:a16="http://schemas.microsoft.com/office/drawing/2014/main" id="{DB644EA0-9F90-DC31-9819-90620DBD4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18D24-1B7D-3D59-C3D8-C530E8372142}"/>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98093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C7ED-3626-3071-52BB-A410AEEFE3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54928-8222-08F0-2646-31FE4A07F6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F2A0D-902B-686A-2C82-3110ECCC80A6}"/>
              </a:ext>
            </a:extLst>
          </p:cNvPr>
          <p:cNvSpPr>
            <a:spLocks noGrp="1"/>
          </p:cNvSpPr>
          <p:nvPr>
            <p:ph type="dt" sz="half" idx="10"/>
          </p:nvPr>
        </p:nvSpPr>
        <p:spPr/>
        <p:txBody>
          <a:bodyPr/>
          <a:lstStyle/>
          <a:p>
            <a:fld id="{105443C0-478C-466A-A3B0-AB3866F807B2}" type="datetimeFigureOut">
              <a:rPr lang="en-US" smtClean="0"/>
              <a:t>7/31/2023</a:t>
            </a:fld>
            <a:endParaRPr lang="en-US"/>
          </a:p>
        </p:txBody>
      </p:sp>
      <p:sp>
        <p:nvSpPr>
          <p:cNvPr id="5" name="Footer Placeholder 4">
            <a:extLst>
              <a:ext uri="{FF2B5EF4-FFF2-40B4-BE49-F238E27FC236}">
                <a16:creationId xmlns:a16="http://schemas.microsoft.com/office/drawing/2014/main" id="{222894D4-C64C-50B0-E925-BC3C3ED88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0EFC7-E797-CD92-5DB7-2B3F23610649}"/>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853457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B2C7FF-C4E5-18FA-E9A8-1975D34218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BF2191-6878-0EBC-678E-374B8A185B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4CC9A-7F3D-0C9D-F9A9-BC51DA324924}"/>
              </a:ext>
            </a:extLst>
          </p:cNvPr>
          <p:cNvSpPr>
            <a:spLocks noGrp="1"/>
          </p:cNvSpPr>
          <p:nvPr>
            <p:ph type="dt" sz="half" idx="10"/>
          </p:nvPr>
        </p:nvSpPr>
        <p:spPr/>
        <p:txBody>
          <a:bodyPr/>
          <a:lstStyle/>
          <a:p>
            <a:fld id="{105443C0-478C-466A-A3B0-AB3866F807B2}" type="datetimeFigureOut">
              <a:rPr lang="en-US" smtClean="0"/>
              <a:t>7/31/2023</a:t>
            </a:fld>
            <a:endParaRPr lang="en-US"/>
          </a:p>
        </p:txBody>
      </p:sp>
      <p:sp>
        <p:nvSpPr>
          <p:cNvPr id="5" name="Footer Placeholder 4">
            <a:extLst>
              <a:ext uri="{FF2B5EF4-FFF2-40B4-BE49-F238E27FC236}">
                <a16:creationId xmlns:a16="http://schemas.microsoft.com/office/drawing/2014/main" id="{ADA4BB94-55DD-24AF-1BB9-3DFAB2D05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85888-95E4-B5DE-1555-6CCDBD30F538}"/>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189004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3864-C34E-2C50-E0F4-D69B7F5EB4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BE4E55-DF59-047C-D0C0-45F2C0C8FB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E6690-9061-F920-7B3F-C8E4022FA31F}"/>
              </a:ext>
            </a:extLst>
          </p:cNvPr>
          <p:cNvSpPr>
            <a:spLocks noGrp="1"/>
          </p:cNvSpPr>
          <p:nvPr>
            <p:ph type="dt" sz="half" idx="10"/>
          </p:nvPr>
        </p:nvSpPr>
        <p:spPr/>
        <p:txBody>
          <a:bodyPr/>
          <a:lstStyle/>
          <a:p>
            <a:fld id="{105443C0-478C-466A-A3B0-AB3866F807B2}" type="datetimeFigureOut">
              <a:rPr lang="en-US" smtClean="0"/>
              <a:t>7/31/2023</a:t>
            </a:fld>
            <a:endParaRPr lang="en-US"/>
          </a:p>
        </p:txBody>
      </p:sp>
      <p:sp>
        <p:nvSpPr>
          <p:cNvPr id="5" name="Footer Placeholder 4">
            <a:extLst>
              <a:ext uri="{FF2B5EF4-FFF2-40B4-BE49-F238E27FC236}">
                <a16:creationId xmlns:a16="http://schemas.microsoft.com/office/drawing/2014/main" id="{4C07DECC-62B6-6C0B-FD8D-FC18E49B6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9FD58-410B-BBDA-77FA-8B956FDC53E9}"/>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27907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8CFF-0871-E305-79D0-79FB7BF00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4214D9-32F0-2D66-E0CE-4CDE79F52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3A8C9-60DC-C659-5E2F-B900DBC3F3ED}"/>
              </a:ext>
            </a:extLst>
          </p:cNvPr>
          <p:cNvSpPr>
            <a:spLocks noGrp="1"/>
          </p:cNvSpPr>
          <p:nvPr>
            <p:ph type="dt" sz="half" idx="10"/>
          </p:nvPr>
        </p:nvSpPr>
        <p:spPr/>
        <p:txBody>
          <a:bodyPr/>
          <a:lstStyle/>
          <a:p>
            <a:fld id="{105443C0-478C-466A-A3B0-AB3866F807B2}" type="datetimeFigureOut">
              <a:rPr lang="en-US" smtClean="0"/>
              <a:t>7/31/2023</a:t>
            </a:fld>
            <a:endParaRPr lang="en-US"/>
          </a:p>
        </p:txBody>
      </p:sp>
      <p:sp>
        <p:nvSpPr>
          <p:cNvPr id="5" name="Footer Placeholder 4">
            <a:extLst>
              <a:ext uri="{FF2B5EF4-FFF2-40B4-BE49-F238E27FC236}">
                <a16:creationId xmlns:a16="http://schemas.microsoft.com/office/drawing/2014/main" id="{E67FDB93-27D9-E7F8-BB30-C4C305A58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E1AFB-30F3-A455-3D37-A8027BBA1187}"/>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15128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D669-62A9-EC62-77A2-55D0F8A791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82D1FA-4D82-8352-5B88-83CCC7320A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4B83F8-C095-5394-A419-7FBC25B1FB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1782C1-83A4-4651-65EA-B0B3243B986A}"/>
              </a:ext>
            </a:extLst>
          </p:cNvPr>
          <p:cNvSpPr>
            <a:spLocks noGrp="1"/>
          </p:cNvSpPr>
          <p:nvPr>
            <p:ph type="dt" sz="half" idx="10"/>
          </p:nvPr>
        </p:nvSpPr>
        <p:spPr/>
        <p:txBody>
          <a:bodyPr/>
          <a:lstStyle/>
          <a:p>
            <a:fld id="{105443C0-478C-466A-A3B0-AB3866F807B2}" type="datetimeFigureOut">
              <a:rPr lang="en-US" smtClean="0"/>
              <a:t>7/31/2023</a:t>
            </a:fld>
            <a:endParaRPr lang="en-US"/>
          </a:p>
        </p:txBody>
      </p:sp>
      <p:sp>
        <p:nvSpPr>
          <p:cNvPr id="6" name="Footer Placeholder 5">
            <a:extLst>
              <a:ext uri="{FF2B5EF4-FFF2-40B4-BE49-F238E27FC236}">
                <a16:creationId xmlns:a16="http://schemas.microsoft.com/office/drawing/2014/main" id="{2EE007D2-383B-D1E3-A781-09BFD93D4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B6BEA-DB00-742C-209F-ED2A4343B5E7}"/>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133505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D794-907D-BCC1-D7A4-55CB6B44CA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FFE84E-6CE1-EC4B-2342-195A1DCB3E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FBEE8B-1AA0-EE58-E6C5-C442FF37FB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39252-2C3E-227C-961D-1B2115485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5A8AE-2C3A-821C-5917-AE02C9B9C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4C1E3E-8FFE-183A-4F26-FC3FE4336426}"/>
              </a:ext>
            </a:extLst>
          </p:cNvPr>
          <p:cNvSpPr>
            <a:spLocks noGrp="1"/>
          </p:cNvSpPr>
          <p:nvPr>
            <p:ph type="dt" sz="half" idx="10"/>
          </p:nvPr>
        </p:nvSpPr>
        <p:spPr/>
        <p:txBody>
          <a:bodyPr/>
          <a:lstStyle/>
          <a:p>
            <a:fld id="{105443C0-478C-466A-A3B0-AB3866F807B2}" type="datetimeFigureOut">
              <a:rPr lang="en-US" smtClean="0"/>
              <a:t>7/31/2023</a:t>
            </a:fld>
            <a:endParaRPr lang="en-US"/>
          </a:p>
        </p:txBody>
      </p:sp>
      <p:sp>
        <p:nvSpPr>
          <p:cNvPr id="8" name="Footer Placeholder 7">
            <a:extLst>
              <a:ext uri="{FF2B5EF4-FFF2-40B4-BE49-F238E27FC236}">
                <a16:creationId xmlns:a16="http://schemas.microsoft.com/office/drawing/2014/main" id="{36D486AF-030E-394D-B900-1D9A8EED66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5D5663-C2CA-6E3F-E1F4-F598142D9592}"/>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2811042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923D-D03C-C8EA-FEDE-85A58A385F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294529-ACA0-B22C-A5E4-DCB681083220}"/>
              </a:ext>
            </a:extLst>
          </p:cNvPr>
          <p:cNvSpPr>
            <a:spLocks noGrp="1"/>
          </p:cNvSpPr>
          <p:nvPr>
            <p:ph type="dt" sz="half" idx="10"/>
          </p:nvPr>
        </p:nvSpPr>
        <p:spPr/>
        <p:txBody>
          <a:bodyPr/>
          <a:lstStyle/>
          <a:p>
            <a:fld id="{105443C0-478C-466A-A3B0-AB3866F807B2}" type="datetimeFigureOut">
              <a:rPr lang="en-US" smtClean="0"/>
              <a:t>7/31/2023</a:t>
            </a:fld>
            <a:endParaRPr lang="en-US"/>
          </a:p>
        </p:txBody>
      </p:sp>
      <p:sp>
        <p:nvSpPr>
          <p:cNvPr id="4" name="Footer Placeholder 3">
            <a:extLst>
              <a:ext uri="{FF2B5EF4-FFF2-40B4-BE49-F238E27FC236}">
                <a16:creationId xmlns:a16="http://schemas.microsoft.com/office/drawing/2014/main" id="{2AC5F4F6-0D20-1A74-8F43-75768108E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C0C24A-BB7A-6884-36D7-6B0DF5B5A4B6}"/>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66564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3983F1-3056-369D-5276-E1536A3960BA}"/>
              </a:ext>
            </a:extLst>
          </p:cNvPr>
          <p:cNvSpPr>
            <a:spLocks noGrp="1"/>
          </p:cNvSpPr>
          <p:nvPr>
            <p:ph type="dt" sz="half" idx="10"/>
          </p:nvPr>
        </p:nvSpPr>
        <p:spPr/>
        <p:txBody>
          <a:bodyPr/>
          <a:lstStyle/>
          <a:p>
            <a:fld id="{105443C0-478C-466A-A3B0-AB3866F807B2}" type="datetimeFigureOut">
              <a:rPr lang="en-US" smtClean="0"/>
              <a:t>7/31/2023</a:t>
            </a:fld>
            <a:endParaRPr lang="en-US"/>
          </a:p>
        </p:txBody>
      </p:sp>
      <p:sp>
        <p:nvSpPr>
          <p:cNvPr id="3" name="Footer Placeholder 2">
            <a:extLst>
              <a:ext uri="{FF2B5EF4-FFF2-40B4-BE49-F238E27FC236}">
                <a16:creationId xmlns:a16="http://schemas.microsoft.com/office/drawing/2014/main" id="{D8E298C8-6B48-DC7F-032A-0C48805464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570681-657C-0803-C439-4F632D9548EB}"/>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428391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3552-9248-8840-0B1F-CEA96F21E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2DBA00-FEC9-C68E-1057-41C884DB5F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4DDED9-C07C-425F-F7C1-91A2CC68A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FC69D-6C36-0CBC-CACD-F40E3D4FD3CF}"/>
              </a:ext>
            </a:extLst>
          </p:cNvPr>
          <p:cNvSpPr>
            <a:spLocks noGrp="1"/>
          </p:cNvSpPr>
          <p:nvPr>
            <p:ph type="dt" sz="half" idx="10"/>
          </p:nvPr>
        </p:nvSpPr>
        <p:spPr/>
        <p:txBody>
          <a:bodyPr/>
          <a:lstStyle/>
          <a:p>
            <a:fld id="{105443C0-478C-466A-A3B0-AB3866F807B2}" type="datetimeFigureOut">
              <a:rPr lang="en-US" smtClean="0"/>
              <a:t>7/31/2023</a:t>
            </a:fld>
            <a:endParaRPr lang="en-US"/>
          </a:p>
        </p:txBody>
      </p:sp>
      <p:sp>
        <p:nvSpPr>
          <p:cNvPr id="6" name="Footer Placeholder 5">
            <a:extLst>
              <a:ext uri="{FF2B5EF4-FFF2-40B4-BE49-F238E27FC236}">
                <a16:creationId xmlns:a16="http://schemas.microsoft.com/office/drawing/2014/main" id="{552E49B9-8B38-3A8D-E89E-775AB41E6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BF7B8-5BD2-5B36-1C86-C4BACB76BA58}"/>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2979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2D69-BBC6-68EE-CCBF-CA690EF9A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9BF439-359E-381C-058A-5A3FF79F8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61D2CC-3259-9AF7-F03D-C9F5255ED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EA256-CEF5-5270-7295-81F208F6558F}"/>
              </a:ext>
            </a:extLst>
          </p:cNvPr>
          <p:cNvSpPr>
            <a:spLocks noGrp="1"/>
          </p:cNvSpPr>
          <p:nvPr>
            <p:ph type="dt" sz="half" idx="10"/>
          </p:nvPr>
        </p:nvSpPr>
        <p:spPr/>
        <p:txBody>
          <a:bodyPr/>
          <a:lstStyle/>
          <a:p>
            <a:fld id="{105443C0-478C-466A-A3B0-AB3866F807B2}" type="datetimeFigureOut">
              <a:rPr lang="en-US" smtClean="0"/>
              <a:t>7/31/2023</a:t>
            </a:fld>
            <a:endParaRPr lang="en-US"/>
          </a:p>
        </p:txBody>
      </p:sp>
      <p:sp>
        <p:nvSpPr>
          <p:cNvPr id="6" name="Footer Placeholder 5">
            <a:extLst>
              <a:ext uri="{FF2B5EF4-FFF2-40B4-BE49-F238E27FC236}">
                <a16:creationId xmlns:a16="http://schemas.microsoft.com/office/drawing/2014/main" id="{029FC27D-F84D-09F6-C372-70DB145EFF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37B1C-8A1A-7958-E2AC-7814E1801D78}"/>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30882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36FD19-0378-E4B4-0644-AFE0EEA7A2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B5BA7F-1A37-FBAC-36CA-0B49FC98C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57DEB-F2B8-B578-87CA-16B14CFD6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443C0-478C-466A-A3B0-AB3866F807B2}" type="datetimeFigureOut">
              <a:rPr lang="en-US" smtClean="0"/>
              <a:t>7/31/2023</a:t>
            </a:fld>
            <a:endParaRPr lang="en-US"/>
          </a:p>
        </p:txBody>
      </p:sp>
      <p:sp>
        <p:nvSpPr>
          <p:cNvPr id="5" name="Footer Placeholder 4">
            <a:extLst>
              <a:ext uri="{FF2B5EF4-FFF2-40B4-BE49-F238E27FC236}">
                <a16:creationId xmlns:a16="http://schemas.microsoft.com/office/drawing/2014/main" id="{D6CAC15F-3F52-57C2-C52E-A93BB2B92D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44BD89-17EB-A7E7-3C41-89C3F3EEB9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6FAD7-7B8A-4975-A6A4-41B903076B64}" type="slidenum">
              <a:rPr lang="en-US" smtClean="0"/>
              <a:t>‹#›</a:t>
            </a:fld>
            <a:endParaRPr lang="en-US"/>
          </a:p>
        </p:txBody>
      </p:sp>
    </p:spTree>
    <p:extLst>
      <p:ext uri="{BB962C8B-B14F-4D97-AF65-F5344CB8AC3E}">
        <p14:creationId xmlns:p14="http://schemas.microsoft.com/office/powerpoint/2010/main" val="21119430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sql-operator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sql-operato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what-is-postgresql-introduc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what-is-postgresql-introdu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sql-concepts-and-queri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sql-update-statement/" TargetMode="External"/><Relationship Id="rId2" Type="http://schemas.openxmlformats.org/officeDocument/2006/relationships/hyperlink" Target="https://www.geeksforgeeks.org/sql-insert-statement/" TargetMode="External"/><Relationship Id="rId1" Type="http://schemas.openxmlformats.org/officeDocument/2006/relationships/slideLayout" Target="../slideLayouts/slideLayout2.xml"/><Relationship Id="rId5" Type="http://schemas.openxmlformats.org/officeDocument/2006/relationships/hyperlink" Target="https://www.geeksforgeeks.org/sql-lock-table/" TargetMode="External"/><Relationship Id="rId4" Type="http://schemas.openxmlformats.org/officeDocument/2006/relationships/hyperlink" Target="https://www.geeksforgeeks.org/sql-delete-statement/"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dml-full-for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sql-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sql-select-query/" TargetMode="External"/><Relationship Id="rId2" Type="http://schemas.openxmlformats.org/officeDocument/2006/relationships/hyperlink" Target="https://www.geeksforgeeks.org/sql-operators/" TargetMode="External"/><Relationship Id="rId1" Type="http://schemas.openxmlformats.org/officeDocument/2006/relationships/slideLayout" Target="../slideLayouts/slideLayout2.xml"/><Relationship Id="rId6" Type="http://schemas.openxmlformats.org/officeDocument/2006/relationships/hyperlink" Target="https://www.geeksforgeeks.org/sql-drop-truncate/" TargetMode="External"/><Relationship Id="rId5" Type="http://schemas.openxmlformats.org/officeDocument/2006/relationships/hyperlink" Target="https://www.geeksforgeeks.org/sql-update-statement/" TargetMode="External"/><Relationship Id="rId4" Type="http://schemas.openxmlformats.org/officeDocument/2006/relationships/hyperlink" Target="https://www.geeksforgeeks.org/sql-insert-statement/"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sql-operato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F680-FC8C-D835-10C7-019EAA707278}"/>
              </a:ext>
            </a:extLst>
          </p:cNvPr>
          <p:cNvSpPr>
            <a:spLocks noGrp="1"/>
          </p:cNvSpPr>
          <p:nvPr>
            <p:ph type="ctrTitle"/>
          </p:nvPr>
        </p:nvSpPr>
        <p:spPr>
          <a:xfrm>
            <a:off x="892818" y="1370171"/>
            <a:ext cx="5085580" cy="2387600"/>
          </a:xfrm>
        </p:spPr>
        <p:txBody>
          <a:bodyPr>
            <a:normAutofit/>
          </a:bodyPr>
          <a:lstStyle/>
          <a:p>
            <a:pPr algn="l"/>
            <a:r>
              <a:rPr lang="en-US" sz="7200" b="1" dirty="0"/>
              <a:t>PostgreSQL</a:t>
            </a:r>
            <a:endParaRPr lang="en-US" b="1" dirty="0"/>
          </a:p>
        </p:txBody>
      </p:sp>
      <p:sp>
        <p:nvSpPr>
          <p:cNvPr id="3" name="Subtitle 2">
            <a:extLst>
              <a:ext uri="{FF2B5EF4-FFF2-40B4-BE49-F238E27FC236}">
                <a16:creationId xmlns:a16="http://schemas.microsoft.com/office/drawing/2014/main" id="{7E58EC14-28F8-B6DB-8A38-577FB524B802}"/>
              </a:ext>
            </a:extLst>
          </p:cNvPr>
          <p:cNvSpPr>
            <a:spLocks noGrp="1"/>
          </p:cNvSpPr>
          <p:nvPr>
            <p:ph type="subTitle" idx="1"/>
          </p:nvPr>
        </p:nvSpPr>
        <p:spPr>
          <a:xfrm>
            <a:off x="892818" y="3849845"/>
            <a:ext cx="5085580" cy="1881751"/>
          </a:xfrm>
        </p:spPr>
        <p:txBody>
          <a:bodyPr>
            <a:normAutofit/>
          </a:bodyPr>
          <a:lstStyle/>
          <a:p>
            <a:pPr algn="l"/>
            <a:r>
              <a:rPr lang="en-US" sz="3200" dirty="0"/>
              <a:t>Session – 3</a:t>
            </a:r>
          </a:p>
          <a:p>
            <a:pPr algn="l"/>
            <a:r>
              <a:rPr lang="en-US" b="1" dirty="0"/>
              <a:t>SQL | DDL, DQL, DML, DCL and TCL</a:t>
            </a:r>
          </a:p>
          <a:p>
            <a:pPr algn="l"/>
            <a:endParaRPr lang="en-US" sz="3200" dirty="0"/>
          </a:p>
        </p:txBody>
      </p:sp>
      <p:pic>
        <p:nvPicPr>
          <p:cNvPr id="5" name="Picture 4" descr="A blue circle with white circle with a stack of round objects&#10;&#10;Description automatically generated">
            <a:extLst>
              <a:ext uri="{FF2B5EF4-FFF2-40B4-BE49-F238E27FC236}">
                <a16:creationId xmlns:a16="http://schemas.microsoft.com/office/drawing/2014/main" id="{4E541F77-6B8F-D04C-B0E0-2426C375617A}"/>
              </a:ext>
            </a:extLst>
          </p:cNvPr>
          <p:cNvPicPr>
            <a:picLocks noChangeAspect="1"/>
          </p:cNvPicPr>
          <p:nvPr/>
        </p:nvPicPr>
        <p:blipFill rotWithShape="1">
          <a:blip r:embed="rId2">
            <a:extLst>
              <a:ext uri="{28A0092B-C50C-407E-A947-70E740481C1C}">
                <a14:useLocalDpi xmlns:a14="http://schemas.microsoft.com/office/drawing/2010/main" val="0"/>
              </a:ext>
            </a:extLst>
          </a:blip>
          <a:srcRect l="3270" r="3197" b="1"/>
          <a:stretch/>
        </p:blipFill>
        <p:spPr>
          <a:xfrm>
            <a:off x="6041841" y="413674"/>
            <a:ext cx="4123157" cy="4123157"/>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pic>
        <p:nvPicPr>
          <p:cNvPr id="7" name="Picture 6" descr="A blue elephant with white outline&#10;&#10;Description automatically generated">
            <a:extLst>
              <a:ext uri="{FF2B5EF4-FFF2-40B4-BE49-F238E27FC236}">
                <a16:creationId xmlns:a16="http://schemas.microsoft.com/office/drawing/2014/main" id="{A2D609D1-4AF8-645D-E8F0-B710EB1A8182}"/>
              </a:ext>
            </a:extLst>
          </p:cNvPr>
          <p:cNvPicPr>
            <a:picLocks noChangeAspect="1"/>
          </p:cNvPicPr>
          <p:nvPr/>
        </p:nvPicPr>
        <p:blipFill rotWithShape="1">
          <a:blip r:embed="rId3">
            <a:extLst>
              <a:ext uri="{28A0092B-C50C-407E-A947-70E740481C1C}">
                <a14:useLocalDpi xmlns:a14="http://schemas.microsoft.com/office/drawing/2010/main" val="0"/>
              </a:ext>
            </a:extLst>
          </a:blip>
          <a:srcRect r="3" b="3"/>
          <a:stretch/>
        </p:blipFill>
        <p:spPr>
          <a:xfrm>
            <a:off x="8695537" y="3158548"/>
            <a:ext cx="3047542" cy="3047542"/>
          </a:xfrm>
          <a:custGeom>
            <a:avLst/>
            <a:gdLst/>
            <a:ahLst/>
            <a:cxnLst/>
            <a:rect l="l" t="t" r="r" b="b"/>
            <a:pathLst>
              <a:path w="2283868" h="2283868">
                <a:moveTo>
                  <a:pt x="1141934" y="0"/>
                </a:moveTo>
                <a:cubicBezTo>
                  <a:pt x="1772607" y="0"/>
                  <a:pt x="2283868" y="511261"/>
                  <a:pt x="2283868" y="1141934"/>
                </a:cubicBezTo>
                <a:cubicBezTo>
                  <a:pt x="2283868" y="1772607"/>
                  <a:pt x="1772607" y="2283868"/>
                  <a:pt x="1141934" y="2283868"/>
                </a:cubicBezTo>
                <a:cubicBezTo>
                  <a:pt x="511261" y="2283868"/>
                  <a:pt x="0" y="1772607"/>
                  <a:pt x="0" y="1141934"/>
                </a:cubicBezTo>
                <a:cubicBezTo>
                  <a:pt x="0" y="511261"/>
                  <a:pt x="511261" y="0"/>
                  <a:pt x="1141934" y="0"/>
                </a:cubicBezTo>
                <a:close/>
              </a:path>
            </a:pathLst>
          </a:custGeom>
        </p:spPr>
      </p:pic>
    </p:spTree>
    <p:extLst>
      <p:ext uri="{BB962C8B-B14F-4D97-AF65-F5344CB8AC3E}">
        <p14:creationId xmlns:p14="http://schemas.microsoft.com/office/powerpoint/2010/main" val="55018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70B7B-78F1-209D-D478-00089C23D1A7}"/>
              </a:ext>
            </a:extLst>
          </p:cNvPr>
          <p:cNvSpPr txBox="1"/>
          <p:nvPr/>
        </p:nvSpPr>
        <p:spPr>
          <a:xfrm>
            <a:off x="968829" y="814046"/>
            <a:ext cx="9656989" cy="1077218"/>
          </a:xfrm>
          <a:prstGeom prst="rect">
            <a:avLst/>
          </a:prstGeom>
          <a:noFill/>
        </p:spPr>
        <p:txBody>
          <a:bodyPr wrap="square" rtlCol="0">
            <a:spAutoFit/>
          </a:bodyPr>
          <a:lstStyle/>
          <a:p>
            <a:pPr fontAlgn="base"/>
            <a:r>
              <a:rPr lang="en-IN" sz="3200" b="0" i="0" u="sng" dirty="0">
                <a:effectLst/>
                <a:latin typeface="Nunito" pitchFamily="2" charset="0"/>
                <a:hlinkClick r:id="rId2"/>
              </a:rPr>
              <a:t>SQL Operators</a:t>
            </a:r>
            <a:r>
              <a:rPr lang="en-IN" sz="3200" b="1" i="0" dirty="0">
                <a:solidFill>
                  <a:srgbClr val="273239"/>
                </a:solidFill>
                <a:effectLst/>
                <a:latin typeface="Source Sans 3"/>
              </a:rPr>
              <a:t> |  LIKE operator</a:t>
            </a:r>
          </a:p>
          <a:p>
            <a:pPr algn="l" fontAlgn="base"/>
            <a:endParaRPr lang="en-IN" sz="3200" b="1" i="0" dirty="0">
              <a:solidFill>
                <a:srgbClr val="273239"/>
              </a:solidFill>
              <a:effectLst/>
              <a:latin typeface="Source Sans 3"/>
            </a:endParaRPr>
          </a:p>
        </p:txBody>
      </p:sp>
      <p:sp>
        <p:nvSpPr>
          <p:cNvPr id="3" name="Content Placeholder 2">
            <a:extLst>
              <a:ext uri="{FF2B5EF4-FFF2-40B4-BE49-F238E27FC236}">
                <a16:creationId xmlns:a16="http://schemas.microsoft.com/office/drawing/2014/main" id="{701352DD-24C5-44A6-94F8-5587E5F114BE}"/>
              </a:ext>
            </a:extLst>
          </p:cNvPr>
          <p:cNvSpPr>
            <a:spLocks noGrp="1"/>
          </p:cNvSpPr>
          <p:nvPr>
            <p:ph idx="1"/>
          </p:nvPr>
        </p:nvSpPr>
        <p:spPr/>
        <p:txBody>
          <a:bodyPr vert="horz" lIns="91440" tIns="45720" rIns="91440" bIns="45720" rtlCol="0" anchor="t">
            <a:noAutofit/>
          </a:bodyPr>
          <a:lstStyle/>
          <a:p>
            <a:pPr algn="l" fontAlgn="base"/>
            <a:r>
              <a:rPr lang="en-US" sz="2000" b="0" i="0" dirty="0">
                <a:solidFill>
                  <a:srgbClr val="273239"/>
                </a:solidFill>
                <a:effectLst/>
                <a:latin typeface="Calibri"/>
                <a:cs typeface="Calibri Light"/>
              </a:rPr>
              <a:t>The PostgreSQL LIKE operator is used query data using pattern matching techniques. Its result include strings that are </a:t>
            </a:r>
            <a:r>
              <a:rPr lang="en-US" sz="2000" b="1" i="0" dirty="0">
                <a:solidFill>
                  <a:srgbClr val="273239"/>
                </a:solidFill>
                <a:effectLst/>
                <a:latin typeface="Calibri"/>
                <a:cs typeface="Calibri Light"/>
              </a:rPr>
              <a:t>case-sensitive</a:t>
            </a:r>
            <a:r>
              <a:rPr lang="en-US" sz="2000" b="0" i="0" dirty="0">
                <a:solidFill>
                  <a:srgbClr val="273239"/>
                </a:solidFill>
                <a:effectLst/>
                <a:latin typeface="Calibri"/>
                <a:cs typeface="Calibri Light"/>
              </a:rPr>
              <a:t> and follow the mentioned pattern.</a:t>
            </a:r>
            <a:br>
              <a:rPr lang="en-US" sz="2000" b="0" i="0" dirty="0">
                <a:effectLst/>
                <a:latin typeface="Calibri"/>
              </a:rPr>
            </a:br>
            <a:r>
              <a:rPr lang="en-US" sz="2000" b="0" i="0" dirty="0">
                <a:solidFill>
                  <a:srgbClr val="273239"/>
                </a:solidFill>
                <a:effectLst/>
                <a:latin typeface="Calibri"/>
                <a:cs typeface="Calibri Light"/>
              </a:rPr>
              <a:t>It is important to know that PostgreSQL provides with 2 special wildcard characters for the purpose of patterns matching as below:</a:t>
            </a:r>
          </a:p>
          <a:p>
            <a:pPr algn="l" fontAlgn="base">
              <a:buFont typeface="Arial" panose="020B0604020202020204" pitchFamily="34" charset="0"/>
              <a:buChar char="•"/>
            </a:pPr>
            <a:r>
              <a:rPr lang="en-US" sz="2000" b="0" i="0" dirty="0">
                <a:solidFill>
                  <a:srgbClr val="273239"/>
                </a:solidFill>
                <a:effectLst/>
                <a:latin typeface="Calibri"/>
                <a:cs typeface="Calibri Light"/>
              </a:rPr>
              <a:t>Percent ( %) for matching any sequence of characters.</a:t>
            </a:r>
          </a:p>
          <a:p>
            <a:pPr algn="l" fontAlgn="base">
              <a:buFont typeface="Arial" panose="020B0604020202020204" pitchFamily="34" charset="0"/>
              <a:buChar char="•"/>
            </a:pPr>
            <a:r>
              <a:rPr lang="en-US" sz="2000" b="0" i="0" dirty="0">
                <a:solidFill>
                  <a:srgbClr val="273239"/>
                </a:solidFill>
                <a:effectLst/>
                <a:latin typeface="Calibri"/>
                <a:cs typeface="Calibri Light"/>
              </a:rPr>
              <a:t>Underscore ( _) for matching any single character.</a:t>
            </a:r>
          </a:p>
          <a:p>
            <a:pPr algn="l" fontAlgn="base">
              <a:buFont typeface="Arial" panose="020B0604020202020204" pitchFamily="34" charset="0"/>
              <a:buChar char="•"/>
            </a:pPr>
            <a:endParaRPr lang="en-US" sz="2000" dirty="0">
              <a:solidFill>
                <a:srgbClr val="273239"/>
              </a:solidFill>
              <a:latin typeface="Calibri"/>
              <a:cs typeface="Calibri Light"/>
            </a:endParaRPr>
          </a:p>
          <a:p>
            <a:pPr marL="0" indent="0" algn="l" fontAlgn="base">
              <a:buNone/>
            </a:pPr>
            <a:r>
              <a:rPr lang="en-US" sz="2000" b="0" i="0" dirty="0">
                <a:solidFill>
                  <a:srgbClr val="273239"/>
                </a:solidFill>
                <a:effectLst/>
                <a:latin typeface="Calibri"/>
                <a:cs typeface="Calibri Light"/>
              </a:rPr>
              <a:t>Syntax: string LIKE pattern;</a:t>
            </a:r>
          </a:p>
          <a:p>
            <a:pPr marL="0" indent="0" algn="l" fontAlgn="base">
              <a:buNone/>
            </a:pPr>
            <a:r>
              <a:rPr lang="en-US" sz="2000" b="0" i="0" dirty="0">
                <a:solidFill>
                  <a:srgbClr val="273239"/>
                </a:solidFill>
                <a:effectLst/>
                <a:latin typeface="Calibri"/>
                <a:cs typeface="Calibri Light"/>
              </a:rPr>
              <a:t>SELECT </a:t>
            </a:r>
            <a:r>
              <a:rPr lang="en-US" sz="2000" b="0" i="0" err="1">
                <a:solidFill>
                  <a:srgbClr val="273239"/>
                </a:solidFill>
                <a:effectLst/>
                <a:latin typeface="Calibri"/>
                <a:cs typeface="Calibri Light"/>
              </a:rPr>
              <a:t>first_name,last_name</a:t>
            </a:r>
            <a:r>
              <a:rPr lang="en-US" sz="2000" b="0" i="0" dirty="0">
                <a:solidFill>
                  <a:srgbClr val="273239"/>
                </a:solidFill>
                <a:effectLst/>
                <a:latin typeface="Calibri"/>
                <a:cs typeface="Calibri Light"/>
              </a:rPr>
              <a:t> FROM customer WHERE </a:t>
            </a:r>
            <a:r>
              <a:rPr lang="en-US" sz="2000" b="0" i="0" err="1">
                <a:solidFill>
                  <a:srgbClr val="273239"/>
                </a:solidFill>
                <a:effectLst/>
                <a:latin typeface="Calibri"/>
                <a:cs typeface="Calibri Light"/>
              </a:rPr>
              <a:t>first_name</a:t>
            </a:r>
            <a:r>
              <a:rPr lang="en-US" sz="2000" b="0" i="0" dirty="0">
                <a:solidFill>
                  <a:srgbClr val="273239"/>
                </a:solidFill>
                <a:effectLst/>
                <a:latin typeface="Calibri"/>
                <a:cs typeface="Calibri Light"/>
              </a:rPr>
              <a:t> LIKE 'K%’;</a:t>
            </a:r>
          </a:p>
          <a:p>
            <a:pPr marL="0" indent="0" algn="l" fontAlgn="base">
              <a:buNone/>
            </a:pPr>
            <a:r>
              <a:rPr lang="en-US" sz="2000" b="0" i="0" dirty="0">
                <a:solidFill>
                  <a:srgbClr val="273239"/>
                </a:solidFill>
                <a:effectLst/>
                <a:latin typeface="Calibri"/>
                <a:cs typeface="Calibri Light"/>
              </a:rPr>
              <a:t>Here we will query for customers whose first name begins with any single character, is followed by the literal string “her”, and ends with any number of characters using the LIKE operator in our sample database</a:t>
            </a:r>
            <a:endParaRPr lang="en-US" sz="2000" dirty="0">
              <a:solidFill>
                <a:srgbClr val="273239"/>
              </a:solidFill>
              <a:latin typeface="Calibri"/>
              <a:cs typeface="Calibri Light"/>
            </a:endParaRPr>
          </a:p>
          <a:p>
            <a:pPr marL="0" indent="0" fontAlgn="base">
              <a:buNone/>
            </a:pPr>
            <a:r>
              <a:rPr lang="en-US" sz="2000" b="0" i="0" dirty="0">
                <a:solidFill>
                  <a:srgbClr val="273239"/>
                </a:solidFill>
                <a:effectLst/>
                <a:latin typeface="Calibri"/>
                <a:cs typeface="Calibri Light"/>
              </a:rPr>
              <a:t>SELECT</a:t>
            </a:r>
            <a:r>
              <a:rPr lang="en-US" sz="2000" dirty="0">
                <a:solidFill>
                  <a:srgbClr val="273239"/>
                </a:solidFill>
                <a:latin typeface="Calibri"/>
                <a:cs typeface="Calibri Light"/>
              </a:rPr>
              <a:t>   </a:t>
            </a:r>
            <a:r>
              <a:rPr lang="en-US" sz="2000" b="0" i="0" dirty="0">
                <a:solidFill>
                  <a:srgbClr val="273239"/>
                </a:solidFill>
                <a:effectLst/>
                <a:latin typeface="Calibri"/>
                <a:cs typeface="Calibri Light"/>
              </a:rPr>
              <a:t> </a:t>
            </a:r>
            <a:r>
              <a:rPr lang="en-US" sz="2000" b="0" i="0" err="1">
                <a:solidFill>
                  <a:srgbClr val="273239"/>
                </a:solidFill>
                <a:effectLst/>
                <a:latin typeface="Calibri"/>
                <a:cs typeface="Calibri Light"/>
              </a:rPr>
              <a:t>first_name</a:t>
            </a:r>
            <a:r>
              <a:rPr lang="en-US" sz="2000" b="0" i="0" dirty="0">
                <a:solidFill>
                  <a:srgbClr val="273239"/>
                </a:solidFill>
                <a:effectLst/>
                <a:latin typeface="Calibri"/>
                <a:cs typeface="Calibri Light"/>
              </a:rPr>
              <a:t>,</a:t>
            </a:r>
            <a:r>
              <a:rPr lang="en-US" sz="2000" dirty="0">
                <a:solidFill>
                  <a:srgbClr val="273239"/>
                </a:solidFill>
                <a:latin typeface="Calibri"/>
                <a:cs typeface="Calibri Light"/>
              </a:rPr>
              <a:t>   </a:t>
            </a:r>
            <a:r>
              <a:rPr lang="en-US" sz="2000" b="0" i="0" dirty="0">
                <a:solidFill>
                  <a:srgbClr val="273239"/>
                </a:solidFill>
                <a:effectLst/>
                <a:latin typeface="Calibri"/>
                <a:cs typeface="Calibri Light"/>
              </a:rPr>
              <a:t> </a:t>
            </a:r>
            <a:r>
              <a:rPr lang="en-US" sz="2000" b="0" i="0" err="1">
                <a:solidFill>
                  <a:srgbClr val="273239"/>
                </a:solidFill>
                <a:effectLst/>
                <a:latin typeface="Calibri"/>
                <a:cs typeface="Calibri Light"/>
              </a:rPr>
              <a:t>last_name</a:t>
            </a:r>
            <a:r>
              <a:rPr lang="en-US" sz="2000" b="0" i="0" dirty="0">
                <a:solidFill>
                  <a:srgbClr val="273239"/>
                </a:solidFill>
                <a:effectLst/>
                <a:latin typeface="Calibri"/>
                <a:cs typeface="Calibri Light"/>
              </a:rPr>
              <a:t> FROM</a:t>
            </a:r>
            <a:r>
              <a:rPr lang="en-US" sz="2000" dirty="0">
                <a:solidFill>
                  <a:srgbClr val="273239"/>
                </a:solidFill>
                <a:latin typeface="Calibri"/>
                <a:cs typeface="Calibri Light"/>
              </a:rPr>
              <a:t>   </a:t>
            </a:r>
            <a:r>
              <a:rPr lang="en-US" sz="2000" b="0" i="0" dirty="0">
                <a:solidFill>
                  <a:srgbClr val="273239"/>
                </a:solidFill>
                <a:effectLst/>
                <a:latin typeface="Calibri"/>
                <a:cs typeface="Calibri Light"/>
              </a:rPr>
              <a:t> customer WHERE</a:t>
            </a:r>
            <a:r>
              <a:rPr lang="en-US" sz="2000" dirty="0">
                <a:solidFill>
                  <a:srgbClr val="273239"/>
                </a:solidFill>
                <a:latin typeface="Calibri"/>
                <a:cs typeface="Calibri Light"/>
              </a:rPr>
              <a:t>   </a:t>
            </a:r>
            <a:r>
              <a:rPr lang="en-US" sz="2000" b="0" i="0" dirty="0">
                <a:solidFill>
                  <a:srgbClr val="273239"/>
                </a:solidFill>
                <a:effectLst/>
                <a:latin typeface="Calibri"/>
                <a:cs typeface="Calibri Light"/>
              </a:rPr>
              <a:t> </a:t>
            </a:r>
            <a:r>
              <a:rPr lang="en-US" sz="2000" b="0" i="0" err="1">
                <a:solidFill>
                  <a:srgbClr val="273239"/>
                </a:solidFill>
                <a:effectLst/>
                <a:latin typeface="Calibri"/>
                <a:cs typeface="Calibri Light"/>
              </a:rPr>
              <a:t>first_name</a:t>
            </a:r>
            <a:r>
              <a:rPr lang="en-US" sz="2000" b="0" i="0" dirty="0">
                <a:solidFill>
                  <a:srgbClr val="273239"/>
                </a:solidFill>
                <a:effectLst/>
                <a:latin typeface="Calibri"/>
                <a:cs typeface="Calibri Light"/>
              </a:rPr>
              <a:t> LIKE '_her%';</a:t>
            </a:r>
          </a:p>
        </p:txBody>
      </p:sp>
    </p:spTree>
    <p:extLst>
      <p:ext uri="{BB962C8B-B14F-4D97-AF65-F5344CB8AC3E}">
        <p14:creationId xmlns:p14="http://schemas.microsoft.com/office/powerpoint/2010/main" val="353791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70B7B-78F1-209D-D478-00089C23D1A7}"/>
              </a:ext>
            </a:extLst>
          </p:cNvPr>
          <p:cNvSpPr txBox="1"/>
          <p:nvPr/>
        </p:nvSpPr>
        <p:spPr>
          <a:xfrm>
            <a:off x="968829" y="814046"/>
            <a:ext cx="9656989" cy="1569660"/>
          </a:xfrm>
          <a:prstGeom prst="rect">
            <a:avLst/>
          </a:prstGeom>
          <a:noFill/>
        </p:spPr>
        <p:txBody>
          <a:bodyPr wrap="square" rtlCol="0">
            <a:spAutoFit/>
          </a:bodyPr>
          <a:lstStyle/>
          <a:p>
            <a:pPr fontAlgn="base"/>
            <a:r>
              <a:rPr lang="en-IN" sz="3200" b="0" i="0" u="sng" dirty="0">
                <a:effectLst/>
                <a:latin typeface="Nunito" pitchFamily="2" charset="0"/>
                <a:hlinkClick r:id="rId2"/>
              </a:rPr>
              <a:t>SQL Operators</a:t>
            </a:r>
            <a:r>
              <a:rPr lang="en-IN" sz="3200" b="1" i="0" dirty="0">
                <a:solidFill>
                  <a:srgbClr val="273239"/>
                </a:solidFill>
                <a:effectLst/>
                <a:latin typeface="Source Sans 3"/>
              </a:rPr>
              <a:t> |  NOT LIKE operator</a:t>
            </a:r>
          </a:p>
          <a:p>
            <a:pPr fontAlgn="base"/>
            <a:endParaRPr lang="en-IN" sz="3200" b="1" i="0" dirty="0">
              <a:solidFill>
                <a:srgbClr val="273239"/>
              </a:solidFill>
              <a:effectLst/>
              <a:latin typeface="Source Sans 3"/>
            </a:endParaRPr>
          </a:p>
          <a:p>
            <a:pPr algn="l" fontAlgn="base"/>
            <a:endParaRPr lang="en-IN" sz="3200" b="1" i="0" dirty="0">
              <a:solidFill>
                <a:srgbClr val="273239"/>
              </a:solidFill>
              <a:effectLst/>
              <a:latin typeface="Source Sans 3"/>
            </a:endParaRPr>
          </a:p>
        </p:txBody>
      </p:sp>
      <p:sp>
        <p:nvSpPr>
          <p:cNvPr id="3" name="Content Placeholder 2">
            <a:extLst>
              <a:ext uri="{FF2B5EF4-FFF2-40B4-BE49-F238E27FC236}">
                <a16:creationId xmlns:a16="http://schemas.microsoft.com/office/drawing/2014/main" id="{701352DD-24C5-44A6-94F8-5587E5F114BE}"/>
              </a:ext>
            </a:extLst>
          </p:cNvPr>
          <p:cNvSpPr>
            <a:spLocks noGrp="1"/>
          </p:cNvSpPr>
          <p:nvPr>
            <p:ph idx="1"/>
          </p:nvPr>
        </p:nvSpPr>
        <p:spPr/>
        <p:txBody>
          <a:bodyPr vert="horz" lIns="91440" tIns="45720" rIns="91440" bIns="45720" rtlCol="0" anchor="t">
            <a:noAutofit/>
          </a:bodyPr>
          <a:lstStyle/>
          <a:p>
            <a:pPr algn="l" fontAlgn="base"/>
            <a:r>
              <a:rPr lang="en-US" sz="1600" b="0" i="0" dirty="0">
                <a:solidFill>
                  <a:srgbClr val="273239"/>
                </a:solidFill>
                <a:effectLst/>
                <a:latin typeface="Calibri"/>
                <a:cs typeface="Calibri"/>
              </a:rPr>
              <a:t>The PostgreSQL NOT LIKE works exactly opposite to that of the LIKE operator. It is used to data using pattern matching techniques that explicitly excludes the mentioned pattern from the query result </a:t>
            </a:r>
            <a:r>
              <a:rPr lang="en-US" sz="1600" b="0" i="0" err="1">
                <a:solidFill>
                  <a:srgbClr val="273239"/>
                </a:solidFill>
                <a:effectLst/>
                <a:latin typeface="Calibri"/>
                <a:cs typeface="Calibri"/>
              </a:rPr>
              <a:t>set.Its</a:t>
            </a:r>
            <a:r>
              <a:rPr lang="en-US" sz="1600" b="0" i="0" dirty="0">
                <a:solidFill>
                  <a:srgbClr val="273239"/>
                </a:solidFill>
                <a:effectLst/>
                <a:latin typeface="Calibri"/>
                <a:cs typeface="Calibri"/>
              </a:rPr>
              <a:t> result include strings that are </a:t>
            </a:r>
            <a:r>
              <a:rPr lang="en-US" sz="1600" b="1" i="0" dirty="0">
                <a:solidFill>
                  <a:srgbClr val="273239"/>
                </a:solidFill>
                <a:effectLst/>
                <a:latin typeface="Calibri"/>
                <a:cs typeface="Calibri"/>
              </a:rPr>
              <a:t>case-sensitive</a:t>
            </a:r>
            <a:r>
              <a:rPr lang="en-US" sz="1600" b="0" i="0" dirty="0">
                <a:solidFill>
                  <a:srgbClr val="273239"/>
                </a:solidFill>
                <a:effectLst/>
                <a:latin typeface="Calibri"/>
                <a:cs typeface="Calibri"/>
              </a:rPr>
              <a:t> and </a:t>
            </a:r>
            <a:r>
              <a:rPr lang="en-US" sz="1600" b="1" i="0" dirty="0">
                <a:solidFill>
                  <a:srgbClr val="273239"/>
                </a:solidFill>
                <a:effectLst/>
                <a:latin typeface="Calibri"/>
                <a:cs typeface="Calibri"/>
              </a:rPr>
              <a:t>doesn’t follow </a:t>
            </a:r>
            <a:r>
              <a:rPr lang="en-US" sz="1600" b="0" i="0" dirty="0">
                <a:solidFill>
                  <a:srgbClr val="273239"/>
                </a:solidFill>
                <a:effectLst/>
                <a:latin typeface="Calibri"/>
                <a:cs typeface="Calibri"/>
              </a:rPr>
              <a:t>the mentioned pattern.</a:t>
            </a:r>
            <a:br>
              <a:rPr lang="en-US" sz="1600" b="0" i="0" dirty="0">
                <a:effectLst/>
                <a:latin typeface="Calibri"/>
              </a:rPr>
            </a:br>
            <a:r>
              <a:rPr lang="en-US" sz="1600" b="0" i="0" dirty="0">
                <a:solidFill>
                  <a:srgbClr val="273239"/>
                </a:solidFill>
                <a:effectLst/>
                <a:latin typeface="Calibri"/>
                <a:cs typeface="Calibri"/>
              </a:rPr>
              <a:t>It is important to know that PostgreSQL provides with 2 special wildcard characters for the purpose of patterns matching as below:</a:t>
            </a:r>
          </a:p>
          <a:p>
            <a:pPr algn="l" fontAlgn="base">
              <a:buFont typeface="Arial" panose="020B0604020202020204" pitchFamily="34" charset="0"/>
              <a:buChar char="•"/>
            </a:pPr>
            <a:r>
              <a:rPr lang="en-US" sz="1600" b="0" i="0" dirty="0">
                <a:solidFill>
                  <a:srgbClr val="273239"/>
                </a:solidFill>
                <a:effectLst/>
                <a:latin typeface="Calibri"/>
                <a:cs typeface="Calibri"/>
              </a:rPr>
              <a:t>Percent ( % ) for matching any sequence of characters.</a:t>
            </a:r>
          </a:p>
          <a:p>
            <a:pPr algn="l" fontAlgn="base">
              <a:buFont typeface="Arial" panose="020B0604020202020204" pitchFamily="34" charset="0"/>
              <a:buChar char="•"/>
            </a:pPr>
            <a:r>
              <a:rPr lang="en-US" sz="1600" b="0" i="0" dirty="0">
                <a:solidFill>
                  <a:srgbClr val="273239"/>
                </a:solidFill>
                <a:effectLst/>
                <a:latin typeface="Calibri"/>
                <a:cs typeface="Calibri"/>
              </a:rPr>
              <a:t>Underscore ( _ ) for matching any single character.</a:t>
            </a:r>
          </a:p>
          <a:p>
            <a:pPr algn="l" fontAlgn="base">
              <a:buFont typeface="Arial" panose="020B0604020202020204" pitchFamily="34" charset="0"/>
              <a:buChar char="•"/>
            </a:pPr>
            <a:endParaRPr lang="en-US" sz="1600" dirty="0">
              <a:solidFill>
                <a:srgbClr val="273239"/>
              </a:solidFill>
              <a:latin typeface="Calibri"/>
              <a:cs typeface="Calibri"/>
            </a:endParaRPr>
          </a:p>
          <a:p>
            <a:pPr fontAlgn="base"/>
            <a:r>
              <a:rPr lang="en-US" sz="1600" b="0" i="0" dirty="0">
                <a:solidFill>
                  <a:srgbClr val="273239"/>
                </a:solidFill>
                <a:effectLst/>
                <a:latin typeface="Calibri"/>
                <a:cs typeface="Calibri"/>
              </a:rPr>
              <a:t>Syntax: string NOT</a:t>
            </a:r>
            <a:r>
              <a:rPr lang="en-US" sz="1600" dirty="0">
                <a:solidFill>
                  <a:srgbClr val="273239"/>
                </a:solidFill>
                <a:latin typeface="Calibri"/>
                <a:cs typeface="Calibri"/>
              </a:rPr>
              <a:t> </a:t>
            </a:r>
            <a:r>
              <a:rPr lang="en-US" sz="1600" b="0" i="0" dirty="0">
                <a:solidFill>
                  <a:srgbClr val="273239"/>
                </a:solidFill>
                <a:effectLst/>
                <a:latin typeface="Calibri"/>
                <a:cs typeface="Calibri"/>
              </a:rPr>
              <a:t> LIKE pattern;</a:t>
            </a:r>
          </a:p>
          <a:p>
            <a:pPr algn="l" fontAlgn="base">
              <a:buFont typeface="Arial" panose="020B0604020202020204" pitchFamily="34" charset="0"/>
              <a:buChar char="•"/>
            </a:pPr>
            <a:r>
              <a:rPr lang="en-US" sz="1600" b="0" i="0" dirty="0">
                <a:solidFill>
                  <a:srgbClr val="273239"/>
                </a:solidFill>
                <a:effectLst/>
                <a:latin typeface="Calibri"/>
                <a:cs typeface="Calibri"/>
              </a:rPr>
              <a:t>Here we will make a query to find the customer in the “customer” table by looking at the “</a:t>
            </a:r>
            <a:r>
              <a:rPr lang="en-US" sz="1600" b="0" i="0" err="1">
                <a:solidFill>
                  <a:srgbClr val="273239"/>
                </a:solidFill>
                <a:effectLst/>
                <a:latin typeface="Calibri"/>
                <a:cs typeface="Calibri"/>
              </a:rPr>
              <a:t>first_name</a:t>
            </a:r>
            <a:r>
              <a:rPr lang="en-US" sz="1600" b="0" i="0" dirty="0">
                <a:solidFill>
                  <a:srgbClr val="273239"/>
                </a:solidFill>
                <a:effectLst/>
                <a:latin typeface="Calibri"/>
                <a:cs typeface="Calibri"/>
              </a:rPr>
              <a:t>” column to see if there is any value that doesn’t begin with “K” using the NOT LIKE operator in our sample database.</a:t>
            </a:r>
          </a:p>
          <a:p>
            <a:pPr marL="0" indent="0" algn="l" fontAlgn="base">
              <a:buNone/>
            </a:pPr>
            <a:r>
              <a:rPr lang="en-US" sz="1600" b="0" i="0" dirty="0">
                <a:solidFill>
                  <a:srgbClr val="273239"/>
                </a:solidFill>
                <a:effectLst/>
                <a:latin typeface="Calibri"/>
                <a:cs typeface="Calibri"/>
              </a:rPr>
              <a:t>SELECT </a:t>
            </a:r>
            <a:r>
              <a:rPr lang="en-US" sz="1600" b="0" i="0" err="1">
                <a:solidFill>
                  <a:srgbClr val="273239"/>
                </a:solidFill>
                <a:effectLst/>
                <a:latin typeface="Calibri"/>
                <a:cs typeface="Calibri"/>
              </a:rPr>
              <a:t>first_name,last_name</a:t>
            </a:r>
            <a:r>
              <a:rPr lang="en-US" sz="1600" b="0" i="0" dirty="0">
                <a:solidFill>
                  <a:srgbClr val="273239"/>
                </a:solidFill>
                <a:effectLst/>
                <a:latin typeface="Calibri"/>
                <a:cs typeface="Calibri"/>
              </a:rPr>
              <a:t> FROM customer WHERE </a:t>
            </a:r>
            <a:r>
              <a:rPr lang="en-US" sz="1600" b="0" i="0" err="1">
                <a:solidFill>
                  <a:srgbClr val="273239"/>
                </a:solidFill>
                <a:effectLst/>
                <a:latin typeface="Calibri"/>
                <a:cs typeface="Calibri"/>
              </a:rPr>
              <a:t>first_name</a:t>
            </a:r>
            <a:r>
              <a:rPr lang="en-US" sz="1600" b="0" i="0" dirty="0">
                <a:solidFill>
                  <a:srgbClr val="273239"/>
                </a:solidFill>
                <a:effectLst/>
                <a:latin typeface="Calibri"/>
                <a:cs typeface="Calibri"/>
              </a:rPr>
              <a:t> Not LIKE 'K%’;</a:t>
            </a:r>
          </a:p>
          <a:p>
            <a:pPr algn="l" fontAlgn="base">
              <a:buFont typeface="Arial" panose="020B0604020202020204" pitchFamily="34" charset="0"/>
              <a:buChar char="•"/>
            </a:pPr>
            <a:r>
              <a:rPr lang="en-US" sz="1600" b="0" i="0" dirty="0">
                <a:solidFill>
                  <a:srgbClr val="273239"/>
                </a:solidFill>
                <a:effectLst/>
                <a:latin typeface="Calibri"/>
                <a:cs typeface="Calibri"/>
              </a:rPr>
              <a:t>Here we will query for customers whose first name begins with any single character, is followed by the literal string “her”, and ends with any number of characters using the LIKE operator in our sample database</a:t>
            </a:r>
            <a:endParaRPr lang="en-US" sz="1600" dirty="0">
              <a:solidFill>
                <a:srgbClr val="273239"/>
              </a:solidFill>
              <a:latin typeface="Calibri"/>
              <a:cs typeface="Calibri"/>
            </a:endParaRPr>
          </a:p>
          <a:p>
            <a:pPr marL="0" indent="0" fontAlgn="base">
              <a:buNone/>
            </a:pPr>
            <a:r>
              <a:rPr lang="en-US" sz="1600" b="0" i="0" dirty="0">
                <a:solidFill>
                  <a:srgbClr val="273239"/>
                </a:solidFill>
                <a:effectLst/>
                <a:latin typeface="Calibri"/>
                <a:cs typeface="Calibri"/>
              </a:rPr>
              <a:t>SELECT</a:t>
            </a:r>
            <a:r>
              <a:rPr lang="en-US" sz="1600" dirty="0">
                <a:solidFill>
                  <a:srgbClr val="273239"/>
                </a:solidFill>
                <a:latin typeface="Calibri"/>
                <a:cs typeface="Calibri"/>
              </a:rPr>
              <a:t>   </a:t>
            </a:r>
            <a:r>
              <a:rPr lang="en-US" sz="1600" b="0" i="0" dirty="0">
                <a:solidFill>
                  <a:srgbClr val="273239"/>
                </a:solidFill>
                <a:effectLst/>
                <a:latin typeface="Calibri"/>
                <a:cs typeface="Calibri"/>
              </a:rPr>
              <a:t> </a:t>
            </a:r>
            <a:r>
              <a:rPr lang="en-US" sz="1600" b="0" i="0" err="1">
                <a:solidFill>
                  <a:srgbClr val="273239"/>
                </a:solidFill>
                <a:effectLst/>
                <a:latin typeface="Calibri"/>
                <a:cs typeface="Calibri"/>
              </a:rPr>
              <a:t>first_name</a:t>
            </a:r>
            <a:r>
              <a:rPr lang="en-US" sz="1600" b="0" i="0" dirty="0">
                <a:solidFill>
                  <a:srgbClr val="273239"/>
                </a:solidFill>
                <a:effectLst/>
                <a:latin typeface="Calibri"/>
                <a:cs typeface="Calibri"/>
              </a:rPr>
              <a:t>,</a:t>
            </a:r>
            <a:r>
              <a:rPr lang="en-US" sz="1600" dirty="0">
                <a:solidFill>
                  <a:srgbClr val="273239"/>
                </a:solidFill>
                <a:latin typeface="Calibri"/>
                <a:cs typeface="Calibri"/>
              </a:rPr>
              <a:t>   </a:t>
            </a:r>
            <a:r>
              <a:rPr lang="en-US" sz="1600" b="0" i="0" dirty="0">
                <a:solidFill>
                  <a:srgbClr val="273239"/>
                </a:solidFill>
                <a:effectLst/>
                <a:latin typeface="Calibri"/>
                <a:cs typeface="Calibri"/>
              </a:rPr>
              <a:t> </a:t>
            </a:r>
            <a:r>
              <a:rPr lang="en-US" sz="1600" b="0" i="0" err="1">
                <a:solidFill>
                  <a:srgbClr val="273239"/>
                </a:solidFill>
                <a:effectLst/>
                <a:latin typeface="Calibri"/>
                <a:cs typeface="Calibri"/>
              </a:rPr>
              <a:t>last_name</a:t>
            </a:r>
            <a:r>
              <a:rPr lang="en-US" sz="1600" b="0" i="0" dirty="0">
                <a:solidFill>
                  <a:srgbClr val="273239"/>
                </a:solidFill>
                <a:effectLst/>
                <a:latin typeface="Calibri"/>
                <a:cs typeface="Calibri"/>
              </a:rPr>
              <a:t> FROM</a:t>
            </a:r>
            <a:r>
              <a:rPr lang="en-US" sz="1600" dirty="0">
                <a:solidFill>
                  <a:srgbClr val="273239"/>
                </a:solidFill>
                <a:latin typeface="Calibri"/>
                <a:cs typeface="Calibri"/>
              </a:rPr>
              <a:t>   </a:t>
            </a:r>
            <a:r>
              <a:rPr lang="en-US" sz="1600" b="0" i="0" dirty="0">
                <a:solidFill>
                  <a:srgbClr val="273239"/>
                </a:solidFill>
                <a:effectLst/>
                <a:latin typeface="Calibri"/>
                <a:cs typeface="Calibri"/>
              </a:rPr>
              <a:t> customer WHERE</a:t>
            </a:r>
            <a:r>
              <a:rPr lang="en-US" sz="1600" dirty="0">
                <a:solidFill>
                  <a:srgbClr val="273239"/>
                </a:solidFill>
                <a:latin typeface="Calibri"/>
                <a:cs typeface="Calibri"/>
              </a:rPr>
              <a:t>   </a:t>
            </a:r>
            <a:r>
              <a:rPr lang="en-US" sz="1600" b="0" i="0" dirty="0">
                <a:solidFill>
                  <a:srgbClr val="273239"/>
                </a:solidFill>
                <a:effectLst/>
                <a:latin typeface="Calibri"/>
                <a:cs typeface="Calibri"/>
              </a:rPr>
              <a:t> </a:t>
            </a:r>
            <a:r>
              <a:rPr lang="en-US" sz="1600" b="0" i="0" err="1">
                <a:solidFill>
                  <a:srgbClr val="273239"/>
                </a:solidFill>
                <a:effectLst/>
                <a:latin typeface="Calibri"/>
                <a:cs typeface="Calibri"/>
              </a:rPr>
              <a:t>first_name</a:t>
            </a:r>
            <a:r>
              <a:rPr lang="en-US" sz="1600" b="0" i="0" dirty="0">
                <a:solidFill>
                  <a:srgbClr val="273239"/>
                </a:solidFill>
                <a:effectLst/>
                <a:latin typeface="Calibri"/>
                <a:cs typeface="Calibri"/>
              </a:rPr>
              <a:t> not LIKE '_her%';</a:t>
            </a:r>
          </a:p>
        </p:txBody>
      </p:sp>
      <p:sp>
        <p:nvSpPr>
          <p:cNvPr id="2" name="Rectangle 1">
            <a:extLst>
              <a:ext uri="{FF2B5EF4-FFF2-40B4-BE49-F238E27FC236}">
                <a16:creationId xmlns:a16="http://schemas.microsoft.com/office/drawing/2014/main" id="{97C58939-F285-D65D-9EFC-3D162B421FA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856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string NOT LIKE pattern;</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707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70B7B-78F1-209D-D478-00089C23D1A7}"/>
              </a:ext>
            </a:extLst>
          </p:cNvPr>
          <p:cNvSpPr txBox="1"/>
          <p:nvPr/>
        </p:nvSpPr>
        <p:spPr>
          <a:xfrm>
            <a:off x="849635" y="145625"/>
            <a:ext cx="9656989" cy="1569660"/>
          </a:xfrm>
          <a:prstGeom prst="rect">
            <a:avLst/>
          </a:prstGeom>
          <a:noFill/>
        </p:spPr>
        <p:txBody>
          <a:bodyPr wrap="square" rtlCol="0">
            <a:spAutoFit/>
          </a:bodyPr>
          <a:lstStyle/>
          <a:p>
            <a:pPr algn="l" fontAlgn="base"/>
            <a:r>
              <a:rPr lang="en-IN" sz="3200" b="1" i="0" dirty="0">
                <a:solidFill>
                  <a:srgbClr val="273239"/>
                </a:solidFill>
                <a:effectLst/>
                <a:latin typeface="Source Sans 3"/>
              </a:rPr>
              <a:t>IF Statement</a:t>
            </a:r>
          </a:p>
          <a:p>
            <a:pPr fontAlgn="base"/>
            <a:endParaRPr lang="en-IN" sz="3200" b="1" i="0" dirty="0">
              <a:solidFill>
                <a:srgbClr val="273239"/>
              </a:solidFill>
              <a:effectLst/>
              <a:latin typeface="Source Sans 3"/>
            </a:endParaRPr>
          </a:p>
          <a:p>
            <a:pPr algn="l" fontAlgn="base"/>
            <a:endParaRPr lang="en-IN" sz="3200" b="1" i="0" dirty="0">
              <a:solidFill>
                <a:srgbClr val="273239"/>
              </a:solidFill>
              <a:effectLst/>
              <a:latin typeface="Source Sans 3"/>
            </a:endParaRPr>
          </a:p>
        </p:txBody>
      </p:sp>
      <p:sp>
        <p:nvSpPr>
          <p:cNvPr id="3" name="Content Placeholder 2">
            <a:extLst>
              <a:ext uri="{FF2B5EF4-FFF2-40B4-BE49-F238E27FC236}">
                <a16:creationId xmlns:a16="http://schemas.microsoft.com/office/drawing/2014/main" id="{701352DD-24C5-44A6-94F8-5587E5F114BE}"/>
              </a:ext>
            </a:extLst>
          </p:cNvPr>
          <p:cNvSpPr>
            <a:spLocks noGrp="1"/>
          </p:cNvSpPr>
          <p:nvPr>
            <p:ph idx="1"/>
          </p:nvPr>
        </p:nvSpPr>
        <p:spPr>
          <a:xfrm>
            <a:off x="784726" y="1010151"/>
            <a:ext cx="10515600" cy="5688179"/>
          </a:xfrm>
        </p:spPr>
        <p:txBody>
          <a:bodyPr vert="horz" lIns="91440" tIns="45720" rIns="91440" bIns="45720" rtlCol="0" anchor="t">
            <a:normAutofit fontScale="92500" lnSpcReduction="10000"/>
          </a:bodyPr>
          <a:lstStyle/>
          <a:p>
            <a:pPr fontAlgn="base"/>
            <a:r>
              <a:rPr lang="en-US" sz="2000" u="sng" dirty="0">
                <a:solidFill>
                  <a:srgbClr val="000000"/>
                </a:solidFill>
                <a:latin typeface="Calibri"/>
                <a:cs typeface="Calibri"/>
                <a:hlinkClick r:id="rId2"/>
              </a:rPr>
              <a:t>PostgreSQL </a:t>
            </a:r>
            <a:r>
              <a:rPr lang="en-US" sz="2000" dirty="0">
                <a:solidFill>
                  <a:srgbClr val="273239"/>
                </a:solidFill>
                <a:latin typeface="Calibri"/>
                <a:cs typeface="Calibri"/>
              </a:rPr>
              <a:t>has an IF statement executes `statements` if a condition is true. If the condition evaluates to false, the control is passed to the next statement after the END IF part.</a:t>
            </a:r>
            <a:endParaRPr lang="en-US" sz="2000">
              <a:cs typeface="Calibri"/>
            </a:endParaRPr>
          </a:p>
          <a:p>
            <a:pPr marL="0" indent="0">
              <a:buNone/>
            </a:pPr>
            <a:r>
              <a:rPr lang="en-US" sz="2000" dirty="0">
                <a:solidFill>
                  <a:srgbClr val="273239"/>
                </a:solidFill>
                <a:latin typeface="Calibri"/>
                <a:cs typeface="Calibri"/>
              </a:rPr>
              <a:t>Syntax:</a:t>
            </a:r>
            <a:endParaRPr lang="en-US" sz="2000">
              <a:cs typeface="Calibri"/>
            </a:endParaRPr>
          </a:p>
          <a:p>
            <a:pPr marL="0" indent="0">
              <a:buNone/>
            </a:pPr>
            <a:r>
              <a:rPr lang="en-US" sz="2000" b="1" dirty="0">
                <a:solidFill>
                  <a:srgbClr val="273239"/>
                </a:solidFill>
                <a:latin typeface="Calibri"/>
                <a:cs typeface="Calibri"/>
              </a:rPr>
              <a:t>IF condition THEN</a:t>
            </a:r>
            <a:endParaRPr lang="en-US" sz="2000">
              <a:cs typeface="Calibri"/>
            </a:endParaRPr>
          </a:p>
          <a:p>
            <a:pPr marL="0" indent="0">
              <a:buNone/>
            </a:pPr>
            <a:r>
              <a:rPr lang="en-US" sz="2000" b="1" dirty="0">
                <a:solidFill>
                  <a:srgbClr val="273239"/>
                </a:solidFill>
                <a:latin typeface="Calibri"/>
                <a:cs typeface="Calibri"/>
              </a:rPr>
              <a:t>   statements;</a:t>
            </a:r>
            <a:endParaRPr lang="en-US" sz="2000">
              <a:cs typeface="Calibri"/>
            </a:endParaRPr>
          </a:p>
          <a:p>
            <a:pPr marL="0" indent="0">
              <a:buNone/>
            </a:pPr>
            <a:r>
              <a:rPr lang="en-US" sz="2000" b="1" dirty="0">
                <a:solidFill>
                  <a:srgbClr val="273239"/>
                </a:solidFill>
                <a:latin typeface="Calibri"/>
                <a:cs typeface="Calibri"/>
              </a:rPr>
              <a:t>END IF;</a:t>
            </a:r>
            <a:endParaRPr lang="en-US" sz="2000">
              <a:cs typeface="Calibri"/>
            </a:endParaRPr>
          </a:p>
          <a:p>
            <a:pPr marL="0" indent="0">
              <a:buNone/>
            </a:pPr>
            <a:r>
              <a:rPr lang="en-US" sz="2000" b="1" dirty="0">
                <a:solidFill>
                  <a:srgbClr val="273239"/>
                </a:solidFill>
                <a:latin typeface="Calibri"/>
                <a:cs typeface="Calibri"/>
              </a:rPr>
              <a:t>In this example, we declare two variables a and b. In the body of the block, we compare the value of a and b using the comparison operator &gt;, &lt; and = in the </a:t>
            </a:r>
            <a:r>
              <a:rPr lang="en-US" sz="2000" b="1" err="1">
                <a:solidFill>
                  <a:srgbClr val="273239"/>
                </a:solidFill>
                <a:latin typeface="Calibri"/>
                <a:cs typeface="Calibri"/>
              </a:rPr>
              <a:t>boolean</a:t>
            </a:r>
            <a:r>
              <a:rPr lang="en-US" sz="2000" b="1" dirty="0">
                <a:solidFill>
                  <a:srgbClr val="273239"/>
                </a:solidFill>
                <a:latin typeface="Calibri"/>
                <a:cs typeface="Calibri"/>
              </a:rPr>
              <a:t> expressions of the IF statements.</a:t>
            </a:r>
            <a:endParaRPr lang="en-US" sz="2000">
              <a:cs typeface="Calibri"/>
            </a:endParaRPr>
          </a:p>
          <a:p>
            <a:pPr marL="0" indent="0">
              <a:buNone/>
            </a:pPr>
            <a:r>
              <a:rPr lang="en-US" sz="2000" b="1" dirty="0">
                <a:solidFill>
                  <a:srgbClr val="273239"/>
                </a:solidFill>
                <a:latin typeface="Calibri"/>
                <a:cs typeface="Calibri"/>
              </a:rPr>
              <a:t>DO $$</a:t>
            </a:r>
            <a:endParaRPr lang="en-US" sz="2000">
              <a:cs typeface="Calibri"/>
            </a:endParaRPr>
          </a:p>
          <a:p>
            <a:pPr marL="0" indent="0">
              <a:buNone/>
            </a:pPr>
            <a:r>
              <a:rPr lang="en-US" sz="2000" b="1" dirty="0">
                <a:solidFill>
                  <a:srgbClr val="273239"/>
                </a:solidFill>
                <a:latin typeface="Calibri"/>
                <a:cs typeface="Calibri"/>
              </a:rPr>
              <a:t>DECLARE</a:t>
            </a:r>
            <a:endParaRPr lang="en-US" sz="2000">
              <a:cs typeface="Calibri"/>
            </a:endParaRPr>
          </a:p>
          <a:p>
            <a:pPr marL="0" indent="0">
              <a:buNone/>
            </a:pPr>
            <a:r>
              <a:rPr lang="en-US" sz="2000" b="1" dirty="0">
                <a:solidFill>
                  <a:srgbClr val="273239"/>
                </a:solidFill>
                <a:latin typeface="Calibri"/>
                <a:cs typeface="Calibri"/>
              </a:rPr>
              <a:t>  a integer := 10;</a:t>
            </a:r>
            <a:endParaRPr lang="en-US" sz="2000">
              <a:cs typeface="Calibri"/>
            </a:endParaRPr>
          </a:p>
          <a:p>
            <a:pPr marL="0" indent="0">
              <a:buNone/>
            </a:pPr>
            <a:r>
              <a:rPr lang="en-US" sz="2000" b="1" dirty="0">
                <a:solidFill>
                  <a:srgbClr val="273239"/>
                </a:solidFill>
                <a:latin typeface="Calibri"/>
                <a:cs typeface="Calibri"/>
              </a:rPr>
              <a:t>  b integer := 20;</a:t>
            </a:r>
            <a:endParaRPr lang="en-US" sz="2000">
              <a:cs typeface="Calibri"/>
            </a:endParaRPr>
          </a:p>
          <a:p>
            <a:pPr marL="0" indent="0">
              <a:buNone/>
            </a:pPr>
            <a:r>
              <a:rPr lang="en-US" sz="2000" b="1" dirty="0">
                <a:solidFill>
                  <a:srgbClr val="273239"/>
                </a:solidFill>
                <a:latin typeface="Calibri"/>
                <a:cs typeface="Calibri"/>
              </a:rPr>
              <a:t>BEGIN </a:t>
            </a:r>
          </a:p>
          <a:p>
            <a:pPr marL="0" indent="0">
              <a:buNone/>
            </a:pPr>
            <a:r>
              <a:rPr lang="en-US" sz="2000" b="1" dirty="0">
                <a:solidFill>
                  <a:srgbClr val="273239"/>
                </a:solidFill>
                <a:latin typeface="Calibri"/>
                <a:cs typeface="Calibri"/>
              </a:rPr>
              <a:t>  IF a &gt; b THEN</a:t>
            </a:r>
            <a:endParaRPr lang="en-US" sz="2000">
              <a:cs typeface="Calibri"/>
            </a:endParaRPr>
          </a:p>
          <a:p>
            <a:pPr marL="0" indent="0">
              <a:buNone/>
            </a:pPr>
            <a:r>
              <a:rPr lang="en-US" sz="2000" b="1" dirty="0">
                <a:solidFill>
                  <a:srgbClr val="273239"/>
                </a:solidFill>
                <a:latin typeface="Calibri"/>
                <a:cs typeface="Calibri"/>
              </a:rPr>
              <a:t>    RAISE NOTICE 'a is greater than b';</a:t>
            </a:r>
            <a:endParaRPr lang="en-US" sz="2000"/>
          </a:p>
          <a:p>
            <a:pPr marL="0" indent="0" fontAlgn="base">
              <a:buNone/>
            </a:pPr>
            <a:r>
              <a:rPr lang="en-US" sz="800" b="1" dirty="0">
                <a:solidFill>
                  <a:srgbClr val="273239"/>
                </a:solidFill>
                <a:latin typeface="Nunito"/>
              </a:rPr>
              <a:t>  </a:t>
            </a:r>
            <a:endParaRPr lang="en-US" sz="800" b="1" i="0">
              <a:solidFill>
                <a:srgbClr val="273239"/>
              </a:solidFill>
              <a:effectLst/>
              <a:latin typeface="Nunito" pitchFamily="2" charset="0"/>
            </a:endParaRPr>
          </a:p>
        </p:txBody>
      </p:sp>
    </p:spTree>
    <p:extLst>
      <p:ext uri="{BB962C8B-B14F-4D97-AF65-F5344CB8AC3E}">
        <p14:creationId xmlns:p14="http://schemas.microsoft.com/office/powerpoint/2010/main" val="3009845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A1D4-3CC1-AD8D-548C-D92CB7AB6C11}"/>
              </a:ext>
            </a:extLst>
          </p:cNvPr>
          <p:cNvSpPr>
            <a:spLocks noGrp="1"/>
          </p:cNvSpPr>
          <p:nvPr>
            <p:ph type="title"/>
          </p:nvPr>
        </p:nvSpPr>
        <p:spPr/>
        <p:txBody>
          <a:bodyPr/>
          <a:lstStyle/>
          <a:p>
            <a:r>
              <a:rPr lang="en-US" b="1" dirty="0">
                <a:cs typeface="Calibri Light"/>
              </a:rPr>
              <a:t>IF STATEMENT Cont...</a:t>
            </a:r>
            <a:endParaRPr lang="en-US" b="1" dirty="0"/>
          </a:p>
        </p:txBody>
      </p:sp>
      <p:sp>
        <p:nvSpPr>
          <p:cNvPr id="3" name="Content Placeholder 2">
            <a:extLst>
              <a:ext uri="{FF2B5EF4-FFF2-40B4-BE49-F238E27FC236}">
                <a16:creationId xmlns:a16="http://schemas.microsoft.com/office/drawing/2014/main" id="{E21E52A3-76B6-55B1-1B4D-EC79802B3786}"/>
              </a:ext>
            </a:extLst>
          </p:cNvPr>
          <p:cNvSpPr>
            <a:spLocks noGrp="1"/>
          </p:cNvSpPr>
          <p:nvPr>
            <p:ph idx="1"/>
          </p:nvPr>
        </p:nvSpPr>
        <p:spPr/>
        <p:txBody>
          <a:bodyPr vert="horz" lIns="91440" tIns="45720" rIns="91440" bIns="45720" rtlCol="0" anchor="t">
            <a:noAutofit/>
          </a:bodyPr>
          <a:lstStyle/>
          <a:p>
            <a:pPr marL="0" indent="0">
              <a:buNone/>
            </a:pPr>
            <a:r>
              <a:rPr lang="en-US" sz="2400" b="1" dirty="0">
                <a:solidFill>
                  <a:srgbClr val="273239"/>
                </a:solidFill>
                <a:latin typeface="Segoe UI"/>
                <a:cs typeface="Segoe UI"/>
              </a:rPr>
              <a:t>END IF;</a:t>
            </a:r>
            <a:endParaRPr lang="en-US" sz="2400" dirty="0">
              <a:solidFill>
                <a:srgbClr val="273239"/>
              </a:solidFill>
              <a:latin typeface="Segoe UI"/>
              <a:cs typeface="Segoe UI"/>
            </a:endParaRPr>
          </a:p>
          <a:p>
            <a:pPr marL="0" indent="0">
              <a:buNone/>
            </a:pPr>
            <a:r>
              <a:rPr lang="en-US" sz="2400" b="1" dirty="0">
                <a:solidFill>
                  <a:srgbClr val="273239"/>
                </a:solidFill>
                <a:latin typeface="Segoe UI"/>
                <a:cs typeface="Segoe UI"/>
              </a:rPr>
              <a:t>  IF a &lt; b THEN</a:t>
            </a:r>
            <a:endParaRPr lang="en-US" sz="2400">
              <a:solidFill>
                <a:srgbClr val="273239"/>
              </a:solidFill>
              <a:latin typeface="Segoe UI"/>
              <a:cs typeface="Segoe UI"/>
            </a:endParaRPr>
          </a:p>
          <a:p>
            <a:pPr marL="0" indent="0">
              <a:buNone/>
            </a:pPr>
            <a:r>
              <a:rPr lang="en-US" sz="2400" b="1" dirty="0">
                <a:solidFill>
                  <a:srgbClr val="273239"/>
                </a:solidFill>
                <a:latin typeface="Segoe UI"/>
                <a:cs typeface="Segoe UI"/>
              </a:rPr>
              <a:t>    RAISE NOTICE 'a is less than b';</a:t>
            </a:r>
            <a:endParaRPr lang="en-US" sz="2400">
              <a:solidFill>
                <a:srgbClr val="273239"/>
              </a:solidFill>
              <a:latin typeface="Segoe UI"/>
              <a:cs typeface="Segoe UI"/>
            </a:endParaRPr>
          </a:p>
          <a:p>
            <a:pPr marL="0" indent="0">
              <a:buNone/>
            </a:pPr>
            <a:r>
              <a:rPr lang="en-US" sz="2400" b="1" dirty="0">
                <a:solidFill>
                  <a:srgbClr val="273239"/>
                </a:solidFill>
                <a:latin typeface="Segoe UI"/>
                <a:cs typeface="Segoe UI"/>
              </a:rPr>
              <a:t>  END IF;</a:t>
            </a:r>
            <a:endParaRPr lang="en-US" sz="2400">
              <a:solidFill>
                <a:srgbClr val="273239"/>
              </a:solidFill>
              <a:latin typeface="Segoe UI"/>
              <a:cs typeface="Segoe UI"/>
            </a:endParaRPr>
          </a:p>
          <a:p>
            <a:pPr marL="0" indent="0">
              <a:buNone/>
            </a:pPr>
            <a:r>
              <a:rPr lang="en-US" sz="2400" b="1" dirty="0">
                <a:solidFill>
                  <a:srgbClr val="273239"/>
                </a:solidFill>
                <a:latin typeface="Segoe UI"/>
                <a:cs typeface="Segoe UI"/>
              </a:rPr>
              <a:t>  IF a = b THEN</a:t>
            </a:r>
            <a:endParaRPr lang="en-US" sz="2400">
              <a:solidFill>
                <a:srgbClr val="273239"/>
              </a:solidFill>
              <a:latin typeface="Segoe UI"/>
              <a:cs typeface="Segoe UI"/>
            </a:endParaRPr>
          </a:p>
          <a:p>
            <a:pPr marL="0" indent="0">
              <a:buNone/>
            </a:pPr>
            <a:r>
              <a:rPr lang="en-US" sz="2400" b="1" dirty="0">
                <a:solidFill>
                  <a:srgbClr val="273239"/>
                </a:solidFill>
                <a:latin typeface="Segoe UI"/>
                <a:cs typeface="Segoe UI"/>
              </a:rPr>
              <a:t>    RAISE NOTICE 'a is equal to b';</a:t>
            </a:r>
            <a:endParaRPr lang="en-US" sz="2400">
              <a:solidFill>
                <a:srgbClr val="273239"/>
              </a:solidFill>
              <a:latin typeface="Segoe UI"/>
              <a:cs typeface="Segoe UI"/>
            </a:endParaRPr>
          </a:p>
          <a:p>
            <a:pPr marL="0" indent="0">
              <a:buNone/>
            </a:pPr>
            <a:r>
              <a:rPr lang="en-US" sz="2400" b="1" dirty="0">
                <a:solidFill>
                  <a:srgbClr val="273239"/>
                </a:solidFill>
                <a:latin typeface="Segoe UI"/>
                <a:cs typeface="Segoe UI"/>
              </a:rPr>
              <a:t>  END IF;</a:t>
            </a:r>
            <a:endParaRPr lang="en-US" sz="2400">
              <a:solidFill>
                <a:srgbClr val="273239"/>
              </a:solidFill>
              <a:latin typeface="Segoe UI"/>
              <a:cs typeface="Segoe UI"/>
            </a:endParaRPr>
          </a:p>
          <a:p>
            <a:pPr marL="0" indent="0">
              <a:buNone/>
            </a:pPr>
            <a:r>
              <a:rPr lang="en-US" sz="2400" b="1" dirty="0">
                <a:solidFill>
                  <a:srgbClr val="273239"/>
                </a:solidFill>
                <a:latin typeface="Segoe UI"/>
                <a:cs typeface="Segoe UI"/>
              </a:rPr>
              <a:t>END $$;</a:t>
            </a:r>
            <a:endParaRPr lang="en-US" sz="3200">
              <a:solidFill>
                <a:srgbClr val="273239"/>
              </a:solidFill>
              <a:latin typeface="Segoe UI"/>
              <a:cs typeface="Segoe UI"/>
            </a:endParaRPr>
          </a:p>
          <a:p>
            <a:endParaRPr lang="en-US" dirty="0">
              <a:cs typeface="Calibri"/>
            </a:endParaRPr>
          </a:p>
        </p:txBody>
      </p:sp>
    </p:spTree>
    <p:extLst>
      <p:ext uri="{BB962C8B-B14F-4D97-AF65-F5344CB8AC3E}">
        <p14:creationId xmlns:p14="http://schemas.microsoft.com/office/powerpoint/2010/main" val="3386573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70B7B-78F1-209D-D478-00089C23D1A7}"/>
              </a:ext>
            </a:extLst>
          </p:cNvPr>
          <p:cNvSpPr txBox="1"/>
          <p:nvPr/>
        </p:nvSpPr>
        <p:spPr>
          <a:xfrm>
            <a:off x="835104" y="151437"/>
            <a:ext cx="9656989" cy="1569660"/>
          </a:xfrm>
          <a:prstGeom prst="rect">
            <a:avLst/>
          </a:prstGeom>
          <a:noFill/>
        </p:spPr>
        <p:txBody>
          <a:bodyPr wrap="square" rtlCol="0">
            <a:spAutoFit/>
          </a:bodyPr>
          <a:lstStyle/>
          <a:p>
            <a:pPr algn="l" fontAlgn="base"/>
            <a:r>
              <a:rPr lang="en-IN" sz="3200" b="1" i="0" dirty="0">
                <a:solidFill>
                  <a:srgbClr val="273239"/>
                </a:solidFill>
                <a:effectLst/>
                <a:latin typeface="Source Sans 3"/>
              </a:rPr>
              <a:t>EXISTS Operator</a:t>
            </a:r>
          </a:p>
          <a:p>
            <a:pPr fontAlgn="base"/>
            <a:endParaRPr lang="en-IN" sz="3200" b="1" i="0" dirty="0">
              <a:solidFill>
                <a:srgbClr val="273239"/>
              </a:solidFill>
              <a:effectLst/>
              <a:latin typeface="Source Sans 3"/>
            </a:endParaRPr>
          </a:p>
          <a:p>
            <a:pPr algn="l" fontAlgn="base"/>
            <a:endParaRPr lang="en-IN" sz="3200" b="1" i="0" dirty="0">
              <a:solidFill>
                <a:srgbClr val="273239"/>
              </a:solidFill>
              <a:effectLst/>
              <a:latin typeface="Source Sans 3"/>
            </a:endParaRPr>
          </a:p>
        </p:txBody>
      </p:sp>
      <p:sp>
        <p:nvSpPr>
          <p:cNvPr id="3" name="Content Placeholder 2">
            <a:extLst>
              <a:ext uri="{FF2B5EF4-FFF2-40B4-BE49-F238E27FC236}">
                <a16:creationId xmlns:a16="http://schemas.microsoft.com/office/drawing/2014/main" id="{701352DD-24C5-44A6-94F8-5587E5F114BE}"/>
              </a:ext>
            </a:extLst>
          </p:cNvPr>
          <p:cNvSpPr>
            <a:spLocks noGrp="1"/>
          </p:cNvSpPr>
          <p:nvPr>
            <p:ph idx="1"/>
          </p:nvPr>
        </p:nvSpPr>
        <p:spPr>
          <a:xfrm>
            <a:off x="838200" y="931103"/>
            <a:ext cx="10515600" cy="5698642"/>
          </a:xfrm>
        </p:spPr>
        <p:txBody>
          <a:bodyPr vert="horz" lIns="91440" tIns="45720" rIns="91440" bIns="45720" rtlCol="0" anchor="t">
            <a:normAutofit fontScale="85000" lnSpcReduction="20000"/>
          </a:bodyPr>
          <a:lstStyle/>
          <a:p>
            <a:pPr algn="l" fontAlgn="base"/>
            <a:r>
              <a:rPr lang="en-US" sz="1800" b="0" i="0" dirty="0">
                <a:solidFill>
                  <a:srgbClr val="273239"/>
                </a:solidFill>
                <a:effectLst/>
                <a:latin typeface="Calibri"/>
                <a:cs typeface="Calibri"/>
              </a:rPr>
              <a:t>In </a:t>
            </a:r>
            <a:r>
              <a:rPr lang="en-US" sz="1800" b="0" i="0" u="sng" dirty="0">
                <a:effectLst/>
                <a:latin typeface="Calibri"/>
                <a:cs typeface="Calibri"/>
                <a:hlinkClick r:id="rId2"/>
              </a:rPr>
              <a:t>PostgreSQL</a:t>
            </a:r>
            <a:r>
              <a:rPr lang="en-US" sz="1800" b="0" i="0" dirty="0">
                <a:solidFill>
                  <a:srgbClr val="273239"/>
                </a:solidFill>
                <a:effectLst/>
                <a:latin typeface="Calibri"/>
                <a:cs typeface="Calibri"/>
              </a:rPr>
              <a:t>, the EXISTS operator is used to test for the existence of rows in a </a:t>
            </a:r>
            <a:r>
              <a:rPr lang="en-US" sz="1800" b="0" i="0" err="1">
                <a:solidFill>
                  <a:srgbClr val="273239"/>
                </a:solidFill>
                <a:effectLst/>
                <a:latin typeface="Calibri"/>
                <a:cs typeface="Calibri"/>
              </a:rPr>
              <a:t>subquery.It</a:t>
            </a:r>
            <a:r>
              <a:rPr lang="en-US" sz="1800" b="0" i="0" dirty="0">
                <a:solidFill>
                  <a:srgbClr val="273239"/>
                </a:solidFill>
                <a:effectLst/>
                <a:latin typeface="Calibri"/>
                <a:cs typeface="Calibri"/>
              </a:rPr>
              <a:t> is generally used with correlated subqueries. If the subquery returns at least one row, the result of EXISTS is true. In case the subquery returns no row, the result is of EXISTS is false.</a:t>
            </a:r>
          </a:p>
          <a:p>
            <a:pPr algn="l" fontAlgn="base"/>
            <a:endParaRPr lang="en-US" sz="1800" dirty="0">
              <a:solidFill>
                <a:srgbClr val="273239"/>
              </a:solidFill>
              <a:latin typeface="Calibri"/>
              <a:cs typeface="Calibri"/>
            </a:endParaRPr>
          </a:p>
          <a:p>
            <a:pPr algn="l" fontAlgn="base"/>
            <a:r>
              <a:rPr lang="en-US" sz="1800" b="0" i="0" dirty="0">
                <a:solidFill>
                  <a:srgbClr val="273239"/>
                </a:solidFill>
                <a:effectLst/>
                <a:latin typeface="Calibri"/>
                <a:cs typeface="Calibri"/>
              </a:rPr>
              <a:t>Syntax: EXISTS (subquery)</a:t>
            </a:r>
          </a:p>
          <a:p>
            <a:pPr algn="l" fontAlgn="base"/>
            <a:r>
              <a:rPr lang="en-US" sz="1800" b="1" i="0" dirty="0">
                <a:solidFill>
                  <a:srgbClr val="273239"/>
                </a:solidFill>
                <a:effectLst/>
                <a:latin typeface="Calibri"/>
                <a:cs typeface="Calibri"/>
              </a:rPr>
              <a:t>Example 1:</a:t>
            </a:r>
            <a:r>
              <a:rPr lang="en-US" sz="1800" b="0" i="0" dirty="0">
                <a:solidFill>
                  <a:srgbClr val="273239"/>
                </a:solidFill>
                <a:effectLst/>
                <a:latin typeface="Calibri"/>
                <a:cs typeface="Calibri"/>
              </a:rPr>
              <a:t> Here we will query for customers who have at least one payment whose amount is greater than 9 USD using the “customer” and “payment” tables of our sample database.</a:t>
            </a:r>
            <a:endParaRPr lang="en-US" sz="1800" dirty="0">
              <a:solidFill>
                <a:srgbClr val="273239"/>
              </a:solidFill>
              <a:latin typeface="Calibri"/>
              <a:cs typeface="Calibri"/>
            </a:endParaRPr>
          </a:p>
          <a:p>
            <a:pPr marL="0" indent="0" algn="l" fontAlgn="base">
              <a:buNone/>
            </a:pPr>
            <a:endParaRPr lang="en-US" sz="1800" b="0" i="0" dirty="0">
              <a:solidFill>
                <a:srgbClr val="273239"/>
              </a:solidFill>
              <a:effectLst/>
              <a:latin typeface="Calibri"/>
              <a:cs typeface="Calibri"/>
            </a:endParaRPr>
          </a:p>
          <a:p>
            <a:pPr marL="0" indent="0" fontAlgn="base">
              <a:buNone/>
            </a:pPr>
            <a:r>
              <a:rPr lang="en-US" sz="1800" b="0" i="0" dirty="0">
                <a:solidFill>
                  <a:srgbClr val="273239"/>
                </a:solidFill>
                <a:effectLst/>
                <a:latin typeface="Calibri"/>
                <a:cs typeface="Calibri"/>
              </a:rPr>
              <a:t>SELECT </a:t>
            </a:r>
            <a:r>
              <a:rPr lang="en-US" sz="1800" b="0" i="0" err="1">
                <a:solidFill>
                  <a:srgbClr val="273239"/>
                </a:solidFill>
                <a:effectLst/>
                <a:latin typeface="Calibri"/>
                <a:cs typeface="Calibri"/>
              </a:rPr>
              <a:t>first_name</a:t>
            </a:r>
            <a:r>
              <a:rPr lang="en-US" sz="1800" b="0" i="0" dirty="0">
                <a:solidFill>
                  <a:srgbClr val="273239"/>
                </a:solidFill>
                <a:effectLst/>
                <a:latin typeface="Calibri"/>
                <a:cs typeface="Calibri"/>
              </a:rPr>
              <a:t>,</a:t>
            </a:r>
            <a:r>
              <a:rPr lang="en-US" sz="1800" dirty="0">
                <a:solidFill>
                  <a:srgbClr val="273239"/>
                </a:solidFill>
                <a:latin typeface="Calibri"/>
                <a:cs typeface="Calibri"/>
              </a:rPr>
              <a:t>  </a:t>
            </a:r>
            <a:r>
              <a:rPr lang="en-US" sz="1800" b="0" i="0" dirty="0">
                <a:solidFill>
                  <a:srgbClr val="273239"/>
                </a:solidFill>
                <a:effectLst/>
                <a:latin typeface="Calibri"/>
                <a:cs typeface="Calibri"/>
              </a:rPr>
              <a:t> </a:t>
            </a:r>
            <a:r>
              <a:rPr lang="en-US" sz="1800" b="0" i="0" err="1">
                <a:solidFill>
                  <a:srgbClr val="273239"/>
                </a:solidFill>
                <a:effectLst/>
                <a:latin typeface="Calibri"/>
                <a:cs typeface="Calibri"/>
              </a:rPr>
              <a:t>last_nameFROM</a:t>
            </a:r>
            <a:r>
              <a:rPr lang="en-US" sz="1800" b="0" i="0" dirty="0">
                <a:solidFill>
                  <a:srgbClr val="273239"/>
                </a:solidFill>
                <a:effectLst/>
                <a:latin typeface="Calibri"/>
                <a:cs typeface="Calibri"/>
              </a:rPr>
              <a:t> customer c WHERE EXISTS</a:t>
            </a:r>
            <a:r>
              <a:rPr lang="en-US" sz="1800" dirty="0">
                <a:solidFill>
                  <a:srgbClr val="273239"/>
                </a:solidFill>
                <a:latin typeface="Calibri"/>
                <a:cs typeface="Calibri"/>
              </a:rPr>
              <a:t> </a:t>
            </a:r>
            <a:endParaRPr lang="en-US" sz="1800" b="0" i="0">
              <a:solidFill>
                <a:srgbClr val="273239"/>
              </a:solidFill>
              <a:effectLst/>
              <a:latin typeface="Calibri"/>
              <a:cs typeface="Calibri"/>
            </a:endParaRPr>
          </a:p>
          <a:p>
            <a:pPr marL="0" indent="0" fontAlgn="base">
              <a:buNone/>
            </a:pPr>
            <a:r>
              <a:rPr lang="en-US" sz="1800" dirty="0">
                <a:solidFill>
                  <a:srgbClr val="273239"/>
                </a:solidFill>
                <a:latin typeface="Calibri"/>
                <a:cs typeface="Calibri"/>
              </a:rPr>
              <a:t>   </a:t>
            </a:r>
            <a:r>
              <a:rPr lang="en-US" sz="1800" b="0" i="0" dirty="0">
                <a:solidFill>
                  <a:srgbClr val="273239"/>
                </a:solidFill>
                <a:effectLst/>
                <a:latin typeface="Calibri"/>
                <a:cs typeface="Calibri"/>
              </a:rPr>
              <a:t> (SELECT 1</a:t>
            </a:r>
            <a:r>
              <a:rPr lang="en-US" sz="1800" dirty="0">
                <a:solidFill>
                  <a:srgbClr val="273239"/>
                </a:solidFill>
                <a:latin typeface="Calibri"/>
                <a:cs typeface="Calibri"/>
              </a:rPr>
              <a:t>     </a:t>
            </a:r>
            <a:r>
              <a:rPr lang="en-US" sz="1800" b="0" i="0" dirty="0">
                <a:solidFill>
                  <a:srgbClr val="273239"/>
                </a:solidFill>
                <a:effectLst/>
                <a:latin typeface="Calibri"/>
                <a:cs typeface="Calibri"/>
              </a:rPr>
              <a:t> FROM payment p</a:t>
            </a:r>
            <a:r>
              <a:rPr lang="en-US" sz="1800" dirty="0">
                <a:solidFill>
                  <a:srgbClr val="273239"/>
                </a:solidFill>
                <a:latin typeface="Calibri"/>
                <a:cs typeface="Calibri"/>
              </a:rPr>
              <a:t>     </a:t>
            </a:r>
            <a:r>
              <a:rPr lang="en-US" sz="1800" b="0" i="0" dirty="0">
                <a:solidFill>
                  <a:srgbClr val="273239"/>
                </a:solidFill>
                <a:effectLst/>
                <a:latin typeface="Calibri"/>
                <a:cs typeface="Calibri"/>
              </a:rPr>
              <a:t> WHERE </a:t>
            </a:r>
            <a:r>
              <a:rPr lang="en-US" sz="1800" b="0" i="0" err="1">
                <a:solidFill>
                  <a:srgbClr val="273239"/>
                </a:solidFill>
                <a:effectLst/>
                <a:latin typeface="Calibri"/>
                <a:cs typeface="Calibri"/>
              </a:rPr>
              <a:t>p.customer_id</a:t>
            </a:r>
            <a:r>
              <a:rPr lang="en-US" sz="1800" b="0" i="0" dirty="0">
                <a:solidFill>
                  <a:srgbClr val="273239"/>
                </a:solidFill>
                <a:effectLst/>
                <a:latin typeface="Calibri"/>
                <a:cs typeface="Calibri"/>
              </a:rPr>
              <a:t> = </a:t>
            </a:r>
            <a:r>
              <a:rPr lang="en-US" sz="1800" b="0" i="0" err="1">
                <a:solidFill>
                  <a:srgbClr val="273239"/>
                </a:solidFill>
                <a:effectLst/>
                <a:latin typeface="Calibri"/>
                <a:cs typeface="Calibri"/>
              </a:rPr>
              <a:t>c.customer_id</a:t>
            </a:r>
            <a:r>
              <a:rPr lang="en-US" sz="1800" dirty="0">
                <a:solidFill>
                  <a:srgbClr val="273239"/>
                </a:solidFill>
                <a:latin typeface="Calibri"/>
                <a:cs typeface="Calibri"/>
              </a:rPr>
              <a:t>       </a:t>
            </a:r>
            <a:r>
              <a:rPr lang="en-US" sz="1800" b="0" i="0" dirty="0">
                <a:solidFill>
                  <a:srgbClr val="273239"/>
                </a:solidFill>
                <a:effectLst/>
                <a:latin typeface="Calibri"/>
                <a:cs typeface="Calibri"/>
              </a:rPr>
              <a:t> AND amount &gt; 9 ) ORDER BY </a:t>
            </a:r>
            <a:r>
              <a:rPr lang="en-US" sz="1800" b="0" i="0" err="1">
                <a:solidFill>
                  <a:srgbClr val="273239"/>
                </a:solidFill>
                <a:effectLst/>
                <a:latin typeface="Calibri"/>
                <a:cs typeface="Calibri"/>
              </a:rPr>
              <a:t>first_name</a:t>
            </a:r>
            <a:r>
              <a:rPr lang="en-US" sz="1800" b="0" i="0" dirty="0">
                <a:solidFill>
                  <a:srgbClr val="273239"/>
                </a:solidFill>
                <a:effectLst/>
                <a:latin typeface="Calibri"/>
                <a:cs typeface="Calibri"/>
              </a:rPr>
              <a:t>,</a:t>
            </a:r>
            <a:r>
              <a:rPr lang="en-US" sz="1800" dirty="0">
                <a:solidFill>
                  <a:srgbClr val="273239"/>
                </a:solidFill>
                <a:latin typeface="Calibri"/>
                <a:cs typeface="Calibri"/>
              </a:rPr>
              <a:t>         </a:t>
            </a:r>
            <a:r>
              <a:rPr lang="en-US" sz="1800" b="0" i="0" dirty="0">
                <a:solidFill>
                  <a:srgbClr val="273239"/>
                </a:solidFill>
                <a:effectLst/>
                <a:latin typeface="Calibri"/>
                <a:cs typeface="Calibri"/>
              </a:rPr>
              <a:t> </a:t>
            </a:r>
            <a:r>
              <a:rPr lang="en-US" sz="1800" b="0" i="0" err="1">
                <a:solidFill>
                  <a:srgbClr val="273239"/>
                </a:solidFill>
                <a:effectLst/>
                <a:latin typeface="Calibri"/>
                <a:cs typeface="Calibri"/>
              </a:rPr>
              <a:t>last_name</a:t>
            </a:r>
            <a:r>
              <a:rPr lang="en-US" sz="1800" b="0" i="0" dirty="0">
                <a:solidFill>
                  <a:srgbClr val="273239"/>
                </a:solidFill>
                <a:effectLst/>
                <a:latin typeface="Calibri"/>
                <a:cs typeface="Calibri"/>
              </a:rPr>
              <a:t>;</a:t>
            </a:r>
          </a:p>
          <a:p>
            <a:pPr marL="0" indent="0" algn="l" fontAlgn="base">
              <a:buNone/>
            </a:pPr>
            <a:endParaRPr lang="en-US" sz="1800" dirty="0">
              <a:solidFill>
                <a:srgbClr val="273239"/>
              </a:solidFill>
              <a:latin typeface="Calibri"/>
              <a:cs typeface="Calibri"/>
            </a:endParaRPr>
          </a:p>
          <a:p>
            <a:pPr marL="0" indent="0" algn="l" fontAlgn="base">
              <a:buNone/>
            </a:pPr>
            <a:r>
              <a:rPr lang="en-US" sz="1800" b="1" i="0" dirty="0">
                <a:solidFill>
                  <a:srgbClr val="273239"/>
                </a:solidFill>
                <a:effectLst/>
                <a:latin typeface="Calibri"/>
                <a:cs typeface="Calibri"/>
              </a:rPr>
              <a:t>Example 2:</a:t>
            </a:r>
            <a:r>
              <a:rPr lang="en-US" sz="1800" b="0" i="0" dirty="0">
                <a:solidFill>
                  <a:srgbClr val="273239"/>
                </a:solidFill>
                <a:effectLst/>
                <a:latin typeface="Calibri"/>
                <a:cs typeface="Calibri"/>
              </a:rPr>
              <a:t> Here we will query for films that are not available in the inventory using the “film” and “inventory” tables of our sample database</a:t>
            </a:r>
          </a:p>
          <a:p>
            <a:pPr marL="0" indent="0" algn="l" fontAlgn="base">
              <a:buNone/>
            </a:pPr>
            <a:endParaRPr lang="en-US" sz="1800" dirty="0">
              <a:solidFill>
                <a:srgbClr val="273239"/>
              </a:solidFill>
              <a:latin typeface="Calibri"/>
              <a:cs typeface="Calibri"/>
            </a:endParaRPr>
          </a:p>
          <a:p>
            <a:pPr marL="0" indent="0" algn="l" fontAlgn="base">
              <a:buNone/>
            </a:pPr>
            <a:r>
              <a:rPr lang="en-US" sz="1800" b="0" i="0" dirty="0">
                <a:solidFill>
                  <a:srgbClr val="273239"/>
                </a:solidFill>
                <a:effectLst/>
                <a:latin typeface="Calibri"/>
                <a:cs typeface="Calibri"/>
              </a:rPr>
              <a:t>SELECT title</a:t>
            </a:r>
          </a:p>
          <a:p>
            <a:pPr marL="0" indent="0" algn="l" fontAlgn="base">
              <a:buNone/>
            </a:pPr>
            <a:r>
              <a:rPr lang="en-US" sz="1800" b="0" i="0" dirty="0">
                <a:solidFill>
                  <a:srgbClr val="273239"/>
                </a:solidFill>
                <a:effectLst/>
                <a:latin typeface="Calibri"/>
                <a:cs typeface="Calibri"/>
              </a:rPr>
              <a:t>FROM film f</a:t>
            </a:r>
          </a:p>
          <a:p>
            <a:pPr marL="0" indent="0" algn="l" fontAlgn="base">
              <a:buNone/>
            </a:pPr>
            <a:r>
              <a:rPr lang="en-US" sz="1800" b="0" i="0" dirty="0">
                <a:solidFill>
                  <a:srgbClr val="273239"/>
                </a:solidFill>
                <a:effectLst/>
                <a:latin typeface="Calibri"/>
                <a:cs typeface="Calibri"/>
              </a:rPr>
              <a:t>WHERE NOT EXISTS</a:t>
            </a:r>
          </a:p>
          <a:p>
            <a:pPr marL="0" indent="0" fontAlgn="base">
              <a:buNone/>
            </a:pPr>
            <a:r>
              <a:rPr lang="en-US" sz="1800" dirty="0">
                <a:solidFill>
                  <a:srgbClr val="273239"/>
                </a:solidFill>
                <a:latin typeface="Calibri"/>
                <a:cs typeface="Calibri"/>
              </a:rPr>
              <a:t>   </a:t>
            </a:r>
            <a:r>
              <a:rPr lang="en-US" sz="1800" b="0" i="0" dirty="0">
                <a:solidFill>
                  <a:srgbClr val="273239"/>
                </a:solidFill>
                <a:effectLst/>
                <a:latin typeface="Calibri"/>
                <a:cs typeface="Calibri"/>
              </a:rPr>
              <a:t> (SELECT 1</a:t>
            </a:r>
          </a:p>
          <a:p>
            <a:pPr marL="0" indent="0" fontAlgn="base">
              <a:buNone/>
            </a:pPr>
            <a:r>
              <a:rPr lang="en-US" sz="1800" dirty="0">
                <a:solidFill>
                  <a:srgbClr val="273239"/>
                </a:solidFill>
                <a:latin typeface="Calibri"/>
                <a:cs typeface="Calibri"/>
              </a:rPr>
              <a:t>    </a:t>
            </a:r>
            <a:r>
              <a:rPr lang="en-US" sz="1800" b="0" i="0" dirty="0">
                <a:solidFill>
                  <a:srgbClr val="273239"/>
                </a:solidFill>
                <a:effectLst/>
                <a:latin typeface="Calibri"/>
                <a:cs typeface="Calibri"/>
              </a:rPr>
              <a:t> FROM inventory </a:t>
            </a:r>
            <a:r>
              <a:rPr lang="en-US" sz="1800" b="0" i="0" err="1">
                <a:solidFill>
                  <a:srgbClr val="273239"/>
                </a:solidFill>
                <a:effectLst/>
                <a:latin typeface="Calibri"/>
                <a:cs typeface="Calibri"/>
              </a:rPr>
              <a:t>i</a:t>
            </a:r>
            <a:endParaRPr lang="en-US" sz="1800" b="0" i="0">
              <a:solidFill>
                <a:srgbClr val="273239"/>
              </a:solidFill>
              <a:effectLst/>
              <a:latin typeface="Calibri"/>
              <a:cs typeface="Calibri"/>
            </a:endParaRPr>
          </a:p>
          <a:p>
            <a:pPr marL="0" indent="0" fontAlgn="base">
              <a:buNone/>
            </a:pPr>
            <a:r>
              <a:rPr lang="en-US" sz="1800" dirty="0">
                <a:solidFill>
                  <a:srgbClr val="273239"/>
                </a:solidFill>
                <a:latin typeface="Calibri"/>
                <a:cs typeface="Calibri"/>
              </a:rPr>
              <a:t>    </a:t>
            </a:r>
            <a:r>
              <a:rPr lang="en-US" sz="1800" b="0" i="0" dirty="0">
                <a:solidFill>
                  <a:srgbClr val="273239"/>
                </a:solidFill>
                <a:effectLst/>
                <a:latin typeface="Calibri"/>
                <a:cs typeface="Calibri"/>
              </a:rPr>
              <a:t> WHERE </a:t>
            </a:r>
            <a:r>
              <a:rPr lang="en-US" sz="1800" b="0" i="0" err="1">
                <a:solidFill>
                  <a:srgbClr val="273239"/>
                </a:solidFill>
                <a:effectLst/>
                <a:latin typeface="Calibri"/>
                <a:cs typeface="Calibri"/>
              </a:rPr>
              <a:t>f.film_id</a:t>
            </a:r>
            <a:r>
              <a:rPr lang="en-US" sz="1800" b="0" i="0" dirty="0">
                <a:solidFill>
                  <a:srgbClr val="273239"/>
                </a:solidFill>
                <a:effectLst/>
                <a:latin typeface="Calibri"/>
                <a:cs typeface="Calibri"/>
              </a:rPr>
              <a:t> = </a:t>
            </a:r>
            <a:r>
              <a:rPr lang="en-US" sz="1800" b="0" i="0" err="1">
                <a:solidFill>
                  <a:srgbClr val="273239"/>
                </a:solidFill>
                <a:effectLst/>
                <a:latin typeface="Calibri"/>
                <a:cs typeface="Calibri"/>
              </a:rPr>
              <a:t>i.film_id</a:t>
            </a:r>
            <a:r>
              <a:rPr lang="en-US" sz="1800" b="0" i="0" dirty="0">
                <a:solidFill>
                  <a:srgbClr val="273239"/>
                </a:solidFill>
                <a:effectLst/>
                <a:latin typeface="Calibri"/>
                <a:cs typeface="Calibri"/>
              </a:rPr>
              <a:t> )</a:t>
            </a:r>
          </a:p>
          <a:p>
            <a:pPr marL="0" indent="0" algn="l" fontAlgn="base">
              <a:buNone/>
            </a:pPr>
            <a:r>
              <a:rPr lang="en-US" sz="1800" b="0" i="0" dirty="0">
                <a:solidFill>
                  <a:srgbClr val="273239"/>
                </a:solidFill>
                <a:effectLst/>
                <a:latin typeface="Calibri"/>
                <a:cs typeface="Calibri"/>
              </a:rPr>
              <a:t>ORDER BY title;</a:t>
            </a:r>
          </a:p>
        </p:txBody>
      </p:sp>
    </p:spTree>
    <p:extLst>
      <p:ext uri="{BB962C8B-B14F-4D97-AF65-F5344CB8AC3E}">
        <p14:creationId xmlns:p14="http://schemas.microsoft.com/office/powerpoint/2010/main" val="2179145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E19F-7503-512D-4F77-A96BB30C97C4}"/>
              </a:ext>
            </a:extLst>
          </p:cNvPr>
          <p:cNvSpPr>
            <a:spLocks noGrp="1"/>
          </p:cNvSpPr>
          <p:nvPr>
            <p:ph type="title"/>
          </p:nvPr>
        </p:nvSpPr>
        <p:spPr/>
        <p:txBody>
          <a:bodyPr>
            <a:normAutofit/>
          </a:bodyPr>
          <a:lstStyle/>
          <a:p>
            <a:r>
              <a:rPr lang="en-US" sz="4800" b="1" dirty="0"/>
              <a:t>Introduction</a:t>
            </a:r>
          </a:p>
        </p:txBody>
      </p:sp>
      <p:sp>
        <p:nvSpPr>
          <p:cNvPr id="3" name="Content Placeholder 2">
            <a:extLst>
              <a:ext uri="{FF2B5EF4-FFF2-40B4-BE49-F238E27FC236}">
                <a16:creationId xmlns:a16="http://schemas.microsoft.com/office/drawing/2014/main" id="{BCFA0BE2-0EE6-CC43-60DD-AEAD80BEFE8D}"/>
              </a:ext>
            </a:extLst>
          </p:cNvPr>
          <p:cNvSpPr>
            <a:spLocks noGrp="1"/>
          </p:cNvSpPr>
          <p:nvPr>
            <p:ph idx="1"/>
          </p:nvPr>
        </p:nvSpPr>
        <p:spPr/>
        <p:txBody>
          <a:bodyPr vert="horz" lIns="91440" tIns="45720" rIns="91440" bIns="45720" rtlCol="0" anchor="t">
            <a:normAutofit/>
          </a:bodyPr>
          <a:lstStyle/>
          <a:p>
            <a:r>
              <a:rPr lang="en-IN" b="0" i="0" dirty="0">
                <a:solidFill>
                  <a:srgbClr val="273239"/>
                </a:solidFill>
                <a:effectLst/>
                <a:latin typeface="Calibri"/>
                <a:cs typeface="Calibri"/>
              </a:rPr>
              <a:t>Structured Query Language(SQL) </a:t>
            </a:r>
          </a:p>
          <a:p>
            <a:pPr algn="l" fontAlgn="base"/>
            <a:r>
              <a:rPr lang="en-IN" b="0" i="0" dirty="0">
                <a:solidFill>
                  <a:srgbClr val="273239"/>
                </a:solidFill>
                <a:effectLst/>
                <a:latin typeface="Calibri"/>
                <a:cs typeface="Calibri"/>
              </a:rPr>
              <a:t>These </a:t>
            </a:r>
            <a:r>
              <a:rPr lang="en-IN" b="0" i="0" u="sng" dirty="0">
                <a:solidFill>
                  <a:srgbClr val="273239"/>
                </a:solidFill>
                <a:effectLst/>
                <a:latin typeface="Calibri"/>
                <a:cs typeface="Calibri"/>
                <a:hlinkClick r:id="rId2"/>
              </a:rPr>
              <a:t>SQL </a:t>
            </a:r>
            <a:r>
              <a:rPr lang="en-IN" b="0" i="0" dirty="0">
                <a:solidFill>
                  <a:srgbClr val="273239"/>
                </a:solidFill>
                <a:effectLst/>
                <a:latin typeface="Calibri"/>
                <a:cs typeface="Calibri"/>
              </a:rPr>
              <a:t>commands are mainly categorized into five categories: </a:t>
            </a:r>
          </a:p>
          <a:p>
            <a:pPr algn="just" fontAlgn="base">
              <a:buFont typeface="+mj-lt"/>
              <a:buAutoNum type="arabicPeriod"/>
            </a:pPr>
            <a:r>
              <a:rPr lang="en-IN" b="0" i="0" dirty="0">
                <a:solidFill>
                  <a:srgbClr val="273239"/>
                </a:solidFill>
                <a:effectLst/>
                <a:latin typeface="Calibri"/>
                <a:cs typeface="Calibri"/>
              </a:rPr>
              <a:t>DDL – Data Definition Language</a:t>
            </a:r>
          </a:p>
          <a:p>
            <a:pPr algn="just" fontAlgn="base">
              <a:buFont typeface="+mj-lt"/>
              <a:buAutoNum type="arabicPeriod"/>
            </a:pPr>
            <a:r>
              <a:rPr lang="en-IN" b="0" i="0" dirty="0">
                <a:solidFill>
                  <a:srgbClr val="273239"/>
                </a:solidFill>
                <a:effectLst/>
                <a:latin typeface="Calibri"/>
                <a:cs typeface="Calibri"/>
              </a:rPr>
              <a:t>DQL – Data Query Language</a:t>
            </a:r>
          </a:p>
          <a:p>
            <a:pPr algn="just" fontAlgn="base">
              <a:buFont typeface="+mj-lt"/>
              <a:buAutoNum type="arabicPeriod"/>
            </a:pPr>
            <a:r>
              <a:rPr lang="en-IN" b="0" i="0" dirty="0">
                <a:solidFill>
                  <a:srgbClr val="273239"/>
                </a:solidFill>
                <a:effectLst/>
                <a:latin typeface="Calibri"/>
                <a:cs typeface="Calibri"/>
              </a:rPr>
              <a:t>DML – Data Manipulation Language</a:t>
            </a:r>
          </a:p>
          <a:p>
            <a:pPr algn="just" fontAlgn="base">
              <a:buFont typeface="+mj-lt"/>
              <a:buAutoNum type="arabicPeriod"/>
            </a:pPr>
            <a:r>
              <a:rPr lang="en-IN" b="0" i="0" dirty="0">
                <a:solidFill>
                  <a:srgbClr val="273239"/>
                </a:solidFill>
                <a:effectLst/>
                <a:latin typeface="Calibri"/>
                <a:cs typeface="Calibri"/>
              </a:rPr>
              <a:t>DCL – Data Control Language</a:t>
            </a:r>
          </a:p>
          <a:p>
            <a:pPr algn="just" fontAlgn="base">
              <a:buFont typeface="+mj-lt"/>
              <a:buAutoNum type="arabicPeriod"/>
            </a:pPr>
            <a:r>
              <a:rPr lang="en-IN" b="0" i="0" dirty="0">
                <a:solidFill>
                  <a:srgbClr val="273239"/>
                </a:solidFill>
                <a:effectLst/>
                <a:latin typeface="Calibri"/>
                <a:cs typeface="Calibri"/>
              </a:rPr>
              <a:t>TCL – Transaction Control Language</a:t>
            </a:r>
          </a:p>
          <a:p>
            <a:endParaRPr lang="en-US" dirty="0"/>
          </a:p>
        </p:txBody>
      </p:sp>
    </p:spTree>
    <p:extLst>
      <p:ext uri="{BB962C8B-B14F-4D97-AF65-F5344CB8AC3E}">
        <p14:creationId xmlns:p14="http://schemas.microsoft.com/office/powerpoint/2010/main" val="2559998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AC831EB-CDCB-1BEC-16FD-5F3A38E77C16}"/>
              </a:ext>
            </a:extLst>
          </p:cNvPr>
          <p:cNvPicPr>
            <a:picLocks noGrp="1" noChangeAspect="1"/>
          </p:cNvPicPr>
          <p:nvPr>
            <p:ph idx="1"/>
          </p:nvPr>
        </p:nvPicPr>
        <p:blipFill>
          <a:blip r:embed="rId2"/>
          <a:stretch>
            <a:fillRect/>
          </a:stretch>
        </p:blipFill>
        <p:spPr>
          <a:xfrm>
            <a:off x="1079587" y="519113"/>
            <a:ext cx="10555016" cy="5657850"/>
          </a:xfrm>
        </p:spPr>
      </p:pic>
    </p:spTree>
    <p:extLst>
      <p:ext uri="{BB962C8B-B14F-4D97-AF65-F5344CB8AC3E}">
        <p14:creationId xmlns:p14="http://schemas.microsoft.com/office/powerpoint/2010/main" val="152904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666C-68B5-655F-62E0-0D969FF01FED}"/>
              </a:ext>
            </a:extLst>
          </p:cNvPr>
          <p:cNvSpPr>
            <a:spLocks noGrp="1"/>
          </p:cNvSpPr>
          <p:nvPr>
            <p:ph type="title"/>
          </p:nvPr>
        </p:nvSpPr>
        <p:spPr/>
        <p:txBody>
          <a:bodyPr/>
          <a:lstStyle/>
          <a:p>
            <a:pPr algn="just" fontAlgn="base"/>
            <a:r>
              <a:rPr lang="en-IN" b="1" i="0" dirty="0">
                <a:solidFill>
                  <a:srgbClr val="273239"/>
                </a:solidFill>
                <a:effectLst/>
                <a:latin typeface="Calibri Light"/>
                <a:cs typeface="Calibri Light"/>
              </a:rPr>
              <a:t>DML(Data Manipulation Language)</a:t>
            </a:r>
          </a:p>
        </p:txBody>
      </p:sp>
      <p:sp>
        <p:nvSpPr>
          <p:cNvPr id="3" name="Content Placeholder 2">
            <a:extLst>
              <a:ext uri="{FF2B5EF4-FFF2-40B4-BE49-F238E27FC236}">
                <a16:creationId xmlns:a16="http://schemas.microsoft.com/office/drawing/2014/main" id="{206E6D5E-4DC2-D567-15D6-CA5D30F24839}"/>
              </a:ext>
            </a:extLst>
          </p:cNvPr>
          <p:cNvSpPr>
            <a:spLocks noGrp="1"/>
          </p:cNvSpPr>
          <p:nvPr>
            <p:ph idx="1"/>
          </p:nvPr>
        </p:nvSpPr>
        <p:spPr/>
        <p:txBody>
          <a:bodyPr vert="horz" lIns="91440" tIns="45720" rIns="91440" bIns="45720" rtlCol="0" anchor="t">
            <a:normAutofit fontScale="92500" lnSpcReduction="20000"/>
          </a:bodyPr>
          <a:lstStyle/>
          <a:p>
            <a:pPr algn="just" fontAlgn="base"/>
            <a:r>
              <a:rPr lang="en-US" b="0" i="0" dirty="0">
                <a:solidFill>
                  <a:srgbClr val="273239"/>
                </a:solidFill>
                <a:effectLst/>
                <a:latin typeface="Calibri"/>
                <a:cs typeface="Calibri"/>
              </a:rPr>
              <a:t>The SQL commands that deal with the manipulation of data present in the database belong to DML or Data Manipulation Language and this includes most of the SQL statements. It is the component of the SQL statement that controls access to data and to the database. Basically, DCL statements are grouped with DML statements.</a:t>
            </a:r>
          </a:p>
          <a:p>
            <a:pPr algn="l" fontAlgn="base"/>
            <a:r>
              <a:rPr lang="en-US" b="0" i="0" dirty="0">
                <a:solidFill>
                  <a:srgbClr val="273239"/>
                </a:solidFill>
                <a:effectLst/>
                <a:latin typeface="Calibri"/>
                <a:cs typeface="Calibri"/>
              </a:rPr>
              <a:t>List of DML commands: </a:t>
            </a:r>
          </a:p>
          <a:p>
            <a:pPr algn="just" fontAlgn="base">
              <a:buFont typeface="Arial" panose="020B0604020202020204" pitchFamily="34" charset="0"/>
              <a:buChar char="•"/>
            </a:pPr>
            <a:r>
              <a:rPr lang="en-US" b="1" i="0" u="sng" dirty="0">
                <a:solidFill>
                  <a:srgbClr val="273239"/>
                </a:solidFill>
                <a:effectLst/>
                <a:latin typeface="Calibri"/>
                <a:cs typeface="Calibri"/>
                <a:hlinkClick r:id="rId2"/>
              </a:rPr>
              <a:t>INSERT</a:t>
            </a:r>
            <a:r>
              <a:rPr lang="en-US" b="0" i="0" dirty="0">
                <a:solidFill>
                  <a:srgbClr val="273239"/>
                </a:solidFill>
                <a:effectLst/>
                <a:latin typeface="Calibri"/>
                <a:cs typeface="Calibri"/>
              </a:rPr>
              <a:t>: It is used to insert data into a table.</a:t>
            </a:r>
          </a:p>
          <a:p>
            <a:pPr algn="just" fontAlgn="base">
              <a:buFont typeface="Arial" panose="020B0604020202020204" pitchFamily="34" charset="0"/>
              <a:buChar char="•"/>
            </a:pPr>
            <a:r>
              <a:rPr lang="en-US" b="1" i="0" u="sng" dirty="0">
                <a:solidFill>
                  <a:srgbClr val="273239"/>
                </a:solidFill>
                <a:effectLst/>
                <a:latin typeface="Calibri"/>
                <a:cs typeface="Calibri"/>
                <a:hlinkClick r:id="rId3"/>
              </a:rPr>
              <a:t>UPDATE</a:t>
            </a:r>
            <a:r>
              <a:rPr lang="en-US" b="1" i="0" dirty="0">
                <a:solidFill>
                  <a:srgbClr val="273239"/>
                </a:solidFill>
                <a:effectLst/>
                <a:latin typeface="Calibri"/>
                <a:cs typeface="Calibri"/>
              </a:rPr>
              <a:t>:</a:t>
            </a:r>
            <a:r>
              <a:rPr lang="en-US" b="0" i="0" dirty="0">
                <a:solidFill>
                  <a:srgbClr val="273239"/>
                </a:solidFill>
                <a:effectLst/>
                <a:latin typeface="Calibri"/>
                <a:cs typeface="Calibri"/>
              </a:rPr>
              <a:t> It is used to update existing data within a table.</a:t>
            </a:r>
          </a:p>
          <a:p>
            <a:pPr algn="just" fontAlgn="base">
              <a:buFont typeface="Arial" panose="020B0604020202020204" pitchFamily="34" charset="0"/>
              <a:buChar char="•"/>
            </a:pPr>
            <a:r>
              <a:rPr lang="en-US" b="1" i="0" u="sng" dirty="0">
                <a:solidFill>
                  <a:srgbClr val="273239"/>
                </a:solidFill>
                <a:effectLst/>
                <a:latin typeface="Calibri"/>
                <a:cs typeface="Calibri"/>
                <a:hlinkClick r:id="rId4"/>
              </a:rPr>
              <a:t>DELETE</a:t>
            </a:r>
            <a:r>
              <a:rPr lang="en-US" b="0" i="0" dirty="0">
                <a:solidFill>
                  <a:srgbClr val="273239"/>
                </a:solidFill>
                <a:effectLst/>
                <a:latin typeface="Calibri"/>
                <a:cs typeface="Calibri"/>
              </a:rPr>
              <a:t>: It is used to delete records from a database table.</a:t>
            </a:r>
          </a:p>
          <a:p>
            <a:pPr algn="just" fontAlgn="base">
              <a:buFont typeface="Arial" panose="020B0604020202020204" pitchFamily="34" charset="0"/>
              <a:buChar char="•"/>
            </a:pPr>
            <a:r>
              <a:rPr lang="en-US" b="1" i="0" u="sng" dirty="0">
                <a:solidFill>
                  <a:srgbClr val="273239"/>
                </a:solidFill>
                <a:effectLst/>
                <a:latin typeface="Calibri"/>
                <a:cs typeface="Calibri"/>
                <a:hlinkClick r:id="rId5"/>
              </a:rPr>
              <a:t>LOCK:</a:t>
            </a:r>
            <a:r>
              <a:rPr lang="en-US" b="0" i="0" dirty="0">
                <a:solidFill>
                  <a:srgbClr val="273239"/>
                </a:solidFill>
                <a:effectLst/>
                <a:latin typeface="Calibri"/>
                <a:cs typeface="Calibri"/>
              </a:rPr>
              <a:t> Table control concurrency.</a:t>
            </a:r>
          </a:p>
          <a:p>
            <a:pPr algn="just" fontAlgn="base">
              <a:buFont typeface="Arial" panose="020B0604020202020204" pitchFamily="34" charset="0"/>
              <a:buChar char="•"/>
            </a:pPr>
            <a:r>
              <a:rPr lang="en-US" b="1" i="0" dirty="0">
                <a:solidFill>
                  <a:srgbClr val="273239"/>
                </a:solidFill>
                <a:effectLst/>
                <a:latin typeface="Calibri"/>
                <a:cs typeface="Calibri"/>
              </a:rPr>
              <a:t>CALL: </a:t>
            </a:r>
            <a:r>
              <a:rPr lang="en-US" b="0" i="0" dirty="0">
                <a:solidFill>
                  <a:srgbClr val="273239"/>
                </a:solidFill>
                <a:effectLst/>
                <a:latin typeface="Calibri"/>
                <a:cs typeface="Calibri"/>
              </a:rPr>
              <a:t>Call a PL/SQL or JAVA subprogram.</a:t>
            </a:r>
          </a:p>
          <a:p>
            <a:pPr algn="just" fontAlgn="base">
              <a:buFont typeface="Arial" panose="020B0604020202020204" pitchFamily="34" charset="0"/>
              <a:buChar char="•"/>
            </a:pPr>
            <a:r>
              <a:rPr lang="en-US" b="1" i="0" dirty="0">
                <a:solidFill>
                  <a:srgbClr val="273239"/>
                </a:solidFill>
                <a:effectLst/>
                <a:latin typeface="Calibri"/>
                <a:cs typeface="Calibri"/>
              </a:rPr>
              <a:t>EXPLAIN PLAN:</a:t>
            </a:r>
            <a:r>
              <a:rPr lang="en-US" b="0" i="0" dirty="0">
                <a:solidFill>
                  <a:srgbClr val="273239"/>
                </a:solidFill>
                <a:effectLst/>
                <a:latin typeface="Calibri"/>
                <a:cs typeface="Calibri"/>
              </a:rPr>
              <a:t> It describes the access path to data.</a:t>
            </a:r>
          </a:p>
          <a:p>
            <a:endParaRPr lang="en-US" i="1" dirty="0"/>
          </a:p>
        </p:txBody>
      </p:sp>
    </p:spTree>
    <p:extLst>
      <p:ext uri="{BB962C8B-B14F-4D97-AF65-F5344CB8AC3E}">
        <p14:creationId xmlns:p14="http://schemas.microsoft.com/office/powerpoint/2010/main" val="276607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70B7B-78F1-209D-D478-00089C23D1A7}"/>
              </a:ext>
            </a:extLst>
          </p:cNvPr>
          <p:cNvSpPr txBox="1"/>
          <p:nvPr/>
        </p:nvSpPr>
        <p:spPr>
          <a:xfrm>
            <a:off x="838200" y="887525"/>
            <a:ext cx="6758709" cy="584775"/>
          </a:xfrm>
          <a:prstGeom prst="rect">
            <a:avLst/>
          </a:prstGeom>
          <a:noFill/>
        </p:spPr>
        <p:txBody>
          <a:bodyPr wrap="square" lIns="91440" tIns="45720" rIns="91440" bIns="45720" rtlCol="0" anchor="t">
            <a:spAutoFit/>
          </a:bodyPr>
          <a:lstStyle/>
          <a:p>
            <a:pPr algn="l" fontAlgn="base"/>
            <a:r>
              <a:rPr lang="en-IN" sz="3200" b="1" i="0" dirty="0">
                <a:solidFill>
                  <a:srgbClr val="273239"/>
                </a:solidFill>
                <a:effectLst/>
                <a:latin typeface="Calibri Light"/>
                <a:cs typeface="Calibri Light"/>
              </a:rPr>
              <a:t>SQL | DELETE Statement</a:t>
            </a:r>
          </a:p>
        </p:txBody>
      </p:sp>
      <p:sp>
        <p:nvSpPr>
          <p:cNvPr id="3" name="Content Placeholder 2">
            <a:extLst>
              <a:ext uri="{FF2B5EF4-FFF2-40B4-BE49-F238E27FC236}">
                <a16:creationId xmlns:a16="http://schemas.microsoft.com/office/drawing/2014/main" id="{701352DD-24C5-44A6-94F8-5587E5F114BE}"/>
              </a:ext>
            </a:extLst>
          </p:cNvPr>
          <p:cNvSpPr>
            <a:spLocks noGrp="1"/>
          </p:cNvSpPr>
          <p:nvPr>
            <p:ph idx="1"/>
          </p:nvPr>
        </p:nvSpPr>
        <p:spPr/>
        <p:txBody>
          <a:bodyPr vert="horz" lIns="91440" tIns="45720" rIns="91440" bIns="45720" rtlCol="0" anchor="t">
            <a:normAutofit/>
          </a:bodyPr>
          <a:lstStyle/>
          <a:p>
            <a:r>
              <a:rPr lang="en-US" sz="2000" b="0" i="0" dirty="0">
                <a:solidFill>
                  <a:srgbClr val="273239"/>
                </a:solidFill>
                <a:effectLst/>
                <a:latin typeface="Calibri"/>
                <a:cs typeface="Calibri"/>
              </a:rPr>
              <a:t>Existing records in a table can be deleted using the SQL DELETE Statement. We can delete a single record or multiple records depending on the condition we specify in the WHERE clause.</a:t>
            </a:r>
          </a:p>
          <a:p>
            <a:r>
              <a:rPr lang="en-IN" sz="2000" b="1" i="0" dirty="0">
                <a:solidFill>
                  <a:srgbClr val="273239"/>
                </a:solidFill>
                <a:effectLst/>
                <a:latin typeface="Calibri"/>
                <a:cs typeface="Calibri"/>
              </a:rPr>
              <a:t>Deleting Single Record</a:t>
            </a:r>
          </a:p>
          <a:p>
            <a:pPr marL="0" indent="0">
              <a:buNone/>
            </a:pPr>
            <a:r>
              <a:rPr lang="en-IN" sz="2000" b="1" dirty="0">
                <a:solidFill>
                  <a:srgbClr val="273239"/>
                </a:solidFill>
                <a:latin typeface="Calibri"/>
                <a:cs typeface="Calibri"/>
              </a:rPr>
              <a:t>    </a:t>
            </a:r>
            <a:r>
              <a:rPr lang="en-IN" sz="2000" b="1" i="0" dirty="0">
                <a:solidFill>
                  <a:srgbClr val="273239"/>
                </a:solidFill>
                <a:effectLst/>
                <a:latin typeface="Calibri"/>
                <a:cs typeface="Calibri"/>
              </a:rPr>
              <a:t>Query:</a:t>
            </a:r>
          </a:p>
          <a:p>
            <a:pPr marL="0" indent="0">
              <a:buNone/>
            </a:pPr>
            <a:r>
              <a:rPr lang="en-US" sz="2000" dirty="0">
                <a:solidFill>
                  <a:srgbClr val="273239"/>
                </a:solidFill>
                <a:latin typeface="Calibri"/>
                <a:cs typeface="Calibri"/>
              </a:rPr>
              <a:t>    </a:t>
            </a:r>
            <a:r>
              <a:rPr lang="en-US" sz="2000" b="1" i="0" dirty="0">
                <a:solidFill>
                  <a:srgbClr val="273239"/>
                </a:solidFill>
                <a:effectLst/>
                <a:latin typeface="Calibri"/>
                <a:cs typeface="Calibri"/>
              </a:rPr>
              <a:t>Delete the rows where NAME = ‘Rithvik</a:t>
            </a:r>
            <a:r>
              <a:rPr lang="en-US" sz="2000" b="0" i="0" dirty="0">
                <a:solidFill>
                  <a:srgbClr val="273239"/>
                </a:solidFill>
                <a:effectLst/>
                <a:latin typeface="Calibri"/>
                <a:cs typeface="Calibri"/>
              </a:rPr>
              <a:t>’. This will delete only the fourth row.</a:t>
            </a:r>
          </a:p>
          <a:p>
            <a:pPr marL="0" indent="0">
              <a:buNone/>
            </a:pPr>
            <a:endParaRPr lang="en-US" sz="2000" b="1" dirty="0">
              <a:solidFill>
                <a:srgbClr val="273239"/>
              </a:solidFill>
              <a:latin typeface="Calibri"/>
              <a:cs typeface="Calibri"/>
            </a:endParaRPr>
          </a:p>
          <a:p>
            <a:r>
              <a:rPr lang="en-US" sz="2000" b="1" dirty="0">
                <a:solidFill>
                  <a:srgbClr val="273239"/>
                </a:solidFill>
                <a:latin typeface="Calibri"/>
                <a:cs typeface="Calibri"/>
              </a:rPr>
              <a:t>Delete All of the Records</a:t>
            </a:r>
          </a:p>
          <a:p>
            <a:pPr marL="0" indent="0">
              <a:buNone/>
            </a:pPr>
            <a:r>
              <a:rPr lang="en-IN" sz="2000" b="1" dirty="0">
                <a:solidFill>
                  <a:srgbClr val="273239"/>
                </a:solidFill>
                <a:latin typeface="Calibri"/>
                <a:cs typeface="Calibri"/>
              </a:rPr>
              <a:t>     </a:t>
            </a:r>
            <a:r>
              <a:rPr lang="en-IN" sz="2000" b="1" i="0" dirty="0">
                <a:solidFill>
                  <a:srgbClr val="273239"/>
                </a:solidFill>
                <a:effectLst/>
                <a:latin typeface="Calibri"/>
                <a:cs typeface="Calibri"/>
              </a:rPr>
              <a:t>Query:</a:t>
            </a:r>
            <a:endParaRPr lang="en-US" sz="2000" b="1" dirty="0">
              <a:solidFill>
                <a:srgbClr val="273239"/>
              </a:solidFill>
              <a:latin typeface="Calibri"/>
              <a:cs typeface="Calibri"/>
            </a:endParaRPr>
          </a:p>
          <a:p>
            <a:pPr marL="0" indent="0">
              <a:buNone/>
            </a:pPr>
            <a:r>
              <a:rPr lang="en-US" sz="2000" dirty="0"/>
              <a:t>    </a:t>
            </a:r>
            <a:r>
              <a:rPr lang="en-US" sz="2000" b="1" dirty="0"/>
              <a:t> DELETE FROM </a:t>
            </a:r>
            <a:r>
              <a:rPr lang="en-US" sz="2000" b="1" err="1"/>
              <a:t>GFG_EMPLOyees</a:t>
            </a:r>
            <a:r>
              <a:rPr lang="en-US" sz="2000" b="1" dirty="0"/>
              <a:t>;    Or   DELETE * FROM </a:t>
            </a:r>
            <a:r>
              <a:rPr lang="en-US" sz="2000" b="1" err="1"/>
              <a:t>GFG_EMPLOyees</a:t>
            </a:r>
            <a:r>
              <a:rPr lang="en-US" sz="2000" b="1" dirty="0"/>
              <a:t>;</a:t>
            </a:r>
            <a:endParaRPr lang="en-US" sz="2000" b="1">
              <a:cs typeface="Calibri"/>
            </a:endParaRPr>
          </a:p>
          <a:p>
            <a:r>
              <a:rPr lang="en-US" sz="2000" b="1" i="0" dirty="0">
                <a:solidFill>
                  <a:srgbClr val="273239"/>
                </a:solidFill>
                <a:effectLst/>
                <a:latin typeface="Calibri"/>
                <a:cs typeface="Calibri"/>
              </a:rPr>
              <a:t>Important Note: </a:t>
            </a:r>
            <a:r>
              <a:rPr lang="en-US" sz="2000" b="0" i="0" dirty="0">
                <a:solidFill>
                  <a:srgbClr val="273239"/>
                </a:solidFill>
                <a:effectLst/>
                <a:latin typeface="Calibri"/>
                <a:cs typeface="Calibri"/>
              </a:rPr>
              <a:t>DELETE is a </a:t>
            </a:r>
            <a:r>
              <a:rPr lang="en-US" sz="2000" b="0" i="0" u="sng" dirty="0">
                <a:effectLst/>
                <a:latin typeface="Calibri"/>
                <a:cs typeface="Calibri"/>
                <a:hlinkClick r:id="rId2"/>
              </a:rPr>
              <a:t>DML</a:t>
            </a:r>
            <a:r>
              <a:rPr lang="en-US" sz="2000" b="0" i="0" dirty="0">
                <a:solidFill>
                  <a:srgbClr val="273239"/>
                </a:solidFill>
                <a:effectLst/>
                <a:latin typeface="Calibri"/>
                <a:cs typeface="Calibri"/>
              </a:rPr>
              <a:t> (Data Manipulation Language) command hence operation performed by DELETE can be rolled back or undone.</a:t>
            </a:r>
            <a:endParaRPr lang="en-IN" sz="2000">
              <a:latin typeface="Calibri"/>
              <a:cs typeface="Calibri"/>
            </a:endParaRPr>
          </a:p>
        </p:txBody>
      </p:sp>
    </p:spTree>
    <p:extLst>
      <p:ext uri="{BB962C8B-B14F-4D97-AF65-F5344CB8AC3E}">
        <p14:creationId xmlns:p14="http://schemas.microsoft.com/office/powerpoint/2010/main" val="298347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70B7B-78F1-209D-D478-00089C23D1A7}"/>
              </a:ext>
            </a:extLst>
          </p:cNvPr>
          <p:cNvSpPr txBox="1"/>
          <p:nvPr/>
        </p:nvSpPr>
        <p:spPr>
          <a:xfrm>
            <a:off x="838200" y="887525"/>
            <a:ext cx="6758709" cy="584775"/>
          </a:xfrm>
          <a:prstGeom prst="rect">
            <a:avLst/>
          </a:prstGeom>
          <a:noFill/>
        </p:spPr>
        <p:txBody>
          <a:bodyPr wrap="square" rtlCol="0">
            <a:spAutoFit/>
          </a:bodyPr>
          <a:lstStyle/>
          <a:p>
            <a:pPr algn="l" fontAlgn="base"/>
            <a:r>
              <a:rPr lang="en-IN" sz="3200" b="1" i="0" dirty="0">
                <a:solidFill>
                  <a:srgbClr val="273239"/>
                </a:solidFill>
                <a:effectLst/>
                <a:latin typeface="Source Sans 3"/>
              </a:rPr>
              <a:t>SQL | UPDATE Statement</a:t>
            </a:r>
          </a:p>
        </p:txBody>
      </p:sp>
      <p:sp>
        <p:nvSpPr>
          <p:cNvPr id="3" name="Content Placeholder 2">
            <a:extLst>
              <a:ext uri="{FF2B5EF4-FFF2-40B4-BE49-F238E27FC236}">
                <a16:creationId xmlns:a16="http://schemas.microsoft.com/office/drawing/2014/main" id="{701352DD-24C5-44A6-94F8-5587E5F114BE}"/>
              </a:ext>
            </a:extLst>
          </p:cNvPr>
          <p:cNvSpPr>
            <a:spLocks noGrp="1"/>
          </p:cNvSpPr>
          <p:nvPr>
            <p:ph idx="1"/>
          </p:nvPr>
        </p:nvSpPr>
        <p:spPr/>
        <p:txBody>
          <a:bodyPr vert="horz" lIns="91440" tIns="45720" rIns="91440" bIns="45720" rtlCol="0" anchor="t">
            <a:noAutofit/>
          </a:bodyPr>
          <a:lstStyle/>
          <a:p>
            <a:r>
              <a:rPr lang="en-US" sz="1600" b="0" i="0" dirty="0">
                <a:solidFill>
                  <a:srgbClr val="273239"/>
                </a:solidFill>
                <a:effectLst/>
                <a:latin typeface="Calibri"/>
                <a:cs typeface="Calibri"/>
              </a:rPr>
              <a:t>The UPDATE statement in </a:t>
            </a:r>
            <a:r>
              <a:rPr lang="en-US" sz="1600" b="0" i="0" u="sng" dirty="0">
                <a:effectLst/>
                <a:latin typeface="Calibri"/>
                <a:cs typeface="Calibri"/>
                <a:hlinkClick r:id="rId2"/>
              </a:rPr>
              <a:t>SQL </a:t>
            </a:r>
            <a:r>
              <a:rPr lang="en-US" sz="1600" b="0" i="0" dirty="0">
                <a:solidFill>
                  <a:srgbClr val="273239"/>
                </a:solidFill>
                <a:effectLst/>
                <a:latin typeface="Calibri"/>
                <a:cs typeface="Calibri"/>
              </a:rPr>
              <a:t>is used to update the data of an existing table in the database. We can update single columns as well as multiple columns using the UPDATE statement as per our requirement.</a:t>
            </a:r>
            <a:endParaRPr lang="en-IN" sz="1600" b="1" i="0" dirty="0">
              <a:solidFill>
                <a:srgbClr val="273239"/>
              </a:solidFill>
              <a:effectLst/>
              <a:latin typeface="Calibri"/>
              <a:cs typeface="Calibri"/>
            </a:endParaRPr>
          </a:p>
          <a:p>
            <a:pPr marL="0" indent="0">
              <a:buNone/>
            </a:pPr>
            <a:r>
              <a:rPr lang="en-IN" sz="1600" b="1" i="0" dirty="0">
                <a:solidFill>
                  <a:srgbClr val="273239"/>
                </a:solidFill>
                <a:effectLst/>
                <a:latin typeface="Calibri"/>
                <a:cs typeface="Calibri"/>
              </a:rPr>
              <a:t>Syntax</a:t>
            </a:r>
          </a:p>
          <a:p>
            <a:pPr marL="0" indent="0" algn="just" fontAlgn="base">
              <a:buNone/>
            </a:pPr>
            <a:r>
              <a:rPr lang="en-US" sz="1600" b="0" i="1" dirty="0">
                <a:solidFill>
                  <a:srgbClr val="273239"/>
                </a:solidFill>
                <a:effectLst/>
                <a:latin typeface="Calibri"/>
                <a:cs typeface="Calibri"/>
              </a:rPr>
              <a:t>UPDATE </a:t>
            </a:r>
            <a:r>
              <a:rPr lang="en-US" sz="1600" b="0" i="1" err="1">
                <a:solidFill>
                  <a:srgbClr val="273239"/>
                </a:solidFill>
                <a:effectLst/>
                <a:latin typeface="Calibri"/>
                <a:cs typeface="Calibri"/>
              </a:rPr>
              <a:t>table_name</a:t>
            </a:r>
            <a:r>
              <a:rPr lang="en-US" sz="1600" b="0" i="1" dirty="0">
                <a:solidFill>
                  <a:srgbClr val="273239"/>
                </a:solidFill>
                <a:effectLst/>
                <a:latin typeface="Calibri"/>
                <a:cs typeface="Calibri"/>
              </a:rPr>
              <a:t> SET column1 = value1, column2 = value2,… </a:t>
            </a:r>
            <a:r>
              <a:rPr lang="en-US" sz="1600" b="1" i="0" dirty="0">
                <a:solidFill>
                  <a:srgbClr val="273239"/>
                </a:solidFill>
                <a:effectLst/>
                <a:latin typeface="Calibri"/>
                <a:cs typeface="Calibri"/>
              </a:rPr>
              <a:t>UPDATE:</a:t>
            </a:r>
          </a:p>
          <a:p>
            <a:pPr marL="0" indent="0" algn="just" fontAlgn="base">
              <a:buNone/>
            </a:pPr>
            <a:r>
              <a:rPr lang="en-US" sz="1600" b="0" i="0" dirty="0">
                <a:solidFill>
                  <a:srgbClr val="273239"/>
                </a:solidFill>
                <a:effectLst/>
                <a:latin typeface="Calibri"/>
                <a:cs typeface="Calibri"/>
              </a:rPr>
              <a:t> </a:t>
            </a:r>
            <a:r>
              <a:rPr lang="en-US" sz="1600" b="0" i="1" dirty="0">
                <a:solidFill>
                  <a:srgbClr val="273239"/>
                </a:solidFill>
                <a:effectLst/>
                <a:latin typeface="Calibri"/>
                <a:cs typeface="Calibri"/>
              </a:rPr>
              <a:t>WHERE condition;</a:t>
            </a:r>
          </a:p>
          <a:p>
            <a:pPr marL="0" indent="0" algn="just" fontAlgn="base">
              <a:buNone/>
            </a:pPr>
            <a:r>
              <a:rPr lang="en-US" sz="1600" b="0" i="1" err="1">
                <a:solidFill>
                  <a:srgbClr val="273239"/>
                </a:solidFill>
                <a:effectLst/>
                <a:latin typeface="Calibri"/>
                <a:cs typeface="Calibri"/>
              </a:rPr>
              <a:t>table_name</a:t>
            </a:r>
            <a:r>
              <a:rPr lang="en-US" sz="1600" b="0" i="1" dirty="0">
                <a:solidFill>
                  <a:srgbClr val="273239"/>
                </a:solidFill>
                <a:effectLst/>
                <a:latin typeface="Calibri"/>
                <a:cs typeface="Calibri"/>
              </a:rPr>
              <a:t>: name of the table</a:t>
            </a:r>
          </a:p>
          <a:p>
            <a:pPr marL="0" indent="0" algn="just" fontAlgn="base">
              <a:buNone/>
            </a:pPr>
            <a:r>
              <a:rPr lang="en-US" sz="1600" b="0" i="1" dirty="0">
                <a:solidFill>
                  <a:srgbClr val="273239"/>
                </a:solidFill>
                <a:effectLst/>
                <a:latin typeface="Calibri"/>
                <a:cs typeface="Calibri"/>
              </a:rPr>
              <a:t>column1: name of first , second, third column….</a:t>
            </a:r>
          </a:p>
          <a:p>
            <a:pPr marL="0" indent="0" algn="just" fontAlgn="base">
              <a:buNone/>
            </a:pPr>
            <a:r>
              <a:rPr lang="en-US" sz="1600" b="0" i="1" dirty="0">
                <a:solidFill>
                  <a:srgbClr val="273239"/>
                </a:solidFill>
                <a:effectLst/>
                <a:latin typeface="Calibri"/>
                <a:cs typeface="Calibri"/>
              </a:rPr>
              <a:t>value1: new value for first, second, third column….</a:t>
            </a:r>
          </a:p>
          <a:p>
            <a:pPr marL="0" indent="0" algn="just" fontAlgn="base">
              <a:buNone/>
            </a:pPr>
            <a:r>
              <a:rPr lang="en-US" sz="1600" b="0" i="1" dirty="0">
                <a:solidFill>
                  <a:srgbClr val="273239"/>
                </a:solidFill>
                <a:effectLst/>
                <a:latin typeface="Calibri"/>
                <a:cs typeface="Calibri"/>
              </a:rPr>
              <a:t>condition: condition to select the rows for which the </a:t>
            </a:r>
          </a:p>
          <a:p>
            <a:pPr marL="0" indent="0" algn="just" fontAlgn="base">
              <a:buNone/>
            </a:pPr>
            <a:r>
              <a:rPr lang="en-US" sz="1600" b="0" i="1" dirty="0">
                <a:solidFill>
                  <a:srgbClr val="273239"/>
                </a:solidFill>
                <a:effectLst/>
                <a:latin typeface="Calibri"/>
                <a:cs typeface="Calibri"/>
              </a:rPr>
              <a:t>values of columns needs to be updated.</a:t>
            </a:r>
          </a:p>
          <a:p>
            <a:pPr algn="just" fontAlgn="base">
              <a:buFont typeface="+mj-lt"/>
              <a:buAutoNum type="arabicPeriod"/>
            </a:pPr>
            <a:endParaRPr lang="en-US" sz="1600" b="0" i="0" dirty="0">
              <a:solidFill>
                <a:srgbClr val="273239"/>
              </a:solidFill>
              <a:effectLst/>
              <a:latin typeface="Calibri"/>
              <a:cs typeface="Calibri"/>
            </a:endParaRPr>
          </a:p>
          <a:p>
            <a:pPr marL="0" indent="0" fontAlgn="base">
              <a:lnSpc>
                <a:spcPct val="100000"/>
              </a:lnSpc>
              <a:buNone/>
            </a:pPr>
            <a:r>
              <a:rPr lang="en-IN" sz="1600" b="1" dirty="0">
                <a:solidFill>
                  <a:srgbClr val="273239"/>
                </a:solidFill>
                <a:latin typeface="Calibri"/>
                <a:cs typeface="Calibri"/>
              </a:rPr>
              <a:t>Parameter Explanation</a:t>
            </a:r>
            <a:endParaRPr lang="en-US" sz="1600" b="0" i="0" dirty="0">
              <a:solidFill>
                <a:srgbClr val="273239"/>
              </a:solidFill>
              <a:effectLst/>
              <a:latin typeface="Calibri"/>
              <a:cs typeface="Calibri"/>
            </a:endParaRPr>
          </a:p>
          <a:p>
            <a:pPr algn="just" fontAlgn="base">
              <a:buFont typeface="+mj-lt"/>
              <a:buAutoNum type="arabicPeriod"/>
            </a:pPr>
            <a:r>
              <a:rPr lang="en-US" sz="1600" b="0" i="0" dirty="0">
                <a:solidFill>
                  <a:srgbClr val="273239"/>
                </a:solidFill>
                <a:effectLst/>
                <a:latin typeface="Calibri"/>
                <a:cs typeface="Calibri"/>
              </a:rPr>
              <a:t>Command is used to update the column value in the table.</a:t>
            </a:r>
          </a:p>
          <a:p>
            <a:pPr algn="just" fontAlgn="base">
              <a:buFont typeface="+mj-lt"/>
              <a:buAutoNum type="arabicPeriod"/>
            </a:pPr>
            <a:r>
              <a:rPr lang="en-US" sz="1600" b="1" i="0" dirty="0">
                <a:solidFill>
                  <a:srgbClr val="273239"/>
                </a:solidFill>
                <a:effectLst/>
                <a:latin typeface="Calibri"/>
                <a:cs typeface="Calibri"/>
              </a:rPr>
              <a:t>WHERE: </a:t>
            </a:r>
            <a:r>
              <a:rPr lang="en-US" sz="1600" b="0" i="0" dirty="0">
                <a:solidFill>
                  <a:srgbClr val="273239"/>
                </a:solidFill>
                <a:effectLst/>
                <a:latin typeface="Calibri"/>
                <a:cs typeface="Calibri"/>
              </a:rPr>
              <a:t>Specifies the condition which we want to implement on the table</a:t>
            </a:r>
          </a:p>
          <a:p>
            <a:pPr marL="0" indent="0" algn="just" fontAlgn="base">
              <a:buNone/>
            </a:pPr>
            <a:endParaRPr lang="en-US" sz="1100" b="1" i="0" dirty="0">
              <a:solidFill>
                <a:srgbClr val="273239"/>
              </a:solidFill>
              <a:effectLst/>
              <a:latin typeface="Nunito" pitchFamily="2" charset="0"/>
            </a:endParaRPr>
          </a:p>
          <a:p>
            <a:endParaRPr lang="en-IN" sz="1600" b="1" i="0" dirty="0">
              <a:solidFill>
                <a:srgbClr val="273239"/>
              </a:solidFill>
              <a:effectLst/>
              <a:latin typeface="Nunito" pitchFamily="2" charset="0"/>
            </a:endParaRPr>
          </a:p>
        </p:txBody>
      </p:sp>
    </p:spTree>
    <p:extLst>
      <p:ext uri="{BB962C8B-B14F-4D97-AF65-F5344CB8AC3E}">
        <p14:creationId xmlns:p14="http://schemas.microsoft.com/office/powerpoint/2010/main" val="179763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70B7B-78F1-209D-D478-00089C23D1A7}"/>
              </a:ext>
            </a:extLst>
          </p:cNvPr>
          <p:cNvSpPr txBox="1"/>
          <p:nvPr/>
        </p:nvSpPr>
        <p:spPr>
          <a:xfrm>
            <a:off x="838200" y="887525"/>
            <a:ext cx="6758709" cy="584775"/>
          </a:xfrm>
          <a:prstGeom prst="rect">
            <a:avLst/>
          </a:prstGeom>
          <a:noFill/>
        </p:spPr>
        <p:txBody>
          <a:bodyPr wrap="square" rtlCol="0">
            <a:spAutoFit/>
          </a:bodyPr>
          <a:lstStyle/>
          <a:p>
            <a:pPr algn="l" fontAlgn="base"/>
            <a:r>
              <a:rPr lang="en-IN" sz="3200" b="1" i="0" dirty="0">
                <a:solidFill>
                  <a:srgbClr val="273239"/>
                </a:solidFill>
                <a:effectLst/>
                <a:latin typeface="Source Sans 3"/>
              </a:rPr>
              <a:t>SQL | UPDATE Statement </a:t>
            </a:r>
            <a:r>
              <a:rPr lang="en-IN" b="1" i="0" dirty="0">
                <a:solidFill>
                  <a:srgbClr val="273239"/>
                </a:solidFill>
                <a:effectLst/>
                <a:latin typeface="Source Sans 3"/>
              </a:rPr>
              <a:t>Cont..</a:t>
            </a:r>
          </a:p>
        </p:txBody>
      </p:sp>
      <p:sp>
        <p:nvSpPr>
          <p:cNvPr id="3" name="Content Placeholder 2">
            <a:extLst>
              <a:ext uri="{FF2B5EF4-FFF2-40B4-BE49-F238E27FC236}">
                <a16:creationId xmlns:a16="http://schemas.microsoft.com/office/drawing/2014/main" id="{701352DD-24C5-44A6-94F8-5587E5F114BE}"/>
              </a:ext>
            </a:extLst>
          </p:cNvPr>
          <p:cNvSpPr>
            <a:spLocks noGrp="1"/>
          </p:cNvSpPr>
          <p:nvPr>
            <p:ph idx="1"/>
          </p:nvPr>
        </p:nvSpPr>
        <p:spPr/>
        <p:txBody>
          <a:bodyPr vert="horz" lIns="91440" tIns="45720" rIns="91440" bIns="45720" rtlCol="0" anchor="t">
            <a:normAutofit fontScale="85000" lnSpcReduction="20000"/>
          </a:bodyPr>
          <a:lstStyle/>
          <a:p>
            <a:pPr algn="just" fontAlgn="base">
              <a:buFont typeface="+mj-lt"/>
              <a:buAutoNum type="arabicPeriod"/>
            </a:pPr>
            <a:endParaRPr lang="en-US" sz="1100" b="1" i="0" dirty="0">
              <a:solidFill>
                <a:srgbClr val="273239"/>
              </a:solidFill>
              <a:effectLst/>
              <a:latin typeface="Nunito" pitchFamily="2" charset="0"/>
            </a:endParaRPr>
          </a:p>
          <a:p>
            <a:pPr algn="just" fontAlgn="base"/>
            <a:r>
              <a:rPr lang="en-IN" sz="1600" b="1" i="0" dirty="0">
                <a:solidFill>
                  <a:srgbClr val="273239"/>
                </a:solidFill>
                <a:effectLst/>
                <a:latin typeface="Nunito"/>
              </a:rPr>
              <a:t>Update Single Column</a:t>
            </a:r>
          </a:p>
          <a:p>
            <a:pPr marL="0" indent="0" algn="just" fontAlgn="base">
              <a:buNone/>
            </a:pPr>
            <a:r>
              <a:rPr lang="en-IN" sz="1600" b="1" dirty="0">
                <a:solidFill>
                  <a:srgbClr val="273239"/>
                </a:solidFill>
                <a:latin typeface="Nunito"/>
              </a:rPr>
              <a:t>Query</a:t>
            </a:r>
            <a:endParaRPr lang="en-US" sz="1600" b="1" dirty="0">
              <a:solidFill>
                <a:srgbClr val="273239"/>
              </a:solidFill>
              <a:latin typeface="Nunito"/>
            </a:endParaRPr>
          </a:p>
          <a:p>
            <a:pPr marL="0" indent="0" algn="just" fontAlgn="base">
              <a:buNone/>
            </a:pPr>
            <a:r>
              <a:rPr lang="en-US" sz="1600" i="0" dirty="0">
                <a:solidFill>
                  <a:srgbClr val="273239"/>
                </a:solidFill>
                <a:effectLst/>
                <a:latin typeface="Nunito"/>
              </a:rPr>
              <a:t>UPDATE Customer SET </a:t>
            </a:r>
            <a:r>
              <a:rPr lang="en-US" sz="1600" i="0" err="1">
                <a:solidFill>
                  <a:srgbClr val="273239"/>
                </a:solidFill>
                <a:effectLst/>
                <a:latin typeface="Nunito"/>
              </a:rPr>
              <a:t>CustomerName</a:t>
            </a:r>
            <a:r>
              <a:rPr lang="en-US" sz="1600" dirty="0">
                <a:solidFill>
                  <a:srgbClr val="273239"/>
                </a:solidFill>
                <a:latin typeface="Nunito"/>
              </a:rPr>
              <a:t> </a:t>
            </a:r>
            <a:r>
              <a:rPr lang="en-US" sz="1600" i="0" dirty="0">
                <a:solidFill>
                  <a:srgbClr val="273239"/>
                </a:solidFill>
                <a:effectLst/>
                <a:latin typeface="Nunito"/>
              </a:rPr>
              <a:t> = 'Nitin' WHERE Age = 22;</a:t>
            </a:r>
          </a:p>
          <a:p>
            <a:pPr marL="0" indent="0" algn="just" fontAlgn="base">
              <a:buNone/>
            </a:pPr>
            <a:endParaRPr lang="en-US" sz="1600" b="1" dirty="0">
              <a:solidFill>
                <a:srgbClr val="273239"/>
              </a:solidFill>
              <a:latin typeface="Nunito" pitchFamily="2" charset="0"/>
            </a:endParaRPr>
          </a:p>
          <a:p>
            <a:pPr algn="just" fontAlgn="base"/>
            <a:r>
              <a:rPr lang="en-US" sz="1600" b="1" i="0" dirty="0">
                <a:solidFill>
                  <a:srgbClr val="273239"/>
                </a:solidFill>
                <a:effectLst/>
                <a:latin typeface="Nunito"/>
              </a:rPr>
              <a:t>Updating Multiple Columns</a:t>
            </a:r>
          </a:p>
          <a:p>
            <a:pPr marL="0" indent="0" algn="just" fontAlgn="base">
              <a:buNone/>
            </a:pPr>
            <a:r>
              <a:rPr lang="en-IN" sz="1600" b="1" i="0" dirty="0">
                <a:solidFill>
                  <a:srgbClr val="273239"/>
                </a:solidFill>
                <a:effectLst/>
                <a:latin typeface="Nunito"/>
              </a:rPr>
              <a:t>Query</a:t>
            </a:r>
            <a:endParaRPr lang="en-US" sz="1600" b="1" dirty="0">
              <a:solidFill>
                <a:srgbClr val="273239"/>
              </a:solidFill>
              <a:latin typeface="Nunito"/>
            </a:endParaRPr>
          </a:p>
          <a:p>
            <a:pPr marL="0" indent="0" algn="just" fontAlgn="base">
              <a:buNone/>
            </a:pPr>
            <a:r>
              <a:rPr lang="en-US" sz="1600" b="1" i="0" dirty="0">
                <a:solidFill>
                  <a:srgbClr val="273239"/>
                </a:solidFill>
                <a:effectLst/>
                <a:latin typeface="Nunito"/>
              </a:rPr>
              <a:t>Update the columns NAME to ‘Satyam’ and Country to ‘USA’ where </a:t>
            </a:r>
            <a:r>
              <a:rPr lang="en-US" sz="1600" b="1" i="0" err="1">
                <a:solidFill>
                  <a:srgbClr val="273239"/>
                </a:solidFill>
                <a:effectLst/>
                <a:latin typeface="Nunito"/>
              </a:rPr>
              <a:t>CustomerID</a:t>
            </a:r>
            <a:r>
              <a:rPr lang="en-US" sz="1600" b="1" i="0" dirty="0">
                <a:solidFill>
                  <a:srgbClr val="273239"/>
                </a:solidFill>
                <a:effectLst/>
                <a:latin typeface="Nunito"/>
              </a:rPr>
              <a:t> is 1.</a:t>
            </a:r>
          </a:p>
          <a:p>
            <a:pPr algn="just" fontAlgn="base"/>
            <a:r>
              <a:rPr lang="en-IN" sz="1600" b="1" dirty="0">
                <a:solidFill>
                  <a:srgbClr val="273239"/>
                </a:solidFill>
                <a:latin typeface="Nunito"/>
              </a:rPr>
              <a:t>Updating Multiple Columns</a:t>
            </a:r>
          </a:p>
          <a:p>
            <a:pPr marL="0" indent="0" algn="just" fontAlgn="base">
              <a:buNone/>
            </a:pPr>
            <a:r>
              <a:rPr lang="en-IN" sz="1600" b="1" dirty="0">
                <a:solidFill>
                  <a:srgbClr val="273239"/>
                </a:solidFill>
                <a:latin typeface="Nunito"/>
              </a:rPr>
              <a:t>Query</a:t>
            </a:r>
            <a:endParaRPr lang="en-US" sz="1600" b="1" dirty="0">
              <a:solidFill>
                <a:srgbClr val="273239"/>
              </a:solidFill>
              <a:latin typeface="Nunito"/>
            </a:endParaRPr>
          </a:p>
          <a:p>
            <a:pPr marL="0" indent="0">
              <a:buNone/>
            </a:pPr>
            <a:endParaRPr lang="en-IN" sz="1600" b="1" i="0" dirty="0">
              <a:solidFill>
                <a:srgbClr val="273239"/>
              </a:solidFill>
              <a:effectLst/>
              <a:latin typeface="Nunito" pitchFamily="2" charset="0"/>
            </a:endParaRPr>
          </a:p>
          <a:p>
            <a:pPr marL="0" indent="0">
              <a:buNone/>
            </a:pPr>
            <a:r>
              <a:rPr lang="en-US" sz="1600" b="1" dirty="0">
                <a:solidFill>
                  <a:srgbClr val="273239"/>
                </a:solidFill>
                <a:latin typeface="Nunito"/>
              </a:rPr>
              <a:t>UPDATE Customer SET </a:t>
            </a:r>
            <a:r>
              <a:rPr lang="en-US" sz="1600" b="1" err="1">
                <a:solidFill>
                  <a:srgbClr val="273239"/>
                </a:solidFill>
                <a:latin typeface="Nunito"/>
              </a:rPr>
              <a:t>CustomerName</a:t>
            </a:r>
            <a:r>
              <a:rPr lang="en-US" sz="1600" b="1" dirty="0">
                <a:solidFill>
                  <a:srgbClr val="273239"/>
                </a:solidFill>
                <a:latin typeface="Nunito"/>
              </a:rPr>
              <a:t> = 'Satyam', Country = 'USA' WHERE </a:t>
            </a:r>
            <a:r>
              <a:rPr lang="en-US" sz="1600" b="1" err="1">
                <a:solidFill>
                  <a:srgbClr val="273239"/>
                </a:solidFill>
                <a:latin typeface="Nunito"/>
              </a:rPr>
              <a:t>CustomerID</a:t>
            </a:r>
            <a:r>
              <a:rPr lang="en-US" sz="1600" b="1" dirty="0">
                <a:solidFill>
                  <a:srgbClr val="273239"/>
                </a:solidFill>
                <a:latin typeface="Nunito"/>
              </a:rPr>
              <a:t> = 1;</a:t>
            </a:r>
          </a:p>
          <a:p>
            <a:pPr algn="just" fontAlgn="base"/>
            <a:r>
              <a:rPr lang="en-US" sz="1600" b="1" dirty="0">
                <a:solidFill>
                  <a:srgbClr val="273239"/>
                </a:solidFill>
                <a:latin typeface="Nunito"/>
              </a:rPr>
              <a:t>Omitting WHERE Clause</a:t>
            </a:r>
          </a:p>
          <a:p>
            <a:pPr marL="0" indent="0">
              <a:buNone/>
            </a:pPr>
            <a:r>
              <a:rPr lang="en-US" sz="1600" b="1" i="0" dirty="0">
                <a:solidFill>
                  <a:srgbClr val="273239"/>
                </a:solidFill>
                <a:effectLst/>
                <a:latin typeface="Nunito"/>
              </a:rPr>
              <a:t>If we omit the WHERE clause from the update query then all of the rows will get updated.</a:t>
            </a:r>
          </a:p>
          <a:p>
            <a:pPr marL="0" indent="0" algn="just" fontAlgn="base">
              <a:buNone/>
            </a:pPr>
            <a:r>
              <a:rPr lang="en-IN" sz="1600" b="1" dirty="0">
                <a:solidFill>
                  <a:srgbClr val="273239"/>
                </a:solidFill>
                <a:latin typeface="Nunito"/>
              </a:rPr>
              <a:t>Query</a:t>
            </a:r>
            <a:endParaRPr lang="en-US" sz="1600" b="1" dirty="0">
              <a:solidFill>
                <a:srgbClr val="273239"/>
              </a:solidFill>
              <a:latin typeface="Nunito"/>
            </a:endParaRPr>
          </a:p>
          <a:p>
            <a:pPr marL="0" indent="0">
              <a:buNone/>
            </a:pPr>
            <a:r>
              <a:rPr lang="en-US" sz="1600" b="1" i="0" dirty="0">
                <a:solidFill>
                  <a:srgbClr val="273239"/>
                </a:solidFill>
                <a:effectLst/>
                <a:latin typeface="Nunito" pitchFamily="2" charset="0"/>
              </a:rPr>
              <a:t>UPDATE Customer SET </a:t>
            </a:r>
            <a:r>
              <a:rPr lang="en-US" sz="1600" b="1" i="0" dirty="0" err="1">
                <a:solidFill>
                  <a:srgbClr val="273239"/>
                </a:solidFill>
                <a:effectLst/>
                <a:latin typeface="Nunito" pitchFamily="2" charset="0"/>
              </a:rPr>
              <a:t>CustomerName</a:t>
            </a:r>
            <a:r>
              <a:rPr lang="en-US" sz="1600" b="1" i="0" dirty="0">
                <a:solidFill>
                  <a:srgbClr val="273239"/>
                </a:solidFill>
                <a:effectLst/>
                <a:latin typeface="Nunito" pitchFamily="2" charset="0"/>
              </a:rPr>
              <a:t> = 'Shubham'</a:t>
            </a:r>
            <a:endParaRPr lang="en-IN" sz="1600" b="1" i="0" dirty="0">
              <a:solidFill>
                <a:srgbClr val="273239"/>
              </a:solidFill>
              <a:effectLst/>
              <a:latin typeface="Nunito" pitchFamily="2" charset="0"/>
            </a:endParaRPr>
          </a:p>
        </p:txBody>
      </p:sp>
    </p:spTree>
    <p:extLst>
      <p:ext uri="{BB962C8B-B14F-4D97-AF65-F5344CB8AC3E}">
        <p14:creationId xmlns:p14="http://schemas.microsoft.com/office/powerpoint/2010/main" val="166407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70B7B-78F1-209D-D478-00089C23D1A7}"/>
              </a:ext>
            </a:extLst>
          </p:cNvPr>
          <p:cNvSpPr txBox="1"/>
          <p:nvPr/>
        </p:nvSpPr>
        <p:spPr>
          <a:xfrm>
            <a:off x="968829" y="814046"/>
            <a:ext cx="9656989" cy="584775"/>
          </a:xfrm>
          <a:prstGeom prst="rect">
            <a:avLst/>
          </a:prstGeom>
          <a:noFill/>
        </p:spPr>
        <p:txBody>
          <a:bodyPr wrap="square" rtlCol="0">
            <a:spAutoFit/>
          </a:bodyPr>
          <a:lstStyle/>
          <a:p>
            <a:pPr algn="l" fontAlgn="base"/>
            <a:r>
              <a:rPr lang="en-IN" sz="3200" b="0" i="0" u="sng" dirty="0">
                <a:effectLst/>
                <a:latin typeface="Nunito" pitchFamily="2" charset="0"/>
                <a:hlinkClick r:id="rId2"/>
              </a:rPr>
              <a:t>SQL Operators</a:t>
            </a:r>
            <a:r>
              <a:rPr lang="en-IN" sz="3200" b="1" i="0" dirty="0">
                <a:solidFill>
                  <a:srgbClr val="273239"/>
                </a:solidFill>
                <a:effectLst/>
                <a:latin typeface="Source Sans 3"/>
              </a:rPr>
              <a:t> | BETWEEN &amp; IN Operator</a:t>
            </a:r>
          </a:p>
        </p:txBody>
      </p:sp>
      <p:sp>
        <p:nvSpPr>
          <p:cNvPr id="3" name="Content Placeholder 2">
            <a:extLst>
              <a:ext uri="{FF2B5EF4-FFF2-40B4-BE49-F238E27FC236}">
                <a16:creationId xmlns:a16="http://schemas.microsoft.com/office/drawing/2014/main" id="{701352DD-24C5-44A6-94F8-5587E5F114BE}"/>
              </a:ext>
            </a:extLst>
          </p:cNvPr>
          <p:cNvSpPr>
            <a:spLocks noGrp="1"/>
          </p:cNvSpPr>
          <p:nvPr>
            <p:ph idx="1"/>
          </p:nvPr>
        </p:nvSpPr>
        <p:spPr/>
        <p:txBody>
          <a:bodyPr vert="horz" lIns="91440" tIns="45720" rIns="91440" bIns="45720" rtlCol="0" anchor="t">
            <a:normAutofit lnSpcReduction="10000"/>
          </a:bodyPr>
          <a:lstStyle/>
          <a:p>
            <a:pPr marL="0" indent="0" algn="just" fontAlgn="base">
              <a:buNone/>
            </a:pPr>
            <a:r>
              <a:rPr lang="en-US" sz="1800" b="0" i="0" dirty="0">
                <a:solidFill>
                  <a:srgbClr val="273239"/>
                </a:solidFill>
                <a:effectLst/>
                <a:latin typeface="Calibri"/>
                <a:cs typeface="Calibri"/>
              </a:rPr>
              <a:t>Operators are the foundation of any programming language. We can define operators as symbols that help us to perform specific mathematical and logical computations on operands. In other words, we can say that an operator operates the operands.</a:t>
            </a:r>
          </a:p>
          <a:p>
            <a:pPr marL="0" indent="0" algn="just" fontAlgn="base">
              <a:buNone/>
            </a:pPr>
            <a:endParaRPr lang="en-US" sz="800" dirty="0">
              <a:solidFill>
                <a:srgbClr val="273239"/>
              </a:solidFill>
              <a:latin typeface="Calibri"/>
              <a:cs typeface="Calibri"/>
            </a:endParaRPr>
          </a:p>
          <a:p>
            <a:pPr marL="0" indent="0" algn="just" fontAlgn="base">
              <a:buNone/>
            </a:pPr>
            <a:r>
              <a:rPr lang="en-IN" sz="900" b="1" i="0" dirty="0">
                <a:solidFill>
                  <a:srgbClr val="273239"/>
                </a:solidFill>
                <a:effectLst/>
                <a:latin typeface="Calibri"/>
                <a:cs typeface="Calibri"/>
              </a:rPr>
              <a:t>Between Operator</a:t>
            </a:r>
          </a:p>
          <a:p>
            <a:pPr marL="0" indent="0" algn="just" fontAlgn="base">
              <a:buNone/>
            </a:pPr>
            <a:r>
              <a:rPr lang="en-US" sz="1800" b="0" i="0" dirty="0">
                <a:solidFill>
                  <a:srgbClr val="273239"/>
                </a:solidFill>
                <a:effectLst/>
                <a:latin typeface="Calibri"/>
                <a:cs typeface="Calibri"/>
              </a:rPr>
              <a:t>The SQL BETWEEN condition allows you to easily test if an expression is within a range of values (inclusive). The values can be text, date, or numbers. It can be used in a </a:t>
            </a:r>
            <a:r>
              <a:rPr lang="en-US" sz="1800" b="0" i="0" u="sng" dirty="0">
                <a:effectLst/>
                <a:latin typeface="Calibri"/>
                <a:cs typeface="Calibri"/>
                <a:hlinkClick r:id="rId3"/>
              </a:rPr>
              <a:t>SELECT</a:t>
            </a:r>
            <a:r>
              <a:rPr lang="en-US" sz="1800" b="0" i="0" dirty="0">
                <a:solidFill>
                  <a:srgbClr val="273239"/>
                </a:solidFill>
                <a:effectLst/>
                <a:latin typeface="Calibri"/>
                <a:cs typeface="Calibri"/>
              </a:rPr>
              <a:t>, </a:t>
            </a:r>
            <a:r>
              <a:rPr lang="en-US" sz="1800" b="0" i="0" u="sng" dirty="0">
                <a:effectLst/>
                <a:latin typeface="Calibri"/>
                <a:cs typeface="Calibri"/>
                <a:hlinkClick r:id="rId4"/>
              </a:rPr>
              <a:t>INSERT</a:t>
            </a:r>
            <a:r>
              <a:rPr lang="en-US" sz="1800" b="0" i="0" dirty="0">
                <a:solidFill>
                  <a:srgbClr val="273239"/>
                </a:solidFill>
                <a:effectLst/>
                <a:latin typeface="Calibri"/>
                <a:cs typeface="Calibri"/>
              </a:rPr>
              <a:t>, </a:t>
            </a:r>
            <a:r>
              <a:rPr lang="en-US" sz="1800" b="0" i="0" u="sng" dirty="0">
                <a:effectLst/>
                <a:latin typeface="Calibri"/>
                <a:cs typeface="Calibri"/>
                <a:hlinkClick r:id="rId5"/>
              </a:rPr>
              <a:t>UPDATE</a:t>
            </a:r>
            <a:r>
              <a:rPr lang="en-US" sz="1800" b="0" i="0" dirty="0">
                <a:solidFill>
                  <a:srgbClr val="273239"/>
                </a:solidFill>
                <a:effectLst/>
                <a:latin typeface="Calibri"/>
                <a:cs typeface="Calibri"/>
              </a:rPr>
              <a:t>, or </a:t>
            </a:r>
            <a:r>
              <a:rPr lang="en-US" sz="1800" b="0" i="0" u="sng" dirty="0">
                <a:effectLst/>
                <a:latin typeface="Calibri"/>
                <a:cs typeface="Calibri"/>
                <a:hlinkClick r:id="rId6"/>
              </a:rPr>
              <a:t>DELETE </a:t>
            </a:r>
            <a:r>
              <a:rPr lang="en-US" sz="1800" b="0" i="0" dirty="0">
                <a:solidFill>
                  <a:srgbClr val="273239"/>
                </a:solidFill>
                <a:effectLst/>
                <a:latin typeface="Calibri"/>
                <a:cs typeface="Calibri"/>
              </a:rPr>
              <a:t>statement. The SQL BETWEEN Condition will return the records where the expression is within the range of value1 and value2.</a:t>
            </a:r>
          </a:p>
          <a:p>
            <a:pPr marL="0" indent="0" algn="just" fontAlgn="base">
              <a:buNone/>
            </a:pPr>
            <a:r>
              <a:rPr lang="en-IN" sz="1500" b="1" i="0" dirty="0">
                <a:solidFill>
                  <a:srgbClr val="273239"/>
                </a:solidFill>
                <a:effectLst/>
                <a:latin typeface="Calibri"/>
                <a:cs typeface="Calibri"/>
              </a:rPr>
              <a:t>Syntax:</a:t>
            </a:r>
            <a:endParaRPr lang="en-US" sz="1500">
              <a:solidFill>
                <a:srgbClr val="273239"/>
              </a:solidFill>
              <a:latin typeface="Calibri"/>
              <a:cs typeface="Calibri"/>
            </a:endParaRPr>
          </a:p>
          <a:p>
            <a:pPr marL="0" indent="0" algn="just" fontAlgn="base">
              <a:buNone/>
            </a:pPr>
            <a:r>
              <a:rPr lang="en-US" sz="1500" b="1" i="0" dirty="0">
                <a:solidFill>
                  <a:srgbClr val="273239"/>
                </a:solidFill>
                <a:effectLst/>
                <a:latin typeface="Calibri"/>
                <a:cs typeface="Calibri"/>
              </a:rPr>
              <a:t>SELECT </a:t>
            </a:r>
            <a:r>
              <a:rPr lang="en-US" sz="1500" b="1" i="0" err="1">
                <a:solidFill>
                  <a:srgbClr val="273239"/>
                </a:solidFill>
                <a:effectLst/>
                <a:latin typeface="Calibri"/>
                <a:cs typeface="Calibri"/>
              </a:rPr>
              <a:t>column_name</a:t>
            </a:r>
            <a:r>
              <a:rPr lang="en-US" sz="1500" b="1" i="0" dirty="0">
                <a:solidFill>
                  <a:srgbClr val="273239"/>
                </a:solidFill>
                <a:effectLst/>
                <a:latin typeface="Calibri"/>
                <a:cs typeface="Calibri"/>
              </a:rPr>
              <a:t>(s) FROM </a:t>
            </a:r>
            <a:r>
              <a:rPr lang="en-US" sz="1500" b="1" i="0" err="1">
                <a:solidFill>
                  <a:srgbClr val="273239"/>
                </a:solidFill>
                <a:effectLst/>
                <a:latin typeface="Calibri"/>
                <a:cs typeface="Calibri"/>
              </a:rPr>
              <a:t>table_name</a:t>
            </a:r>
            <a:r>
              <a:rPr lang="en-US" sz="1500" b="1" i="0" dirty="0">
                <a:solidFill>
                  <a:srgbClr val="273239"/>
                </a:solidFill>
                <a:effectLst/>
                <a:latin typeface="Calibri"/>
                <a:cs typeface="Calibri"/>
              </a:rPr>
              <a:t> WHERE </a:t>
            </a:r>
            <a:r>
              <a:rPr lang="en-US" sz="1500" b="1" i="0" err="1">
                <a:solidFill>
                  <a:srgbClr val="273239"/>
                </a:solidFill>
                <a:effectLst/>
                <a:latin typeface="Calibri"/>
                <a:cs typeface="Calibri"/>
              </a:rPr>
              <a:t>column_name</a:t>
            </a:r>
            <a:r>
              <a:rPr lang="en-US" sz="1500" b="1" i="0" dirty="0">
                <a:solidFill>
                  <a:srgbClr val="273239"/>
                </a:solidFill>
                <a:effectLst/>
                <a:latin typeface="Calibri"/>
                <a:cs typeface="Calibri"/>
              </a:rPr>
              <a:t> BETWEEN value1 AND value2;</a:t>
            </a:r>
          </a:p>
          <a:p>
            <a:pPr marL="0" indent="0" algn="just" fontAlgn="base">
              <a:buNone/>
            </a:pPr>
            <a:r>
              <a:rPr lang="en-US" sz="1500" b="1" i="0" dirty="0">
                <a:solidFill>
                  <a:srgbClr val="273239"/>
                </a:solidFill>
                <a:effectLst/>
                <a:latin typeface="Calibri"/>
                <a:cs typeface="Calibri"/>
              </a:rPr>
              <a:t>Using BETWEEN with Numeric Values</a:t>
            </a:r>
          </a:p>
          <a:p>
            <a:pPr marL="0" indent="0" algn="just" fontAlgn="base">
              <a:buNone/>
            </a:pPr>
            <a:r>
              <a:rPr lang="en-US" sz="1500" i="0" dirty="0">
                <a:solidFill>
                  <a:srgbClr val="273239"/>
                </a:solidFill>
                <a:effectLst/>
                <a:latin typeface="Calibri"/>
                <a:cs typeface="Calibri"/>
              </a:rPr>
              <a:t>SELECT </a:t>
            </a:r>
            <a:r>
              <a:rPr lang="en-US" sz="1500" i="0" err="1">
                <a:solidFill>
                  <a:srgbClr val="273239"/>
                </a:solidFill>
                <a:effectLst/>
                <a:latin typeface="Calibri"/>
                <a:cs typeface="Calibri"/>
              </a:rPr>
              <a:t>column_name</a:t>
            </a:r>
            <a:r>
              <a:rPr lang="en-US" sz="1500" i="0" dirty="0">
                <a:solidFill>
                  <a:srgbClr val="273239"/>
                </a:solidFill>
                <a:effectLst/>
                <a:latin typeface="Calibri"/>
                <a:cs typeface="Calibri"/>
              </a:rPr>
              <a:t>(s)FROM </a:t>
            </a:r>
            <a:r>
              <a:rPr lang="en-US" sz="1500" i="0" err="1">
                <a:solidFill>
                  <a:srgbClr val="273239"/>
                </a:solidFill>
                <a:effectLst/>
                <a:latin typeface="Calibri"/>
                <a:cs typeface="Calibri"/>
              </a:rPr>
              <a:t>table_nameWHERE</a:t>
            </a:r>
            <a:r>
              <a:rPr lang="en-US" sz="1500" i="0" dirty="0">
                <a:solidFill>
                  <a:srgbClr val="273239"/>
                </a:solidFill>
                <a:effectLst/>
                <a:latin typeface="Calibri"/>
                <a:cs typeface="Calibri"/>
              </a:rPr>
              <a:t> </a:t>
            </a:r>
            <a:r>
              <a:rPr lang="en-US" sz="1500" i="0" err="1">
                <a:solidFill>
                  <a:srgbClr val="273239"/>
                </a:solidFill>
                <a:effectLst/>
                <a:latin typeface="Calibri"/>
                <a:cs typeface="Calibri"/>
              </a:rPr>
              <a:t>column_name</a:t>
            </a:r>
            <a:r>
              <a:rPr lang="en-US" sz="1500" i="0" dirty="0">
                <a:solidFill>
                  <a:srgbClr val="273239"/>
                </a:solidFill>
                <a:effectLst/>
                <a:latin typeface="Calibri"/>
                <a:cs typeface="Calibri"/>
              </a:rPr>
              <a:t> BETWEEN value1 AND value2;</a:t>
            </a:r>
          </a:p>
          <a:p>
            <a:pPr marL="0" indent="0" algn="just" fontAlgn="base">
              <a:buNone/>
            </a:pPr>
            <a:r>
              <a:rPr lang="en-US" sz="1500" b="1" i="0" dirty="0">
                <a:solidFill>
                  <a:srgbClr val="273239"/>
                </a:solidFill>
                <a:effectLst/>
                <a:latin typeface="Calibri"/>
                <a:cs typeface="Calibri"/>
              </a:rPr>
              <a:t>Using the NOT Operator with BETWEEN </a:t>
            </a:r>
          </a:p>
          <a:p>
            <a:pPr marL="0" indent="0" algn="just" fontAlgn="base">
              <a:buNone/>
            </a:pPr>
            <a:r>
              <a:rPr lang="en-US" sz="1500" b="0" i="0" dirty="0">
                <a:solidFill>
                  <a:srgbClr val="273239"/>
                </a:solidFill>
                <a:effectLst/>
                <a:latin typeface="Calibri"/>
                <a:cs typeface="Calibri"/>
              </a:rPr>
              <a:t>Find all the Employee names whose salary is not in the range of 30000 and 45000.</a:t>
            </a:r>
            <a:endParaRPr lang="en-US" sz="1500" b="1" i="0">
              <a:solidFill>
                <a:srgbClr val="273239"/>
              </a:solidFill>
              <a:effectLst/>
              <a:latin typeface="Calibri"/>
              <a:cs typeface="Calibri"/>
            </a:endParaRPr>
          </a:p>
          <a:p>
            <a:pPr marL="0" indent="0" algn="just" fontAlgn="base">
              <a:buNone/>
            </a:pPr>
            <a:r>
              <a:rPr lang="en-US" sz="1500" i="0" dirty="0">
                <a:solidFill>
                  <a:srgbClr val="273239"/>
                </a:solidFill>
                <a:effectLst/>
                <a:latin typeface="Calibri"/>
                <a:cs typeface="Calibri"/>
              </a:rPr>
              <a:t>SELECT Name FROM Emp WHERE Salary NOT BETWEEN 30000 AND 45000;</a:t>
            </a:r>
          </a:p>
        </p:txBody>
      </p:sp>
    </p:spTree>
    <p:extLst>
      <p:ext uri="{BB962C8B-B14F-4D97-AF65-F5344CB8AC3E}">
        <p14:creationId xmlns:p14="http://schemas.microsoft.com/office/powerpoint/2010/main" val="126535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70B7B-78F1-209D-D478-00089C23D1A7}"/>
              </a:ext>
            </a:extLst>
          </p:cNvPr>
          <p:cNvSpPr txBox="1"/>
          <p:nvPr/>
        </p:nvSpPr>
        <p:spPr>
          <a:xfrm>
            <a:off x="968829" y="814046"/>
            <a:ext cx="9656989" cy="584775"/>
          </a:xfrm>
          <a:prstGeom prst="rect">
            <a:avLst/>
          </a:prstGeom>
          <a:noFill/>
        </p:spPr>
        <p:txBody>
          <a:bodyPr wrap="square" rtlCol="0">
            <a:spAutoFit/>
          </a:bodyPr>
          <a:lstStyle/>
          <a:p>
            <a:pPr algn="l" fontAlgn="base"/>
            <a:r>
              <a:rPr lang="en-IN" sz="3200" i="0" u="sng" dirty="0">
                <a:effectLst/>
                <a:latin typeface="Nunito" pitchFamily="2" charset="0"/>
                <a:hlinkClick r:id="rId2">
                  <a:extLst>
                    <a:ext uri="{A12FA001-AC4F-418D-AE19-62706E023703}">
                      <ahyp:hlinkClr xmlns:ahyp="http://schemas.microsoft.com/office/drawing/2018/hyperlinkcolor" val="tx"/>
                    </a:ext>
                  </a:extLst>
                </a:hlinkClick>
              </a:rPr>
              <a:t>SQL Operators</a:t>
            </a:r>
            <a:r>
              <a:rPr lang="en-IN" sz="3200" b="1" i="0" dirty="0">
                <a:solidFill>
                  <a:srgbClr val="273239"/>
                </a:solidFill>
                <a:effectLst/>
                <a:latin typeface="Source Sans 3"/>
              </a:rPr>
              <a:t> |  IN Operator</a:t>
            </a:r>
          </a:p>
        </p:txBody>
      </p:sp>
      <p:sp>
        <p:nvSpPr>
          <p:cNvPr id="3" name="Content Placeholder 2">
            <a:extLst>
              <a:ext uri="{FF2B5EF4-FFF2-40B4-BE49-F238E27FC236}">
                <a16:creationId xmlns:a16="http://schemas.microsoft.com/office/drawing/2014/main" id="{701352DD-24C5-44A6-94F8-5587E5F114BE}"/>
              </a:ext>
            </a:extLst>
          </p:cNvPr>
          <p:cNvSpPr>
            <a:spLocks noGrp="1"/>
          </p:cNvSpPr>
          <p:nvPr>
            <p:ph idx="1"/>
          </p:nvPr>
        </p:nvSpPr>
        <p:spPr/>
        <p:txBody>
          <a:bodyPr vert="horz" lIns="91440" tIns="45720" rIns="91440" bIns="45720" rtlCol="0" anchor="t">
            <a:noAutofit/>
          </a:bodyPr>
          <a:lstStyle/>
          <a:p>
            <a:pPr marL="0" indent="0" algn="just" fontAlgn="base">
              <a:buNone/>
            </a:pPr>
            <a:r>
              <a:rPr lang="en-US" sz="2000" dirty="0">
                <a:solidFill>
                  <a:srgbClr val="273239"/>
                </a:solidFill>
                <a:latin typeface="Calibri"/>
                <a:cs typeface="Calibri"/>
              </a:rPr>
              <a:t>IN operator allows you to easily test if the expression matches any value in the list of values. It is used to remove the need for multiple OR conditions in SELECT, INSERT, UPDATE, or DELETE. You can also use NOT IN to exclude the rows in your list. We should note that any kind of duplicate entry will be retained.</a:t>
            </a:r>
            <a:endParaRPr lang="en-US" sz="2000">
              <a:latin typeface="Calibri"/>
              <a:cs typeface="Calibri"/>
            </a:endParaRPr>
          </a:p>
          <a:p>
            <a:pPr marL="0" indent="0" algn="just">
              <a:buNone/>
            </a:pPr>
            <a:r>
              <a:rPr lang="en-IN" sz="2000" b="1" dirty="0">
                <a:solidFill>
                  <a:srgbClr val="273239"/>
                </a:solidFill>
                <a:latin typeface="Calibri"/>
                <a:cs typeface="Calibri"/>
              </a:rPr>
              <a:t>Syntax:</a:t>
            </a:r>
            <a:r>
              <a:rPr lang="en-IN" sz="2000" dirty="0">
                <a:solidFill>
                  <a:srgbClr val="273239"/>
                </a:solidFill>
                <a:latin typeface="Calibri"/>
                <a:cs typeface="Calibri"/>
              </a:rPr>
              <a:t> </a:t>
            </a:r>
            <a:endParaRPr lang="en-US" sz="2000">
              <a:latin typeface="Calibri"/>
              <a:cs typeface="Calibri"/>
            </a:endParaRPr>
          </a:p>
          <a:p>
            <a:pPr marL="0" indent="0" algn="just">
              <a:buNone/>
            </a:pPr>
            <a:r>
              <a:rPr lang="en-US" sz="2000" dirty="0">
                <a:solidFill>
                  <a:srgbClr val="273239"/>
                </a:solidFill>
                <a:latin typeface="Calibri"/>
                <a:cs typeface="Calibri"/>
              </a:rPr>
              <a:t>SELECT </a:t>
            </a:r>
            <a:r>
              <a:rPr lang="en-US" sz="2000" dirty="0" err="1">
                <a:solidFill>
                  <a:srgbClr val="273239"/>
                </a:solidFill>
                <a:latin typeface="Calibri"/>
                <a:cs typeface="Calibri"/>
              </a:rPr>
              <a:t>column_name</a:t>
            </a:r>
            <a:r>
              <a:rPr lang="en-US" sz="2000" dirty="0">
                <a:solidFill>
                  <a:srgbClr val="273239"/>
                </a:solidFill>
                <a:latin typeface="Calibri"/>
                <a:cs typeface="Calibri"/>
              </a:rPr>
              <a:t>(s)FROM </a:t>
            </a:r>
            <a:r>
              <a:rPr lang="en-US" sz="2000" dirty="0" err="1">
                <a:solidFill>
                  <a:srgbClr val="273239"/>
                </a:solidFill>
                <a:latin typeface="Calibri"/>
                <a:cs typeface="Calibri"/>
              </a:rPr>
              <a:t>table_name</a:t>
            </a:r>
            <a:r>
              <a:rPr lang="en-US" sz="2000" dirty="0">
                <a:solidFill>
                  <a:srgbClr val="273239"/>
                </a:solidFill>
                <a:latin typeface="Calibri"/>
                <a:cs typeface="Calibri"/>
              </a:rPr>
              <a:t> WHERE </a:t>
            </a:r>
            <a:r>
              <a:rPr lang="en-US" sz="2000" dirty="0" err="1">
                <a:solidFill>
                  <a:srgbClr val="273239"/>
                </a:solidFill>
                <a:latin typeface="Calibri"/>
                <a:cs typeface="Calibri"/>
              </a:rPr>
              <a:t>column_name</a:t>
            </a:r>
            <a:r>
              <a:rPr lang="en-US" sz="2000" dirty="0">
                <a:solidFill>
                  <a:srgbClr val="273239"/>
                </a:solidFill>
                <a:latin typeface="Calibri"/>
                <a:cs typeface="Calibri"/>
              </a:rPr>
              <a:t> IN (</a:t>
            </a:r>
            <a:r>
              <a:rPr lang="en-US" sz="2000" dirty="0" err="1">
                <a:solidFill>
                  <a:srgbClr val="273239"/>
                </a:solidFill>
                <a:latin typeface="Calibri"/>
                <a:cs typeface="Calibri"/>
              </a:rPr>
              <a:t>list_of_values</a:t>
            </a:r>
            <a:r>
              <a:rPr lang="en-US" sz="2000" dirty="0">
                <a:solidFill>
                  <a:srgbClr val="273239"/>
                </a:solidFill>
                <a:latin typeface="Calibri"/>
                <a:cs typeface="Calibri"/>
              </a:rPr>
              <a:t>);</a:t>
            </a:r>
            <a:endParaRPr lang="en-US" sz="2000">
              <a:latin typeface="Calibri"/>
              <a:cs typeface="Calibri"/>
            </a:endParaRPr>
          </a:p>
          <a:p>
            <a:pPr marL="0" indent="0" algn="just">
              <a:buNone/>
            </a:pPr>
            <a:r>
              <a:rPr lang="en-US" sz="2000" dirty="0">
                <a:solidFill>
                  <a:srgbClr val="273239"/>
                </a:solidFill>
                <a:latin typeface="Calibri"/>
                <a:cs typeface="Calibri"/>
              </a:rPr>
              <a:t>Find the </a:t>
            </a:r>
            <a:r>
              <a:rPr lang="en-US" sz="2000" err="1">
                <a:solidFill>
                  <a:srgbClr val="273239"/>
                </a:solidFill>
                <a:latin typeface="Calibri"/>
                <a:cs typeface="Calibri"/>
              </a:rPr>
              <a:t>Fname</a:t>
            </a:r>
            <a:r>
              <a:rPr lang="en-US" sz="2000" dirty="0">
                <a:solidFill>
                  <a:srgbClr val="273239"/>
                </a:solidFill>
                <a:latin typeface="Calibri"/>
                <a:cs typeface="Calibri"/>
              </a:rPr>
              <a:t>, and </a:t>
            </a:r>
            <a:r>
              <a:rPr lang="en-US" sz="2000" err="1">
                <a:solidFill>
                  <a:srgbClr val="273239"/>
                </a:solidFill>
                <a:latin typeface="Calibri"/>
                <a:cs typeface="Calibri"/>
              </a:rPr>
              <a:t>Lname</a:t>
            </a:r>
            <a:r>
              <a:rPr lang="en-US" sz="2000" dirty="0">
                <a:solidFill>
                  <a:srgbClr val="273239"/>
                </a:solidFill>
                <a:latin typeface="Calibri"/>
                <a:cs typeface="Calibri"/>
              </a:rPr>
              <a:t> of the Employees who have a Salary equal to 30000, 40000, or 25000.</a:t>
            </a:r>
            <a:endParaRPr lang="en-US" sz="2000">
              <a:latin typeface="Calibri"/>
              <a:cs typeface="Calibri"/>
            </a:endParaRPr>
          </a:p>
          <a:p>
            <a:pPr marL="0" indent="0" algn="just">
              <a:buNone/>
            </a:pPr>
            <a:r>
              <a:rPr lang="en-IN" sz="2000" b="1" dirty="0">
                <a:solidFill>
                  <a:srgbClr val="273239"/>
                </a:solidFill>
                <a:latin typeface="Calibri"/>
                <a:cs typeface="Calibri"/>
              </a:rPr>
              <a:t>Query:</a:t>
            </a:r>
            <a:endParaRPr lang="en-US" sz="2000" dirty="0">
              <a:solidFill>
                <a:srgbClr val="273239"/>
              </a:solidFill>
              <a:latin typeface="Calibri"/>
              <a:cs typeface="Calibri"/>
            </a:endParaRPr>
          </a:p>
          <a:p>
            <a:pPr marL="0" indent="0" algn="just">
              <a:buNone/>
            </a:pPr>
            <a:r>
              <a:rPr lang="en-US" sz="2000" dirty="0">
                <a:solidFill>
                  <a:srgbClr val="273239"/>
                </a:solidFill>
                <a:latin typeface="Calibri"/>
                <a:cs typeface="Calibri"/>
              </a:rPr>
              <a:t>SELECT Name FROM Emp WHERE Salary IN (30000, 40000, 25000);</a:t>
            </a:r>
            <a:endParaRPr lang="en-US" sz="2000">
              <a:latin typeface="Calibri"/>
              <a:cs typeface="Calibri"/>
            </a:endParaRPr>
          </a:p>
          <a:p>
            <a:pPr marL="0" indent="0" algn="just">
              <a:buNone/>
            </a:pPr>
            <a:r>
              <a:rPr lang="en-US" sz="2000" dirty="0">
                <a:solidFill>
                  <a:srgbClr val="273239"/>
                </a:solidFill>
                <a:latin typeface="Calibri"/>
                <a:cs typeface="Calibri"/>
              </a:rPr>
              <a:t>Find the </a:t>
            </a:r>
            <a:r>
              <a:rPr lang="en-US" sz="2000" err="1">
                <a:solidFill>
                  <a:srgbClr val="273239"/>
                </a:solidFill>
                <a:latin typeface="Calibri"/>
                <a:cs typeface="Calibri"/>
              </a:rPr>
              <a:t>Fname</a:t>
            </a:r>
            <a:r>
              <a:rPr lang="en-US" sz="2000" dirty="0">
                <a:solidFill>
                  <a:srgbClr val="273239"/>
                </a:solidFill>
                <a:latin typeface="Calibri"/>
                <a:cs typeface="Calibri"/>
              </a:rPr>
              <a:t> and </a:t>
            </a:r>
            <a:r>
              <a:rPr lang="en-US" sz="2000" err="1">
                <a:solidFill>
                  <a:srgbClr val="273239"/>
                </a:solidFill>
                <a:latin typeface="Calibri"/>
                <a:cs typeface="Calibri"/>
              </a:rPr>
              <a:t>Lname</a:t>
            </a:r>
            <a:r>
              <a:rPr lang="en-US" sz="2000" dirty="0">
                <a:solidFill>
                  <a:srgbClr val="273239"/>
                </a:solidFill>
                <a:latin typeface="Calibri"/>
                <a:cs typeface="Calibri"/>
              </a:rPr>
              <a:t> of all the Employees who has a Salary not equal to 25000 or 30000.</a:t>
            </a:r>
            <a:endParaRPr lang="en-US" sz="2000">
              <a:latin typeface="Calibri"/>
              <a:cs typeface="Calibri"/>
            </a:endParaRPr>
          </a:p>
          <a:p>
            <a:pPr marL="0" indent="0" algn="just">
              <a:buNone/>
            </a:pPr>
            <a:r>
              <a:rPr lang="en-IN" sz="2000" b="1" dirty="0">
                <a:solidFill>
                  <a:srgbClr val="273239"/>
                </a:solidFill>
                <a:latin typeface="Calibri"/>
                <a:cs typeface="Calibri"/>
              </a:rPr>
              <a:t>Query:</a:t>
            </a:r>
            <a:endParaRPr lang="en-US" sz="2000" dirty="0">
              <a:solidFill>
                <a:srgbClr val="273239"/>
              </a:solidFill>
              <a:latin typeface="Calibri"/>
              <a:cs typeface="Calibri"/>
            </a:endParaRPr>
          </a:p>
          <a:p>
            <a:pPr marL="0" indent="0" algn="just">
              <a:buNone/>
            </a:pPr>
            <a:r>
              <a:rPr lang="en-US" sz="2000" dirty="0">
                <a:solidFill>
                  <a:srgbClr val="273239"/>
                </a:solidFill>
                <a:latin typeface="Calibri"/>
                <a:cs typeface="Calibri"/>
              </a:rPr>
              <a:t>SELECT Name FROM Emp WHERE Salary NOT IN (25000, 30000);</a:t>
            </a:r>
            <a:endParaRPr lang="en-US" sz="2000">
              <a:latin typeface="Calibri"/>
              <a:cs typeface="Calibri"/>
            </a:endParaRPr>
          </a:p>
        </p:txBody>
      </p:sp>
    </p:spTree>
    <p:extLst>
      <p:ext uri="{BB962C8B-B14F-4D97-AF65-F5344CB8AC3E}">
        <p14:creationId xmlns:p14="http://schemas.microsoft.com/office/powerpoint/2010/main" val="2553123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1673</Words>
  <Application>Microsoft Office PowerPoint</Application>
  <PresentationFormat>Widescreen</PresentationFormat>
  <Paragraphs>144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PostgreSQL</vt:lpstr>
      <vt:lpstr>Introduction</vt:lpstr>
      <vt:lpstr>PowerPoint Presentation</vt:lpstr>
      <vt:lpstr>DML(Data Manipulation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STATEMENT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dc:title>
  <dc:creator>Bhasin, Aakriti</dc:creator>
  <cp:lastModifiedBy>Hari Prasad (MIS)</cp:lastModifiedBy>
  <cp:revision>97</cp:revision>
  <dcterms:created xsi:type="dcterms:W3CDTF">2023-07-22T15:38:53Z</dcterms:created>
  <dcterms:modified xsi:type="dcterms:W3CDTF">2023-08-01T07:04:31Z</dcterms:modified>
</cp:coreProperties>
</file>