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58" r:id="rId5"/>
    <p:sldId id="259" r:id="rId6"/>
    <p:sldId id="260" r:id="rId7"/>
    <p:sldId id="261" r:id="rId8"/>
    <p:sldId id="265" r:id="rId9"/>
    <p:sldId id="266" r:id="rId10"/>
    <p:sldId id="267"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9" d="100"/>
          <a:sy n="99" d="100"/>
        </p:scale>
        <p:origin x="67"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pil Arora (Ratings - Tech)" userId="09ecf69f-3bc8-4992-beb2-8044170f7ecd" providerId="ADAL" clId="{A98B2F97-94C5-46D5-8831-5F52DBD9F247}"/>
    <pc:docChg chg="custSel delSld modSld">
      <pc:chgData name="Kapil Arora (Ratings - Tech)" userId="09ecf69f-3bc8-4992-beb2-8044170f7ecd" providerId="ADAL" clId="{A98B2F97-94C5-46D5-8831-5F52DBD9F247}" dt="2024-07-09T20:02:35.456" v="3" actId="313"/>
      <pc:docMkLst>
        <pc:docMk/>
      </pc:docMkLst>
      <pc:sldChg chg="modSp mod">
        <pc:chgData name="Kapil Arora (Ratings - Tech)" userId="09ecf69f-3bc8-4992-beb2-8044170f7ecd" providerId="ADAL" clId="{A98B2F97-94C5-46D5-8831-5F52DBD9F247}" dt="2024-07-09T20:02:35.456" v="3" actId="313"/>
        <pc:sldMkLst>
          <pc:docMk/>
          <pc:sldMk cId="2426502429" sldId="265"/>
        </pc:sldMkLst>
        <pc:spChg chg="mod">
          <ac:chgData name="Kapil Arora (Ratings - Tech)" userId="09ecf69f-3bc8-4992-beb2-8044170f7ecd" providerId="ADAL" clId="{A98B2F97-94C5-46D5-8831-5F52DBD9F247}" dt="2024-07-09T20:02:35.456" v="3" actId="313"/>
          <ac:spMkLst>
            <pc:docMk/>
            <pc:sldMk cId="2426502429" sldId="265"/>
            <ac:spMk id="3" creationId="{87DA716F-B213-C0F3-B75F-82250F264C5F}"/>
          </ac:spMkLst>
        </pc:spChg>
      </pc:sldChg>
      <pc:sldChg chg="modSp mod">
        <pc:chgData name="Kapil Arora (Ratings - Tech)" userId="09ecf69f-3bc8-4992-beb2-8044170f7ecd" providerId="ADAL" clId="{A98B2F97-94C5-46D5-8831-5F52DBD9F247}" dt="2024-07-09T20:02:02.320" v="1" actId="20577"/>
        <pc:sldMkLst>
          <pc:docMk/>
          <pc:sldMk cId="231685884" sldId="267"/>
        </pc:sldMkLst>
        <pc:spChg chg="mod">
          <ac:chgData name="Kapil Arora (Ratings - Tech)" userId="09ecf69f-3bc8-4992-beb2-8044170f7ecd" providerId="ADAL" clId="{A98B2F97-94C5-46D5-8831-5F52DBD9F247}" dt="2024-07-09T20:02:02.320" v="1" actId="20577"/>
          <ac:spMkLst>
            <pc:docMk/>
            <pc:sldMk cId="231685884" sldId="267"/>
            <ac:spMk id="3" creationId="{87DA716F-B213-C0F3-B75F-82250F264C5F}"/>
          </ac:spMkLst>
        </pc:spChg>
      </pc:sldChg>
      <pc:sldChg chg="del">
        <pc:chgData name="Kapil Arora (Ratings - Tech)" userId="09ecf69f-3bc8-4992-beb2-8044170f7ecd" providerId="ADAL" clId="{A98B2F97-94C5-46D5-8831-5F52DBD9F247}" dt="2024-07-09T20:02:09.697" v="2" actId="47"/>
        <pc:sldMkLst>
          <pc:docMk/>
          <pc:sldMk cId="3793598468" sldId="268"/>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63B716-16AC-4FD6-A8A5-B8BB2B284931}" type="doc">
      <dgm:prSet loTypeId="urn:microsoft.com/office/officeart/2005/8/layout/process4" loCatId="process" qsTypeId="urn:microsoft.com/office/officeart/2005/8/quickstyle/simple4" qsCatId="simple" csTypeId="urn:microsoft.com/office/officeart/2005/8/colors/colorful2" csCatId="colorful" phldr="1"/>
      <dgm:spPr/>
      <dgm:t>
        <a:bodyPr/>
        <a:lstStyle/>
        <a:p>
          <a:endParaRPr lang="en-US"/>
        </a:p>
      </dgm:t>
    </dgm:pt>
    <dgm:pt modelId="{1C655837-C273-4B5A-9581-46929A5930B0}">
      <dgm:prSet/>
      <dgm:spPr/>
      <dgm:t>
        <a:bodyPr/>
        <a:lstStyle/>
        <a:p>
          <a:r>
            <a:rPr lang="en-US"/>
            <a:t>Broadly speaking, the exchange of information, otherwise known as communication, is a cornerstone of interaction between individuals. </a:t>
          </a:r>
        </a:p>
      </dgm:t>
    </dgm:pt>
    <dgm:pt modelId="{A0AEA8D4-C129-4705-9001-86B790714998}" type="parTrans" cxnId="{BAEDD34E-F700-4F14-AB12-B1AB566C6A9F}">
      <dgm:prSet/>
      <dgm:spPr/>
      <dgm:t>
        <a:bodyPr/>
        <a:lstStyle/>
        <a:p>
          <a:endParaRPr lang="en-US"/>
        </a:p>
      </dgm:t>
    </dgm:pt>
    <dgm:pt modelId="{3C651A7E-0A60-4F6E-9EDB-15FEC896A088}" type="sibTrans" cxnId="{BAEDD34E-F700-4F14-AB12-B1AB566C6A9F}">
      <dgm:prSet/>
      <dgm:spPr/>
      <dgm:t>
        <a:bodyPr/>
        <a:lstStyle/>
        <a:p>
          <a:endParaRPr lang="en-US"/>
        </a:p>
      </dgm:t>
    </dgm:pt>
    <dgm:pt modelId="{3638C9D6-D64D-4F1E-93E9-1AAF0C1F0097}">
      <dgm:prSet/>
      <dgm:spPr/>
      <dgm:t>
        <a:bodyPr/>
        <a:lstStyle/>
        <a:p>
          <a:r>
            <a:rPr lang="en-US"/>
            <a:t>Within the context of a professional environment, it assumes a critical function in various aspects like:</a:t>
          </a:r>
        </a:p>
      </dgm:t>
    </dgm:pt>
    <dgm:pt modelId="{7EAAFD20-7EE3-410D-8B2C-BE3F6E465F92}" type="parTrans" cxnId="{E2558B55-324B-4583-8FD6-0DABD767C271}">
      <dgm:prSet/>
      <dgm:spPr/>
      <dgm:t>
        <a:bodyPr/>
        <a:lstStyle/>
        <a:p>
          <a:endParaRPr lang="en-US"/>
        </a:p>
      </dgm:t>
    </dgm:pt>
    <dgm:pt modelId="{1A4F5DBB-D031-4A8B-BF8A-739E9A743168}" type="sibTrans" cxnId="{E2558B55-324B-4583-8FD6-0DABD767C271}">
      <dgm:prSet/>
      <dgm:spPr/>
      <dgm:t>
        <a:bodyPr/>
        <a:lstStyle/>
        <a:p>
          <a:endParaRPr lang="en-US"/>
        </a:p>
      </dgm:t>
    </dgm:pt>
    <dgm:pt modelId="{AE953038-06E8-4502-822F-100C609034F6}">
      <dgm:prSet/>
      <dgm:spPr/>
      <dgm:t>
        <a:bodyPr/>
        <a:lstStyle/>
        <a:p>
          <a:r>
            <a:rPr lang="en-US" dirty="0"/>
            <a:t>Establish a comfortable, positive relationship or rapport with colleagues. </a:t>
          </a:r>
        </a:p>
      </dgm:t>
    </dgm:pt>
    <dgm:pt modelId="{0AC1137B-44BC-4962-96EF-5E184C2B5915}" type="parTrans" cxnId="{9EFBE4FA-20A1-44AE-AE16-1F4BD5EDB13A}">
      <dgm:prSet/>
      <dgm:spPr/>
      <dgm:t>
        <a:bodyPr/>
        <a:lstStyle/>
        <a:p>
          <a:endParaRPr lang="en-US"/>
        </a:p>
      </dgm:t>
    </dgm:pt>
    <dgm:pt modelId="{35F5FBB5-EA75-49F9-9C5A-13FF4C0CD100}" type="sibTrans" cxnId="{9EFBE4FA-20A1-44AE-AE16-1F4BD5EDB13A}">
      <dgm:prSet/>
      <dgm:spPr/>
      <dgm:t>
        <a:bodyPr/>
        <a:lstStyle/>
        <a:p>
          <a:endParaRPr lang="en-US"/>
        </a:p>
      </dgm:t>
    </dgm:pt>
    <dgm:pt modelId="{E0D3940A-D0EC-4183-B3E1-3A8226E7CBB4}">
      <dgm:prSet/>
      <dgm:spPr/>
      <dgm:t>
        <a:bodyPr/>
        <a:lstStyle/>
        <a:p>
          <a:r>
            <a:rPr lang="en-US" dirty="0"/>
            <a:t>Briefly outlining the scope, objectives, and details of your project to team members or subordinates.</a:t>
          </a:r>
        </a:p>
      </dgm:t>
    </dgm:pt>
    <dgm:pt modelId="{3B7E70F0-A4C9-4B71-B152-540E65FD6BBA}" type="parTrans" cxnId="{C4F8C136-F9D0-4EAF-95D3-CC246269941E}">
      <dgm:prSet/>
      <dgm:spPr/>
      <dgm:t>
        <a:bodyPr/>
        <a:lstStyle/>
        <a:p>
          <a:endParaRPr lang="en-US"/>
        </a:p>
      </dgm:t>
    </dgm:pt>
    <dgm:pt modelId="{C3D7E2BD-528F-45A1-A035-C07007BD41CD}" type="sibTrans" cxnId="{C4F8C136-F9D0-4EAF-95D3-CC246269941E}">
      <dgm:prSet/>
      <dgm:spPr/>
      <dgm:t>
        <a:bodyPr/>
        <a:lstStyle/>
        <a:p>
          <a:endParaRPr lang="en-US"/>
        </a:p>
      </dgm:t>
    </dgm:pt>
    <dgm:pt modelId="{A31AB4FB-3420-4746-8148-11ADEC77D661}">
      <dgm:prSet/>
      <dgm:spPr/>
      <dgm:t>
        <a:bodyPr/>
        <a:lstStyle/>
        <a:p>
          <a:r>
            <a:rPr lang="en-US" dirty="0"/>
            <a:t>Engaging with superiors about personal career, advancement and growth</a:t>
          </a:r>
        </a:p>
      </dgm:t>
    </dgm:pt>
    <dgm:pt modelId="{1B9A27E2-5F76-421E-BEE1-CCE0A67250EB}" type="parTrans" cxnId="{67680DC2-4607-4447-BCDB-BA450778B478}">
      <dgm:prSet/>
      <dgm:spPr/>
      <dgm:t>
        <a:bodyPr/>
        <a:lstStyle/>
        <a:p>
          <a:endParaRPr lang="en-US"/>
        </a:p>
      </dgm:t>
    </dgm:pt>
    <dgm:pt modelId="{12796559-7DD9-49D8-B859-065144A8CCA0}" type="sibTrans" cxnId="{67680DC2-4607-4447-BCDB-BA450778B478}">
      <dgm:prSet/>
      <dgm:spPr/>
      <dgm:t>
        <a:bodyPr/>
        <a:lstStyle/>
        <a:p>
          <a:endParaRPr lang="en-US"/>
        </a:p>
      </dgm:t>
    </dgm:pt>
    <dgm:pt modelId="{88F2A740-6C1E-46BC-A389-D5DC2DC57D30}">
      <dgm:prSet/>
      <dgm:spPr/>
      <dgm:t>
        <a:bodyPr/>
        <a:lstStyle/>
        <a:p>
          <a:r>
            <a:rPr lang="en-US" dirty="0"/>
            <a:t>Explaining the cause behind an issue and potential fixes.</a:t>
          </a:r>
        </a:p>
      </dgm:t>
    </dgm:pt>
    <dgm:pt modelId="{D53E4A2A-76EB-4EB9-8EA5-7647E66B25CD}" type="parTrans" cxnId="{5E34D1A0-FC96-4B84-B7B1-77531D0A15D0}">
      <dgm:prSet/>
      <dgm:spPr/>
      <dgm:t>
        <a:bodyPr/>
        <a:lstStyle/>
        <a:p>
          <a:endParaRPr lang="en-US"/>
        </a:p>
      </dgm:t>
    </dgm:pt>
    <dgm:pt modelId="{40E8009A-4791-4672-9B61-DE91B6F2721B}" type="sibTrans" cxnId="{5E34D1A0-FC96-4B84-B7B1-77531D0A15D0}">
      <dgm:prSet/>
      <dgm:spPr/>
      <dgm:t>
        <a:bodyPr/>
        <a:lstStyle/>
        <a:p>
          <a:endParaRPr lang="en-US"/>
        </a:p>
      </dgm:t>
    </dgm:pt>
    <dgm:pt modelId="{6559E4F1-3F9A-4713-A3AC-24C045790925}">
      <dgm:prSet custT="1"/>
      <dgm:spPr/>
      <dgm:t>
        <a:bodyPr/>
        <a:lstStyle/>
        <a:p>
          <a:r>
            <a:rPr lang="en-US" sz="1000" kern="1200" dirty="0">
              <a:solidFill>
                <a:prstClr val="black">
                  <a:hueOff val="0"/>
                  <a:satOff val="0"/>
                  <a:lumOff val="0"/>
                  <a:alphaOff val="0"/>
                </a:prstClr>
              </a:solidFill>
              <a:latin typeface="Avenir Next LT Pro"/>
              <a:ea typeface="+mn-ea"/>
              <a:cs typeface="+mn-cs"/>
            </a:rPr>
            <a:t>Articulating one's perspective on a particular scenario or use case</a:t>
          </a:r>
        </a:p>
      </dgm:t>
    </dgm:pt>
    <dgm:pt modelId="{71AD4634-40D9-4886-AC35-E8E01B4846BF}" type="parTrans" cxnId="{DD70FEA0-3B65-4BEA-9A20-AF24F654B68C}">
      <dgm:prSet/>
      <dgm:spPr/>
      <dgm:t>
        <a:bodyPr/>
        <a:lstStyle/>
        <a:p>
          <a:endParaRPr lang="en-US"/>
        </a:p>
      </dgm:t>
    </dgm:pt>
    <dgm:pt modelId="{F43D3D1D-F530-48DB-98BC-80CDFA77B2A3}" type="sibTrans" cxnId="{DD70FEA0-3B65-4BEA-9A20-AF24F654B68C}">
      <dgm:prSet/>
      <dgm:spPr/>
      <dgm:t>
        <a:bodyPr/>
        <a:lstStyle/>
        <a:p>
          <a:endParaRPr lang="en-US"/>
        </a:p>
      </dgm:t>
    </dgm:pt>
    <dgm:pt modelId="{29099D42-1B6B-426A-8532-D04311DFAF3C}" type="pres">
      <dgm:prSet presAssocID="{6363B716-16AC-4FD6-A8A5-B8BB2B284931}" presName="Name0" presStyleCnt="0">
        <dgm:presLayoutVars>
          <dgm:dir/>
          <dgm:animLvl val="lvl"/>
          <dgm:resizeHandles val="exact"/>
        </dgm:presLayoutVars>
      </dgm:prSet>
      <dgm:spPr/>
    </dgm:pt>
    <dgm:pt modelId="{87A5AB33-E781-48C3-9DC9-A8BAA37AE28A}" type="pres">
      <dgm:prSet presAssocID="{3638C9D6-D64D-4F1E-93E9-1AAF0C1F0097}" presName="boxAndChildren" presStyleCnt="0"/>
      <dgm:spPr/>
    </dgm:pt>
    <dgm:pt modelId="{30623CCC-37A3-4C72-814A-CBC91845BC5B}" type="pres">
      <dgm:prSet presAssocID="{3638C9D6-D64D-4F1E-93E9-1AAF0C1F0097}" presName="parentTextBox" presStyleLbl="node1" presStyleIdx="0" presStyleCnt="2"/>
      <dgm:spPr/>
    </dgm:pt>
    <dgm:pt modelId="{5022A3F7-B8E1-4B23-AB0A-B63EDA3ECCF6}" type="pres">
      <dgm:prSet presAssocID="{3638C9D6-D64D-4F1E-93E9-1AAF0C1F0097}" presName="entireBox" presStyleLbl="node1" presStyleIdx="0" presStyleCnt="2"/>
      <dgm:spPr/>
    </dgm:pt>
    <dgm:pt modelId="{DC012AC5-441F-4E7B-BFA8-E1695D926D9F}" type="pres">
      <dgm:prSet presAssocID="{3638C9D6-D64D-4F1E-93E9-1AAF0C1F0097}" presName="descendantBox" presStyleCnt="0"/>
      <dgm:spPr/>
    </dgm:pt>
    <dgm:pt modelId="{F3A8D197-1FED-420B-924B-C82EAA6B089B}" type="pres">
      <dgm:prSet presAssocID="{AE953038-06E8-4502-822F-100C609034F6}" presName="childTextBox" presStyleLbl="fgAccFollowNode1" presStyleIdx="0" presStyleCnt="5">
        <dgm:presLayoutVars>
          <dgm:bulletEnabled val="1"/>
        </dgm:presLayoutVars>
      </dgm:prSet>
      <dgm:spPr/>
    </dgm:pt>
    <dgm:pt modelId="{67B0309F-71E3-4823-AB13-9D0104DEF3D4}" type="pres">
      <dgm:prSet presAssocID="{E0D3940A-D0EC-4183-B3E1-3A8226E7CBB4}" presName="childTextBox" presStyleLbl="fgAccFollowNode1" presStyleIdx="1" presStyleCnt="5">
        <dgm:presLayoutVars>
          <dgm:bulletEnabled val="1"/>
        </dgm:presLayoutVars>
      </dgm:prSet>
      <dgm:spPr/>
    </dgm:pt>
    <dgm:pt modelId="{24270EC0-8C1F-45C2-856E-05A9CD76DA76}" type="pres">
      <dgm:prSet presAssocID="{A31AB4FB-3420-4746-8148-11ADEC77D661}" presName="childTextBox" presStyleLbl="fgAccFollowNode1" presStyleIdx="2" presStyleCnt="5">
        <dgm:presLayoutVars>
          <dgm:bulletEnabled val="1"/>
        </dgm:presLayoutVars>
      </dgm:prSet>
      <dgm:spPr/>
    </dgm:pt>
    <dgm:pt modelId="{9AAAF729-FD04-4FFA-977B-141E6590AF7C}" type="pres">
      <dgm:prSet presAssocID="{88F2A740-6C1E-46BC-A389-D5DC2DC57D30}" presName="childTextBox" presStyleLbl="fgAccFollowNode1" presStyleIdx="3" presStyleCnt="5">
        <dgm:presLayoutVars>
          <dgm:bulletEnabled val="1"/>
        </dgm:presLayoutVars>
      </dgm:prSet>
      <dgm:spPr/>
    </dgm:pt>
    <dgm:pt modelId="{584B3B13-79C9-485E-86AA-2380305AA1D2}" type="pres">
      <dgm:prSet presAssocID="{6559E4F1-3F9A-4713-A3AC-24C045790925}" presName="childTextBox" presStyleLbl="fgAccFollowNode1" presStyleIdx="4" presStyleCnt="5">
        <dgm:presLayoutVars>
          <dgm:bulletEnabled val="1"/>
        </dgm:presLayoutVars>
      </dgm:prSet>
      <dgm:spPr/>
    </dgm:pt>
    <dgm:pt modelId="{CF0AC59B-8933-4E1B-A1E3-C247B6AA638A}" type="pres">
      <dgm:prSet presAssocID="{3C651A7E-0A60-4F6E-9EDB-15FEC896A088}" presName="sp" presStyleCnt="0"/>
      <dgm:spPr/>
    </dgm:pt>
    <dgm:pt modelId="{96AD7EE2-4092-497D-AA97-DEBC88B1EFD4}" type="pres">
      <dgm:prSet presAssocID="{1C655837-C273-4B5A-9581-46929A5930B0}" presName="arrowAndChildren" presStyleCnt="0"/>
      <dgm:spPr/>
    </dgm:pt>
    <dgm:pt modelId="{AA219032-4EC3-4C92-87E7-C2D4BC4927DB}" type="pres">
      <dgm:prSet presAssocID="{1C655837-C273-4B5A-9581-46929A5930B0}" presName="parentTextArrow" presStyleLbl="node1" presStyleIdx="1" presStyleCnt="2"/>
      <dgm:spPr/>
    </dgm:pt>
  </dgm:ptLst>
  <dgm:cxnLst>
    <dgm:cxn modelId="{585A5734-5A64-4C8A-A00D-303B4B176A58}" type="presOf" srcId="{6559E4F1-3F9A-4713-A3AC-24C045790925}" destId="{584B3B13-79C9-485E-86AA-2380305AA1D2}" srcOrd="0" destOrd="0" presId="urn:microsoft.com/office/officeart/2005/8/layout/process4"/>
    <dgm:cxn modelId="{C4F8C136-F9D0-4EAF-95D3-CC246269941E}" srcId="{3638C9D6-D64D-4F1E-93E9-1AAF0C1F0097}" destId="{E0D3940A-D0EC-4183-B3E1-3A8226E7CBB4}" srcOrd="1" destOrd="0" parTransId="{3B7E70F0-A4C9-4B71-B152-540E65FD6BBA}" sibTransId="{C3D7E2BD-528F-45A1-A035-C07007BD41CD}"/>
    <dgm:cxn modelId="{BAEDD34E-F700-4F14-AB12-B1AB566C6A9F}" srcId="{6363B716-16AC-4FD6-A8A5-B8BB2B284931}" destId="{1C655837-C273-4B5A-9581-46929A5930B0}" srcOrd="0" destOrd="0" parTransId="{A0AEA8D4-C129-4705-9001-86B790714998}" sibTransId="{3C651A7E-0A60-4F6E-9EDB-15FEC896A088}"/>
    <dgm:cxn modelId="{32FD7A72-B649-41D5-B752-E729880999D2}" type="presOf" srcId="{E0D3940A-D0EC-4183-B3E1-3A8226E7CBB4}" destId="{67B0309F-71E3-4823-AB13-9D0104DEF3D4}" srcOrd="0" destOrd="0" presId="urn:microsoft.com/office/officeart/2005/8/layout/process4"/>
    <dgm:cxn modelId="{E2558B55-324B-4583-8FD6-0DABD767C271}" srcId="{6363B716-16AC-4FD6-A8A5-B8BB2B284931}" destId="{3638C9D6-D64D-4F1E-93E9-1AAF0C1F0097}" srcOrd="1" destOrd="0" parTransId="{7EAAFD20-7EE3-410D-8B2C-BE3F6E465F92}" sibTransId="{1A4F5DBB-D031-4A8B-BF8A-739E9A743168}"/>
    <dgm:cxn modelId="{40610B7C-26A9-414F-9B0B-743B6C518395}" type="presOf" srcId="{1C655837-C273-4B5A-9581-46929A5930B0}" destId="{AA219032-4EC3-4C92-87E7-C2D4BC4927DB}" srcOrd="0" destOrd="0" presId="urn:microsoft.com/office/officeart/2005/8/layout/process4"/>
    <dgm:cxn modelId="{3455B695-9537-430F-8BEE-BEB936F5BC64}" type="presOf" srcId="{88F2A740-6C1E-46BC-A389-D5DC2DC57D30}" destId="{9AAAF729-FD04-4FFA-977B-141E6590AF7C}" srcOrd="0" destOrd="0" presId="urn:microsoft.com/office/officeart/2005/8/layout/process4"/>
    <dgm:cxn modelId="{E3901E98-DD68-48EA-B000-632526D68ED3}" type="presOf" srcId="{6363B716-16AC-4FD6-A8A5-B8BB2B284931}" destId="{29099D42-1B6B-426A-8532-D04311DFAF3C}" srcOrd="0" destOrd="0" presId="urn:microsoft.com/office/officeart/2005/8/layout/process4"/>
    <dgm:cxn modelId="{4E20429E-7768-4755-87C0-5AA0CFE5FE4A}" type="presOf" srcId="{A31AB4FB-3420-4746-8148-11ADEC77D661}" destId="{24270EC0-8C1F-45C2-856E-05A9CD76DA76}" srcOrd="0" destOrd="0" presId="urn:microsoft.com/office/officeart/2005/8/layout/process4"/>
    <dgm:cxn modelId="{D345769E-1427-4471-9FF9-EF329DF61FD8}" type="presOf" srcId="{AE953038-06E8-4502-822F-100C609034F6}" destId="{F3A8D197-1FED-420B-924B-C82EAA6B089B}" srcOrd="0" destOrd="0" presId="urn:microsoft.com/office/officeart/2005/8/layout/process4"/>
    <dgm:cxn modelId="{5E34D1A0-FC96-4B84-B7B1-77531D0A15D0}" srcId="{3638C9D6-D64D-4F1E-93E9-1AAF0C1F0097}" destId="{88F2A740-6C1E-46BC-A389-D5DC2DC57D30}" srcOrd="3" destOrd="0" parTransId="{D53E4A2A-76EB-4EB9-8EA5-7647E66B25CD}" sibTransId="{40E8009A-4791-4672-9B61-DE91B6F2721B}"/>
    <dgm:cxn modelId="{DD70FEA0-3B65-4BEA-9A20-AF24F654B68C}" srcId="{3638C9D6-D64D-4F1E-93E9-1AAF0C1F0097}" destId="{6559E4F1-3F9A-4713-A3AC-24C045790925}" srcOrd="4" destOrd="0" parTransId="{71AD4634-40D9-4886-AC35-E8E01B4846BF}" sibTransId="{F43D3D1D-F530-48DB-98BC-80CDFA77B2A3}"/>
    <dgm:cxn modelId="{799CE3BE-0A15-45A7-BD5E-CA93CE279F79}" type="presOf" srcId="{3638C9D6-D64D-4F1E-93E9-1AAF0C1F0097}" destId="{30623CCC-37A3-4C72-814A-CBC91845BC5B}" srcOrd="0" destOrd="0" presId="urn:microsoft.com/office/officeart/2005/8/layout/process4"/>
    <dgm:cxn modelId="{67680DC2-4607-4447-BCDB-BA450778B478}" srcId="{3638C9D6-D64D-4F1E-93E9-1AAF0C1F0097}" destId="{A31AB4FB-3420-4746-8148-11ADEC77D661}" srcOrd="2" destOrd="0" parTransId="{1B9A27E2-5F76-421E-BEE1-CCE0A67250EB}" sibTransId="{12796559-7DD9-49D8-B859-065144A8CCA0}"/>
    <dgm:cxn modelId="{75DDAED2-CA77-40CD-8C3E-8248F3840168}" type="presOf" srcId="{3638C9D6-D64D-4F1E-93E9-1AAF0C1F0097}" destId="{5022A3F7-B8E1-4B23-AB0A-B63EDA3ECCF6}" srcOrd="1" destOrd="0" presId="urn:microsoft.com/office/officeart/2005/8/layout/process4"/>
    <dgm:cxn modelId="{9EFBE4FA-20A1-44AE-AE16-1F4BD5EDB13A}" srcId="{3638C9D6-D64D-4F1E-93E9-1AAF0C1F0097}" destId="{AE953038-06E8-4502-822F-100C609034F6}" srcOrd="0" destOrd="0" parTransId="{0AC1137B-44BC-4962-96EF-5E184C2B5915}" sibTransId="{35F5FBB5-EA75-49F9-9C5A-13FF4C0CD100}"/>
    <dgm:cxn modelId="{639D5682-11C9-4C3D-95A7-6984C33B4859}" type="presParOf" srcId="{29099D42-1B6B-426A-8532-D04311DFAF3C}" destId="{87A5AB33-E781-48C3-9DC9-A8BAA37AE28A}" srcOrd="0" destOrd="0" presId="urn:microsoft.com/office/officeart/2005/8/layout/process4"/>
    <dgm:cxn modelId="{7DEABD73-FD08-4843-A639-05B3CF204BAC}" type="presParOf" srcId="{87A5AB33-E781-48C3-9DC9-A8BAA37AE28A}" destId="{30623CCC-37A3-4C72-814A-CBC91845BC5B}" srcOrd="0" destOrd="0" presId="urn:microsoft.com/office/officeart/2005/8/layout/process4"/>
    <dgm:cxn modelId="{0B25064F-164D-4190-A797-DA05961E56A1}" type="presParOf" srcId="{87A5AB33-E781-48C3-9DC9-A8BAA37AE28A}" destId="{5022A3F7-B8E1-4B23-AB0A-B63EDA3ECCF6}" srcOrd="1" destOrd="0" presId="urn:microsoft.com/office/officeart/2005/8/layout/process4"/>
    <dgm:cxn modelId="{737F653E-B46C-4218-AE2D-95F043E6CD75}" type="presParOf" srcId="{87A5AB33-E781-48C3-9DC9-A8BAA37AE28A}" destId="{DC012AC5-441F-4E7B-BFA8-E1695D926D9F}" srcOrd="2" destOrd="0" presId="urn:microsoft.com/office/officeart/2005/8/layout/process4"/>
    <dgm:cxn modelId="{A05934F6-0D73-4550-BB3D-5B5432EAA01F}" type="presParOf" srcId="{DC012AC5-441F-4E7B-BFA8-E1695D926D9F}" destId="{F3A8D197-1FED-420B-924B-C82EAA6B089B}" srcOrd="0" destOrd="0" presId="urn:microsoft.com/office/officeart/2005/8/layout/process4"/>
    <dgm:cxn modelId="{126DF58C-38B1-4D32-94D3-7DF0DB785AB2}" type="presParOf" srcId="{DC012AC5-441F-4E7B-BFA8-E1695D926D9F}" destId="{67B0309F-71E3-4823-AB13-9D0104DEF3D4}" srcOrd="1" destOrd="0" presId="urn:microsoft.com/office/officeart/2005/8/layout/process4"/>
    <dgm:cxn modelId="{B5AD0B0B-C761-4837-9AFA-AAFD5E8A1159}" type="presParOf" srcId="{DC012AC5-441F-4E7B-BFA8-E1695D926D9F}" destId="{24270EC0-8C1F-45C2-856E-05A9CD76DA76}" srcOrd="2" destOrd="0" presId="urn:microsoft.com/office/officeart/2005/8/layout/process4"/>
    <dgm:cxn modelId="{B1D90CAC-722D-438F-8136-91ABA4B655B3}" type="presParOf" srcId="{DC012AC5-441F-4E7B-BFA8-E1695D926D9F}" destId="{9AAAF729-FD04-4FFA-977B-141E6590AF7C}" srcOrd="3" destOrd="0" presId="urn:microsoft.com/office/officeart/2005/8/layout/process4"/>
    <dgm:cxn modelId="{80EBFBA7-47F0-4B71-BACA-ACFBD49F100B}" type="presParOf" srcId="{DC012AC5-441F-4E7B-BFA8-E1695D926D9F}" destId="{584B3B13-79C9-485E-86AA-2380305AA1D2}" srcOrd="4" destOrd="0" presId="urn:microsoft.com/office/officeart/2005/8/layout/process4"/>
    <dgm:cxn modelId="{01BB16C5-58B3-4A8A-82FC-3D67589B2DDD}" type="presParOf" srcId="{29099D42-1B6B-426A-8532-D04311DFAF3C}" destId="{CF0AC59B-8933-4E1B-A1E3-C247B6AA638A}" srcOrd="1" destOrd="0" presId="urn:microsoft.com/office/officeart/2005/8/layout/process4"/>
    <dgm:cxn modelId="{014D243A-6907-4ECF-BC1B-157E111313DD}" type="presParOf" srcId="{29099D42-1B6B-426A-8532-D04311DFAF3C}" destId="{96AD7EE2-4092-497D-AA97-DEBC88B1EFD4}" srcOrd="2" destOrd="0" presId="urn:microsoft.com/office/officeart/2005/8/layout/process4"/>
    <dgm:cxn modelId="{BC7421E7-D671-4D26-9409-1045B4B83DB1}" type="presParOf" srcId="{96AD7EE2-4092-497D-AA97-DEBC88B1EFD4}" destId="{AA219032-4EC3-4C92-87E7-C2D4BC4927DB}"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22A3F7-B8E1-4B23-AB0A-B63EDA3ECCF6}">
      <dsp:nvSpPr>
        <dsp:cNvPr id="0" name=""/>
        <dsp:cNvSpPr/>
      </dsp:nvSpPr>
      <dsp:spPr>
        <a:xfrm>
          <a:off x="0" y="3487329"/>
          <a:ext cx="6668792" cy="2288065"/>
        </a:xfrm>
        <a:prstGeom prst="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a:t>Within the context of a professional environment, it assumes a critical function in various aspects like:</a:t>
          </a:r>
        </a:p>
      </dsp:txBody>
      <dsp:txXfrm>
        <a:off x="0" y="3487329"/>
        <a:ext cx="6668792" cy="1235555"/>
      </dsp:txXfrm>
    </dsp:sp>
    <dsp:sp modelId="{F3A8D197-1FED-420B-924B-C82EAA6B089B}">
      <dsp:nvSpPr>
        <dsp:cNvPr id="0" name=""/>
        <dsp:cNvSpPr/>
      </dsp:nvSpPr>
      <dsp:spPr>
        <a:xfrm>
          <a:off x="814" y="4677123"/>
          <a:ext cx="1333432" cy="1052510"/>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a:lnSpc>
              <a:spcPct val="90000"/>
            </a:lnSpc>
            <a:spcBef>
              <a:spcPct val="0"/>
            </a:spcBef>
            <a:spcAft>
              <a:spcPct val="35000"/>
            </a:spcAft>
            <a:buNone/>
          </a:pPr>
          <a:r>
            <a:rPr lang="en-US" sz="1000" kern="1200" dirty="0"/>
            <a:t>Establish a comfortable, positive relationship or rapport with colleagues. </a:t>
          </a:r>
        </a:p>
      </dsp:txBody>
      <dsp:txXfrm>
        <a:off x="814" y="4677123"/>
        <a:ext cx="1333432" cy="1052510"/>
      </dsp:txXfrm>
    </dsp:sp>
    <dsp:sp modelId="{67B0309F-71E3-4823-AB13-9D0104DEF3D4}">
      <dsp:nvSpPr>
        <dsp:cNvPr id="0" name=""/>
        <dsp:cNvSpPr/>
      </dsp:nvSpPr>
      <dsp:spPr>
        <a:xfrm>
          <a:off x="1334246" y="4677123"/>
          <a:ext cx="1333432" cy="1052510"/>
        </a:xfrm>
        <a:prstGeom prst="rect">
          <a:avLst/>
        </a:prstGeom>
        <a:solidFill>
          <a:schemeClr val="accent2">
            <a:tint val="40000"/>
            <a:alpha val="90000"/>
            <a:hueOff val="-1494408"/>
            <a:satOff val="-3702"/>
            <a:lumOff val="-509"/>
            <a:alphaOff val="0"/>
          </a:schemeClr>
        </a:solidFill>
        <a:ln w="9525" cap="flat" cmpd="sng" algn="ctr">
          <a:solidFill>
            <a:schemeClr val="accent2">
              <a:tint val="40000"/>
              <a:alpha val="90000"/>
              <a:hueOff val="-1494408"/>
              <a:satOff val="-3702"/>
              <a:lumOff val="-50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a:lnSpc>
              <a:spcPct val="90000"/>
            </a:lnSpc>
            <a:spcBef>
              <a:spcPct val="0"/>
            </a:spcBef>
            <a:spcAft>
              <a:spcPct val="35000"/>
            </a:spcAft>
            <a:buNone/>
          </a:pPr>
          <a:r>
            <a:rPr lang="en-US" sz="1000" kern="1200" dirty="0"/>
            <a:t>Briefly outlining the scope, objectives, and details of your project to team members or subordinates.</a:t>
          </a:r>
        </a:p>
      </dsp:txBody>
      <dsp:txXfrm>
        <a:off x="1334246" y="4677123"/>
        <a:ext cx="1333432" cy="1052510"/>
      </dsp:txXfrm>
    </dsp:sp>
    <dsp:sp modelId="{24270EC0-8C1F-45C2-856E-05A9CD76DA76}">
      <dsp:nvSpPr>
        <dsp:cNvPr id="0" name=""/>
        <dsp:cNvSpPr/>
      </dsp:nvSpPr>
      <dsp:spPr>
        <a:xfrm>
          <a:off x="2667679" y="4677123"/>
          <a:ext cx="1333432" cy="1052510"/>
        </a:xfrm>
        <a:prstGeom prst="rect">
          <a:avLst/>
        </a:prstGeom>
        <a:solidFill>
          <a:schemeClr val="accent2">
            <a:tint val="40000"/>
            <a:alpha val="90000"/>
            <a:hueOff val="-2988817"/>
            <a:satOff val="-7405"/>
            <a:lumOff val="-1019"/>
            <a:alphaOff val="0"/>
          </a:schemeClr>
        </a:solidFill>
        <a:ln w="9525" cap="flat" cmpd="sng" algn="ctr">
          <a:solidFill>
            <a:schemeClr val="accent2">
              <a:tint val="40000"/>
              <a:alpha val="90000"/>
              <a:hueOff val="-2988817"/>
              <a:satOff val="-7405"/>
              <a:lumOff val="-101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a:lnSpc>
              <a:spcPct val="90000"/>
            </a:lnSpc>
            <a:spcBef>
              <a:spcPct val="0"/>
            </a:spcBef>
            <a:spcAft>
              <a:spcPct val="35000"/>
            </a:spcAft>
            <a:buNone/>
          </a:pPr>
          <a:r>
            <a:rPr lang="en-US" sz="1000" kern="1200" dirty="0"/>
            <a:t>Engaging with superiors about personal career, advancement and growth</a:t>
          </a:r>
        </a:p>
      </dsp:txBody>
      <dsp:txXfrm>
        <a:off x="2667679" y="4677123"/>
        <a:ext cx="1333432" cy="1052510"/>
      </dsp:txXfrm>
    </dsp:sp>
    <dsp:sp modelId="{9AAAF729-FD04-4FFA-977B-141E6590AF7C}">
      <dsp:nvSpPr>
        <dsp:cNvPr id="0" name=""/>
        <dsp:cNvSpPr/>
      </dsp:nvSpPr>
      <dsp:spPr>
        <a:xfrm>
          <a:off x="4001112" y="4677123"/>
          <a:ext cx="1333432" cy="1052510"/>
        </a:xfrm>
        <a:prstGeom prst="rect">
          <a:avLst/>
        </a:prstGeom>
        <a:solidFill>
          <a:schemeClr val="accent2">
            <a:tint val="40000"/>
            <a:alpha val="90000"/>
            <a:hueOff val="-4483225"/>
            <a:satOff val="-11107"/>
            <a:lumOff val="-1528"/>
            <a:alphaOff val="0"/>
          </a:schemeClr>
        </a:solidFill>
        <a:ln w="9525" cap="flat" cmpd="sng" algn="ctr">
          <a:solidFill>
            <a:schemeClr val="accent2">
              <a:tint val="40000"/>
              <a:alpha val="90000"/>
              <a:hueOff val="-4483225"/>
              <a:satOff val="-11107"/>
              <a:lumOff val="-152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a:lnSpc>
              <a:spcPct val="90000"/>
            </a:lnSpc>
            <a:spcBef>
              <a:spcPct val="0"/>
            </a:spcBef>
            <a:spcAft>
              <a:spcPct val="35000"/>
            </a:spcAft>
            <a:buNone/>
          </a:pPr>
          <a:r>
            <a:rPr lang="en-US" sz="1000" kern="1200" dirty="0"/>
            <a:t>Explaining the cause behind an issue and potential fixes.</a:t>
          </a:r>
        </a:p>
      </dsp:txBody>
      <dsp:txXfrm>
        <a:off x="4001112" y="4677123"/>
        <a:ext cx="1333432" cy="1052510"/>
      </dsp:txXfrm>
    </dsp:sp>
    <dsp:sp modelId="{584B3B13-79C9-485E-86AA-2380305AA1D2}">
      <dsp:nvSpPr>
        <dsp:cNvPr id="0" name=""/>
        <dsp:cNvSpPr/>
      </dsp:nvSpPr>
      <dsp:spPr>
        <a:xfrm>
          <a:off x="5334545" y="4677123"/>
          <a:ext cx="1333432" cy="1052510"/>
        </a:xfrm>
        <a:prstGeom prst="rect">
          <a:avLst/>
        </a:prstGeom>
        <a:solidFill>
          <a:schemeClr val="accent2">
            <a:tint val="40000"/>
            <a:alpha val="90000"/>
            <a:hueOff val="-5977634"/>
            <a:satOff val="-14809"/>
            <a:lumOff val="-2037"/>
            <a:alphaOff val="0"/>
          </a:schemeClr>
        </a:solidFill>
        <a:ln w="9525" cap="flat" cmpd="sng" algn="ctr">
          <a:solidFill>
            <a:schemeClr val="accent2">
              <a:tint val="40000"/>
              <a:alpha val="90000"/>
              <a:hueOff val="-5977634"/>
              <a:satOff val="-14809"/>
              <a:lumOff val="-203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prstClr val="black">
                  <a:hueOff val="0"/>
                  <a:satOff val="0"/>
                  <a:lumOff val="0"/>
                  <a:alphaOff val="0"/>
                </a:prstClr>
              </a:solidFill>
              <a:latin typeface="Avenir Next LT Pro"/>
              <a:ea typeface="+mn-ea"/>
              <a:cs typeface="+mn-cs"/>
            </a:rPr>
            <a:t>Articulating one's perspective on a particular scenario or use case</a:t>
          </a:r>
        </a:p>
      </dsp:txBody>
      <dsp:txXfrm>
        <a:off x="5334545" y="4677123"/>
        <a:ext cx="1333432" cy="1052510"/>
      </dsp:txXfrm>
    </dsp:sp>
    <dsp:sp modelId="{AA219032-4EC3-4C92-87E7-C2D4BC4927DB}">
      <dsp:nvSpPr>
        <dsp:cNvPr id="0" name=""/>
        <dsp:cNvSpPr/>
      </dsp:nvSpPr>
      <dsp:spPr>
        <a:xfrm rot="10800000">
          <a:off x="0" y="2605"/>
          <a:ext cx="6668792" cy="3519044"/>
        </a:xfrm>
        <a:prstGeom prst="upArrowCallout">
          <a:avLst/>
        </a:prstGeom>
        <a:solidFill>
          <a:schemeClr val="accent2">
            <a:hueOff val="-6080002"/>
            <a:satOff val="-17144"/>
            <a:lumOff val="-7255"/>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a:t>Broadly speaking, the exchange of information, otherwise known as communication, is a cornerstone of interaction between individuals. </a:t>
          </a:r>
        </a:p>
      </dsp:txBody>
      <dsp:txXfrm rot="10800000">
        <a:off x="0" y="2605"/>
        <a:ext cx="6668792" cy="2286569"/>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7/10/2024</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008212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7/10/2024</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934203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7/10/2024</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846321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7/10/2024</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089397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7/10/2024</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7204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7/10/2024</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479104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7/10/2024</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258416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7/10/2024</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050718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7/10/2024</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35000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7/10/2024</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0792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7/10/2024</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3958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7/10/2024</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674096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2" orient="horz" pos="2160">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2" pos="3840">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55309-608C-A015-E5AA-41CBBB99E5E6}"/>
              </a:ext>
            </a:extLst>
          </p:cNvPr>
          <p:cNvSpPr>
            <a:spLocks noGrp="1"/>
          </p:cNvSpPr>
          <p:nvPr>
            <p:ph type="ctrTitle"/>
          </p:nvPr>
        </p:nvSpPr>
        <p:spPr>
          <a:xfrm>
            <a:off x="2107199" y="2495550"/>
            <a:ext cx="7977600" cy="933450"/>
          </a:xfrm>
        </p:spPr>
        <p:txBody>
          <a:bodyPr/>
          <a:lstStyle/>
          <a:p>
            <a:r>
              <a:rPr lang="en-US" dirty="0"/>
              <a:t>Corporate Communication</a:t>
            </a:r>
          </a:p>
        </p:txBody>
      </p:sp>
      <p:sp>
        <p:nvSpPr>
          <p:cNvPr id="3" name="Subtitle 2">
            <a:extLst>
              <a:ext uri="{FF2B5EF4-FFF2-40B4-BE49-F238E27FC236}">
                <a16:creationId xmlns:a16="http://schemas.microsoft.com/office/drawing/2014/main" id="{B1A2B2AE-C57F-0537-C19D-5C351D1B27C9}"/>
              </a:ext>
            </a:extLst>
          </p:cNvPr>
          <p:cNvSpPr>
            <a:spLocks noGrp="1"/>
          </p:cNvSpPr>
          <p:nvPr>
            <p:ph type="subTitle" idx="1"/>
          </p:nvPr>
        </p:nvSpPr>
        <p:spPr>
          <a:xfrm>
            <a:off x="2974837" y="3675340"/>
            <a:ext cx="6242325" cy="933450"/>
          </a:xfrm>
        </p:spPr>
        <p:txBody>
          <a:bodyPr>
            <a:normAutofit/>
          </a:bodyPr>
          <a:lstStyle/>
          <a:p>
            <a:r>
              <a:rPr lang="en-US" sz="1700" dirty="0">
                <a:latin typeface="Avenir Next LT Pro" panose="020B0504020202020204" pitchFamily="34" charset="0"/>
              </a:rPr>
              <a:t>EmpowHer: Empowering Girls for Corporate Excellence</a:t>
            </a:r>
            <a:endParaRPr lang="en-US" sz="1700" dirty="0"/>
          </a:p>
          <a:p>
            <a:endParaRPr lang="en-US" dirty="0"/>
          </a:p>
        </p:txBody>
      </p:sp>
    </p:spTree>
    <p:extLst>
      <p:ext uri="{BB962C8B-B14F-4D97-AF65-F5344CB8AC3E}">
        <p14:creationId xmlns:p14="http://schemas.microsoft.com/office/powerpoint/2010/main" val="3142220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0B328-FD49-2352-241A-A0C7EC06719C}"/>
              </a:ext>
            </a:extLst>
          </p:cNvPr>
          <p:cNvSpPr>
            <a:spLocks noGrp="1"/>
          </p:cNvSpPr>
          <p:nvPr>
            <p:ph type="title"/>
          </p:nvPr>
        </p:nvSpPr>
        <p:spPr>
          <a:xfrm>
            <a:off x="1421522" y="644325"/>
            <a:ext cx="6328800" cy="841093"/>
          </a:xfrm>
        </p:spPr>
        <p:txBody>
          <a:bodyPr>
            <a:normAutofit fontScale="90000"/>
          </a:bodyPr>
          <a:lstStyle/>
          <a:p>
            <a:pPr algn="ctr"/>
            <a:r>
              <a:rPr lang="en-US" dirty="0"/>
              <a:t>Brief explanation of the project planning steps </a:t>
            </a:r>
          </a:p>
        </p:txBody>
      </p:sp>
      <p:sp>
        <p:nvSpPr>
          <p:cNvPr id="3" name="Content Placeholder 2">
            <a:extLst>
              <a:ext uri="{FF2B5EF4-FFF2-40B4-BE49-F238E27FC236}">
                <a16:creationId xmlns:a16="http://schemas.microsoft.com/office/drawing/2014/main" id="{87DA716F-B213-C0F3-B75F-82250F264C5F}"/>
              </a:ext>
            </a:extLst>
          </p:cNvPr>
          <p:cNvSpPr>
            <a:spLocks noGrp="1"/>
          </p:cNvSpPr>
          <p:nvPr>
            <p:ph idx="1"/>
          </p:nvPr>
        </p:nvSpPr>
        <p:spPr>
          <a:xfrm>
            <a:off x="981684" y="1485418"/>
            <a:ext cx="8119876" cy="4429245"/>
          </a:xfrm>
        </p:spPr>
        <p:txBody>
          <a:bodyPr>
            <a:normAutofit/>
          </a:bodyPr>
          <a:lstStyle/>
          <a:p>
            <a:pPr marL="0" indent="0">
              <a:buNone/>
            </a:pPr>
            <a:r>
              <a:rPr lang="en-US" sz="1200" dirty="0"/>
              <a:t>-</a:t>
            </a:r>
            <a:r>
              <a:rPr lang="en-US" sz="1200" b="1" dirty="0"/>
              <a:t>other important points </a:t>
            </a:r>
          </a:p>
          <a:p>
            <a:pPr>
              <a:buFontTx/>
              <a:buChar char="-"/>
            </a:pPr>
            <a:r>
              <a:rPr lang="en-US" sz="1200" dirty="0"/>
              <a:t>What is business ?</a:t>
            </a:r>
          </a:p>
          <a:p>
            <a:pPr>
              <a:buFontTx/>
              <a:buChar char="-"/>
            </a:pPr>
            <a:r>
              <a:rPr lang="en-US" sz="1200" dirty="0"/>
              <a:t>What is BRD?</a:t>
            </a:r>
          </a:p>
          <a:p>
            <a:pPr>
              <a:buFontTx/>
              <a:buChar char="-"/>
            </a:pPr>
            <a:r>
              <a:rPr lang="en-US" sz="1200" dirty="0"/>
              <a:t>Who prepare the BRD ?</a:t>
            </a:r>
          </a:p>
          <a:p>
            <a:pPr>
              <a:buFontTx/>
              <a:buChar char="-"/>
            </a:pPr>
            <a:r>
              <a:rPr lang="en-US" sz="1200" dirty="0"/>
              <a:t>Who develop the application / tool / website as per business need ?</a:t>
            </a:r>
          </a:p>
          <a:p>
            <a:pPr>
              <a:buFontTx/>
              <a:buChar char="-"/>
            </a:pPr>
            <a:r>
              <a:rPr lang="en-US" sz="1200" dirty="0"/>
              <a:t>Who act as bridge in between business and developer ?</a:t>
            </a:r>
          </a:p>
          <a:p>
            <a:pPr>
              <a:buFontTx/>
              <a:buChar char="-"/>
            </a:pPr>
            <a:r>
              <a:rPr lang="en-US" sz="1200" dirty="0"/>
              <a:t>Terminology used to develop the application</a:t>
            </a:r>
          </a:p>
          <a:p>
            <a:pPr>
              <a:buFontTx/>
              <a:buChar char="-"/>
            </a:pPr>
            <a:r>
              <a:rPr lang="en-US" sz="1200" dirty="0"/>
              <a:t>Tools used for monitoring of development .</a:t>
            </a:r>
          </a:p>
          <a:p>
            <a:pPr>
              <a:buFontTx/>
              <a:buChar char="-"/>
            </a:pPr>
            <a:r>
              <a:rPr lang="en-US" sz="1200" dirty="0"/>
              <a:t>What is difference in production and non-production environment.?</a:t>
            </a:r>
          </a:p>
          <a:p>
            <a:pPr>
              <a:buFontTx/>
              <a:buChar char="-"/>
            </a:pPr>
            <a:r>
              <a:rPr lang="en-US" sz="1200" dirty="0"/>
              <a:t>What is production deployment ?</a:t>
            </a:r>
          </a:p>
          <a:p>
            <a:pPr>
              <a:buFontTx/>
              <a:buChar char="-"/>
            </a:pPr>
            <a:r>
              <a:rPr lang="en-US" sz="1200" dirty="0"/>
              <a:t>What are roles in application?</a:t>
            </a:r>
          </a:p>
          <a:p>
            <a:pPr>
              <a:buFontTx/>
              <a:buChar char="-"/>
            </a:pPr>
            <a:endParaRPr lang="en-US" sz="1200" dirty="0"/>
          </a:p>
        </p:txBody>
      </p:sp>
      <p:pic>
        <p:nvPicPr>
          <p:cNvPr id="7" name="Graphic 6" descr="Call center">
            <a:extLst>
              <a:ext uri="{FF2B5EF4-FFF2-40B4-BE49-F238E27FC236}">
                <a16:creationId xmlns:a16="http://schemas.microsoft.com/office/drawing/2014/main" id="{CAA3E5BC-BAAC-BDA0-E8D1-785F77DAD4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3650" y="2045319"/>
            <a:ext cx="2767362" cy="2767362"/>
          </a:xfrm>
          <a:prstGeom prst="rect">
            <a:avLst/>
          </a:prstGeom>
        </p:spPr>
      </p:pic>
    </p:spTree>
    <p:extLst>
      <p:ext uri="{BB962C8B-B14F-4D97-AF65-F5344CB8AC3E}">
        <p14:creationId xmlns:p14="http://schemas.microsoft.com/office/powerpoint/2010/main" val="231685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0" name="Group 9">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2"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1"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5" name="Rectangle 14">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0A3CE0-187B-DDE1-44D5-D3B2D7E33F34}"/>
              </a:ext>
            </a:extLst>
          </p:cNvPr>
          <p:cNvSpPr>
            <a:spLocks noGrp="1"/>
          </p:cNvSpPr>
          <p:nvPr>
            <p:ph type="title"/>
          </p:nvPr>
        </p:nvSpPr>
        <p:spPr>
          <a:xfrm>
            <a:off x="2197101" y="1089025"/>
            <a:ext cx="7797799" cy="1532951"/>
          </a:xfrm>
        </p:spPr>
        <p:txBody>
          <a:bodyPr vert="horz" lIns="91440" tIns="45720" rIns="91440" bIns="45720" rtlCol="0" anchor="b" anchorCtr="0">
            <a:normAutofit/>
          </a:bodyPr>
          <a:lstStyle/>
          <a:p>
            <a:pPr algn="ctr">
              <a:lnSpc>
                <a:spcPct val="90000"/>
              </a:lnSpc>
            </a:pPr>
            <a:r>
              <a:rPr lang="en-US" sz="4800" dirty="0"/>
              <a:t>Thank you for your time, any questions?</a:t>
            </a:r>
          </a:p>
        </p:txBody>
      </p:sp>
      <p:grpSp>
        <p:nvGrpSpPr>
          <p:cNvPr id="17" name="Group 16">
            <a:extLst>
              <a:ext uri="{FF2B5EF4-FFF2-40B4-BE49-F238E27FC236}">
                <a16:creationId xmlns:a16="http://schemas.microsoft.com/office/drawing/2014/main" id="{BF9F7A1D-1090-4288-AA92-5E103402E3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87925" y="2840038"/>
            <a:ext cx="2216150" cy="1177924"/>
            <a:chOff x="4987925" y="2840038"/>
            <a:chExt cx="2216150" cy="1177924"/>
          </a:xfrm>
        </p:grpSpPr>
        <p:sp>
          <p:nvSpPr>
            <p:cNvPr id="18" name="Rectangle 17">
              <a:extLst>
                <a:ext uri="{FF2B5EF4-FFF2-40B4-BE49-F238E27FC236}">
                  <a16:creationId xmlns:a16="http://schemas.microsoft.com/office/drawing/2014/main" id="{9109F7CF-3139-48B9-AF7B-9BD2941A8D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a:extLst>
                <a:ext uri="{FF2B5EF4-FFF2-40B4-BE49-F238E27FC236}">
                  <a16:creationId xmlns:a16="http://schemas.microsoft.com/office/drawing/2014/main" id="{5F52CE0A-5FEB-41F7-AC08-13F9CCDA581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0" name="Group 19">
                <a:extLst>
                  <a:ext uri="{FF2B5EF4-FFF2-40B4-BE49-F238E27FC236}">
                    <a16:creationId xmlns:a16="http://schemas.microsoft.com/office/drawing/2014/main" id="{A731CECC-3215-4BBB-9435-8EE683B8E32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5" name="Freeform 68">
                  <a:extLst>
                    <a:ext uri="{FF2B5EF4-FFF2-40B4-BE49-F238E27FC236}">
                      <a16:creationId xmlns:a16="http://schemas.microsoft.com/office/drawing/2014/main" id="{55668BB4-A5B1-47EB-B913-25AE6AB036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69">
                  <a:extLst>
                    <a:ext uri="{FF2B5EF4-FFF2-40B4-BE49-F238E27FC236}">
                      <a16:creationId xmlns:a16="http://schemas.microsoft.com/office/drawing/2014/main" id="{94A22C99-8239-43D4-81DE-86F79FF1D7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7" name="Line 70">
                  <a:extLst>
                    <a:ext uri="{FF2B5EF4-FFF2-40B4-BE49-F238E27FC236}">
                      <a16:creationId xmlns:a16="http://schemas.microsoft.com/office/drawing/2014/main" id="{8103C5B8-06AC-40D5-B70E-00FC0783A9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1" name="Group 20">
                <a:extLst>
                  <a:ext uri="{FF2B5EF4-FFF2-40B4-BE49-F238E27FC236}">
                    <a16:creationId xmlns:a16="http://schemas.microsoft.com/office/drawing/2014/main" id="{FE3881FC-25BE-49F9-8318-512ECDA4FB1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2" name="Freeform 68">
                  <a:extLst>
                    <a:ext uri="{FF2B5EF4-FFF2-40B4-BE49-F238E27FC236}">
                      <a16:creationId xmlns:a16="http://schemas.microsoft.com/office/drawing/2014/main" id="{5A832B89-863F-48D0-A912-B1414A2544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69">
                  <a:extLst>
                    <a:ext uri="{FF2B5EF4-FFF2-40B4-BE49-F238E27FC236}">
                      <a16:creationId xmlns:a16="http://schemas.microsoft.com/office/drawing/2014/main" id="{0BF5E77C-56C6-472D-B6A0-56C2E3D51B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4" name="Line 70">
                  <a:extLst>
                    <a:ext uri="{FF2B5EF4-FFF2-40B4-BE49-F238E27FC236}">
                      <a16:creationId xmlns:a16="http://schemas.microsoft.com/office/drawing/2014/main" id="{8A3B85A2-B137-458E-B4D6-9141EA2D52A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Tree>
    <p:extLst>
      <p:ext uri="{BB962C8B-B14F-4D97-AF65-F5344CB8AC3E}">
        <p14:creationId xmlns:p14="http://schemas.microsoft.com/office/powerpoint/2010/main" val="3010362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CB557A8-E13F-B1AE-DCAE-E8B4974461E4}"/>
              </a:ext>
            </a:extLst>
          </p:cNvPr>
          <p:cNvSpPr txBox="1">
            <a:spLocks/>
          </p:cNvSpPr>
          <p:nvPr/>
        </p:nvSpPr>
        <p:spPr>
          <a:xfrm>
            <a:off x="2748000" y="427220"/>
            <a:ext cx="6696000" cy="1077218"/>
          </a:xfrm>
          <a:prstGeom prst="rect">
            <a:avLst/>
          </a:prstGeom>
        </p:spPr>
        <p:txBody>
          <a:bodyPr vert="horz" wrap="square" lIns="91440" tIns="45720" rIns="91440" bIns="45720" rtlCol="0" anchor="b" anchorCtr="0">
            <a:normAutofit/>
          </a:bodyPr>
          <a:lst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pPr algn="ctr">
              <a:spcAft>
                <a:spcPts val="600"/>
              </a:spcAft>
            </a:pPr>
            <a:r>
              <a:rPr lang="en-US" kern="1200" cap="none" spc="0" baseline="0">
                <a:solidFill>
                  <a:schemeClr val="tx1"/>
                </a:solidFill>
                <a:latin typeface="+mj-lt"/>
                <a:ea typeface="+mj-ea"/>
                <a:cs typeface="+mj-cs"/>
              </a:rPr>
              <a:t>Self Introduction</a:t>
            </a:r>
          </a:p>
        </p:txBody>
      </p:sp>
      <p:cxnSp>
        <p:nvCxnSpPr>
          <p:cNvPr id="8" name="Straight Connector 7">
            <a:extLst>
              <a:ext uri="{FF2B5EF4-FFF2-40B4-BE49-F238E27FC236}">
                <a16:creationId xmlns:a16="http://schemas.microsoft.com/office/drawing/2014/main" id="{653B9D3A-F8F6-4354-8088-6E520C2A64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194300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Content Placeholder 2">
            <a:extLst>
              <a:ext uri="{FF2B5EF4-FFF2-40B4-BE49-F238E27FC236}">
                <a16:creationId xmlns:a16="http://schemas.microsoft.com/office/drawing/2014/main" id="{57C4E796-3C85-3ABB-41EF-8DEC715041EC}"/>
              </a:ext>
            </a:extLst>
          </p:cNvPr>
          <p:cNvSpPr txBox="1">
            <a:spLocks/>
          </p:cNvSpPr>
          <p:nvPr/>
        </p:nvSpPr>
        <p:spPr>
          <a:xfrm>
            <a:off x="2748000" y="2391877"/>
            <a:ext cx="6696000" cy="3386621"/>
          </a:xfrm>
          <a:prstGeom prst="rect">
            <a:avLst/>
          </a:prstGeom>
        </p:spPr>
        <p:txBody>
          <a:bodyPr vert="horz" lIns="91440" tIns="45720" rIns="91440" bIns="45720" rtlCol="0">
            <a:normAutofit/>
          </a:bodyPr>
          <a:lst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As today’s topic is on communication, it would be good to start with a brief introduction from each one of you.</a:t>
            </a:r>
          </a:p>
        </p:txBody>
      </p:sp>
    </p:spTree>
    <p:extLst>
      <p:ext uri="{BB962C8B-B14F-4D97-AF65-F5344CB8AC3E}">
        <p14:creationId xmlns:p14="http://schemas.microsoft.com/office/powerpoint/2010/main" val="767288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16A5661-2CFE-478C-BAC3-729F393F3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972CCB-7A20-3673-1C7D-D303952403DB}"/>
              </a:ext>
            </a:extLst>
          </p:cNvPr>
          <p:cNvSpPr>
            <a:spLocks noGrp="1"/>
          </p:cNvSpPr>
          <p:nvPr>
            <p:ph type="title"/>
          </p:nvPr>
        </p:nvSpPr>
        <p:spPr>
          <a:xfrm>
            <a:off x="1080000" y="1508125"/>
            <a:ext cx="3899982" cy="3838576"/>
          </a:xfrm>
        </p:spPr>
        <p:txBody>
          <a:bodyPr anchor="ctr">
            <a:normAutofit/>
          </a:bodyPr>
          <a:lstStyle/>
          <a:p>
            <a:pPr algn="ctr"/>
            <a:r>
              <a:rPr lang="en-US" dirty="0"/>
              <a:t>Agenda</a:t>
            </a:r>
          </a:p>
        </p:txBody>
      </p:sp>
      <p:grpSp>
        <p:nvGrpSpPr>
          <p:cNvPr id="10" name="Group 9">
            <a:extLst>
              <a:ext uri="{FF2B5EF4-FFF2-40B4-BE49-F238E27FC236}">
                <a16:creationId xmlns:a16="http://schemas.microsoft.com/office/drawing/2014/main" id="{317C5DB0-7DD2-458D-B2D6-43AD6AB88B0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4357" y="198422"/>
            <a:ext cx="788808" cy="1273628"/>
            <a:chOff x="554357" y="198422"/>
            <a:chExt cx="788808" cy="1273628"/>
          </a:xfrm>
        </p:grpSpPr>
        <p:sp>
          <p:nvSpPr>
            <p:cNvPr id="11" name="Oval 10">
              <a:extLst>
                <a:ext uri="{FF2B5EF4-FFF2-40B4-BE49-F238E27FC236}">
                  <a16:creationId xmlns:a16="http://schemas.microsoft.com/office/drawing/2014/main" id="{E7C83ECF-756B-4492-843B-918CC11051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002750" y="198422"/>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2" name="Group 11">
              <a:extLst>
                <a:ext uri="{FF2B5EF4-FFF2-40B4-BE49-F238E27FC236}">
                  <a16:creationId xmlns:a16="http://schemas.microsoft.com/office/drawing/2014/main" id="{FF058DD3-3916-4C08-B24C-579AB28BC6F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8100000" flipH="1">
              <a:off x="554357" y="402322"/>
              <a:ext cx="641183" cy="1069728"/>
              <a:chOff x="6484112" y="2967038"/>
              <a:chExt cx="641183" cy="1069728"/>
            </a:xfrm>
          </p:grpSpPr>
          <p:grpSp>
            <p:nvGrpSpPr>
              <p:cNvPr id="13" name="Group 12">
                <a:extLst>
                  <a:ext uri="{FF2B5EF4-FFF2-40B4-BE49-F238E27FC236}">
                    <a16:creationId xmlns:a16="http://schemas.microsoft.com/office/drawing/2014/main" id="{8D110D46-B042-4353-93DE-70E69ECEA53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18" name="Freeform 68">
                  <a:extLst>
                    <a:ext uri="{FF2B5EF4-FFF2-40B4-BE49-F238E27FC236}">
                      <a16:creationId xmlns:a16="http://schemas.microsoft.com/office/drawing/2014/main" id="{E214E373-86E1-401E-AED2-85946BACF9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69">
                  <a:extLst>
                    <a:ext uri="{FF2B5EF4-FFF2-40B4-BE49-F238E27FC236}">
                      <a16:creationId xmlns:a16="http://schemas.microsoft.com/office/drawing/2014/main" id="{1691C68F-E553-4087-B3CD-06675355AA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 name="Line 70">
                  <a:extLst>
                    <a:ext uri="{FF2B5EF4-FFF2-40B4-BE49-F238E27FC236}">
                      <a16:creationId xmlns:a16="http://schemas.microsoft.com/office/drawing/2014/main" id="{B13009C4-8616-47EF-BB18-A5E66A51929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4" name="Group 13">
                <a:extLst>
                  <a:ext uri="{FF2B5EF4-FFF2-40B4-BE49-F238E27FC236}">
                    <a16:creationId xmlns:a16="http://schemas.microsoft.com/office/drawing/2014/main" id="{7926455A-FC5C-4B86-8A74-CE4D2F87D4F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15" name="Freeform 68">
                  <a:extLst>
                    <a:ext uri="{FF2B5EF4-FFF2-40B4-BE49-F238E27FC236}">
                      <a16:creationId xmlns:a16="http://schemas.microsoft.com/office/drawing/2014/main" id="{A78AACFD-FC9C-4CB1-A53D-E25D19ABF5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69">
                  <a:extLst>
                    <a:ext uri="{FF2B5EF4-FFF2-40B4-BE49-F238E27FC236}">
                      <a16:creationId xmlns:a16="http://schemas.microsoft.com/office/drawing/2014/main" id="{7642CF8C-E6A9-4EBD-8606-8C51CFA327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7" name="Line 70">
                  <a:extLst>
                    <a:ext uri="{FF2B5EF4-FFF2-40B4-BE49-F238E27FC236}">
                      <a16:creationId xmlns:a16="http://schemas.microsoft.com/office/drawing/2014/main" id="{1EDA345F-CA5B-4CCA-B550-CF69B956A6D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cxnSp>
        <p:nvCxnSpPr>
          <p:cNvPr id="22" name="Straight Connector 21">
            <a:extLst>
              <a:ext uri="{FF2B5EF4-FFF2-40B4-BE49-F238E27FC236}">
                <a16:creationId xmlns:a16="http://schemas.microsoft.com/office/drawing/2014/main" id="{4171395C-0D5B-4C83-8CEB-2648A22390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3159000"/>
            <a:ext cx="0" cy="54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FCC727C-DD70-0E0B-7B8E-ACA471C751A3}"/>
              </a:ext>
            </a:extLst>
          </p:cNvPr>
          <p:cNvSpPr>
            <a:spLocks noGrp="1"/>
          </p:cNvSpPr>
          <p:nvPr>
            <p:ph idx="1"/>
          </p:nvPr>
        </p:nvSpPr>
        <p:spPr>
          <a:xfrm>
            <a:off x="6654800" y="1084262"/>
            <a:ext cx="5171439" cy="4689476"/>
          </a:xfrm>
        </p:spPr>
        <p:txBody>
          <a:bodyPr anchor="ctr">
            <a:normAutofit/>
          </a:bodyPr>
          <a:lstStyle/>
          <a:p>
            <a:r>
              <a:rPr lang="en-US" sz="1800" dirty="0"/>
              <a:t>Communication process – how it plays an important role in the professional space</a:t>
            </a:r>
          </a:p>
          <a:p>
            <a:r>
              <a:rPr lang="en-US" sz="1800" dirty="0"/>
              <a:t>Effective communication techniques</a:t>
            </a:r>
          </a:p>
          <a:p>
            <a:r>
              <a:rPr lang="en-US" sz="1800" dirty="0"/>
              <a:t>Types of communication within an organization</a:t>
            </a:r>
          </a:p>
          <a:p>
            <a:r>
              <a:rPr lang="en-US" sz="1800" dirty="0"/>
              <a:t>Role Play</a:t>
            </a:r>
          </a:p>
        </p:txBody>
      </p:sp>
    </p:spTree>
    <p:extLst>
      <p:ext uri="{BB962C8B-B14F-4D97-AF65-F5344CB8AC3E}">
        <p14:creationId xmlns:p14="http://schemas.microsoft.com/office/powerpoint/2010/main" val="3462549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14E06C-E47F-FA34-D850-9791C9D28F04}"/>
              </a:ext>
            </a:extLst>
          </p:cNvPr>
          <p:cNvSpPr>
            <a:spLocks noGrp="1"/>
          </p:cNvSpPr>
          <p:nvPr>
            <p:ph type="title"/>
          </p:nvPr>
        </p:nvSpPr>
        <p:spPr>
          <a:xfrm>
            <a:off x="990000" y="946800"/>
            <a:ext cx="2802386" cy="4689475"/>
          </a:xfrm>
        </p:spPr>
        <p:txBody>
          <a:bodyPr anchor="t">
            <a:normAutofit/>
          </a:bodyPr>
          <a:lstStyle/>
          <a:p>
            <a:r>
              <a:rPr lang="en-US" sz="3000" baseline="0" dirty="0"/>
              <a:t>Communication Process – how it plays an important role in the professional space</a:t>
            </a:r>
            <a:endParaRPr lang="en-US" sz="3000" dirty="0"/>
          </a:p>
        </p:txBody>
      </p:sp>
      <p:cxnSp>
        <p:nvCxnSpPr>
          <p:cNvPr id="11" name="Straight Connector 10">
            <a:extLst>
              <a:ext uri="{FF2B5EF4-FFF2-40B4-BE49-F238E27FC236}">
                <a16:creationId xmlns:a16="http://schemas.microsoft.com/office/drawing/2014/main" id="{9B4757C4-228A-47E5-94C8-058312AB27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3230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302A47A6-AB4C-81A2-EDD6-8FB7ED9257D2}"/>
              </a:ext>
            </a:extLst>
          </p:cNvPr>
          <p:cNvGraphicFramePr>
            <a:graphicFrameLocks noGrp="1"/>
          </p:cNvGraphicFramePr>
          <p:nvPr>
            <p:ph idx="1"/>
            <p:extLst>
              <p:ext uri="{D42A27DB-BD31-4B8C-83A1-F6EECF244321}">
                <p14:modId xmlns:p14="http://schemas.microsoft.com/office/powerpoint/2010/main" val="4165155060"/>
              </p:ext>
            </p:extLst>
          </p:nvPr>
        </p:nvGraphicFramePr>
        <p:xfrm>
          <a:off x="4982215" y="537330"/>
          <a:ext cx="6668792" cy="577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7588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445197-0A24-8724-FD57-2A1DF327F72C}"/>
              </a:ext>
            </a:extLst>
          </p:cNvPr>
          <p:cNvSpPr>
            <a:spLocks noGrp="1"/>
          </p:cNvSpPr>
          <p:nvPr>
            <p:ph type="title"/>
          </p:nvPr>
        </p:nvSpPr>
        <p:spPr>
          <a:xfrm>
            <a:off x="989998" y="395288"/>
            <a:ext cx="6317998" cy="1120439"/>
          </a:xfrm>
        </p:spPr>
        <p:txBody>
          <a:bodyPr wrap="square" anchor="b">
            <a:normAutofit/>
          </a:bodyPr>
          <a:lstStyle/>
          <a:p>
            <a:pPr algn="ctr"/>
            <a:r>
              <a:rPr lang="en-US" dirty="0"/>
              <a:t>Effective Communication Techniques</a:t>
            </a:r>
          </a:p>
        </p:txBody>
      </p:sp>
      <p:cxnSp>
        <p:nvCxnSpPr>
          <p:cNvPr id="16" name="Straight Connector 10">
            <a:extLst>
              <a:ext uri="{FF2B5EF4-FFF2-40B4-BE49-F238E27FC236}">
                <a16:creationId xmlns:a16="http://schemas.microsoft.com/office/drawing/2014/main" id="{16C132CB-661F-4A80-B2A5-D78FF18C0C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78998" y="1964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BD9AEE89-F591-BB53-68C0-E68E7963679D}"/>
              </a:ext>
            </a:extLst>
          </p:cNvPr>
          <p:cNvSpPr>
            <a:spLocks noGrp="1"/>
          </p:cNvSpPr>
          <p:nvPr>
            <p:ph idx="1"/>
          </p:nvPr>
        </p:nvSpPr>
        <p:spPr>
          <a:xfrm>
            <a:off x="989998" y="2413468"/>
            <a:ext cx="6318000" cy="3365032"/>
          </a:xfrm>
        </p:spPr>
        <p:txBody>
          <a:bodyPr>
            <a:normAutofit/>
          </a:bodyPr>
          <a:lstStyle/>
          <a:p>
            <a:r>
              <a:rPr lang="en-US" dirty="0"/>
              <a:t>Active listing</a:t>
            </a:r>
          </a:p>
          <a:p>
            <a:r>
              <a:rPr lang="en-US" dirty="0"/>
              <a:t>Nonverbal communication – facial expressions, gestures and body language.</a:t>
            </a:r>
          </a:p>
          <a:p>
            <a:r>
              <a:rPr lang="en-US" dirty="0"/>
              <a:t>Tone - involves varying pitch, word choice etc.</a:t>
            </a:r>
          </a:p>
          <a:p>
            <a:endParaRPr lang="en-US" dirty="0"/>
          </a:p>
          <a:p>
            <a:endParaRPr lang="en-US" dirty="0"/>
          </a:p>
        </p:txBody>
      </p:sp>
      <p:pic>
        <p:nvPicPr>
          <p:cNvPr id="18" name="Picture 4" descr="White paper ships being led by a yellow ship">
            <a:extLst>
              <a:ext uri="{FF2B5EF4-FFF2-40B4-BE49-F238E27FC236}">
                <a16:creationId xmlns:a16="http://schemas.microsoft.com/office/drawing/2014/main" id="{AF766E3C-1153-D7DA-91EE-7E15C0C16413}"/>
              </a:ext>
            </a:extLst>
          </p:cNvPr>
          <p:cNvPicPr>
            <a:picLocks noChangeAspect="1"/>
          </p:cNvPicPr>
          <p:nvPr/>
        </p:nvPicPr>
        <p:blipFill rotWithShape="1">
          <a:blip r:embed="rId2"/>
          <a:srcRect l="44942" r="17380" b="-1"/>
          <a:stretch/>
        </p:blipFill>
        <p:spPr>
          <a:xfrm>
            <a:off x="8321011" y="10"/>
            <a:ext cx="3870989" cy="6857990"/>
          </a:xfrm>
          <a:prstGeom prst="rect">
            <a:avLst/>
          </a:prstGeom>
        </p:spPr>
      </p:pic>
    </p:spTree>
    <p:extLst>
      <p:ext uri="{BB962C8B-B14F-4D97-AF65-F5344CB8AC3E}">
        <p14:creationId xmlns:p14="http://schemas.microsoft.com/office/powerpoint/2010/main" val="607836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E4EC3-F273-71B6-D843-ED2692457371}"/>
              </a:ext>
            </a:extLst>
          </p:cNvPr>
          <p:cNvSpPr>
            <a:spLocks noGrp="1"/>
          </p:cNvSpPr>
          <p:nvPr>
            <p:ph type="title"/>
          </p:nvPr>
        </p:nvSpPr>
        <p:spPr/>
        <p:txBody>
          <a:bodyPr>
            <a:normAutofit fontScale="90000"/>
          </a:bodyPr>
          <a:lstStyle/>
          <a:p>
            <a:r>
              <a:rPr lang="en-US" sz="3600" dirty="0"/>
              <a:t>Audience-Specific Organizational Communication</a:t>
            </a:r>
            <a:br>
              <a:rPr lang="en-US" dirty="0">
                <a:effectLst/>
                <a:latin typeface="-apple-system"/>
              </a:rPr>
            </a:br>
            <a:endParaRPr lang="en-US" dirty="0"/>
          </a:p>
        </p:txBody>
      </p:sp>
      <p:sp>
        <p:nvSpPr>
          <p:cNvPr id="3" name="Content Placeholder 2">
            <a:extLst>
              <a:ext uri="{FF2B5EF4-FFF2-40B4-BE49-F238E27FC236}">
                <a16:creationId xmlns:a16="http://schemas.microsoft.com/office/drawing/2014/main" id="{E746F751-24BC-7492-C62B-BBC0FD3CECC3}"/>
              </a:ext>
            </a:extLst>
          </p:cNvPr>
          <p:cNvSpPr>
            <a:spLocks noGrp="1"/>
          </p:cNvSpPr>
          <p:nvPr>
            <p:ph idx="1"/>
          </p:nvPr>
        </p:nvSpPr>
        <p:spPr/>
        <p:txBody>
          <a:bodyPr/>
          <a:lstStyle/>
          <a:p>
            <a:pPr marL="0" indent="0" rtl="0">
              <a:buNone/>
            </a:pPr>
            <a:r>
              <a:rPr lang="en-US" sz="1800" dirty="0"/>
              <a:t>The following categories are determined by the specific audience or stakeholder involved in the dialogue:</a:t>
            </a:r>
          </a:p>
          <a:p>
            <a:pPr rtl="0"/>
            <a:endParaRPr lang="en-US" sz="1800" dirty="0"/>
          </a:p>
          <a:p>
            <a:pPr lvl="1"/>
            <a:r>
              <a:rPr lang="en-US" sz="1800" dirty="0"/>
              <a:t>• </a:t>
            </a:r>
            <a:r>
              <a:rPr lang="en-US" sz="1800" i="0" dirty="0"/>
              <a:t>Communication within the team </a:t>
            </a:r>
          </a:p>
          <a:p>
            <a:pPr lvl="1"/>
            <a:r>
              <a:rPr lang="en-US" sz="1800" i="0" dirty="0"/>
              <a:t>• Internal organizational communication </a:t>
            </a:r>
          </a:p>
          <a:p>
            <a:pPr lvl="1"/>
            <a:r>
              <a:rPr lang="en-US" sz="1800" i="0" dirty="0"/>
              <a:t>• Whole-organization communication </a:t>
            </a:r>
          </a:p>
          <a:p>
            <a:pPr lvl="1"/>
            <a:r>
              <a:rPr lang="en-US" sz="1800" i="0" dirty="0"/>
              <a:t>• Communication with external stakeholders</a:t>
            </a:r>
          </a:p>
          <a:p>
            <a:endParaRPr lang="en-US" dirty="0"/>
          </a:p>
        </p:txBody>
      </p:sp>
    </p:spTree>
    <p:extLst>
      <p:ext uri="{BB962C8B-B14F-4D97-AF65-F5344CB8AC3E}">
        <p14:creationId xmlns:p14="http://schemas.microsoft.com/office/powerpoint/2010/main" val="2376732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C0B328-FD49-2352-241A-A0C7EC06719C}"/>
              </a:ext>
            </a:extLst>
          </p:cNvPr>
          <p:cNvSpPr>
            <a:spLocks noGrp="1"/>
          </p:cNvSpPr>
          <p:nvPr>
            <p:ph type="title"/>
          </p:nvPr>
        </p:nvSpPr>
        <p:spPr>
          <a:xfrm>
            <a:off x="989400" y="395289"/>
            <a:ext cx="6328800" cy="1112836"/>
          </a:xfrm>
        </p:spPr>
        <p:txBody>
          <a:bodyPr>
            <a:normAutofit/>
          </a:bodyPr>
          <a:lstStyle/>
          <a:p>
            <a:pPr algn="ctr"/>
            <a:r>
              <a:rPr lang="en-US" dirty="0"/>
              <a:t>Role Play – How would you respond to the below scenario</a:t>
            </a:r>
          </a:p>
        </p:txBody>
      </p:sp>
      <p:sp>
        <p:nvSpPr>
          <p:cNvPr id="3" name="Content Placeholder 2">
            <a:extLst>
              <a:ext uri="{FF2B5EF4-FFF2-40B4-BE49-F238E27FC236}">
                <a16:creationId xmlns:a16="http://schemas.microsoft.com/office/drawing/2014/main" id="{87DA716F-B213-C0F3-B75F-82250F264C5F}"/>
              </a:ext>
            </a:extLst>
          </p:cNvPr>
          <p:cNvSpPr>
            <a:spLocks noGrp="1"/>
          </p:cNvSpPr>
          <p:nvPr>
            <p:ph idx="1"/>
          </p:nvPr>
        </p:nvSpPr>
        <p:spPr>
          <a:xfrm>
            <a:off x="989400" y="1864801"/>
            <a:ext cx="6328800" cy="3913700"/>
          </a:xfrm>
        </p:spPr>
        <p:txBody>
          <a:bodyPr>
            <a:normAutofit/>
          </a:bodyPr>
          <a:lstStyle/>
          <a:p>
            <a:pPr marL="0" indent="0">
              <a:buNone/>
            </a:pPr>
            <a:r>
              <a:rPr lang="en-US" dirty="0"/>
              <a:t>In your daily update call (stand up), you are expected to provide a status update to your manager/lead on the tasks in your queue. What are the pointers you would consider essential to be mentioned?</a:t>
            </a:r>
          </a:p>
          <a:p>
            <a:pPr marL="0" indent="0">
              <a:buNone/>
            </a:pPr>
            <a:endParaRPr lang="en-US" dirty="0"/>
          </a:p>
        </p:txBody>
      </p:sp>
      <p:cxnSp>
        <p:nvCxnSpPr>
          <p:cNvPr id="12" name="Straight Connector 11">
            <a:extLst>
              <a:ext uri="{FF2B5EF4-FFF2-40B4-BE49-F238E27FC236}">
                <a16:creationId xmlns:a16="http://schemas.microsoft.com/office/drawing/2014/main" id="{C05D45D7-984D-4CDD-B1BC-0CF407C72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32485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7" name="Graphic 6" descr="Call center">
            <a:extLst>
              <a:ext uri="{FF2B5EF4-FFF2-40B4-BE49-F238E27FC236}">
                <a16:creationId xmlns:a16="http://schemas.microsoft.com/office/drawing/2014/main" id="{CAA3E5BC-BAAC-BDA0-E8D1-785F77DAD4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3650" y="2045319"/>
            <a:ext cx="2767362" cy="2767362"/>
          </a:xfrm>
          <a:prstGeom prst="rect">
            <a:avLst/>
          </a:prstGeom>
        </p:spPr>
      </p:pic>
    </p:spTree>
    <p:extLst>
      <p:ext uri="{BB962C8B-B14F-4D97-AF65-F5344CB8AC3E}">
        <p14:creationId xmlns:p14="http://schemas.microsoft.com/office/powerpoint/2010/main" val="2260352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0B328-FD49-2352-241A-A0C7EC06719C}"/>
              </a:ext>
            </a:extLst>
          </p:cNvPr>
          <p:cNvSpPr>
            <a:spLocks noGrp="1"/>
          </p:cNvSpPr>
          <p:nvPr>
            <p:ph type="title"/>
          </p:nvPr>
        </p:nvSpPr>
        <p:spPr>
          <a:xfrm>
            <a:off x="989400" y="395289"/>
            <a:ext cx="6328800" cy="1112836"/>
          </a:xfrm>
        </p:spPr>
        <p:txBody>
          <a:bodyPr>
            <a:normAutofit fontScale="90000"/>
          </a:bodyPr>
          <a:lstStyle/>
          <a:p>
            <a:pPr algn="ctr"/>
            <a:r>
              <a:rPr lang="en-US" dirty="0"/>
              <a:t>How the things take place in corporate as “Project” and over all picture of project</a:t>
            </a:r>
          </a:p>
        </p:txBody>
      </p:sp>
      <p:sp>
        <p:nvSpPr>
          <p:cNvPr id="3" name="Content Placeholder 2">
            <a:extLst>
              <a:ext uri="{FF2B5EF4-FFF2-40B4-BE49-F238E27FC236}">
                <a16:creationId xmlns:a16="http://schemas.microsoft.com/office/drawing/2014/main" id="{87DA716F-B213-C0F3-B75F-82250F264C5F}"/>
              </a:ext>
            </a:extLst>
          </p:cNvPr>
          <p:cNvSpPr>
            <a:spLocks noGrp="1"/>
          </p:cNvSpPr>
          <p:nvPr>
            <p:ph idx="1"/>
          </p:nvPr>
        </p:nvSpPr>
        <p:spPr>
          <a:xfrm>
            <a:off x="989400" y="1864801"/>
            <a:ext cx="6328800" cy="3913700"/>
          </a:xfrm>
        </p:spPr>
        <p:txBody>
          <a:bodyPr>
            <a:normAutofit/>
          </a:bodyPr>
          <a:lstStyle/>
          <a:p>
            <a:pPr>
              <a:buFontTx/>
              <a:buChar char="-"/>
            </a:pPr>
            <a:r>
              <a:rPr lang="en-US" dirty="0"/>
              <a:t>Project is a combination of multiple task combined together to achieve goals and being driven by the technology.</a:t>
            </a:r>
          </a:p>
          <a:p>
            <a:pPr>
              <a:buFontTx/>
              <a:buChar char="-"/>
            </a:pPr>
            <a:r>
              <a:rPr lang="en-US" dirty="0"/>
              <a:t>Project plan takes below steps -</a:t>
            </a:r>
          </a:p>
        </p:txBody>
      </p:sp>
      <p:pic>
        <p:nvPicPr>
          <p:cNvPr id="7" name="Graphic 6" descr="Call center">
            <a:extLst>
              <a:ext uri="{FF2B5EF4-FFF2-40B4-BE49-F238E27FC236}">
                <a16:creationId xmlns:a16="http://schemas.microsoft.com/office/drawing/2014/main" id="{CAA3E5BC-BAAC-BDA0-E8D1-785F77DAD4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3650" y="2045319"/>
            <a:ext cx="2767362" cy="2767362"/>
          </a:xfrm>
          <a:prstGeom prst="rect">
            <a:avLst/>
          </a:prstGeom>
        </p:spPr>
      </p:pic>
    </p:spTree>
    <p:extLst>
      <p:ext uri="{BB962C8B-B14F-4D97-AF65-F5344CB8AC3E}">
        <p14:creationId xmlns:p14="http://schemas.microsoft.com/office/powerpoint/2010/main" val="2426502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0B328-FD49-2352-241A-A0C7EC06719C}"/>
              </a:ext>
            </a:extLst>
          </p:cNvPr>
          <p:cNvSpPr>
            <a:spLocks noGrp="1"/>
          </p:cNvSpPr>
          <p:nvPr>
            <p:ph type="title"/>
          </p:nvPr>
        </p:nvSpPr>
        <p:spPr>
          <a:xfrm>
            <a:off x="989400" y="395289"/>
            <a:ext cx="6328800" cy="472812"/>
          </a:xfrm>
        </p:spPr>
        <p:txBody>
          <a:bodyPr>
            <a:normAutofit fontScale="90000"/>
          </a:bodyPr>
          <a:lstStyle/>
          <a:p>
            <a:pPr algn="ctr"/>
            <a:r>
              <a:rPr lang="en-US" dirty="0"/>
              <a:t>Project planning </a:t>
            </a:r>
          </a:p>
        </p:txBody>
      </p:sp>
      <p:sp>
        <p:nvSpPr>
          <p:cNvPr id="3" name="Content Placeholder 2">
            <a:extLst>
              <a:ext uri="{FF2B5EF4-FFF2-40B4-BE49-F238E27FC236}">
                <a16:creationId xmlns:a16="http://schemas.microsoft.com/office/drawing/2014/main" id="{87DA716F-B213-C0F3-B75F-82250F264C5F}"/>
              </a:ext>
            </a:extLst>
          </p:cNvPr>
          <p:cNvSpPr>
            <a:spLocks noGrp="1"/>
          </p:cNvSpPr>
          <p:nvPr>
            <p:ph idx="1"/>
          </p:nvPr>
        </p:nvSpPr>
        <p:spPr>
          <a:xfrm>
            <a:off x="989400" y="868100"/>
            <a:ext cx="8119876" cy="5660021"/>
          </a:xfrm>
        </p:spPr>
        <p:txBody>
          <a:bodyPr>
            <a:normAutofit fontScale="92500"/>
          </a:bodyPr>
          <a:lstStyle/>
          <a:p>
            <a:pPr rtl="0">
              <a:buFont typeface="+mj-lt"/>
              <a:buAutoNum type="arabicPeriod"/>
            </a:pPr>
            <a:r>
              <a:rPr lang="en-US" sz="1100" b="1" dirty="0"/>
              <a:t>Define the Project Scope</a:t>
            </a:r>
            <a:r>
              <a:rPr lang="en-US" sz="1100" dirty="0"/>
              <a:t>: This is the first step where you define what the project is about, what it aims to achieve, and what it will entail. This also includes defining the project boundaries, or what is not included in the project.</a:t>
            </a:r>
          </a:p>
          <a:p>
            <a:pPr rtl="0">
              <a:buFont typeface="+mj-lt"/>
              <a:buAutoNum type="arabicPeriod"/>
            </a:pPr>
            <a:r>
              <a:rPr lang="en-US" sz="1100" b="1" dirty="0"/>
              <a:t>Identify Objectives and Deliverables</a:t>
            </a:r>
            <a:r>
              <a:rPr lang="en-US" sz="1100" dirty="0"/>
              <a:t>: Establish clear, measurable, and attainable objectives that align with the project goal. Identify the specific deliverables or outcomes that you aim to produce by the end of the project.</a:t>
            </a:r>
          </a:p>
          <a:p>
            <a:pPr rtl="0">
              <a:buFont typeface="+mj-lt"/>
              <a:buAutoNum type="arabicPeriod"/>
            </a:pPr>
            <a:r>
              <a:rPr lang="en-US" sz="1100" b="1" dirty="0"/>
              <a:t>Develop the Project Plan</a:t>
            </a:r>
            <a:r>
              <a:rPr lang="en-US" sz="1100" dirty="0"/>
              <a:t>: This involves outlining the tasks that need to be carried out to deliver the project. This could include defining roles and responsibilities, resources needed, and the timeline for completion.</a:t>
            </a:r>
          </a:p>
          <a:p>
            <a:pPr rtl="0">
              <a:buFont typeface="+mj-lt"/>
              <a:buAutoNum type="arabicPeriod"/>
            </a:pPr>
            <a:r>
              <a:rPr lang="en-US" sz="1100" b="1" dirty="0"/>
              <a:t>Identify Project Resources</a:t>
            </a:r>
            <a:r>
              <a:rPr lang="en-US" sz="1100" dirty="0"/>
              <a:t>: Determine the resources (people, equipment, materials, etc.) that you'll need to complete the project. This also includes identifying any potential constraints or limitations.</a:t>
            </a:r>
          </a:p>
          <a:p>
            <a:pPr rtl="0">
              <a:buFont typeface="+mj-lt"/>
              <a:buAutoNum type="arabicPeriod"/>
            </a:pPr>
            <a:r>
              <a:rPr lang="en-US" sz="1100" b="1" dirty="0"/>
              <a:t>Develop the Project Schedule</a:t>
            </a:r>
            <a:r>
              <a:rPr lang="en-US" sz="1100" dirty="0"/>
              <a:t>: Define the timeline for the project, including start and end dates for each task, dependencies between tasks, and key milestones.</a:t>
            </a:r>
          </a:p>
          <a:p>
            <a:pPr rtl="0">
              <a:buFont typeface="+mj-lt"/>
              <a:buAutoNum type="arabicPeriod"/>
            </a:pPr>
            <a:r>
              <a:rPr lang="en-US" sz="1100" b="1" dirty="0"/>
              <a:t>Risk Assessment</a:t>
            </a:r>
            <a:r>
              <a:rPr lang="en-US" sz="1100" dirty="0"/>
              <a:t>: Identify potential risks that could impact the project. Develop strategies for mitigating these risks or preparing for potential issues.</a:t>
            </a:r>
          </a:p>
          <a:p>
            <a:pPr rtl="0">
              <a:buFont typeface="+mj-lt"/>
              <a:buAutoNum type="arabicPeriod"/>
            </a:pPr>
            <a:r>
              <a:rPr lang="en-US" sz="1100" b="1" dirty="0"/>
              <a:t>Communication Plan</a:t>
            </a:r>
            <a:r>
              <a:rPr lang="en-US" sz="1100" dirty="0"/>
              <a:t>: Establish how project updates and information will be communicated to stakeholders. This could include regular status reports, meetings, and other forms of communication.</a:t>
            </a:r>
          </a:p>
          <a:p>
            <a:pPr rtl="0">
              <a:buFont typeface="+mj-lt"/>
              <a:buAutoNum type="arabicPeriod"/>
            </a:pPr>
            <a:r>
              <a:rPr lang="en-US" sz="1100" b="1" dirty="0"/>
              <a:t>Establish Project Controls</a:t>
            </a:r>
            <a:r>
              <a:rPr lang="en-US" sz="1100" dirty="0"/>
              <a:t>: Decide how you'll monitor and control the project, including tracking progress, managing changes, and comparing actual performance with planned performance.</a:t>
            </a:r>
          </a:p>
          <a:p>
            <a:pPr rtl="0">
              <a:buFont typeface="+mj-lt"/>
              <a:buAutoNum type="arabicPeriod"/>
            </a:pPr>
            <a:r>
              <a:rPr lang="en-US" sz="1100" b="1" dirty="0"/>
              <a:t>Review and Approve the Plan</a:t>
            </a:r>
            <a:r>
              <a:rPr lang="en-US" sz="1100" dirty="0"/>
              <a:t>: Once the plan is complete, it should be reviewed by the key stakeholders and approved.</a:t>
            </a:r>
          </a:p>
          <a:p>
            <a:pPr>
              <a:buFontTx/>
              <a:buChar char="-"/>
            </a:pPr>
            <a:endParaRPr lang="en-US" sz="1200" dirty="0"/>
          </a:p>
        </p:txBody>
      </p:sp>
      <p:pic>
        <p:nvPicPr>
          <p:cNvPr id="7" name="Graphic 6" descr="Call center">
            <a:extLst>
              <a:ext uri="{FF2B5EF4-FFF2-40B4-BE49-F238E27FC236}">
                <a16:creationId xmlns:a16="http://schemas.microsoft.com/office/drawing/2014/main" id="{CAA3E5BC-BAAC-BDA0-E8D1-785F77DAD4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3650" y="2045319"/>
            <a:ext cx="2767362" cy="2767362"/>
          </a:xfrm>
          <a:prstGeom prst="rect">
            <a:avLst/>
          </a:prstGeom>
        </p:spPr>
      </p:pic>
    </p:spTree>
    <p:extLst>
      <p:ext uri="{BB962C8B-B14F-4D97-AF65-F5344CB8AC3E}">
        <p14:creationId xmlns:p14="http://schemas.microsoft.com/office/powerpoint/2010/main" val="1654831477"/>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docProps/app.xml><?xml version="1.0" encoding="utf-8"?>
<Properties xmlns="http://schemas.openxmlformats.org/officeDocument/2006/extended-properties" xmlns:vt="http://schemas.openxmlformats.org/officeDocument/2006/docPropsVTypes">
  <Template>Frosty</Template>
  <TotalTime>0</TotalTime>
  <Words>710</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-apple-system</vt:lpstr>
      <vt:lpstr>Arial</vt:lpstr>
      <vt:lpstr>Avenir Next LT Pro</vt:lpstr>
      <vt:lpstr>Goudy Old Style</vt:lpstr>
      <vt:lpstr>Wingdings</vt:lpstr>
      <vt:lpstr>FrostyVTI</vt:lpstr>
      <vt:lpstr>Corporate Communication</vt:lpstr>
      <vt:lpstr>PowerPoint Presentation</vt:lpstr>
      <vt:lpstr>Agenda</vt:lpstr>
      <vt:lpstr>Communication Process – how it plays an important role in the professional space</vt:lpstr>
      <vt:lpstr>Effective Communication Techniques</vt:lpstr>
      <vt:lpstr>Audience-Specific Organizational Communication </vt:lpstr>
      <vt:lpstr>Role Play – How would you respond to the below scenario</vt:lpstr>
      <vt:lpstr>How the things take place in corporate as “Project” and over all picture of project</vt:lpstr>
      <vt:lpstr>Project planning </vt:lpstr>
      <vt:lpstr>Brief explanation of the project planning steps </vt:lpstr>
      <vt:lpstr>Thank you for your time, any questions?</vt:lpstr>
    </vt:vector>
  </TitlesOfParts>
  <Company>Moodys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Communication</dc:title>
  <dc:creator>Vima Rai (Ratings - Tech)</dc:creator>
  <cp:lastModifiedBy>Kapil Arora (Ratings - Tech)</cp:lastModifiedBy>
  <cp:revision>2</cp:revision>
  <dcterms:created xsi:type="dcterms:W3CDTF">2024-05-29T06:01:50Z</dcterms:created>
  <dcterms:modified xsi:type="dcterms:W3CDTF">2024-07-09T20:02:43Z</dcterms:modified>
</cp:coreProperties>
</file>