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9" r:id="rId5"/>
    <p:sldId id="284" r:id="rId6"/>
    <p:sldId id="285" r:id="rId7"/>
    <p:sldId id="286" r:id="rId8"/>
    <p:sldId id="287" r:id="rId9"/>
    <p:sldId id="288" r:id="rId10"/>
    <p:sldId id="289" r:id="rId11"/>
    <p:sldId id="290"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459F"/>
    <a:srgbClr val="EF19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D37-4FE1-DAD1-A2EE-147F4C03F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5DD163-0993-D11C-F292-5140F0DA4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D8AA2E-91C7-0B5A-F4ED-400F0D24A7B2}"/>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5" name="Footer Placeholder 4">
            <a:extLst>
              <a:ext uri="{FF2B5EF4-FFF2-40B4-BE49-F238E27FC236}">
                <a16:creationId xmlns:a16="http://schemas.microsoft.com/office/drawing/2014/main" id="{7A46E981-4012-B53B-E24F-8AC304045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51CC8-391C-28BE-EDFB-4FC7E95DE9D5}"/>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343295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FBE7-9178-0D04-6EA9-DC93B6AF0F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582B8-8509-A1DB-1B45-9D8CEF43CC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AF88F2-90A1-1F8B-DA3C-E2C9DC2984C6}"/>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5" name="Footer Placeholder 4">
            <a:extLst>
              <a:ext uri="{FF2B5EF4-FFF2-40B4-BE49-F238E27FC236}">
                <a16:creationId xmlns:a16="http://schemas.microsoft.com/office/drawing/2014/main" id="{B5FEDFFF-8B02-8BF6-5493-FEF9CDD9E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09058-1DBB-2D1E-A035-CCEBB926DAFD}"/>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78341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FB175-A2C2-19C3-7817-B8B5A856F3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331F6C-605E-CF27-465E-00EE9A2A0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FB115-F2FE-4561-BA94-0F2260A5ECFD}"/>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5" name="Footer Placeholder 4">
            <a:extLst>
              <a:ext uri="{FF2B5EF4-FFF2-40B4-BE49-F238E27FC236}">
                <a16:creationId xmlns:a16="http://schemas.microsoft.com/office/drawing/2014/main" id="{CEFA8F51-375C-51B6-8342-AE5079721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EF9B5-05BD-F4B2-0C78-2DC8B7787587}"/>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214039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9608-202F-0BB6-77E3-AFBA33D3FE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AD167-DAB7-5A44-278C-A445216DA3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54B327-B6C3-1C8C-9300-2D79004E1D0F}"/>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5" name="Footer Placeholder 4">
            <a:extLst>
              <a:ext uri="{FF2B5EF4-FFF2-40B4-BE49-F238E27FC236}">
                <a16:creationId xmlns:a16="http://schemas.microsoft.com/office/drawing/2014/main" id="{71D227B4-2180-CAD7-D1B7-4C6712939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F1F43-0E3E-6864-9057-043BC300499C}"/>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231215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D9A5-3445-D0C9-5967-D611A45D4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4810DA-AFC2-C317-978B-2C6C3CC99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F380CC-B914-D2B3-3A06-9B3AB5FE0EDD}"/>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5" name="Footer Placeholder 4">
            <a:extLst>
              <a:ext uri="{FF2B5EF4-FFF2-40B4-BE49-F238E27FC236}">
                <a16:creationId xmlns:a16="http://schemas.microsoft.com/office/drawing/2014/main" id="{10D88B25-E7BA-3E2C-EB8D-09623C8B7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89E55-61E7-7569-BE03-84193846F169}"/>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360987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144C-B45B-3FB1-BCB4-C59A0E59E9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90EAD-CA89-BCEC-F5F9-4DCDE2522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E347E3-3C9C-3343-C9E9-066D56EA01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497F66-F0A4-2F58-CB1F-11C08EE6C3D0}"/>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6" name="Footer Placeholder 5">
            <a:extLst>
              <a:ext uri="{FF2B5EF4-FFF2-40B4-BE49-F238E27FC236}">
                <a16:creationId xmlns:a16="http://schemas.microsoft.com/office/drawing/2014/main" id="{1ED4DD6E-1AD0-EE56-5C06-B8F38B0111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33F873-51C8-03CB-F571-DD559794362A}"/>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04381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2F18-1CCB-7F44-9371-6E21B3A8A8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742AA0-2EE4-61BF-FF9F-85782463E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BF1DA-24FA-20C6-F235-09F7D7D7FA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1CB534-CB0D-377F-6A4F-F4F398C881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AC02E1-7A8D-B26E-11FF-95C3AC622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6CB49F-648F-944A-F9FA-98A910324B44}"/>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8" name="Footer Placeholder 7">
            <a:extLst>
              <a:ext uri="{FF2B5EF4-FFF2-40B4-BE49-F238E27FC236}">
                <a16:creationId xmlns:a16="http://schemas.microsoft.com/office/drawing/2014/main" id="{54417EC6-C5B5-F544-79B5-9E43A44449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99CC35-45A9-F614-8E0A-C1ACFA7D413E}"/>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357049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758B-F1BD-5B83-890C-2F845BB3C8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539178-4241-E342-5192-578EA20EB1B6}"/>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4" name="Footer Placeholder 3">
            <a:extLst>
              <a:ext uri="{FF2B5EF4-FFF2-40B4-BE49-F238E27FC236}">
                <a16:creationId xmlns:a16="http://schemas.microsoft.com/office/drawing/2014/main" id="{5CAD6510-60A9-0B0F-CC2F-AF9FF9F09C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9B7421-106D-187C-98ED-B8E470492F73}"/>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39226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461BA-9F54-7704-338F-EF78B0734ED5}"/>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3" name="Footer Placeholder 2">
            <a:extLst>
              <a:ext uri="{FF2B5EF4-FFF2-40B4-BE49-F238E27FC236}">
                <a16:creationId xmlns:a16="http://schemas.microsoft.com/office/drawing/2014/main" id="{CF901D17-ACF3-7915-BD28-C5EA5AA72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CA0638-A21D-37B8-EDB2-B22372A4751D}"/>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44729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A224-825A-2081-88C1-75B5E480A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31A902-D7E6-C39D-588B-6B226A8A6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2DBC35-9AFC-9EDF-9456-4A323ADE4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CDBC8-95A6-0C6D-9CCD-547B52E7DC3D}"/>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6" name="Footer Placeholder 5">
            <a:extLst>
              <a:ext uri="{FF2B5EF4-FFF2-40B4-BE49-F238E27FC236}">
                <a16:creationId xmlns:a16="http://schemas.microsoft.com/office/drawing/2014/main" id="{E3A6CCA5-2D05-E92F-383C-CAAF208090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90903F-E5BD-EE4C-7E03-DCAC00F8BF90}"/>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6634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A181-1931-734E-E2DF-C271B54DA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F578E5-A543-B93D-1984-E854133D7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AE01E3-8059-DACA-95F5-825609FDC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9D820-370D-4648-C851-D24ED4DD3E03}"/>
              </a:ext>
            </a:extLst>
          </p:cNvPr>
          <p:cNvSpPr>
            <a:spLocks noGrp="1"/>
          </p:cNvSpPr>
          <p:nvPr>
            <p:ph type="dt" sz="half" idx="10"/>
          </p:nvPr>
        </p:nvSpPr>
        <p:spPr/>
        <p:txBody>
          <a:bodyPr/>
          <a:lstStyle/>
          <a:p>
            <a:fld id="{CDC1BF39-C986-4D60-A458-4F6DD0683511}" type="datetimeFigureOut">
              <a:rPr lang="en-IN" smtClean="0"/>
              <a:t>01-08-2023</a:t>
            </a:fld>
            <a:endParaRPr lang="en-IN"/>
          </a:p>
        </p:txBody>
      </p:sp>
      <p:sp>
        <p:nvSpPr>
          <p:cNvPr id="6" name="Footer Placeholder 5">
            <a:extLst>
              <a:ext uri="{FF2B5EF4-FFF2-40B4-BE49-F238E27FC236}">
                <a16:creationId xmlns:a16="http://schemas.microsoft.com/office/drawing/2014/main" id="{31005E11-97CD-0205-19FD-D58C26EA38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B9D946-D8AE-E52E-CED3-40F21918BED4}"/>
              </a:ext>
            </a:extLst>
          </p:cNvPr>
          <p:cNvSpPr>
            <a:spLocks noGrp="1"/>
          </p:cNvSpPr>
          <p:nvPr>
            <p:ph type="sldNum" sz="quarter" idx="12"/>
          </p:nvPr>
        </p:nvSpPr>
        <p:spPr/>
        <p:txBody>
          <a:bodyPr/>
          <a:lstStyle/>
          <a:p>
            <a:fld id="{9862A314-69CB-4147-B9FF-535148D5C688}" type="slidenum">
              <a:rPr lang="en-IN" smtClean="0"/>
              <a:t>‹#›</a:t>
            </a:fld>
            <a:endParaRPr lang="en-IN"/>
          </a:p>
        </p:txBody>
      </p:sp>
    </p:spTree>
    <p:extLst>
      <p:ext uri="{BB962C8B-B14F-4D97-AF65-F5344CB8AC3E}">
        <p14:creationId xmlns:p14="http://schemas.microsoft.com/office/powerpoint/2010/main" val="15941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FA9C9-24CA-8C64-5BAE-DE006E715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02DBAC-B52A-3BF5-75E0-1C61A54D2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1F3639-BF0D-D11A-1A88-54F716EC1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1BF39-C986-4D60-A458-4F6DD0683511}" type="datetimeFigureOut">
              <a:rPr lang="en-IN" smtClean="0"/>
              <a:t>01-08-2023</a:t>
            </a:fld>
            <a:endParaRPr lang="en-IN"/>
          </a:p>
        </p:txBody>
      </p:sp>
      <p:sp>
        <p:nvSpPr>
          <p:cNvPr id="5" name="Footer Placeholder 4">
            <a:extLst>
              <a:ext uri="{FF2B5EF4-FFF2-40B4-BE49-F238E27FC236}">
                <a16:creationId xmlns:a16="http://schemas.microsoft.com/office/drawing/2014/main" id="{EC4C52E8-CC6C-0CF8-CEF0-52FC566E3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498FD5-0503-F7CD-292A-8CA5A91E4B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2A314-69CB-4147-B9FF-535148D5C688}" type="slidenum">
              <a:rPr lang="en-IN" smtClean="0"/>
              <a:t>‹#›</a:t>
            </a:fld>
            <a:endParaRPr lang="en-IN"/>
          </a:p>
        </p:txBody>
      </p:sp>
    </p:spTree>
    <p:extLst>
      <p:ext uri="{BB962C8B-B14F-4D97-AF65-F5344CB8AC3E}">
        <p14:creationId xmlns:p14="http://schemas.microsoft.com/office/powerpoint/2010/main" val="270506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36371180-1DCC-9687-9E4E-639067CE5A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239" y="1525536"/>
            <a:ext cx="3775459" cy="3775459"/>
          </a:xfrm>
          <a:prstGeom prst="rect">
            <a:avLst/>
          </a:prstGeom>
        </p:spPr>
      </p:pic>
      <p:sp>
        <p:nvSpPr>
          <p:cNvPr id="24" name="Freeform: Shape 23">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DA1B8-2261-5F9A-800D-621E19E39782}"/>
              </a:ext>
            </a:extLst>
          </p:cNvPr>
          <p:cNvSpPr>
            <a:spLocks noGrp="1"/>
          </p:cNvSpPr>
          <p:nvPr>
            <p:ph type="ctrTitle"/>
          </p:nvPr>
        </p:nvSpPr>
        <p:spPr>
          <a:xfrm>
            <a:off x="5775961" y="962526"/>
            <a:ext cx="5384800" cy="3210689"/>
          </a:xfrm>
        </p:spPr>
        <p:txBody>
          <a:bodyPr anchor="b">
            <a:normAutofit/>
          </a:bodyPr>
          <a:lstStyle/>
          <a:p>
            <a:r>
              <a:rPr lang="en-US" sz="6100" dirty="0"/>
              <a:t>PostgreSQL </a:t>
            </a:r>
            <a:br>
              <a:rPr lang="en-US" sz="6100" dirty="0"/>
            </a:br>
            <a:r>
              <a:rPr lang="en-US" sz="6100" dirty="0"/>
              <a:t>ADVANCE CONCEPTS</a:t>
            </a:r>
            <a:endParaRPr lang="en-IN" sz="6100" dirty="0"/>
          </a:p>
        </p:txBody>
      </p:sp>
    </p:spTree>
    <p:extLst>
      <p:ext uri="{BB962C8B-B14F-4D97-AF65-F5344CB8AC3E}">
        <p14:creationId xmlns:p14="http://schemas.microsoft.com/office/powerpoint/2010/main" val="3332579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 EXPLAIN STATEMENT</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636861" y="1885279"/>
            <a:ext cx="10918273" cy="4539803"/>
          </a:xfrm>
        </p:spPr>
        <p:txBody>
          <a:bodyPr anchor="ctr">
            <a:normAutofit/>
          </a:bodyPr>
          <a:lstStyle/>
          <a:p>
            <a:pPr marL="0" indent="0" algn="just">
              <a:lnSpc>
                <a:spcPct val="107000"/>
              </a:lnSpc>
              <a:spcAft>
                <a:spcPts val="460"/>
              </a:spcAft>
              <a:buNone/>
            </a:pPr>
            <a:r>
              <a:rPr lang="en-US" sz="1200" b="1" dirty="0">
                <a:solidFill>
                  <a:srgbClr val="10656D"/>
                </a:solidFill>
                <a:effectLst/>
                <a:latin typeface="Nunito Sans" pitchFamily="2" charset="0"/>
                <a:ea typeface="Times New Roman" panose="02020603050405020304" pitchFamily="18" charset="0"/>
                <a:cs typeface="Times New Roman" panose="02020603050405020304" pitchFamily="18" charset="0"/>
              </a:rPr>
              <a:t>The EXPLAIN statement in PostgreSQL displays the execution. This is the plan which the planner creates for a written SQL statement. For instance, the EXPLAIN displays how objects like tables included in an SQL statement will be parsed and examined by index scan or consecutive scan, etc., and if various tables are used, what sort of join algorithm is applied. The most valuable and practical data that the EXPLAIN statement gives are the start cost and the total cost to deliver the entire result set. In this, the ANALYZE statement actually completes the SQL statement and drops the resulting information. The following is an example:</a:t>
            </a:r>
          </a:p>
          <a:p>
            <a:pPr marL="0" indent="0" algn="just">
              <a:lnSpc>
                <a:spcPct val="107000"/>
              </a:lnSpc>
              <a:spcAft>
                <a:spcPts val="460"/>
              </a:spcAft>
              <a:buNone/>
            </a:pPr>
            <a:r>
              <a:rPr lang="en-IN" sz="1400" b="1" dirty="0">
                <a:solidFill>
                  <a:srgbClr val="10656D"/>
                </a:solidFill>
                <a:latin typeface="Nunito Sans" pitchFamily="2" charset="0"/>
                <a:cs typeface="Times New Roman" panose="02020603050405020304" pitchFamily="18" charset="0"/>
              </a:rPr>
              <a:t>Example:                                                                                      </a:t>
            </a:r>
          </a:p>
          <a:p>
            <a:pPr marL="0" indent="0" algn="just">
              <a:lnSpc>
                <a:spcPct val="107000"/>
              </a:lnSpc>
              <a:spcAft>
                <a:spcPts val="460"/>
              </a:spcAft>
              <a:buNone/>
            </a:pPr>
            <a:r>
              <a:rPr lang="en-US" sz="1400" b="1" dirty="0">
                <a:solidFill>
                  <a:srgbClr val="10656D"/>
                </a:solidFill>
                <a:latin typeface="Nunito Sans" pitchFamily="2" charset="0"/>
                <a:cs typeface="Times New Roman" panose="02020603050405020304" pitchFamily="18" charset="0"/>
              </a:rPr>
              <a:t>EXPLAIN SELECT * FROM emp1;</a:t>
            </a:r>
          </a:p>
          <a:p>
            <a:pPr marL="0" indent="0" algn="just">
              <a:lnSpc>
                <a:spcPct val="107000"/>
              </a:lnSpc>
              <a:spcAft>
                <a:spcPts val="460"/>
              </a:spcAft>
              <a:buNone/>
            </a:pPr>
            <a:r>
              <a:rPr lang="en-US" sz="1400" b="1" dirty="0">
                <a:solidFill>
                  <a:srgbClr val="10656D"/>
                </a:solidFill>
                <a:latin typeface="Nunito Sans" pitchFamily="2" charset="0"/>
                <a:cs typeface="Times New Roman" panose="02020603050405020304" pitchFamily="18" charset="0"/>
              </a:rPr>
              <a:t>QUERY PLAN</a:t>
            </a:r>
          </a:p>
          <a:p>
            <a:pPr marL="0" indent="0" algn="just">
              <a:lnSpc>
                <a:spcPct val="107000"/>
              </a:lnSpc>
              <a:spcAft>
                <a:spcPts val="460"/>
              </a:spcAft>
              <a:buNone/>
            </a:pPr>
            <a:r>
              <a:rPr lang="en-US" sz="1400" b="1" dirty="0">
                <a:solidFill>
                  <a:srgbClr val="10656D"/>
                </a:solidFill>
                <a:latin typeface="Nunito Sans" pitchFamily="2" charset="0"/>
                <a:cs typeface="Times New Roman" panose="02020603050405020304" pitchFamily="18" charset="0"/>
              </a:rPr>
              <a:t>-------------------------------------------------------------</a:t>
            </a:r>
          </a:p>
          <a:p>
            <a:pPr marL="0" indent="0" algn="just">
              <a:lnSpc>
                <a:spcPct val="107000"/>
              </a:lnSpc>
              <a:spcAft>
                <a:spcPts val="460"/>
              </a:spcAft>
              <a:buNone/>
            </a:pPr>
            <a:r>
              <a:rPr lang="en-US" sz="1400" b="1" dirty="0">
                <a:solidFill>
                  <a:srgbClr val="10656D"/>
                </a:solidFill>
                <a:latin typeface="Nunito Sans" pitchFamily="2" charset="0"/>
                <a:cs typeface="Times New Roman" panose="02020603050405020304" pitchFamily="18" charset="0"/>
              </a:rPr>
              <a:t>Seq Scan on emp1 (cost=0.00..451.00 rows=15000 width=364)</a:t>
            </a:r>
            <a:endParaRPr lang="en-IN" sz="1400" b="1" dirty="0">
              <a:solidFill>
                <a:srgbClr val="10656D"/>
              </a:solidFill>
              <a:latin typeface="Nunito Sans" pitchFamily="2" charset="0"/>
              <a:cs typeface="Times New Roman" panose="02020603050405020304" pitchFamily="18" charset="0"/>
            </a:endParaRPr>
          </a:p>
        </p:txBody>
      </p:sp>
    </p:spTree>
    <p:extLst>
      <p:ext uri="{BB962C8B-B14F-4D97-AF65-F5344CB8AC3E}">
        <p14:creationId xmlns:p14="http://schemas.microsoft.com/office/powerpoint/2010/main" val="343112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 CREATE ROLE</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636861" y="1885279"/>
            <a:ext cx="10918273" cy="4539803"/>
          </a:xfrm>
        </p:spPr>
        <p:txBody>
          <a:bodyPr anchor="ctr">
            <a:normAutofit lnSpcReduction="10000"/>
          </a:bodyPr>
          <a:lstStyle/>
          <a:p>
            <a:pPr marL="0" indent="0" algn="just">
              <a:lnSpc>
                <a:spcPct val="107000"/>
              </a:lnSpc>
              <a:spcAft>
                <a:spcPts val="460"/>
              </a:spcAft>
              <a:buNone/>
            </a:pPr>
            <a:r>
              <a:rPr lang="en-US" sz="1200" b="1" dirty="0">
                <a:solidFill>
                  <a:srgbClr val="10656D"/>
                </a:solidFill>
                <a:effectLst/>
                <a:latin typeface="Nunito Sans" pitchFamily="2" charset="0"/>
                <a:ea typeface="Times New Roman" panose="02020603050405020304" pitchFamily="18" charset="0"/>
                <a:cs typeface="Times New Roman" panose="02020603050405020304" pitchFamily="18" charset="0"/>
              </a:rPr>
              <a:t>PostgreSQL applies roles to describe user accounts. It doesn’t apply to the user like other relational database management systems. For example, in PostgreSQL, the normal user is identified using roles. The create a role statement is used to create new users. Normally, roles that can log in are described as login roles. They are similar to users and when roles include distinct roles, they are called group roles. The following statement displays the example of the CREATE ROLE statement. This statement is creating a new role called jeff:</a:t>
            </a:r>
          </a:p>
          <a:p>
            <a:pPr marL="0" indent="0" algn="just">
              <a:lnSpc>
                <a:spcPct val="107000"/>
              </a:lnSpc>
              <a:spcAft>
                <a:spcPts val="460"/>
              </a:spcAft>
              <a:buNone/>
            </a:pPr>
            <a:endParaRPr lang="en-US" sz="1200" b="1" dirty="0">
              <a:solidFill>
                <a:srgbClr val="10656D"/>
              </a:solidFill>
              <a:latin typeface="Nunito Sans" pitchFamily="2" charset="0"/>
              <a:cs typeface="Times New Roman" panose="02020603050405020304" pitchFamily="18" charset="0"/>
            </a:endParaRPr>
          </a:p>
          <a:p>
            <a:pPr marL="0" indent="0" algn="just">
              <a:lnSpc>
                <a:spcPct val="107000"/>
              </a:lnSpc>
              <a:spcAft>
                <a:spcPts val="460"/>
              </a:spcAft>
              <a:buNone/>
            </a:pPr>
            <a:r>
              <a:rPr lang="en-IN" sz="1400" b="1" dirty="0">
                <a:solidFill>
                  <a:srgbClr val="10656D"/>
                </a:solidFill>
                <a:latin typeface="Nunito Sans" pitchFamily="2" charset="0"/>
                <a:cs typeface="Times New Roman" panose="02020603050405020304" pitchFamily="18" charset="0"/>
              </a:rPr>
              <a:t>Example:                                                                                      </a:t>
            </a:r>
          </a:p>
          <a:p>
            <a:pPr marL="0" indent="0" algn="just">
              <a:lnSpc>
                <a:spcPct val="117000"/>
              </a:lnSpc>
              <a:spcAft>
                <a:spcPts val="460"/>
              </a:spcAft>
              <a:buNone/>
            </a:pPr>
            <a:r>
              <a:rPr lang="en-US" sz="1200" dirty="0">
                <a:latin typeface="Monaco"/>
              </a:rPr>
              <a:t>CREATE ROLE jeff</a:t>
            </a:r>
          </a:p>
          <a:p>
            <a:pPr marL="0" indent="0" algn="just">
              <a:lnSpc>
                <a:spcPct val="117000"/>
              </a:lnSpc>
              <a:spcAft>
                <a:spcPts val="460"/>
              </a:spcAft>
              <a:buNone/>
            </a:pPr>
            <a:r>
              <a:rPr lang="en-US" sz="1200" dirty="0">
                <a:latin typeface="Monaco"/>
              </a:rPr>
              <a:t>LOGIN</a:t>
            </a:r>
          </a:p>
          <a:p>
            <a:pPr marL="0" indent="0" algn="just">
              <a:lnSpc>
                <a:spcPct val="117000"/>
              </a:lnSpc>
              <a:spcAft>
                <a:spcPts val="460"/>
              </a:spcAft>
              <a:buNone/>
            </a:pPr>
            <a:r>
              <a:rPr lang="en-US" sz="1200" dirty="0">
                <a:latin typeface="Monaco"/>
              </a:rPr>
              <a:t>PASSWORD 'myPass1’;</a:t>
            </a:r>
          </a:p>
          <a:p>
            <a:pPr marL="0" indent="0" algn="just">
              <a:lnSpc>
                <a:spcPct val="107000"/>
              </a:lnSpc>
              <a:spcAft>
                <a:spcPts val="460"/>
              </a:spcAft>
              <a:buNone/>
            </a:pPr>
            <a:endParaRPr lang="en-US" sz="1400" b="1" dirty="0">
              <a:latin typeface="Nunito Sans" pitchFamily="2" charset="0"/>
              <a:cs typeface="Times New Roman" panose="02020603050405020304" pitchFamily="18" charset="0"/>
            </a:endParaRPr>
          </a:p>
          <a:p>
            <a:pPr marL="0" indent="0" algn="just">
              <a:lnSpc>
                <a:spcPct val="107000"/>
              </a:lnSpc>
              <a:spcAft>
                <a:spcPts val="460"/>
              </a:spcAft>
              <a:buNone/>
            </a:pPr>
            <a:r>
              <a:rPr lang="en-US" sz="1200" b="1" dirty="0">
                <a:solidFill>
                  <a:srgbClr val="10656D"/>
                </a:solidFill>
                <a:latin typeface="Nunito Sans" pitchFamily="2" charset="0"/>
                <a:cs typeface="Times New Roman" panose="02020603050405020304" pitchFamily="18" charset="0"/>
              </a:rPr>
              <a:t>Now, to see all roles in the PostgreSQL database server, you have to use the </a:t>
            </a:r>
            <a:r>
              <a:rPr lang="en-US" sz="1200" b="1" dirty="0" err="1">
                <a:solidFill>
                  <a:srgbClr val="10656D"/>
                </a:solidFill>
                <a:latin typeface="Nunito Sans" pitchFamily="2" charset="0"/>
                <a:cs typeface="Times New Roman" panose="02020603050405020304" pitchFamily="18" charset="0"/>
              </a:rPr>
              <a:t>pg_roles</a:t>
            </a:r>
            <a:r>
              <a:rPr lang="en-US" sz="1200" b="1" dirty="0">
                <a:solidFill>
                  <a:srgbClr val="10656D"/>
                </a:solidFill>
                <a:latin typeface="Nunito Sans" pitchFamily="2" charset="0"/>
                <a:cs typeface="Times New Roman" panose="02020603050405020304" pitchFamily="18" charset="0"/>
              </a:rPr>
              <a:t> system file as follows. The only important thing to remember here is that roles that begin with </a:t>
            </a:r>
            <a:r>
              <a:rPr lang="en-US" sz="1200" b="1" dirty="0" err="1">
                <a:solidFill>
                  <a:srgbClr val="10656D"/>
                </a:solidFill>
                <a:latin typeface="Nunito Sans" pitchFamily="2" charset="0"/>
                <a:cs typeface="Times New Roman" panose="02020603050405020304" pitchFamily="18" charset="0"/>
              </a:rPr>
              <a:t>pg</a:t>
            </a:r>
            <a:r>
              <a:rPr lang="en-US" sz="1200" b="1" dirty="0">
                <a:solidFill>
                  <a:srgbClr val="10656D"/>
                </a:solidFill>
                <a:latin typeface="Nunito Sans" pitchFamily="2" charset="0"/>
                <a:cs typeface="Times New Roman" panose="02020603050405020304" pitchFamily="18" charset="0"/>
              </a:rPr>
              <a:t>_* are always system roles.</a:t>
            </a:r>
          </a:p>
          <a:p>
            <a:pPr marL="0" indent="0" algn="just">
              <a:lnSpc>
                <a:spcPct val="107000"/>
              </a:lnSpc>
              <a:spcAft>
                <a:spcPts val="460"/>
              </a:spcAft>
              <a:buNone/>
            </a:pPr>
            <a:endParaRPr lang="en-US" sz="1400" b="1" dirty="0">
              <a:latin typeface="Nunito Sans" pitchFamily="2" charset="0"/>
              <a:cs typeface="Times New Roman" panose="02020603050405020304" pitchFamily="18" charset="0"/>
            </a:endParaRPr>
          </a:p>
          <a:p>
            <a:pPr marL="0" indent="0" algn="just">
              <a:lnSpc>
                <a:spcPct val="107000"/>
              </a:lnSpc>
              <a:spcAft>
                <a:spcPts val="460"/>
              </a:spcAft>
              <a:buNone/>
            </a:pPr>
            <a:r>
              <a:rPr lang="en-US" sz="1200" b="0" i="0" dirty="0">
                <a:effectLst/>
                <a:latin typeface="Monaco"/>
              </a:rPr>
              <a:t>SELECT </a:t>
            </a:r>
            <a:r>
              <a:rPr lang="en-US" sz="1200" b="0" i="0" dirty="0" err="1">
                <a:effectLst/>
                <a:latin typeface="Monaco"/>
              </a:rPr>
              <a:t>rolname</a:t>
            </a:r>
            <a:r>
              <a:rPr lang="en-US" sz="1200" b="0" i="0" dirty="0">
                <a:effectLst/>
                <a:latin typeface="Monaco"/>
              </a:rPr>
              <a:t> FROM </a:t>
            </a:r>
            <a:r>
              <a:rPr lang="en-US" sz="1200" b="0" i="0" dirty="0" err="1">
                <a:effectLst/>
                <a:latin typeface="Monaco"/>
              </a:rPr>
              <a:t>pg_roles</a:t>
            </a:r>
            <a:r>
              <a:rPr lang="en-US" sz="1200" b="0" i="0" dirty="0">
                <a:effectLst/>
                <a:latin typeface="Monaco"/>
              </a:rPr>
              <a:t>;</a:t>
            </a:r>
            <a:endParaRPr lang="en-IN" sz="1800" b="1" dirty="0">
              <a:latin typeface="Nunito Sans" pitchFamily="2" charset="0"/>
              <a:cs typeface="Times New Roman" panose="02020603050405020304" pitchFamily="18" charset="0"/>
            </a:endParaRPr>
          </a:p>
        </p:txBody>
      </p:sp>
    </p:spTree>
    <p:extLst>
      <p:ext uri="{BB962C8B-B14F-4D97-AF65-F5344CB8AC3E}">
        <p14:creationId xmlns:p14="http://schemas.microsoft.com/office/powerpoint/2010/main" val="196438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8F241-9CBE-4DF7-B8E8-2C5A348ED25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THANK YOU!</a:t>
            </a:r>
          </a:p>
        </p:txBody>
      </p:sp>
      <p:pic>
        <p:nvPicPr>
          <p:cNvPr id="7" name="Graphic 6" descr="Handshake">
            <a:extLst>
              <a:ext uri="{FF2B5EF4-FFF2-40B4-BE49-F238E27FC236}">
                <a16:creationId xmlns:a16="http://schemas.microsoft.com/office/drawing/2014/main" id="{19CA4808-E32D-426B-AB2E-0214F03EB7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9919" y="1966293"/>
            <a:ext cx="4452160" cy="4452160"/>
          </a:xfrm>
          <a:prstGeom prst="rect">
            <a:avLst/>
          </a:prstGeom>
        </p:spPr>
      </p:pic>
    </p:spTree>
    <p:extLst>
      <p:ext uri="{BB962C8B-B14F-4D97-AF65-F5344CB8AC3E}">
        <p14:creationId xmlns:p14="http://schemas.microsoft.com/office/powerpoint/2010/main" val="58969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DB1F6-CFC7-A01D-B9D9-6B1F2EAB35A4}"/>
              </a:ext>
            </a:extLst>
          </p:cNvPr>
          <p:cNvSpPr>
            <a:spLocks noGrp="1"/>
          </p:cNvSpPr>
          <p:nvPr>
            <p:ph type="title"/>
          </p:nvPr>
        </p:nvSpPr>
        <p:spPr>
          <a:xfrm>
            <a:off x="2019300" y="538956"/>
            <a:ext cx="8985250" cy="1118394"/>
          </a:xfrm>
        </p:spPr>
        <p:txBody>
          <a:bodyPr anchor="t">
            <a:normAutofit/>
          </a:bodyPr>
          <a:lstStyle/>
          <a:p>
            <a:r>
              <a:rPr lang="en-US" sz="4000" b="1" u="sng" dirty="0"/>
              <a:t>Object-Oriented SQL for Data Complexity</a:t>
            </a:r>
            <a:endParaRPr lang="en-IN" sz="4000" b="1" u="sng" dirty="0"/>
          </a:p>
        </p:txBody>
      </p:sp>
      <p:pic>
        <p:nvPicPr>
          <p:cNvPr id="7" name="Graphic 6" descr="Circular Flowchart">
            <a:extLst>
              <a:ext uri="{FF2B5EF4-FFF2-40B4-BE49-F238E27FC236}">
                <a16:creationId xmlns:a16="http://schemas.microsoft.com/office/drawing/2014/main" id="{12FD010A-3789-F8D5-4C5A-38F374D50D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4DBBAC13-83C9-A7BD-BA44-F8A0F13DB8CB}"/>
              </a:ext>
            </a:extLst>
          </p:cNvPr>
          <p:cNvSpPr>
            <a:spLocks noGrp="1"/>
          </p:cNvSpPr>
          <p:nvPr>
            <p:ph idx="1"/>
          </p:nvPr>
        </p:nvSpPr>
        <p:spPr>
          <a:xfrm>
            <a:off x="1009650" y="1847849"/>
            <a:ext cx="9994900" cy="4254501"/>
          </a:xfrm>
        </p:spPr>
        <p:txBody>
          <a:bodyPr>
            <a:normAutofit/>
          </a:bodyPr>
          <a:lstStyle/>
          <a:p>
            <a:pPr algn="just"/>
            <a:r>
              <a:rPr lang="en-US" sz="1400" dirty="0"/>
              <a:t>PostgreSQL is an advanced high-level query language that includes data import and export features. </a:t>
            </a:r>
          </a:p>
          <a:p>
            <a:pPr algn="just"/>
            <a:r>
              <a:rPr lang="en-US" sz="1400" dirty="0"/>
              <a:t>For Big Data applications and even machine learning apps, the CSV import and export tools are very popular PostgreSQL tools. </a:t>
            </a:r>
          </a:p>
          <a:p>
            <a:pPr algn="just"/>
            <a:r>
              <a:rPr lang="en-US" sz="1400" dirty="0"/>
              <a:t>PostgreSQL fills important gaps for ordinary SQL, especially for web apps and mobile apps that deploy Java code and need fast query capability from a highly scalable database.</a:t>
            </a:r>
            <a:endParaRPr lang="en-IN" sz="1400" dirty="0"/>
          </a:p>
        </p:txBody>
      </p:sp>
    </p:spTree>
    <p:extLst>
      <p:ext uri="{BB962C8B-B14F-4D97-AF65-F5344CB8AC3E}">
        <p14:creationId xmlns:p14="http://schemas.microsoft.com/office/powerpoint/2010/main" val="337814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F1EA1D-6B36-B6F1-67FC-8087CE9971AE}"/>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b="1" dirty="0"/>
              <a:t>Let’s see some of the advance queries</a:t>
            </a:r>
            <a:endParaRPr lang="en-US" b="1" kern="1200" dirty="0">
              <a:solidFill>
                <a:schemeClr val="tx1"/>
              </a:solidFill>
              <a:latin typeface="+mj-lt"/>
              <a:ea typeface="+mj-ea"/>
              <a:cs typeface="+mj-cs"/>
            </a:endParaRPr>
          </a:p>
        </p:txBody>
      </p:sp>
      <p:pic>
        <p:nvPicPr>
          <p:cNvPr id="7" name="Graphic 6" descr="User">
            <a:extLst>
              <a:ext uri="{FF2B5EF4-FFF2-40B4-BE49-F238E27FC236}">
                <a16:creationId xmlns:a16="http://schemas.microsoft.com/office/drawing/2014/main" id="{63AFF841-F3A7-A9A0-5FE4-AB9EDACF82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7344" y="1532408"/>
            <a:ext cx="1839836" cy="1839836"/>
          </a:xfrm>
          <a:prstGeom prst="rect">
            <a:avLst/>
          </a:prstGeom>
        </p:spPr>
      </p:pic>
      <p:pic>
        <p:nvPicPr>
          <p:cNvPr id="4" name="Picture 3">
            <a:hlinkClick r:id="rId4" action="ppaction://hlinksldjump"/>
            <a:extLst>
              <a:ext uri="{FF2B5EF4-FFF2-40B4-BE49-F238E27FC236}">
                <a16:creationId xmlns:a16="http://schemas.microsoft.com/office/drawing/2014/main" id="{572DF6AD-F3DB-E744-D842-6244BCC3D611}"/>
              </a:ext>
            </a:extLst>
          </p:cNvPr>
          <p:cNvPicPr>
            <a:picLocks noChangeAspect="1"/>
          </p:cNvPicPr>
          <p:nvPr/>
        </p:nvPicPr>
        <p:blipFill>
          <a:blip r:embed="rId5"/>
          <a:stretch>
            <a:fillRect/>
          </a:stretch>
        </p:blipFill>
        <p:spPr>
          <a:xfrm>
            <a:off x="10385427" y="5283320"/>
            <a:ext cx="1262350" cy="1247381"/>
          </a:xfrm>
          <a:prstGeom prst="rect">
            <a:avLst/>
          </a:prstGeom>
        </p:spPr>
      </p:pic>
    </p:spTree>
    <p:extLst>
      <p:ext uri="{BB962C8B-B14F-4D97-AF65-F5344CB8AC3E}">
        <p14:creationId xmlns:p14="http://schemas.microsoft.com/office/powerpoint/2010/main" val="64270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ROLLUP QUERY</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1371599" y="2318197"/>
            <a:ext cx="9724031" cy="4099381"/>
          </a:xfrm>
        </p:spPr>
        <p:txBody>
          <a:bodyPr anchor="ctr">
            <a:normAutofit/>
          </a:bodyPr>
          <a:lstStyle/>
          <a:p>
            <a:pPr marL="0" indent="0">
              <a:lnSpc>
                <a:spcPct val="107000"/>
              </a:lnSpc>
              <a:spcAft>
                <a:spcPts val="460"/>
              </a:spcAft>
              <a:buNone/>
            </a:pPr>
            <a:r>
              <a:rPr lang="en-US" sz="1200" b="1" dirty="0">
                <a:solidFill>
                  <a:srgbClr val="10656D"/>
                </a:solidFill>
                <a:effectLst/>
                <a:latin typeface="Nunito Sans" pitchFamily="2" charset="0"/>
                <a:ea typeface="Times New Roman" panose="02020603050405020304" pitchFamily="18" charset="0"/>
                <a:cs typeface="Times New Roman" panose="02020603050405020304" pitchFamily="18" charset="0"/>
              </a:rPr>
              <a:t>ROLLUP is one of the most important PostgreSQL advanced queries. It is an alternative that is possible in Postgres that enables users to generate hierarchical rollups beginning with the primary accumulation and accompanied by the others in the hierarchical form. This regime is designated by the order in which the entries develop in the GROUP BY clause.</a:t>
            </a:r>
          </a:p>
          <a:p>
            <a:pPr marL="0" indent="0">
              <a:lnSpc>
                <a:spcPct val="107000"/>
              </a:lnSpc>
              <a:spcAft>
                <a:spcPts val="460"/>
              </a:spcAft>
              <a:buNone/>
            </a:pPr>
            <a:r>
              <a:rPr lang="en-IN" sz="1400" b="1" dirty="0">
                <a:solidFill>
                  <a:srgbClr val="10656D"/>
                </a:solidFill>
                <a:latin typeface="Nunito Sans" pitchFamily="2" charset="0"/>
                <a:cs typeface="Times New Roman" panose="02020603050405020304" pitchFamily="18" charset="0"/>
              </a:rPr>
              <a:t>Example:                                                                                      Output:</a:t>
            </a:r>
          </a:p>
          <a:p>
            <a:pPr marL="0" indent="0">
              <a:lnSpc>
                <a:spcPct val="107000"/>
              </a:lnSpc>
              <a:spcAft>
                <a:spcPts val="460"/>
              </a:spcAft>
              <a:buNone/>
            </a:pPr>
            <a:r>
              <a:rPr lang="en-US" sz="900" b="1" dirty="0">
                <a:latin typeface="Nunito Sans" pitchFamily="2" charset="0"/>
                <a:cs typeface="Times New Roman" panose="02020603050405020304" pitchFamily="18" charset="0"/>
              </a:rPr>
              <a:t>SELECT Product, Size, count(*)</a:t>
            </a:r>
          </a:p>
          <a:p>
            <a:pPr marL="0" indent="0">
              <a:lnSpc>
                <a:spcPct val="107000"/>
              </a:lnSpc>
              <a:spcAft>
                <a:spcPts val="460"/>
              </a:spcAft>
              <a:buNone/>
            </a:pPr>
            <a:r>
              <a:rPr lang="en-US" sz="900" b="1" dirty="0">
                <a:latin typeface="Nunito Sans" pitchFamily="2" charset="0"/>
                <a:cs typeface="Times New Roman" panose="02020603050405020304" pitchFamily="18" charset="0"/>
              </a:rPr>
              <a:t>FRO&lt;strong&gt;M&lt;/strong&gt; orders</a:t>
            </a:r>
          </a:p>
          <a:p>
            <a:pPr marL="0" indent="0">
              <a:lnSpc>
                <a:spcPct val="107000"/>
              </a:lnSpc>
              <a:spcAft>
                <a:spcPts val="460"/>
              </a:spcAft>
              <a:buNone/>
            </a:pPr>
            <a:r>
              <a:rPr lang="en-US" sz="900" b="1" dirty="0">
                <a:latin typeface="Nunito Sans" pitchFamily="2" charset="0"/>
                <a:cs typeface="Times New Roman" panose="02020603050405020304" pitchFamily="18" charset="0"/>
              </a:rPr>
              <a:t>GROUP BY ROLLUP(Product, Size)</a:t>
            </a:r>
          </a:p>
          <a:p>
            <a:pPr marL="0" indent="0">
              <a:lnSpc>
                <a:spcPct val="107000"/>
              </a:lnSpc>
              <a:spcAft>
                <a:spcPts val="460"/>
              </a:spcAft>
              <a:buNone/>
            </a:pPr>
            <a:endParaRPr lang="en-US" sz="900" b="1" dirty="0">
              <a:latin typeface="Nunito Sans" pitchFamily="2" charset="0"/>
              <a:cs typeface="Times New Roman" panose="02020603050405020304" pitchFamily="18" charset="0"/>
            </a:endParaRPr>
          </a:p>
          <a:p>
            <a:pPr marL="0" indent="0">
              <a:lnSpc>
                <a:spcPct val="107000"/>
              </a:lnSpc>
              <a:spcAft>
                <a:spcPts val="460"/>
              </a:spcAft>
              <a:buNone/>
            </a:pPr>
            <a:endParaRPr lang="en-US" sz="900" b="1" dirty="0">
              <a:latin typeface="Nunito Sans" pitchFamily="2" charset="0"/>
              <a:cs typeface="Times New Roman" panose="02020603050405020304" pitchFamily="18" charset="0"/>
            </a:endParaRPr>
          </a:p>
          <a:p>
            <a:pPr marL="0" indent="0">
              <a:lnSpc>
                <a:spcPct val="107000"/>
              </a:lnSpc>
              <a:spcAft>
                <a:spcPts val="460"/>
              </a:spcAft>
              <a:buNone/>
            </a:pPr>
            <a:endParaRPr lang="en-US" sz="900" b="1" dirty="0">
              <a:latin typeface="Nunito Sans" pitchFamily="2" charset="0"/>
              <a:cs typeface="Times New Roman" panose="02020603050405020304" pitchFamily="18" charset="0"/>
            </a:endParaRPr>
          </a:p>
          <a:p>
            <a:pPr marL="0" indent="0">
              <a:lnSpc>
                <a:spcPct val="107000"/>
              </a:lnSpc>
              <a:spcAft>
                <a:spcPts val="460"/>
              </a:spcAft>
              <a:buNone/>
            </a:pPr>
            <a:r>
              <a:rPr lang="en-US" sz="900" b="1" dirty="0">
                <a:latin typeface="Nunito Sans" pitchFamily="2" charset="0"/>
                <a:cs typeface="Times New Roman" panose="02020603050405020304" pitchFamily="18" charset="0"/>
              </a:rPr>
              <a:t>  The output is displaying the order reports for a particular size within a particular item, a product subtotal at the item level, and the elevated total with all items combined.                                                                                                                                                          </a:t>
            </a:r>
          </a:p>
        </p:txBody>
      </p:sp>
      <p:pic>
        <p:nvPicPr>
          <p:cNvPr id="6" name="Picture 5">
            <a:extLst>
              <a:ext uri="{FF2B5EF4-FFF2-40B4-BE49-F238E27FC236}">
                <a16:creationId xmlns:a16="http://schemas.microsoft.com/office/drawing/2014/main" id="{266E3AE5-7777-5406-AA4D-8F5066FD42DB}"/>
              </a:ext>
            </a:extLst>
          </p:cNvPr>
          <p:cNvPicPr>
            <a:picLocks noChangeAspect="1"/>
          </p:cNvPicPr>
          <p:nvPr/>
        </p:nvPicPr>
        <p:blipFill>
          <a:blip r:embed="rId2"/>
          <a:stretch>
            <a:fillRect/>
          </a:stretch>
        </p:blipFill>
        <p:spPr>
          <a:xfrm>
            <a:off x="6233614" y="3740136"/>
            <a:ext cx="4804540" cy="1597433"/>
          </a:xfrm>
          <a:prstGeom prst="rect">
            <a:avLst/>
          </a:prstGeom>
        </p:spPr>
      </p:pic>
    </p:spTree>
    <p:extLst>
      <p:ext uri="{BB962C8B-B14F-4D97-AF65-F5344CB8AC3E}">
        <p14:creationId xmlns:p14="http://schemas.microsoft.com/office/powerpoint/2010/main" val="160739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CUBE QUERY</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1371599" y="2318197"/>
            <a:ext cx="9724031" cy="4099381"/>
          </a:xfrm>
        </p:spPr>
        <p:txBody>
          <a:bodyPr anchor="ctr">
            <a:normAutofit/>
          </a:bodyPr>
          <a:lstStyle/>
          <a:p>
            <a:pPr marL="0" indent="0">
              <a:lnSpc>
                <a:spcPct val="107000"/>
              </a:lnSpc>
              <a:spcAft>
                <a:spcPts val="460"/>
              </a:spcAft>
              <a:buNone/>
            </a:pPr>
            <a:r>
              <a:rPr lang="en-US" sz="1200" b="1" dirty="0">
                <a:solidFill>
                  <a:srgbClr val="10656D"/>
                </a:solidFill>
                <a:effectLst/>
                <a:latin typeface="Nunito Sans" pitchFamily="2" charset="0"/>
                <a:ea typeface="Times New Roman" panose="02020603050405020304" pitchFamily="18" charset="0"/>
                <a:cs typeface="Times New Roman" panose="02020603050405020304" pitchFamily="18" charset="0"/>
              </a:rPr>
              <a:t>CUBE is the best feature of the PostgreSQL tutorial. It is another requirement possible in Postgres that enables users to get all sequences. Fundamentally, CUBE will give a consolidated summary of collections and the hierarchical rollup.</a:t>
            </a:r>
          </a:p>
          <a:p>
            <a:pPr marL="0" indent="0">
              <a:lnSpc>
                <a:spcPct val="107000"/>
              </a:lnSpc>
              <a:spcAft>
                <a:spcPts val="460"/>
              </a:spcAft>
              <a:buNone/>
            </a:pPr>
            <a:r>
              <a:rPr lang="en-IN" sz="1400" b="1" dirty="0">
                <a:solidFill>
                  <a:srgbClr val="10656D"/>
                </a:solidFill>
                <a:latin typeface="Nunito Sans" pitchFamily="2" charset="0"/>
                <a:cs typeface="Times New Roman" panose="02020603050405020304" pitchFamily="18" charset="0"/>
              </a:rPr>
              <a:t>Example:                                                                                      Output:</a:t>
            </a:r>
          </a:p>
          <a:p>
            <a:pPr marL="0" indent="0">
              <a:lnSpc>
                <a:spcPct val="107000"/>
              </a:lnSpc>
              <a:spcAft>
                <a:spcPts val="460"/>
              </a:spcAft>
              <a:buNone/>
            </a:pPr>
            <a:r>
              <a:rPr lang="en-US" sz="900" b="1" dirty="0">
                <a:latin typeface="Nunito Sans" pitchFamily="2" charset="0"/>
                <a:cs typeface="Times New Roman" panose="02020603050405020304" pitchFamily="18" charset="0"/>
              </a:rPr>
              <a:t>SELECT </a:t>
            </a:r>
            <a:r>
              <a:rPr lang="en-US" sz="900" b="1" dirty="0" err="1">
                <a:latin typeface="Nunito Sans" pitchFamily="2" charset="0"/>
                <a:cs typeface="Times New Roman" panose="02020603050405020304" pitchFamily="18" charset="0"/>
              </a:rPr>
              <a:t>Product_Name</a:t>
            </a:r>
            <a:r>
              <a:rPr lang="en-US" sz="900" b="1" dirty="0">
                <a:latin typeface="Nunito Sans" pitchFamily="2" charset="0"/>
                <a:cs typeface="Times New Roman" panose="02020603050405020304" pitchFamily="18" charset="0"/>
              </a:rPr>
              <a:t>, Size, Count(*)</a:t>
            </a:r>
          </a:p>
          <a:p>
            <a:pPr marL="0" indent="0">
              <a:lnSpc>
                <a:spcPct val="107000"/>
              </a:lnSpc>
              <a:spcAft>
                <a:spcPts val="460"/>
              </a:spcAft>
              <a:buNone/>
            </a:pPr>
            <a:r>
              <a:rPr lang="en-US" sz="900" b="1" dirty="0">
                <a:latin typeface="Nunito Sans" pitchFamily="2" charset="0"/>
                <a:cs typeface="Times New Roman" panose="02020603050405020304" pitchFamily="18" charset="0"/>
              </a:rPr>
              <a:t>FRO&lt;strong&gt;M&lt;/strong&gt; sales</a:t>
            </a:r>
          </a:p>
          <a:p>
            <a:pPr marL="0" indent="0">
              <a:lnSpc>
                <a:spcPct val="107000"/>
              </a:lnSpc>
              <a:spcAft>
                <a:spcPts val="460"/>
              </a:spcAft>
              <a:buNone/>
            </a:pPr>
            <a:r>
              <a:rPr lang="en-US" sz="900" b="1" dirty="0">
                <a:latin typeface="Nunito Sans" pitchFamily="2" charset="0"/>
                <a:cs typeface="Times New Roman" panose="02020603050405020304" pitchFamily="18" charset="0"/>
              </a:rPr>
              <a:t>GROUP BY CUBE(</a:t>
            </a:r>
            <a:r>
              <a:rPr lang="en-US" sz="900" b="1" dirty="0" err="1">
                <a:latin typeface="Nunito Sans" pitchFamily="2" charset="0"/>
                <a:cs typeface="Times New Roman" panose="02020603050405020304" pitchFamily="18" charset="0"/>
              </a:rPr>
              <a:t>Product_Name</a:t>
            </a:r>
            <a:r>
              <a:rPr lang="en-US" sz="900" b="1" dirty="0">
                <a:latin typeface="Nunito Sans" pitchFamily="2" charset="0"/>
                <a:cs typeface="Times New Roman" panose="02020603050405020304" pitchFamily="18" charset="0"/>
              </a:rPr>
              <a:t>, Size)</a:t>
            </a:r>
          </a:p>
          <a:p>
            <a:pPr marL="0" indent="0">
              <a:lnSpc>
                <a:spcPct val="107000"/>
              </a:lnSpc>
              <a:spcAft>
                <a:spcPts val="460"/>
              </a:spcAft>
              <a:buNone/>
            </a:pPr>
            <a:endParaRPr lang="en-US" sz="900" b="1" dirty="0">
              <a:latin typeface="Nunito Sans" pitchFamily="2" charset="0"/>
              <a:cs typeface="Times New Roman" panose="02020603050405020304" pitchFamily="18" charset="0"/>
            </a:endParaRPr>
          </a:p>
          <a:p>
            <a:pPr marL="0" indent="0">
              <a:lnSpc>
                <a:spcPct val="107000"/>
              </a:lnSpc>
              <a:spcAft>
                <a:spcPts val="460"/>
              </a:spcAft>
              <a:buNone/>
            </a:pPr>
            <a:endParaRPr lang="en-US" sz="900" b="1" dirty="0">
              <a:latin typeface="Nunito Sans" pitchFamily="2" charset="0"/>
              <a:cs typeface="Times New Roman" panose="02020603050405020304" pitchFamily="18" charset="0"/>
            </a:endParaRPr>
          </a:p>
          <a:p>
            <a:pPr marL="0" indent="0">
              <a:lnSpc>
                <a:spcPct val="107000"/>
              </a:lnSpc>
              <a:spcAft>
                <a:spcPts val="460"/>
              </a:spcAft>
              <a:buNone/>
            </a:pPr>
            <a:endParaRPr lang="en-US" sz="900" b="1" dirty="0">
              <a:latin typeface="Nunito Sans" pitchFamily="2" charset="0"/>
              <a:cs typeface="Times New Roman" panose="02020603050405020304" pitchFamily="18" charset="0"/>
            </a:endParaRPr>
          </a:p>
          <a:p>
            <a:pPr marL="0" indent="0">
              <a:lnSpc>
                <a:spcPct val="107000"/>
              </a:lnSpc>
              <a:spcAft>
                <a:spcPts val="460"/>
              </a:spcAft>
              <a:buNone/>
            </a:pPr>
            <a:endParaRPr lang="en-US" sz="900" b="1" dirty="0">
              <a:latin typeface="Nunito Sans" pitchFamily="2" charset="0"/>
              <a:cs typeface="Times New Roman" panose="02020603050405020304" pitchFamily="18" charset="0"/>
            </a:endParaRPr>
          </a:p>
        </p:txBody>
      </p:sp>
      <p:pic>
        <p:nvPicPr>
          <p:cNvPr id="7" name="Picture 6">
            <a:extLst>
              <a:ext uri="{FF2B5EF4-FFF2-40B4-BE49-F238E27FC236}">
                <a16:creationId xmlns:a16="http://schemas.microsoft.com/office/drawing/2014/main" id="{EE2D524D-3C75-4AB8-E93F-C41027B946E6}"/>
              </a:ext>
            </a:extLst>
          </p:cNvPr>
          <p:cNvPicPr>
            <a:picLocks noChangeAspect="1"/>
          </p:cNvPicPr>
          <p:nvPr/>
        </p:nvPicPr>
        <p:blipFill>
          <a:blip r:embed="rId2"/>
          <a:stretch>
            <a:fillRect/>
          </a:stretch>
        </p:blipFill>
        <p:spPr>
          <a:xfrm>
            <a:off x="6288832" y="3680594"/>
            <a:ext cx="4320074" cy="1880451"/>
          </a:xfrm>
          <a:prstGeom prst="rect">
            <a:avLst/>
          </a:prstGeom>
        </p:spPr>
      </p:pic>
    </p:spTree>
    <p:extLst>
      <p:ext uri="{BB962C8B-B14F-4D97-AF65-F5344CB8AC3E}">
        <p14:creationId xmlns:p14="http://schemas.microsoft.com/office/powerpoint/2010/main" val="196944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INDEX QUERY</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636861" y="1885279"/>
            <a:ext cx="10918273" cy="4539803"/>
          </a:xfrm>
        </p:spPr>
        <p:txBody>
          <a:bodyPr anchor="ctr">
            <a:normAutofit/>
          </a:bodyPr>
          <a:lstStyle/>
          <a:p>
            <a:pPr marL="0" indent="0">
              <a:lnSpc>
                <a:spcPct val="107000"/>
              </a:lnSpc>
              <a:spcAft>
                <a:spcPts val="460"/>
              </a:spcAft>
              <a:buNone/>
            </a:pPr>
            <a:r>
              <a:rPr lang="en-US" sz="1200" b="1" dirty="0">
                <a:solidFill>
                  <a:srgbClr val="10656D"/>
                </a:solidFill>
                <a:effectLst/>
                <a:latin typeface="Nunito Sans" pitchFamily="2" charset="0"/>
                <a:ea typeface="Times New Roman" panose="02020603050405020304" pitchFamily="18" charset="0"/>
                <a:cs typeface="Times New Roman" panose="02020603050405020304" pitchFamily="18" charset="0"/>
              </a:rPr>
              <a:t>An index is one of the best and most important portions of PostgreSQL documentation. Indexes are exceptional lookup records that the database can utilize to expedite up data retrieval. In other words, an index is a mark of data in a table. An index in a database is quite alike to an index of a book.</a:t>
            </a:r>
          </a:p>
          <a:p>
            <a:pPr marL="0" indent="0">
              <a:lnSpc>
                <a:spcPct val="107000"/>
              </a:lnSpc>
              <a:spcAft>
                <a:spcPts val="460"/>
              </a:spcAft>
              <a:buNone/>
            </a:pPr>
            <a:r>
              <a:rPr lang="en-IN" sz="1400" b="1" dirty="0">
                <a:solidFill>
                  <a:srgbClr val="10656D"/>
                </a:solidFill>
                <a:latin typeface="Nunito Sans" pitchFamily="2" charset="0"/>
                <a:cs typeface="Times New Roman" panose="02020603050405020304" pitchFamily="18" charset="0"/>
              </a:rPr>
              <a:t>Example:                                                                                      </a:t>
            </a:r>
          </a:p>
          <a:p>
            <a:pPr marL="0" indent="0">
              <a:lnSpc>
                <a:spcPct val="107000"/>
              </a:lnSpc>
              <a:spcAft>
                <a:spcPts val="460"/>
              </a:spcAft>
              <a:buNone/>
            </a:pPr>
            <a:r>
              <a:rPr lang="en-US" sz="1000" b="1" i="0" dirty="0">
                <a:solidFill>
                  <a:schemeClr val="accent1">
                    <a:lumMod val="75000"/>
                  </a:schemeClr>
                </a:solidFill>
                <a:effectLst/>
                <a:latin typeface="Open Sans" panose="020B0606030504020204" pitchFamily="34" charset="0"/>
              </a:rPr>
              <a:t>The following is an example which is displaying an index on the Employee table for the Employee number (Eno) column.</a:t>
            </a:r>
            <a:endParaRPr lang="en-US" sz="1050" b="1" dirty="0">
              <a:solidFill>
                <a:schemeClr val="accent1">
                  <a:lumMod val="75000"/>
                </a:schemeClr>
              </a:solidFill>
              <a:latin typeface="Nunito Sans" pitchFamily="2" charset="0"/>
              <a:cs typeface="Times New Roman" panose="02020603050405020304" pitchFamily="18" charset="0"/>
            </a:endParaRPr>
          </a:p>
          <a:p>
            <a:pPr marL="0" indent="0">
              <a:lnSpc>
                <a:spcPct val="107000"/>
              </a:lnSpc>
              <a:spcAft>
                <a:spcPts val="460"/>
              </a:spcAft>
              <a:buNone/>
            </a:pPr>
            <a:r>
              <a:rPr lang="en-US" sz="1050" b="1" u="sng" dirty="0">
                <a:latin typeface="Nunito Sans" pitchFamily="2" charset="0"/>
                <a:cs typeface="Times New Roman" panose="02020603050405020304" pitchFamily="18" charset="0"/>
              </a:rPr>
              <a:t>QUERY:</a:t>
            </a:r>
          </a:p>
          <a:p>
            <a:pPr marL="0" indent="0">
              <a:lnSpc>
                <a:spcPct val="107000"/>
              </a:lnSpc>
              <a:spcAft>
                <a:spcPts val="460"/>
              </a:spcAft>
              <a:buNone/>
            </a:pPr>
            <a:r>
              <a:rPr lang="en-US" sz="1050" b="1" dirty="0">
                <a:latin typeface="Nunito Sans" pitchFamily="2" charset="0"/>
                <a:cs typeface="Times New Roman" panose="02020603050405020304" pitchFamily="18" charset="0"/>
              </a:rPr>
              <a:t>CREATE INDEX </a:t>
            </a:r>
            <a:r>
              <a:rPr lang="en-US" sz="1050" b="1" dirty="0" err="1">
                <a:latin typeface="Nunito Sans" pitchFamily="2" charset="0"/>
                <a:cs typeface="Times New Roman" panose="02020603050405020304" pitchFamily="18" charset="0"/>
              </a:rPr>
              <a:t>eno_index</a:t>
            </a:r>
            <a:r>
              <a:rPr lang="en-US" sz="1050" b="1" dirty="0">
                <a:latin typeface="Nunito Sans" pitchFamily="2" charset="0"/>
                <a:cs typeface="Times New Roman" panose="02020603050405020304" pitchFamily="18" charset="0"/>
              </a:rPr>
              <a:t> ON E&lt;strong&gt;M&lt;/strong&gt;PLOYEE (Eno);</a:t>
            </a:r>
          </a:p>
          <a:p>
            <a:pPr marL="0" indent="0">
              <a:lnSpc>
                <a:spcPct val="107000"/>
              </a:lnSpc>
              <a:spcAft>
                <a:spcPts val="460"/>
              </a:spcAft>
              <a:buNone/>
            </a:pPr>
            <a:endParaRPr lang="en-US" sz="900" b="1" dirty="0">
              <a:latin typeface="Nunito Sans" pitchFamily="2" charset="0"/>
              <a:cs typeface="Times New Roman" panose="02020603050405020304" pitchFamily="18" charset="0"/>
            </a:endParaRPr>
          </a:p>
        </p:txBody>
      </p:sp>
    </p:spTree>
    <p:extLst>
      <p:ext uri="{BB962C8B-B14F-4D97-AF65-F5344CB8AC3E}">
        <p14:creationId xmlns:p14="http://schemas.microsoft.com/office/powerpoint/2010/main" val="305926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HAVING CLAUSE QUERY</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636861" y="1885279"/>
            <a:ext cx="10918273" cy="4539803"/>
          </a:xfrm>
        </p:spPr>
        <p:txBody>
          <a:bodyPr anchor="ctr">
            <a:normAutofit/>
          </a:bodyPr>
          <a:lstStyle/>
          <a:p>
            <a:pPr marL="0" indent="0">
              <a:lnSpc>
                <a:spcPct val="107000"/>
              </a:lnSpc>
              <a:spcAft>
                <a:spcPts val="460"/>
              </a:spcAft>
              <a:buNone/>
            </a:pPr>
            <a:r>
              <a:rPr lang="en-US" sz="1200" b="1" dirty="0">
                <a:solidFill>
                  <a:srgbClr val="10656D"/>
                </a:solidFill>
                <a:effectLst/>
                <a:latin typeface="Nunito Sans" pitchFamily="2" charset="0"/>
                <a:ea typeface="Times New Roman" panose="02020603050405020304" pitchFamily="18" charset="0"/>
                <a:cs typeface="Times New Roman" panose="02020603050405020304" pitchFamily="18" charset="0"/>
              </a:rPr>
              <a:t>If you want to learn PostgreSQL then the HAVING clause is one of the most significant PostgreSQL advanced features. The HAVING clause is utilized to define which particular group(s) are to be presented.</a:t>
            </a:r>
          </a:p>
          <a:p>
            <a:pPr marL="0" indent="0">
              <a:lnSpc>
                <a:spcPct val="107000"/>
              </a:lnSpc>
              <a:spcAft>
                <a:spcPts val="460"/>
              </a:spcAft>
              <a:buNone/>
            </a:pPr>
            <a:r>
              <a:rPr lang="en-IN" sz="1400" b="1" dirty="0">
                <a:solidFill>
                  <a:srgbClr val="10656D"/>
                </a:solidFill>
                <a:latin typeface="Nunito Sans" pitchFamily="2" charset="0"/>
                <a:cs typeface="Times New Roman" panose="02020603050405020304" pitchFamily="18" charset="0"/>
              </a:rPr>
              <a:t>Example:                                                                                      </a:t>
            </a:r>
          </a:p>
          <a:p>
            <a:pPr marL="0" indent="0">
              <a:lnSpc>
                <a:spcPct val="107000"/>
              </a:lnSpc>
              <a:spcAft>
                <a:spcPts val="460"/>
              </a:spcAft>
              <a:buNone/>
            </a:pPr>
            <a:r>
              <a:rPr lang="en-US" sz="1000" b="1" i="0" dirty="0">
                <a:solidFill>
                  <a:schemeClr val="accent1">
                    <a:lumMod val="75000"/>
                  </a:schemeClr>
                </a:solidFill>
                <a:effectLst/>
                <a:latin typeface="Open Sans" panose="020B0606030504020204" pitchFamily="34" charset="0"/>
              </a:rPr>
              <a:t>If you want to present the record of the average salary for all departments having more than 5 employees from the EMP table, the following SQL can be applied</a:t>
            </a:r>
            <a:r>
              <a:rPr lang="en-US" sz="1000" b="1" dirty="0">
                <a:solidFill>
                  <a:schemeClr val="accent1">
                    <a:lumMod val="75000"/>
                  </a:schemeClr>
                </a:solidFill>
                <a:latin typeface="Open Sans" panose="020B0606030504020204" pitchFamily="34" charset="0"/>
              </a:rPr>
              <a:t>:</a:t>
            </a:r>
            <a:endParaRPr lang="en-US" sz="1000" b="1" i="0" dirty="0">
              <a:solidFill>
                <a:schemeClr val="accent1">
                  <a:lumMod val="75000"/>
                </a:schemeClr>
              </a:solidFill>
              <a:effectLst/>
              <a:latin typeface="Open Sans" panose="020B0606030504020204" pitchFamily="34" charset="0"/>
            </a:endParaRPr>
          </a:p>
          <a:p>
            <a:pPr marL="0" indent="0">
              <a:lnSpc>
                <a:spcPct val="107000"/>
              </a:lnSpc>
              <a:spcAft>
                <a:spcPts val="460"/>
              </a:spcAft>
              <a:buNone/>
            </a:pPr>
            <a:r>
              <a:rPr lang="en-US" sz="1050" b="1" u="sng" dirty="0">
                <a:latin typeface="Nunito Sans" pitchFamily="2" charset="0"/>
                <a:cs typeface="Times New Roman" panose="02020603050405020304" pitchFamily="18" charset="0"/>
              </a:rPr>
              <a:t>QUERY:</a:t>
            </a:r>
          </a:p>
          <a:p>
            <a:pPr marL="0" indent="0">
              <a:lnSpc>
                <a:spcPct val="107000"/>
              </a:lnSpc>
              <a:spcAft>
                <a:spcPts val="460"/>
              </a:spcAft>
              <a:buNone/>
            </a:pPr>
            <a:r>
              <a:rPr lang="en-US" sz="900" b="1" dirty="0">
                <a:latin typeface="Nunito Sans" pitchFamily="2" charset="0"/>
                <a:cs typeface="Times New Roman" panose="02020603050405020304" pitchFamily="18" charset="0"/>
              </a:rPr>
              <a:t>SELECT </a:t>
            </a:r>
            <a:r>
              <a:rPr lang="en-US" sz="900" b="1" dirty="0" err="1">
                <a:latin typeface="Nunito Sans" pitchFamily="2" charset="0"/>
                <a:cs typeface="Times New Roman" panose="02020603050405020304" pitchFamily="18" charset="0"/>
              </a:rPr>
              <a:t>deptno</a:t>
            </a:r>
            <a:r>
              <a:rPr lang="en-US" sz="900" b="1" dirty="0">
                <a:latin typeface="Nunito Sans" pitchFamily="2" charset="0"/>
                <a:cs typeface="Times New Roman" panose="02020603050405020304" pitchFamily="18" charset="0"/>
              </a:rPr>
              <a:t>, AVG(salary)</a:t>
            </a:r>
          </a:p>
          <a:p>
            <a:pPr marL="0" indent="0">
              <a:lnSpc>
                <a:spcPct val="107000"/>
              </a:lnSpc>
              <a:spcAft>
                <a:spcPts val="460"/>
              </a:spcAft>
              <a:buNone/>
            </a:pPr>
            <a:r>
              <a:rPr lang="en-US" sz="900" b="1" dirty="0">
                <a:latin typeface="Nunito Sans" pitchFamily="2" charset="0"/>
                <a:cs typeface="Times New Roman" panose="02020603050405020304" pitchFamily="18" charset="0"/>
              </a:rPr>
              <a:t>FROM emp</a:t>
            </a:r>
          </a:p>
          <a:p>
            <a:pPr marL="0" indent="0">
              <a:lnSpc>
                <a:spcPct val="107000"/>
              </a:lnSpc>
              <a:spcAft>
                <a:spcPts val="460"/>
              </a:spcAft>
              <a:buNone/>
            </a:pPr>
            <a:r>
              <a:rPr lang="en-US" sz="900" b="1" dirty="0">
                <a:latin typeface="Nunito Sans" pitchFamily="2" charset="0"/>
                <a:cs typeface="Times New Roman" panose="02020603050405020304" pitchFamily="18" charset="0"/>
              </a:rPr>
              <a:t>GROUP BY </a:t>
            </a:r>
            <a:r>
              <a:rPr lang="en-US" sz="900" b="1" dirty="0" err="1">
                <a:latin typeface="Nunito Sans" pitchFamily="2" charset="0"/>
                <a:cs typeface="Times New Roman" panose="02020603050405020304" pitchFamily="18" charset="0"/>
              </a:rPr>
              <a:t>deptno</a:t>
            </a:r>
            <a:endParaRPr lang="en-US" sz="900" b="1" dirty="0">
              <a:latin typeface="Nunito Sans" pitchFamily="2" charset="0"/>
              <a:cs typeface="Times New Roman" panose="02020603050405020304" pitchFamily="18" charset="0"/>
            </a:endParaRPr>
          </a:p>
          <a:p>
            <a:pPr marL="0" indent="0">
              <a:lnSpc>
                <a:spcPct val="107000"/>
              </a:lnSpc>
              <a:spcAft>
                <a:spcPts val="460"/>
              </a:spcAft>
              <a:buNone/>
            </a:pPr>
            <a:r>
              <a:rPr lang="en-US" sz="900" b="1" dirty="0">
                <a:latin typeface="Nunito Sans" pitchFamily="2" charset="0"/>
                <a:cs typeface="Times New Roman" panose="02020603050405020304" pitchFamily="18" charset="0"/>
              </a:rPr>
              <a:t>HAVING COUNT(*)&gt;5;</a:t>
            </a:r>
          </a:p>
        </p:txBody>
      </p:sp>
    </p:spTree>
    <p:extLst>
      <p:ext uri="{BB962C8B-B14F-4D97-AF65-F5344CB8AC3E}">
        <p14:creationId xmlns:p14="http://schemas.microsoft.com/office/powerpoint/2010/main" val="85175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MISSING VALUES IN A SEQUENCE</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636861" y="1885279"/>
            <a:ext cx="10918273" cy="4539803"/>
          </a:xfrm>
        </p:spPr>
        <p:txBody>
          <a:bodyPr anchor="ctr">
            <a:normAutofit/>
          </a:bodyPr>
          <a:lstStyle/>
          <a:p>
            <a:pPr marL="0" indent="0" algn="just">
              <a:lnSpc>
                <a:spcPct val="107000"/>
              </a:lnSpc>
              <a:spcAft>
                <a:spcPts val="460"/>
              </a:spcAft>
              <a:buNone/>
            </a:pPr>
            <a:r>
              <a:rPr lang="en-US" sz="1200" b="1" dirty="0">
                <a:solidFill>
                  <a:srgbClr val="10656D"/>
                </a:solidFill>
                <a:effectLst/>
                <a:latin typeface="Nunito Sans" pitchFamily="2" charset="0"/>
                <a:ea typeface="Times New Roman" panose="02020603050405020304" pitchFamily="18" charset="0"/>
                <a:cs typeface="Times New Roman" panose="02020603050405020304" pitchFamily="18" charset="0"/>
              </a:rPr>
              <a:t>Usually, programmers utilize sequences in the tables as primary keys. But several values probably miss or get deleted which really can be worked on again. But for big tables, it is challenging to discover these missing values. So, in such circumstances, programmers can apply the following query to obtain the initial missing values.</a:t>
            </a:r>
          </a:p>
          <a:p>
            <a:pPr marL="0" indent="0">
              <a:lnSpc>
                <a:spcPct val="107000"/>
              </a:lnSpc>
              <a:spcAft>
                <a:spcPts val="460"/>
              </a:spcAft>
              <a:buNone/>
            </a:pPr>
            <a:r>
              <a:rPr lang="en-IN" sz="1400" b="1" dirty="0">
                <a:solidFill>
                  <a:srgbClr val="10656D"/>
                </a:solidFill>
                <a:latin typeface="Nunito Sans" pitchFamily="2" charset="0"/>
                <a:cs typeface="Times New Roman" panose="02020603050405020304" pitchFamily="18" charset="0"/>
              </a:rPr>
              <a:t>Example:                                                                                      </a:t>
            </a:r>
          </a:p>
          <a:p>
            <a:pPr marL="0" indent="0">
              <a:lnSpc>
                <a:spcPct val="107000"/>
              </a:lnSpc>
              <a:spcAft>
                <a:spcPts val="460"/>
              </a:spcAft>
              <a:buNone/>
            </a:pPr>
            <a:r>
              <a:rPr lang="en-US" sz="900" b="1" dirty="0">
                <a:latin typeface="Nunito Sans" pitchFamily="2" charset="0"/>
                <a:cs typeface="Times New Roman" panose="02020603050405020304" pitchFamily="18" charset="0"/>
              </a:rPr>
              <a:t>SELECT  </a:t>
            </a:r>
            <a:r>
              <a:rPr lang="en-US" sz="900" b="1" dirty="0" err="1">
                <a:latin typeface="Nunito Sans" pitchFamily="2" charset="0"/>
                <a:cs typeface="Times New Roman" panose="02020603050405020304" pitchFamily="18" charset="0"/>
              </a:rPr>
              <a:t>empno</a:t>
            </a:r>
            <a:r>
              <a:rPr lang="en-US" sz="900" b="1" dirty="0">
                <a:latin typeface="Nunito Sans" pitchFamily="2" charset="0"/>
                <a:cs typeface="Times New Roman" panose="02020603050405020304" pitchFamily="18" charset="0"/>
              </a:rPr>
              <a:t> + 1</a:t>
            </a:r>
          </a:p>
          <a:p>
            <a:pPr marL="0" indent="0">
              <a:lnSpc>
                <a:spcPct val="107000"/>
              </a:lnSpc>
              <a:spcAft>
                <a:spcPts val="460"/>
              </a:spcAft>
              <a:buNone/>
            </a:pPr>
            <a:r>
              <a:rPr lang="en-US" sz="900" b="1" dirty="0">
                <a:latin typeface="Nunito Sans" pitchFamily="2" charset="0"/>
                <a:cs typeface="Times New Roman" panose="02020603050405020304" pitchFamily="18" charset="0"/>
              </a:rPr>
              <a:t>FRO&lt;strong&gt;M&lt;/strong&gt; emp a</a:t>
            </a:r>
          </a:p>
          <a:p>
            <a:pPr marL="0" indent="0">
              <a:lnSpc>
                <a:spcPct val="107000"/>
              </a:lnSpc>
              <a:spcAft>
                <a:spcPts val="460"/>
              </a:spcAft>
              <a:buNone/>
            </a:pPr>
            <a:r>
              <a:rPr lang="en-US" sz="900" b="1" dirty="0">
                <a:latin typeface="Nunito Sans" pitchFamily="2" charset="0"/>
                <a:cs typeface="Times New Roman" panose="02020603050405020304" pitchFamily="18" charset="0"/>
              </a:rPr>
              <a:t>WHERE   NOT EXISTS</a:t>
            </a:r>
          </a:p>
          <a:p>
            <a:pPr marL="0" indent="0">
              <a:lnSpc>
                <a:spcPct val="107000"/>
              </a:lnSpc>
              <a:spcAft>
                <a:spcPts val="460"/>
              </a:spcAft>
              <a:buNone/>
            </a:pPr>
            <a:r>
              <a:rPr lang="en-US" sz="900" b="1" dirty="0">
                <a:latin typeface="Nunito Sans" pitchFamily="2" charset="0"/>
                <a:cs typeface="Times New Roman" panose="02020603050405020304" pitchFamily="18" charset="0"/>
              </a:rPr>
              <a:t>(</a:t>
            </a:r>
          </a:p>
          <a:p>
            <a:pPr marL="0" indent="0">
              <a:lnSpc>
                <a:spcPct val="107000"/>
              </a:lnSpc>
              <a:spcAft>
                <a:spcPts val="460"/>
              </a:spcAft>
              <a:buNone/>
            </a:pPr>
            <a:r>
              <a:rPr lang="en-US" sz="900" b="1" dirty="0">
                <a:latin typeface="Nunito Sans" pitchFamily="2" charset="0"/>
                <a:cs typeface="Times New Roman" panose="02020603050405020304" pitchFamily="18" charset="0"/>
              </a:rPr>
              <a:t>SELECT  NULL</a:t>
            </a:r>
          </a:p>
          <a:p>
            <a:pPr marL="0" indent="0">
              <a:lnSpc>
                <a:spcPct val="107000"/>
              </a:lnSpc>
              <a:spcAft>
                <a:spcPts val="460"/>
              </a:spcAft>
              <a:buNone/>
            </a:pPr>
            <a:r>
              <a:rPr lang="en-US" sz="900" b="1" dirty="0">
                <a:latin typeface="Nunito Sans" pitchFamily="2" charset="0"/>
                <a:cs typeface="Times New Roman" panose="02020603050405020304" pitchFamily="18" charset="0"/>
              </a:rPr>
              <a:t>FRO&lt;strong&gt;M&lt;/strong&gt; emp b</a:t>
            </a:r>
          </a:p>
          <a:p>
            <a:pPr marL="0" indent="0">
              <a:lnSpc>
                <a:spcPct val="107000"/>
              </a:lnSpc>
              <a:spcAft>
                <a:spcPts val="460"/>
              </a:spcAft>
              <a:buNone/>
            </a:pPr>
            <a:r>
              <a:rPr lang="en-US" sz="900" b="1" dirty="0">
                <a:latin typeface="Nunito Sans" pitchFamily="2" charset="0"/>
                <a:cs typeface="Times New Roman" panose="02020603050405020304" pitchFamily="18" charset="0"/>
              </a:rPr>
              <a:t>WHERE   </a:t>
            </a:r>
            <a:r>
              <a:rPr lang="en-US" sz="900" b="1" dirty="0" err="1">
                <a:latin typeface="Nunito Sans" pitchFamily="2" charset="0"/>
                <a:cs typeface="Times New Roman" panose="02020603050405020304" pitchFamily="18" charset="0"/>
              </a:rPr>
              <a:t>a.empno</a:t>
            </a:r>
            <a:r>
              <a:rPr lang="en-US" sz="900" b="1" dirty="0">
                <a:latin typeface="Nunito Sans" pitchFamily="2" charset="0"/>
                <a:cs typeface="Times New Roman" panose="02020603050405020304" pitchFamily="18" charset="0"/>
              </a:rPr>
              <a:t> = </a:t>
            </a:r>
            <a:r>
              <a:rPr lang="en-US" sz="900" b="1" dirty="0" err="1">
                <a:latin typeface="Nunito Sans" pitchFamily="2" charset="0"/>
                <a:cs typeface="Times New Roman" panose="02020603050405020304" pitchFamily="18" charset="0"/>
              </a:rPr>
              <a:t>b.empno</a:t>
            </a:r>
            <a:r>
              <a:rPr lang="en-US" sz="900" b="1" dirty="0">
                <a:latin typeface="Nunito Sans" pitchFamily="2" charset="0"/>
                <a:cs typeface="Times New Roman" panose="02020603050405020304" pitchFamily="18" charset="0"/>
              </a:rPr>
              <a:t> + 1</a:t>
            </a:r>
          </a:p>
          <a:p>
            <a:pPr marL="0" indent="0">
              <a:lnSpc>
                <a:spcPct val="107000"/>
              </a:lnSpc>
              <a:spcAft>
                <a:spcPts val="460"/>
              </a:spcAft>
              <a:buNone/>
            </a:pPr>
            <a:r>
              <a:rPr lang="en-US" sz="900" b="1" dirty="0">
                <a:latin typeface="Nunito Sans" pitchFamily="2" charset="0"/>
                <a:cs typeface="Times New Roman" panose="02020603050405020304" pitchFamily="18" charset="0"/>
              </a:rPr>
              <a:t>)</a:t>
            </a:r>
          </a:p>
          <a:p>
            <a:pPr marL="0" indent="0">
              <a:lnSpc>
                <a:spcPct val="107000"/>
              </a:lnSpc>
              <a:spcAft>
                <a:spcPts val="460"/>
              </a:spcAft>
              <a:buNone/>
            </a:pPr>
            <a:r>
              <a:rPr lang="en-US" sz="900" b="1" dirty="0">
                <a:latin typeface="Nunito Sans" pitchFamily="2" charset="0"/>
                <a:cs typeface="Times New Roman" panose="02020603050405020304" pitchFamily="18" charset="0"/>
              </a:rPr>
              <a:t>ORDER BY </a:t>
            </a:r>
            <a:r>
              <a:rPr lang="en-US" sz="900" b="1" dirty="0" err="1">
                <a:latin typeface="Nunito Sans" pitchFamily="2" charset="0"/>
                <a:cs typeface="Times New Roman" panose="02020603050405020304" pitchFamily="18" charset="0"/>
              </a:rPr>
              <a:t>empno</a:t>
            </a:r>
            <a:endParaRPr lang="en-US" sz="900" b="1" dirty="0">
              <a:latin typeface="Nunito Sans" pitchFamily="2" charset="0"/>
              <a:cs typeface="Times New Roman" panose="02020603050405020304" pitchFamily="18" charset="0"/>
            </a:endParaRPr>
          </a:p>
        </p:txBody>
      </p:sp>
    </p:spTree>
    <p:extLst>
      <p:ext uri="{BB962C8B-B14F-4D97-AF65-F5344CB8AC3E}">
        <p14:creationId xmlns:p14="http://schemas.microsoft.com/office/powerpoint/2010/main" val="219119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CF2F-5A1B-141A-8064-0004B1C8C9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RANK() FUNCTION</a:t>
            </a:r>
            <a:endParaRPr lang="en-IN" sz="4000" dirty="0">
              <a:solidFill>
                <a:srgbClr val="FFFFFF"/>
              </a:solidFill>
            </a:endParaRPr>
          </a:p>
        </p:txBody>
      </p:sp>
      <p:sp>
        <p:nvSpPr>
          <p:cNvPr id="3" name="Content Placeholder 2">
            <a:extLst>
              <a:ext uri="{FF2B5EF4-FFF2-40B4-BE49-F238E27FC236}">
                <a16:creationId xmlns:a16="http://schemas.microsoft.com/office/drawing/2014/main" id="{EEBAB660-7E47-E51F-0A50-FAF0AA953D73}"/>
              </a:ext>
            </a:extLst>
          </p:cNvPr>
          <p:cNvSpPr>
            <a:spLocks noGrp="1"/>
          </p:cNvSpPr>
          <p:nvPr>
            <p:ph idx="1"/>
          </p:nvPr>
        </p:nvSpPr>
        <p:spPr>
          <a:xfrm>
            <a:off x="636861" y="1885279"/>
            <a:ext cx="10918273" cy="4539803"/>
          </a:xfrm>
        </p:spPr>
        <p:txBody>
          <a:bodyPr anchor="ctr">
            <a:normAutofit fontScale="92500" lnSpcReduction="10000"/>
          </a:bodyPr>
          <a:lstStyle/>
          <a:p>
            <a:pPr marL="0" indent="0" algn="just">
              <a:lnSpc>
                <a:spcPct val="107000"/>
              </a:lnSpc>
              <a:spcAft>
                <a:spcPts val="460"/>
              </a:spcAft>
              <a:buNone/>
            </a:pPr>
            <a:r>
              <a:rPr lang="en-US" sz="1200" b="1" dirty="0">
                <a:solidFill>
                  <a:srgbClr val="10656D"/>
                </a:solidFill>
                <a:effectLst/>
                <a:latin typeface="Nunito Sans" pitchFamily="2" charset="0"/>
                <a:ea typeface="Times New Roman" panose="02020603050405020304" pitchFamily="18" charset="0"/>
                <a:cs typeface="Times New Roman" panose="02020603050405020304" pitchFamily="18" charset="0"/>
              </a:rPr>
              <a:t>The rank function is the most crucial part of the PostgreSQL tutorial. This function comes under the Windows function. It allows ranking within an organized partition. If the contents of the two rows are the equivalent, the RANK() function allocates the identical rank, with the next ranking(s) hopped.</a:t>
            </a:r>
          </a:p>
          <a:p>
            <a:pPr marL="0" indent="0" algn="just">
              <a:lnSpc>
                <a:spcPct val="107000"/>
              </a:lnSpc>
              <a:spcAft>
                <a:spcPts val="460"/>
              </a:spcAft>
              <a:buNone/>
            </a:pPr>
            <a:r>
              <a:rPr lang="en-IN" sz="1400" b="1" dirty="0">
                <a:solidFill>
                  <a:srgbClr val="10656D"/>
                </a:solidFill>
                <a:latin typeface="Nunito Sans" pitchFamily="2" charset="0"/>
                <a:cs typeface="Times New Roman" panose="02020603050405020304" pitchFamily="18" charset="0"/>
              </a:rPr>
              <a:t>Example:                                                                                      </a:t>
            </a:r>
          </a:p>
          <a:p>
            <a:pPr marL="0" indent="0">
              <a:lnSpc>
                <a:spcPct val="107000"/>
              </a:lnSpc>
              <a:spcAft>
                <a:spcPts val="460"/>
              </a:spcAft>
              <a:buNone/>
            </a:pPr>
            <a:r>
              <a:rPr lang="en-US" sz="900" b="1" dirty="0">
                <a:latin typeface="Nunito Sans" pitchFamily="2" charset="0"/>
                <a:cs typeface="Times New Roman" panose="02020603050405020304" pitchFamily="18" charset="0"/>
              </a:rPr>
              <a:t>SELECT</a:t>
            </a:r>
          </a:p>
          <a:p>
            <a:pPr marL="0" indent="0">
              <a:lnSpc>
                <a:spcPct val="107000"/>
              </a:lnSpc>
              <a:spcAft>
                <a:spcPts val="460"/>
              </a:spcAft>
              <a:buNone/>
            </a:pPr>
            <a:r>
              <a:rPr lang="en-US" sz="900" b="1" dirty="0">
                <a:latin typeface="Nunito Sans" pitchFamily="2" charset="0"/>
                <a:cs typeface="Times New Roman" panose="02020603050405020304" pitchFamily="18" charset="0"/>
              </a:rPr>
              <a:t>product,</a:t>
            </a:r>
          </a:p>
          <a:p>
            <a:pPr marL="0" indent="0">
              <a:lnSpc>
                <a:spcPct val="107000"/>
              </a:lnSpc>
              <a:spcAft>
                <a:spcPts val="460"/>
              </a:spcAft>
              <a:buNone/>
            </a:pPr>
            <a:r>
              <a:rPr lang="en-US" sz="900" b="1" dirty="0" err="1">
                <a:latin typeface="Nunito Sans" pitchFamily="2" charset="0"/>
                <a:cs typeface="Times New Roman" panose="02020603050405020304" pitchFamily="18" charset="0"/>
              </a:rPr>
              <a:t>grp_name</a:t>
            </a:r>
            <a:r>
              <a:rPr lang="en-US" sz="900" b="1" dirty="0">
                <a:latin typeface="Nunito Sans" pitchFamily="2" charset="0"/>
                <a:cs typeface="Times New Roman" panose="02020603050405020304" pitchFamily="18" charset="0"/>
              </a:rPr>
              <a:t>,</a:t>
            </a:r>
          </a:p>
          <a:p>
            <a:pPr marL="0" indent="0">
              <a:lnSpc>
                <a:spcPct val="107000"/>
              </a:lnSpc>
              <a:spcAft>
                <a:spcPts val="460"/>
              </a:spcAft>
              <a:buNone/>
            </a:pPr>
            <a:r>
              <a:rPr lang="en-US" sz="900" b="1" dirty="0">
                <a:latin typeface="Nunito Sans" pitchFamily="2" charset="0"/>
                <a:cs typeface="Times New Roman" panose="02020603050405020304" pitchFamily="18" charset="0"/>
              </a:rPr>
              <a:t>price,</a:t>
            </a:r>
          </a:p>
          <a:p>
            <a:pPr marL="0" indent="0">
              <a:lnSpc>
                <a:spcPct val="107000"/>
              </a:lnSpc>
              <a:spcAft>
                <a:spcPts val="460"/>
              </a:spcAft>
              <a:buNone/>
            </a:pPr>
            <a:r>
              <a:rPr lang="en-US" sz="900" b="1" dirty="0">
                <a:latin typeface="Nunito Sans" pitchFamily="2" charset="0"/>
                <a:cs typeface="Times New Roman" panose="02020603050405020304" pitchFamily="18" charset="0"/>
              </a:rPr>
              <a:t>RANK () OVER (</a:t>
            </a:r>
          </a:p>
          <a:p>
            <a:pPr marL="0" indent="0">
              <a:lnSpc>
                <a:spcPct val="107000"/>
              </a:lnSpc>
              <a:spcAft>
                <a:spcPts val="460"/>
              </a:spcAft>
              <a:buNone/>
            </a:pPr>
            <a:r>
              <a:rPr lang="en-US" sz="900" b="1" dirty="0">
                <a:latin typeface="Nunito Sans" pitchFamily="2" charset="0"/>
                <a:cs typeface="Times New Roman" panose="02020603050405020304" pitchFamily="18" charset="0"/>
              </a:rPr>
              <a:t>PARTITION BY </a:t>
            </a:r>
            <a:r>
              <a:rPr lang="en-US" sz="900" b="1" dirty="0" err="1">
                <a:latin typeface="Nunito Sans" pitchFamily="2" charset="0"/>
                <a:cs typeface="Times New Roman" panose="02020603050405020304" pitchFamily="18" charset="0"/>
              </a:rPr>
              <a:t>grp_name</a:t>
            </a:r>
            <a:endParaRPr lang="en-US" sz="900" b="1" dirty="0">
              <a:latin typeface="Nunito Sans" pitchFamily="2" charset="0"/>
              <a:cs typeface="Times New Roman" panose="02020603050405020304" pitchFamily="18" charset="0"/>
            </a:endParaRPr>
          </a:p>
          <a:p>
            <a:pPr marL="0" indent="0">
              <a:lnSpc>
                <a:spcPct val="107000"/>
              </a:lnSpc>
              <a:spcAft>
                <a:spcPts val="460"/>
              </a:spcAft>
              <a:buNone/>
            </a:pPr>
            <a:r>
              <a:rPr lang="en-US" sz="900" b="1" dirty="0">
                <a:latin typeface="Nunito Sans" pitchFamily="2" charset="0"/>
                <a:cs typeface="Times New Roman" panose="02020603050405020304" pitchFamily="18" charset="0"/>
              </a:rPr>
              <a:t>ORDER BY</a:t>
            </a:r>
          </a:p>
          <a:p>
            <a:pPr marL="0" indent="0">
              <a:lnSpc>
                <a:spcPct val="107000"/>
              </a:lnSpc>
              <a:spcAft>
                <a:spcPts val="460"/>
              </a:spcAft>
              <a:buNone/>
            </a:pPr>
            <a:r>
              <a:rPr lang="en-US" sz="900" b="1" dirty="0">
                <a:latin typeface="Nunito Sans" pitchFamily="2" charset="0"/>
                <a:cs typeface="Times New Roman" panose="02020603050405020304" pitchFamily="18" charset="0"/>
              </a:rPr>
              <a:t>price</a:t>
            </a:r>
          </a:p>
          <a:p>
            <a:pPr marL="0" indent="0">
              <a:lnSpc>
                <a:spcPct val="107000"/>
              </a:lnSpc>
              <a:spcAft>
                <a:spcPts val="460"/>
              </a:spcAft>
              <a:buNone/>
            </a:pPr>
            <a:r>
              <a:rPr lang="en-US" sz="900" b="1" dirty="0">
                <a:latin typeface="Nunito Sans" pitchFamily="2" charset="0"/>
                <a:cs typeface="Times New Roman" panose="02020603050405020304" pitchFamily="18" charset="0"/>
              </a:rPr>
              <a:t>)</a:t>
            </a:r>
          </a:p>
          <a:p>
            <a:pPr marL="0" indent="0">
              <a:lnSpc>
                <a:spcPct val="107000"/>
              </a:lnSpc>
              <a:spcAft>
                <a:spcPts val="460"/>
              </a:spcAft>
              <a:buNone/>
            </a:pPr>
            <a:r>
              <a:rPr lang="en-US" sz="900" b="1" dirty="0">
                <a:latin typeface="Nunito Sans" pitchFamily="2" charset="0"/>
                <a:cs typeface="Times New Roman" panose="02020603050405020304" pitchFamily="18" charset="0"/>
              </a:rPr>
              <a:t>FRO&lt;strong&gt;M&lt;/strong&gt;</a:t>
            </a:r>
          </a:p>
          <a:p>
            <a:pPr marL="0" indent="0">
              <a:lnSpc>
                <a:spcPct val="107000"/>
              </a:lnSpc>
              <a:spcAft>
                <a:spcPts val="460"/>
              </a:spcAft>
              <a:buNone/>
            </a:pPr>
            <a:r>
              <a:rPr lang="en-US" sz="900" b="1" dirty="0">
                <a:latin typeface="Nunito Sans" pitchFamily="2" charset="0"/>
                <a:cs typeface="Times New Roman" panose="02020603050405020304" pitchFamily="18" charset="0"/>
              </a:rPr>
              <a:t>substances</a:t>
            </a:r>
          </a:p>
          <a:p>
            <a:pPr marL="0" indent="0">
              <a:lnSpc>
                <a:spcPct val="107000"/>
              </a:lnSpc>
              <a:spcAft>
                <a:spcPts val="460"/>
              </a:spcAft>
              <a:buNone/>
            </a:pPr>
            <a:r>
              <a:rPr lang="en-US" sz="900" b="1" dirty="0">
                <a:latin typeface="Nunito Sans" pitchFamily="2" charset="0"/>
                <a:cs typeface="Times New Roman" panose="02020603050405020304" pitchFamily="18" charset="0"/>
              </a:rPr>
              <a:t>INNER JOIN products USING (productid);</a:t>
            </a:r>
          </a:p>
        </p:txBody>
      </p:sp>
    </p:spTree>
    <p:extLst>
      <p:ext uri="{BB962C8B-B14F-4D97-AF65-F5344CB8AC3E}">
        <p14:creationId xmlns:p14="http://schemas.microsoft.com/office/powerpoint/2010/main" val="930740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1009</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Monaco</vt:lpstr>
      <vt:lpstr>Arial</vt:lpstr>
      <vt:lpstr>Calibri</vt:lpstr>
      <vt:lpstr>Calibri Light</vt:lpstr>
      <vt:lpstr>Nunito Sans</vt:lpstr>
      <vt:lpstr>Open Sans</vt:lpstr>
      <vt:lpstr>Office Theme</vt:lpstr>
      <vt:lpstr>PostgreSQL  ADVANCE CONCEPTS</vt:lpstr>
      <vt:lpstr>Object-Oriented SQL for Data Complexity</vt:lpstr>
      <vt:lpstr>Let’s see some of the advance queries</vt:lpstr>
      <vt:lpstr>ROLLUP QUERY</vt:lpstr>
      <vt:lpstr>CUBE QUERY</vt:lpstr>
      <vt:lpstr>INDEX QUERY</vt:lpstr>
      <vt:lpstr>HAVING CLAUSE QUERY</vt:lpstr>
      <vt:lpstr>MISSING VALUES IN A SEQUENCE</vt:lpstr>
      <vt:lpstr>RANK() FUNCTION</vt:lpstr>
      <vt:lpstr> EXPLAIN STATEMENT</vt:lpstr>
      <vt:lpstr> CREATE ROLE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  vs.  Other Relational Databases</dc:title>
  <dc:creator>Binayak Parashar (MIS)</dc:creator>
  <cp:lastModifiedBy>Binayak Parashar (MIS)</cp:lastModifiedBy>
  <cp:revision>5</cp:revision>
  <dcterms:created xsi:type="dcterms:W3CDTF">2023-07-25T17:28:36Z</dcterms:created>
  <dcterms:modified xsi:type="dcterms:W3CDTF">2023-08-01T15:39:42Z</dcterms:modified>
</cp:coreProperties>
</file>