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60" r:id="rId3"/>
    <p:sldId id="263" r:id="rId4"/>
    <p:sldId id="264" r:id="rId5"/>
    <p:sldId id="265"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308F5-AF06-4BD0-B761-2A8D9E2CA338}" v="6" dt="2023-07-28T07:46:41.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7" d="100"/>
          <a:sy n="97" d="100"/>
        </p:scale>
        <p:origin x="55" y="1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064C-D4C6-4A99-D678-4D7A752AC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CE1FB2-37E0-4FE3-37B1-54BF5DD37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2B8FAB-216B-7FFF-C05D-B73C9E060A8C}"/>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DB644EA0-9F90-DC31-9819-90620DBD4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18D24-1B7D-3D59-C3D8-C530E8372142}"/>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98093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C7ED-3626-3071-52BB-A410AEEFE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54928-8222-08F0-2646-31FE4A07F6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F2A0D-902B-686A-2C82-3110ECCC80A6}"/>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222894D4-C64C-50B0-E925-BC3C3ED88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0EFC7-E797-CD92-5DB7-2B3F23610649}"/>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85345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2C7FF-C4E5-18FA-E9A8-1975D3421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F2191-6878-0EBC-678E-374B8A185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4CC9A-7F3D-0C9D-F9A9-BC51DA324924}"/>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ADA4BB94-55DD-24AF-1BB9-3DFAB2D05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85888-95E4-B5DE-1555-6CCDBD30F53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89004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3864-C34E-2C50-E0F4-D69B7F5EB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E4E55-DF59-047C-D0C0-45F2C0C8F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E6690-9061-F920-7B3F-C8E4022FA31F}"/>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4C07DECC-62B6-6C0B-FD8D-FC18E49B6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FD58-410B-BBDA-77FA-8B956FDC53E9}"/>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27907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CFF-0871-E305-79D0-79FB7BF00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4214D9-32F0-2D66-E0CE-4CDE79F52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3A8C9-60DC-C659-5E2F-B900DBC3F3ED}"/>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E67FDB93-27D9-E7F8-BB30-C4C305A58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1AFB-30F3-A455-3D37-A8027BBA1187}"/>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5128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D669-62A9-EC62-77A2-55D0F8A79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2D1FA-4D82-8352-5B88-83CCC7320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4B83F8-C095-5394-A419-7FBC25B1FB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1782C1-83A4-4651-65EA-B0B3243B986A}"/>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6" name="Footer Placeholder 5">
            <a:extLst>
              <a:ext uri="{FF2B5EF4-FFF2-40B4-BE49-F238E27FC236}">
                <a16:creationId xmlns:a16="http://schemas.microsoft.com/office/drawing/2014/main" id="{2EE007D2-383B-D1E3-A781-09BFD93D4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B6BEA-DB00-742C-209F-ED2A4343B5E7}"/>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133505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794-907D-BCC1-D7A4-55CB6B44C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FE84E-6CE1-EC4B-2342-195A1DCB3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BEE8B-1AA0-EE58-E6C5-C442FF37F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39252-2C3E-227C-961D-1B2115485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5A8AE-2C3A-821C-5917-AE02C9B9C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C1E3E-8FFE-183A-4F26-FC3FE4336426}"/>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8" name="Footer Placeholder 7">
            <a:extLst>
              <a:ext uri="{FF2B5EF4-FFF2-40B4-BE49-F238E27FC236}">
                <a16:creationId xmlns:a16="http://schemas.microsoft.com/office/drawing/2014/main" id="{36D486AF-030E-394D-B900-1D9A8EED6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5D5663-C2CA-6E3F-E1F4-F598142D9592}"/>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281104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923D-D03C-C8EA-FEDE-85A58A385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294529-ACA0-B22C-A5E4-DCB681083220}"/>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4" name="Footer Placeholder 3">
            <a:extLst>
              <a:ext uri="{FF2B5EF4-FFF2-40B4-BE49-F238E27FC236}">
                <a16:creationId xmlns:a16="http://schemas.microsoft.com/office/drawing/2014/main" id="{2AC5F4F6-0D20-1A74-8F43-75768108E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C0C24A-BB7A-6884-36D7-6B0DF5B5A4B6}"/>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66564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983F1-3056-369D-5276-E1536A3960BA}"/>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3" name="Footer Placeholder 2">
            <a:extLst>
              <a:ext uri="{FF2B5EF4-FFF2-40B4-BE49-F238E27FC236}">
                <a16:creationId xmlns:a16="http://schemas.microsoft.com/office/drawing/2014/main" id="{D8E298C8-6B48-DC7F-032A-0C48805464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70681-657C-0803-C439-4F632D9548EB}"/>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428391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3552-9248-8840-0B1F-CEA96F21E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DBA00-FEC9-C68E-1057-41C884DB5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4DDED9-C07C-425F-F7C1-91A2CC68A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FC69D-6C36-0CBC-CACD-F40E3D4FD3CF}"/>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6" name="Footer Placeholder 5">
            <a:extLst>
              <a:ext uri="{FF2B5EF4-FFF2-40B4-BE49-F238E27FC236}">
                <a16:creationId xmlns:a16="http://schemas.microsoft.com/office/drawing/2014/main" id="{552E49B9-8B38-3A8D-E89E-775AB41E6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BF7B8-5BD2-5B36-1C86-C4BACB76BA5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2979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2D69-BBC6-68EE-CCBF-CA690EF9A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BF439-359E-381C-058A-5A3FF79F8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1D2CC-3259-9AF7-F03D-C9F5255ED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EA256-CEF5-5270-7295-81F208F6558F}"/>
              </a:ext>
            </a:extLst>
          </p:cNvPr>
          <p:cNvSpPr>
            <a:spLocks noGrp="1"/>
          </p:cNvSpPr>
          <p:nvPr>
            <p:ph type="dt" sz="half" idx="10"/>
          </p:nvPr>
        </p:nvSpPr>
        <p:spPr/>
        <p:txBody>
          <a:bodyPr/>
          <a:lstStyle/>
          <a:p>
            <a:fld id="{105443C0-478C-466A-A3B0-AB3866F807B2}" type="datetimeFigureOut">
              <a:rPr lang="en-US" smtClean="0"/>
              <a:t>8/2/2023</a:t>
            </a:fld>
            <a:endParaRPr lang="en-US"/>
          </a:p>
        </p:txBody>
      </p:sp>
      <p:sp>
        <p:nvSpPr>
          <p:cNvPr id="6" name="Footer Placeholder 5">
            <a:extLst>
              <a:ext uri="{FF2B5EF4-FFF2-40B4-BE49-F238E27FC236}">
                <a16:creationId xmlns:a16="http://schemas.microsoft.com/office/drawing/2014/main" id="{029FC27D-F84D-09F6-C372-70DB145EF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37B1C-8A1A-7958-E2AC-7814E1801D78}"/>
              </a:ext>
            </a:extLst>
          </p:cNvPr>
          <p:cNvSpPr>
            <a:spLocks noGrp="1"/>
          </p:cNvSpPr>
          <p:nvPr>
            <p:ph type="sldNum" sz="quarter" idx="12"/>
          </p:nvPr>
        </p:nvSpPr>
        <p:spPr/>
        <p:txBody>
          <a:bodyPr/>
          <a:lstStyle/>
          <a:p>
            <a:fld id="{3996FAD7-7B8A-4975-A6A4-41B903076B64}" type="slidenum">
              <a:rPr lang="en-US" smtClean="0"/>
              <a:t>‹#›</a:t>
            </a:fld>
            <a:endParaRPr lang="en-US"/>
          </a:p>
        </p:txBody>
      </p:sp>
    </p:spTree>
    <p:extLst>
      <p:ext uri="{BB962C8B-B14F-4D97-AF65-F5344CB8AC3E}">
        <p14:creationId xmlns:p14="http://schemas.microsoft.com/office/powerpoint/2010/main" val="330882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6FD19-0378-E4B4-0644-AFE0EEA7A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5BA7F-1A37-FBAC-36CA-0B49FC98C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57DEB-F2B8-B578-87CA-16B14CFD6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43C0-478C-466A-A3B0-AB3866F807B2}" type="datetimeFigureOut">
              <a:rPr lang="en-US" smtClean="0"/>
              <a:t>8/2/2023</a:t>
            </a:fld>
            <a:endParaRPr lang="en-US"/>
          </a:p>
        </p:txBody>
      </p:sp>
      <p:sp>
        <p:nvSpPr>
          <p:cNvPr id="5" name="Footer Placeholder 4">
            <a:extLst>
              <a:ext uri="{FF2B5EF4-FFF2-40B4-BE49-F238E27FC236}">
                <a16:creationId xmlns:a16="http://schemas.microsoft.com/office/drawing/2014/main" id="{D6CAC15F-3F52-57C2-C52E-A93BB2B92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44BD89-17EB-A7E7-3C41-89C3F3EEB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6FAD7-7B8A-4975-A6A4-41B903076B64}" type="slidenum">
              <a:rPr lang="en-US" smtClean="0"/>
              <a:t>‹#›</a:t>
            </a:fld>
            <a:endParaRPr lang="en-US"/>
          </a:p>
        </p:txBody>
      </p:sp>
    </p:spTree>
    <p:extLst>
      <p:ext uri="{BB962C8B-B14F-4D97-AF65-F5344CB8AC3E}">
        <p14:creationId xmlns:p14="http://schemas.microsoft.com/office/powerpoint/2010/main" val="21119430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F680-FC8C-D835-10C7-019EAA707278}"/>
              </a:ext>
            </a:extLst>
          </p:cNvPr>
          <p:cNvSpPr>
            <a:spLocks noGrp="1"/>
          </p:cNvSpPr>
          <p:nvPr>
            <p:ph type="ctrTitle"/>
          </p:nvPr>
        </p:nvSpPr>
        <p:spPr>
          <a:xfrm>
            <a:off x="892818" y="1370171"/>
            <a:ext cx="5085580" cy="2387600"/>
          </a:xfrm>
        </p:spPr>
        <p:txBody>
          <a:bodyPr>
            <a:normAutofit/>
          </a:bodyPr>
          <a:lstStyle/>
          <a:p>
            <a:pPr algn="l"/>
            <a:r>
              <a:rPr lang="en-US" sz="7200" b="1" dirty="0"/>
              <a:t>PostgreSQL</a:t>
            </a:r>
            <a:endParaRPr lang="en-US" b="1" dirty="0"/>
          </a:p>
        </p:txBody>
      </p:sp>
      <p:sp>
        <p:nvSpPr>
          <p:cNvPr id="3" name="Subtitle 2">
            <a:extLst>
              <a:ext uri="{FF2B5EF4-FFF2-40B4-BE49-F238E27FC236}">
                <a16:creationId xmlns:a16="http://schemas.microsoft.com/office/drawing/2014/main" id="{7E58EC14-28F8-B6DB-8A38-577FB524B802}"/>
              </a:ext>
            </a:extLst>
          </p:cNvPr>
          <p:cNvSpPr>
            <a:spLocks noGrp="1"/>
          </p:cNvSpPr>
          <p:nvPr>
            <p:ph type="subTitle" idx="1"/>
          </p:nvPr>
        </p:nvSpPr>
        <p:spPr>
          <a:xfrm>
            <a:off x="892818" y="3849845"/>
            <a:ext cx="5085580" cy="1881751"/>
          </a:xfrm>
        </p:spPr>
        <p:txBody>
          <a:bodyPr>
            <a:normAutofit/>
          </a:bodyPr>
          <a:lstStyle/>
          <a:p>
            <a:pPr algn="l"/>
            <a:r>
              <a:rPr lang="en-US" sz="3200" dirty="0"/>
              <a:t>Session - 4</a:t>
            </a:r>
          </a:p>
        </p:txBody>
      </p:sp>
      <p:pic>
        <p:nvPicPr>
          <p:cNvPr id="5" name="Picture 4" descr="A blue circle with white circle with a stack of round objects&#10;&#10;Description automatically generated">
            <a:extLst>
              <a:ext uri="{FF2B5EF4-FFF2-40B4-BE49-F238E27FC236}">
                <a16:creationId xmlns:a16="http://schemas.microsoft.com/office/drawing/2014/main" id="{4E541F77-6B8F-D04C-B0E0-2426C375617A}"/>
              </a:ext>
            </a:extLst>
          </p:cNvPr>
          <p:cNvPicPr>
            <a:picLocks noChangeAspect="1"/>
          </p:cNvPicPr>
          <p:nvPr/>
        </p:nvPicPr>
        <p:blipFill rotWithShape="1">
          <a:blip r:embed="rId2">
            <a:extLst>
              <a:ext uri="{28A0092B-C50C-407E-A947-70E740481C1C}">
                <a14:useLocalDpi xmlns:a14="http://schemas.microsoft.com/office/drawing/2010/main" val="0"/>
              </a:ext>
            </a:extLst>
          </a:blip>
          <a:srcRect l="3270" r="3197" b="1"/>
          <a:stretch/>
        </p:blipFill>
        <p:spPr>
          <a:xfrm>
            <a:off x="6041841" y="413674"/>
            <a:ext cx="4123157" cy="412315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7" name="Picture 6" descr="A blue elephant with white outline&#10;&#10;Description automatically generated">
            <a:extLst>
              <a:ext uri="{FF2B5EF4-FFF2-40B4-BE49-F238E27FC236}">
                <a16:creationId xmlns:a16="http://schemas.microsoft.com/office/drawing/2014/main" id="{A2D609D1-4AF8-645D-E8F0-B710EB1A8182}"/>
              </a:ext>
            </a:extLst>
          </p:cNvPr>
          <p:cNvPicPr>
            <a:picLocks noChangeAspect="1"/>
          </p:cNvPicPr>
          <p:nvPr/>
        </p:nvPicPr>
        <p:blipFill rotWithShape="1">
          <a:blip r:embed="rId3">
            <a:extLst>
              <a:ext uri="{28A0092B-C50C-407E-A947-70E740481C1C}">
                <a14:useLocalDpi xmlns:a14="http://schemas.microsoft.com/office/drawing/2010/main" val="0"/>
              </a:ext>
            </a:extLst>
          </a:blip>
          <a:srcRect r="3" b="3"/>
          <a:stretch/>
        </p:blipFill>
        <p:spPr>
          <a:xfrm>
            <a:off x="8695537" y="3158548"/>
            <a:ext cx="3047542" cy="3047542"/>
          </a:xfrm>
          <a:custGeom>
            <a:avLst/>
            <a:gdLst/>
            <a:ahLst/>
            <a:cxnLst/>
            <a:rect l="l" t="t" r="r" b="b"/>
            <a:pathLst>
              <a:path w="2283868" h="2283868">
                <a:moveTo>
                  <a:pt x="1141934" y="0"/>
                </a:moveTo>
                <a:cubicBezTo>
                  <a:pt x="1772607" y="0"/>
                  <a:pt x="2283868" y="511261"/>
                  <a:pt x="2283868" y="1141934"/>
                </a:cubicBezTo>
                <a:cubicBezTo>
                  <a:pt x="2283868" y="1772607"/>
                  <a:pt x="1772607" y="2283868"/>
                  <a:pt x="1141934" y="2283868"/>
                </a:cubicBezTo>
                <a:cubicBezTo>
                  <a:pt x="511261" y="2283868"/>
                  <a:pt x="0" y="1772607"/>
                  <a:pt x="0" y="1141934"/>
                </a:cubicBezTo>
                <a:cubicBezTo>
                  <a:pt x="0" y="511261"/>
                  <a:pt x="511261" y="0"/>
                  <a:pt x="1141934" y="0"/>
                </a:cubicBezTo>
                <a:close/>
              </a:path>
            </a:pathLst>
          </a:custGeom>
        </p:spPr>
      </p:pic>
    </p:spTree>
    <p:extLst>
      <p:ext uri="{BB962C8B-B14F-4D97-AF65-F5344CB8AC3E}">
        <p14:creationId xmlns:p14="http://schemas.microsoft.com/office/powerpoint/2010/main" val="55018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E19F-7503-512D-4F77-A96BB30C97C4}"/>
              </a:ext>
            </a:extLst>
          </p:cNvPr>
          <p:cNvSpPr>
            <a:spLocks noGrp="1"/>
          </p:cNvSpPr>
          <p:nvPr>
            <p:ph type="title"/>
          </p:nvPr>
        </p:nvSpPr>
        <p:spPr/>
        <p:txBody>
          <a:bodyPr>
            <a:normAutofit/>
          </a:bodyPr>
          <a:lstStyle/>
          <a:p>
            <a:r>
              <a:rPr lang="en-US" sz="4800" b="1" dirty="0"/>
              <a:t>Introduction to functions</a:t>
            </a:r>
          </a:p>
        </p:txBody>
      </p:sp>
      <p:sp>
        <p:nvSpPr>
          <p:cNvPr id="3" name="Content Placeholder 2">
            <a:extLst>
              <a:ext uri="{FF2B5EF4-FFF2-40B4-BE49-F238E27FC236}">
                <a16:creationId xmlns:a16="http://schemas.microsoft.com/office/drawing/2014/main" id="{BCFA0BE2-0EE6-CC43-60DD-AEAD80BEFE8D}"/>
              </a:ext>
            </a:extLst>
          </p:cNvPr>
          <p:cNvSpPr>
            <a:spLocks noGrp="1"/>
          </p:cNvSpPr>
          <p:nvPr>
            <p:ph idx="1"/>
          </p:nvPr>
        </p:nvSpPr>
        <p:spPr/>
        <p:txBody>
          <a:bodyPr/>
          <a:lstStyle/>
          <a:p>
            <a:r>
              <a:rPr lang="en-US" dirty="0"/>
              <a:t>In PostgreSQL there are two types of functions – </a:t>
            </a:r>
          </a:p>
          <a:p>
            <a:pPr marL="514350" indent="-514350">
              <a:buFont typeface="+mj-lt"/>
              <a:buAutoNum type="arabicParenR"/>
            </a:pPr>
            <a:r>
              <a:rPr lang="en-US" dirty="0"/>
              <a:t>User defined functions :- </a:t>
            </a:r>
            <a:r>
              <a:rPr lang="en-US" b="0" i="0" dirty="0">
                <a:solidFill>
                  <a:srgbClr val="1D1C1D"/>
                </a:solidFill>
                <a:effectLst/>
                <a:latin typeface="Slack-Lato"/>
              </a:rPr>
              <a:t>A user defined PostgreSQL function is a group of arbitrary SQL statements designated to perform some task. These functions are typically created to handle specific scenarios. It is possible to perform select, insert, update, delete operations within a function.</a:t>
            </a:r>
            <a:endParaRPr lang="en-US" dirty="0"/>
          </a:p>
          <a:p>
            <a:pPr marL="514350" indent="-514350">
              <a:buFont typeface="+mj-lt"/>
              <a:buAutoNum type="arabicParenR"/>
            </a:pPr>
            <a:r>
              <a:rPr lang="en-US" dirty="0"/>
              <a:t>Built-in functions :- </a:t>
            </a:r>
            <a:r>
              <a:rPr lang="en-US" b="0" i="0" dirty="0">
                <a:solidFill>
                  <a:srgbClr val="1D1C1D"/>
                </a:solidFill>
                <a:effectLst/>
                <a:latin typeface="Slack-Lato"/>
              </a:rPr>
              <a:t>PostgreSQL built-in functions, also called as Aggregate functions, are used for performing processing on string or numeric data.</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5999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666C-68B5-655F-62E0-0D969FF01FED}"/>
              </a:ext>
            </a:extLst>
          </p:cNvPr>
          <p:cNvSpPr>
            <a:spLocks noGrp="1"/>
          </p:cNvSpPr>
          <p:nvPr>
            <p:ph type="title"/>
          </p:nvPr>
        </p:nvSpPr>
        <p:spPr/>
        <p:txBody>
          <a:bodyPr/>
          <a:lstStyle/>
          <a:p>
            <a:r>
              <a:rPr lang="en-US" b="1" dirty="0"/>
              <a:t>User-Defined Functions</a:t>
            </a:r>
          </a:p>
        </p:txBody>
      </p:sp>
      <p:sp>
        <p:nvSpPr>
          <p:cNvPr id="3" name="Content Placeholder 2">
            <a:extLst>
              <a:ext uri="{FF2B5EF4-FFF2-40B4-BE49-F238E27FC236}">
                <a16:creationId xmlns:a16="http://schemas.microsoft.com/office/drawing/2014/main" id="{206E6D5E-4DC2-D567-15D6-CA5D30F24839}"/>
              </a:ext>
            </a:extLst>
          </p:cNvPr>
          <p:cNvSpPr>
            <a:spLocks noGrp="1"/>
          </p:cNvSpPr>
          <p:nvPr>
            <p:ph idx="1"/>
          </p:nvPr>
        </p:nvSpPr>
        <p:spPr/>
        <p:txBody>
          <a:bodyPr>
            <a:normAutofit fontScale="77500" lnSpcReduction="20000"/>
          </a:bodyPr>
          <a:lstStyle/>
          <a:p>
            <a:r>
              <a:rPr lang="en-US" dirty="0"/>
              <a:t>PostgreSQL uses CREATE FUNCTION statement to develop user-defined functions</a:t>
            </a:r>
          </a:p>
          <a:p>
            <a:r>
              <a:rPr lang="en-US" dirty="0"/>
              <a:t>SYNTAX:</a:t>
            </a:r>
          </a:p>
          <a:p>
            <a:pPr marL="0" indent="0">
              <a:buNone/>
            </a:pPr>
            <a:r>
              <a:rPr lang="en-US" sz="2200" dirty="0"/>
              <a:t>create [or replace] function </a:t>
            </a:r>
            <a:r>
              <a:rPr lang="en-US" sz="2200" dirty="0" err="1"/>
              <a:t>function_name</a:t>
            </a:r>
            <a:r>
              <a:rPr lang="en-US" sz="2200" dirty="0"/>
              <a:t>(</a:t>
            </a:r>
            <a:r>
              <a:rPr lang="en-US" sz="2200" dirty="0" err="1"/>
              <a:t>param_list</a:t>
            </a:r>
            <a:r>
              <a:rPr lang="en-US" sz="2200" dirty="0"/>
              <a:t>)</a:t>
            </a:r>
          </a:p>
          <a:p>
            <a:pPr marL="0" indent="0">
              <a:buNone/>
            </a:pPr>
            <a:r>
              <a:rPr lang="en-US" sz="2200" dirty="0"/>
              <a:t>   returns </a:t>
            </a:r>
            <a:r>
              <a:rPr lang="en-US" sz="2200" dirty="0" err="1"/>
              <a:t>return_type</a:t>
            </a:r>
            <a:r>
              <a:rPr lang="en-US" sz="2200" dirty="0"/>
              <a:t> </a:t>
            </a:r>
          </a:p>
          <a:p>
            <a:pPr marL="0" indent="0">
              <a:buNone/>
            </a:pPr>
            <a:r>
              <a:rPr lang="en-US" sz="2200" dirty="0"/>
              <a:t>   language </a:t>
            </a:r>
            <a:r>
              <a:rPr lang="en-US" sz="2200" dirty="0" err="1"/>
              <a:t>plpgsql</a:t>
            </a:r>
            <a:endParaRPr lang="en-US" sz="2200" dirty="0"/>
          </a:p>
          <a:p>
            <a:pPr marL="0" indent="0">
              <a:buNone/>
            </a:pPr>
            <a:r>
              <a:rPr lang="en-US" sz="2200" dirty="0"/>
              <a:t>  as</a:t>
            </a:r>
          </a:p>
          <a:p>
            <a:pPr marL="0" indent="0">
              <a:buNone/>
            </a:pPr>
            <a:r>
              <a:rPr lang="en-US" sz="2200" dirty="0"/>
              <a:t>$$</a:t>
            </a:r>
          </a:p>
          <a:p>
            <a:pPr marL="0" indent="0">
              <a:buNone/>
            </a:pPr>
            <a:r>
              <a:rPr lang="en-US" sz="2200" dirty="0"/>
              <a:t>declare </a:t>
            </a:r>
          </a:p>
          <a:p>
            <a:pPr marL="0" indent="0">
              <a:buNone/>
            </a:pPr>
            <a:r>
              <a:rPr lang="en-US" sz="2200" dirty="0"/>
              <a:t>-- variable declaration</a:t>
            </a:r>
          </a:p>
          <a:p>
            <a:pPr marL="0" indent="0">
              <a:buNone/>
            </a:pPr>
            <a:r>
              <a:rPr lang="en-US" sz="2200" dirty="0"/>
              <a:t>begin</a:t>
            </a:r>
          </a:p>
          <a:p>
            <a:pPr marL="0" indent="0">
              <a:buNone/>
            </a:pPr>
            <a:r>
              <a:rPr lang="en-US" sz="2200" dirty="0"/>
              <a:t> -- logic</a:t>
            </a:r>
          </a:p>
          <a:p>
            <a:pPr marL="0" indent="0">
              <a:buNone/>
            </a:pPr>
            <a:r>
              <a:rPr lang="en-US" sz="2200" dirty="0"/>
              <a:t>end;</a:t>
            </a:r>
          </a:p>
          <a:p>
            <a:pPr marL="0" indent="0">
              <a:buNone/>
            </a:pPr>
            <a:r>
              <a:rPr lang="en-US" sz="2200" dirty="0"/>
              <a:t>$$</a:t>
            </a:r>
          </a:p>
        </p:txBody>
      </p:sp>
    </p:spTree>
    <p:extLst>
      <p:ext uri="{BB962C8B-B14F-4D97-AF65-F5344CB8AC3E}">
        <p14:creationId xmlns:p14="http://schemas.microsoft.com/office/powerpoint/2010/main" val="276607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2CF3-4C7F-C503-0947-99566A81B916}"/>
              </a:ext>
            </a:extLst>
          </p:cNvPr>
          <p:cNvSpPr>
            <a:spLocks noGrp="1"/>
          </p:cNvSpPr>
          <p:nvPr>
            <p:ph type="title"/>
          </p:nvPr>
        </p:nvSpPr>
        <p:spPr/>
        <p:txBody>
          <a:bodyPr>
            <a:normAutofit/>
          </a:bodyPr>
          <a:lstStyle/>
          <a:p>
            <a:r>
              <a:rPr lang="en-US" sz="4000" b="1" dirty="0"/>
              <a:t>User-Defined Functions</a:t>
            </a:r>
          </a:p>
        </p:txBody>
      </p:sp>
      <p:sp>
        <p:nvSpPr>
          <p:cNvPr id="3" name="Content Placeholder 2">
            <a:extLst>
              <a:ext uri="{FF2B5EF4-FFF2-40B4-BE49-F238E27FC236}">
                <a16:creationId xmlns:a16="http://schemas.microsoft.com/office/drawing/2014/main" id="{D223A5B9-E205-773E-8624-D988BECF9F38}"/>
              </a:ext>
            </a:extLst>
          </p:cNvPr>
          <p:cNvSpPr>
            <a:spLocks noGrp="1"/>
          </p:cNvSpPr>
          <p:nvPr>
            <p:ph idx="1"/>
          </p:nvPr>
        </p:nvSpPr>
        <p:spPr/>
        <p:txBody>
          <a:bodyPr>
            <a:normAutofit/>
          </a:bodyPr>
          <a:lstStyle/>
          <a:p>
            <a:r>
              <a:rPr lang="en-US" sz="2400" dirty="0"/>
              <a:t>In PostgreSQL drop function statement is used to remove a function</a:t>
            </a:r>
          </a:p>
          <a:p>
            <a:r>
              <a:rPr lang="en-US" sz="2400" dirty="0"/>
              <a:t>SYNTAX:</a:t>
            </a:r>
          </a:p>
          <a:p>
            <a:pPr marL="0" indent="0">
              <a:buNone/>
            </a:pPr>
            <a:r>
              <a:rPr lang="en-US" sz="2400" dirty="0"/>
              <a:t>drop function [if exists] </a:t>
            </a:r>
            <a:r>
              <a:rPr lang="en-US" sz="2400" dirty="0" err="1"/>
              <a:t>function_name</a:t>
            </a:r>
            <a:r>
              <a:rPr lang="en-US" sz="2400" dirty="0"/>
              <a:t>(</a:t>
            </a:r>
            <a:r>
              <a:rPr lang="en-US" sz="2400" dirty="0" err="1"/>
              <a:t>argument_list</a:t>
            </a:r>
            <a:r>
              <a:rPr lang="en-US" sz="2400" dirty="0"/>
              <a:t>)</a:t>
            </a:r>
          </a:p>
        </p:txBody>
      </p:sp>
    </p:spTree>
    <p:extLst>
      <p:ext uri="{BB962C8B-B14F-4D97-AF65-F5344CB8AC3E}">
        <p14:creationId xmlns:p14="http://schemas.microsoft.com/office/powerpoint/2010/main" val="180266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D4A2-C3CF-F38A-14B0-A6D291FB4BD2}"/>
              </a:ext>
            </a:extLst>
          </p:cNvPr>
          <p:cNvSpPr>
            <a:spLocks noGrp="1"/>
          </p:cNvSpPr>
          <p:nvPr>
            <p:ph type="title"/>
          </p:nvPr>
        </p:nvSpPr>
        <p:spPr/>
        <p:txBody>
          <a:bodyPr>
            <a:normAutofit/>
          </a:bodyPr>
          <a:lstStyle/>
          <a:p>
            <a:r>
              <a:rPr lang="en-US" sz="4800" b="1" dirty="0"/>
              <a:t>Built-in Functions</a:t>
            </a:r>
          </a:p>
        </p:txBody>
      </p:sp>
      <p:sp>
        <p:nvSpPr>
          <p:cNvPr id="3" name="Content Placeholder 2">
            <a:extLst>
              <a:ext uri="{FF2B5EF4-FFF2-40B4-BE49-F238E27FC236}">
                <a16:creationId xmlns:a16="http://schemas.microsoft.com/office/drawing/2014/main" id="{500778D6-3B84-A95F-BC82-04F46A7CD0D9}"/>
              </a:ext>
            </a:extLst>
          </p:cNvPr>
          <p:cNvSpPr>
            <a:spLocks noGrp="1"/>
          </p:cNvSpPr>
          <p:nvPr>
            <p:ph idx="1"/>
          </p:nvPr>
        </p:nvSpPr>
        <p:spPr/>
        <p:txBody>
          <a:bodyPr>
            <a:normAutofit fontScale="85000" lnSpcReduction="20000"/>
          </a:bodyPr>
          <a:lstStyle/>
          <a:p>
            <a:r>
              <a:rPr lang="en-US" sz="2000" dirty="0"/>
              <a:t>MAX()- </a:t>
            </a:r>
            <a:r>
              <a:rPr lang="en-US" sz="2000" dirty="0">
                <a:solidFill>
                  <a:srgbClr val="273239"/>
                </a:solidFill>
                <a:latin typeface="Nunito" pitchFamily="2" charset="0"/>
              </a:rPr>
              <a:t>max</a:t>
            </a:r>
            <a:r>
              <a:rPr lang="en-US" sz="2000" b="0" i="0" dirty="0">
                <a:solidFill>
                  <a:srgbClr val="273239"/>
                </a:solidFill>
                <a:effectLst/>
                <a:latin typeface="Nunito" pitchFamily="2" charset="0"/>
              </a:rPr>
              <a:t>() function is an</a:t>
            </a:r>
            <a:r>
              <a:rPr lang="en-US" sz="2000" b="1" i="0" dirty="0">
                <a:solidFill>
                  <a:srgbClr val="273239"/>
                </a:solidFill>
                <a:effectLst/>
                <a:latin typeface="Nunito" pitchFamily="2" charset="0"/>
              </a:rPr>
              <a:t> aggregate function</a:t>
            </a:r>
            <a:r>
              <a:rPr lang="en-US" sz="2000" b="0" i="0" dirty="0">
                <a:solidFill>
                  <a:srgbClr val="273239"/>
                </a:solidFill>
                <a:effectLst/>
                <a:latin typeface="Nunito" pitchFamily="2" charset="0"/>
              </a:rPr>
              <a:t> that returns the maximum value in a set of values.</a:t>
            </a:r>
          </a:p>
          <a:p>
            <a:pPr marL="0" indent="0">
              <a:buNone/>
            </a:pPr>
            <a:r>
              <a:rPr lang="en-US" sz="2000" dirty="0">
                <a:solidFill>
                  <a:srgbClr val="273239"/>
                </a:solidFill>
                <a:latin typeface="Nunito" pitchFamily="2" charset="0"/>
              </a:rPr>
              <a:t>Syntax- MAX(expression);</a:t>
            </a:r>
          </a:p>
          <a:p>
            <a:r>
              <a:rPr lang="en-US" sz="2000" dirty="0">
                <a:solidFill>
                  <a:srgbClr val="273239"/>
                </a:solidFill>
                <a:latin typeface="Nunito" pitchFamily="2" charset="0"/>
              </a:rPr>
              <a:t>MIN()- min</a:t>
            </a:r>
            <a:r>
              <a:rPr lang="en-US" sz="2000" b="0" i="0" dirty="0">
                <a:solidFill>
                  <a:srgbClr val="273239"/>
                </a:solidFill>
                <a:effectLst/>
                <a:latin typeface="Nunito" pitchFamily="2" charset="0"/>
              </a:rPr>
              <a:t>() function is an</a:t>
            </a:r>
            <a:r>
              <a:rPr lang="en-US" sz="2000" b="1" i="0" dirty="0">
                <a:solidFill>
                  <a:srgbClr val="273239"/>
                </a:solidFill>
                <a:effectLst/>
                <a:latin typeface="Nunito" pitchFamily="2" charset="0"/>
              </a:rPr>
              <a:t> aggregate function</a:t>
            </a:r>
            <a:r>
              <a:rPr lang="en-US" sz="2000" b="0" i="0" dirty="0">
                <a:solidFill>
                  <a:srgbClr val="273239"/>
                </a:solidFill>
                <a:effectLst/>
                <a:latin typeface="Nunito" pitchFamily="2" charset="0"/>
              </a:rPr>
              <a:t> that returns the minimum value in a set of values.</a:t>
            </a:r>
          </a:p>
          <a:p>
            <a:pPr marL="0" indent="0">
              <a:buNone/>
            </a:pPr>
            <a:r>
              <a:rPr lang="en-US" sz="2000" dirty="0">
                <a:solidFill>
                  <a:srgbClr val="273239"/>
                </a:solidFill>
                <a:latin typeface="Nunito" pitchFamily="2" charset="0"/>
              </a:rPr>
              <a:t>Syntax- MIN(expression);</a:t>
            </a:r>
          </a:p>
          <a:p>
            <a:r>
              <a:rPr lang="en-US" sz="2000" dirty="0">
                <a:solidFill>
                  <a:srgbClr val="273239"/>
                </a:solidFill>
                <a:latin typeface="Nunito" pitchFamily="2" charset="0"/>
              </a:rPr>
              <a:t>SUM()- </a:t>
            </a:r>
            <a:r>
              <a:rPr lang="en-US" sz="2000" b="0" i="0" dirty="0">
                <a:solidFill>
                  <a:srgbClr val="273239"/>
                </a:solidFill>
                <a:effectLst/>
                <a:latin typeface="Nunito" pitchFamily="2" charset="0"/>
              </a:rPr>
              <a:t> sum() function that is used to get the addition of values of a numeric column.</a:t>
            </a:r>
          </a:p>
          <a:p>
            <a:pPr marL="0" indent="0">
              <a:buNone/>
            </a:pPr>
            <a:r>
              <a:rPr lang="en-US" sz="2000" dirty="0">
                <a:solidFill>
                  <a:srgbClr val="273239"/>
                </a:solidFill>
                <a:latin typeface="Nunito" pitchFamily="2" charset="0"/>
              </a:rPr>
              <a:t>Syntax- SUM(column);</a:t>
            </a:r>
          </a:p>
          <a:p>
            <a:r>
              <a:rPr lang="en-US" sz="2000" dirty="0">
                <a:solidFill>
                  <a:srgbClr val="273239"/>
                </a:solidFill>
                <a:latin typeface="Nunito" pitchFamily="2" charset="0"/>
              </a:rPr>
              <a:t>AVG()- Avg() function is used to find average of a field in various records.</a:t>
            </a:r>
          </a:p>
          <a:p>
            <a:pPr marL="0" indent="0">
              <a:buNone/>
            </a:pPr>
            <a:r>
              <a:rPr lang="en-US" sz="2000" dirty="0">
                <a:solidFill>
                  <a:srgbClr val="273239"/>
                </a:solidFill>
                <a:latin typeface="Nunito" pitchFamily="2" charset="0"/>
              </a:rPr>
              <a:t>Syntax- AVG</a:t>
            </a:r>
            <a:r>
              <a:rPr lang="en-US" sz="2000">
                <a:solidFill>
                  <a:srgbClr val="273239"/>
                </a:solidFill>
                <a:latin typeface="Nunito" pitchFamily="2" charset="0"/>
              </a:rPr>
              <a:t>(column);</a:t>
            </a:r>
            <a:endParaRPr lang="en-US" sz="2000" dirty="0">
              <a:solidFill>
                <a:srgbClr val="273239"/>
              </a:solidFill>
              <a:latin typeface="Nunito" pitchFamily="2" charset="0"/>
            </a:endParaRPr>
          </a:p>
          <a:p>
            <a:r>
              <a:rPr lang="en-US" sz="2000" dirty="0">
                <a:solidFill>
                  <a:srgbClr val="273239"/>
                </a:solidFill>
                <a:latin typeface="Nunito" pitchFamily="2" charset="0"/>
              </a:rPr>
              <a:t>COUNT()- The count() function is an aggregate function that enables users to get number of rows that match a particular requirement of a query. Depending upon the user requirements the count() function can have the following syntaxes:  </a:t>
            </a:r>
          </a:p>
          <a:p>
            <a:pPr marL="0" indent="0">
              <a:buNone/>
            </a:pPr>
            <a:r>
              <a:rPr lang="en-US" sz="2000" dirty="0">
                <a:solidFill>
                  <a:srgbClr val="273239"/>
                </a:solidFill>
                <a:latin typeface="Nunito" pitchFamily="2" charset="0"/>
              </a:rPr>
              <a:t>           a) count(*)- returns all rows including null and duplicate values.</a:t>
            </a:r>
          </a:p>
          <a:p>
            <a:pPr marL="0" indent="0">
              <a:buNone/>
            </a:pPr>
            <a:r>
              <a:rPr lang="en-US" sz="2000" dirty="0">
                <a:solidFill>
                  <a:srgbClr val="273239"/>
                </a:solidFill>
                <a:latin typeface="Nunito" pitchFamily="2" charset="0"/>
              </a:rPr>
              <a:t>           b) count(column)- returns all rows except null.</a:t>
            </a:r>
          </a:p>
          <a:p>
            <a:pPr marL="0" indent="0">
              <a:buNone/>
            </a:pPr>
            <a:r>
              <a:rPr lang="en-US" sz="2000" dirty="0">
                <a:solidFill>
                  <a:srgbClr val="273239"/>
                </a:solidFill>
                <a:latin typeface="Nunito" pitchFamily="2" charset="0"/>
              </a:rPr>
              <a:t>           c) count(DISTINCT column)- returns all rows without null and duplicates.</a:t>
            </a:r>
          </a:p>
        </p:txBody>
      </p:sp>
    </p:spTree>
    <p:extLst>
      <p:ext uri="{BB962C8B-B14F-4D97-AF65-F5344CB8AC3E}">
        <p14:creationId xmlns:p14="http://schemas.microsoft.com/office/powerpoint/2010/main" val="218549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BF87-98DC-E110-8598-452C3ED8220F}"/>
              </a:ext>
            </a:extLst>
          </p:cNvPr>
          <p:cNvSpPr>
            <a:spLocks noGrp="1"/>
          </p:cNvSpPr>
          <p:nvPr>
            <p:ph type="title"/>
          </p:nvPr>
        </p:nvSpPr>
        <p:spPr/>
        <p:txBody>
          <a:bodyPr/>
          <a:lstStyle/>
          <a:p>
            <a:r>
              <a:rPr lang="en-US" dirty="0"/>
              <a:t>Procedures in PostgreSQL</a:t>
            </a:r>
          </a:p>
        </p:txBody>
      </p:sp>
      <p:sp>
        <p:nvSpPr>
          <p:cNvPr id="3" name="Content Placeholder 2">
            <a:extLst>
              <a:ext uri="{FF2B5EF4-FFF2-40B4-BE49-F238E27FC236}">
                <a16:creationId xmlns:a16="http://schemas.microsoft.com/office/drawing/2014/main" id="{85B5DDAA-D68E-14F4-706E-9945E87AA05E}"/>
              </a:ext>
            </a:extLst>
          </p:cNvPr>
          <p:cNvSpPr>
            <a:spLocks noGrp="1"/>
          </p:cNvSpPr>
          <p:nvPr>
            <p:ph idx="1"/>
          </p:nvPr>
        </p:nvSpPr>
        <p:spPr/>
        <p:txBody>
          <a:bodyPr>
            <a:normAutofit fontScale="77500" lnSpcReduction="20000"/>
          </a:bodyPr>
          <a:lstStyle/>
          <a:p>
            <a:r>
              <a:rPr lang="en-US" b="0" i="0" dirty="0">
                <a:solidFill>
                  <a:srgbClr val="32325D"/>
                </a:solidFill>
                <a:effectLst/>
                <a:latin typeface="proxima-nova"/>
              </a:rPr>
              <a:t>Stored procedures in PostgreSQL are a collection of SQL commands manipulated to achieve a particular operation.</a:t>
            </a:r>
          </a:p>
          <a:p>
            <a:r>
              <a:rPr lang="en-US" dirty="0">
                <a:solidFill>
                  <a:srgbClr val="32325D"/>
                </a:solidFill>
                <a:latin typeface="proxima-nova"/>
              </a:rPr>
              <a:t>In PostgreSQL CREATE PROCEDURE statement is used to create stored procedures.</a:t>
            </a:r>
          </a:p>
          <a:p>
            <a:pPr marL="0" indent="0">
              <a:buNone/>
            </a:pPr>
            <a:r>
              <a:rPr lang="en-US" dirty="0">
                <a:solidFill>
                  <a:srgbClr val="32325D"/>
                </a:solidFill>
                <a:latin typeface="proxima-nova"/>
              </a:rPr>
              <a:t>SYNTAX:</a:t>
            </a:r>
          </a:p>
          <a:p>
            <a:pPr marL="0" indent="0">
              <a:buNone/>
            </a:pPr>
            <a:r>
              <a:rPr lang="en-US" sz="2300" dirty="0"/>
              <a:t>create [or replace] procedure </a:t>
            </a:r>
            <a:r>
              <a:rPr lang="en-US" sz="2300" dirty="0" err="1"/>
              <a:t>procedure_name</a:t>
            </a:r>
            <a:r>
              <a:rPr lang="en-US" sz="2300" dirty="0"/>
              <a:t>(</a:t>
            </a:r>
            <a:r>
              <a:rPr lang="en-US" sz="2300" dirty="0" err="1"/>
              <a:t>parameter_list</a:t>
            </a:r>
            <a:r>
              <a:rPr lang="en-US" sz="2300" dirty="0"/>
              <a:t>)</a:t>
            </a:r>
          </a:p>
          <a:p>
            <a:pPr marL="0" indent="0">
              <a:buNone/>
            </a:pPr>
            <a:r>
              <a:rPr lang="en-US" sz="2300" dirty="0"/>
              <a:t>language </a:t>
            </a:r>
            <a:r>
              <a:rPr lang="en-US" sz="2300" dirty="0" err="1"/>
              <a:t>plpgsql</a:t>
            </a:r>
            <a:endParaRPr lang="en-US" sz="2300" dirty="0"/>
          </a:p>
          <a:p>
            <a:pPr marL="0" indent="0">
              <a:buNone/>
            </a:pPr>
            <a:r>
              <a:rPr lang="en-US" sz="2300" dirty="0"/>
              <a:t>as $$</a:t>
            </a:r>
          </a:p>
          <a:p>
            <a:pPr marL="0" indent="0">
              <a:buNone/>
            </a:pPr>
            <a:r>
              <a:rPr lang="en-US" sz="2300" dirty="0"/>
              <a:t>declare</a:t>
            </a:r>
          </a:p>
          <a:p>
            <a:pPr marL="0" indent="0">
              <a:buNone/>
            </a:pPr>
            <a:r>
              <a:rPr lang="en-US" sz="2300" dirty="0"/>
              <a:t>-- variable declaration</a:t>
            </a:r>
          </a:p>
          <a:p>
            <a:pPr marL="0" indent="0">
              <a:buNone/>
            </a:pPr>
            <a:r>
              <a:rPr lang="en-US" sz="2300" dirty="0"/>
              <a:t>begin</a:t>
            </a:r>
          </a:p>
          <a:p>
            <a:pPr marL="0" indent="0">
              <a:buNone/>
            </a:pPr>
            <a:r>
              <a:rPr lang="en-US" sz="2300" dirty="0"/>
              <a:t>-- stored procedure body</a:t>
            </a:r>
          </a:p>
          <a:p>
            <a:pPr marL="0" indent="0">
              <a:buNone/>
            </a:pPr>
            <a:r>
              <a:rPr lang="en-US" sz="2300" dirty="0"/>
              <a:t>end; $$</a:t>
            </a:r>
          </a:p>
        </p:txBody>
      </p:sp>
    </p:spTree>
    <p:extLst>
      <p:ext uri="{BB962C8B-B14F-4D97-AF65-F5344CB8AC3E}">
        <p14:creationId xmlns:p14="http://schemas.microsoft.com/office/powerpoint/2010/main" val="276155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8BFC-24EF-4B1F-A56E-1EF799C5BE0F}"/>
              </a:ext>
            </a:extLst>
          </p:cNvPr>
          <p:cNvSpPr>
            <a:spLocks noGrp="1"/>
          </p:cNvSpPr>
          <p:nvPr>
            <p:ph type="title"/>
          </p:nvPr>
        </p:nvSpPr>
        <p:spPr/>
        <p:txBody>
          <a:bodyPr/>
          <a:lstStyle/>
          <a:p>
            <a:r>
              <a:rPr lang="en-US" dirty="0"/>
              <a:t>Views in PostgreSQL</a:t>
            </a:r>
          </a:p>
        </p:txBody>
      </p:sp>
      <p:sp>
        <p:nvSpPr>
          <p:cNvPr id="3" name="Content Placeholder 2">
            <a:extLst>
              <a:ext uri="{FF2B5EF4-FFF2-40B4-BE49-F238E27FC236}">
                <a16:creationId xmlns:a16="http://schemas.microsoft.com/office/drawing/2014/main" id="{002A0956-A0B2-7E32-6D12-8744784E73AD}"/>
              </a:ext>
            </a:extLst>
          </p:cNvPr>
          <p:cNvSpPr>
            <a:spLocks noGrp="1"/>
          </p:cNvSpPr>
          <p:nvPr>
            <p:ph idx="1"/>
          </p:nvPr>
        </p:nvSpPr>
        <p:spPr/>
        <p:txBody>
          <a:bodyPr>
            <a:normAutofit lnSpcReduction="10000"/>
          </a:bodyPr>
          <a:lstStyle/>
          <a:p>
            <a:r>
              <a:rPr lang="en-US" sz="2600" b="0" i="0" dirty="0">
                <a:solidFill>
                  <a:srgbClr val="000000"/>
                </a:solidFill>
                <a:effectLst/>
                <a:latin typeface="Nunito" pitchFamily="2" charset="0"/>
              </a:rPr>
              <a:t>Views are pseudo-tables. A view can represent a subset of a real table, selecting certain columns or certain rows from an ordinary table. A view can even represent joined tables. </a:t>
            </a:r>
          </a:p>
          <a:p>
            <a:r>
              <a:rPr lang="en-US" sz="2600" b="0" i="0" dirty="0">
                <a:solidFill>
                  <a:srgbClr val="000000"/>
                </a:solidFill>
                <a:effectLst/>
                <a:latin typeface="Nunito" pitchFamily="2" charset="0"/>
              </a:rPr>
              <a:t>The PostgreSQL views can be created from a single table, multiple tables, or another view.</a:t>
            </a:r>
          </a:p>
          <a:p>
            <a:r>
              <a:rPr lang="en-US" sz="2600" dirty="0">
                <a:solidFill>
                  <a:srgbClr val="000000"/>
                </a:solidFill>
                <a:latin typeface="Nunito" pitchFamily="2" charset="0"/>
              </a:rPr>
              <a:t>PostgreSQL views are created using CREATE VIEW statement</a:t>
            </a:r>
          </a:p>
          <a:p>
            <a:pPr marL="0" indent="0">
              <a:buNone/>
            </a:pPr>
            <a:r>
              <a:rPr lang="en-US" sz="2600" dirty="0">
                <a:solidFill>
                  <a:srgbClr val="000000"/>
                </a:solidFill>
                <a:latin typeface="Nunito" pitchFamily="2" charset="0"/>
              </a:rPr>
              <a:t>SYNTAX:</a:t>
            </a:r>
          </a:p>
          <a:p>
            <a:pPr marL="0" indent="0">
              <a:buNone/>
            </a:pPr>
            <a:r>
              <a:rPr lang="en-US" sz="1900" dirty="0"/>
              <a:t>CREATE [TEMP | TEMPORARY] VIEW </a:t>
            </a:r>
            <a:r>
              <a:rPr lang="en-US" sz="1900" dirty="0" err="1"/>
              <a:t>view_name</a:t>
            </a:r>
            <a:r>
              <a:rPr lang="en-US" sz="1900" dirty="0"/>
              <a:t> AS</a:t>
            </a:r>
          </a:p>
          <a:p>
            <a:pPr marL="0" indent="0">
              <a:buNone/>
            </a:pPr>
            <a:r>
              <a:rPr lang="en-US" sz="1900" dirty="0"/>
              <a:t>SELECT column1, column2.....</a:t>
            </a:r>
          </a:p>
          <a:p>
            <a:pPr marL="0" indent="0">
              <a:buNone/>
            </a:pPr>
            <a:r>
              <a:rPr lang="en-US" sz="1900" dirty="0"/>
              <a:t>FROM </a:t>
            </a:r>
            <a:r>
              <a:rPr lang="en-US" sz="1900" dirty="0" err="1"/>
              <a:t>table_name</a:t>
            </a:r>
            <a:endParaRPr lang="en-US" sz="1900" dirty="0"/>
          </a:p>
          <a:p>
            <a:pPr marL="0" indent="0">
              <a:buNone/>
            </a:pPr>
            <a:r>
              <a:rPr lang="en-US" sz="1900" dirty="0"/>
              <a:t>WHERE [condition];</a:t>
            </a:r>
          </a:p>
        </p:txBody>
      </p:sp>
    </p:spTree>
    <p:extLst>
      <p:ext uri="{BB962C8B-B14F-4D97-AF65-F5344CB8AC3E}">
        <p14:creationId xmlns:p14="http://schemas.microsoft.com/office/powerpoint/2010/main" val="165818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3A4F-BBF8-26FF-AD46-A65F2C73E57A}"/>
              </a:ext>
            </a:extLst>
          </p:cNvPr>
          <p:cNvSpPr>
            <a:spLocks noGrp="1"/>
          </p:cNvSpPr>
          <p:nvPr>
            <p:ph type="title"/>
          </p:nvPr>
        </p:nvSpPr>
        <p:spPr/>
        <p:txBody>
          <a:bodyPr/>
          <a:lstStyle/>
          <a:p>
            <a:r>
              <a:rPr lang="en-US" dirty="0"/>
              <a:t>UNION</a:t>
            </a:r>
          </a:p>
        </p:txBody>
      </p:sp>
      <p:sp>
        <p:nvSpPr>
          <p:cNvPr id="3" name="Content Placeholder 2">
            <a:extLst>
              <a:ext uri="{FF2B5EF4-FFF2-40B4-BE49-F238E27FC236}">
                <a16:creationId xmlns:a16="http://schemas.microsoft.com/office/drawing/2014/main" id="{7710A2CA-6B00-8F12-1DB9-16918B489CC9}"/>
              </a:ext>
            </a:extLst>
          </p:cNvPr>
          <p:cNvSpPr>
            <a:spLocks noGrp="1"/>
          </p:cNvSpPr>
          <p:nvPr>
            <p:ph idx="1"/>
          </p:nvPr>
        </p:nvSpPr>
        <p:spPr/>
        <p:txBody>
          <a:bodyPr>
            <a:normAutofit fontScale="92500" lnSpcReduction="10000"/>
          </a:bodyPr>
          <a:lstStyle/>
          <a:p>
            <a:r>
              <a:rPr lang="en-US" sz="2000" b="0" i="0" dirty="0">
                <a:solidFill>
                  <a:srgbClr val="222222"/>
                </a:solidFill>
                <a:effectLst/>
                <a:latin typeface="Source Sans Pro" panose="020B0503030403020204" pitchFamily="34" charset="0"/>
              </a:rPr>
              <a:t>The PostgreSQL UNION operator is used for combining result sets from more than one SELECT statement into one result set. Any duplicate rows from the results of the SELECT statements are eliminated. </a:t>
            </a:r>
          </a:p>
          <a:p>
            <a:r>
              <a:rPr lang="en-US" sz="2000" b="0" i="0" dirty="0">
                <a:solidFill>
                  <a:srgbClr val="222222"/>
                </a:solidFill>
                <a:effectLst/>
                <a:latin typeface="Source Sans Pro" panose="020B0503030403020204" pitchFamily="34" charset="0"/>
              </a:rPr>
              <a:t>The UNION operator works under two conditions:</a:t>
            </a:r>
          </a:p>
          <a:p>
            <a:pPr marL="0" indent="0" algn="l">
              <a:buNone/>
            </a:pPr>
            <a:r>
              <a:rPr lang="en-US" sz="2000" b="0" i="0" dirty="0">
                <a:solidFill>
                  <a:srgbClr val="222222"/>
                </a:solidFill>
                <a:effectLst/>
                <a:latin typeface="Source Sans Pro" panose="020B0503030403020204" pitchFamily="34" charset="0"/>
              </a:rPr>
              <a:t>       a)The SELECT queries MUST return a similar number of queries</a:t>
            </a:r>
          </a:p>
          <a:p>
            <a:pPr marL="0" indent="0" algn="l">
              <a:buNone/>
            </a:pPr>
            <a:r>
              <a:rPr lang="en-US" sz="2000" b="0" i="0" dirty="0">
                <a:solidFill>
                  <a:srgbClr val="222222"/>
                </a:solidFill>
                <a:effectLst/>
                <a:latin typeface="Source Sans Pro" panose="020B0503030403020204" pitchFamily="34" charset="0"/>
              </a:rPr>
              <a:t>       b)The data types of all corresponding columns must be.</a:t>
            </a:r>
          </a:p>
          <a:p>
            <a:pPr algn="l"/>
            <a:r>
              <a:rPr lang="en-US" sz="2000" dirty="0">
                <a:solidFill>
                  <a:srgbClr val="222222"/>
                </a:solidFill>
                <a:latin typeface="Source Sans Pro" panose="020B0503030403020204" pitchFamily="34" charset="0"/>
              </a:rPr>
              <a:t>SYNTAX:</a:t>
            </a:r>
          </a:p>
          <a:p>
            <a:pPr marL="0" indent="0" algn="l">
              <a:buNone/>
            </a:pPr>
            <a:r>
              <a:rPr lang="en-US" sz="1500" dirty="0">
                <a:solidFill>
                  <a:srgbClr val="222222"/>
                </a:solidFill>
                <a:latin typeface="Source Sans Pro" panose="020B0503030403020204" pitchFamily="34" charset="0"/>
              </a:rPr>
              <a:t>SELECT expression_1, expression_2, ... </a:t>
            </a:r>
            <a:r>
              <a:rPr lang="en-US" sz="1500" dirty="0" err="1">
                <a:solidFill>
                  <a:srgbClr val="222222"/>
                </a:solidFill>
                <a:latin typeface="Source Sans Pro" panose="020B0503030403020204" pitchFamily="34" charset="0"/>
              </a:rPr>
              <a:t>expression_n</a:t>
            </a:r>
            <a:endParaRPr lang="en-US" sz="1500" dirty="0">
              <a:solidFill>
                <a:srgbClr val="222222"/>
              </a:solidFill>
              <a:latin typeface="Source Sans Pro" panose="020B0503030403020204" pitchFamily="34" charset="0"/>
            </a:endParaRPr>
          </a:p>
          <a:p>
            <a:pPr marL="0" indent="0" algn="l">
              <a:buNone/>
            </a:pPr>
            <a:r>
              <a:rPr lang="en-US" sz="1500" dirty="0">
                <a:solidFill>
                  <a:srgbClr val="222222"/>
                </a:solidFill>
                <a:latin typeface="Source Sans Pro" panose="020B0503030403020204" pitchFamily="34" charset="0"/>
              </a:rPr>
              <a:t>FROM tables</a:t>
            </a:r>
          </a:p>
          <a:p>
            <a:pPr marL="0" indent="0" algn="l">
              <a:buNone/>
            </a:pPr>
            <a:r>
              <a:rPr lang="en-US" sz="1500" dirty="0">
                <a:solidFill>
                  <a:srgbClr val="222222"/>
                </a:solidFill>
                <a:latin typeface="Source Sans Pro" panose="020B0503030403020204" pitchFamily="34" charset="0"/>
              </a:rPr>
              <a:t>[WHERE condition(s)]</a:t>
            </a:r>
          </a:p>
          <a:p>
            <a:pPr marL="0" indent="0" algn="l">
              <a:buNone/>
            </a:pPr>
            <a:r>
              <a:rPr lang="en-US" sz="1500" dirty="0">
                <a:solidFill>
                  <a:srgbClr val="222222"/>
                </a:solidFill>
                <a:latin typeface="Source Sans Pro" panose="020B0503030403020204" pitchFamily="34" charset="0"/>
              </a:rPr>
              <a:t>UNION</a:t>
            </a:r>
          </a:p>
          <a:p>
            <a:pPr marL="0" indent="0" algn="l">
              <a:buNone/>
            </a:pPr>
            <a:r>
              <a:rPr lang="en-US" sz="1500" dirty="0">
                <a:solidFill>
                  <a:srgbClr val="222222"/>
                </a:solidFill>
                <a:latin typeface="Source Sans Pro" panose="020B0503030403020204" pitchFamily="34" charset="0"/>
              </a:rPr>
              <a:t>SELECT expression_1, expression_2, ... </a:t>
            </a:r>
            <a:r>
              <a:rPr lang="en-US" sz="1500" dirty="0" err="1">
                <a:solidFill>
                  <a:srgbClr val="222222"/>
                </a:solidFill>
                <a:latin typeface="Source Sans Pro" panose="020B0503030403020204" pitchFamily="34" charset="0"/>
              </a:rPr>
              <a:t>expression_n</a:t>
            </a:r>
            <a:endParaRPr lang="en-US" sz="1500" dirty="0">
              <a:solidFill>
                <a:srgbClr val="222222"/>
              </a:solidFill>
              <a:latin typeface="Source Sans Pro" panose="020B0503030403020204" pitchFamily="34" charset="0"/>
            </a:endParaRPr>
          </a:p>
          <a:p>
            <a:pPr marL="0" indent="0" algn="l">
              <a:buNone/>
            </a:pPr>
            <a:r>
              <a:rPr lang="en-US" sz="1500" dirty="0">
                <a:solidFill>
                  <a:srgbClr val="222222"/>
                </a:solidFill>
                <a:latin typeface="Source Sans Pro" panose="020B0503030403020204" pitchFamily="34" charset="0"/>
              </a:rPr>
              <a:t>FROM tables</a:t>
            </a:r>
          </a:p>
          <a:p>
            <a:pPr marL="0" indent="0" algn="l">
              <a:buNone/>
            </a:pPr>
            <a:r>
              <a:rPr lang="en-US" sz="1500" dirty="0">
                <a:solidFill>
                  <a:srgbClr val="222222"/>
                </a:solidFill>
                <a:latin typeface="Source Sans Pro" panose="020B0503030403020204" pitchFamily="34" charset="0"/>
              </a:rPr>
              <a:t>[WHERE condition(s)];</a:t>
            </a:r>
          </a:p>
          <a:p>
            <a:pPr marL="0" indent="0">
              <a:buNone/>
            </a:pPr>
            <a:endParaRPr lang="en-US" dirty="0"/>
          </a:p>
        </p:txBody>
      </p:sp>
    </p:spTree>
    <p:extLst>
      <p:ext uri="{BB962C8B-B14F-4D97-AF65-F5344CB8AC3E}">
        <p14:creationId xmlns:p14="http://schemas.microsoft.com/office/powerpoint/2010/main" val="407519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F540-411F-DAEA-0470-A30A4C5A933D}"/>
              </a:ext>
            </a:extLst>
          </p:cNvPr>
          <p:cNvSpPr>
            <a:spLocks noGrp="1"/>
          </p:cNvSpPr>
          <p:nvPr>
            <p:ph type="title"/>
          </p:nvPr>
        </p:nvSpPr>
        <p:spPr/>
        <p:txBody>
          <a:bodyPr/>
          <a:lstStyle/>
          <a:p>
            <a:r>
              <a:rPr lang="en-US" dirty="0"/>
              <a:t>UNION ALL</a:t>
            </a:r>
          </a:p>
        </p:txBody>
      </p:sp>
      <p:sp>
        <p:nvSpPr>
          <p:cNvPr id="3" name="Content Placeholder 2">
            <a:extLst>
              <a:ext uri="{FF2B5EF4-FFF2-40B4-BE49-F238E27FC236}">
                <a16:creationId xmlns:a16="http://schemas.microsoft.com/office/drawing/2014/main" id="{4BEB7CA4-58AF-389E-9AFA-949A55292172}"/>
              </a:ext>
            </a:extLst>
          </p:cNvPr>
          <p:cNvSpPr>
            <a:spLocks noGrp="1"/>
          </p:cNvSpPr>
          <p:nvPr>
            <p:ph idx="1"/>
          </p:nvPr>
        </p:nvSpPr>
        <p:spPr/>
        <p:txBody>
          <a:bodyPr>
            <a:normAutofit lnSpcReduction="10000"/>
          </a:bodyPr>
          <a:lstStyle/>
          <a:p>
            <a:r>
              <a:rPr lang="en-US" dirty="0">
                <a:solidFill>
                  <a:srgbClr val="222222"/>
                </a:solidFill>
                <a:latin typeface="Source Sans Pro" panose="020B0503030403020204" pitchFamily="34" charset="0"/>
              </a:rPr>
              <a:t>Union All</a:t>
            </a:r>
            <a:r>
              <a:rPr lang="en-US" b="0" i="0" dirty="0">
                <a:solidFill>
                  <a:srgbClr val="222222"/>
                </a:solidFill>
                <a:effectLst/>
                <a:latin typeface="Source Sans Pro" panose="020B0503030403020204" pitchFamily="34" charset="0"/>
              </a:rPr>
              <a:t> operator combines result sets from more than one SELECT statement without removing duplicates. The operator requires each SELECT statement to have a similar number of fields in result sets of similar data types.</a:t>
            </a:r>
          </a:p>
          <a:p>
            <a:r>
              <a:rPr lang="en-US" dirty="0">
                <a:solidFill>
                  <a:srgbClr val="222222"/>
                </a:solidFill>
                <a:latin typeface="Source Sans Pro" panose="020B0503030403020204" pitchFamily="34" charset="0"/>
              </a:rPr>
              <a:t>SYNTAX:</a:t>
            </a:r>
          </a:p>
          <a:p>
            <a:pPr marL="0" indent="0">
              <a:buNone/>
            </a:pPr>
            <a:r>
              <a:rPr lang="en-US" sz="1600" dirty="0"/>
              <a:t>SELECT expression_1, expression_2, ... </a:t>
            </a:r>
            <a:r>
              <a:rPr lang="en-US" sz="1600" dirty="0" err="1"/>
              <a:t>expression_n</a:t>
            </a:r>
            <a:endParaRPr lang="en-US" sz="1600" dirty="0"/>
          </a:p>
          <a:p>
            <a:pPr marL="0" indent="0">
              <a:buNone/>
            </a:pPr>
            <a:r>
              <a:rPr lang="en-US" sz="1600" dirty="0"/>
              <a:t>FROM tables</a:t>
            </a:r>
          </a:p>
          <a:p>
            <a:pPr marL="0" indent="0">
              <a:buNone/>
            </a:pPr>
            <a:r>
              <a:rPr lang="en-US" sz="1600" dirty="0"/>
              <a:t>[WHERE condition(s)]</a:t>
            </a:r>
          </a:p>
          <a:p>
            <a:pPr marL="0" indent="0">
              <a:buNone/>
            </a:pPr>
            <a:r>
              <a:rPr lang="en-US" sz="1600" dirty="0"/>
              <a:t>UNION ALL</a:t>
            </a:r>
          </a:p>
          <a:p>
            <a:pPr marL="0" indent="0">
              <a:buNone/>
            </a:pPr>
            <a:r>
              <a:rPr lang="en-US" sz="1600" dirty="0"/>
              <a:t>SELECT expression_1, expression_2, ... </a:t>
            </a:r>
            <a:r>
              <a:rPr lang="en-US" sz="1600" dirty="0" err="1"/>
              <a:t>expression_n</a:t>
            </a:r>
            <a:endParaRPr lang="en-US" sz="1600" dirty="0"/>
          </a:p>
          <a:p>
            <a:pPr marL="0" indent="0">
              <a:buNone/>
            </a:pPr>
            <a:r>
              <a:rPr lang="en-US" sz="1600" dirty="0"/>
              <a:t>FROM tables</a:t>
            </a:r>
          </a:p>
          <a:p>
            <a:pPr marL="0" indent="0">
              <a:buNone/>
            </a:pPr>
            <a:r>
              <a:rPr lang="en-US" sz="1600" dirty="0"/>
              <a:t>[WHERE condition(s)];</a:t>
            </a:r>
          </a:p>
        </p:txBody>
      </p:sp>
    </p:spTree>
    <p:extLst>
      <p:ext uri="{BB962C8B-B14F-4D97-AF65-F5344CB8AC3E}">
        <p14:creationId xmlns:p14="http://schemas.microsoft.com/office/powerpoint/2010/main" val="140714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702</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proxima-nova</vt:lpstr>
      <vt:lpstr>Slack-Lato</vt:lpstr>
      <vt:lpstr>Arial</vt:lpstr>
      <vt:lpstr>Calibri</vt:lpstr>
      <vt:lpstr>Calibri Light</vt:lpstr>
      <vt:lpstr>Nunito</vt:lpstr>
      <vt:lpstr>Source Sans Pro</vt:lpstr>
      <vt:lpstr>Office Theme</vt:lpstr>
      <vt:lpstr>PostgreSQL</vt:lpstr>
      <vt:lpstr>Introduction to functions</vt:lpstr>
      <vt:lpstr>User-Defined Functions</vt:lpstr>
      <vt:lpstr>User-Defined Functions</vt:lpstr>
      <vt:lpstr>Built-in Functions</vt:lpstr>
      <vt:lpstr>Procedures in PostgreSQL</vt:lpstr>
      <vt:lpstr>Views in PostgreSQL</vt:lpstr>
      <vt:lpstr>UNION</vt:lpstr>
      <vt:lpstr>UNION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dc:title>
  <dc:creator>Bhasin, Aakriti</dc:creator>
  <cp:lastModifiedBy>Aakriti Bhasin (MIS)</cp:lastModifiedBy>
  <cp:revision>5</cp:revision>
  <dcterms:created xsi:type="dcterms:W3CDTF">2023-07-22T15:38:53Z</dcterms:created>
  <dcterms:modified xsi:type="dcterms:W3CDTF">2023-08-02T07:09:47Z</dcterms:modified>
</cp:coreProperties>
</file>