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0" r:id="rId3"/>
    <p:sldId id="263" r:id="rId4"/>
    <p:sldId id="264" r:id="rId5"/>
    <p:sldId id="265"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308F5-AF06-4BD0-B761-2A8D9E2CA338}" v="6" dt="2023-07-28T07:46:41.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5"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064C-D4C6-4A99-D678-4D7A752A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E1FB2-37E0-4FE3-37B1-54BF5DD37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B8FAB-216B-7FFF-C05D-B73C9E060A8C}"/>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DB644EA0-9F90-DC31-9819-90620DBD4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18D24-1B7D-3D59-C3D8-C530E837214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98093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C7ED-3626-3071-52BB-A410AEEFE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54928-8222-08F0-2646-31FE4A07F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F2A0D-902B-686A-2C82-3110ECCC80A6}"/>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222894D4-C64C-50B0-E925-BC3C3ED8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0EFC7-E797-CD92-5DB7-2B3F2361064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85345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2C7FF-C4E5-18FA-E9A8-1975D3421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F2191-6878-0EBC-678E-374B8A185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4CC9A-7F3D-0C9D-F9A9-BC51DA324924}"/>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ADA4BB94-55DD-24AF-1BB9-3DFAB2D05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85888-95E4-B5DE-1555-6CCDBD30F53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89004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3864-C34E-2C50-E0F4-D69B7F5EB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E55-DF59-047C-D0C0-45F2C0C8F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6690-9061-F920-7B3F-C8E4022FA31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4C07DECC-62B6-6C0B-FD8D-FC18E49B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FD58-410B-BBDA-77FA-8B956FDC53E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2790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CFF-0871-E305-79D0-79FB7BF00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214D9-32F0-2D66-E0CE-4CDE79F52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3A8C9-60DC-C659-5E2F-B900DBC3F3ED}"/>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E67FDB93-27D9-E7F8-BB30-C4C305A58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1AFB-30F3-A455-3D37-A8027BBA118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512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669-62A9-EC62-77A2-55D0F8A79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2D1FA-4D82-8352-5B88-83CCC732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B83F8-C095-5394-A419-7FBC25B1F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782C1-83A4-4651-65EA-B0B3243B986A}"/>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2EE007D2-383B-D1E3-A781-09BFD93D4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B6BEA-DB00-742C-209F-ED2A4343B5E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33505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794-907D-BCC1-D7A4-55CB6B44C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FE84E-6CE1-EC4B-2342-195A1DCB3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BEE8B-1AA0-EE58-E6C5-C442FF37F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39252-2C3E-227C-961D-1B2115485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A8AE-2C3A-821C-5917-AE02C9B9C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C1E3E-8FFE-183A-4F26-FC3FE4336426}"/>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8" name="Footer Placeholder 7">
            <a:extLst>
              <a:ext uri="{FF2B5EF4-FFF2-40B4-BE49-F238E27FC236}">
                <a16:creationId xmlns:a16="http://schemas.microsoft.com/office/drawing/2014/main" id="{36D486AF-030E-394D-B900-1D9A8EED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D5663-C2CA-6E3F-E1F4-F598142D959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81104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23D-D03C-C8EA-FEDE-85A58A385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94529-ACA0-B22C-A5E4-DCB681083220}"/>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4" name="Footer Placeholder 3">
            <a:extLst>
              <a:ext uri="{FF2B5EF4-FFF2-40B4-BE49-F238E27FC236}">
                <a16:creationId xmlns:a16="http://schemas.microsoft.com/office/drawing/2014/main" id="{2AC5F4F6-0D20-1A74-8F43-75768108E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0C24A-BB7A-6884-36D7-6B0DF5B5A4B6}"/>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66564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983F1-3056-369D-5276-E1536A3960BA}"/>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3" name="Footer Placeholder 2">
            <a:extLst>
              <a:ext uri="{FF2B5EF4-FFF2-40B4-BE49-F238E27FC236}">
                <a16:creationId xmlns:a16="http://schemas.microsoft.com/office/drawing/2014/main" id="{D8E298C8-6B48-DC7F-032A-0C4880546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70681-657C-0803-C439-4F632D9548EB}"/>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42839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3552-9248-8840-0B1F-CEA96F21E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DBA00-FEC9-C68E-1057-41C884DB5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4DDED9-C07C-425F-F7C1-91A2CC68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FC69D-6C36-0CBC-CACD-F40E3D4FD3C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552E49B9-8B38-3A8D-E89E-775AB41E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F7B8-5BD2-5B36-1C86-C4BACB76BA5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979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2D69-BBC6-68EE-CCBF-CA690EF9A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BF439-359E-381C-058A-5A3FF79F8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1D2CC-3259-9AF7-F03D-C9F5255E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EA256-CEF5-5270-7295-81F208F6558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029FC27D-F84D-09F6-C372-70DB145EF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37B1C-8A1A-7958-E2AC-7814E1801D7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3088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6FD19-0378-E4B4-0644-AFE0EEA7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5BA7F-1A37-FBAC-36CA-0B49FC98C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57DEB-F2B8-B578-87CA-16B14CFD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D6CAC15F-3F52-57C2-C52E-A93BB2B92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4BD89-17EB-A7E7-3C41-89C3F3EEB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6FAD7-7B8A-4975-A6A4-41B903076B64}" type="slidenum">
              <a:rPr lang="en-US" smtClean="0"/>
              <a:t>‹#›</a:t>
            </a:fld>
            <a:endParaRPr lang="en-US"/>
          </a:p>
        </p:txBody>
      </p:sp>
    </p:spTree>
    <p:extLst>
      <p:ext uri="{BB962C8B-B14F-4D97-AF65-F5344CB8AC3E}">
        <p14:creationId xmlns:p14="http://schemas.microsoft.com/office/powerpoint/2010/main" val="21119430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680-FC8C-D835-10C7-019EAA707278}"/>
              </a:ext>
            </a:extLst>
          </p:cNvPr>
          <p:cNvSpPr>
            <a:spLocks noGrp="1"/>
          </p:cNvSpPr>
          <p:nvPr>
            <p:ph type="ctrTitle"/>
          </p:nvPr>
        </p:nvSpPr>
        <p:spPr>
          <a:xfrm>
            <a:off x="892818" y="1370171"/>
            <a:ext cx="5085580" cy="2387600"/>
          </a:xfrm>
        </p:spPr>
        <p:txBody>
          <a:bodyPr>
            <a:normAutofit/>
          </a:bodyPr>
          <a:lstStyle/>
          <a:p>
            <a:pPr algn="l"/>
            <a:r>
              <a:rPr lang="en-US" sz="7200" b="1" dirty="0"/>
              <a:t>PostgreSQL</a:t>
            </a:r>
            <a:endParaRPr lang="en-US" b="1" dirty="0"/>
          </a:p>
        </p:txBody>
      </p:sp>
      <p:sp>
        <p:nvSpPr>
          <p:cNvPr id="3" name="Subtitle 2">
            <a:extLst>
              <a:ext uri="{FF2B5EF4-FFF2-40B4-BE49-F238E27FC236}">
                <a16:creationId xmlns:a16="http://schemas.microsoft.com/office/drawing/2014/main" id="{7E58EC14-28F8-B6DB-8A38-577FB524B802}"/>
              </a:ext>
            </a:extLst>
          </p:cNvPr>
          <p:cNvSpPr>
            <a:spLocks noGrp="1"/>
          </p:cNvSpPr>
          <p:nvPr>
            <p:ph type="subTitle" idx="1"/>
          </p:nvPr>
        </p:nvSpPr>
        <p:spPr>
          <a:xfrm>
            <a:off x="892818" y="3849845"/>
            <a:ext cx="5085580" cy="1881751"/>
          </a:xfrm>
        </p:spPr>
        <p:txBody>
          <a:bodyPr>
            <a:normAutofit/>
          </a:bodyPr>
          <a:lstStyle/>
          <a:p>
            <a:pPr algn="l"/>
            <a:r>
              <a:rPr lang="en-US" sz="3200" dirty="0"/>
              <a:t>Session - 5</a:t>
            </a:r>
          </a:p>
        </p:txBody>
      </p:sp>
      <p:pic>
        <p:nvPicPr>
          <p:cNvPr id="5" name="Picture 4" descr="A blue circle with white circle with a stack of round objects&#10;&#10;Description automatically generated">
            <a:extLst>
              <a:ext uri="{FF2B5EF4-FFF2-40B4-BE49-F238E27FC236}">
                <a16:creationId xmlns:a16="http://schemas.microsoft.com/office/drawing/2014/main" id="{4E541F77-6B8F-D04C-B0E0-2426C375617A}"/>
              </a:ext>
            </a:extLst>
          </p:cNvPr>
          <p:cNvPicPr>
            <a:picLocks noChangeAspect="1"/>
          </p:cNvPicPr>
          <p:nvPr/>
        </p:nvPicPr>
        <p:blipFill rotWithShape="1">
          <a:blip r:embed="rId2">
            <a:extLst>
              <a:ext uri="{28A0092B-C50C-407E-A947-70E740481C1C}">
                <a14:useLocalDpi xmlns:a14="http://schemas.microsoft.com/office/drawing/2010/main" val="0"/>
              </a:ext>
            </a:extLst>
          </a:blip>
          <a:srcRect l="3270" r="3197" b="1"/>
          <a:stretch/>
        </p:blipFill>
        <p:spPr>
          <a:xfrm>
            <a:off x="6041841" y="413674"/>
            <a:ext cx="4123157" cy="41231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7" name="Picture 6" descr="A blue elephant with white outline&#10;&#10;Description automatically generated">
            <a:extLst>
              <a:ext uri="{FF2B5EF4-FFF2-40B4-BE49-F238E27FC236}">
                <a16:creationId xmlns:a16="http://schemas.microsoft.com/office/drawing/2014/main" id="{A2D609D1-4AF8-645D-E8F0-B710EB1A8182}"/>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p:spPr>
      </p:pic>
    </p:spTree>
    <p:extLst>
      <p:ext uri="{BB962C8B-B14F-4D97-AF65-F5344CB8AC3E}">
        <p14:creationId xmlns:p14="http://schemas.microsoft.com/office/powerpoint/2010/main" val="5501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19F-7503-512D-4F77-A96BB30C97C4}"/>
              </a:ext>
            </a:extLst>
          </p:cNvPr>
          <p:cNvSpPr>
            <a:spLocks noGrp="1"/>
          </p:cNvSpPr>
          <p:nvPr>
            <p:ph type="title"/>
          </p:nvPr>
        </p:nvSpPr>
        <p:spPr/>
        <p:txBody>
          <a:bodyPr>
            <a:normAutofit/>
          </a:bodyPr>
          <a:lstStyle/>
          <a:p>
            <a:r>
              <a:rPr lang="en-US" sz="4800" b="1" dirty="0"/>
              <a:t>INTRODUCTION TO JOINS</a:t>
            </a:r>
          </a:p>
        </p:txBody>
      </p:sp>
      <p:sp>
        <p:nvSpPr>
          <p:cNvPr id="3" name="Content Placeholder 2">
            <a:extLst>
              <a:ext uri="{FF2B5EF4-FFF2-40B4-BE49-F238E27FC236}">
                <a16:creationId xmlns:a16="http://schemas.microsoft.com/office/drawing/2014/main" id="{BCFA0BE2-0EE6-CC43-60DD-AEAD80BEFE8D}"/>
              </a:ext>
            </a:extLst>
          </p:cNvPr>
          <p:cNvSpPr>
            <a:spLocks noGrp="1"/>
          </p:cNvSpPr>
          <p:nvPr>
            <p:ph idx="1"/>
          </p:nvPr>
        </p:nvSpPr>
        <p:spPr/>
        <p:txBody>
          <a:bodyPr/>
          <a:lstStyle/>
          <a:p>
            <a:r>
              <a:rPr lang="en-US" sz="2400" dirty="0">
                <a:effectLst/>
                <a:latin typeface="Calibri" panose="020F0502020204030204" pitchFamily="34" charset="0"/>
                <a:ea typeface="DengXian" panose="02010600030101010101" pitchFamily="2" charset="-122"/>
                <a:cs typeface="Arial" panose="020B0604020202020204" pitchFamily="34" charset="0"/>
              </a:rPr>
              <a:t>Joins are utilized to merge rows from two or more tables based on a related column between them. This operation is particularly useful when dealing with relational databases where data is distributed across different tables.</a:t>
            </a:r>
          </a:p>
          <a:p>
            <a:r>
              <a:rPr lang="en-US" sz="2400" dirty="0">
                <a:effectLst/>
                <a:latin typeface="Times New Roman" panose="02020603050405020304" pitchFamily="18" charset="0"/>
                <a:ea typeface="Times New Roman" panose="02020603050405020304" pitchFamily="18" charset="0"/>
              </a:rPr>
              <a:t>Joins are particularly useful in a relational database system where data is often distributed across different tables.</a:t>
            </a:r>
          </a:p>
          <a:p>
            <a:r>
              <a:rPr lang="en-US" sz="2400" dirty="0">
                <a:effectLst/>
                <a:latin typeface="Times New Roman" panose="02020603050405020304" pitchFamily="18" charset="0"/>
                <a:ea typeface="Times New Roman" panose="02020603050405020304" pitchFamily="18" charset="0"/>
                <a:cs typeface="Arial" panose="020B0604020202020204" pitchFamily="34" charset="0"/>
              </a:rPr>
              <a:t>There are primarily four types of joins in PostgreSQL: INNER JOIN, LEFT (OUTER) JOIN, RIGHT (OUTER) JOIN, and FULL (OUTER) JOIN.</a:t>
            </a:r>
            <a:endParaRPr lang="en-US" sz="2400" dirty="0">
              <a:effectLst/>
              <a:latin typeface="Calibri" panose="020F0502020204030204" pitchFamily="34" charset="0"/>
              <a:ea typeface="DengXian" panose="02010600030101010101" pitchFamily="2" charset="-122"/>
              <a:cs typeface="Arial" panose="020B0604020202020204" pitchFamily="34" charset="0"/>
            </a:endParaRPr>
          </a:p>
          <a:p>
            <a:endParaRPr lang="en-US" dirty="0"/>
          </a:p>
          <a:p>
            <a:pPr marL="0" indent="0">
              <a:buNone/>
            </a:pPr>
            <a:endParaRPr lang="en-US" dirty="0"/>
          </a:p>
        </p:txBody>
      </p:sp>
    </p:spTree>
    <p:extLst>
      <p:ext uri="{BB962C8B-B14F-4D97-AF65-F5344CB8AC3E}">
        <p14:creationId xmlns:p14="http://schemas.microsoft.com/office/powerpoint/2010/main" val="255999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666C-68B5-655F-62E0-0D969FF01FED}"/>
              </a:ext>
            </a:extLst>
          </p:cNvPr>
          <p:cNvSpPr>
            <a:spLocks noGrp="1"/>
          </p:cNvSpPr>
          <p:nvPr>
            <p:ph type="title"/>
          </p:nvPr>
        </p:nvSpPr>
        <p:spPr/>
        <p:txBody>
          <a:bodyPr/>
          <a:lstStyle/>
          <a:p>
            <a:r>
              <a:rPr lang="en-US" b="1" dirty="0"/>
              <a:t>Types of Joins</a:t>
            </a:r>
          </a:p>
        </p:txBody>
      </p:sp>
      <p:sp>
        <p:nvSpPr>
          <p:cNvPr id="3" name="Content Placeholder 2">
            <a:extLst>
              <a:ext uri="{FF2B5EF4-FFF2-40B4-BE49-F238E27FC236}">
                <a16:creationId xmlns:a16="http://schemas.microsoft.com/office/drawing/2014/main" id="{206E6D5E-4DC2-D567-15D6-CA5D30F24839}"/>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INNER JOIN is the most common type of join. This operation returns only those records that have matching values in both tables. It essentially combines rows from different tables when the join condition is true. For instance, if you want to combine orders with their respective customer details, an INNER JOIN can be used. </a:t>
            </a:r>
            <a:r>
              <a:rPr lang="en-US" sz="1800" dirty="0">
                <a:latin typeface="Times New Roman" panose="02020603050405020304" pitchFamily="18" charset="0"/>
                <a:ea typeface="Times New Roman" panose="02020603050405020304" pitchFamily="18" charset="0"/>
                <a:cs typeface="Arial" panose="020B0604020202020204" pitchFamily="34" charset="0"/>
              </a:rPr>
              <a:t>Example: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SELECT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Orders.OrderID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Customers.CustomerName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FROM Orders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INNER JOIN Customers ON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a:t>
            </a: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LEFT (OUTER) JOIN, on the other hand, returns all records from the left table, and the matched records from the right table. If there is no match, the result is NULL on the right side. This is useful when you want to include all the records from the 'Orders' table, whether there is a matching customer or not. Example: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SELECT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Orders.OrderID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Customers.CustomerName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FROM Orders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LEFT JOIN Customers ON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6607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2CF3-4C7F-C503-0947-99566A81B916}"/>
              </a:ext>
            </a:extLst>
          </p:cNvPr>
          <p:cNvSpPr>
            <a:spLocks noGrp="1"/>
          </p:cNvSpPr>
          <p:nvPr>
            <p:ph type="title"/>
          </p:nvPr>
        </p:nvSpPr>
        <p:spPr/>
        <p:txBody>
          <a:bodyPr>
            <a:normAutofit/>
          </a:bodyPr>
          <a:lstStyle/>
          <a:p>
            <a:r>
              <a:rPr lang="en-US" sz="4000" b="1" dirty="0"/>
              <a:t>Types of Joins</a:t>
            </a:r>
          </a:p>
        </p:txBody>
      </p:sp>
      <p:sp>
        <p:nvSpPr>
          <p:cNvPr id="3" name="Content Placeholder 2">
            <a:extLst>
              <a:ext uri="{FF2B5EF4-FFF2-40B4-BE49-F238E27FC236}">
                <a16:creationId xmlns:a16="http://schemas.microsoft.com/office/drawing/2014/main" id="{D223A5B9-E205-773E-8624-D988BECF9F38}"/>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RIGHT (OUTER) JOIN operates in the opposite way to the LEFT JOIN. It returns all records from the right table, and the matched records from the left table. If there is no match, the result is NULL on the left side. This could be utilized when you want to list all customers, and match them with their orders if available. Example: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SELECT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Orders.OrderID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Customers.CustomerName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FROM Orders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RIGHT JOIN Customers ON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Lastly, the FULL (OUTER) JOIN returns all records when there is a match in either the left or the right table. This means it combines the effects of both LEFT and RIGHT joins, and returns all matched and unmatched records from both tables. Example: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SELECT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Orders.OrderID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Customers.CustomerName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FROM Orders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FULL JOIN Customers ON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Orders.CustomerID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 </a:t>
            </a:r>
            <a:r>
              <a:rPr lang="en-US" sz="1800" dirty="0" err="1">
                <a:effectLst/>
                <a:latin typeface="Courier New" panose="02070309020205020404" pitchFamily="49" charset="0"/>
                <a:ea typeface="Times New Roman" panose="02020603050405020304" pitchFamily="18" charset="0"/>
                <a:cs typeface="Arial" panose="020B0604020202020204" pitchFamily="34" charset="0"/>
              </a:rPr>
              <a:t>Customers.CustomerID</a:t>
            </a: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180266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4A2-C3CF-F38A-14B0-A6D291FB4BD2}"/>
              </a:ext>
            </a:extLst>
          </p:cNvPr>
          <p:cNvSpPr>
            <a:spLocks noGrp="1"/>
          </p:cNvSpPr>
          <p:nvPr>
            <p:ph type="title"/>
          </p:nvPr>
        </p:nvSpPr>
        <p:spPr/>
        <p:txBody>
          <a:bodyPr>
            <a:normAutofit/>
          </a:bodyPr>
          <a:lstStyle/>
          <a:p>
            <a:r>
              <a:rPr lang="en-US" sz="4800" b="1" dirty="0"/>
              <a:t>Analytical Functions</a:t>
            </a:r>
          </a:p>
        </p:txBody>
      </p:sp>
      <p:sp>
        <p:nvSpPr>
          <p:cNvPr id="3" name="Content Placeholder 2">
            <a:extLst>
              <a:ext uri="{FF2B5EF4-FFF2-40B4-BE49-F238E27FC236}">
                <a16:creationId xmlns:a16="http://schemas.microsoft.com/office/drawing/2014/main" id="{500778D6-3B84-A95F-BC82-04F46A7CD0D9}"/>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Analytical functions in PostgreSQL, also known as window functions, perform a calculation across a set of table rows that are related to the current row. </a:t>
            </a:r>
          </a:p>
          <a:p>
            <a:r>
              <a:rPr lang="en-US" dirty="0">
                <a:effectLst/>
                <a:latin typeface="Times New Roman" panose="02020603050405020304" pitchFamily="18" charset="0"/>
                <a:ea typeface="Times New Roman" panose="02020603050405020304" pitchFamily="18" charset="0"/>
              </a:rPr>
              <a:t>This is comparable to an aggregate function, which performs a calculation on a set of values. However, unlike aggregate functions, which return a single result per grouped set of rows, window functions do not cause rows to become grouped into a single output row — the rows retain their separate identities.</a:t>
            </a:r>
          </a:p>
          <a:p>
            <a:endParaRPr lang="en-US" sz="2000" dirty="0">
              <a:solidFill>
                <a:srgbClr val="273239"/>
              </a:solidFill>
              <a:latin typeface="Nunito" pitchFamily="2" charset="0"/>
            </a:endParaRPr>
          </a:p>
        </p:txBody>
      </p:sp>
    </p:spTree>
    <p:extLst>
      <p:ext uri="{BB962C8B-B14F-4D97-AF65-F5344CB8AC3E}">
        <p14:creationId xmlns:p14="http://schemas.microsoft.com/office/powerpoint/2010/main" val="218549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BF87-98DC-E110-8598-452C3ED8220F}"/>
              </a:ext>
            </a:extLst>
          </p:cNvPr>
          <p:cNvSpPr>
            <a:spLocks noGrp="1"/>
          </p:cNvSpPr>
          <p:nvPr>
            <p:ph type="title"/>
          </p:nvPr>
        </p:nvSpPr>
        <p:spPr/>
        <p:txBody>
          <a:bodyPr/>
          <a:lstStyle/>
          <a:p>
            <a:r>
              <a:rPr lang="en-US" sz="4400" b="1" dirty="0"/>
              <a:t>Analytical Functions</a:t>
            </a:r>
            <a:endParaRPr lang="en-US" dirty="0"/>
          </a:p>
        </p:txBody>
      </p:sp>
      <p:sp>
        <p:nvSpPr>
          <p:cNvPr id="3" name="Content Placeholder 2">
            <a:extLst>
              <a:ext uri="{FF2B5EF4-FFF2-40B4-BE49-F238E27FC236}">
                <a16:creationId xmlns:a16="http://schemas.microsoft.com/office/drawing/2014/main" id="{85B5DDAA-D68E-14F4-706E-9945E87AA05E}"/>
              </a:ext>
            </a:extLst>
          </p:cNvPr>
          <p:cNvSpPr>
            <a:spLocks noGrp="1"/>
          </p:cNvSpPr>
          <p:nvPr>
            <p:ph idx="1"/>
          </p:nvPr>
        </p:nvSpPr>
        <p:spPr/>
        <p:txBody>
          <a:bodyPr>
            <a:normAutofit fontScale="85000" lnSpcReduction="20000"/>
          </a:bodyPr>
          <a:lstStyle/>
          <a:p>
            <a:r>
              <a:rPr lang="en-US" sz="1600" b="1" dirty="0">
                <a:effectLst/>
                <a:latin typeface="Times New Roman" panose="02020603050405020304" pitchFamily="18" charset="0"/>
                <a:ea typeface="Times New Roman" panose="02020603050405020304" pitchFamily="18" charset="0"/>
                <a:cs typeface="Arial" panose="020B0604020202020204" pitchFamily="34" charset="0"/>
              </a:rPr>
              <a:t>ROW_NUMBER()</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 This function is used to assign a unique integer value to each row in the result set.</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r>
              <a:rPr lang="en-US" sz="1600" dirty="0"/>
              <a:t>Example: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ROW_NUMBER () OVER (ORDER BY salary),</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r>
              <a:rPr lang="en-US" sz="14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r>
              <a:rPr lang="en-US" sz="14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salary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FROM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employees;</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r>
              <a:rPr lang="en-US" sz="1600" dirty="0">
                <a:effectLst/>
                <a:latin typeface="Calibri" panose="020F0502020204030204" pitchFamily="34" charset="0"/>
                <a:ea typeface="DengXian" panose="02010600030101010101" pitchFamily="2" charset="-122"/>
                <a:cs typeface="Arial" panose="020B0604020202020204" pitchFamily="34" charset="0"/>
              </a:rPr>
              <a:t>The above SQL query is used to select and number the rows based on the 'salary' column in ascending order, along with the '</a:t>
            </a:r>
            <a:r>
              <a:rPr lang="en-US" sz="1600" dirty="0" err="1">
                <a:effectLst/>
                <a:latin typeface="Calibri" panose="020F0502020204030204" pitchFamily="34" charset="0"/>
                <a:ea typeface="DengXian" panose="02010600030101010101" pitchFamily="2" charset="-122"/>
                <a:cs typeface="Arial" panose="020B0604020202020204" pitchFamily="34" charset="0"/>
              </a:rPr>
              <a:t>first_name</a:t>
            </a:r>
            <a:r>
              <a:rPr lang="en-US" sz="1600" dirty="0">
                <a:effectLst/>
                <a:latin typeface="Calibri" panose="020F0502020204030204" pitchFamily="34" charset="0"/>
                <a:ea typeface="DengXian" panose="02010600030101010101" pitchFamily="2" charset="-122"/>
                <a:cs typeface="Arial" panose="020B0604020202020204" pitchFamily="34" charset="0"/>
              </a:rPr>
              <a:t>', '</a:t>
            </a:r>
            <a:r>
              <a:rPr lang="en-US" sz="1600" dirty="0" err="1">
                <a:effectLst/>
                <a:latin typeface="Calibri" panose="020F0502020204030204" pitchFamily="34" charset="0"/>
                <a:ea typeface="DengXian" panose="02010600030101010101" pitchFamily="2" charset="-122"/>
                <a:cs typeface="Arial" panose="020B0604020202020204" pitchFamily="34" charset="0"/>
              </a:rPr>
              <a:t>last_name</a:t>
            </a:r>
            <a:r>
              <a:rPr lang="en-US" sz="1600" dirty="0">
                <a:effectLst/>
                <a:latin typeface="Calibri" panose="020F0502020204030204" pitchFamily="34" charset="0"/>
                <a:ea typeface="DengXian" panose="02010600030101010101" pitchFamily="2" charset="-122"/>
                <a:cs typeface="Arial" panose="020B0604020202020204" pitchFamily="34" charset="0"/>
              </a:rPr>
              <a:t>', and 'salary' columns from the 'employees' table.</a:t>
            </a:r>
          </a:p>
          <a:p>
            <a:r>
              <a:rPr lang="en-US" sz="1600" b="1" dirty="0">
                <a:effectLst/>
                <a:latin typeface="Times New Roman" panose="02020603050405020304" pitchFamily="18" charset="0"/>
                <a:ea typeface="Times New Roman" panose="02020603050405020304" pitchFamily="18" charset="0"/>
                <a:cs typeface="Arial" panose="020B0604020202020204" pitchFamily="34" charset="0"/>
              </a:rPr>
              <a:t>RANK()</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 This function is used to assign a unique rank to each distinct row within a partition of a result set, with the same rank for duplicate values.</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r>
              <a:rPr lang="en-US" sz="1600" dirty="0"/>
              <a:t>Example: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RANK () OVER (ORDER BY salary),</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r>
              <a:rPr lang="en-US" sz="14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r>
              <a:rPr lang="en-US" sz="14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4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salary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FROM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    employees;</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Calibri" panose="020F0502020204030204" pitchFamily="34" charset="0"/>
                <a:ea typeface="DengXian" panose="02010600030101010101" pitchFamily="2" charset="-122"/>
                <a:cs typeface="Arial" panose="020B0604020202020204" pitchFamily="34" charset="0"/>
              </a:rPr>
              <a:t>The above SQL query assigns a rank to each record in the 'employees' table, sorted by the 'salary' column in ascending order, and selects the '</a:t>
            </a:r>
            <a:r>
              <a:rPr lang="en-US" sz="1600" dirty="0" err="1">
                <a:effectLst/>
                <a:latin typeface="Calibri" panose="020F0502020204030204" pitchFamily="34" charset="0"/>
                <a:ea typeface="DengXian" panose="02010600030101010101" pitchFamily="2" charset="-122"/>
                <a:cs typeface="Arial" panose="020B0604020202020204" pitchFamily="34" charset="0"/>
              </a:rPr>
              <a:t>first_name</a:t>
            </a:r>
            <a:r>
              <a:rPr lang="en-US" sz="1600" dirty="0">
                <a:effectLst/>
                <a:latin typeface="Calibri" panose="020F0502020204030204" pitchFamily="34" charset="0"/>
                <a:ea typeface="DengXian" panose="02010600030101010101" pitchFamily="2" charset="-122"/>
                <a:cs typeface="Arial" panose="020B0604020202020204" pitchFamily="34" charset="0"/>
              </a:rPr>
              <a:t>', '</a:t>
            </a:r>
            <a:r>
              <a:rPr lang="en-US" sz="1600" dirty="0" err="1">
                <a:effectLst/>
                <a:latin typeface="Calibri" panose="020F0502020204030204" pitchFamily="34" charset="0"/>
                <a:ea typeface="DengXian" panose="02010600030101010101" pitchFamily="2" charset="-122"/>
                <a:cs typeface="Arial" panose="020B0604020202020204" pitchFamily="34" charset="0"/>
              </a:rPr>
              <a:t>last_name</a:t>
            </a:r>
            <a:r>
              <a:rPr lang="en-US" sz="1600" dirty="0">
                <a:effectLst/>
                <a:latin typeface="Calibri" panose="020F0502020204030204" pitchFamily="34" charset="0"/>
                <a:ea typeface="DengXian" panose="02010600030101010101" pitchFamily="2" charset="-122"/>
                <a:cs typeface="Arial" panose="020B0604020202020204" pitchFamily="34" charset="0"/>
              </a:rPr>
              <a:t>', and 'salary' for each employee.</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sz="2300" dirty="0"/>
          </a:p>
        </p:txBody>
      </p:sp>
    </p:spTree>
    <p:extLst>
      <p:ext uri="{BB962C8B-B14F-4D97-AF65-F5344CB8AC3E}">
        <p14:creationId xmlns:p14="http://schemas.microsoft.com/office/powerpoint/2010/main" val="276155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8BFC-24EF-4B1F-A56E-1EF799C5BE0F}"/>
              </a:ext>
            </a:extLst>
          </p:cNvPr>
          <p:cNvSpPr>
            <a:spLocks noGrp="1"/>
          </p:cNvSpPr>
          <p:nvPr>
            <p:ph type="title"/>
          </p:nvPr>
        </p:nvSpPr>
        <p:spPr/>
        <p:txBody>
          <a:bodyPr/>
          <a:lstStyle/>
          <a:p>
            <a:r>
              <a:rPr lang="en-US" sz="4400" b="1" dirty="0"/>
              <a:t>Analytical Functions</a:t>
            </a:r>
            <a:endParaRPr lang="en-US" dirty="0"/>
          </a:p>
        </p:txBody>
      </p:sp>
      <p:sp>
        <p:nvSpPr>
          <p:cNvPr id="3" name="Content Placeholder 2">
            <a:extLst>
              <a:ext uri="{FF2B5EF4-FFF2-40B4-BE49-F238E27FC236}">
                <a16:creationId xmlns:a16="http://schemas.microsoft.com/office/drawing/2014/main" id="{002A0956-A0B2-7E32-6D12-8744784E73AD}"/>
              </a:ext>
            </a:extLst>
          </p:cNvPr>
          <p:cNvSpPr>
            <a:spLocks noGrp="1"/>
          </p:cNvSpPr>
          <p:nvPr>
            <p:ph idx="1"/>
          </p:nvPr>
        </p:nvSpPr>
        <p:spPr/>
        <p:txBody>
          <a:bodyPr>
            <a:normAutofit fontScale="92500" lnSpcReduction="10000"/>
          </a:bodyPr>
          <a:lstStyle/>
          <a:p>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DENSE_RANK()</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This function is similar to RANK(), but it does not skip any ranks if there is a tie among the ranks.</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DENSE_RANK () OVER (ORDER BY salary),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r>
              <a:rPr lang="en-US" sz="12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r>
              <a:rPr lang="en-US" sz="12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salary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FROM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employees;</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The above SQL query assigns a dense rank (no gaps in ranking sequence when there are ties) to each record in the 'employees' table, sorted by the 'salary' column in ascending order, and selects the '</a:t>
            </a:r>
            <a:r>
              <a:rPr lang="en-US" sz="1400" dirty="0" err="1">
                <a:effectLst/>
                <a:latin typeface="Calibri" panose="020F0502020204030204" pitchFamily="34" charset="0"/>
                <a:ea typeface="DengXian" panose="02010600030101010101" pitchFamily="2" charset="-122"/>
                <a:cs typeface="Arial" panose="020B0604020202020204" pitchFamily="34" charset="0"/>
              </a:rPr>
              <a:t>first_name</a:t>
            </a:r>
            <a:r>
              <a:rPr lang="en-US" sz="1400" dirty="0">
                <a:effectLst/>
                <a:latin typeface="Calibri" panose="020F0502020204030204" pitchFamily="34" charset="0"/>
                <a:ea typeface="DengXian" panose="02010600030101010101" pitchFamily="2" charset="-122"/>
                <a:cs typeface="Arial" panose="020B0604020202020204" pitchFamily="34" charset="0"/>
              </a:rPr>
              <a:t>', '</a:t>
            </a:r>
            <a:r>
              <a:rPr lang="en-US" sz="1400" dirty="0" err="1">
                <a:effectLst/>
                <a:latin typeface="Calibri" panose="020F0502020204030204" pitchFamily="34" charset="0"/>
                <a:ea typeface="DengXian" panose="02010600030101010101" pitchFamily="2" charset="-122"/>
                <a:cs typeface="Arial" panose="020B0604020202020204" pitchFamily="34" charset="0"/>
              </a:rPr>
              <a:t>last_name</a:t>
            </a:r>
            <a:r>
              <a:rPr lang="en-US" sz="1400" dirty="0">
                <a:effectLst/>
                <a:latin typeface="Calibri" panose="020F0502020204030204" pitchFamily="34" charset="0"/>
                <a:ea typeface="DengXian" panose="02010600030101010101" pitchFamily="2" charset="-122"/>
                <a:cs typeface="Arial" panose="020B0604020202020204" pitchFamily="34" charset="0"/>
              </a:rPr>
              <a:t>', and 'salary' for each employee.</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LEAD() and LAG()</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LEAD() provides access to a row at a given physical offset that follows the current row, and LAG() provides access to a row at a given physical offset that comes before the current row.</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r>
              <a:rPr lang="en-US" sz="13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r>
              <a:rPr lang="en-US" sz="13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salary,</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LAG(salary) OVER (ORDER BY salary),</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LEAD(salary) OVER (ORDER BY salary)</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FROM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employees;</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dirty="0">
                <a:effectLst/>
                <a:latin typeface="Calibri" panose="020F0502020204030204" pitchFamily="34" charset="0"/>
                <a:ea typeface="DengXian" panose="02010600030101010101" pitchFamily="2" charset="-122"/>
                <a:cs typeface="Arial" panose="020B0604020202020204" pitchFamily="34" charset="0"/>
              </a:rPr>
              <a:t>The above SQL query selects the '</a:t>
            </a:r>
            <a:r>
              <a:rPr lang="en-US" sz="1500" dirty="0" err="1">
                <a:effectLst/>
                <a:latin typeface="Calibri" panose="020F0502020204030204" pitchFamily="34" charset="0"/>
                <a:ea typeface="DengXian" panose="02010600030101010101" pitchFamily="2" charset="-122"/>
                <a:cs typeface="Arial" panose="020B0604020202020204" pitchFamily="34" charset="0"/>
              </a:rPr>
              <a:t>first_name</a:t>
            </a:r>
            <a:r>
              <a:rPr lang="en-US" sz="1500" dirty="0">
                <a:effectLst/>
                <a:latin typeface="Calibri" panose="020F0502020204030204" pitchFamily="34" charset="0"/>
                <a:ea typeface="DengXian" panose="02010600030101010101" pitchFamily="2" charset="-122"/>
                <a:cs typeface="Arial" panose="020B0604020202020204" pitchFamily="34" charset="0"/>
              </a:rPr>
              <a:t>', '</a:t>
            </a:r>
            <a:r>
              <a:rPr lang="en-US" sz="1500" dirty="0" err="1">
                <a:effectLst/>
                <a:latin typeface="Calibri" panose="020F0502020204030204" pitchFamily="34" charset="0"/>
                <a:ea typeface="DengXian" panose="02010600030101010101" pitchFamily="2" charset="-122"/>
                <a:cs typeface="Arial" panose="020B0604020202020204" pitchFamily="34" charset="0"/>
              </a:rPr>
              <a:t>last_name</a:t>
            </a:r>
            <a:r>
              <a:rPr lang="en-US" sz="1500" dirty="0">
                <a:effectLst/>
                <a:latin typeface="Calibri" panose="020F0502020204030204" pitchFamily="34" charset="0"/>
                <a:ea typeface="DengXian" panose="02010600030101010101" pitchFamily="2" charset="-122"/>
                <a:cs typeface="Arial" panose="020B0604020202020204" pitchFamily="34" charset="0"/>
              </a:rPr>
              <a:t>', and 'salary' from the 'employees' table and also calculates the 'salary' of the previous and next employee when sorted by 'salary' in ascending order using the LAG and LEAD functions respectively.</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sz="1900" dirty="0"/>
          </a:p>
        </p:txBody>
      </p:sp>
    </p:spTree>
    <p:extLst>
      <p:ext uri="{BB962C8B-B14F-4D97-AF65-F5344CB8AC3E}">
        <p14:creationId xmlns:p14="http://schemas.microsoft.com/office/powerpoint/2010/main" val="165818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3A4F-BBF8-26FF-AD46-A65F2C73E57A}"/>
              </a:ext>
            </a:extLst>
          </p:cNvPr>
          <p:cNvSpPr>
            <a:spLocks noGrp="1"/>
          </p:cNvSpPr>
          <p:nvPr>
            <p:ph type="title"/>
          </p:nvPr>
        </p:nvSpPr>
        <p:spPr/>
        <p:txBody>
          <a:bodyPr/>
          <a:lstStyle/>
          <a:p>
            <a:r>
              <a:rPr lang="en-US" sz="4400" b="1" dirty="0"/>
              <a:t>Analytical Functions</a:t>
            </a:r>
            <a:endParaRPr lang="en-US" dirty="0"/>
          </a:p>
        </p:txBody>
      </p:sp>
      <p:sp>
        <p:nvSpPr>
          <p:cNvPr id="3" name="Content Placeholder 2">
            <a:extLst>
              <a:ext uri="{FF2B5EF4-FFF2-40B4-BE49-F238E27FC236}">
                <a16:creationId xmlns:a16="http://schemas.microsoft.com/office/drawing/2014/main" id="{7710A2CA-6B00-8F12-1DB9-16918B489CC9}"/>
              </a:ext>
            </a:extLst>
          </p:cNvPr>
          <p:cNvSpPr>
            <a:spLocks noGrp="1"/>
          </p:cNvSpPr>
          <p:nvPr>
            <p:ph idx="1"/>
          </p:nvPr>
        </p:nvSpPr>
        <p:spPr/>
        <p:txBody>
          <a:bodyPr>
            <a:normAutofit fontScale="92500" lnSpcReduction="20000"/>
          </a:bodyPr>
          <a:lstStyle/>
          <a:p>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FIRST_VALUE() and LAST_VALUE()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These functions return the first and the last value in an ordered set of values.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r>
              <a:rPr lang="en-US" sz="12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r>
              <a:rPr lang="en-US" sz="12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2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salary,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FIRST_VALUE(salary) OVER (ORDER BY salary),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LAST_VALUE(salary) OVER (ORDER BY salary)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FROM </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ea typeface="Times New Roman" panose="02020603050405020304" pitchFamily="18" charset="0"/>
                <a:cs typeface="Arial" panose="020B0604020202020204" pitchFamily="34" charset="0"/>
              </a:rPr>
              <a:t>    employees;</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Segoe UI" panose="020B0502040204020203" pitchFamily="34" charset="0"/>
                <a:ea typeface="Times New Roman" panose="02020603050405020304" pitchFamily="18" charset="0"/>
                <a:cs typeface="Arial" panose="020B0604020202020204" pitchFamily="34" charset="0"/>
              </a:rPr>
              <a:t>The above SQL query is selecting the first name, last name, and salary of each employee from the </a:t>
            </a:r>
            <a:r>
              <a:rPr lang="en-US" sz="1400" dirty="0">
                <a:effectLst/>
                <a:latin typeface="Courier New" panose="02070309020205020404" pitchFamily="49" charset="0"/>
                <a:ea typeface="Times New Roman" panose="02020603050405020304" pitchFamily="18" charset="0"/>
                <a:cs typeface="Arial" panose="020B0604020202020204" pitchFamily="34" charset="0"/>
              </a:rPr>
              <a:t>employees</a:t>
            </a:r>
            <a:r>
              <a:rPr lang="en-US" sz="1400" dirty="0">
                <a:effectLst/>
                <a:latin typeface="Segoe UI" panose="020B0502040204020203" pitchFamily="34" charset="0"/>
                <a:ea typeface="Times New Roman" panose="02020603050405020304" pitchFamily="18" charset="0"/>
                <a:cs typeface="Arial" panose="020B0604020202020204" pitchFamily="34" charset="0"/>
              </a:rPr>
              <a:t> table, along with the lowest and highest salary in the table, sorted by salary.</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latin typeface="Segoe UI" panose="020B0502040204020203" pitchFamily="34" charset="0"/>
              <a:ea typeface="DengXian" panose="02010600030101010101" pitchFamily="2" charset="-122"/>
              <a:cs typeface="Arial" panose="020B0604020202020204" pitchFamily="34"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NTH_VALUE()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This function returns the value of a specified row from the first row of the window frame.</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Arial" panose="020B0604020202020204" pitchFamily="34" charset="0"/>
              </a:rPr>
              <a:t> </a:t>
            </a:r>
            <a:r>
              <a:rPr lang="en-US" sz="1300" dirty="0">
                <a:effectLst/>
                <a:latin typeface="Courier New" panose="02070309020205020404" pitchFamily="49" charset="0"/>
                <a:ea typeface="Times New Roman" panose="02020603050405020304" pitchFamily="18" charset="0"/>
                <a:cs typeface="Arial" panose="020B0604020202020204" pitchFamily="34" charset="0"/>
              </a:rPr>
              <a:t>SELECT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r>
              <a:rPr lang="en-US" sz="1300" dirty="0" err="1">
                <a:effectLst/>
                <a:latin typeface="Courier New" panose="02070309020205020404" pitchFamily="49" charset="0"/>
                <a:ea typeface="Times New Roman" panose="02020603050405020304" pitchFamily="18" charset="0"/>
                <a:cs typeface="Arial" panose="020B0604020202020204" pitchFamily="34" charset="0"/>
              </a:rPr>
              <a:t>first_name</a:t>
            </a: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r>
              <a:rPr lang="en-US" sz="1300" dirty="0" err="1">
                <a:effectLst/>
                <a:latin typeface="Courier New" panose="02070309020205020404" pitchFamily="49" charset="0"/>
                <a:ea typeface="Times New Roman" panose="02020603050405020304" pitchFamily="18" charset="0"/>
                <a:cs typeface="Arial" panose="020B0604020202020204" pitchFamily="34" charset="0"/>
              </a:rPr>
              <a:t>last_name</a:t>
            </a:r>
            <a:r>
              <a:rPr lang="en-US" sz="13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salary,</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NTH_VALUE(salary, 2) OVER (ORDER BY salary)</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FROM </a:t>
            </a: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effectLst/>
                <a:latin typeface="Courier New" panose="02070309020205020404" pitchFamily="49" charset="0"/>
                <a:ea typeface="Times New Roman" panose="02020603050405020304" pitchFamily="18" charset="0"/>
                <a:cs typeface="Arial" panose="020B0604020202020204" pitchFamily="34" charset="0"/>
              </a:rPr>
              <a:t>  employees;</a:t>
            </a: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In this example, the NTH_VALUE() function is used to return the value of the 'salary' column from the second row of the ordered set of rows. The ORDER BY clause in the OVER() function is used to order the rows by 'salary'. So, for each row in the 'employees' table, it will return the first name, last name, salary, and the salary from the second row in the ordered set of rows.</a:t>
            </a:r>
            <a:endParaRPr lang="en-US" sz="16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3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075197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1233</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Nunito</vt:lpstr>
      <vt:lpstr>Segoe UI</vt:lpstr>
      <vt:lpstr>Times New Roman</vt:lpstr>
      <vt:lpstr>Office Theme</vt:lpstr>
      <vt:lpstr>PostgreSQL</vt:lpstr>
      <vt:lpstr>INTRODUCTION TO JOINS</vt:lpstr>
      <vt:lpstr>Types of Joins</vt:lpstr>
      <vt:lpstr>Types of Joins</vt:lpstr>
      <vt:lpstr>Analytical Functions</vt:lpstr>
      <vt:lpstr>Analytical Functions</vt:lpstr>
      <vt:lpstr>Analytical Functions</vt:lpstr>
      <vt:lpstr>Analytical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Bhasin, Aakriti</dc:creator>
  <cp:lastModifiedBy>Aakriti Bhasin (MIS)</cp:lastModifiedBy>
  <cp:revision>6</cp:revision>
  <dcterms:created xsi:type="dcterms:W3CDTF">2023-07-22T15:38:53Z</dcterms:created>
  <dcterms:modified xsi:type="dcterms:W3CDTF">2023-08-02T09:35:06Z</dcterms:modified>
</cp:coreProperties>
</file>