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7" r:id="rId2"/>
    <p:sldId id="267" r:id="rId3"/>
    <p:sldId id="258" r:id="rId4"/>
    <p:sldId id="276" r:id="rId5"/>
    <p:sldId id="268" r:id="rId6"/>
    <p:sldId id="269" r:id="rId7"/>
    <p:sldId id="270" r:id="rId8"/>
    <p:sldId id="280" r:id="rId9"/>
    <p:sldId id="271" r:id="rId10"/>
    <p:sldId id="272" r:id="rId11"/>
    <p:sldId id="273" r:id="rId12"/>
    <p:sldId id="277" r:id="rId13"/>
    <p:sldId id="279" r:id="rId14"/>
    <p:sldId id="278" r:id="rId15"/>
    <p:sldId id="281" r:id="rId16"/>
    <p:sldId id="274" r:id="rId17"/>
    <p:sldId id="263" r:id="rId18"/>
    <p:sldId id="275"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0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938114-3768-4931-A5F7-03B03810DE09}" type="datetimeFigureOut">
              <a:rPr lang="en-US" smtClean="0"/>
              <a:pPr/>
              <a:t>9/28/2018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7BABD-78D9-47B4-A505-8D82D1047356}" type="slidenum">
              <a:rPr lang="en-US" smtClean="0"/>
              <a:pPr/>
              <a:t>‹#›</a:t>
            </a:fld>
            <a:endParaRPr lang="en-US"/>
          </a:p>
        </p:txBody>
      </p:sp>
    </p:spTree>
    <p:extLst>
      <p:ext uri="{BB962C8B-B14F-4D97-AF65-F5344CB8AC3E}">
        <p14:creationId xmlns:p14="http://schemas.microsoft.com/office/powerpoint/2010/main" val="229545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E5203F-DB13-4A24-B1FE-8317B19660CA}" type="slidenum">
              <a:rPr lang="en-US" smtClean="0"/>
              <a:pPr/>
              <a:t>1</a:t>
            </a:fld>
            <a:endParaRPr lang="en-US"/>
          </a:p>
        </p:txBody>
      </p:sp>
    </p:spTree>
    <p:extLst>
      <p:ext uri="{BB962C8B-B14F-4D97-AF65-F5344CB8AC3E}">
        <p14:creationId xmlns:p14="http://schemas.microsoft.com/office/powerpoint/2010/main" val="59819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E5203F-DB13-4A24-B1FE-8317B19660CA}" type="slidenum">
              <a:rPr lang="en-US" smtClean="0"/>
              <a:pPr/>
              <a:t>3</a:t>
            </a:fld>
            <a:endParaRPr lang="en-US"/>
          </a:p>
        </p:txBody>
      </p:sp>
    </p:spTree>
    <p:extLst>
      <p:ext uri="{BB962C8B-B14F-4D97-AF65-F5344CB8AC3E}">
        <p14:creationId xmlns:p14="http://schemas.microsoft.com/office/powerpoint/2010/main" val="7660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
        <p:nvSpPr>
          <p:cNvPr id="7" name="Slide Number Placeholder 6"/>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DATE</a:t>
            </a:r>
            <a:endParaRPr lang="en-US"/>
          </a:p>
        </p:txBody>
      </p:sp>
      <p:sp>
        <p:nvSpPr>
          <p:cNvPr id="8" name="Footer Placeholder 7"/>
          <p:cNvSpPr>
            <a:spLocks noGrp="1"/>
          </p:cNvSpPr>
          <p:nvPr>
            <p:ph type="ftr" sz="quarter" idx="11"/>
          </p:nvPr>
        </p:nvSpPr>
        <p:spPr/>
        <p:txBody>
          <a:bodyPr/>
          <a:lstStyle/>
          <a:p>
            <a:r>
              <a:rPr lang="en-US" smtClean="0"/>
              <a:t>Dept. Of Electronics and Communication Engg.</a:t>
            </a:r>
            <a:endParaRPr lang="en-US"/>
          </a:p>
        </p:txBody>
      </p:sp>
      <p:sp>
        <p:nvSpPr>
          <p:cNvPr id="9" name="Slide Number Placeholder 8"/>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DATE</a:t>
            </a:r>
            <a:endParaRPr lang="en-US"/>
          </a:p>
        </p:txBody>
      </p:sp>
      <p:sp>
        <p:nvSpPr>
          <p:cNvPr id="4" name="Footer Placeholder 3"/>
          <p:cNvSpPr>
            <a:spLocks noGrp="1"/>
          </p:cNvSpPr>
          <p:nvPr>
            <p:ph type="ftr" sz="quarter" idx="11"/>
          </p:nvPr>
        </p:nvSpPr>
        <p:spPr/>
        <p:txBody>
          <a:bodyPr/>
          <a:lstStyle/>
          <a:p>
            <a:r>
              <a:rPr lang="en-US" smtClean="0"/>
              <a:t>Dept. Of Electronics and Communication Engg.</a:t>
            </a:r>
            <a:endParaRPr lang="en-US"/>
          </a:p>
        </p:txBody>
      </p:sp>
      <p:sp>
        <p:nvSpPr>
          <p:cNvPr id="5" name="Slide Number Placeholder 4"/>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DATE</a:t>
            </a:r>
            <a:endParaRPr lang="en-US"/>
          </a:p>
        </p:txBody>
      </p:sp>
      <p:sp>
        <p:nvSpPr>
          <p:cNvPr id="3" name="Footer Placeholder 2"/>
          <p:cNvSpPr>
            <a:spLocks noGrp="1"/>
          </p:cNvSpPr>
          <p:nvPr>
            <p:ph type="ftr" sz="quarter" idx="11"/>
          </p:nvPr>
        </p:nvSpPr>
        <p:spPr/>
        <p:txBody>
          <a:bodyPr/>
          <a:lstStyle/>
          <a:p>
            <a:r>
              <a:rPr lang="en-US" smtClean="0"/>
              <a:t>Dept. Of Electronics and Communication Engg.</a:t>
            </a:r>
            <a:endParaRPr lang="en-US"/>
          </a:p>
        </p:txBody>
      </p:sp>
      <p:sp>
        <p:nvSpPr>
          <p:cNvPr id="4" name="Slide Number Placeholder 3"/>
          <p:cNvSpPr>
            <a:spLocks noGrp="1"/>
          </p:cNvSpPr>
          <p:nvPr>
            <p:ph type="sldNum" sz="quarter" idx="12"/>
          </p:nvPr>
        </p:nvSpPr>
        <p:spPr/>
        <p:txBody>
          <a:bodyPr/>
          <a:lstStyle/>
          <a:p>
            <a:fld id="{63A9798F-5967-4169-BA9A-B7E463D2E5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
        <p:nvSpPr>
          <p:cNvPr id="7" name="Slide Number Placeholder 6"/>
          <p:cNvSpPr>
            <a:spLocks noGrp="1"/>
          </p:cNvSpPr>
          <p:nvPr>
            <p:ph type="sldNum" sz="quarter" idx="12"/>
          </p:nvPr>
        </p:nvSpPr>
        <p:spPr/>
        <p:txBody>
          <a:bodyPr/>
          <a:lstStyle/>
          <a:p>
            <a:fld id="{63A9798F-5967-4169-BA9A-B7E463D2E56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DATE</a:t>
            </a:r>
            <a:endParaRPr lang="en-US"/>
          </a:p>
        </p:txBody>
      </p:sp>
      <p:sp>
        <p:nvSpPr>
          <p:cNvPr id="9" name="Slide Number Placeholder 8"/>
          <p:cNvSpPr>
            <a:spLocks noGrp="1"/>
          </p:cNvSpPr>
          <p:nvPr>
            <p:ph type="sldNum" sz="quarter" idx="11"/>
          </p:nvPr>
        </p:nvSpPr>
        <p:spPr/>
        <p:txBody>
          <a:bodyPr/>
          <a:lstStyle/>
          <a:p>
            <a:fld id="{63A9798F-5967-4169-BA9A-B7E463D2E56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Dept. Of Electronics and Communication Engg.</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3A9798F-5967-4169-BA9A-B7E463D2E56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Dept. Of Electronics and Communication Engg.</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smtClean="0"/>
              <a:t>DATE</a:t>
            </a: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lectronicshub.org/dht11-humidity-sensor-arduino/" TargetMode="External"/><Relationship Id="rId2" Type="http://schemas.openxmlformats.org/officeDocument/2006/relationships/hyperlink" Target="https://circuitdigest.com/microcontroller-projects/arduino-light-sensor-using-ld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2758" y="2804715"/>
            <a:ext cx="8712200" cy="1036638"/>
          </a:xfrm>
        </p:spPr>
        <p:txBody>
          <a:bodyPr rtlCol="0">
            <a:normAutofit/>
          </a:bodyPr>
          <a:lstStyle/>
          <a:p>
            <a:pPr eaLnBrk="1" fontAlgn="auto" hangingPunct="1">
              <a:spcAft>
                <a:spcPts val="0"/>
              </a:spcAft>
              <a:defRPr/>
            </a:pPr>
            <a:r>
              <a:rPr lang="en-IN" sz="5400" dirty="0" smtClean="0">
                <a:solidFill>
                  <a:schemeClr val="bg1"/>
                </a:solidFill>
                <a:latin typeface="Times New Roman" pitchFamily="18" charset="0"/>
                <a:cs typeface="Times New Roman" pitchFamily="18" charset="0"/>
              </a:rPr>
              <a:t>INNOVATIVE</a:t>
            </a:r>
            <a:r>
              <a:rPr lang="en-IN" sz="5400" b="1" dirty="0" smtClean="0">
                <a:solidFill>
                  <a:schemeClr val="bg1"/>
                </a:solidFill>
                <a:latin typeface="Times New Roman" pitchFamily="18" charset="0"/>
                <a:cs typeface="Times New Roman" pitchFamily="18" charset="0"/>
              </a:rPr>
              <a:t> Farming</a:t>
            </a:r>
            <a:endParaRPr lang="en-IN" sz="5400" b="1" dirty="0">
              <a:solidFill>
                <a:schemeClr val="bg1"/>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a:xfrm>
            <a:off x="2438400" y="6356350"/>
            <a:ext cx="3733800" cy="365125"/>
          </a:xfrm>
        </p:spPr>
        <p:txBody>
          <a:bodyPr/>
          <a:lstStyle/>
          <a:p>
            <a:r>
              <a:rPr lang="en-US" dirty="0" smtClean="0">
                <a:latin typeface="Times New Roman" pitchFamily="18" charset="0"/>
                <a:cs typeface="Times New Roman" pitchFamily="18" charset="0"/>
              </a:rPr>
              <a:t>Dept. of Electronics and Communication </a:t>
            </a:r>
            <a:r>
              <a:rPr lang="en-US" dirty="0" err="1" smtClean="0">
                <a:latin typeface="Times New Roman" pitchFamily="18" charset="0"/>
                <a:cs typeface="Times New Roman" pitchFamily="18" charset="0"/>
              </a:rPr>
              <a:t>Engg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074" name="Rectangle 2"/>
          <p:cNvSpPr>
            <a:spLocks noChangeArrowheads="1"/>
          </p:cNvSpPr>
          <p:nvPr/>
        </p:nvSpPr>
        <p:spPr bwMode="auto">
          <a:xfrm>
            <a:off x="1342465" y="305544"/>
            <a:ext cx="6432787"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 V COLLEGE OF ENGINEERING</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BENGALURU-560059</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Autonomous Institution Affiliated to VTU,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Belagavi</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0" y="1724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1447800" y="3986214"/>
            <a:ext cx="7310558" cy="923330"/>
          </a:xfrm>
          <a:prstGeom prst="rect">
            <a:avLst/>
          </a:prstGeom>
        </p:spPr>
        <p:txBody>
          <a:bodyPr wrap="square">
            <a:spAutoFit/>
          </a:bodyPr>
          <a:lstStyle/>
          <a:p>
            <a:pPr marL="342900" indent="-342900" fontAlgn="auto">
              <a:spcBef>
                <a:spcPts val="0"/>
              </a:spcBef>
              <a:spcAft>
                <a:spcPts val="0"/>
              </a:spcAft>
              <a:buFontTx/>
              <a:buAutoNum type="arabicPeriod"/>
              <a:defRPr/>
            </a:pPr>
            <a:r>
              <a:rPr lang="en-US" dirty="0" smtClean="0">
                <a:latin typeface="Times New Roman" pitchFamily="18" charset="0"/>
                <a:cs typeface="Times New Roman" pitchFamily="18" charset="0"/>
              </a:rPr>
              <a:t>USN </a:t>
            </a:r>
            <a:r>
              <a:rPr lang="en-US" b="1" dirty="0" smtClean="0">
                <a:latin typeface="Times New Roman" pitchFamily="18" charset="0"/>
                <a:cs typeface="Times New Roman" pitchFamily="18" charset="0"/>
              </a:rPr>
              <a:t>1RV17EC159</a:t>
            </a:r>
            <a:r>
              <a:rPr lang="en-US" dirty="0" smtClean="0">
                <a:latin typeface="Times New Roman" pitchFamily="18" charset="0"/>
                <a:cs typeface="Times New Roman" pitchFamily="18" charset="0"/>
              </a:rPr>
              <a:t>             NAME:  </a:t>
            </a:r>
            <a:r>
              <a:rPr lang="en-US" b="1" dirty="0" smtClean="0">
                <a:latin typeface="Times New Roman" pitchFamily="18" charset="0"/>
                <a:cs typeface="Times New Roman" pitchFamily="18" charset="0"/>
              </a:rPr>
              <a:t>SONALI A. KARKI</a:t>
            </a:r>
          </a:p>
          <a:p>
            <a:pPr marL="342900" indent="-342900" fontAlgn="auto">
              <a:spcBef>
                <a:spcPts val="0"/>
              </a:spcBef>
              <a:spcAft>
                <a:spcPts val="0"/>
              </a:spcAft>
              <a:buFontTx/>
              <a:buAutoNum type="arabicPeriod"/>
              <a:defRPr/>
            </a:pPr>
            <a:r>
              <a:rPr lang="en-US" dirty="0" smtClean="0">
                <a:latin typeface="Times New Roman" pitchFamily="18" charset="0"/>
                <a:cs typeface="Times New Roman" pitchFamily="18" charset="0"/>
              </a:rPr>
              <a:t>USN </a:t>
            </a:r>
            <a:r>
              <a:rPr lang="en-US" b="1" dirty="0" smtClean="0">
                <a:latin typeface="Times New Roman" pitchFamily="18" charset="0"/>
                <a:cs typeface="Times New Roman" pitchFamily="18" charset="0"/>
              </a:rPr>
              <a:t>1RV17EC161</a:t>
            </a:r>
            <a:r>
              <a:rPr lang="en-US" dirty="0" smtClean="0">
                <a:latin typeface="Times New Roman" pitchFamily="18" charset="0"/>
                <a:cs typeface="Times New Roman" pitchFamily="18" charset="0"/>
              </a:rPr>
              <a:t>             NAME:  </a:t>
            </a:r>
            <a:r>
              <a:rPr lang="en-US" b="1" dirty="0" smtClean="0">
                <a:latin typeface="Times New Roman" pitchFamily="18" charset="0"/>
                <a:cs typeface="Times New Roman" pitchFamily="18" charset="0"/>
              </a:rPr>
              <a:t>SPOORTHI G. GOJANUR</a:t>
            </a:r>
          </a:p>
          <a:p>
            <a:pPr marL="342900" indent="-342900" fontAlgn="auto">
              <a:spcBef>
                <a:spcPts val="0"/>
              </a:spcBef>
              <a:spcAft>
                <a:spcPts val="0"/>
              </a:spcAft>
              <a:buFontTx/>
              <a:buAutoNum type="arabicPeriod"/>
              <a:defRPr/>
            </a:pP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72" y="356096"/>
            <a:ext cx="995241" cy="95612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This model has been developed using three sensors; a LDR (a resistor sensitive to light), a moisture sensor and a temperature and humidity determining sensor. Apart from these, a 14-pin ATmega328-based microcontroller board – Arduino Uno board, and other basic required components have been used.</a:t>
            </a:r>
          </a:p>
          <a:p>
            <a:r>
              <a:rPr lang="en-US" sz="2400" dirty="0" smtClean="0">
                <a:latin typeface="Times New Roman" panose="02020603050405020304" pitchFamily="18" charset="0"/>
                <a:cs typeface="Times New Roman" panose="02020603050405020304" pitchFamily="18" charset="0"/>
              </a:rPr>
              <a:t>To display the procured raw data and the conclusions drawn after analyzing the data, an app was developed using </a:t>
            </a:r>
            <a:r>
              <a:rPr lang="en-IN" sz="2400" dirty="0">
                <a:latin typeface="Times New Roman" panose="02020603050405020304" pitchFamily="18" charset="0"/>
                <a:cs typeface="Times New Roman" panose="02020603050405020304" pitchFamily="18" charset="0"/>
              </a:rPr>
              <a:t> an open-source web </a:t>
            </a:r>
            <a:r>
              <a:rPr lang="en-IN" sz="2400" dirty="0" smtClean="0">
                <a:latin typeface="Times New Roman" panose="02020603050405020304" pitchFamily="18" charset="0"/>
                <a:cs typeface="Times New Roman" panose="02020603050405020304" pitchFamily="18" charset="0"/>
              </a:rPr>
              <a:t>application – MIT app inventor. </a:t>
            </a:r>
          </a:p>
          <a:p>
            <a:r>
              <a:rPr lang="en-IN" sz="2400" dirty="0" smtClean="0">
                <a:latin typeface="Times New Roman" panose="02020603050405020304" pitchFamily="18" charset="0"/>
                <a:cs typeface="Times New Roman" panose="02020603050405020304" pitchFamily="18" charset="0"/>
              </a:rPr>
              <a:t>The model is designed to get </a:t>
            </a:r>
            <a:r>
              <a:rPr lang="en-IN" sz="2400" dirty="0">
                <a:latin typeface="Times New Roman" panose="02020603050405020304" pitchFamily="18" charset="0"/>
                <a:cs typeface="Times New Roman" panose="02020603050405020304" pitchFamily="18" charset="0"/>
              </a:rPr>
              <a:t>soil moisture </a:t>
            </a:r>
            <a:r>
              <a:rPr lang="en-IN" sz="2400" dirty="0" smtClean="0">
                <a:latin typeface="Times New Roman" panose="02020603050405020304" pitchFamily="18" charset="0"/>
                <a:cs typeface="Times New Roman" panose="02020603050405020304" pitchFamily="18" charset="0"/>
              </a:rPr>
              <a:t>level and the values of atmospheric humidity and temperature, using which rainfall is predicted. The LDR sensor gives the intensity of sunlight in the region, which is also a vital parameter in determining the essential conditions required for the crop growth. </a:t>
            </a:r>
          </a:p>
          <a:p>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10</a:t>
            </a:fld>
            <a:endParaRPr lang="en-US"/>
          </a:p>
        </p:txBody>
      </p:sp>
    </p:spTree>
    <p:extLst>
      <p:ext uri="{BB962C8B-B14F-4D97-AF65-F5344CB8AC3E}">
        <p14:creationId xmlns:p14="http://schemas.microsoft.com/office/powerpoint/2010/main" val="17201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Work carried out till date </a:t>
            </a:r>
            <a:endParaRPr lang="en-US" sz="4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An elaborate work plan has been drafted.</a:t>
            </a:r>
          </a:p>
          <a:p>
            <a:r>
              <a:rPr lang="en-IN" sz="2400" dirty="0" smtClean="0">
                <a:latin typeface="Times New Roman" panose="02020603050405020304" pitchFamily="18" charset="0"/>
                <a:cs typeface="Times New Roman" panose="02020603050405020304" pitchFamily="18" charset="0"/>
              </a:rPr>
              <a:t>The required components have been purchased. </a:t>
            </a:r>
          </a:p>
          <a:p>
            <a:r>
              <a:rPr lang="en-IN" sz="2400" dirty="0" smtClean="0">
                <a:latin typeface="Times New Roman" panose="02020603050405020304" pitchFamily="18" charset="0"/>
                <a:cs typeface="Times New Roman" panose="02020603050405020304" pitchFamily="18" charset="0"/>
              </a:rPr>
              <a:t>Each component has been tried and tested to check its functionality. </a:t>
            </a:r>
          </a:p>
          <a:p>
            <a:r>
              <a:rPr lang="en-IN" sz="2400" dirty="0" smtClean="0">
                <a:latin typeface="Times New Roman" panose="02020603050405020304" pitchFamily="18" charset="0"/>
                <a:cs typeface="Times New Roman" panose="02020603050405020304" pitchFamily="18" charset="0"/>
              </a:rPr>
              <a:t>The circuits have been designed.</a:t>
            </a:r>
          </a:p>
          <a:p>
            <a:r>
              <a:rPr lang="en-IN" sz="2400" dirty="0" smtClean="0">
                <a:latin typeface="Times New Roman" panose="02020603050405020304" pitchFamily="18" charset="0"/>
                <a:cs typeface="Times New Roman" panose="02020603050405020304" pitchFamily="18" charset="0"/>
              </a:rPr>
              <a:t>Development of the app has been started.</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11</a:t>
            </a:fld>
            <a:endParaRPr lang="en-US"/>
          </a:p>
        </p:txBody>
      </p:sp>
    </p:spTree>
    <p:extLst>
      <p:ext uri="{BB962C8B-B14F-4D97-AF65-F5344CB8AC3E}">
        <p14:creationId xmlns:p14="http://schemas.microsoft.com/office/powerpoint/2010/main" val="423913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LDR circuit connection</a:t>
            </a:r>
            <a:endParaRPr lang="en-IN" dirty="0"/>
          </a:p>
        </p:txBody>
      </p:sp>
      <p:pic>
        <p:nvPicPr>
          <p:cNvPr id="7" name="Content Placeholder 6"/>
          <p:cNvPicPr>
            <a:picLocks noGrp="1" noChangeAspect="1"/>
          </p:cNvPicPr>
          <p:nvPr>
            <p:ph idx="1"/>
          </p:nvPr>
        </p:nvPicPr>
        <p:blipFill>
          <a:blip r:embed="rId2"/>
          <a:stretch>
            <a:fillRect/>
          </a:stretch>
        </p:blipFill>
        <p:spPr>
          <a:xfrm>
            <a:off x="1803400" y="2270125"/>
            <a:ext cx="4927600" cy="3460750"/>
          </a:xfrm>
          <a:prstGeom prst="rect">
            <a:avLst/>
          </a:prstGeom>
        </p:spPr>
      </p:pic>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12</a:t>
            </a:fld>
            <a:endParaRPr lang="en-US"/>
          </a:p>
        </p:txBody>
      </p:sp>
    </p:spTree>
    <p:extLst>
      <p:ext uri="{BB962C8B-B14F-4D97-AF65-F5344CB8AC3E}">
        <p14:creationId xmlns:p14="http://schemas.microsoft.com/office/powerpoint/2010/main" val="49721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799" y="609600"/>
            <a:ext cx="7406640" cy="1356360"/>
          </a:xfrm>
        </p:spPr>
        <p:txBody>
          <a:bodyPr/>
          <a:lstStyle/>
          <a:p>
            <a:pPr algn="ctr"/>
            <a:r>
              <a:rPr lang="en-IN" dirty="0" smtClean="0"/>
              <a:t>Temperature and Humidity sensor with LCD display</a:t>
            </a:r>
            <a:endParaRPr lang="en-IN" dirty="0"/>
          </a:p>
        </p:txBody>
      </p:sp>
      <p:pic>
        <p:nvPicPr>
          <p:cNvPr id="7" name="Content Placeholder 6"/>
          <p:cNvPicPr>
            <a:picLocks noGrp="1" noChangeAspect="1"/>
          </p:cNvPicPr>
          <p:nvPr>
            <p:ph idx="1"/>
          </p:nvPr>
        </p:nvPicPr>
        <p:blipFill>
          <a:blip r:embed="rId2"/>
          <a:stretch>
            <a:fillRect/>
          </a:stretch>
        </p:blipFill>
        <p:spPr>
          <a:xfrm>
            <a:off x="1885950" y="2743200"/>
            <a:ext cx="4762500" cy="2514600"/>
          </a:xfrm>
          <a:prstGeom prst="rect">
            <a:avLst/>
          </a:prstGeom>
        </p:spPr>
      </p:pic>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13</a:t>
            </a:fld>
            <a:endParaRPr lang="en-US"/>
          </a:p>
        </p:txBody>
      </p:sp>
    </p:spTree>
    <p:extLst>
      <p:ext uri="{BB962C8B-B14F-4D97-AF65-F5344CB8AC3E}">
        <p14:creationId xmlns:p14="http://schemas.microsoft.com/office/powerpoint/2010/main" val="38626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Moisture </a:t>
            </a:r>
            <a:r>
              <a:rPr lang="en-IN" dirty="0"/>
              <a:t>s</a:t>
            </a:r>
            <a:r>
              <a:rPr lang="en-IN" dirty="0" smtClean="0"/>
              <a:t>ensor circuit connection</a:t>
            </a:r>
            <a:endParaRPr lang="en-IN" dirty="0"/>
          </a:p>
        </p:txBody>
      </p:sp>
      <p:pic>
        <p:nvPicPr>
          <p:cNvPr id="7" name="Content Placeholder 6"/>
          <p:cNvPicPr>
            <a:picLocks noGrp="1" noChangeAspect="1"/>
          </p:cNvPicPr>
          <p:nvPr>
            <p:ph idx="1"/>
          </p:nvPr>
        </p:nvPicPr>
        <p:blipFill>
          <a:blip r:embed="rId2"/>
          <a:stretch>
            <a:fillRect/>
          </a:stretch>
        </p:blipFill>
        <p:spPr>
          <a:xfrm>
            <a:off x="2276475" y="2555875"/>
            <a:ext cx="3981450" cy="2889250"/>
          </a:xfrm>
          <a:prstGeom prst="rect">
            <a:avLst/>
          </a:prstGeom>
        </p:spPr>
      </p:pic>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14</a:t>
            </a:fld>
            <a:endParaRPr lang="en-US"/>
          </a:p>
        </p:txBody>
      </p:sp>
    </p:spTree>
    <p:extLst>
      <p:ext uri="{BB962C8B-B14F-4D97-AF65-F5344CB8AC3E}">
        <p14:creationId xmlns:p14="http://schemas.microsoft.com/office/powerpoint/2010/main" val="90749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Partial User Interface of the mobile application</a:t>
            </a:r>
            <a:endParaRPr lang="en-IN" dirty="0"/>
          </a:p>
        </p:txBody>
      </p:sp>
      <p:pic>
        <p:nvPicPr>
          <p:cNvPr id="7" name="Content Placeholder 6"/>
          <p:cNvPicPr>
            <a:picLocks noGrp="1" noChangeAspect="1"/>
          </p:cNvPicPr>
          <p:nvPr>
            <p:ph idx="1"/>
          </p:nvPr>
        </p:nvPicPr>
        <p:blipFill>
          <a:blip r:embed="rId2"/>
          <a:stretch>
            <a:fillRect/>
          </a:stretch>
        </p:blipFill>
        <p:spPr>
          <a:xfrm>
            <a:off x="2698963" y="1600200"/>
            <a:ext cx="3136474" cy="4800600"/>
          </a:xfrm>
          <a:prstGeom prst="rect">
            <a:avLst/>
          </a:prstGeom>
        </p:spPr>
      </p:pic>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15</a:t>
            </a:fld>
            <a:endParaRPr lang="en-US"/>
          </a:p>
        </p:txBody>
      </p:sp>
    </p:spTree>
    <p:extLst>
      <p:ext uri="{BB962C8B-B14F-4D97-AF65-F5344CB8AC3E}">
        <p14:creationId xmlns:p14="http://schemas.microsoft.com/office/powerpoint/2010/main" val="135351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Results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Every component purchased, has been tried and tested, and the working of each component was comprehended. We saw that each sensor gave values close to the actual values, which leads us to believe that our final model would be sufficiently precise and accurate to be implemented in real-time analysis.</a:t>
            </a:r>
          </a:p>
          <a:p>
            <a:r>
              <a:rPr lang="en-US" sz="2400" dirty="0" smtClean="0">
                <a:latin typeface="Times New Roman" panose="02020603050405020304" pitchFamily="18" charset="0"/>
                <a:cs typeface="Times New Roman" panose="02020603050405020304" pitchFamily="18" charset="0"/>
              </a:rPr>
              <a:t>Speaking of the app, we have so far been successful in partially designing the user-interface of the app. </a:t>
            </a:r>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16</a:t>
            </a:fld>
            <a:endParaRPr lang="en-US"/>
          </a:p>
        </p:txBody>
      </p:sp>
    </p:spTree>
    <p:extLst>
      <p:ext uri="{BB962C8B-B14F-4D97-AF65-F5344CB8AC3E}">
        <p14:creationId xmlns:p14="http://schemas.microsoft.com/office/powerpoint/2010/main" val="289171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Conclusion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To sum it all up, we believe to have come up with a constructive product; constructive in the following aspects:</a:t>
            </a:r>
          </a:p>
          <a:p>
            <a:pPr marL="491490" indent="-457200">
              <a:buFont typeface="+mj-lt"/>
              <a:buAutoNum type="arabicPeriod"/>
            </a:pPr>
            <a:r>
              <a:rPr lang="en-US" sz="2400" dirty="0" smtClean="0">
                <a:latin typeface="Times New Roman" panose="02020603050405020304" pitchFamily="18" charset="0"/>
                <a:cs typeface="Times New Roman" panose="02020603050405020304" pitchFamily="18" charset="0"/>
              </a:rPr>
              <a:t>Rainfall prediction</a:t>
            </a:r>
          </a:p>
          <a:p>
            <a:pPr marL="491490" indent="-457200">
              <a:buFont typeface="+mj-lt"/>
              <a:buAutoNum type="arabicPeriod"/>
            </a:pPr>
            <a:r>
              <a:rPr lang="en-US" sz="2400" dirty="0" smtClean="0">
                <a:latin typeface="Times New Roman" panose="02020603050405020304" pitchFamily="18" charset="0"/>
                <a:cs typeface="Times New Roman" panose="02020603050405020304" pitchFamily="18" charset="0"/>
              </a:rPr>
              <a:t>Determining optimum moisture levels</a:t>
            </a:r>
          </a:p>
          <a:p>
            <a:pPr marL="491490" indent="-457200">
              <a:buFont typeface="+mj-lt"/>
              <a:buAutoNum type="arabicPeriod"/>
            </a:pPr>
            <a:r>
              <a:rPr lang="en-US" sz="2400" dirty="0" smtClean="0">
                <a:latin typeface="Times New Roman" panose="02020603050405020304" pitchFamily="18" charset="0"/>
                <a:cs typeface="Times New Roman" panose="02020603050405020304" pitchFamily="18" charset="0"/>
              </a:rPr>
              <a:t>Automated watering for soil moisture-level regulation.</a:t>
            </a:r>
          </a:p>
          <a:p>
            <a:pPr marL="491490" indent="-457200">
              <a:buFont typeface="+mj-lt"/>
              <a:buAutoNum type="arabicPeriod"/>
            </a:pPr>
            <a:r>
              <a:rPr lang="en-US" sz="2400" dirty="0" smtClean="0">
                <a:latin typeface="Times New Roman" panose="02020603050405020304" pitchFamily="18" charset="0"/>
                <a:cs typeface="Times New Roman" panose="02020603050405020304" pitchFamily="18" charset="0"/>
              </a:rPr>
              <a:t>Wireless communication of data , for agricultural management from a distance.</a:t>
            </a:r>
          </a:p>
          <a:p>
            <a:pPr marL="491490" indent="-457200">
              <a:buFont typeface="+mj-lt"/>
              <a:buAutoNum type="arabicPeriod"/>
            </a:pPr>
            <a:r>
              <a:rPr lang="en-US" sz="2400" dirty="0" smtClean="0">
                <a:latin typeface="Times New Roman" panose="02020603050405020304" pitchFamily="18" charset="0"/>
                <a:cs typeface="Times New Roman" panose="02020603050405020304" pitchFamily="18" charset="0"/>
              </a:rPr>
              <a:t>Reducing manual labor.</a:t>
            </a:r>
          </a:p>
          <a:p>
            <a:pPr marL="491490" indent="-457200">
              <a:buFont typeface="+mj-lt"/>
              <a:buAutoNum type="arabicPeriod"/>
            </a:pPr>
            <a:r>
              <a:rPr lang="en-US" sz="2400" dirty="0" smtClean="0">
                <a:latin typeface="Times New Roman" panose="02020603050405020304" pitchFamily="18" charset="0"/>
                <a:cs typeface="Times New Roman" panose="02020603050405020304" pitchFamily="18" charset="0"/>
              </a:rPr>
              <a:t>Economically beneficial.  </a:t>
            </a:r>
          </a:p>
          <a:p>
            <a:pPr marL="49149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34290" indent="0">
              <a:buNone/>
            </a:pPr>
            <a:endParaRPr lang="en-US" dirty="0"/>
          </a:p>
        </p:txBody>
      </p:sp>
      <p:sp>
        <p:nvSpPr>
          <p:cNvPr id="6" name="Footer Placeholder 5"/>
          <p:cNvSpPr>
            <a:spLocks noGrp="1"/>
          </p:cNvSpPr>
          <p:nvPr>
            <p:ph type="ftr" sz="quarter" idx="11"/>
          </p:nvPr>
        </p:nvSpPr>
        <p:spPr>
          <a:xfrm>
            <a:off x="2971800" y="6356350"/>
            <a:ext cx="30480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5" name="Slide Number Placeholder 4"/>
          <p:cNvSpPr>
            <a:spLocks noGrp="1"/>
          </p:cNvSpPr>
          <p:nvPr>
            <p:ph type="sldNum" sz="quarter" idx="12"/>
          </p:nvPr>
        </p:nvSpPr>
        <p:spPr/>
        <p:txBody>
          <a:bodyPr/>
          <a:lstStyle/>
          <a:p>
            <a:fld id="{63A9798F-5967-4169-BA9A-B7E463D2E56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Work Plan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r>
              <a:rPr lang="en-US" sz="2400" dirty="0" smtClean="0">
                <a:latin typeface="Times New Roman" panose="02020603050405020304" pitchFamily="18" charset="0"/>
                <a:cs typeface="Times New Roman" panose="02020603050405020304" pitchFamily="18" charset="0"/>
              </a:rPr>
              <a:t>Having finished the first phase of our project, we now aim to present a fully-working prototype of our model, at the end of the second phase.</a:t>
            </a:r>
          </a:p>
          <a:p>
            <a:pPr marL="342900" indent="-342900"/>
            <a:r>
              <a:rPr lang="en-US" sz="2400" dirty="0" smtClean="0">
                <a:latin typeface="Times New Roman" panose="02020603050405020304" pitchFamily="18" charset="0"/>
                <a:cs typeface="Times New Roman" panose="02020603050405020304" pitchFamily="18" charset="0"/>
              </a:rPr>
              <a:t>Our final model will have a fully functioning mobile application communicating via Bluetooth with the sensors, to give atmospheric data, thus enabling the model to make rainfall predictions, determine and set optimum conditions</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19400" y="6356350"/>
            <a:ext cx="32004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18</a:t>
            </a:fld>
            <a:endParaRPr lang="en-US" dirty="0"/>
          </a:p>
        </p:txBody>
      </p:sp>
    </p:spTree>
    <p:extLst>
      <p:ext uri="{BB962C8B-B14F-4D97-AF65-F5344CB8AC3E}">
        <p14:creationId xmlns:p14="http://schemas.microsoft.com/office/powerpoint/2010/main" val="141316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304800"/>
            <a:ext cx="7406640" cy="685800"/>
          </a:xfrm>
        </p:spPr>
        <p:txBody>
          <a:bodyPr>
            <a:noAutofit/>
          </a:bodyPr>
          <a:lstStyle/>
          <a:p>
            <a:pPr algn="ctr"/>
            <a:r>
              <a:rPr lang="en-US" sz="4800" b="1" dirty="0" smtClean="0">
                <a:latin typeface="Times New Roman" panose="02020603050405020304" pitchFamily="18" charset="0"/>
                <a:cs typeface="Times New Roman" panose="02020603050405020304" pitchFamily="18" charset="0"/>
              </a:rPr>
              <a:t>References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7251" y="1219200"/>
            <a:ext cx="7404653" cy="4876800"/>
          </a:xfrm>
        </p:spPr>
        <p:txBody>
          <a:bodyPr>
            <a:normAutofit fontScale="92500" lnSpcReduction="10000"/>
          </a:bodyPr>
          <a:lstStyle/>
          <a:p>
            <a:r>
              <a:rPr lang="en-US" dirty="0" err="1" smtClean="0">
                <a:latin typeface="Times New Roman" panose="02020603050405020304" pitchFamily="18" charset="0"/>
                <a:cs typeface="Times New Roman" panose="02020603050405020304" pitchFamily="18" charset="0"/>
              </a:rPr>
              <a:t>Shastri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Paromita</a:t>
            </a:r>
            <a:r>
              <a:rPr lang="en-US" dirty="0" smtClean="0">
                <a:latin typeface="Times New Roman" panose="02020603050405020304" pitchFamily="18" charset="0"/>
                <a:cs typeface="Times New Roman" panose="02020603050405020304" pitchFamily="18" charset="0"/>
              </a:rPr>
              <a:t>. “A Harvest of Misery.” </a:t>
            </a:r>
            <a:r>
              <a:rPr lang="en-US" i="1" dirty="0" smtClean="0">
                <a:latin typeface="Times New Roman" panose="02020603050405020304" pitchFamily="18" charset="0"/>
                <a:cs typeface="Times New Roman" panose="02020603050405020304" pitchFamily="18" charset="0"/>
              </a:rPr>
              <a:t>Outlook India </a:t>
            </a:r>
            <a:r>
              <a:rPr lang="en-US" dirty="0" smtClean="0">
                <a:latin typeface="Times New Roman" panose="02020603050405020304" pitchFamily="18" charset="0"/>
                <a:cs typeface="Times New Roman" panose="02020603050405020304" pitchFamily="18" charset="0"/>
              </a:rPr>
              <a:t>4 July. 2005.</a:t>
            </a:r>
          </a:p>
          <a:p>
            <a:pPr lvl="0"/>
            <a:r>
              <a:rPr lang="en-IN" dirty="0" err="1">
                <a:latin typeface="Times New Roman" panose="02020603050405020304" pitchFamily="18" charset="0"/>
                <a:cs typeface="Times New Roman" panose="02020603050405020304" pitchFamily="18" charset="0"/>
              </a:rPr>
              <a:t>Nattapol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Kaewmard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Saiyan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Saiyod</a:t>
            </a:r>
            <a:r>
              <a:rPr lang="en-IN" dirty="0">
                <a:latin typeface="Times New Roman" panose="02020603050405020304" pitchFamily="18" charset="0"/>
                <a:cs typeface="Times New Roman" panose="02020603050405020304" pitchFamily="18" charset="0"/>
              </a:rPr>
              <a:t>, "Sensor data collection and irrigation control on vegetable crop using smart phone and wireless sensor networks for smart farm", </a:t>
            </a:r>
            <a:r>
              <a:rPr lang="en-IN" i="1" dirty="0">
                <a:latin typeface="Times New Roman" panose="02020603050405020304" pitchFamily="18" charset="0"/>
                <a:cs typeface="Times New Roman" panose="02020603050405020304" pitchFamily="18" charset="0"/>
              </a:rPr>
              <a:t>IEEE Conference on Wireless sensors (</a:t>
            </a:r>
            <a:r>
              <a:rPr lang="en-IN" i="1" dirty="0" err="1">
                <a:latin typeface="Times New Roman" panose="02020603050405020304" pitchFamily="18" charset="0"/>
                <a:cs typeface="Times New Roman" panose="02020603050405020304" pitchFamily="18" charset="0"/>
              </a:rPr>
              <a:t>ICWiSE</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pp. 106-112, 2014.</a:t>
            </a:r>
          </a:p>
          <a:p>
            <a:pPr lvl="0"/>
            <a:r>
              <a:rPr lang="en-IN" dirty="0" err="1">
                <a:latin typeface="Times New Roman" panose="02020603050405020304" pitchFamily="18" charset="0"/>
                <a:cs typeface="Times New Roman" panose="02020603050405020304" pitchFamily="18" charset="0"/>
              </a:rPr>
              <a:t>HaiqingYang</a:t>
            </a:r>
            <a:r>
              <a:rPr lang="en-IN" dirty="0">
                <a:latin typeface="Times New Roman" panose="02020603050405020304" pitchFamily="18" charset="0"/>
                <a:cs typeface="Times New Roman" panose="02020603050405020304" pitchFamily="18" charset="0"/>
              </a:rPr>
              <a:t>, Yong He, "Wireless Sensor Network for Orchard Soil and Climate Monitoring", </a:t>
            </a:r>
            <a:r>
              <a:rPr lang="en-IN" i="1" dirty="0">
                <a:latin typeface="Times New Roman" panose="02020603050405020304" pitchFamily="18" charset="0"/>
                <a:cs typeface="Times New Roman" panose="02020603050405020304" pitchFamily="18" charset="0"/>
              </a:rPr>
              <a:t>Computer Science and Information Engineering 2009 WRI World Congress</a:t>
            </a:r>
            <a:r>
              <a:rPr lang="en-IN" dirty="0">
                <a:latin typeface="Times New Roman" panose="02020603050405020304" pitchFamily="18" charset="0"/>
                <a:cs typeface="Times New Roman" panose="02020603050405020304" pitchFamily="18" charset="0"/>
              </a:rPr>
              <a:t>, vol. 1, pp. 58-62, 2009</a:t>
            </a:r>
            <a:r>
              <a:rPr lang="en-I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circuitdigest.com/microcontroller-projects/arduino-light-sensor-using-ldr</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https://www.electronicshub.org/dht11-humidity-sensor-arduino</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IN" sz="1800" dirty="0" err="1" smtClean="0">
                <a:latin typeface="Times New Roman" panose="02020603050405020304" pitchFamily="18" charset="0"/>
                <a:cs typeface="Times New Roman" panose="02020603050405020304" pitchFamily="18" charset="0"/>
              </a:rPr>
              <a:t>Nayyar</a:t>
            </a:r>
            <a:r>
              <a:rPr lang="en-IN" sz="1800" dirty="0" smtClean="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Anand</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Puri</a:t>
            </a:r>
            <a:r>
              <a:rPr lang="en-IN" sz="1800"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Vikram</a:t>
            </a:r>
            <a:r>
              <a:rPr lang="en-IN" dirty="0" smtClean="0">
                <a:latin typeface="Times New Roman" panose="02020603050405020304" pitchFamily="18" charset="0"/>
                <a:cs typeface="Times New Roman" panose="02020603050405020304" pitchFamily="18" charset="0"/>
              </a:rPr>
              <a:t>. “Smart </a:t>
            </a:r>
            <a:r>
              <a:rPr lang="en-IN" dirty="0">
                <a:latin typeface="Times New Roman" panose="02020603050405020304" pitchFamily="18" charset="0"/>
                <a:cs typeface="Times New Roman" panose="02020603050405020304" pitchFamily="18" charset="0"/>
              </a:rPr>
              <a:t>Farming: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Based Smart Sensors Agriculture Stick for Live </a:t>
            </a:r>
            <a:r>
              <a:rPr lang="en-IN" dirty="0" smtClean="0">
                <a:latin typeface="Times New Roman" panose="02020603050405020304" pitchFamily="18" charset="0"/>
                <a:cs typeface="Times New Roman" panose="02020603050405020304" pitchFamily="18" charset="0"/>
              </a:rPr>
              <a:t>Temperature </a:t>
            </a:r>
            <a:r>
              <a:rPr lang="en-IN" dirty="0">
                <a:latin typeface="Times New Roman" panose="02020603050405020304" pitchFamily="18" charset="0"/>
                <a:cs typeface="Times New Roman" panose="02020603050405020304" pitchFamily="18" charset="0"/>
              </a:rPr>
              <a:t>and Moisture Monitoring using Arduino, Cloud Computing </a:t>
            </a:r>
            <a:r>
              <a:rPr lang="en-IN" dirty="0" smtClean="0">
                <a:latin typeface="Times New Roman" panose="02020603050405020304" pitchFamily="18" charset="0"/>
                <a:cs typeface="Times New Roman" panose="02020603050405020304" pitchFamily="18" charset="0"/>
              </a:rPr>
              <a:t>&amp; </a:t>
            </a:r>
            <a:r>
              <a:rPr lang="en-IN" dirty="0">
                <a:latin typeface="Times New Roman" panose="02020603050405020304" pitchFamily="18" charset="0"/>
                <a:cs typeface="Times New Roman" panose="02020603050405020304" pitchFamily="18" charset="0"/>
              </a:rPr>
              <a:t>Solar </a:t>
            </a:r>
            <a:r>
              <a:rPr lang="en-IN" dirty="0" smtClean="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Dept. Of Electronics and Communication Engg.</a:t>
            </a:r>
            <a:endParaRPr lang="en-US"/>
          </a:p>
        </p:txBody>
      </p:sp>
      <p:sp>
        <p:nvSpPr>
          <p:cNvPr id="5" name="Slide Number Placeholder 4"/>
          <p:cNvSpPr>
            <a:spLocks noGrp="1"/>
          </p:cNvSpPr>
          <p:nvPr>
            <p:ph type="sldNum" sz="quarter" idx="12"/>
          </p:nvPr>
        </p:nvSpPr>
        <p:spPr/>
        <p:txBody>
          <a:bodyPr/>
          <a:lstStyle/>
          <a:p>
            <a:fld id="{63A9798F-5967-4169-BA9A-B7E463D2E56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304800"/>
            <a:ext cx="7406640" cy="914400"/>
          </a:xfrm>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Table of Contents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94790"/>
            <a:ext cx="7404653" cy="4800600"/>
          </a:xfrm>
        </p:spPr>
        <p:txBody>
          <a:bodyPr>
            <a:noAutofit/>
          </a:bodyPr>
          <a:lstStyle/>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Motivation</a:t>
            </a:r>
          </a:p>
          <a:p>
            <a:r>
              <a:rPr lang="en-US" sz="2400" dirty="0" smtClean="0">
                <a:latin typeface="Times New Roman" panose="02020603050405020304" pitchFamily="18" charset="0"/>
                <a:cs typeface="Times New Roman" panose="02020603050405020304" pitchFamily="18" charset="0"/>
              </a:rPr>
              <a:t>Objectives</a:t>
            </a:r>
          </a:p>
          <a:p>
            <a:r>
              <a:rPr lang="en-US" sz="2400" dirty="0" smtClean="0">
                <a:latin typeface="Times New Roman" panose="02020603050405020304" pitchFamily="18" charset="0"/>
                <a:cs typeface="Times New Roman" panose="02020603050405020304" pitchFamily="18" charset="0"/>
              </a:rPr>
              <a:t>Literature Survey</a:t>
            </a:r>
          </a:p>
          <a:p>
            <a:r>
              <a:rPr lang="en-US" sz="2400" dirty="0" smtClean="0">
                <a:latin typeface="Times New Roman" panose="02020603050405020304" pitchFamily="18" charset="0"/>
                <a:cs typeface="Times New Roman" panose="02020603050405020304" pitchFamily="18" charset="0"/>
              </a:rPr>
              <a:t>Methodology and Specifications</a:t>
            </a:r>
          </a:p>
          <a:p>
            <a:r>
              <a:rPr lang="en-US" sz="2400" dirty="0" smtClean="0">
                <a:latin typeface="Times New Roman" panose="02020603050405020304" pitchFamily="18" charset="0"/>
                <a:cs typeface="Times New Roman" panose="02020603050405020304" pitchFamily="18" charset="0"/>
              </a:rPr>
              <a:t>Work carried out till date</a:t>
            </a:r>
          </a:p>
          <a:p>
            <a:r>
              <a:rPr lang="en-US" sz="2400" dirty="0" smtClean="0">
                <a:latin typeface="Times New Roman" panose="02020603050405020304" pitchFamily="18" charset="0"/>
                <a:cs typeface="Times New Roman" panose="02020603050405020304" pitchFamily="18" charset="0"/>
              </a:rPr>
              <a:t>Results </a:t>
            </a:r>
          </a:p>
          <a:p>
            <a:r>
              <a:rPr lang="en-US" sz="2400" dirty="0" smtClean="0">
                <a:latin typeface="Times New Roman" panose="02020603050405020304" pitchFamily="18" charset="0"/>
                <a:cs typeface="Times New Roman" panose="02020603050405020304" pitchFamily="18" charset="0"/>
              </a:rPr>
              <a:t>Conclusion</a:t>
            </a:r>
          </a:p>
          <a:p>
            <a:r>
              <a:rPr lang="en-US" sz="2400" dirty="0" smtClean="0">
                <a:latin typeface="Times New Roman" panose="02020603050405020304" pitchFamily="18" charset="0"/>
                <a:cs typeface="Times New Roman" panose="02020603050405020304" pitchFamily="18" charset="0"/>
              </a:rPr>
              <a:t>Work Plan</a:t>
            </a:r>
          </a:p>
          <a:p>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6356350"/>
            <a:ext cx="32766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2</a:t>
            </a:fld>
            <a:endParaRPr lang="en-US"/>
          </a:p>
        </p:txBody>
      </p:sp>
    </p:spTree>
    <p:extLst>
      <p:ext uri="{BB962C8B-B14F-4D97-AF65-F5344CB8AC3E}">
        <p14:creationId xmlns:p14="http://schemas.microsoft.com/office/powerpoint/2010/main" val="139607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lgn="just">
              <a:defRPr/>
            </a:pPr>
            <a:r>
              <a:rPr lang="en-US" sz="2400" dirty="0" smtClean="0">
                <a:latin typeface="Times New Roman" pitchFamily="18" charset="0"/>
                <a:cs typeface="Times New Roman" pitchFamily="18" charset="0"/>
              </a:rPr>
              <a:t>With technology gaining steady momentum in today’s scenario, it is no surprise that the agricultural segment is catching up with the same.</a:t>
            </a:r>
          </a:p>
          <a:p>
            <a:pPr algn="just">
              <a:defRPr/>
            </a:pPr>
            <a:r>
              <a:rPr lang="en-US" sz="2400" dirty="0" smtClean="0">
                <a:latin typeface="Times New Roman" pitchFamily="18" charset="0"/>
                <a:cs typeface="Times New Roman" pitchFamily="18" charset="0"/>
              </a:rPr>
              <a:t>The rising population demands for sustainable and efficient methods to be adopted. This in return, necessitates the need to incorporate high-precision predictive techniques and resource-efficient approaches in agricultural production.  </a:t>
            </a:r>
          </a:p>
          <a:p>
            <a:pPr algn="just">
              <a:defRPr/>
            </a:pPr>
            <a:r>
              <a:rPr lang="en-US" sz="2400" dirty="0">
                <a:latin typeface="Times New Roman" panose="02020603050405020304" pitchFamily="18" charset="0"/>
                <a:cs typeface="Times New Roman" panose="02020603050405020304" pitchFamily="18" charset="0"/>
              </a:rPr>
              <a:t>Integrating upcoming technological trends into existing methodologies is the key to cater to the ever-increasing market needs.</a:t>
            </a:r>
          </a:p>
          <a:p>
            <a:pPr algn="just">
              <a:defRPr/>
            </a:pPr>
            <a:endParaRPr lang="en-US" sz="2400" dirty="0" smtClean="0">
              <a:latin typeface="Times New Roman" pitchFamily="18" charset="0"/>
              <a:cs typeface="Times New Roman" pitchFamily="18" charset="0"/>
            </a:endParaRPr>
          </a:p>
          <a:p>
            <a:pPr algn="just">
              <a:defRPr/>
            </a:pPr>
            <a:endParaRPr lang="en-US" sz="24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31242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5" name="Slide Number Placeholder 4"/>
          <p:cNvSpPr>
            <a:spLocks noGrp="1"/>
          </p:cNvSpPr>
          <p:nvPr>
            <p:ph type="sldNum" sz="quarter" idx="12"/>
          </p:nvPr>
        </p:nvSpPr>
        <p:spPr/>
        <p:txBody>
          <a:bodyPr/>
          <a:lstStyle/>
          <a:p>
            <a:fld id="{63A9798F-5967-4169-BA9A-B7E463D2E56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endParaRPr lang="en-US" sz="2400" dirty="0" smtClean="0"/>
          </a:p>
          <a:p>
            <a:endParaRPr lang="en-US" sz="2400" dirty="0"/>
          </a:p>
          <a:p>
            <a:r>
              <a:rPr lang="en-US" sz="2400" dirty="0" smtClean="0">
                <a:latin typeface="Times New Roman" panose="02020603050405020304" pitchFamily="18" charset="0"/>
                <a:cs typeface="Times New Roman" panose="02020603050405020304" pitchFamily="18" charset="0"/>
              </a:rPr>
              <a:t>The application of modern information and communication technology solutions such as IoT, sensors and actuators, precision equipment, drones,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in farming is what we call “</a:t>
            </a:r>
            <a:r>
              <a:rPr lang="en-US" sz="2400" b="1" dirty="0" smtClean="0">
                <a:latin typeface="Times New Roman" panose="02020603050405020304" pitchFamily="18" charset="0"/>
                <a:cs typeface="Times New Roman" panose="02020603050405020304" pitchFamily="18" charset="0"/>
              </a:rPr>
              <a:t>Innovative-Smart Farming”</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Innovative farming has the potential to maximize production outputs, while simultaneously minimizing cost and preserving resources.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4</a:t>
            </a:fld>
            <a:endParaRPr lang="en-US"/>
          </a:p>
        </p:txBody>
      </p:sp>
    </p:spTree>
    <p:extLst>
      <p:ext uri="{BB962C8B-B14F-4D97-AF65-F5344CB8AC3E}">
        <p14:creationId xmlns:p14="http://schemas.microsoft.com/office/powerpoint/2010/main" val="214026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64" y="349250"/>
            <a:ext cx="7406640" cy="685800"/>
          </a:xfrm>
        </p:spPr>
        <p:txBody>
          <a:bodyPr>
            <a:noAutofit/>
          </a:bodyPr>
          <a:lstStyle/>
          <a:p>
            <a:pPr algn="ctr"/>
            <a:r>
              <a:rPr lang="en-US" sz="4800" b="1" dirty="0" smtClean="0">
                <a:latin typeface="Times New Roman" panose="02020603050405020304" pitchFamily="18" charset="0"/>
                <a:cs typeface="Times New Roman" panose="02020603050405020304" pitchFamily="18" charset="0"/>
              </a:rPr>
              <a:t>Motivation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7251" y="1295400"/>
            <a:ext cx="7404653" cy="4800600"/>
          </a:xfrm>
        </p:spPr>
        <p:txBody>
          <a:bodyPr>
            <a:noAutofit/>
          </a:bodyPr>
          <a:lstStyle/>
          <a:p>
            <a:r>
              <a:rPr lang="en-US" sz="2400" dirty="0" smtClean="0">
                <a:latin typeface="Times New Roman" panose="02020603050405020304" pitchFamily="18" charset="0"/>
                <a:cs typeface="Times New Roman" panose="02020603050405020304" pitchFamily="18" charset="0"/>
              </a:rPr>
              <a:t>As mentioned earlier, the demand for better and larger agricultural produce has increased. Statistically speaking, </a:t>
            </a:r>
            <a:r>
              <a:rPr lang="en-IN" sz="2400" dirty="0" smtClean="0">
                <a:latin typeface="Times New Roman" panose="02020603050405020304" pitchFamily="18" charset="0"/>
                <a:cs typeface="Times New Roman" panose="02020603050405020304" pitchFamily="18" charset="0"/>
              </a:rPr>
              <a:t>agricultural </a:t>
            </a:r>
            <a:r>
              <a:rPr lang="en-IN" sz="2400" dirty="0">
                <a:latin typeface="Times New Roman" panose="02020603050405020304" pitchFamily="18" charset="0"/>
                <a:cs typeface="Times New Roman" panose="02020603050405020304" pitchFamily="18" charset="0"/>
              </a:rPr>
              <a:t>incomes are rising by only 1.5 per cent, </a:t>
            </a:r>
            <a:r>
              <a:rPr lang="en-IN" sz="2400" dirty="0" smtClean="0">
                <a:latin typeface="Times New Roman" panose="02020603050405020304" pitchFamily="18" charset="0"/>
                <a:cs typeface="Times New Roman" panose="02020603050405020304" pitchFamily="18" charset="0"/>
              </a:rPr>
              <a:t>while consumption </a:t>
            </a:r>
            <a:r>
              <a:rPr lang="en-IN" sz="2400" dirty="0">
                <a:latin typeface="Times New Roman" panose="02020603050405020304" pitchFamily="18" charset="0"/>
                <a:cs typeface="Times New Roman" panose="02020603050405020304" pitchFamily="18" charset="0"/>
              </a:rPr>
              <a:t>expenditure is going up by almost 4 per </a:t>
            </a:r>
            <a:r>
              <a:rPr lang="en-IN" sz="2400" dirty="0" smtClean="0">
                <a:latin typeface="Times New Roman" panose="02020603050405020304" pitchFamily="18" charset="0"/>
                <a:cs typeface="Times New Roman" panose="02020603050405020304" pitchFamily="18" charset="0"/>
              </a:rPr>
              <a:t>cent each year. </a:t>
            </a:r>
            <a:endParaRPr lang="en-US"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past few years, over 4,000 farmers have killed themselves, trapped in a vicious cycle of debt, crop failure and </a:t>
            </a:r>
            <a:r>
              <a:rPr lang="en-IN" sz="2400" dirty="0" smtClean="0">
                <a:latin typeface="Times New Roman" panose="02020603050405020304" pitchFamily="18" charset="0"/>
                <a:cs typeface="Times New Roman" panose="02020603050405020304" pitchFamily="18" charset="0"/>
              </a:rPr>
              <a:t>penury. Nearly </a:t>
            </a:r>
            <a:r>
              <a:rPr lang="en-IN" sz="2400" dirty="0">
                <a:latin typeface="Times New Roman" panose="02020603050405020304" pitchFamily="18" charset="0"/>
                <a:cs typeface="Times New Roman" panose="02020603050405020304" pitchFamily="18" charset="0"/>
              </a:rPr>
              <a:t>half of Indian farmers are gripped by debt.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total short-term credit required for crops is about </a:t>
            </a:r>
            <a:r>
              <a:rPr lang="en-IN" sz="2400" dirty="0" err="1">
                <a:latin typeface="Times New Roman" panose="02020603050405020304" pitchFamily="18" charset="0"/>
                <a:cs typeface="Times New Roman" panose="02020603050405020304" pitchFamily="18" charset="0"/>
              </a:rPr>
              <a:t>Rs</a:t>
            </a:r>
            <a:r>
              <a:rPr lang="en-IN" sz="2400" dirty="0">
                <a:latin typeface="Times New Roman" panose="02020603050405020304" pitchFamily="18" charset="0"/>
                <a:cs typeface="Times New Roman" panose="02020603050405020304" pitchFamily="18" charset="0"/>
              </a:rPr>
              <a:t> 1 lakh crore a year. Financial institutions supply only 12-14 per cent of this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We clearly saw a problem statement in these statistical facts. Keeping that in mind, we decided on devising an effective ICT solution for the same.</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971800" y="6356350"/>
            <a:ext cx="3048000" cy="365125"/>
          </a:xfrm>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5</a:t>
            </a:fld>
            <a:endParaRPr lang="en-US"/>
          </a:p>
        </p:txBody>
      </p:sp>
    </p:spTree>
    <p:extLst>
      <p:ext uri="{BB962C8B-B14F-4D97-AF65-F5344CB8AC3E}">
        <p14:creationId xmlns:p14="http://schemas.microsoft.com/office/powerpoint/2010/main" val="212820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Objectives</a:t>
            </a:r>
            <a:endParaRPr lang="en-US" sz="4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To use sensors and actuators in combination with wireless information and communication technology to mould an automated alternative for agricultural farming. </a:t>
            </a:r>
          </a:p>
          <a:p>
            <a:r>
              <a:rPr lang="en-IN" sz="2400" dirty="0" smtClean="0">
                <a:latin typeface="Times New Roman" panose="02020603050405020304" pitchFamily="18" charset="0"/>
                <a:cs typeface="Times New Roman" panose="02020603050405020304" pitchFamily="18" charset="0"/>
              </a:rPr>
              <a:t>To create a user-friendly and an easily-comprehensible GUI app for the display of data, its associated parameters and interpreted information.</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971800" y="6356350"/>
            <a:ext cx="30480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6</a:t>
            </a:fld>
            <a:endParaRPr lang="en-US"/>
          </a:p>
        </p:txBody>
      </p:sp>
    </p:spTree>
    <p:extLst>
      <p:ext uri="{BB962C8B-B14F-4D97-AF65-F5344CB8AC3E}">
        <p14:creationId xmlns:p14="http://schemas.microsoft.com/office/powerpoint/2010/main" val="207745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latin typeface="Times New Roman" panose="02020603050405020304" pitchFamily="18" charset="0"/>
                <a:cs typeface="Times New Roman" panose="02020603050405020304" pitchFamily="18" charset="0"/>
              </a:rPr>
              <a:t>Literature Survey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7251" y="1828800"/>
            <a:ext cx="7404653" cy="4267200"/>
          </a:xfrm>
        </p:spPr>
        <p:txBody>
          <a:bodyPr>
            <a:noAutofit/>
          </a:bodyPr>
          <a:lstStyle/>
          <a:p>
            <a:r>
              <a:rPr lang="en-IN" sz="1600" dirty="0">
                <a:latin typeface="Times New Roman" panose="02020603050405020304" pitchFamily="18" charset="0"/>
                <a:cs typeface="Times New Roman" panose="02020603050405020304" pitchFamily="18" charset="0"/>
              </a:rPr>
              <a:t>Technological </a:t>
            </a:r>
            <a:r>
              <a:rPr lang="en-IN" sz="1600" dirty="0" smtClean="0">
                <a:latin typeface="Times New Roman" panose="02020603050405020304" pitchFamily="18" charset="0"/>
                <a:cs typeface="Times New Roman" panose="02020603050405020304" pitchFamily="18" charset="0"/>
              </a:rPr>
              <a:t>advancement, </a:t>
            </a:r>
            <a:r>
              <a:rPr lang="en-IN" sz="1600" dirty="0">
                <a:latin typeface="Times New Roman" panose="02020603050405020304" pitchFamily="18" charset="0"/>
                <a:cs typeface="Times New Roman" panose="02020603050405020304" pitchFamily="18" charset="0"/>
              </a:rPr>
              <a:t>such as the use of electronic systems and data transmission, has introduced radical changes </a:t>
            </a:r>
            <a:r>
              <a:rPr lang="en-IN" sz="1600" dirty="0" smtClean="0">
                <a:latin typeface="Times New Roman" panose="02020603050405020304" pitchFamily="18" charset="0"/>
                <a:cs typeface="Times New Roman" panose="02020603050405020304" pitchFamily="18" charset="0"/>
              </a:rPr>
              <a:t>to the agricultural sector in the </a:t>
            </a:r>
            <a:r>
              <a:rPr lang="en-IN" sz="1600" dirty="0">
                <a:latin typeface="Times New Roman" panose="02020603050405020304" pitchFamily="18" charset="0"/>
                <a:cs typeface="Times New Roman" panose="02020603050405020304" pitchFamily="18" charset="0"/>
              </a:rPr>
              <a:t>recent years. These changes demand updated information from production </a:t>
            </a:r>
            <a:r>
              <a:rPr lang="en-IN" sz="1600" dirty="0" smtClean="0">
                <a:latin typeface="Times New Roman" panose="02020603050405020304" pitchFamily="18" charset="0"/>
                <a:cs typeface="Times New Roman" panose="02020603050405020304" pitchFamily="18" charset="0"/>
              </a:rPr>
              <a:t>systems, </a:t>
            </a:r>
            <a:r>
              <a:rPr lang="en-IN" sz="1600" dirty="0">
                <a:latin typeface="Times New Roman" panose="02020603050405020304" pitchFamily="18" charset="0"/>
                <a:cs typeface="Times New Roman" panose="02020603050405020304" pitchFamily="18" charset="0"/>
              </a:rPr>
              <a:t>markets and agents involved in </a:t>
            </a:r>
            <a:r>
              <a:rPr lang="en-IN" sz="1600" dirty="0" smtClean="0">
                <a:latin typeface="Times New Roman" panose="02020603050405020304" pitchFamily="18" charset="0"/>
                <a:cs typeface="Times New Roman" panose="02020603050405020304" pitchFamily="18" charset="0"/>
              </a:rPr>
              <a:t>production, </a:t>
            </a:r>
            <a:r>
              <a:rPr lang="en-IN" sz="1600" dirty="0">
                <a:latin typeface="Times New Roman" panose="02020603050405020304" pitchFamily="18" charset="0"/>
                <a:cs typeface="Times New Roman" panose="02020603050405020304" pitchFamily="18" charset="0"/>
              </a:rPr>
              <a:t>to provide </a:t>
            </a:r>
            <a:r>
              <a:rPr lang="en-IN" sz="1600" dirty="0" smtClean="0">
                <a:latin typeface="Times New Roman" panose="02020603050405020304" pitchFamily="18" charset="0"/>
                <a:cs typeface="Times New Roman" panose="02020603050405020304" pitchFamily="18" charset="0"/>
              </a:rPr>
              <a:t>better decision-making </a:t>
            </a:r>
            <a:r>
              <a:rPr lang="en-IN" sz="1600" dirty="0">
                <a:latin typeface="Times New Roman" panose="02020603050405020304" pitchFamily="18" charset="0"/>
                <a:cs typeface="Times New Roman" panose="02020603050405020304" pitchFamily="18" charset="0"/>
              </a:rPr>
              <a:t>information for </a:t>
            </a:r>
            <a:r>
              <a:rPr lang="en-IN" sz="1600" dirty="0" smtClean="0">
                <a:latin typeface="Times New Roman" panose="02020603050405020304" pitchFamily="18" charset="0"/>
                <a:cs typeface="Times New Roman" panose="02020603050405020304" pitchFamily="18" charset="0"/>
              </a:rPr>
              <a:t>production, strategic </a:t>
            </a:r>
            <a:r>
              <a:rPr lang="en-IN" sz="1600" dirty="0">
                <a:latin typeface="Times New Roman" panose="02020603050405020304" pitchFamily="18" charset="0"/>
                <a:cs typeface="Times New Roman" panose="02020603050405020304" pitchFamily="18" charset="0"/>
              </a:rPr>
              <a:t>and managerial </a:t>
            </a:r>
            <a:r>
              <a:rPr lang="en-IN" sz="1600" dirty="0" smtClean="0">
                <a:latin typeface="Times New Roman" panose="02020603050405020304" pitchFamily="18" charset="0"/>
                <a:cs typeface="Times New Roman" panose="02020603050405020304" pitchFamily="18" charset="0"/>
              </a:rPr>
              <a:t>aspects of agriculture</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Innovative farming, is </a:t>
            </a:r>
            <a:r>
              <a:rPr lang="en-IN" sz="1600" dirty="0">
                <a:latin typeface="Times New Roman" panose="02020603050405020304" pitchFamily="18" charset="0"/>
                <a:cs typeface="Times New Roman" panose="02020603050405020304" pitchFamily="18" charset="0"/>
              </a:rPr>
              <a:t>based on the </a:t>
            </a:r>
            <a:r>
              <a:rPr lang="en-IN" sz="1600" dirty="0" smtClean="0">
                <a:latin typeface="Times New Roman" panose="02020603050405020304" pitchFamily="18" charset="0"/>
                <a:cs typeface="Times New Roman" panose="02020603050405020304" pitchFamily="18" charset="0"/>
              </a:rPr>
              <a:t>integration </a:t>
            </a:r>
            <a:r>
              <a:rPr lang="en-IN" sz="1600" dirty="0">
                <a:latin typeface="Times New Roman" panose="02020603050405020304" pitchFamily="18" charset="0"/>
                <a:cs typeface="Times New Roman" panose="02020603050405020304" pitchFamily="18" charset="0"/>
              </a:rPr>
              <a:t>of information and communication technologies into machinery, </a:t>
            </a:r>
            <a:r>
              <a:rPr lang="en-IN" sz="1600" dirty="0" smtClean="0">
                <a:latin typeface="Times New Roman" panose="02020603050405020304" pitchFamily="18" charset="0"/>
                <a:cs typeface="Times New Roman" panose="02020603050405020304" pitchFamily="18" charset="0"/>
              </a:rPr>
              <a:t>equipment and </a:t>
            </a:r>
            <a:r>
              <a:rPr lang="en-IN" sz="1600" dirty="0">
                <a:latin typeface="Times New Roman" panose="02020603050405020304" pitchFamily="18" charset="0"/>
                <a:cs typeface="Times New Roman" panose="02020603050405020304" pitchFamily="18" charset="0"/>
              </a:rPr>
              <a:t>sensors in agricultural production </a:t>
            </a:r>
            <a:r>
              <a:rPr lang="en-IN" sz="1600" dirty="0" smtClean="0">
                <a:latin typeface="Times New Roman" panose="02020603050405020304" pitchFamily="18" charset="0"/>
                <a:cs typeface="Times New Roman" panose="02020603050405020304" pitchFamily="18" charset="0"/>
              </a:rPr>
              <a:t>systems. It provides for large amounts </a:t>
            </a:r>
            <a:r>
              <a:rPr lang="en-IN" sz="1600" dirty="0">
                <a:latin typeface="Times New Roman" panose="02020603050405020304" pitchFamily="18" charset="0"/>
                <a:cs typeface="Times New Roman" panose="02020603050405020304" pitchFamily="18" charset="0"/>
              </a:rPr>
              <a:t>data and information to be generated </a:t>
            </a:r>
            <a:r>
              <a:rPr lang="en-IN" sz="1600" dirty="0" smtClean="0">
                <a:latin typeface="Times New Roman" panose="02020603050405020304" pitchFamily="18" charset="0"/>
                <a:cs typeface="Times New Roman" panose="02020603050405020304" pitchFamily="18" charset="0"/>
              </a:rPr>
              <a:t>superimposed with automation. </a:t>
            </a:r>
            <a:r>
              <a:rPr lang="en-IN" sz="1600" dirty="0">
                <a:latin typeface="Times New Roman" panose="02020603050405020304" pitchFamily="18" charset="0"/>
                <a:cs typeface="Times New Roman" panose="02020603050405020304" pitchFamily="18" charset="0"/>
              </a:rPr>
              <a:t>Smart farming relies on data transmission and the </a:t>
            </a:r>
            <a:r>
              <a:rPr lang="en-IN" sz="1600" dirty="0" smtClean="0">
                <a:latin typeface="Times New Roman" panose="02020603050405020304" pitchFamily="18" charset="0"/>
                <a:cs typeface="Times New Roman" panose="02020603050405020304" pitchFamily="18" charset="0"/>
              </a:rPr>
              <a:t>data concentration in </a:t>
            </a:r>
            <a:r>
              <a:rPr lang="en-IN" sz="1600" dirty="0">
                <a:latin typeface="Times New Roman" panose="02020603050405020304" pitchFamily="18" charset="0"/>
                <a:cs typeface="Times New Roman" panose="02020603050405020304" pitchFamily="18" charset="0"/>
              </a:rPr>
              <a:t>remote storage systems to enable the combination and analysis of various farm </a:t>
            </a:r>
            <a:r>
              <a:rPr lang="en-IN" sz="1600" dirty="0" smtClean="0">
                <a:latin typeface="Times New Roman" panose="02020603050405020304" pitchFamily="18" charset="0"/>
                <a:cs typeface="Times New Roman" panose="02020603050405020304" pitchFamily="18" charset="0"/>
              </a:rPr>
              <a:t>data.</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Demographic </a:t>
            </a:r>
            <a:r>
              <a:rPr lang="en-IN" sz="1600" dirty="0" smtClean="0">
                <a:latin typeface="Times New Roman" panose="02020603050405020304" pitchFamily="18" charset="0"/>
                <a:cs typeface="Times New Roman" panose="02020603050405020304" pitchFamily="18" charset="0"/>
              </a:rPr>
              <a:t>trends like aging </a:t>
            </a:r>
            <a:r>
              <a:rPr lang="en-IN" sz="1600" dirty="0">
                <a:latin typeface="Times New Roman" panose="02020603050405020304" pitchFamily="18" charset="0"/>
                <a:cs typeface="Times New Roman" panose="02020603050405020304" pitchFamily="18" charset="0"/>
              </a:rPr>
              <a:t>populations and continued migration of people from rural to urban areas, have attracted the attention of researchers, because </a:t>
            </a:r>
            <a:r>
              <a:rPr lang="en-IN" sz="1600" dirty="0" err="1">
                <a:latin typeface="Times New Roman" panose="02020603050405020304" pitchFamily="18" charset="0"/>
                <a:cs typeface="Times New Roman" panose="02020603050405020304" pitchFamily="18" charset="0"/>
              </a:rPr>
              <a:t>labor</a:t>
            </a:r>
            <a:r>
              <a:rPr lang="en-IN" sz="1600" dirty="0">
                <a:latin typeface="Times New Roman" panose="02020603050405020304" pitchFamily="18" charset="0"/>
                <a:cs typeface="Times New Roman" panose="02020603050405020304" pitchFamily="18" charset="0"/>
              </a:rPr>
              <a:t> issues may become a scarcity factor in agriculture. In </a:t>
            </a:r>
            <a:r>
              <a:rPr lang="en-IN" sz="1600" dirty="0" smtClean="0">
                <a:latin typeface="Times New Roman" panose="02020603050405020304" pitchFamily="18" charset="0"/>
                <a:cs typeface="Times New Roman" panose="02020603050405020304" pitchFamily="18" charset="0"/>
              </a:rPr>
              <a:t>addition, </a:t>
            </a:r>
            <a:r>
              <a:rPr lang="en-IN" sz="1600" dirty="0">
                <a:latin typeface="Times New Roman" panose="02020603050405020304" pitchFamily="18" charset="0"/>
                <a:cs typeface="Times New Roman" panose="02020603050405020304" pitchFamily="18" charset="0"/>
              </a:rPr>
              <a:t>the intensification of climate change will continue to alter growing conditions, such as the temperature, precipitation, and soil moisture, in </a:t>
            </a:r>
            <a:r>
              <a:rPr lang="en-IN" sz="1600" dirty="0" smtClean="0">
                <a:latin typeface="Times New Roman" panose="02020603050405020304" pitchFamily="18" charset="0"/>
                <a:cs typeface="Times New Roman" panose="02020603050405020304" pitchFamily="18" charset="0"/>
              </a:rPr>
              <a:t>haphazard ways. Innovative farming </a:t>
            </a:r>
            <a:r>
              <a:rPr lang="en-IN" sz="1600" dirty="0">
                <a:latin typeface="Times New Roman" panose="02020603050405020304" pitchFamily="18" charset="0"/>
                <a:cs typeface="Times New Roman" panose="02020603050405020304" pitchFamily="18" charset="0"/>
              </a:rPr>
              <a:t>tools can help reduce these </a:t>
            </a:r>
            <a:r>
              <a:rPr lang="en-IN" sz="1600" dirty="0" smtClean="0">
                <a:latin typeface="Times New Roman" panose="02020603050405020304" pitchFamily="18" charset="0"/>
                <a:cs typeface="Times New Roman" panose="02020603050405020304" pitchFamily="18" charset="0"/>
              </a:rPr>
              <a:t>adverse impacts due to these irregular trends, and further </a:t>
            </a:r>
            <a:r>
              <a:rPr lang="en-IN" sz="1600" dirty="0">
                <a:latin typeface="Times New Roman" panose="02020603050405020304" pitchFamily="18" charset="0"/>
                <a:cs typeface="Times New Roman" panose="02020603050405020304" pitchFamily="18" charset="0"/>
              </a:rPr>
              <a:t>reduce production costs in agricultural </a:t>
            </a:r>
            <a:r>
              <a:rPr lang="en-IN" sz="1600" dirty="0" smtClean="0">
                <a:latin typeface="Times New Roman" panose="02020603050405020304" pitchFamily="18" charset="0"/>
                <a:cs typeface="Times New Roman" panose="02020603050405020304" pitchFamily="18" charset="0"/>
              </a:rPr>
              <a:t>activities</a:t>
            </a:r>
            <a:r>
              <a:rPr lang="en-IN" sz="1800" dirty="0" smtClean="0"/>
              <a:t>.</a:t>
            </a:r>
            <a:endParaRPr lang="en-IN" sz="1100" dirty="0"/>
          </a:p>
        </p:txBody>
      </p:sp>
      <p:sp>
        <p:nvSpPr>
          <p:cNvPr id="5" name="Footer Placeholder 4"/>
          <p:cNvSpPr>
            <a:spLocks noGrp="1"/>
          </p:cNvSpPr>
          <p:nvPr>
            <p:ph type="ftr" sz="quarter" idx="11"/>
          </p:nvPr>
        </p:nvSpPr>
        <p:spPr>
          <a:xfrm>
            <a:off x="2895600" y="6356350"/>
            <a:ext cx="3124200" cy="365125"/>
          </a:xfrm>
        </p:spPr>
        <p:txBody>
          <a:bodyPr/>
          <a:lstStyle/>
          <a:p>
            <a:r>
              <a:rPr lang="en-US" dirty="0" smtClean="0"/>
              <a:t>Dept. of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7</a:t>
            </a:fld>
            <a:endParaRPr lang="en-US"/>
          </a:p>
        </p:txBody>
      </p:sp>
    </p:spTree>
    <p:extLst>
      <p:ext uri="{BB962C8B-B14F-4D97-AF65-F5344CB8AC3E}">
        <p14:creationId xmlns:p14="http://schemas.microsoft.com/office/powerpoint/2010/main" val="335390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1" y="762000"/>
            <a:ext cx="7404653" cy="5334000"/>
          </a:xfrm>
        </p:spPr>
        <p:txBody>
          <a:bodyPr>
            <a:noAutofit/>
          </a:bodyPr>
          <a:lstStyle/>
          <a:p>
            <a:r>
              <a:rPr lang="en-IN" sz="1800" dirty="0">
                <a:latin typeface="Times New Roman" panose="02020603050405020304" pitchFamily="18" charset="0"/>
                <a:cs typeface="Times New Roman" panose="02020603050405020304" pitchFamily="18" charset="0"/>
              </a:rPr>
              <a:t>The literature on smart farming and smart agriculture is recent. The concept and terms associated with SF have not reached a consensus in the scientific </a:t>
            </a:r>
            <a:r>
              <a:rPr lang="en-IN" sz="1800" dirty="0" smtClean="0">
                <a:latin typeface="Times New Roman" panose="02020603050405020304" pitchFamily="18" charset="0"/>
                <a:cs typeface="Times New Roman" panose="02020603050405020304" pitchFamily="18" charset="0"/>
              </a:rPr>
              <a:t>literature. </a:t>
            </a:r>
            <a:r>
              <a:rPr lang="en-IN" sz="1800" dirty="0">
                <a:latin typeface="Times New Roman" panose="02020603050405020304" pitchFamily="18" charset="0"/>
                <a:cs typeface="Times New Roman" panose="02020603050405020304" pitchFamily="18" charset="0"/>
              </a:rPr>
              <a:t>The basis for advancement in this sector involves a combination of internet technologies and future-oriented technologies for use as smart objects</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Rapid developments in the internet of </a:t>
            </a:r>
            <a:r>
              <a:rPr lang="en-IN" sz="1800" dirty="0" smtClean="0">
                <a:latin typeface="Times New Roman" panose="02020603050405020304" pitchFamily="18" charset="0"/>
                <a:cs typeface="Times New Roman" panose="02020603050405020304" pitchFamily="18" charset="0"/>
              </a:rPr>
              <a:t>things, wireless communication and </a:t>
            </a:r>
            <a:r>
              <a:rPr lang="en-IN" sz="1800" dirty="0">
                <a:latin typeface="Times New Roman" panose="02020603050405020304" pitchFamily="18" charset="0"/>
                <a:cs typeface="Times New Roman" panose="02020603050405020304" pitchFamily="18" charset="0"/>
              </a:rPr>
              <a:t>cloud computing are propelling the phenomenon so-called </a:t>
            </a:r>
            <a:r>
              <a:rPr lang="en-IN" sz="1800" b="1" dirty="0" smtClean="0">
                <a:latin typeface="Times New Roman" panose="02020603050405020304" pitchFamily="18" charset="0"/>
                <a:cs typeface="Times New Roman" panose="02020603050405020304" pitchFamily="18" charset="0"/>
              </a:rPr>
              <a:t>innovative farming</a:t>
            </a:r>
            <a:r>
              <a:rPr lang="en-IN" sz="1800" dirty="0" smtClean="0">
                <a:latin typeface="Times New Roman" panose="02020603050405020304" pitchFamily="18" charset="0"/>
                <a:cs typeface="Times New Roman" panose="02020603050405020304" pitchFamily="18" charset="0"/>
              </a:rPr>
              <a:t>. However</a:t>
            </a:r>
            <a:r>
              <a:rPr lang="en-IN" sz="1800" dirty="0">
                <a:latin typeface="Times New Roman" panose="02020603050405020304" pitchFamily="18" charset="0"/>
                <a:cs typeface="Times New Roman" panose="02020603050405020304" pitchFamily="18" charset="0"/>
              </a:rPr>
              <a:t>, there is no still established concept for these technologies in </a:t>
            </a:r>
            <a:r>
              <a:rPr lang="en-IN" sz="1800" dirty="0" smtClean="0">
                <a:latin typeface="Times New Roman" panose="02020603050405020304" pitchFamily="18" charset="0"/>
                <a:cs typeface="Times New Roman" panose="02020603050405020304" pitchFamily="18" charset="0"/>
              </a:rPr>
              <a:t>agriculture.</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Considering this context, this </a:t>
            </a:r>
            <a:r>
              <a:rPr lang="en-IN" sz="1800" dirty="0" smtClean="0">
                <a:latin typeface="Times New Roman" panose="02020603050405020304" pitchFamily="18" charset="0"/>
                <a:cs typeface="Times New Roman" panose="02020603050405020304" pitchFamily="18" charset="0"/>
              </a:rPr>
              <a:t>presentation </a:t>
            </a:r>
            <a:r>
              <a:rPr lang="en-IN" sz="1800" dirty="0">
                <a:latin typeface="Times New Roman" panose="02020603050405020304" pitchFamily="18" charset="0"/>
                <a:cs typeface="Times New Roman" panose="02020603050405020304" pitchFamily="18" charset="0"/>
              </a:rPr>
              <a:t>aims to achieve the following objectives: </a:t>
            </a:r>
            <a:endParaRPr lang="en-IN" sz="1800" dirty="0" smtClean="0">
              <a:latin typeface="Times New Roman" panose="02020603050405020304" pitchFamily="18" charset="0"/>
              <a:cs typeface="Times New Roman" panose="02020603050405020304" pitchFamily="18" charset="0"/>
            </a:endParaRPr>
          </a:p>
          <a:p>
            <a:pPr marL="491490" indent="-457200">
              <a:buFont typeface="+mj-lt"/>
              <a:buAutoNum type="arabicPeriod"/>
            </a:pPr>
            <a:r>
              <a:rPr lang="en-IN" sz="1800" dirty="0" smtClean="0">
                <a:latin typeface="Times New Roman" panose="02020603050405020304" pitchFamily="18" charset="0"/>
                <a:cs typeface="Times New Roman" panose="02020603050405020304" pitchFamily="18" charset="0"/>
              </a:rPr>
              <a:t>Identifying </a:t>
            </a:r>
            <a:r>
              <a:rPr lang="en-IN" sz="1800" dirty="0">
                <a:latin typeface="Times New Roman" panose="02020603050405020304" pitchFamily="18" charset="0"/>
                <a:cs typeface="Times New Roman" panose="02020603050405020304" pitchFamily="18" charset="0"/>
              </a:rPr>
              <a:t>how science frames </a:t>
            </a:r>
            <a:r>
              <a:rPr lang="en-IN" sz="1800" dirty="0" smtClean="0">
                <a:latin typeface="Times New Roman" panose="02020603050405020304" pitchFamily="18" charset="0"/>
                <a:cs typeface="Times New Roman" panose="02020603050405020304" pitchFamily="18" charset="0"/>
              </a:rPr>
              <a:t>innovative farming </a:t>
            </a:r>
            <a:r>
              <a:rPr lang="en-IN" sz="1800" dirty="0">
                <a:latin typeface="Times New Roman" panose="02020603050405020304" pitchFamily="18" charset="0"/>
                <a:cs typeface="Times New Roman" panose="02020603050405020304" pitchFamily="18" charset="0"/>
              </a:rPr>
              <a:t>over </a:t>
            </a:r>
            <a:r>
              <a:rPr lang="en-IN" sz="1800" dirty="0" smtClean="0">
                <a:latin typeface="Times New Roman" panose="02020603050405020304" pitchFamily="18" charset="0"/>
                <a:cs typeface="Times New Roman" panose="02020603050405020304" pitchFamily="18" charset="0"/>
              </a:rPr>
              <a:t>time and geographic demographics.</a:t>
            </a:r>
          </a:p>
          <a:p>
            <a:pPr marL="491490" indent="-457200">
              <a:buFont typeface="+mj-lt"/>
              <a:buAutoNum type="arabicPeriod"/>
            </a:pPr>
            <a:r>
              <a:rPr lang="en-IN" sz="1800" dirty="0" smtClean="0">
                <a:latin typeface="Times New Roman" panose="02020603050405020304" pitchFamily="18" charset="0"/>
                <a:cs typeface="Times New Roman" panose="02020603050405020304" pitchFamily="18" charset="0"/>
              </a:rPr>
              <a:t>Technical aspects </a:t>
            </a:r>
            <a:r>
              <a:rPr lang="en-IN" sz="1800" dirty="0">
                <a:latin typeface="Times New Roman" panose="02020603050405020304" pitchFamily="18" charset="0"/>
                <a:cs typeface="Times New Roman" panose="02020603050405020304" pitchFamily="18" charset="0"/>
              </a:rPr>
              <a:t>that may determine the emergence of a new technical-economic paradigm in </a:t>
            </a:r>
            <a:r>
              <a:rPr lang="en-IN" sz="1800" dirty="0" smtClean="0">
                <a:latin typeface="Times New Roman" panose="02020603050405020304" pitchFamily="18" charset="0"/>
                <a:cs typeface="Times New Roman" panose="02020603050405020304" pitchFamily="18" charset="0"/>
              </a:rPr>
              <a:t>agriculture; a </a:t>
            </a:r>
            <a:r>
              <a:rPr lang="en-IN" sz="1800" dirty="0">
                <a:latin typeface="Times New Roman" panose="02020603050405020304" pitchFamily="18" charset="0"/>
                <a:cs typeface="Times New Roman" panose="02020603050405020304" pitchFamily="18" charset="0"/>
              </a:rPr>
              <a:t>new techno-economic paradigm, corresponding to a new set of more profitable and viable productive practices – in terms of inputs, methods and technology </a:t>
            </a:r>
            <a:r>
              <a:rPr lang="en-IN" sz="1800" dirty="0" smtClean="0">
                <a:latin typeface="Times New Roman" panose="02020603050405020304" pitchFamily="18" charset="0"/>
                <a:cs typeface="Times New Roman" panose="02020603050405020304" pitchFamily="18" charset="0"/>
              </a:rPr>
              <a:t>choices</a:t>
            </a:r>
            <a:r>
              <a:rPr lang="en-IN" sz="1800" dirty="0" smtClean="0">
                <a:latin typeface="Times New Roman" panose="02020603050405020304" pitchFamily="18" charset="0"/>
                <a:cs typeface="Times New Roman" panose="02020603050405020304" pitchFamily="18" charset="0"/>
              </a:rPr>
              <a:t>.</a:t>
            </a:r>
          </a:p>
          <a:p>
            <a:pPr marL="34290" indent="0">
              <a:buNone/>
            </a:pPr>
            <a:r>
              <a:rPr lang="en-IN" sz="1800" dirty="0" err="1">
                <a:latin typeface="Times New Roman" panose="02020603050405020304" pitchFamily="18" charset="0"/>
                <a:cs typeface="Times New Roman" panose="02020603050405020304" pitchFamily="18" charset="0"/>
              </a:rPr>
              <a:t>Nayyar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Anand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Puri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Vikram</a:t>
            </a:r>
            <a:r>
              <a:rPr lang="en-IN" sz="1800" dirty="0">
                <a:latin typeface="Times New Roman" panose="02020603050405020304" pitchFamily="18" charset="0"/>
                <a:cs typeface="Times New Roman" panose="02020603050405020304" pitchFamily="18" charset="0"/>
              </a:rPr>
              <a:t>. “Smart Farming: IoT Based Smart Sensors Agriculture Stick for Live Temperature and Moisture Monitoring using </a:t>
            </a:r>
            <a:r>
              <a:rPr lang="en-IN" sz="1800" dirty="0" err="1">
                <a:latin typeface="Times New Roman" panose="02020603050405020304" pitchFamily="18" charset="0"/>
                <a:cs typeface="Times New Roman" panose="02020603050405020304" pitchFamily="18" charset="0"/>
              </a:rPr>
              <a:t>Arduino</a:t>
            </a:r>
            <a:r>
              <a:rPr lang="en-IN" sz="1800" dirty="0">
                <a:latin typeface="Times New Roman" panose="02020603050405020304" pitchFamily="18" charset="0"/>
                <a:cs typeface="Times New Roman" panose="02020603050405020304" pitchFamily="18" charset="0"/>
              </a:rPr>
              <a:t>, Cloud Computing &amp; Solar Technology”</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DATE</a:t>
            </a:r>
            <a:endParaRPr lang="en-US"/>
          </a:p>
        </p:txBody>
      </p:sp>
      <p:sp>
        <p:nvSpPr>
          <p:cNvPr id="5" name="Footer Placeholder 4"/>
          <p:cNvSpPr>
            <a:spLocks noGrp="1"/>
          </p:cNvSpPr>
          <p:nvPr>
            <p:ph type="ftr" sz="quarter" idx="11"/>
          </p:nvPr>
        </p:nvSpPr>
        <p:spPr/>
        <p:txBody>
          <a:bodyPr/>
          <a:lstStyle/>
          <a:p>
            <a:r>
              <a:rPr lang="en-US" smtClean="0"/>
              <a:t>Dept. Of Electronics and Communication Engg.</a:t>
            </a:r>
            <a:endParaRPr lang="en-US"/>
          </a:p>
        </p:txBody>
      </p:sp>
      <p:sp>
        <p:nvSpPr>
          <p:cNvPr id="6" name="Slide Number Placeholder 5"/>
          <p:cNvSpPr>
            <a:spLocks noGrp="1"/>
          </p:cNvSpPr>
          <p:nvPr>
            <p:ph type="sldNum" sz="quarter" idx="12"/>
          </p:nvPr>
        </p:nvSpPr>
        <p:spPr/>
        <p:txBody>
          <a:bodyPr/>
          <a:lstStyle/>
          <a:p>
            <a:fld id="{63A9798F-5967-4169-BA9A-B7E463D2E56B}" type="slidenum">
              <a:rPr lang="en-US" smtClean="0"/>
              <a:pPr/>
              <a:t>8</a:t>
            </a:fld>
            <a:endParaRPr lang="en-US"/>
          </a:p>
        </p:txBody>
      </p:sp>
    </p:spTree>
    <p:extLst>
      <p:ext uri="{BB962C8B-B14F-4D97-AF65-F5344CB8AC3E}">
        <p14:creationId xmlns:p14="http://schemas.microsoft.com/office/powerpoint/2010/main" val="347266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smtClean="0">
                <a:latin typeface="Times New Roman" panose="02020603050405020304" pitchFamily="18" charset="0"/>
                <a:cs typeface="Times New Roman" panose="02020603050405020304" pitchFamily="18" charset="0"/>
              </a:rPr>
              <a:t>Methodology and Specifications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Having a schematic draft of the approach towards the problem statement, before actually getting into the dynamics of it, has worked to the advantage of many. Choosing to tackle our project similarly, we sketched a blueprint, keeping in mind, the bigger picture.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smtClean="0"/>
              <a:t>Dept. </a:t>
            </a:r>
            <a:r>
              <a:rPr lang="en-US" dirty="0"/>
              <a:t>o</a:t>
            </a:r>
            <a:r>
              <a:rPr lang="en-US" dirty="0" smtClean="0"/>
              <a:t>f Electronics and Communication </a:t>
            </a:r>
            <a:r>
              <a:rPr lang="en-US" dirty="0" err="1" smtClean="0"/>
              <a:t>Engg</a:t>
            </a:r>
            <a:r>
              <a:rPr lang="en-US" dirty="0" smtClean="0"/>
              <a:t>.</a:t>
            </a:r>
            <a:endParaRPr lang="en-US" dirty="0"/>
          </a:p>
        </p:txBody>
      </p:sp>
      <p:sp>
        <p:nvSpPr>
          <p:cNvPr id="6" name="Slide Number Placeholder 5"/>
          <p:cNvSpPr>
            <a:spLocks noGrp="1"/>
          </p:cNvSpPr>
          <p:nvPr>
            <p:ph type="sldNum" sz="quarter" idx="12"/>
          </p:nvPr>
        </p:nvSpPr>
        <p:spPr/>
        <p:txBody>
          <a:bodyPr/>
          <a:lstStyle/>
          <a:p>
            <a:fld id="{63A9798F-5967-4169-BA9A-B7E463D2E56B}" type="slidenum">
              <a:rPr lang="en-US" smtClean="0"/>
              <a:pPr/>
              <a:t>9</a:t>
            </a:fld>
            <a:endParaRPr lang="en-US"/>
          </a:p>
        </p:txBody>
      </p:sp>
      <p:pic>
        <p:nvPicPr>
          <p:cNvPr id="8" name="Picture 7"/>
          <p:cNvPicPr>
            <a:picLocks noChangeAspect="1"/>
          </p:cNvPicPr>
          <p:nvPr/>
        </p:nvPicPr>
        <p:blipFill>
          <a:blip r:embed="rId2"/>
          <a:stretch>
            <a:fillRect/>
          </a:stretch>
        </p:blipFill>
        <p:spPr>
          <a:xfrm>
            <a:off x="1092477" y="4186051"/>
            <a:ext cx="6908523" cy="1973864"/>
          </a:xfrm>
          <a:prstGeom prst="rect">
            <a:avLst/>
          </a:prstGeom>
        </p:spPr>
      </p:pic>
    </p:spTree>
    <p:extLst>
      <p:ext uri="{BB962C8B-B14F-4D97-AF65-F5344CB8AC3E}">
        <p14:creationId xmlns:p14="http://schemas.microsoft.com/office/powerpoint/2010/main" val="2878299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1413</TotalTime>
  <Words>1369</Words>
  <Application>Microsoft Office PowerPoint</Application>
  <PresentationFormat>On-screen Show (4:3)</PresentationFormat>
  <Paragraphs>128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INNOVATIVE Farming</vt:lpstr>
      <vt:lpstr>Table of Contents</vt:lpstr>
      <vt:lpstr>Introduction</vt:lpstr>
      <vt:lpstr>PowerPoint Presentation</vt:lpstr>
      <vt:lpstr>Motivation</vt:lpstr>
      <vt:lpstr>Objectives</vt:lpstr>
      <vt:lpstr>Literature Survey</vt:lpstr>
      <vt:lpstr>PowerPoint Presentation</vt:lpstr>
      <vt:lpstr>Methodology and Specifications</vt:lpstr>
      <vt:lpstr> </vt:lpstr>
      <vt:lpstr>Work carried out till date </vt:lpstr>
      <vt:lpstr>LDR circuit connection</vt:lpstr>
      <vt:lpstr>Temperature and Humidity sensor with LCD display</vt:lpstr>
      <vt:lpstr>Moisture sensor circuit connection</vt:lpstr>
      <vt:lpstr>Partial User Interface of the mobile application</vt:lpstr>
      <vt:lpstr>Results</vt:lpstr>
      <vt:lpstr>Conclusion</vt:lpstr>
      <vt:lpstr>Work Plan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Sukrutha Koyram Sathyanarayana</dc:creator>
  <cp:lastModifiedBy>Sonali Karki</cp:lastModifiedBy>
  <cp:revision>102</cp:revision>
  <dcterms:created xsi:type="dcterms:W3CDTF">2015-02-18T03:52:45Z</dcterms:created>
  <dcterms:modified xsi:type="dcterms:W3CDTF">2018-09-28T08:55:46Z</dcterms:modified>
</cp:coreProperties>
</file>