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03"/>
  </p:notesMasterIdLst>
  <p:handoutMasterIdLst>
    <p:handoutMasterId r:id="rId104"/>
  </p:handoutMasterIdLst>
  <p:sldIdLst>
    <p:sldId id="783" r:id="rId3"/>
    <p:sldId id="784" r:id="rId4"/>
    <p:sldId id="812" r:id="rId5"/>
    <p:sldId id="814" r:id="rId6"/>
    <p:sldId id="838" r:id="rId7"/>
    <p:sldId id="832" r:id="rId8"/>
    <p:sldId id="839" r:id="rId9"/>
    <p:sldId id="835" r:id="rId10"/>
    <p:sldId id="806" r:id="rId11"/>
    <p:sldId id="836" r:id="rId12"/>
    <p:sldId id="1034" r:id="rId13"/>
    <p:sldId id="845" r:id="rId14"/>
    <p:sldId id="844" r:id="rId15"/>
    <p:sldId id="843" r:id="rId16"/>
    <p:sldId id="847" r:id="rId17"/>
    <p:sldId id="853" r:id="rId18"/>
    <p:sldId id="854" r:id="rId19"/>
    <p:sldId id="962" r:id="rId20"/>
    <p:sldId id="855" r:id="rId21"/>
    <p:sldId id="856" r:id="rId22"/>
    <p:sldId id="861" r:id="rId23"/>
    <p:sldId id="857" r:id="rId24"/>
    <p:sldId id="858" r:id="rId25"/>
    <p:sldId id="859" r:id="rId26"/>
    <p:sldId id="863" r:id="rId27"/>
    <p:sldId id="862" r:id="rId28"/>
    <p:sldId id="841" r:id="rId29"/>
    <p:sldId id="848" r:id="rId30"/>
    <p:sldId id="846" r:id="rId31"/>
    <p:sldId id="849" r:id="rId32"/>
    <p:sldId id="865" r:id="rId33"/>
    <p:sldId id="868" r:id="rId34"/>
    <p:sldId id="867" r:id="rId35"/>
    <p:sldId id="869" r:id="rId36"/>
    <p:sldId id="870" r:id="rId37"/>
    <p:sldId id="837" r:id="rId38"/>
    <p:sldId id="866" r:id="rId39"/>
    <p:sldId id="1035" r:id="rId40"/>
    <p:sldId id="882" r:id="rId41"/>
    <p:sldId id="883" r:id="rId42"/>
    <p:sldId id="884" r:id="rId43"/>
    <p:sldId id="919" r:id="rId44"/>
    <p:sldId id="893" r:id="rId45"/>
    <p:sldId id="964" r:id="rId46"/>
    <p:sldId id="885" r:id="rId47"/>
    <p:sldId id="920" r:id="rId48"/>
    <p:sldId id="921" r:id="rId49"/>
    <p:sldId id="922" r:id="rId50"/>
    <p:sldId id="923" r:id="rId51"/>
    <p:sldId id="924" r:id="rId52"/>
    <p:sldId id="925" r:id="rId53"/>
    <p:sldId id="927" r:id="rId54"/>
    <p:sldId id="928" r:id="rId55"/>
    <p:sldId id="929" r:id="rId56"/>
    <p:sldId id="930" r:id="rId57"/>
    <p:sldId id="931" r:id="rId58"/>
    <p:sldId id="932" r:id="rId59"/>
    <p:sldId id="926" r:id="rId60"/>
    <p:sldId id="934" r:id="rId61"/>
    <p:sldId id="965" r:id="rId62"/>
    <p:sldId id="966" r:id="rId63"/>
    <p:sldId id="831" r:id="rId64"/>
    <p:sldId id="818" r:id="rId65"/>
    <p:sldId id="823" r:id="rId66"/>
    <p:sldId id="881" r:id="rId67"/>
    <p:sldId id="888" r:id="rId68"/>
    <p:sldId id="827" r:id="rId69"/>
    <p:sldId id="828" r:id="rId70"/>
    <p:sldId id="829" r:id="rId71"/>
    <p:sldId id="891" r:id="rId72"/>
    <p:sldId id="950" r:id="rId73"/>
    <p:sldId id="830" r:id="rId74"/>
    <p:sldId id="951" r:id="rId75"/>
    <p:sldId id="952" r:id="rId76"/>
    <p:sldId id="971" r:id="rId77"/>
    <p:sldId id="1036" r:id="rId78"/>
    <p:sldId id="796" r:id="rId79"/>
    <p:sldId id="799" r:id="rId80"/>
    <p:sldId id="978" r:id="rId81"/>
    <p:sldId id="979" r:id="rId82"/>
    <p:sldId id="973" r:id="rId83"/>
    <p:sldId id="970" r:id="rId84"/>
    <p:sldId id="982" r:id="rId85"/>
    <p:sldId id="795" r:id="rId86"/>
    <p:sldId id="968" r:id="rId87"/>
    <p:sldId id="955" r:id="rId88"/>
    <p:sldId id="967" r:id="rId89"/>
    <p:sldId id="969" r:id="rId90"/>
    <p:sldId id="981" r:id="rId91"/>
    <p:sldId id="1037" r:id="rId92"/>
    <p:sldId id="984" r:id="rId93"/>
    <p:sldId id="986" r:id="rId94"/>
    <p:sldId id="996" r:id="rId95"/>
    <p:sldId id="997" r:id="rId96"/>
    <p:sldId id="998" r:id="rId97"/>
    <p:sldId id="987" r:id="rId98"/>
    <p:sldId id="994" r:id="rId99"/>
    <p:sldId id="1000" r:id="rId100"/>
    <p:sldId id="811" r:id="rId101"/>
    <p:sldId id="1033" r:id="rId102"/>
  </p:sldIdLst>
  <p:sldSz cx="9144000" cy="6858000" type="screen4x3"/>
  <p:notesSz cx="6858000" cy="9144000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742950" indent="-28575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11430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6002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20574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1700" b="1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FFCC99"/>
    <a:srgbClr val="0000FF"/>
    <a:srgbClr val="003399"/>
    <a:srgbClr val="DDDDDD"/>
    <a:srgbClr val="C0C0C0"/>
    <a:srgbClr val="FF6600"/>
    <a:srgbClr val="00D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5" autoAdjust="0"/>
    <p:restoredTop sz="96403" autoAdjust="0"/>
  </p:normalViewPr>
  <p:slideViewPr>
    <p:cSldViewPr>
      <p:cViewPr varScale="1">
        <p:scale>
          <a:sx n="101" d="100"/>
          <a:sy n="101" d="100"/>
        </p:scale>
        <p:origin x="-172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01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7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9F46E5E5-43A3-4799-8738-FA84568A3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7187" cy="1248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5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1. versatility:</a:t>
            </a:r>
          </a:p>
          <a:p>
            <a:r>
              <a:rPr lang="en-US"/>
              <a:t>a) analyses – static, dynamic, imperatively in Java or declaratively in Datalog, summary or cloning, client-driven, iterative refinement, combined static/dynamic</a:t>
            </a:r>
          </a:p>
          <a:p>
            <a:r>
              <a:rPr lang="en-US"/>
              <a:t>b) domains: parallel, mobile, cloud, verification, testing, security, performance</a:t>
            </a:r>
          </a:p>
          <a:p>
            <a:r>
              <a:rPr lang="en-US"/>
              <a:t>c) platforms: Android &amp; Hadoop; highly portable (no dependence on OS or JVM, does not require Eclipse)</a:t>
            </a:r>
          </a:p>
          <a:p>
            <a:r>
              <a:rPr lang="en-US"/>
              <a:t>2. extensibility</a:t>
            </a:r>
          </a:p>
          <a:p>
            <a:r>
              <a:rPr lang="en-US"/>
              <a:t>3. productivity: many program analysis templates are offered (e.g. RHS, Datalog, etc.)</a:t>
            </a:r>
          </a:p>
          <a:p>
            <a:r>
              <a:rPr lang="en-US"/>
              <a:t>4. robustness: conglomeration of tools that are reasonably efficient but robust, results deterministic across different runs,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can override all these analysis templates except </a:t>
            </a:r>
            <a:r>
              <a:rPr lang="en-US" baseline="0" dirty="0" err="1" smtClean="0"/>
              <a:t>DlogAnalysis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1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856AE-3946-4018-B833-E4539581A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95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3D7D-399E-45D9-AB0B-42285ACD1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3952"/>
      </p:ext>
    </p:extLst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010B7-5F2E-43A3-8BDA-097CB32B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3992"/>
      </p:ext>
    </p:extLst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B8235-5781-4999-8A24-966878EC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1997"/>
      </p:ext>
    </p:extLst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43DC6-6DD8-4C2F-993A-8E58A07C5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0137"/>
      </p:ext>
    </p:extLst>
  </p:cSld>
  <p:clrMapOvr>
    <a:masterClrMapping/>
  </p:clrMapOvr>
  <p:transition xmlns:p14="http://schemas.microsoft.com/office/powerpoint/2010/main"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8FC7-7DEF-421F-9CEE-BF17BB01B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7592"/>
      </p:ext>
    </p:extLst>
  </p:cSld>
  <p:clrMapOvr>
    <a:masterClrMapping/>
  </p:clrMapOvr>
  <p:transition xmlns:p14="http://schemas.microsoft.com/office/powerpoint/2010/main"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5F68-678A-4B52-AF3F-A3B40AE317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429"/>
      </p:ext>
    </p:extLst>
  </p:cSld>
  <p:clrMapOvr>
    <a:masterClrMapping/>
  </p:clrMapOvr>
  <p:transition xmlns:p14="http://schemas.microsoft.com/office/powerpoint/2010/main"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1CF66-CBC9-4A1D-B77F-A9A8FB7161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2157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0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9B5FD-CF31-49AD-A88F-76F6AC690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3125"/>
      </p:ext>
    </p:extLst>
  </p:cSld>
  <p:clrMapOvr>
    <a:masterClrMapping/>
  </p:clrMapOvr>
  <p:transition xmlns:p14="http://schemas.microsoft.com/office/powerpoint/2010/main"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3BF1-302F-439A-ACF0-32F1F31B87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5886"/>
      </p:ext>
    </p:extLst>
  </p:cSld>
  <p:clrMapOvr>
    <a:masterClrMapping/>
  </p:clrMapOvr>
  <p:transition xmlns:p14="http://schemas.microsoft.com/office/powerpoint/2010/main"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195B2-A691-498C-A323-27A5616B8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7746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3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5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05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7" name="Picture 13" descr="Intel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B335C71-FCED-4A92-AEFB-2303C13A29BF}" type="slidenum">
              <a:rPr lang="en-US" sz="1400" b="0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14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8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fld id="{6BDC3DB6-C7F9-44ED-A6ED-98F2DD3938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696200" cy="14700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Chord: A </a:t>
            </a:r>
            <a:r>
              <a:rPr lang="en-US" sz="4000" dirty="0" smtClean="0">
                <a:solidFill>
                  <a:schemeClr val="bg1"/>
                </a:solidFill>
              </a:rPr>
              <a:t>Program Analysis Platform </a:t>
            </a:r>
            <a:r>
              <a:rPr lang="en-US" sz="4000" dirty="0">
                <a:solidFill>
                  <a:schemeClr val="bg1"/>
                </a:solidFill>
              </a:rPr>
              <a:t>for </a:t>
            </a:r>
            <a:r>
              <a:rPr lang="en-US" sz="4000" dirty="0" smtClean="0">
                <a:solidFill>
                  <a:schemeClr val="bg1"/>
                </a:solidFill>
              </a:rPr>
              <a:t>Java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/>
          <a:lstStyle/>
          <a:p>
            <a:r>
              <a:rPr lang="en-US" sz="3400" dirty="0" smtClean="0">
                <a:solidFill>
                  <a:schemeClr val="bg1"/>
                </a:solidFill>
              </a:rPr>
              <a:t>CS 6340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a Java Program for Analysis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905000"/>
            <a:ext cx="5105400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Command to run in Chord’s main directory: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ant –</a:t>
            </a:r>
            <a:r>
              <a:rPr lang="en-US" sz="2000" dirty="0" err="1">
                <a:solidFill>
                  <a:schemeClr val="bg1"/>
                </a:solidFill>
              </a:rPr>
              <a:t>Dchord.work.dir</a:t>
            </a:r>
            <a:r>
              <a:rPr lang="en-US" sz="2000" dirty="0">
                <a:solidFill>
                  <a:schemeClr val="bg1"/>
                </a:solidFill>
              </a:rPr>
              <a:t>=&lt;…&gt;/example run</a:t>
            </a:r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457200" y="1065213"/>
            <a:ext cx="2971800" cy="55626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example/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src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foo/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Main.java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...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classes/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foo/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Main.class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...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lib/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src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taz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...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jar/</a:t>
            </a:r>
            <a:b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       taz.jar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chord.properties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chord_output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964613" name="Line 5"/>
          <p:cNvSpPr>
            <a:spLocks noChangeShapeType="1"/>
          </p:cNvSpPr>
          <p:nvPr/>
        </p:nvSpPr>
        <p:spPr bwMode="auto">
          <a:xfrm>
            <a:off x="838200" y="1457326"/>
            <a:ext cx="0" cy="23304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14" name="Line 6"/>
          <p:cNvSpPr>
            <a:spLocks noChangeShapeType="1"/>
          </p:cNvSpPr>
          <p:nvPr/>
        </p:nvSpPr>
        <p:spPr bwMode="auto">
          <a:xfrm>
            <a:off x="838200" y="1620838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17" name="Line 9"/>
          <p:cNvSpPr>
            <a:spLocks noChangeShapeType="1"/>
          </p:cNvSpPr>
          <p:nvPr/>
        </p:nvSpPr>
        <p:spPr bwMode="auto">
          <a:xfrm>
            <a:off x="838200" y="26987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18" name="Line 10"/>
          <p:cNvSpPr>
            <a:spLocks noChangeShapeType="1"/>
          </p:cNvSpPr>
          <p:nvPr/>
        </p:nvSpPr>
        <p:spPr bwMode="auto">
          <a:xfrm>
            <a:off x="838200" y="378777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0" name="Line 12"/>
          <p:cNvSpPr>
            <a:spLocks noChangeShapeType="1"/>
          </p:cNvSpPr>
          <p:nvPr/>
        </p:nvSpPr>
        <p:spPr bwMode="auto">
          <a:xfrm>
            <a:off x="838200" y="5583238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1" name="Line 13"/>
          <p:cNvSpPr>
            <a:spLocks noChangeShapeType="1"/>
          </p:cNvSpPr>
          <p:nvPr/>
        </p:nvSpPr>
        <p:spPr bwMode="auto">
          <a:xfrm>
            <a:off x="1404938" y="190293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2" name="Line 14"/>
          <p:cNvSpPr>
            <a:spLocks noChangeShapeType="1"/>
          </p:cNvSpPr>
          <p:nvPr/>
        </p:nvSpPr>
        <p:spPr bwMode="auto">
          <a:xfrm>
            <a:off x="1404938" y="1719263"/>
            <a:ext cx="0" cy="182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3" name="Line 15"/>
          <p:cNvSpPr>
            <a:spLocks noChangeShapeType="1"/>
          </p:cNvSpPr>
          <p:nvPr/>
        </p:nvSpPr>
        <p:spPr bwMode="auto">
          <a:xfrm>
            <a:off x="1905000" y="215582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4" name="Line 16"/>
          <p:cNvSpPr>
            <a:spLocks noChangeShapeType="1"/>
          </p:cNvSpPr>
          <p:nvPr/>
        </p:nvSpPr>
        <p:spPr bwMode="auto">
          <a:xfrm>
            <a:off x="1905000" y="1982788"/>
            <a:ext cx="0" cy="384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5" name="Line 17"/>
          <p:cNvSpPr>
            <a:spLocks noChangeShapeType="1"/>
          </p:cNvSpPr>
          <p:nvPr/>
        </p:nvSpPr>
        <p:spPr bwMode="auto">
          <a:xfrm>
            <a:off x="1895475" y="237172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6" name="Line 18"/>
          <p:cNvSpPr>
            <a:spLocks noChangeShapeType="1"/>
          </p:cNvSpPr>
          <p:nvPr/>
        </p:nvSpPr>
        <p:spPr bwMode="auto">
          <a:xfrm>
            <a:off x="1416050" y="297180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7" name="Line 19"/>
          <p:cNvSpPr>
            <a:spLocks noChangeShapeType="1"/>
          </p:cNvSpPr>
          <p:nvPr/>
        </p:nvSpPr>
        <p:spPr bwMode="auto">
          <a:xfrm>
            <a:off x="1416050" y="2798763"/>
            <a:ext cx="0" cy="182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8" name="Line 20"/>
          <p:cNvSpPr>
            <a:spLocks noChangeShapeType="1"/>
          </p:cNvSpPr>
          <p:nvPr/>
        </p:nvSpPr>
        <p:spPr bwMode="auto">
          <a:xfrm>
            <a:off x="1905000" y="32829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29" name="Line 21"/>
          <p:cNvSpPr>
            <a:spLocks noChangeShapeType="1"/>
          </p:cNvSpPr>
          <p:nvPr/>
        </p:nvSpPr>
        <p:spPr bwMode="auto">
          <a:xfrm>
            <a:off x="1905000" y="3109913"/>
            <a:ext cx="0" cy="384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0" name="Line 22"/>
          <p:cNvSpPr>
            <a:spLocks noChangeShapeType="1"/>
          </p:cNvSpPr>
          <p:nvPr/>
        </p:nvSpPr>
        <p:spPr bwMode="auto">
          <a:xfrm>
            <a:off x="1895475" y="34988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1" name="Line 23"/>
          <p:cNvSpPr>
            <a:spLocks noChangeShapeType="1"/>
          </p:cNvSpPr>
          <p:nvPr/>
        </p:nvSpPr>
        <p:spPr bwMode="auto">
          <a:xfrm>
            <a:off x="1414463" y="408781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2" name="Line 24"/>
          <p:cNvSpPr>
            <a:spLocks noChangeShapeType="1"/>
          </p:cNvSpPr>
          <p:nvPr/>
        </p:nvSpPr>
        <p:spPr bwMode="auto">
          <a:xfrm>
            <a:off x="1414463" y="3914775"/>
            <a:ext cx="0" cy="9969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3" name="Line 25"/>
          <p:cNvSpPr>
            <a:spLocks noChangeShapeType="1"/>
          </p:cNvSpPr>
          <p:nvPr/>
        </p:nvSpPr>
        <p:spPr bwMode="auto">
          <a:xfrm>
            <a:off x="1905000" y="4381500"/>
            <a:ext cx="3016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4" name="Line 26"/>
          <p:cNvSpPr>
            <a:spLocks noChangeShapeType="1"/>
          </p:cNvSpPr>
          <p:nvPr/>
        </p:nvSpPr>
        <p:spPr bwMode="auto">
          <a:xfrm>
            <a:off x="1905000" y="4208463"/>
            <a:ext cx="0" cy="384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5" name="Line 27"/>
          <p:cNvSpPr>
            <a:spLocks noChangeShapeType="1"/>
          </p:cNvSpPr>
          <p:nvPr/>
        </p:nvSpPr>
        <p:spPr bwMode="auto">
          <a:xfrm>
            <a:off x="1895475" y="459740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6" name="Line 28"/>
          <p:cNvSpPr>
            <a:spLocks noChangeShapeType="1"/>
          </p:cNvSpPr>
          <p:nvPr/>
        </p:nvSpPr>
        <p:spPr bwMode="auto">
          <a:xfrm>
            <a:off x="1414463" y="49085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7" name="Line 29"/>
          <p:cNvSpPr>
            <a:spLocks noChangeShapeType="1"/>
          </p:cNvSpPr>
          <p:nvPr/>
        </p:nvSpPr>
        <p:spPr bwMode="auto">
          <a:xfrm>
            <a:off x="1906588" y="5194300"/>
            <a:ext cx="3016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8" name="Line 30"/>
          <p:cNvSpPr>
            <a:spLocks noChangeShapeType="1"/>
          </p:cNvSpPr>
          <p:nvPr/>
        </p:nvSpPr>
        <p:spPr bwMode="auto">
          <a:xfrm>
            <a:off x="1906588" y="5021263"/>
            <a:ext cx="0" cy="182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39" name="Rectangle 31"/>
          <p:cNvSpPr>
            <a:spLocks noChangeArrowheads="1"/>
          </p:cNvSpPr>
          <p:nvPr/>
        </p:nvSpPr>
        <p:spPr bwMode="auto">
          <a:xfrm>
            <a:off x="4343400" y="3886200"/>
            <a:ext cx="4191000" cy="21336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dirty="0" err="1">
                <a:solidFill>
                  <a:schemeClr val="bg1"/>
                </a:solidFill>
              </a:rPr>
              <a:t>chord.main.class</a:t>
            </a:r>
            <a:r>
              <a:rPr lang="en-US" sz="1800" b="0" dirty="0">
                <a:solidFill>
                  <a:schemeClr val="bg1"/>
                </a:solidFill>
              </a:rPr>
              <a:t>=</a:t>
            </a:r>
            <a:r>
              <a:rPr lang="en-US" sz="1800" b="0" dirty="0" err="1">
                <a:solidFill>
                  <a:schemeClr val="bg1"/>
                </a:solidFill>
              </a:rPr>
              <a:t>foo.Main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 err="1">
                <a:solidFill>
                  <a:schemeClr val="bg1"/>
                </a:solidFill>
              </a:rPr>
              <a:t>chord.class.path</a:t>
            </a:r>
            <a:r>
              <a:rPr lang="en-US" sz="1800" b="0" dirty="0">
                <a:solidFill>
                  <a:schemeClr val="bg1"/>
                </a:solidFill>
              </a:rPr>
              <a:t>=</a:t>
            </a:r>
            <a:r>
              <a:rPr lang="en-US" sz="1800" b="0" dirty="0" err="1">
                <a:solidFill>
                  <a:schemeClr val="bg1"/>
                </a:solidFill>
              </a:rPr>
              <a:t>classes:lib</a:t>
            </a:r>
            <a:r>
              <a:rPr lang="en-US" sz="1800" b="0" dirty="0">
                <a:solidFill>
                  <a:schemeClr val="bg1"/>
                </a:solidFill>
              </a:rPr>
              <a:t>/jar/taz.jar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 err="1">
                <a:solidFill>
                  <a:schemeClr val="bg1"/>
                </a:solidFill>
              </a:rPr>
              <a:t>chord.src.path</a:t>
            </a:r>
            <a:r>
              <a:rPr lang="en-US" sz="1800" b="0" dirty="0">
                <a:solidFill>
                  <a:schemeClr val="bg1"/>
                </a:solidFill>
              </a:rPr>
              <a:t>=</a:t>
            </a:r>
            <a:r>
              <a:rPr lang="en-US" sz="1800" b="0" dirty="0" err="1">
                <a:solidFill>
                  <a:schemeClr val="bg1"/>
                </a:solidFill>
              </a:rPr>
              <a:t>src:lib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src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 err="1">
                <a:solidFill>
                  <a:schemeClr val="bg1"/>
                </a:solidFill>
              </a:rPr>
              <a:t>chord.run.ids</a:t>
            </a:r>
            <a:r>
              <a:rPr lang="en-US" sz="1800" b="0" dirty="0">
                <a:solidFill>
                  <a:schemeClr val="bg1"/>
                </a:solidFill>
              </a:rPr>
              <a:t>=0,1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chord.args.0="-thread 1 -n 10"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chord.args.1="-thread 2 -n 50"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64643" name="Line 35"/>
          <p:cNvSpPr>
            <a:spLocks noChangeShapeType="1"/>
          </p:cNvSpPr>
          <p:nvPr/>
        </p:nvSpPr>
        <p:spPr bwMode="auto">
          <a:xfrm flipV="1">
            <a:off x="2971800" y="4953000"/>
            <a:ext cx="1371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45" name="Line 37"/>
          <p:cNvSpPr>
            <a:spLocks noChangeShapeType="1"/>
          </p:cNvSpPr>
          <p:nvPr/>
        </p:nvSpPr>
        <p:spPr bwMode="auto">
          <a:xfrm>
            <a:off x="838200" y="5997575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46" name="Line 38"/>
          <p:cNvSpPr>
            <a:spLocks noChangeShapeType="1"/>
          </p:cNvSpPr>
          <p:nvPr/>
        </p:nvSpPr>
        <p:spPr bwMode="auto">
          <a:xfrm>
            <a:off x="1524000" y="6389688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4647" name="Line 39"/>
          <p:cNvSpPr>
            <a:spLocks noChangeShapeType="1"/>
          </p:cNvSpPr>
          <p:nvPr/>
        </p:nvSpPr>
        <p:spPr bwMode="auto">
          <a:xfrm>
            <a:off x="1524000" y="6172200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838200" y="5583238"/>
            <a:ext cx="0" cy="420624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838200" y="3788734"/>
            <a:ext cx="0" cy="1794504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1" grpId="0" build="p"/>
      <p:bldP spid="964620" grpId="0" animBg="1"/>
      <p:bldP spid="964639" grpId="0" animBg="1"/>
      <p:bldP spid="964643" grpId="0" animBg="1"/>
      <p:bldP spid="964645" grpId="0" animBg="1"/>
      <p:bldP spid="964646" grpId="0" animBg="1"/>
      <p:bldP spid="964647" grpId="0" animBg="1"/>
      <p:bldP spid="33" grpId="0" animBg="1"/>
      <p:bldP spid="3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Further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Chord homepage:</a:t>
            </a:r>
            <a:r>
              <a:rPr lang="en-US" sz="2600" dirty="0">
                <a:solidFill>
                  <a:schemeClr val="bg1"/>
                </a:solidFill>
              </a:rPr>
              <a:t/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http://jchord.googlecode.com/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Chord user guide: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http://chord.stanford.edu/user_guide/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Chord questions: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/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chord-discuss@googlegroups.com</a:t>
            </a:r>
          </a:p>
          <a:p>
            <a:pPr marL="0" indent="0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 of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Getting Started with Chord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Program Representation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Analysis Using </a:t>
            </a:r>
            <a:r>
              <a:rPr lang="en-US" sz="2800" dirty="0" err="1" smtClean="0">
                <a:solidFill>
                  <a:schemeClr val="bg1"/>
                </a:solidFill>
              </a:rPr>
              <a:t>Datalog</a:t>
            </a:r>
            <a:r>
              <a:rPr lang="en-US" sz="2800" dirty="0" smtClean="0">
                <a:solidFill>
                  <a:schemeClr val="bg1"/>
                </a:solidFill>
              </a:rPr>
              <a:t>/BDDs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Chaining Analyses Together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6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77924" name="AutoShape 4"/>
          <p:cNvSpPr>
            <a:spLocks noChangeArrowheads="1"/>
          </p:cNvSpPr>
          <p:nvPr/>
        </p:nvSpPr>
        <p:spPr bwMode="auto">
          <a:xfrm>
            <a:off x="35814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 dirty="0">
                <a:solidFill>
                  <a:schemeClr val="bg1"/>
                </a:solidFill>
              </a:rPr>
              <a:t>Java source code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77927" name="AutoShape 7"/>
          <p:cNvSpPr>
            <a:spLocks noChangeArrowheads="1"/>
          </p:cNvSpPr>
          <p:nvPr/>
        </p:nvSpPr>
        <p:spPr bwMode="auto">
          <a:xfrm>
            <a:off x="35814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cxnSp>
        <p:nvCxnSpPr>
          <p:cNvPr id="977932" name="AutoShape 12"/>
          <p:cNvCxnSpPr>
            <a:cxnSpLocks noChangeShapeType="1"/>
            <a:stCxn id="977924" idx="2"/>
            <a:endCxn id="977927" idx="0"/>
          </p:cNvCxnSpPr>
          <p:nvPr/>
        </p:nvCxnSpPr>
        <p:spPr bwMode="auto">
          <a:xfrm>
            <a:off x="46863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7933" name="Text Box 13"/>
          <p:cNvSpPr txBox="1">
            <a:spLocks noChangeArrowheads="1"/>
          </p:cNvSpPr>
          <p:nvPr/>
        </p:nvSpPr>
        <p:spPr bwMode="auto">
          <a:xfrm>
            <a:off x="38862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sp>
        <p:nvSpPr>
          <p:cNvPr id="977945" name="AutoShape 25"/>
          <p:cNvSpPr>
            <a:spLocks noChangeArrowheads="1"/>
          </p:cNvSpPr>
          <p:nvPr/>
        </p:nvSpPr>
        <p:spPr bwMode="auto">
          <a:xfrm>
            <a:off x="35814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77946" name="AutoShape 26"/>
          <p:cNvCxnSpPr>
            <a:cxnSpLocks noChangeShapeType="1"/>
            <a:endCxn id="977945" idx="0"/>
          </p:cNvCxnSpPr>
          <p:nvPr/>
        </p:nvCxnSpPr>
        <p:spPr bwMode="auto">
          <a:xfrm>
            <a:off x="46863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7947" name="Text Box 27"/>
          <p:cNvSpPr txBox="1">
            <a:spLocks noChangeArrowheads="1"/>
          </p:cNvSpPr>
          <p:nvPr/>
        </p:nvSpPr>
        <p:spPr bwMode="auto">
          <a:xfrm>
            <a:off x="38862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Java Source Code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362200"/>
            <a:ext cx="6324600" cy="1981200"/>
          </a:xfrm>
        </p:spPr>
        <p:txBody>
          <a:bodyPr/>
          <a:lstStyle/>
          <a:p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1: package test;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3: public class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4:    public static void main(String[]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{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5: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("Hello World!");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6:    }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7: } </a:t>
            </a: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1524000" y="1638300"/>
            <a:ext cx="300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File test/HelloWorld.java:</a:t>
            </a:r>
          </a:p>
        </p:txBody>
      </p:sp>
      <p:sp>
        <p:nvSpPr>
          <p:cNvPr id="976907" name="Rectangle 11"/>
          <p:cNvSpPr>
            <a:spLocks noChangeArrowheads="1"/>
          </p:cNvSpPr>
          <p:nvPr/>
        </p:nvSpPr>
        <p:spPr bwMode="auto">
          <a:xfrm>
            <a:off x="1600200" y="2209800"/>
            <a:ext cx="6248400" cy="2057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Pretty-Printing Java Bytecode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505200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test.HelloWorld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java.lang.Object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Constant pool: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#1 = Method #6.#20;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// java/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lang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/Object."&lt;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init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&gt;":()V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...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public static void main(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java.lang.String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[]);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Code: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Stack=2, Locals=1,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Args_size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=1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0: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getstatic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#2;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// Field java/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System.out:Ljava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io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PrintStream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3: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ldc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#3;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// String Hello World!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5: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invokevirtual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#4;  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// Method java/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io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300" b="1" dirty="0" err="1">
                <a:solidFill>
                  <a:schemeClr val="bg1"/>
                </a:solidFill>
                <a:latin typeface="Courier New" pitchFamily="49" charset="0"/>
              </a:rPr>
              <a:t>PrintStream.println</a:t>
            </a:r>
            <a:r>
              <a:rPr lang="en-US" sz="1300" b="1" dirty="0">
                <a:solidFill>
                  <a:schemeClr val="bg1"/>
                </a:solidFill>
                <a:latin typeface="Courier New" pitchFamily="49" charset="0"/>
              </a:rPr>
              <a:t>:...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8: return</a:t>
            </a:r>
          </a:p>
        </p:txBody>
      </p:sp>
      <p:sp>
        <p:nvSpPr>
          <p:cNvPr id="975879" name="Rectangle 7"/>
          <p:cNvSpPr>
            <a:spLocks noChangeArrowheads="1"/>
          </p:cNvSpPr>
          <p:nvPr/>
        </p:nvSpPr>
        <p:spPr bwMode="auto">
          <a:xfrm>
            <a:off x="1098550" y="990600"/>
            <a:ext cx="70104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2500"/>
              </a:lnSpc>
              <a:spcBef>
                <a:spcPts val="1300"/>
              </a:spcBef>
            </a:pPr>
            <a:r>
              <a:rPr lang="en-US" sz="2000" b="0" dirty="0" err="1">
                <a:solidFill>
                  <a:schemeClr val="bg1"/>
                </a:solidFill>
              </a:rPr>
              <a:t>javap</a:t>
            </a:r>
            <a:r>
              <a:rPr lang="en-US" sz="2000" b="0" dirty="0">
                <a:solidFill>
                  <a:schemeClr val="bg1"/>
                </a:solidFill>
              </a:rPr>
              <a:t> –private –verbose –</a:t>
            </a:r>
            <a:r>
              <a:rPr lang="en-US" sz="2000" b="0" dirty="0" err="1">
                <a:solidFill>
                  <a:schemeClr val="bg1"/>
                </a:solidFill>
              </a:rPr>
              <a:t>classpath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&lt;CLASS_PATH&gt;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      [–</a:t>
            </a:r>
            <a:r>
              <a:rPr lang="en-US" sz="2000" b="0" dirty="0" err="1">
                <a:solidFill>
                  <a:schemeClr val="bg1"/>
                </a:solidFill>
              </a:rPr>
              <a:t>bootclasspath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&lt;BOOT_CLASS_PATH&gt;</a:t>
            </a:r>
            <a:r>
              <a:rPr lang="en-US" sz="2000" b="0" dirty="0">
                <a:solidFill>
                  <a:schemeClr val="bg1"/>
                </a:solidFill>
              </a:rPr>
              <a:t>] </a:t>
            </a:r>
            <a:r>
              <a:rPr lang="en-US" sz="1600" dirty="0">
                <a:solidFill>
                  <a:schemeClr val="bg1"/>
                </a:solidFill>
              </a:rPr>
              <a:t>&lt;CLASS_NAME&gt;</a:t>
            </a:r>
          </a:p>
        </p:txBody>
      </p:sp>
      <p:sp>
        <p:nvSpPr>
          <p:cNvPr id="975882" name="Rectangle 10"/>
          <p:cNvSpPr>
            <a:spLocks noChangeArrowheads="1"/>
          </p:cNvSpPr>
          <p:nvPr/>
        </p:nvSpPr>
        <p:spPr bwMode="auto">
          <a:xfrm>
            <a:off x="804863" y="2386013"/>
            <a:ext cx="3729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SourceFile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: "HelloWorld.java"</a:t>
            </a:r>
          </a:p>
        </p:txBody>
      </p:sp>
      <p:sp>
        <p:nvSpPr>
          <p:cNvPr id="975884" name="Rectangle 12"/>
          <p:cNvSpPr>
            <a:spLocks noChangeArrowheads="1"/>
          </p:cNvSpPr>
          <p:nvPr/>
        </p:nvSpPr>
        <p:spPr bwMode="auto">
          <a:xfrm>
            <a:off x="762000" y="4953000"/>
            <a:ext cx="5615640" cy="149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LineNumberTable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line 5: 0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line 6: 8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LocalVariableTable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Start Length Slot Name Signature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0     9      0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[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Ljava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/String;</a:t>
            </a:r>
          </a:p>
        </p:txBody>
      </p:sp>
      <p:sp>
        <p:nvSpPr>
          <p:cNvPr id="975888" name="AutoShape 16"/>
          <p:cNvSpPr>
            <a:spLocks noChangeArrowheads="1"/>
          </p:cNvSpPr>
          <p:nvPr/>
        </p:nvSpPr>
        <p:spPr bwMode="auto">
          <a:xfrm>
            <a:off x="3352800" y="4887913"/>
            <a:ext cx="4648200" cy="8382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>
                <a:solidFill>
                  <a:schemeClr val="bg1"/>
                </a:solidFill>
              </a:rPr>
              <a:t>Run "</a:t>
            </a:r>
            <a:r>
              <a:rPr lang="en-US" sz="1800" b="0" dirty="0" err="1">
                <a:solidFill>
                  <a:schemeClr val="bg1"/>
                </a:solidFill>
              </a:rPr>
              <a:t>javac</a:t>
            </a:r>
            <a:r>
              <a:rPr lang="en-US" sz="1800" b="0" dirty="0">
                <a:solidFill>
                  <a:schemeClr val="bg1"/>
                </a:solidFill>
              </a:rPr>
              <a:t> –g" on .java files to keep debug</a:t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info (</a:t>
            </a:r>
            <a:r>
              <a:rPr lang="en-US" sz="1800" b="0" dirty="0">
                <a:solidFill>
                  <a:srgbClr val="FFFF00"/>
                </a:solidFill>
              </a:rPr>
              <a:t>lines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 smtClean="0">
                <a:solidFill>
                  <a:srgbClr val="FFFF00"/>
                </a:solidFill>
              </a:rPr>
              <a:t>vars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b="0" dirty="0">
                <a:solidFill>
                  <a:srgbClr val="FFFF00"/>
                </a:solidFill>
              </a:rPr>
              <a:t>source</a:t>
            </a:r>
            <a:r>
              <a:rPr lang="en-US" sz="1800" b="0" dirty="0">
                <a:solidFill>
                  <a:schemeClr val="bg1"/>
                </a:solidFill>
              </a:rPr>
              <a:t>) in .class files</a:t>
            </a:r>
          </a:p>
        </p:txBody>
      </p:sp>
      <p:sp>
        <p:nvSpPr>
          <p:cNvPr id="975890" name="Rectangle 18"/>
          <p:cNvSpPr>
            <a:spLocks noChangeArrowheads="1"/>
          </p:cNvSpPr>
          <p:nvPr/>
        </p:nvSpPr>
        <p:spPr bwMode="auto">
          <a:xfrm>
            <a:off x="609600" y="2057400"/>
            <a:ext cx="7924800" cy="44958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75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75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  <p:bldP spid="975879" grpId="0"/>
      <p:bldP spid="975882" grpId="0"/>
      <p:bldP spid="975882" grpId="1"/>
      <p:bldP spid="975884" grpId="0"/>
      <p:bldP spid="975884" grpId="1"/>
      <p:bldP spid="975888" grpId="0" animBg="1"/>
      <p:bldP spid="9758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80995" name="AutoShape 3"/>
          <p:cNvSpPr>
            <a:spLocks noChangeArrowheads="1"/>
          </p:cNvSpPr>
          <p:nvPr/>
        </p:nvSpPr>
        <p:spPr bwMode="auto">
          <a:xfrm>
            <a:off x="12192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80997" name="AutoShape 5"/>
          <p:cNvSpPr>
            <a:spLocks noChangeArrowheads="1"/>
          </p:cNvSpPr>
          <p:nvPr/>
        </p:nvSpPr>
        <p:spPr bwMode="auto">
          <a:xfrm>
            <a:off x="5638800" y="31273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Quadcode</a:t>
            </a:r>
          </a:p>
        </p:txBody>
      </p:sp>
      <p:sp>
        <p:nvSpPr>
          <p:cNvPr id="980998" name="AutoShape 6"/>
          <p:cNvSpPr>
            <a:spLocks noChangeArrowheads="1"/>
          </p:cNvSpPr>
          <p:nvPr/>
        </p:nvSpPr>
        <p:spPr bwMode="auto">
          <a:xfrm>
            <a:off x="12192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cxnSp>
        <p:nvCxnSpPr>
          <p:cNvPr id="981002" name="AutoShape 10"/>
          <p:cNvCxnSpPr>
            <a:cxnSpLocks noChangeShapeType="1"/>
            <a:stCxn id="980995" idx="2"/>
            <a:endCxn id="980998" idx="0"/>
          </p:cNvCxnSpPr>
          <p:nvPr/>
        </p:nvCxnSpPr>
        <p:spPr bwMode="auto">
          <a:xfrm>
            <a:off x="23241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1003" name="Text Box 11"/>
          <p:cNvSpPr txBox="1">
            <a:spLocks noChangeArrowheads="1"/>
          </p:cNvSpPr>
          <p:nvPr/>
        </p:nvSpPr>
        <p:spPr bwMode="auto">
          <a:xfrm>
            <a:off x="15240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cxnSp>
        <p:nvCxnSpPr>
          <p:cNvPr id="981004" name="AutoShape 12"/>
          <p:cNvCxnSpPr>
            <a:cxnSpLocks noChangeShapeType="1"/>
            <a:stCxn id="980998" idx="3"/>
            <a:endCxn id="980997" idx="1"/>
          </p:cNvCxnSpPr>
          <p:nvPr/>
        </p:nvCxnSpPr>
        <p:spPr bwMode="auto">
          <a:xfrm>
            <a:off x="3441700" y="3617913"/>
            <a:ext cx="2184400" cy="31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1005" name="Text Box 13"/>
          <p:cNvSpPr txBox="1">
            <a:spLocks noChangeArrowheads="1"/>
          </p:cNvSpPr>
          <p:nvPr/>
        </p:nvSpPr>
        <p:spPr bwMode="auto">
          <a:xfrm>
            <a:off x="4116388" y="3108325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Joeq</a:t>
            </a:r>
          </a:p>
        </p:txBody>
      </p:sp>
      <p:sp>
        <p:nvSpPr>
          <p:cNvPr id="981008" name="AutoShape 16"/>
          <p:cNvSpPr>
            <a:spLocks noChangeArrowheads="1"/>
          </p:cNvSpPr>
          <p:nvPr/>
        </p:nvSpPr>
        <p:spPr bwMode="auto">
          <a:xfrm>
            <a:off x="12192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81009" name="AutoShape 17"/>
          <p:cNvCxnSpPr>
            <a:cxnSpLocks noChangeShapeType="1"/>
            <a:stCxn id="980998" idx="2"/>
            <a:endCxn id="981008" idx="0"/>
          </p:cNvCxnSpPr>
          <p:nvPr/>
        </p:nvCxnSpPr>
        <p:spPr bwMode="auto">
          <a:xfrm>
            <a:off x="23241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1010" name="Text Box 18"/>
          <p:cNvSpPr txBox="1">
            <a:spLocks noChangeArrowheads="1"/>
          </p:cNvSpPr>
          <p:nvPr/>
        </p:nvSpPr>
        <p:spPr bwMode="auto">
          <a:xfrm>
            <a:off x="15240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animBg="1"/>
      <p:bldP spid="9810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Pretty-Printing </a:t>
            </a:r>
            <a:r>
              <a:rPr lang="en-US" dirty="0" err="1">
                <a:solidFill>
                  <a:schemeClr val="bg1"/>
                </a:solidFill>
              </a:rPr>
              <a:t>Quadcode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631950"/>
            <a:ext cx="8458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Class: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test.HelloWorld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Method: main:([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Ljava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/String;)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V@test.HelloWorld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0#1 5#3 5#2 8#4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Control flow graph: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BB0 (ENTRY) (in: &lt;none&gt;, out: BB2)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BB2 (in: BB0 (ENTRY), out: BB1 (EXIT))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1: GETSTATIC_A T1, .out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3: MOVE_A T2,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AConst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: "Hello World!"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2: INVOKEVIRTUAL_V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:(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Ljava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lang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/String;)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V@java.io.PrintStream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, (T1,T2)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4: RETURN_V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BB1 (EXIT) (in: BB2, out: &lt;none&gt;)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Exception handlers: []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Register factory: Registers: 3</a:t>
            </a: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533400" y="838200"/>
            <a:ext cx="8305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2500"/>
              </a:lnSpc>
              <a:spcBef>
                <a:spcPts val="13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ant </a:t>
            </a:r>
            <a:r>
              <a:rPr lang="en-US" sz="2000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Dchord.work.dir</a:t>
            </a:r>
            <a:r>
              <a:rPr lang="en-US" sz="2000" b="0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&lt;WORK_DIR&gt;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Dchord.out.file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>
                <a:solidFill>
                  <a:schemeClr val="bg1"/>
                </a:solidFill>
              </a:rPr>
              <a:t>&lt;OUTPUT_FILE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 </a:t>
            </a:r>
            <a:r>
              <a:rPr lang="en-US" sz="2000" b="0" dirty="0" smtClean="0">
                <a:solidFill>
                  <a:schemeClr val="bg1"/>
                </a:solidFill>
              </a:rPr>
              <a:t>   </a:t>
            </a:r>
            <a:r>
              <a:rPr lang="en-US" sz="1000" b="0" dirty="0" smtClean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Dchord.print.classes</a:t>
            </a:r>
            <a:r>
              <a:rPr lang="en-US" sz="2000" b="0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&lt;CLASS_NAMES&gt;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 dirty="0">
                <a:solidFill>
                  <a:schemeClr val="bg1"/>
                </a:solidFill>
              </a:rPr>
              <a:t>–</a:t>
            </a:r>
            <a:r>
              <a:rPr lang="en-US" sz="2000" b="0" dirty="0" err="1">
                <a:solidFill>
                  <a:schemeClr val="bg1"/>
                </a:solidFill>
              </a:rPr>
              <a:t>Dchord.verbose</a:t>
            </a:r>
            <a:r>
              <a:rPr lang="en-US" sz="2000" b="0" dirty="0">
                <a:solidFill>
                  <a:schemeClr val="bg1"/>
                </a:solidFill>
              </a:rPr>
              <a:t>=0 run</a:t>
            </a:r>
          </a:p>
        </p:txBody>
      </p:sp>
      <p:sp>
        <p:nvSpPr>
          <p:cNvPr id="988166" name="Rectangle 6"/>
          <p:cNvSpPr>
            <a:spLocks noChangeArrowheads="1"/>
          </p:cNvSpPr>
          <p:nvPr/>
        </p:nvSpPr>
        <p:spPr bwMode="auto">
          <a:xfrm>
            <a:off x="533400" y="5562600"/>
            <a:ext cx="5045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Alternative options: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–</a:t>
            </a:r>
            <a:r>
              <a:rPr lang="en-US" sz="2000" b="0" dirty="0" err="1">
                <a:solidFill>
                  <a:schemeClr val="bg1"/>
                </a:solidFill>
              </a:rPr>
              <a:t>Dchord.print.methods</a:t>
            </a:r>
            <a:r>
              <a:rPr lang="en-US" sz="2000" b="0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&lt;METHOD_SIGNS&gt;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–</a:t>
            </a:r>
            <a:r>
              <a:rPr lang="en-US" sz="2000" b="0" dirty="0" err="1">
                <a:solidFill>
                  <a:schemeClr val="bg1"/>
                </a:solidFill>
              </a:rPr>
              <a:t>Dchord.print.all.classes</a:t>
            </a:r>
            <a:r>
              <a:rPr lang="en-US" sz="2000" b="0" dirty="0">
                <a:solidFill>
                  <a:schemeClr val="bg1"/>
                </a:solidFill>
              </a:rPr>
              <a:t>=true</a:t>
            </a:r>
          </a:p>
        </p:txBody>
      </p:sp>
      <p:sp>
        <p:nvSpPr>
          <p:cNvPr id="988167" name="AutoShape 7"/>
          <p:cNvSpPr>
            <a:spLocks noChangeArrowheads="1"/>
          </p:cNvSpPr>
          <p:nvPr/>
        </p:nvSpPr>
        <p:spPr bwMode="auto">
          <a:xfrm>
            <a:off x="1622425" y="1914525"/>
            <a:ext cx="1981200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88168" name="AutoShape 8"/>
          <p:cNvSpPr>
            <a:spLocks noChangeArrowheads="1"/>
          </p:cNvSpPr>
          <p:nvPr/>
        </p:nvSpPr>
        <p:spPr bwMode="auto">
          <a:xfrm>
            <a:off x="1393825" y="4125913"/>
            <a:ext cx="6096000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88169" name="Text Box 9"/>
          <p:cNvSpPr txBox="1">
            <a:spLocks noChangeArrowheads="1"/>
          </p:cNvSpPr>
          <p:nvPr/>
        </p:nvSpPr>
        <p:spPr bwMode="auto">
          <a:xfrm>
            <a:off x="5486400" y="5791200"/>
            <a:ext cx="3352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0" dirty="0">
                <a:solidFill>
                  <a:schemeClr val="bg1"/>
                </a:solidFill>
              </a:rPr>
              <a:t>Replace any `$` by `#` to</a:t>
            </a:r>
            <a:br>
              <a:rPr lang="en-US" sz="1900" b="0" dirty="0">
                <a:solidFill>
                  <a:schemeClr val="bg1"/>
                </a:solidFill>
              </a:rPr>
            </a:br>
            <a:r>
              <a:rPr lang="en-US" sz="1900" b="0" dirty="0">
                <a:solidFill>
                  <a:schemeClr val="bg1"/>
                </a:solidFill>
              </a:rPr>
              <a:t>prevent shell interpretation</a:t>
            </a:r>
          </a:p>
        </p:txBody>
      </p:sp>
      <p:cxnSp>
        <p:nvCxnSpPr>
          <p:cNvPr id="988170" name="AutoShape 10"/>
          <p:cNvCxnSpPr>
            <a:cxnSpLocks noChangeShapeType="1"/>
          </p:cNvCxnSpPr>
          <p:nvPr/>
        </p:nvCxnSpPr>
        <p:spPr bwMode="auto">
          <a:xfrm flipV="1">
            <a:off x="3616325" y="1521177"/>
            <a:ext cx="927100" cy="545749"/>
          </a:xfrm>
          <a:prstGeom prst="bentConnector2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8171" name="AutoShape 11"/>
          <p:cNvSpPr>
            <a:spLocks noChangeArrowheads="1"/>
          </p:cNvSpPr>
          <p:nvPr/>
        </p:nvSpPr>
        <p:spPr bwMode="auto">
          <a:xfrm>
            <a:off x="3457575" y="5937250"/>
            <a:ext cx="2047875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8172" name="AutoShape 12"/>
          <p:cNvCxnSpPr>
            <a:cxnSpLocks noChangeShapeType="1"/>
          </p:cNvCxnSpPr>
          <p:nvPr/>
        </p:nvCxnSpPr>
        <p:spPr bwMode="auto">
          <a:xfrm flipH="1" flipV="1">
            <a:off x="4494213" y="4421188"/>
            <a:ext cx="1587" cy="1525587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8173" name="AutoShape 13"/>
          <p:cNvSpPr>
            <a:spLocks noChangeArrowheads="1"/>
          </p:cNvSpPr>
          <p:nvPr/>
        </p:nvSpPr>
        <p:spPr bwMode="auto">
          <a:xfrm>
            <a:off x="3602214" y="1216377"/>
            <a:ext cx="1905000" cy="304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75" name="Rectangle 15"/>
          <p:cNvSpPr>
            <a:spLocks noChangeArrowheads="1"/>
          </p:cNvSpPr>
          <p:nvPr/>
        </p:nvSpPr>
        <p:spPr bwMode="auto">
          <a:xfrm>
            <a:off x="609600" y="1817688"/>
            <a:ext cx="8077200" cy="3668712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  <p:bldP spid="988164" grpId="0"/>
      <p:bldP spid="988166" grpId="0"/>
      <p:bldP spid="988167" grpId="0" animBg="1"/>
      <p:bldP spid="988168" grpId="0" animBg="1"/>
      <p:bldP spid="988169" grpId="0"/>
      <p:bldP spid="988171" grpId="0" animBg="1"/>
      <p:bldP spid="988173" grpId="0" animBg="1"/>
      <p:bldP spid="9881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Type Hierarchy</a:t>
            </a:r>
          </a:p>
        </p:txBody>
      </p:sp>
      <p:sp>
        <p:nvSpPr>
          <p:cNvPr id="989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2200" y="1371600"/>
            <a:ext cx="3276600" cy="457200"/>
          </a:xfrm>
        </p:spPr>
        <p:txBody>
          <a:bodyPr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jq_Type</a:t>
            </a:r>
          </a:p>
        </p:txBody>
      </p:sp>
      <p:sp>
        <p:nvSpPr>
          <p:cNvPr id="989189" name="Rectangle 5"/>
          <p:cNvSpPr>
            <a:spLocks noChangeArrowheads="1"/>
          </p:cNvSpPr>
          <p:nvPr/>
        </p:nvSpPr>
        <p:spPr bwMode="auto">
          <a:xfrm>
            <a:off x="76200" y="2590800"/>
            <a:ext cx="395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jq_Primitive</a:t>
            </a:r>
          </a:p>
        </p:txBody>
      </p:sp>
      <p:sp>
        <p:nvSpPr>
          <p:cNvPr id="989190" name="Rectangle 6"/>
          <p:cNvSpPr>
            <a:spLocks noChangeArrowheads="1"/>
          </p:cNvSpPr>
          <p:nvPr/>
        </p:nvSpPr>
        <p:spPr bwMode="auto">
          <a:xfrm>
            <a:off x="3863975" y="259080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jq_Reference</a:t>
            </a:r>
          </a:p>
        </p:txBody>
      </p:sp>
      <p:sp>
        <p:nvSpPr>
          <p:cNvPr id="989191" name="Rectangle 7"/>
          <p:cNvSpPr>
            <a:spLocks noChangeArrowheads="1"/>
          </p:cNvSpPr>
          <p:nvPr/>
        </p:nvSpPr>
        <p:spPr bwMode="auto">
          <a:xfrm>
            <a:off x="2667000" y="3810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jq_Class</a:t>
            </a:r>
          </a:p>
        </p:txBody>
      </p:sp>
      <p:sp>
        <p:nvSpPr>
          <p:cNvPr id="989192" name="Rectangle 8"/>
          <p:cNvSpPr>
            <a:spLocks noChangeArrowheads="1"/>
          </p:cNvSpPr>
          <p:nvPr/>
        </p:nvSpPr>
        <p:spPr bwMode="auto">
          <a:xfrm>
            <a:off x="5943600" y="381158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jq_Array</a:t>
            </a:r>
          </a:p>
        </p:txBody>
      </p:sp>
      <p:cxnSp>
        <p:nvCxnSpPr>
          <p:cNvPr id="989195" name="AutoShape 11"/>
          <p:cNvCxnSpPr>
            <a:cxnSpLocks noChangeShapeType="1"/>
            <a:stCxn id="989189" idx="0"/>
            <a:endCxn id="989188" idx="2"/>
          </p:cNvCxnSpPr>
          <p:nvPr/>
        </p:nvCxnSpPr>
        <p:spPr bwMode="auto">
          <a:xfrm flipV="1">
            <a:off x="2052638" y="1828800"/>
            <a:ext cx="1947862" cy="762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9196" name="AutoShape 12"/>
          <p:cNvCxnSpPr>
            <a:cxnSpLocks noChangeShapeType="1"/>
            <a:stCxn id="989190" idx="0"/>
            <a:endCxn id="989188" idx="2"/>
          </p:cNvCxnSpPr>
          <p:nvPr/>
        </p:nvCxnSpPr>
        <p:spPr bwMode="auto">
          <a:xfrm flipH="1" flipV="1">
            <a:off x="4000500" y="1828800"/>
            <a:ext cx="1893888" cy="762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9197" name="AutoShape 13"/>
          <p:cNvCxnSpPr>
            <a:cxnSpLocks noChangeShapeType="1"/>
            <a:stCxn id="989192" idx="0"/>
            <a:endCxn id="989190" idx="2"/>
          </p:cNvCxnSpPr>
          <p:nvPr/>
        </p:nvCxnSpPr>
        <p:spPr bwMode="auto">
          <a:xfrm flipH="1" flipV="1">
            <a:off x="5894388" y="3048000"/>
            <a:ext cx="1611312" cy="763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9198" name="AutoShape 14"/>
          <p:cNvCxnSpPr>
            <a:cxnSpLocks noChangeShapeType="1"/>
            <a:stCxn id="989191" idx="0"/>
            <a:endCxn id="989190" idx="2"/>
          </p:cNvCxnSpPr>
          <p:nvPr/>
        </p:nvCxnSpPr>
        <p:spPr bwMode="auto">
          <a:xfrm flipV="1">
            <a:off x="4229100" y="3048000"/>
            <a:ext cx="1665288" cy="762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9201" name="Rectangle 17"/>
          <p:cNvSpPr>
            <a:spLocks noChangeArrowheads="1"/>
          </p:cNvSpPr>
          <p:nvPr/>
        </p:nvSpPr>
        <p:spPr bwMode="auto">
          <a:xfrm>
            <a:off x="457200" y="510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800"/>
              </a:spcBef>
            </a:pPr>
            <a:r>
              <a:rPr lang="en-US" sz="2400" b="0">
                <a:solidFill>
                  <a:schemeClr val="bg1"/>
                </a:solidFill>
              </a:rPr>
              <a:t>(all defined in package joeq.Class)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chord.program.Program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static Program g()</a:t>
            </a: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fully-qualified name of the class, e.g., "</a:t>
            </a:r>
            <a:r>
              <a:rPr lang="en-US" sz="2000" dirty="0" err="1">
                <a:solidFill>
                  <a:schemeClr val="bg1"/>
                </a:solidFill>
              </a:rPr>
              <a:t>java.lang.String</a:t>
            </a:r>
            <a:r>
              <a:rPr lang="en-US" sz="2000" dirty="0">
                <a:solidFill>
                  <a:schemeClr val="bg1"/>
                </a:solidFill>
              </a:rPr>
              <a:t>[]" 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IndexSet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</a:rPr>
              <a:t>jq_Type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getTypes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</a:t>
            </a:r>
            <a:r>
              <a:rPr lang="en-US" sz="1800" dirty="0" smtClean="0">
                <a:solidFill>
                  <a:schemeClr val="bg1"/>
                </a:solidFill>
              </a:rPr>
              <a:t>ll </a:t>
            </a:r>
            <a:r>
              <a:rPr lang="en-US" sz="1800" dirty="0">
                <a:solidFill>
                  <a:schemeClr val="bg1"/>
                </a:solidFill>
              </a:rPr>
              <a:t>types in classes that may be </a:t>
            </a:r>
            <a:r>
              <a:rPr lang="en-US" sz="1800" dirty="0" smtClean="0">
                <a:solidFill>
                  <a:schemeClr val="bg1"/>
                </a:solidFill>
              </a:rPr>
              <a:t>loaded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IndexSet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</a:rPr>
              <a:t>jq_Reference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getClasses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</a:t>
            </a:r>
            <a:r>
              <a:rPr lang="en-US" sz="1800" dirty="0" smtClean="0">
                <a:solidFill>
                  <a:schemeClr val="bg1"/>
                </a:solidFill>
              </a:rPr>
              <a:t>classes that may be loaded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IndexSet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</a:rPr>
              <a:t>jq_Method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getMethods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</a:t>
            </a:r>
            <a:r>
              <a:rPr lang="en-US" sz="1800" dirty="0" smtClean="0">
                <a:solidFill>
                  <a:schemeClr val="bg1"/>
                </a:solidFill>
              </a:rPr>
              <a:t>methods that may be called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7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joeq.Class.jq_Class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3340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</a:rPr>
              <a:t>tring </a:t>
            </a:r>
            <a:r>
              <a:rPr lang="en-US" sz="2000" b="1" dirty="0" err="1">
                <a:solidFill>
                  <a:schemeClr val="bg1"/>
                </a:solidFill>
              </a:rPr>
              <a:t>getName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fully-qualified name of the class, e.g., "</a:t>
            </a:r>
            <a:r>
              <a:rPr lang="en-US" sz="2000" dirty="0" err="1">
                <a:solidFill>
                  <a:schemeClr val="bg1"/>
                </a:solidFill>
              </a:rPr>
              <a:t>java.lang.String</a:t>
            </a:r>
            <a:r>
              <a:rPr lang="en-US" sz="2000" dirty="0">
                <a:solidFill>
                  <a:schemeClr val="bg1"/>
                </a:solidFill>
              </a:rPr>
              <a:t>[]"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jq_InstanceField[] </a:t>
            </a:r>
            <a:r>
              <a:rPr lang="en-US" sz="2000" b="1" dirty="0" err="1">
                <a:solidFill>
                  <a:schemeClr val="bg1"/>
                </a:solidFill>
              </a:rPr>
              <a:t>getDeclaredInstanceFields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instance fields declared in the class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jq_StaticField[] </a:t>
            </a:r>
            <a:r>
              <a:rPr lang="en-US" sz="2000" b="1" dirty="0" err="1">
                <a:solidFill>
                  <a:schemeClr val="bg1"/>
                </a:solidFill>
              </a:rPr>
              <a:t>getDeclaredStaticFields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static fields declared in the class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jq_InstanceMethod[] </a:t>
            </a:r>
            <a:r>
              <a:rPr lang="en-US" sz="2000" b="1" dirty="0" err="1">
                <a:solidFill>
                  <a:schemeClr val="bg1"/>
                </a:solidFill>
              </a:rPr>
              <a:t>getDeclaredInstanceMethods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instance methods declared in the class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jq_StaticMethod[] </a:t>
            </a:r>
            <a:r>
              <a:rPr lang="en-US" sz="2000" b="1" dirty="0" err="1">
                <a:solidFill>
                  <a:schemeClr val="bg1"/>
                </a:solidFill>
              </a:rPr>
              <a:t>getDeclaredStaticMethods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static methods declared in the class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Chord?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 and dynamic program analysis framework for Java</a:t>
            </a: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Started in 2006 as static </a:t>
            </a:r>
            <a:r>
              <a:rPr lang="en-US" sz="2400" u="sng" dirty="0">
                <a:solidFill>
                  <a:schemeClr val="bg1"/>
                </a:solidFill>
              </a:rPr>
              <a:t>Ch</a:t>
            </a:r>
            <a:r>
              <a:rPr lang="en-US" sz="2400" dirty="0">
                <a:solidFill>
                  <a:schemeClr val="bg1"/>
                </a:solidFill>
              </a:rPr>
              <a:t>ecker </a:t>
            </a:r>
            <a:r>
              <a:rPr lang="en-US" sz="2400" u="sng" dirty="0">
                <a:solidFill>
                  <a:schemeClr val="bg1"/>
                </a:solidFill>
              </a:rPr>
              <a:t>o</a:t>
            </a:r>
            <a:r>
              <a:rPr lang="en-US" sz="2400" dirty="0">
                <a:solidFill>
                  <a:schemeClr val="bg1"/>
                </a:solidFill>
              </a:rPr>
              <a:t>f </a:t>
            </a:r>
            <a:r>
              <a:rPr lang="en-US" sz="2400" u="sng" dirty="0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aces and </a:t>
            </a:r>
            <a:r>
              <a:rPr lang="en-US" sz="2400" u="sng" dirty="0">
                <a:solidFill>
                  <a:schemeClr val="bg1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eadlocks</a:t>
            </a: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Publicly available under New BSD License</a:t>
            </a: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Key goals: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versatile: </a:t>
            </a:r>
            <a:r>
              <a:rPr lang="en-US" sz="2200" dirty="0" smtClean="0">
                <a:solidFill>
                  <a:schemeClr val="bg1"/>
                </a:solidFill>
              </a:rPr>
              <a:t>applies </a:t>
            </a:r>
            <a:r>
              <a:rPr lang="en-US" sz="2200" dirty="0">
                <a:solidFill>
                  <a:schemeClr val="bg1"/>
                </a:solidFill>
              </a:rPr>
              <a:t>to various analyses, domains, platforms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extensible: users can build own analyses atop </a:t>
            </a:r>
            <a:r>
              <a:rPr lang="en-US" sz="2200" dirty="0" smtClean="0">
                <a:solidFill>
                  <a:schemeClr val="bg1"/>
                </a:solidFill>
              </a:rPr>
              <a:t>given ones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productive: facilitates rapid prototyping of analyses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200" dirty="0">
                <a:solidFill>
                  <a:schemeClr val="bg1"/>
                </a:solidFill>
              </a:rPr>
              <a:t>robust: deterministic, handles partial programs, 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joeq.Class.jq_Method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5638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getName</a:t>
            </a:r>
            <a:r>
              <a:rPr lang="en-US" sz="2000" b="1" dirty="0" smtClean="0">
                <a:solidFill>
                  <a:schemeClr val="bg1"/>
                </a:solidFill>
              </a:rPr>
              <a:t>().</a:t>
            </a:r>
            <a:r>
              <a:rPr lang="en-US" sz="2000" b="1" dirty="0" err="1" smtClean="0">
                <a:solidFill>
                  <a:schemeClr val="bg1"/>
                </a:solidFill>
              </a:rPr>
              <a:t>toString</a:t>
            </a:r>
            <a:r>
              <a:rPr lang="en-US" sz="2000" b="1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 of the method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getDesc</a:t>
            </a:r>
            <a:r>
              <a:rPr lang="en-US" sz="2000" b="1" dirty="0">
                <a:solidFill>
                  <a:schemeClr val="bg1"/>
                </a:solidFill>
              </a:rPr>
              <a:t>().</a:t>
            </a:r>
            <a:r>
              <a:rPr lang="en-US" sz="2000" b="1" dirty="0" err="1">
                <a:solidFill>
                  <a:schemeClr val="bg1"/>
                </a:solidFill>
              </a:rPr>
              <a:t>toString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descriptor of the method, e.g., "(</a:t>
            </a:r>
            <a:r>
              <a:rPr lang="en-US" sz="2000" dirty="0" err="1">
                <a:solidFill>
                  <a:schemeClr val="bg1"/>
                </a:solidFill>
              </a:rPr>
              <a:t>Ljava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lang</a:t>
            </a:r>
            <a:r>
              <a:rPr lang="en-US" sz="2000" dirty="0">
                <a:solidFill>
                  <a:schemeClr val="bg1"/>
                </a:solidFill>
              </a:rPr>
              <a:t>/String;)V"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jq_Class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getDeclaringClass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declaring class of the method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ControlFlowGraph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getCFG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control-flow graph of the method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Quad </a:t>
            </a:r>
            <a:r>
              <a:rPr lang="en-US" sz="2000" b="1" dirty="0" err="1">
                <a:solidFill>
                  <a:schemeClr val="bg1"/>
                </a:solidFill>
              </a:rPr>
              <a:t>getQuad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bci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 quad at the given </a:t>
            </a:r>
            <a:r>
              <a:rPr lang="en-US" sz="2000" dirty="0" err="1">
                <a:solidFill>
                  <a:schemeClr val="bg1"/>
                </a:solidFill>
              </a:rPr>
              <a:t>bytecode</a:t>
            </a:r>
            <a:r>
              <a:rPr lang="en-US" sz="2000" dirty="0">
                <a:solidFill>
                  <a:schemeClr val="bg1"/>
                </a:solidFill>
              </a:rPr>
              <a:t> offset (null if missing)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getLineNumber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bci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 number of the given </a:t>
            </a:r>
            <a:r>
              <a:rPr lang="en-US" sz="2000" dirty="0" err="1">
                <a:solidFill>
                  <a:schemeClr val="bg1"/>
                </a:solidFill>
              </a:rPr>
              <a:t>bytecode</a:t>
            </a:r>
            <a:r>
              <a:rPr lang="en-US" sz="2000" dirty="0">
                <a:solidFill>
                  <a:schemeClr val="bg1"/>
                </a:solidFill>
              </a:rPr>
              <a:t> offset (-1 if missing)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toString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 of the method in format </a:t>
            </a:r>
            <a:r>
              <a:rPr lang="en-US" sz="2000" dirty="0" err="1">
                <a:solidFill>
                  <a:schemeClr val="bg1"/>
                </a:solidFill>
              </a:rPr>
              <a:t>mName:mDesc@cName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Flow Graphs (CFGs)</a:t>
            </a:r>
          </a:p>
        </p:txBody>
      </p:sp>
      <p:sp>
        <p:nvSpPr>
          <p:cNvPr id="996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848600" cy="5410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CFG contains: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 set of registers (</a:t>
            </a:r>
            <a:r>
              <a:rPr lang="en-US" sz="2200" i="1" dirty="0">
                <a:solidFill>
                  <a:schemeClr val="bg1"/>
                </a:solidFill>
              </a:rPr>
              <a:t>register factory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 directed graph whose nodes are basic blocks and edges denote control flow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Register Factory: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one register per argument (</a:t>
            </a:r>
            <a:r>
              <a:rPr lang="en-US" sz="2200" i="1" dirty="0">
                <a:solidFill>
                  <a:schemeClr val="bg1"/>
                </a:solidFill>
              </a:rPr>
              <a:t>local variables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named R0, R1, …, </a:t>
            </a:r>
            <a:r>
              <a:rPr lang="en-US" sz="2000" dirty="0" err="1">
                <a:solidFill>
                  <a:schemeClr val="bg1"/>
                </a:solidFill>
              </a:rPr>
              <a:t>Rn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one register per temporary (</a:t>
            </a:r>
            <a:r>
              <a:rPr lang="en-US" sz="2200" i="1" dirty="0">
                <a:solidFill>
                  <a:schemeClr val="bg1"/>
                </a:solidFill>
              </a:rPr>
              <a:t>stack variables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named Tn+1, Tn+2, …, Tm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Basic Block (BB):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sequence of primitive statements (</a:t>
            </a:r>
            <a:r>
              <a:rPr lang="en-US" sz="2200" i="1" dirty="0">
                <a:solidFill>
                  <a:schemeClr val="bg1"/>
                </a:solidFill>
              </a:rPr>
              <a:t>quads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unique entry BB: no quads and no incoming edges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unique exit BB: no quads and no outgoing edges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joeq.Compiler.Quad.ControlFlowGraph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RegisterFactory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getRegisterFactory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set of all local variables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EntryOrExitBasicBlock</a:t>
            </a:r>
            <a:r>
              <a:rPr lang="en-US" sz="2000" b="1" dirty="0">
                <a:solidFill>
                  <a:schemeClr val="bg1"/>
                </a:solidFill>
              </a:rPr>
              <a:t> entry()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unique entry basic block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EntryOrExitBasicBlock</a:t>
            </a:r>
            <a:r>
              <a:rPr lang="en-US" sz="2000" b="1" dirty="0">
                <a:solidFill>
                  <a:schemeClr val="bg1"/>
                </a:solidFill>
              </a:rPr>
              <a:t> exit()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unique exit basic block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List&lt;</a:t>
            </a: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>
                <a:solidFill>
                  <a:schemeClr val="bg1"/>
                </a:solidFill>
              </a:rPr>
              <a:t>&gt;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reversePostOrder</a:t>
            </a:r>
            <a:r>
              <a:rPr lang="en-US" sz="2000" b="1" dirty="0" smtClean="0">
                <a:solidFill>
                  <a:schemeClr val="bg1"/>
                </a:solidFill>
              </a:rPr>
              <a:t> ()</a:t>
            </a: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List of all </a:t>
            </a:r>
            <a:r>
              <a:rPr lang="en-US" sz="2000" dirty="0">
                <a:solidFill>
                  <a:schemeClr val="bg1"/>
                </a:solidFill>
              </a:rPr>
              <a:t>basic blocks in reverse post-order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jq_Method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getMethod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containing method of the CFG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joeq.Compiler.Quad.BasicBlock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size()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number of quads in the basic block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Quad </a:t>
            </a:r>
            <a:r>
              <a:rPr lang="en-US" sz="2000" b="1" dirty="0" err="1">
                <a:solidFill>
                  <a:schemeClr val="bg1"/>
                </a:solidFill>
              </a:rPr>
              <a:t>getQuad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index)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quad at the given 0-based index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List&lt;</a:t>
            </a: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getPredecessors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 of immediate predecessor basic blocks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List&lt;</a:t>
            </a: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 smtClean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getSuccessors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 of immediately successor basic blocks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jq_Method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getMethod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containing method of the basic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Quad Instructions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001000" cy="152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quad contains an operator and </a:t>
            </a:r>
            <a:r>
              <a:rPr lang="en-US" sz="2400" dirty="0" err="1">
                <a:solidFill>
                  <a:schemeClr val="bg1"/>
                </a:solidFill>
              </a:rPr>
              <a:t>upto</a:t>
            </a:r>
            <a:r>
              <a:rPr lang="en-US" sz="2400" dirty="0">
                <a:solidFill>
                  <a:schemeClr val="bg1"/>
                </a:solidFill>
              </a:rPr>
              <a:t> 4 </a:t>
            </a:r>
            <a:r>
              <a:rPr lang="en-US" sz="2400" dirty="0" smtClean="0">
                <a:solidFill>
                  <a:schemeClr val="bg1"/>
                </a:solidFill>
              </a:rPr>
              <a:t>operands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Example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getfield</a:t>
            </a:r>
            <a:r>
              <a:rPr lang="en-US" sz="2400" dirty="0">
                <a:solidFill>
                  <a:schemeClr val="bg1"/>
                </a:solidFill>
              </a:rPr>
              <a:t> l = </a:t>
            </a:r>
            <a:r>
              <a:rPr lang="en-US" sz="2400" dirty="0" err="1">
                <a:solidFill>
                  <a:schemeClr val="bg1"/>
                </a:solidFill>
              </a:rPr>
              <a:t>b.f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827088" y="2962851"/>
            <a:ext cx="7402512" cy="2599749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Operand lo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Getfield.getDest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(q);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Operand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bo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Getfield.getBase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(q);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if (lo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instanceof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&amp;&amp;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bo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instanceof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 {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Register l = ((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 lo).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getRegister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Register b = ((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RegisterOperand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bo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).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getRegister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jq_Field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f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Getfield.getField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(q).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getField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...</a:t>
            </a:r>
            <a:br>
              <a:rPr lang="en-US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Kinds of Quads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                   </a:t>
            </a:r>
            <a:r>
              <a:rPr lang="en-US" sz="2200" dirty="0" err="1">
                <a:solidFill>
                  <a:schemeClr val="bg1"/>
                </a:solidFill>
              </a:rPr>
              <a:t>joeq.Compiler.Quad.Operator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Move                  </a:t>
            </a:r>
            <a:r>
              <a:rPr lang="en-US" sz="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Getstatic</a:t>
            </a:r>
            <a:r>
              <a:rPr lang="en-US" sz="2200" dirty="0">
                <a:solidFill>
                  <a:schemeClr val="bg1"/>
                </a:solidFill>
              </a:rPr>
              <a:t>      Branch           Invoke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Phi                     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Putstatic</a:t>
            </a:r>
            <a:r>
              <a:rPr lang="en-US" sz="2200" dirty="0">
                <a:solidFill>
                  <a:schemeClr val="bg1"/>
                </a:solidFill>
              </a:rPr>
              <a:t>          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IntIfCmp</a:t>
            </a:r>
            <a:r>
              <a:rPr lang="en-US" sz="2200" dirty="0">
                <a:solidFill>
                  <a:schemeClr val="bg1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InvokeVirtual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Unary                 </a:t>
            </a:r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Getfield</a:t>
            </a:r>
            <a:r>
              <a:rPr lang="en-US" sz="2200" dirty="0">
                <a:solidFill>
                  <a:schemeClr val="bg1"/>
                </a:solidFill>
              </a:rPr>
              <a:t>             </a:t>
            </a:r>
            <a:r>
              <a:rPr lang="en-US" sz="2200" dirty="0" err="1">
                <a:solidFill>
                  <a:schemeClr val="bg1"/>
                </a:solidFill>
              </a:rPr>
              <a:t>Goto</a:t>
            </a:r>
            <a:r>
              <a:rPr lang="en-US" sz="2200" dirty="0">
                <a:solidFill>
                  <a:schemeClr val="bg1"/>
                </a:solidFill>
              </a:rPr>
              <a:t>              </a:t>
            </a:r>
            <a:r>
              <a:rPr lang="en-US" sz="2200" dirty="0" err="1">
                <a:solidFill>
                  <a:schemeClr val="bg1"/>
                </a:solidFill>
              </a:rPr>
              <a:t>InvokeStatic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Binary                 </a:t>
            </a:r>
            <a:r>
              <a:rPr lang="en-US" sz="2200" dirty="0" err="1">
                <a:solidFill>
                  <a:schemeClr val="bg1"/>
                </a:solidFill>
              </a:rPr>
              <a:t>Putfield</a:t>
            </a:r>
            <a:r>
              <a:rPr lang="en-US" sz="2200" dirty="0">
                <a:solidFill>
                  <a:schemeClr val="bg1"/>
                </a:solidFill>
              </a:rPr>
              <a:t>             </a:t>
            </a:r>
            <a:r>
              <a:rPr lang="en-US" sz="2200" dirty="0" err="1">
                <a:solidFill>
                  <a:schemeClr val="bg1"/>
                </a:solidFill>
              </a:rPr>
              <a:t>Jsr</a:t>
            </a:r>
            <a:r>
              <a:rPr lang="en-US" sz="2200" dirty="0">
                <a:solidFill>
                  <a:schemeClr val="bg1"/>
                </a:solidFill>
              </a:rPr>
              <a:t>               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InvokeInterface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New                  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ALoad</a:t>
            </a:r>
            <a:r>
              <a:rPr lang="en-US" sz="2200" dirty="0">
                <a:solidFill>
                  <a:schemeClr val="bg1"/>
                </a:solidFill>
              </a:rPr>
              <a:t>               Ret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NewArray</a:t>
            </a:r>
            <a:r>
              <a:rPr lang="en-US" sz="2200" dirty="0">
                <a:solidFill>
                  <a:schemeClr val="bg1"/>
                </a:solidFill>
              </a:rPr>
              <a:t>            </a:t>
            </a:r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AStore</a:t>
            </a:r>
            <a:r>
              <a:rPr lang="en-US" sz="2200" dirty="0">
                <a:solidFill>
                  <a:schemeClr val="bg1"/>
                </a:solidFill>
              </a:rPr>
              <a:t>              </a:t>
            </a:r>
            <a:r>
              <a:rPr lang="en-US" sz="2200" dirty="0" err="1">
                <a:solidFill>
                  <a:schemeClr val="bg1"/>
                </a:solidFill>
              </a:rPr>
              <a:t>LookupSwitch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MultiNewArray</a:t>
            </a:r>
            <a:r>
              <a:rPr lang="en-US" sz="2200" dirty="0">
                <a:solidFill>
                  <a:schemeClr val="bg1"/>
                </a:solidFill>
              </a:rPr>
              <a:t>     </a:t>
            </a:r>
            <a:r>
              <a:rPr lang="en-US" sz="2200" dirty="0" err="1">
                <a:solidFill>
                  <a:schemeClr val="bg1"/>
                </a:solidFill>
              </a:rPr>
              <a:t>Checkcast</a:t>
            </a:r>
            <a:r>
              <a:rPr lang="en-US" sz="2200" dirty="0">
                <a:solidFill>
                  <a:schemeClr val="bg1"/>
                </a:solidFill>
              </a:rPr>
              <a:t>          </a:t>
            </a:r>
            <a:r>
              <a:rPr lang="en-US" sz="2200" dirty="0" err="1">
                <a:solidFill>
                  <a:schemeClr val="bg1"/>
                </a:solidFill>
              </a:rPr>
              <a:t>TableSwitch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Alength</a:t>
            </a:r>
            <a:r>
              <a:rPr lang="en-US" sz="2200" dirty="0">
                <a:solidFill>
                  <a:schemeClr val="bg1"/>
                </a:solidFill>
              </a:rPr>
              <a:t>               </a:t>
            </a:r>
            <a:r>
              <a:rPr lang="en-US" sz="2200" dirty="0" err="1">
                <a:solidFill>
                  <a:schemeClr val="bg1"/>
                </a:solidFill>
              </a:rPr>
              <a:t>Instanceof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bg1"/>
                </a:solidFill>
              </a:rPr>
              <a:t>  Monitor               Return</a:t>
            </a:r>
          </a:p>
        </p:txBody>
      </p:sp>
      <p:sp>
        <p:nvSpPr>
          <p:cNvPr id="998407" name="Line 7"/>
          <p:cNvSpPr>
            <a:spLocks noChangeShapeType="1"/>
          </p:cNvSpPr>
          <p:nvPr/>
        </p:nvSpPr>
        <p:spPr bwMode="auto">
          <a:xfrm>
            <a:off x="381000" y="1676400"/>
            <a:ext cx="0" cy="32766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8" name="Line 8"/>
          <p:cNvSpPr>
            <a:spLocks noChangeShapeType="1"/>
          </p:cNvSpPr>
          <p:nvPr/>
        </p:nvSpPr>
        <p:spPr bwMode="auto">
          <a:xfrm>
            <a:off x="381000" y="4949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9" name="Line 9"/>
          <p:cNvSpPr>
            <a:spLocks noChangeShapeType="1"/>
          </p:cNvSpPr>
          <p:nvPr/>
        </p:nvSpPr>
        <p:spPr bwMode="auto">
          <a:xfrm>
            <a:off x="381000" y="4568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0" name="Line 10"/>
          <p:cNvSpPr>
            <a:spLocks noChangeShapeType="1"/>
          </p:cNvSpPr>
          <p:nvPr/>
        </p:nvSpPr>
        <p:spPr bwMode="auto">
          <a:xfrm>
            <a:off x="381000" y="421005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1" name="Line 11"/>
          <p:cNvSpPr>
            <a:spLocks noChangeShapeType="1"/>
          </p:cNvSpPr>
          <p:nvPr/>
        </p:nvSpPr>
        <p:spPr bwMode="auto">
          <a:xfrm>
            <a:off x="381000" y="38401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2" name="Line 12"/>
          <p:cNvSpPr>
            <a:spLocks noChangeShapeType="1"/>
          </p:cNvSpPr>
          <p:nvPr/>
        </p:nvSpPr>
        <p:spPr bwMode="auto">
          <a:xfrm>
            <a:off x="381000" y="34718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3" name="Line 13"/>
          <p:cNvSpPr>
            <a:spLocks noChangeShapeType="1"/>
          </p:cNvSpPr>
          <p:nvPr/>
        </p:nvSpPr>
        <p:spPr bwMode="auto">
          <a:xfrm>
            <a:off x="381000" y="3103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4" name="Line 14"/>
          <p:cNvSpPr>
            <a:spLocks noChangeShapeType="1"/>
          </p:cNvSpPr>
          <p:nvPr/>
        </p:nvSpPr>
        <p:spPr bwMode="auto">
          <a:xfrm>
            <a:off x="381000" y="2722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5" name="Line 15"/>
          <p:cNvSpPr>
            <a:spLocks noChangeShapeType="1"/>
          </p:cNvSpPr>
          <p:nvPr/>
        </p:nvSpPr>
        <p:spPr bwMode="auto">
          <a:xfrm>
            <a:off x="381000" y="23653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6" name="Line 16"/>
          <p:cNvSpPr>
            <a:spLocks noChangeShapeType="1"/>
          </p:cNvSpPr>
          <p:nvPr/>
        </p:nvSpPr>
        <p:spPr bwMode="auto">
          <a:xfrm>
            <a:off x="381000" y="1960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7" name="Line 17"/>
          <p:cNvSpPr>
            <a:spLocks noChangeShapeType="1"/>
          </p:cNvSpPr>
          <p:nvPr/>
        </p:nvSpPr>
        <p:spPr bwMode="auto">
          <a:xfrm>
            <a:off x="369888" y="1676400"/>
            <a:ext cx="634365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28" name="Line 28"/>
          <p:cNvSpPr>
            <a:spLocks noChangeShapeType="1"/>
          </p:cNvSpPr>
          <p:nvPr/>
        </p:nvSpPr>
        <p:spPr bwMode="auto">
          <a:xfrm>
            <a:off x="4953000" y="1676400"/>
            <a:ext cx="0" cy="2016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38" name="Line 38"/>
          <p:cNvSpPr>
            <a:spLocks noChangeShapeType="1"/>
          </p:cNvSpPr>
          <p:nvPr/>
        </p:nvSpPr>
        <p:spPr bwMode="auto">
          <a:xfrm>
            <a:off x="4681538" y="2155825"/>
            <a:ext cx="0" cy="207486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1" name="Line 41"/>
          <p:cNvSpPr>
            <a:spLocks noChangeShapeType="1"/>
          </p:cNvSpPr>
          <p:nvPr/>
        </p:nvSpPr>
        <p:spPr bwMode="auto">
          <a:xfrm>
            <a:off x="4681538" y="42211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2" name="Line 42"/>
          <p:cNvSpPr>
            <a:spLocks noChangeShapeType="1"/>
          </p:cNvSpPr>
          <p:nvPr/>
        </p:nvSpPr>
        <p:spPr bwMode="auto">
          <a:xfrm>
            <a:off x="4681538" y="3817938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3" name="Line 43"/>
          <p:cNvSpPr>
            <a:spLocks noChangeShapeType="1"/>
          </p:cNvSpPr>
          <p:nvPr/>
        </p:nvSpPr>
        <p:spPr bwMode="auto">
          <a:xfrm>
            <a:off x="4681538" y="346075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4" name="Line 44"/>
          <p:cNvSpPr>
            <a:spLocks noChangeShapeType="1"/>
          </p:cNvSpPr>
          <p:nvPr/>
        </p:nvSpPr>
        <p:spPr bwMode="auto">
          <a:xfrm>
            <a:off x="4681538" y="30908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5" name="Line 45"/>
          <p:cNvSpPr>
            <a:spLocks noChangeShapeType="1"/>
          </p:cNvSpPr>
          <p:nvPr/>
        </p:nvSpPr>
        <p:spPr bwMode="auto">
          <a:xfrm>
            <a:off x="4681538" y="27209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46" name="Line 46"/>
          <p:cNvSpPr>
            <a:spLocks noChangeShapeType="1"/>
          </p:cNvSpPr>
          <p:nvPr/>
        </p:nvSpPr>
        <p:spPr bwMode="auto">
          <a:xfrm>
            <a:off x="4681538" y="23526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0" name="Line 50"/>
          <p:cNvSpPr>
            <a:spLocks noChangeShapeType="1"/>
          </p:cNvSpPr>
          <p:nvPr/>
        </p:nvSpPr>
        <p:spPr bwMode="auto">
          <a:xfrm>
            <a:off x="6705600" y="1676400"/>
            <a:ext cx="0" cy="2016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1" name="Line 51"/>
          <p:cNvSpPr>
            <a:spLocks noChangeShapeType="1"/>
          </p:cNvSpPr>
          <p:nvPr/>
        </p:nvSpPr>
        <p:spPr bwMode="auto">
          <a:xfrm>
            <a:off x="4038600" y="1493330"/>
            <a:ext cx="0" cy="182562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2" name="Line 52"/>
          <p:cNvSpPr>
            <a:spLocks noChangeShapeType="1"/>
          </p:cNvSpPr>
          <p:nvPr/>
        </p:nvSpPr>
        <p:spPr bwMode="auto">
          <a:xfrm>
            <a:off x="6477000" y="2155825"/>
            <a:ext cx="0" cy="9779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6" name="Line 56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7" name="Line 57"/>
          <p:cNvSpPr>
            <a:spLocks noChangeShapeType="1"/>
          </p:cNvSpPr>
          <p:nvPr/>
        </p:nvSpPr>
        <p:spPr bwMode="auto">
          <a:xfrm>
            <a:off x="6477000" y="274320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8" name="Line 58"/>
          <p:cNvSpPr>
            <a:spLocks noChangeShapeType="1"/>
          </p:cNvSpPr>
          <p:nvPr/>
        </p:nvSpPr>
        <p:spPr bwMode="auto">
          <a:xfrm>
            <a:off x="6477000" y="2363788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59" name="Line 59"/>
          <p:cNvSpPr>
            <a:spLocks noChangeShapeType="1"/>
          </p:cNvSpPr>
          <p:nvPr/>
        </p:nvSpPr>
        <p:spPr bwMode="auto">
          <a:xfrm>
            <a:off x="2581275" y="1676400"/>
            <a:ext cx="0" cy="32766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0" name="Line 60"/>
          <p:cNvSpPr>
            <a:spLocks noChangeShapeType="1"/>
          </p:cNvSpPr>
          <p:nvPr/>
        </p:nvSpPr>
        <p:spPr bwMode="auto">
          <a:xfrm>
            <a:off x="2581275" y="4949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1" name="Line 61"/>
          <p:cNvSpPr>
            <a:spLocks noChangeShapeType="1"/>
          </p:cNvSpPr>
          <p:nvPr/>
        </p:nvSpPr>
        <p:spPr bwMode="auto">
          <a:xfrm>
            <a:off x="2581275" y="456882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2" name="Line 62"/>
          <p:cNvSpPr>
            <a:spLocks noChangeShapeType="1"/>
          </p:cNvSpPr>
          <p:nvPr/>
        </p:nvSpPr>
        <p:spPr bwMode="auto">
          <a:xfrm>
            <a:off x="2581275" y="4210050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3" name="Line 63"/>
          <p:cNvSpPr>
            <a:spLocks noChangeShapeType="1"/>
          </p:cNvSpPr>
          <p:nvPr/>
        </p:nvSpPr>
        <p:spPr bwMode="auto">
          <a:xfrm>
            <a:off x="2581275" y="38401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4" name="Line 64"/>
          <p:cNvSpPr>
            <a:spLocks noChangeShapeType="1"/>
          </p:cNvSpPr>
          <p:nvPr/>
        </p:nvSpPr>
        <p:spPr bwMode="auto">
          <a:xfrm>
            <a:off x="2581275" y="34718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5" name="Line 65"/>
          <p:cNvSpPr>
            <a:spLocks noChangeShapeType="1"/>
          </p:cNvSpPr>
          <p:nvPr/>
        </p:nvSpPr>
        <p:spPr bwMode="auto">
          <a:xfrm>
            <a:off x="2581275" y="3103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6" name="Line 66"/>
          <p:cNvSpPr>
            <a:spLocks noChangeShapeType="1"/>
          </p:cNvSpPr>
          <p:nvPr/>
        </p:nvSpPr>
        <p:spPr bwMode="auto">
          <a:xfrm>
            <a:off x="2581275" y="2722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7" name="Line 67"/>
          <p:cNvSpPr>
            <a:spLocks noChangeShapeType="1"/>
          </p:cNvSpPr>
          <p:nvPr/>
        </p:nvSpPr>
        <p:spPr bwMode="auto">
          <a:xfrm>
            <a:off x="2581275" y="2365375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68" name="Line 68"/>
          <p:cNvSpPr>
            <a:spLocks noChangeShapeType="1"/>
          </p:cNvSpPr>
          <p:nvPr/>
        </p:nvSpPr>
        <p:spPr bwMode="auto">
          <a:xfrm>
            <a:off x="2581275" y="1960563"/>
            <a:ext cx="2286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joeq.Compiler.Quad.Quad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55626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Operator </a:t>
            </a:r>
            <a:r>
              <a:rPr lang="en-US" sz="2000" b="1" dirty="0" err="1">
                <a:solidFill>
                  <a:schemeClr val="bg1"/>
                </a:solidFill>
              </a:rPr>
              <a:t>getOperator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kind of the quad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getBCI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bytecode</a:t>
            </a:r>
            <a:r>
              <a:rPr lang="en-US" sz="1800" dirty="0">
                <a:solidFill>
                  <a:schemeClr val="bg1"/>
                </a:solidFill>
              </a:rPr>
              <a:t> offset of the quad in its containing method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toByteLocStr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unique identifier of the quad in format </a:t>
            </a:r>
            <a:r>
              <a:rPr lang="en-US" sz="1800" dirty="0" err="1">
                <a:solidFill>
                  <a:schemeClr val="bg1"/>
                </a:solidFill>
              </a:rPr>
              <a:t>offset!mName:mDesc@cName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toJavaLocStr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location of the quad in format </a:t>
            </a:r>
            <a:r>
              <a:rPr lang="en-US" sz="1800" dirty="0" err="1">
                <a:solidFill>
                  <a:schemeClr val="bg1"/>
                </a:solidFill>
              </a:rPr>
              <a:t>fileName:lineNum</a:t>
            </a:r>
            <a:r>
              <a:rPr lang="en-US" sz="1800" dirty="0">
                <a:solidFill>
                  <a:schemeClr val="bg1"/>
                </a:solidFill>
              </a:rPr>
              <a:t> in Java source code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toLocStr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location of the quad in both Java </a:t>
            </a:r>
            <a:r>
              <a:rPr lang="en-US" sz="1800" dirty="0" err="1">
                <a:solidFill>
                  <a:schemeClr val="bg1"/>
                </a:solidFill>
              </a:rPr>
              <a:t>bytecode</a:t>
            </a:r>
            <a:r>
              <a:rPr lang="en-US" sz="1800" dirty="0">
                <a:solidFill>
                  <a:schemeClr val="bg1"/>
                </a:solidFill>
              </a:rPr>
              <a:t> and source code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String </a:t>
            </a:r>
            <a:r>
              <a:rPr lang="en-US" sz="2000" b="1" dirty="0" err="1">
                <a:solidFill>
                  <a:schemeClr val="bg1"/>
                </a:solidFill>
              </a:rPr>
              <a:t>toVerboseStr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verbose description of the quad (its location plus contents)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BasicBlock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getBasicBlock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containing </a:t>
            </a:r>
            <a:r>
              <a:rPr lang="en-US" sz="1800" dirty="0" smtClean="0">
                <a:solidFill>
                  <a:schemeClr val="bg1"/>
                </a:solidFill>
              </a:rPr>
              <a:t>basic block </a:t>
            </a:r>
            <a:r>
              <a:rPr lang="en-US" sz="1800" dirty="0">
                <a:solidFill>
                  <a:schemeClr val="bg1"/>
                </a:solidFill>
              </a:rPr>
              <a:t>of the quad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Traversing </a:t>
            </a:r>
            <a:r>
              <a:rPr lang="en-US" dirty="0" err="1">
                <a:solidFill>
                  <a:schemeClr val="bg1"/>
                </a:solidFill>
              </a:rPr>
              <a:t>Quadcode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3828" name="Rectangle 4"/>
          <p:cNvSpPr>
            <a:spLocks noChangeArrowheads="1"/>
          </p:cNvSpPr>
          <p:nvPr/>
        </p:nvSpPr>
        <p:spPr bwMode="auto">
          <a:xfrm>
            <a:off x="533400" y="990600"/>
            <a:ext cx="8001000" cy="5105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anchor="ctr"/>
          <a:lstStyle/>
          <a:p>
            <a:pPr marL="342900" lvl="0" indent="-342900" algn="l">
              <a:spcBef>
                <a:spcPts val="800"/>
              </a:spcBef>
            </a:pPr>
            <a:r>
              <a:rPr lang="en-US" sz="1600" b="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	</a:t>
            </a:r>
            <a:r>
              <a:rPr lang="en-US" sz="160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import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chord.program.Program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import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joeq.Class.jq_Method</a:t>
            </a:r>
            <a:r>
              <a:rPr lang="en-US" sz="160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import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joeq.Compiler.Quad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.*; 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2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/>
            </a:r>
            <a:br>
              <a:rPr lang="en-US" sz="12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QuadVisitor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qv = new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QuadVisitor.EmptyVisitor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 {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public void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visitNew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(Quad q) { ... }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public void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visitPhi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(Quad q) { ... }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...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};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endParaRPr lang="en-US" sz="800" kern="0" dirty="0">
              <a:solidFill>
                <a:srgbClr val="FFFFFF"/>
              </a:solidFill>
              <a:latin typeface="Courier New" pitchFamily="49" charset="0"/>
              <a:cs typeface="Arial"/>
            </a:endParaRPr>
          </a:p>
          <a:p>
            <a:pPr marL="342900" lvl="0" indent="-342900" algn="l">
              <a:spcBef>
                <a:spcPts val="800"/>
              </a:spcBef>
            </a:pP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Program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 {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if (!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m.isAbstract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 {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cfg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m.getCFG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for (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BasicBlock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bb :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cfg.reversePostOrder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   for (Quad q :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bb.getQuads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())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>
                <a:solidFill>
                  <a:srgbClr val="FFFFFF"/>
                </a:solidFill>
                <a:latin typeface="Courier New" pitchFamily="49" charset="0"/>
                <a:cs typeface="Arial"/>
              </a:rPr>
              <a:t>q.accept</a:t>
            </a: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(qv);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  <a:t>   }</a:t>
            </a:r>
            <a:br>
              <a:rPr lang="en-US" sz="1600" kern="0" dirty="0">
                <a:solidFill>
                  <a:srgbClr val="FFFFFF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rgbClr val="FFFFFF"/>
                </a:solidFill>
                <a:latin typeface="Courier New" pitchFamily="49" charset="0"/>
                <a:cs typeface="Arial"/>
              </a:rPr>
              <a:t>}</a:t>
            </a:r>
            <a:endParaRPr lang="en-US" sz="1600" kern="0" dirty="0">
              <a:solidFill>
                <a:srgbClr val="FFFFFF"/>
              </a:solidFill>
              <a:latin typeface="Courier New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82019" name="AutoShape 3"/>
          <p:cNvSpPr>
            <a:spLocks noChangeArrowheads="1"/>
          </p:cNvSpPr>
          <p:nvPr/>
        </p:nvSpPr>
        <p:spPr bwMode="auto">
          <a:xfrm>
            <a:off x="12192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 dirty="0">
                <a:solidFill>
                  <a:schemeClr val="bg1"/>
                </a:solidFill>
              </a:rPr>
              <a:t>Java source code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82021" name="AutoShape 5"/>
          <p:cNvSpPr>
            <a:spLocks noChangeArrowheads="1"/>
          </p:cNvSpPr>
          <p:nvPr/>
        </p:nvSpPr>
        <p:spPr bwMode="auto">
          <a:xfrm>
            <a:off x="5638800" y="31273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Quadcode</a:t>
            </a:r>
          </a:p>
        </p:txBody>
      </p:sp>
      <p:sp>
        <p:nvSpPr>
          <p:cNvPr id="982022" name="AutoShape 6"/>
          <p:cNvSpPr>
            <a:spLocks noChangeArrowheads="1"/>
          </p:cNvSpPr>
          <p:nvPr/>
        </p:nvSpPr>
        <p:spPr bwMode="auto">
          <a:xfrm>
            <a:off x="12192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sp>
        <p:nvSpPr>
          <p:cNvPr id="982023" name="AutoShape 7"/>
          <p:cNvSpPr>
            <a:spLocks noChangeArrowheads="1"/>
          </p:cNvSpPr>
          <p:nvPr/>
        </p:nvSpPr>
        <p:spPr bwMode="auto">
          <a:xfrm>
            <a:off x="5638800" y="1295400"/>
            <a:ext cx="2209800" cy="990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HTMLized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.html</a:t>
            </a:r>
          </a:p>
        </p:txBody>
      </p:sp>
      <p:cxnSp>
        <p:nvCxnSpPr>
          <p:cNvPr id="982024" name="AutoShape 8"/>
          <p:cNvCxnSpPr>
            <a:cxnSpLocks noChangeShapeType="1"/>
            <a:stCxn id="982019" idx="3"/>
            <a:endCxn id="982023" idx="1"/>
          </p:cNvCxnSpPr>
          <p:nvPr/>
        </p:nvCxnSpPr>
        <p:spPr bwMode="auto">
          <a:xfrm>
            <a:off x="3441700" y="1789113"/>
            <a:ext cx="2184400" cy="1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25" name="Text Box 9"/>
          <p:cNvSpPr txBox="1">
            <a:spLocks noChangeArrowheads="1"/>
          </p:cNvSpPr>
          <p:nvPr/>
        </p:nvSpPr>
        <p:spPr bwMode="auto">
          <a:xfrm>
            <a:off x="3736975" y="1371600"/>
            <a:ext cx="1463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j2h</a:t>
            </a:r>
          </a:p>
          <a:p>
            <a:r>
              <a:rPr lang="en-US" sz="2000" b="0">
                <a:solidFill>
                  <a:schemeClr val="bg1"/>
                </a:solidFill>
              </a:rPr>
              <a:t>Java2HTML</a:t>
            </a:r>
          </a:p>
        </p:txBody>
      </p:sp>
      <p:cxnSp>
        <p:nvCxnSpPr>
          <p:cNvPr id="982026" name="AutoShape 10"/>
          <p:cNvCxnSpPr>
            <a:cxnSpLocks noChangeShapeType="1"/>
            <a:stCxn id="982019" idx="2"/>
            <a:endCxn id="982022" idx="0"/>
          </p:cNvCxnSpPr>
          <p:nvPr/>
        </p:nvCxnSpPr>
        <p:spPr bwMode="auto">
          <a:xfrm>
            <a:off x="23241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27" name="Text Box 11"/>
          <p:cNvSpPr txBox="1">
            <a:spLocks noChangeArrowheads="1"/>
          </p:cNvSpPr>
          <p:nvPr/>
        </p:nvSpPr>
        <p:spPr bwMode="auto">
          <a:xfrm>
            <a:off x="15240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cxnSp>
        <p:nvCxnSpPr>
          <p:cNvPr id="982028" name="AutoShape 12"/>
          <p:cNvCxnSpPr>
            <a:cxnSpLocks noChangeShapeType="1"/>
            <a:stCxn id="982022" idx="3"/>
            <a:endCxn id="982021" idx="1"/>
          </p:cNvCxnSpPr>
          <p:nvPr/>
        </p:nvCxnSpPr>
        <p:spPr bwMode="auto">
          <a:xfrm>
            <a:off x="3441700" y="3617913"/>
            <a:ext cx="2184400" cy="31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29" name="Text Box 13"/>
          <p:cNvSpPr txBox="1">
            <a:spLocks noChangeArrowheads="1"/>
          </p:cNvSpPr>
          <p:nvPr/>
        </p:nvSpPr>
        <p:spPr bwMode="auto">
          <a:xfrm>
            <a:off x="4116388" y="3108325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Joeq</a:t>
            </a:r>
          </a:p>
        </p:txBody>
      </p:sp>
      <p:sp>
        <p:nvSpPr>
          <p:cNvPr id="982032" name="AutoShape 16"/>
          <p:cNvSpPr>
            <a:spLocks noChangeArrowheads="1"/>
          </p:cNvSpPr>
          <p:nvPr/>
        </p:nvSpPr>
        <p:spPr bwMode="auto">
          <a:xfrm>
            <a:off x="12192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82033" name="AutoShape 17"/>
          <p:cNvCxnSpPr>
            <a:cxnSpLocks noChangeShapeType="1"/>
            <a:stCxn id="982022" idx="2"/>
            <a:endCxn id="982032" idx="0"/>
          </p:cNvCxnSpPr>
          <p:nvPr/>
        </p:nvCxnSpPr>
        <p:spPr bwMode="auto">
          <a:xfrm>
            <a:off x="23241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2034" name="Text Box 18"/>
          <p:cNvSpPr txBox="1">
            <a:spLocks noChangeArrowheads="1"/>
          </p:cNvSpPr>
          <p:nvPr/>
        </p:nvSpPr>
        <p:spPr bwMode="auto">
          <a:xfrm>
            <a:off x="15240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3" grpId="0" animBg="1"/>
      <p:bldP spid="9820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HTMLizing</a:t>
            </a:r>
            <a:r>
              <a:rPr lang="en-US" dirty="0">
                <a:solidFill>
                  <a:schemeClr val="bg1"/>
                </a:solidFill>
              </a:rPr>
              <a:t> Java Source Code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257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Programmatically: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marL="533400" indent="-533400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chord.program.Program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0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Program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program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Program.g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program.HTMLizeJavaSrcFiles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pPr marL="533400" indent="-533400"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From command line:</a:t>
            </a:r>
          </a:p>
          <a:p>
            <a:pPr marL="533400" indent="-533400"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Use j2h: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ant –</a:t>
            </a:r>
            <a:r>
              <a:rPr lang="en-US" sz="2000" dirty="0" err="1">
                <a:solidFill>
                  <a:schemeClr val="bg1"/>
                </a:solidFill>
              </a:rPr>
              <a:t>Djava.dir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&lt;JAVA_DIR&gt;</a:t>
            </a:r>
            <a:r>
              <a:rPr lang="en-US" sz="2000" dirty="0">
                <a:solidFill>
                  <a:schemeClr val="bg1"/>
                </a:solidFill>
              </a:rPr>
              <a:t> –</a:t>
            </a:r>
            <a:r>
              <a:rPr lang="en-US" sz="2000" dirty="0" err="1">
                <a:solidFill>
                  <a:schemeClr val="bg1"/>
                </a:solidFill>
              </a:rPr>
              <a:t>Dhtml.dir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&lt;HTML_DIR&gt;</a:t>
            </a:r>
            <a:r>
              <a:rPr lang="en-US" sz="2000" dirty="0">
                <a:solidFill>
                  <a:schemeClr val="bg1"/>
                </a:solidFill>
              </a:rPr>
              <a:t> j2h_xref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Use Java2HTML: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ant –</a:t>
            </a:r>
            <a:r>
              <a:rPr lang="en-US" sz="2000" dirty="0" err="1">
                <a:solidFill>
                  <a:schemeClr val="bg1"/>
                </a:solidFill>
              </a:rPr>
              <a:t>Djava.dir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&lt;JAVA_DIR&gt;</a:t>
            </a:r>
            <a:r>
              <a:rPr lang="en-US" sz="2000" dirty="0">
                <a:solidFill>
                  <a:schemeClr val="bg1"/>
                </a:solidFill>
              </a:rPr>
              <a:t> –</a:t>
            </a:r>
            <a:r>
              <a:rPr lang="en-US" sz="2000" dirty="0" err="1">
                <a:solidFill>
                  <a:schemeClr val="bg1"/>
                </a:solidFill>
              </a:rPr>
              <a:t>Dhtml.dir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&lt;HTML_DIR&gt;</a:t>
            </a:r>
            <a:r>
              <a:rPr lang="en-US" sz="2000" dirty="0">
                <a:solidFill>
                  <a:schemeClr val="bg1"/>
                </a:solidFill>
              </a:rPr>
              <a:t> j2h_fast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Features of Chord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Many standard static and dynamic analyses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Writing/solving analyses using </a:t>
            </a:r>
            <a:r>
              <a:rPr lang="en-US" sz="2800" dirty="0" err="1">
                <a:solidFill>
                  <a:schemeClr val="bg1"/>
                </a:solidFill>
              </a:rPr>
              <a:t>Datalog</a:t>
            </a:r>
            <a:r>
              <a:rPr lang="en-US" sz="2800" dirty="0">
                <a:solidFill>
                  <a:schemeClr val="bg1"/>
                </a:solidFill>
              </a:rPr>
              <a:t>/BDDs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Analyses as “building blocks”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Context-sensitive static analysis framework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Dynamic analysis framework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Java Program Representations</a:t>
            </a:r>
          </a:p>
        </p:txBody>
      </p:sp>
      <p:sp>
        <p:nvSpPr>
          <p:cNvPr id="983043" name="AutoShape 3"/>
          <p:cNvSpPr>
            <a:spLocks noChangeArrowheads="1"/>
          </p:cNvSpPr>
          <p:nvPr/>
        </p:nvSpPr>
        <p:spPr bwMode="auto">
          <a:xfrm>
            <a:off x="1219200" y="12954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.java</a:t>
            </a:r>
          </a:p>
        </p:txBody>
      </p:sp>
      <p:sp>
        <p:nvSpPr>
          <p:cNvPr id="983044" name="AutoShape 4"/>
          <p:cNvSpPr>
            <a:spLocks noChangeArrowheads="1"/>
          </p:cNvSpPr>
          <p:nvPr/>
        </p:nvSpPr>
        <p:spPr bwMode="auto">
          <a:xfrm>
            <a:off x="56388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Jasmin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.j</a:t>
            </a:r>
          </a:p>
        </p:txBody>
      </p:sp>
      <p:sp>
        <p:nvSpPr>
          <p:cNvPr id="983045" name="AutoShape 5"/>
          <p:cNvSpPr>
            <a:spLocks noChangeArrowheads="1"/>
          </p:cNvSpPr>
          <p:nvPr/>
        </p:nvSpPr>
        <p:spPr bwMode="auto">
          <a:xfrm>
            <a:off x="5638800" y="31273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Quadcode</a:t>
            </a:r>
          </a:p>
        </p:txBody>
      </p:sp>
      <p:sp>
        <p:nvSpPr>
          <p:cNvPr id="983046" name="AutoShape 6"/>
          <p:cNvSpPr>
            <a:spLocks noChangeArrowheads="1"/>
          </p:cNvSpPr>
          <p:nvPr/>
        </p:nvSpPr>
        <p:spPr bwMode="auto">
          <a:xfrm>
            <a:off x="1219200" y="3124200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Java bytecode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.class</a:t>
            </a:r>
          </a:p>
        </p:txBody>
      </p:sp>
      <p:sp>
        <p:nvSpPr>
          <p:cNvPr id="983047" name="AutoShape 7"/>
          <p:cNvSpPr>
            <a:spLocks noChangeArrowheads="1"/>
          </p:cNvSpPr>
          <p:nvPr/>
        </p:nvSpPr>
        <p:spPr bwMode="auto">
          <a:xfrm>
            <a:off x="5638800" y="1295400"/>
            <a:ext cx="2209800" cy="990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HTMLized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source code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.html</a:t>
            </a:r>
          </a:p>
        </p:txBody>
      </p:sp>
      <p:cxnSp>
        <p:nvCxnSpPr>
          <p:cNvPr id="983048" name="AutoShape 8"/>
          <p:cNvCxnSpPr>
            <a:cxnSpLocks noChangeShapeType="1"/>
            <a:stCxn id="983043" idx="3"/>
            <a:endCxn id="983047" idx="1"/>
          </p:cNvCxnSpPr>
          <p:nvPr/>
        </p:nvCxnSpPr>
        <p:spPr bwMode="auto">
          <a:xfrm>
            <a:off x="3441700" y="1789113"/>
            <a:ext cx="2184400" cy="1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49" name="Text Box 9"/>
          <p:cNvSpPr txBox="1">
            <a:spLocks noChangeArrowheads="1"/>
          </p:cNvSpPr>
          <p:nvPr/>
        </p:nvSpPr>
        <p:spPr bwMode="auto">
          <a:xfrm>
            <a:off x="3736975" y="1371600"/>
            <a:ext cx="1463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j2h</a:t>
            </a:r>
          </a:p>
          <a:p>
            <a:r>
              <a:rPr lang="en-US" sz="2000" b="0">
                <a:solidFill>
                  <a:schemeClr val="bg1"/>
                </a:solidFill>
              </a:rPr>
              <a:t>Java2HTML</a:t>
            </a:r>
          </a:p>
        </p:txBody>
      </p:sp>
      <p:cxnSp>
        <p:nvCxnSpPr>
          <p:cNvPr id="983050" name="AutoShape 10"/>
          <p:cNvCxnSpPr>
            <a:cxnSpLocks noChangeShapeType="1"/>
            <a:stCxn id="983043" idx="2"/>
            <a:endCxn id="983046" idx="0"/>
          </p:cNvCxnSpPr>
          <p:nvPr/>
        </p:nvCxnSpPr>
        <p:spPr bwMode="auto">
          <a:xfrm>
            <a:off x="2324100" y="2295525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1" name="Text Box 11"/>
          <p:cNvSpPr txBox="1">
            <a:spLocks noChangeArrowheads="1"/>
          </p:cNvSpPr>
          <p:nvPr/>
        </p:nvSpPr>
        <p:spPr bwMode="auto">
          <a:xfrm>
            <a:off x="1524000" y="248761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javac</a:t>
            </a:r>
          </a:p>
        </p:txBody>
      </p:sp>
      <p:cxnSp>
        <p:nvCxnSpPr>
          <p:cNvPr id="983052" name="AutoShape 12"/>
          <p:cNvCxnSpPr>
            <a:cxnSpLocks noChangeShapeType="1"/>
            <a:stCxn id="983046" idx="3"/>
            <a:endCxn id="983045" idx="1"/>
          </p:cNvCxnSpPr>
          <p:nvPr/>
        </p:nvCxnSpPr>
        <p:spPr bwMode="auto">
          <a:xfrm>
            <a:off x="3441700" y="3617913"/>
            <a:ext cx="2184400" cy="31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4116388" y="3108325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Joeq</a:t>
            </a:r>
          </a:p>
        </p:txBody>
      </p:sp>
      <p:cxnSp>
        <p:nvCxnSpPr>
          <p:cNvPr id="983054" name="AutoShape 14"/>
          <p:cNvCxnSpPr>
            <a:cxnSpLocks noChangeShapeType="1"/>
            <a:stCxn id="983045" idx="2"/>
            <a:endCxn id="983044" idx="0"/>
          </p:cNvCxnSpPr>
          <p:nvPr/>
        </p:nvCxnSpPr>
        <p:spPr bwMode="auto">
          <a:xfrm>
            <a:off x="6743700" y="4127500"/>
            <a:ext cx="0" cy="81597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5" name="Text Box 15"/>
          <p:cNvSpPr txBox="1">
            <a:spLocks noChangeArrowheads="1"/>
          </p:cNvSpPr>
          <p:nvPr/>
        </p:nvSpPr>
        <p:spPr bwMode="auto">
          <a:xfrm>
            <a:off x="5868988" y="4329113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Chord</a:t>
            </a:r>
          </a:p>
        </p:txBody>
      </p:sp>
      <p:sp>
        <p:nvSpPr>
          <p:cNvPr id="983056" name="AutoShape 16"/>
          <p:cNvSpPr>
            <a:spLocks noChangeArrowheads="1"/>
          </p:cNvSpPr>
          <p:nvPr/>
        </p:nvSpPr>
        <p:spPr bwMode="auto">
          <a:xfrm>
            <a:off x="1219200" y="4956175"/>
            <a:ext cx="2209800" cy="9874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chemeClr val="bg1"/>
                </a:solidFill>
              </a:rPr>
              <a:t>Disassembled</a:t>
            </a:r>
            <a:br>
              <a:rPr lang="en-US" sz="2000" b="0">
                <a:solidFill>
                  <a:schemeClr val="bg1"/>
                </a:solidFill>
              </a:rPr>
            </a:br>
            <a:r>
              <a:rPr lang="en-US" sz="2000" b="0">
                <a:solidFill>
                  <a:schemeClr val="bg1"/>
                </a:solidFill>
              </a:rPr>
              <a:t>Java bytecode</a:t>
            </a:r>
          </a:p>
        </p:txBody>
      </p:sp>
      <p:cxnSp>
        <p:nvCxnSpPr>
          <p:cNvPr id="983057" name="AutoShape 17"/>
          <p:cNvCxnSpPr>
            <a:cxnSpLocks noChangeShapeType="1"/>
            <a:stCxn id="983046" idx="2"/>
            <a:endCxn id="983056" idx="0"/>
          </p:cNvCxnSpPr>
          <p:nvPr/>
        </p:nvCxnSpPr>
        <p:spPr bwMode="auto">
          <a:xfrm>
            <a:off x="2324100" y="4124325"/>
            <a:ext cx="0" cy="8191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58" name="Text Box 18"/>
          <p:cNvSpPr txBox="1">
            <a:spLocks noChangeArrowheads="1"/>
          </p:cNvSpPr>
          <p:nvPr/>
        </p:nvSpPr>
        <p:spPr bwMode="auto">
          <a:xfrm>
            <a:off x="1524000" y="432752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javap</a:t>
            </a:r>
          </a:p>
        </p:txBody>
      </p:sp>
      <p:cxnSp>
        <p:nvCxnSpPr>
          <p:cNvPr id="983059" name="AutoShape 19"/>
          <p:cNvCxnSpPr>
            <a:cxnSpLocks noChangeShapeType="1"/>
            <a:stCxn id="983044" idx="1"/>
            <a:endCxn id="983046" idx="2"/>
          </p:cNvCxnSpPr>
          <p:nvPr/>
        </p:nvCxnSpPr>
        <p:spPr bwMode="auto">
          <a:xfrm flipH="1" flipV="1">
            <a:off x="2324100" y="4124325"/>
            <a:ext cx="3302000" cy="13255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060" name="Text Box 20"/>
          <p:cNvSpPr txBox="1">
            <a:spLocks noChangeArrowheads="1"/>
          </p:cNvSpPr>
          <p:nvPr/>
        </p:nvSpPr>
        <p:spPr bwMode="auto">
          <a:xfrm>
            <a:off x="4033838" y="4343400"/>
            <a:ext cx="94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Jasmin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4" grpId="0" animBg="1"/>
      <p:bldP spid="983055" grpId="0"/>
      <p:bldP spid="9830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Analysis Scope Construction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791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Determines which parts of the program to analyze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Computed in either of these cases: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chord.build.scope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chord.program.Program.g</a:t>
            </a:r>
            <a:r>
              <a:rPr lang="en-US" sz="2000" dirty="0">
                <a:solidFill>
                  <a:schemeClr val="bg1"/>
                </a:solidFill>
              </a:rPr>
              <a:t>() is called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 specified by </a:t>
            </a:r>
            <a:r>
              <a:rPr lang="en-US" sz="2400" dirty="0" err="1">
                <a:solidFill>
                  <a:schemeClr val="bg1"/>
                </a:solidFill>
              </a:rPr>
              <a:t>chord.scope.kind</a:t>
            </a:r>
            <a:r>
              <a:rPr lang="en-US" sz="2400" dirty="0">
                <a:solidFill>
                  <a:schemeClr val="bg1"/>
                </a:solidFill>
              </a:rPr>
              <a:t>=[</a:t>
            </a:r>
            <a:r>
              <a:rPr lang="en-US" sz="2400" u="sng" dirty="0" err="1">
                <a:solidFill>
                  <a:schemeClr val="bg1"/>
                </a:solidFill>
              </a:rPr>
              <a:t>rta</a:t>
            </a:r>
            <a:r>
              <a:rPr lang="en-US" sz="2400" dirty="0" err="1">
                <a:solidFill>
                  <a:schemeClr val="bg1"/>
                </a:solidFill>
              </a:rPr>
              <a:t>|cha|dynamic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Rapid Type Analysis (RTA)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Hierarchy Analysis (CHA)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Analysis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three algorithms require specifying: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chord.main.class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&lt;MAIN CLASS&gt;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chord.class.path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&lt;CLASSPATH&gt;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Analysis Scope Representation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28194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Reachable Methods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stored in file specified by </a:t>
            </a:r>
            <a:r>
              <a:rPr lang="en-US" sz="2000" dirty="0" err="1">
                <a:solidFill>
                  <a:schemeClr val="bg1"/>
                </a:solidFill>
              </a:rPr>
              <a:t>chord.methods.file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(default = "[</a:t>
            </a:r>
            <a:r>
              <a:rPr lang="en-US" sz="2000" dirty="0" err="1">
                <a:solidFill>
                  <a:schemeClr val="bg1"/>
                </a:solidFill>
              </a:rPr>
              <a:t>chord.out.dir</a:t>
            </a:r>
            <a:r>
              <a:rPr lang="en-US" sz="2000" dirty="0">
                <a:solidFill>
                  <a:schemeClr val="bg1"/>
                </a:solidFill>
              </a:rPr>
              <a:t>]/methods.txt")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Resolved Reflection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stored in file specified by </a:t>
            </a:r>
            <a:r>
              <a:rPr lang="en-US" sz="2000" dirty="0" err="1">
                <a:solidFill>
                  <a:schemeClr val="bg1"/>
                </a:solidFill>
              </a:rPr>
              <a:t>chord.reflect.file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(default = "[</a:t>
            </a:r>
            <a:r>
              <a:rPr lang="en-US" sz="2000" dirty="0" err="1">
                <a:solidFill>
                  <a:schemeClr val="bg1"/>
                </a:solidFill>
              </a:rPr>
              <a:t>chord.out.dir</a:t>
            </a:r>
            <a:r>
              <a:rPr lang="en-US" sz="2000" dirty="0">
                <a:solidFill>
                  <a:schemeClr val="bg1"/>
                </a:solidFill>
              </a:rPr>
              <a:t>]/reflect.txt")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5005388" y="3789363"/>
            <a:ext cx="3422650" cy="2427287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91440"/>
          <a:lstStyle/>
          <a:p>
            <a:pPr algn="l"/>
            <a:r>
              <a:rPr lang="en-US" sz="1600" dirty="0"/>
              <a:t>   </a:t>
            </a:r>
            <a:r>
              <a:rPr lang="en-US" sz="1600" dirty="0">
                <a:solidFill>
                  <a:schemeClr val="bg1"/>
                </a:solidFill>
              </a:rPr>
              <a:t># </a:t>
            </a:r>
            <a:r>
              <a:rPr lang="en-US" sz="1600" dirty="0" err="1">
                <a:solidFill>
                  <a:schemeClr val="bg1"/>
                </a:solidFill>
              </a:rPr>
              <a:t>resolvedClsForNameSites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# </a:t>
            </a:r>
            <a:r>
              <a:rPr lang="en-US" sz="1600" dirty="0" err="1">
                <a:solidFill>
                  <a:schemeClr val="bg1"/>
                </a:solidFill>
              </a:rPr>
              <a:t>resolvedObjNewInstSites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/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# </a:t>
            </a:r>
            <a:r>
              <a:rPr lang="en-US" sz="1600" dirty="0" err="1">
                <a:solidFill>
                  <a:schemeClr val="bg1"/>
                </a:solidFill>
              </a:rPr>
              <a:t>resolvedConNewInstSites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500" dirty="0">
                <a:solidFill>
                  <a:schemeClr val="bg1"/>
                </a:solidFill>
              </a:rPr>
              <a:t/>
            </a:r>
            <a:br>
              <a:rPr lang="en-US" sz="5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# </a:t>
            </a:r>
            <a:r>
              <a:rPr lang="en-US" sz="1600" dirty="0" err="1">
                <a:solidFill>
                  <a:schemeClr val="bg1"/>
                </a:solidFill>
              </a:rPr>
              <a:t>resolvedAryNewInstSites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 ...</a:t>
            </a:r>
          </a:p>
        </p:txBody>
      </p:sp>
      <p:sp>
        <p:nvSpPr>
          <p:cNvPr id="1003527" name="Rectangle 7"/>
          <p:cNvSpPr>
            <a:spLocks noChangeArrowheads="1"/>
          </p:cNvSpPr>
          <p:nvPr/>
        </p:nvSpPr>
        <p:spPr bwMode="auto">
          <a:xfrm>
            <a:off x="5029200" y="2286000"/>
            <a:ext cx="3419475" cy="6096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91440"/>
          <a:lstStyle/>
          <a:p>
            <a:pPr algn="l"/>
            <a:r>
              <a:rPr lang="en-US" sz="1600" dirty="0" err="1">
                <a:solidFill>
                  <a:schemeClr val="bg1"/>
                </a:solidFill>
              </a:rPr>
              <a:t>mname:mdesc@cname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03528" name="Text Box 8"/>
          <p:cNvSpPr txBox="1">
            <a:spLocks noChangeArrowheads="1"/>
          </p:cNvSpPr>
          <p:nvPr/>
        </p:nvSpPr>
        <p:spPr bwMode="auto">
          <a:xfrm>
            <a:off x="1720850" y="3963988"/>
            <a:ext cx="324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Class.forName</a:t>
            </a:r>
            <a:r>
              <a:rPr lang="en-US" sz="1600" dirty="0">
                <a:solidFill>
                  <a:schemeClr val="bg1"/>
                </a:solidFill>
              </a:rPr>
              <a:t>(String)</a:t>
            </a:r>
          </a:p>
        </p:txBody>
      </p:sp>
      <p:sp>
        <p:nvSpPr>
          <p:cNvPr id="1003529" name="Text Box 9"/>
          <p:cNvSpPr txBox="1">
            <a:spLocks noChangeArrowheads="1"/>
          </p:cNvSpPr>
          <p:nvPr/>
        </p:nvSpPr>
        <p:spPr bwMode="auto">
          <a:xfrm>
            <a:off x="1719263" y="4573588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en-US" sz="1600" dirty="0" err="1">
                <a:solidFill>
                  <a:schemeClr val="bg1"/>
                </a:solidFill>
              </a:rPr>
              <a:t>Class.newInstance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03530" name="Text Box 10"/>
          <p:cNvSpPr txBox="1">
            <a:spLocks noChangeArrowheads="1"/>
          </p:cNvSpPr>
          <p:nvPr/>
        </p:nvSpPr>
        <p:spPr bwMode="auto">
          <a:xfrm>
            <a:off x="315913" y="5194300"/>
            <a:ext cx="456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en-US" sz="1600" dirty="0" err="1">
                <a:solidFill>
                  <a:schemeClr val="bg1"/>
                </a:solidFill>
              </a:rPr>
              <a:t>Constructor.newInstance</a:t>
            </a:r>
            <a:r>
              <a:rPr lang="en-US" sz="1600" dirty="0">
                <a:solidFill>
                  <a:schemeClr val="bg1"/>
                </a:solidFill>
              </a:rPr>
              <a:t>(Object[])</a:t>
            </a:r>
          </a:p>
        </p:txBody>
      </p:sp>
      <p:sp>
        <p:nvSpPr>
          <p:cNvPr id="1003531" name="Text Box 11"/>
          <p:cNvSpPr txBox="1">
            <a:spLocks noChangeArrowheads="1"/>
          </p:cNvSpPr>
          <p:nvPr/>
        </p:nvSpPr>
        <p:spPr bwMode="auto">
          <a:xfrm>
            <a:off x="849313" y="5737225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Object Array.newInstance(Class, int)</a:t>
            </a:r>
          </a:p>
        </p:txBody>
      </p:sp>
      <p:sp>
        <p:nvSpPr>
          <p:cNvPr id="1003539" name="Line 19"/>
          <p:cNvSpPr>
            <a:spLocks noChangeShapeType="1"/>
          </p:cNvSpPr>
          <p:nvPr/>
        </p:nvSpPr>
        <p:spPr bwMode="auto">
          <a:xfrm flipH="1">
            <a:off x="4843463" y="4138613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1" name="Rectangle 21"/>
          <p:cNvSpPr>
            <a:spLocks noChangeArrowheads="1"/>
          </p:cNvSpPr>
          <p:nvPr/>
        </p:nvSpPr>
        <p:spPr bwMode="auto">
          <a:xfrm>
            <a:off x="2590800" y="6324600"/>
            <a:ext cx="609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bci!mname:mdesc@cname</a:t>
            </a:r>
            <a:r>
              <a:rPr lang="en-US" sz="1600" dirty="0">
                <a:solidFill>
                  <a:schemeClr val="bg1"/>
                </a:solidFill>
              </a:rPr>
              <a:t>-&gt;cname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,cname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,...,</a:t>
            </a:r>
            <a:r>
              <a:rPr lang="en-US" sz="1600" dirty="0" err="1">
                <a:solidFill>
                  <a:schemeClr val="bg1"/>
                </a:solidFill>
              </a:rPr>
              <a:t>cname</a:t>
            </a:r>
            <a:r>
              <a:rPr lang="en-US" sz="1600" baseline="-25000" dirty="0" err="1">
                <a:solidFill>
                  <a:schemeClr val="bg1"/>
                </a:solidFill>
              </a:rPr>
              <a:t>N</a:t>
            </a:r>
            <a:endParaRPr 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1003542" name="Line 22"/>
          <p:cNvSpPr>
            <a:spLocks noChangeShapeType="1"/>
          </p:cNvSpPr>
          <p:nvPr/>
        </p:nvSpPr>
        <p:spPr bwMode="auto">
          <a:xfrm>
            <a:off x="8202613" y="4343400"/>
            <a:ext cx="0" cy="20288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3" name="Line 23"/>
          <p:cNvSpPr>
            <a:spLocks noChangeShapeType="1"/>
          </p:cNvSpPr>
          <p:nvPr/>
        </p:nvSpPr>
        <p:spPr bwMode="auto">
          <a:xfrm flipH="1">
            <a:off x="7443788" y="4343400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4" name="Line 24"/>
          <p:cNvSpPr>
            <a:spLocks noChangeShapeType="1"/>
          </p:cNvSpPr>
          <p:nvPr/>
        </p:nvSpPr>
        <p:spPr bwMode="auto">
          <a:xfrm flipH="1">
            <a:off x="7443788" y="4930775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5" name="Line 25"/>
          <p:cNvSpPr>
            <a:spLocks noChangeShapeType="1"/>
          </p:cNvSpPr>
          <p:nvPr/>
        </p:nvSpPr>
        <p:spPr bwMode="auto">
          <a:xfrm flipH="1">
            <a:off x="7443788" y="5508625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6" name="Line 26"/>
          <p:cNvSpPr>
            <a:spLocks noChangeShapeType="1"/>
          </p:cNvSpPr>
          <p:nvPr/>
        </p:nvSpPr>
        <p:spPr bwMode="auto">
          <a:xfrm flipH="1">
            <a:off x="7443788" y="6053138"/>
            <a:ext cx="758825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7" name="Line 27"/>
          <p:cNvSpPr>
            <a:spLocks noChangeShapeType="1"/>
          </p:cNvSpPr>
          <p:nvPr/>
        </p:nvSpPr>
        <p:spPr bwMode="auto">
          <a:xfrm>
            <a:off x="5223355" y="3863975"/>
            <a:ext cx="0" cy="5476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8" name="Line 28"/>
          <p:cNvSpPr>
            <a:spLocks noChangeShapeType="1"/>
          </p:cNvSpPr>
          <p:nvPr/>
        </p:nvSpPr>
        <p:spPr bwMode="auto">
          <a:xfrm>
            <a:off x="5212242" y="3865563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0" name="Line 30"/>
          <p:cNvSpPr>
            <a:spLocks noChangeShapeType="1"/>
          </p:cNvSpPr>
          <p:nvPr/>
        </p:nvSpPr>
        <p:spPr bwMode="auto">
          <a:xfrm>
            <a:off x="5222875" y="4408488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1" name="Line 31"/>
          <p:cNvSpPr>
            <a:spLocks noChangeShapeType="1"/>
          </p:cNvSpPr>
          <p:nvPr/>
        </p:nvSpPr>
        <p:spPr bwMode="auto">
          <a:xfrm flipH="1">
            <a:off x="4852988" y="4748213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2" name="Line 32"/>
          <p:cNvSpPr>
            <a:spLocks noChangeShapeType="1"/>
          </p:cNvSpPr>
          <p:nvPr/>
        </p:nvSpPr>
        <p:spPr bwMode="auto">
          <a:xfrm>
            <a:off x="5232880" y="4464050"/>
            <a:ext cx="0" cy="5207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3" name="Line 33"/>
          <p:cNvSpPr>
            <a:spLocks noChangeShapeType="1"/>
          </p:cNvSpPr>
          <p:nvPr/>
        </p:nvSpPr>
        <p:spPr bwMode="auto">
          <a:xfrm>
            <a:off x="5221767" y="446405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4" name="Line 34"/>
          <p:cNvSpPr>
            <a:spLocks noChangeShapeType="1"/>
          </p:cNvSpPr>
          <p:nvPr/>
        </p:nvSpPr>
        <p:spPr bwMode="auto">
          <a:xfrm>
            <a:off x="5221767" y="498475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5" name="Line 35"/>
          <p:cNvSpPr>
            <a:spLocks noChangeShapeType="1"/>
          </p:cNvSpPr>
          <p:nvPr/>
        </p:nvSpPr>
        <p:spPr bwMode="auto">
          <a:xfrm flipH="1">
            <a:off x="4852988" y="5367338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6" name="Line 36"/>
          <p:cNvSpPr>
            <a:spLocks noChangeShapeType="1"/>
          </p:cNvSpPr>
          <p:nvPr/>
        </p:nvSpPr>
        <p:spPr bwMode="auto">
          <a:xfrm>
            <a:off x="5232880" y="5049838"/>
            <a:ext cx="0" cy="5207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7" name="Line 37"/>
          <p:cNvSpPr>
            <a:spLocks noChangeShapeType="1"/>
          </p:cNvSpPr>
          <p:nvPr/>
        </p:nvSpPr>
        <p:spPr bwMode="auto">
          <a:xfrm>
            <a:off x="5221767" y="5049838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8" name="Line 38"/>
          <p:cNvSpPr>
            <a:spLocks noChangeShapeType="1"/>
          </p:cNvSpPr>
          <p:nvPr/>
        </p:nvSpPr>
        <p:spPr bwMode="auto">
          <a:xfrm>
            <a:off x="5221767" y="5570538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9" name="Line 39"/>
          <p:cNvSpPr>
            <a:spLocks noChangeShapeType="1"/>
          </p:cNvSpPr>
          <p:nvPr/>
        </p:nvSpPr>
        <p:spPr bwMode="auto">
          <a:xfrm flipH="1">
            <a:off x="4852988" y="5910263"/>
            <a:ext cx="381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0" name="Line 40"/>
          <p:cNvSpPr>
            <a:spLocks noChangeShapeType="1"/>
          </p:cNvSpPr>
          <p:nvPr/>
        </p:nvSpPr>
        <p:spPr bwMode="auto">
          <a:xfrm>
            <a:off x="5232880" y="5626100"/>
            <a:ext cx="0" cy="5207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1" name="Line 41"/>
          <p:cNvSpPr>
            <a:spLocks noChangeShapeType="1"/>
          </p:cNvSpPr>
          <p:nvPr/>
        </p:nvSpPr>
        <p:spPr bwMode="auto">
          <a:xfrm>
            <a:off x="5221767" y="562610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2" name="Line 42"/>
          <p:cNvSpPr>
            <a:spLocks noChangeShapeType="1"/>
          </p:cNvSpPr>
          <p:nvPr/>
        </p:nvSpPr>
        <p:spPr bwMode="auto">
          <a:xfrm>
            <a:off x="5221767" y="6146800"/>
            <a:ext cx="152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6" grpId="0" animBg="1"/>
      <p:bldP spid="1003527" grpId="0" animBg="1"/>
      <p:bldP spid="1003528" grpId="0"/>
      <p:bldP spid="1003529" grpId="0"/>
      <p:bldP spid="1003530" grpId="0"/>
      <p:bldP spid="1003531" grpId="0"/>
      <p:bldP spid="1003539" grpId="0" animBg="1"/>
      <p:bldP spid="1003541" grpId="0"/>
      <p:bldP spid="1003542" grpId="0" animBg="1"/>
      <p:bldP spid="1003543" grpId="0" animBg="1"/>
      <p:bldP spid="1003544" grpId="0" animBg="1"/>
      <p:bldP spid="1003545" grpId="0" animBg="1"/>
      <p:bldP spid="1003546" grpId="0" animBg="1"/>
      <p:bldP spid="1003547" grpId="0" animBg="1"/>
      <p:bldP spid="1003548" grpId="0" animBg="1"/>
      <p:bldP spid="1003550" grpId="0" animBg="1"/>
      <p:bldP spid="1003551" grpId="0" animBg="1"/>
      <p:bldP spid="1003552" grpId="0" animBg="1"/>
      <p:bldP spid="1003553" grpId="0" animBg="1"/>
      <p:bldP spid="1003554" grpId="0" animBg="1"/>
      <p:bldP spid="1003555" grpId="0" animBg="1"/>
      <p:bldP spid="1003556" grpId="0" animBg="1"/>
      <p:bldP spid="1003557" grpId="0" animBg="1"/>
      <p:bldP spid="1003558" grpId="0" animBg="1"/>
      <p:bldP spid="1003559" grpId="0" animBg="1"/>
      <p:bldP spid="1003560" grpId="0" animBg="1"/>
      <p:bldP spid="1003561" grpId="0" animBg="1"/>
      <p:bldP spid="10035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Rapid Type Analysis (RTA)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886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Preferred (and default) scope construction algorithm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Allows specifying reflection resolution via  </a:t>
            </a:r>
            <a:r>
              <a:rPr lang="en-US" sz="2400" dirty="0" err="1">
                <a:solidFill>
                  <a:schemeClr val="bg1"/>
                </a:solidFill>
              </a:rPr>
              <a:t>chord.reflect.kind</a:t>
            </a:r>
            <a:r>
              <a:rPr lang="en-US" sz="2400" dirty="0">
                <a:solidFill>
                  <a:schemeClr val="bg1"/>
                </a:solidFill>
              </a:rPr>
              <a:t>=[</a:t>
            </a:r>
            <a:r>
              <a:rPr lang="en-US" sz="2400" u="sng" dirty="0" err="1">
                <a:solidFill>
                  <a:schemeClr val="bg1"/>
                </a:solidFill>
              </a:rPr>
              <a:t>none</a:t>
            </a:r>
            <a:r>
              <a:rPr lang="en-US" sz="2400" dirty="0" err="1">
                <a:solidFill>
                  <a:schemeClr val="bg1"/>
                </a:solidFill>
              </a:rPr>
              <a:t>|static|dynamic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Preferred way to resolve reflection is ‘dynamic’ and requires specifying how to run program: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chord.run.args</a:t>
            </a:r>
            <a:r>
              <a:rPr lang="en-US" sz="2000" dirty="0">
                <a:solidFill>
                  <a:schemeClr val="bg1"/>
                </a:solidFill>
              </a:rPr>
              <a:t>=id1,…,</a:t>
            </a:r>
            <a:r>
              <a:rPr lang="en-US" sz="2000" dirty="0" err="1">
                <a:solidFill>
                  <a:schemeClr val="bg1"/>
                </a:solidFill>
              </a:rPr>
              <a:t>idN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chord.args.id1=</a:t>
            </a:r>
            <a:r>
              <a:rPr lang="en-US" sz="1600" b="1" dirty="0">
                <a:solidFill>
                  <a:schemeClr val="bg1"/>
                </a:solidFill>
              </a:rPr>
              <a:t>&lt;ARGS1&gt;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chord.args.idN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&lt;ARGSN&gt;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 Analysis Based Scope Construction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Runs program and observes which classes are loaded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Requires JVMTI (set </a:t>
            </a:r>
            <a:r>
              <a:rPr lang="en-US" sz="2400" dirty="0" err="1">
                <a:solidFill>
                  <a:schemeClr val="bg1"/>
                </a:solidFill>
              </a:rPr>
              <a:t>chord.use.jvmti</a:t>
            </a:r>
            <a:r>
              <a:rPr lang="en-US" sz="2400" dirty="0">
                <a:solidFill>
                  <a:schemeClr val="bg1"/>
                </a:solidFill>
              </a:rPr>
              <a:t>=true in file main/</a:t>
            </a:r>
            <a:r>
              <a:rPr lang="en-US" sz="2400" dirty="0" err="1">
                <a:solidFill>
                  <a:schemeClr val="bg1"/>
                </a:solidFill>
              </a:rPr>
              <a:t>chord.properties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Requires specifying how to run program: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chord.run.args</a:t>
            </a:r>
            <a:r>
              <a:rPr lang="en-US" sz="2000" dirty="0">
                <a:solidFill>
                  <a:schemeClr val="bg1"/>
                </a:solidFill>
              </a:rPr>
              <a:t>=id1,…,</a:t>
            </a:r>
            <a:r>
              <a:rPr lang="en-US" sz="2000" dirty="0" err="1">
                <a:solidFill>
                  <a:schemeClr val="bg1"/>
                </a:solidFill>
              </a:rPr>
              <a:t>idN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chord.args.id1=</a:t>
            </a:r>
            <a:r>
              <a:rPr lang="en-US" sz="1600" b="1" dirty="0">
                <a:solidFill>
                  <a:schemeClr val="bg1"/>
                </a:solidFill>
              </a:rPr>
              <a:t>&lt;ARGS1&gt;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chord.args.idN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1600" b="1" dirty="0">
                <a:solidFill>
                  <a:schemeClr val="bg1"/>
                </a:solidFill>
              </a:rPr>
              <a:t>&lt;ARGSN&gt;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methods of each loaded class are deemed reachable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Currently no support for reflection resolution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Analysis Scope Features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Scope Reuse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Enables using scope constructed by a previous run of Chord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Constructs scope from files specified by </a:t>
            </a:r>
            <a:r>
              <a:rPr lang="en-US" sz="2000" dirty="0" err="1">
                <a:solidFill>
                  <a:schemeClr val="bg1"/>
                </a:solidFill>
              </a:rPr>
              <a:t>chord.methods.file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dirty="0" err="1">
                <a:solidFill>
                  <a:schemeClr val="bg1"/>
                </a:solidFill>
              </a:rPr>
              <a:t>chord.reflect.file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Specified via </a:t>
            </a:r>
            <a:r>
              <a:rPr lang="en-US" sz="2000" dirty="0" err="1" smtClean="0">
                <a:solidFill>
                  <a:schemeClr val="bg1"/>
                </a:solidFill>
              </a:rPr>
              <a:t>chord.reuse.scope</a:t>
            </a:r>
            <a:r>
              <a:rPr lang="en-US" sz="2000" dirty="0" smtClean="0">
                <a:solidFill>
                  <a:schemeClr val="bg1"/>
                </a:solidFill>
              </a:rPr>
              <a:t>=true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Scope Exclusion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Enables excluding certain classes from scope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Treats all methods in such classes as no-ops</a:t>
            </a:r>
          </a:p>
          <a:p>
            <a:pPr marL="8001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Specified via three properties:</a:t>
            </a:r>
          </a:p>
          <a:p>
            <a:pPr lvl="1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1. </a:t>
            </a:r>
            <a:r>
              <a:rPr lang="en-US" sz="2000" dirty="0" err="1">
                <a:solidFill>
                  <a:schemeClr val="bg1"/>
                </a:solidFill>
              </a:rPr>
              <a:t>chord.std.scope.exclude</a:t>
            </a:r>
            <a:r>
              <a:rPr lang="en-US" sz="2000" dirty="0">
                <a:solidFill>
                  <a:schemeClr val="bg1"/>
                </a:solidFill>
              </a:rPr>
              <a:t> (default = "")</a:t>
            </a:r>
          </a:p>
          <a:p>
            <a:pPr lvl="1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2. </a:t>
            </a:r>
            <a:r>
              <a:rPr lang="en-US" sz="2000" dirty="0" err="1">
                <a:solidFill>
                  <a:schemeClr val="bg1"/>
                </a:solidFill>
              </a:rPr>
              <a:t>chord.ext.scope.exclude</a:t>
            </a:r>
            <a:r>
              <a:rPr lang="en-US" sz="2000" dirty="0">
                <a:solidFill>
                  <a:schemeClr val="bg1"/>
                </a:solidFill>
              </a:rPr>
              <a:t> (default = "")</a:t>
            </a:r>
          </a:p>
          <a:p>
            <a:pPr lvl="1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</a:rPr>
              <a:t>	3. </a:t>
            </a:r>
            <a:r>
              <a:rPr lang="en-US" sz="2000" dirty="0" err="1">
                <a:solidFill>
                  <a:schemeClr val="bg1"/>
                </a:solidFill>
              </a:rPr>
              <a:t>chord.scope.exclude</a:t>
            </a:r>
            <a:r>
              <a:rPr lang="en-US" sz="2000" dirty="0">
                <a:solidFill>
                  <a:schemeClr val="bg1"/>
                </a:solidFill>
              </a:rPr>
              <a:t> (default =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 "[</a:t>
            </a:r>
            <a:r>
              <a:rPr lang="en-US" sz="2000" dirty="0" err="1">
                <a:solidFill>
                  <a:schemeClr val="bg1"/>
                </a:solidFill>
              </a:rPr>
              <a:t>chord.std.scope.exclude</a:t>
            </a:r>
            <a:r>
              <a:rPr lang="en-US" sz="2000" dirty="0">
                <a:solidFill>
                  <a:schemeClr val="bg1"/>
                </a:solidFill>
              </a:rPr>
              <a:t>],[</a:t>
            </a:r>
            <a:r>
              <a:rPr lang="en-US" sz="2000" dirty="0" err="1">
                <a:solidFill>
                  <a:schemeClr val="bg1"/>
                </a:solidFill>
              </a:rPr>
              <a:t>chord.ext.scope.exclude</a:t>
            </a:r>
            <a:r>
              <a:rPr lang="en-US" sz="2000" dirty="0">
                <a:solidFill>
                  <a:schemeClr val="bg1"/>
                </a:solidFill>
              </a:rPr>
              <a:t>]")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Native Method Stubs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Specified in file main/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/chord/program/stubs/stubs.txt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 format: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mname:mdesc@cname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stub_cname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	where </a:t>
            </a:r>
            <a:r>
              <a:rPr lang="en-US" sz="2400" dirty="0" err="1">
                <a:solidFill>
                  <a:schemeClr val="bg1"/>
                </a:solidFill>
              </a:rPr>
              <a:t>stub_cname</a:t>
            </a:r>
            <a:r>
              <a:rPr lang="en-US" sz="2400" dirty="0">
                <a:solidFill>
                  <a:schemeClr val="bg1"/>
                </a:solidFill>
              </a:rPr>
              <a:t> denotes a class implementing: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public interface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joeq.Compiler.Quad.ICFGBuilder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public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ControlFlowGraph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run(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m);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Example: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838200" y="5573713"/>
            <a:ext cx="764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start:()</a:t>
            </a:r>
            <a:r>
              <a:rPr lang="en-US" sz="1600" dirty="0" err="1">
                <a:solidFill>
                  <a:schemeClr val="bg1"/>
                </a:solidFill>
              </a:rPr>
              <a:t>V@java.lang.Thread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chord.program.stubs.ThreadStartCFGBuilder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Native Method Stub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1333500"/>
            <a:ext cx="8229600" cy="49911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algn="l">
              <a:lnSpc>
                <a:spcPct val="105000"/>
              </a:lnSpc>
            </a:pP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run(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jq_Class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m.getDeclaringClass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n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c.getDeclaredInstanceMethod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new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jq_NameAndDesc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("run", "()V"));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RegisterFactory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f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= new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RegisterFactory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(0, 1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Register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r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f.getOrCreateLocal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(0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c);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new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ControlFlowGraph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(m, 1, 0,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f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Quad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q1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Invoke.create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(0, 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,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Invoke.INVOKEVIRTUAL_V.INSTANCE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,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null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new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MethodOperand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(n),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1);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Invoke.setParam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(q1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0,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new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(r, c));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Quad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q2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Return.create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(1, m, RETURN_V.INSTANCE);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BasicBlock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bb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cfg.createBasicBlock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, 1, 2, null);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bb.appendQuad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(q1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bb.appendQuad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(q2);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BasicBlock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eb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cfg.entry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(),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xb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cfg.exit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eb.addSuccessor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(bb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bb.addPredecessor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eb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bb.addSuccessor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xb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xb.addPredecessor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(bb); 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return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cfg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172200" y="762000"/>
            <a:ext cx="2209800" cy="1143000"/>
          </a:xfrm>
          <a:prstGeom prst="wedgeRoundRectCallout">
            <a:avLst>
              <a:gd name="adj1" fmla="val 808"/>
              <a:gd name="adj2" fmla="val 97674"/>
              <a:gd name="adj3" fmla="val 16667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void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start() {</a:t>
            </a:r>
            <a:b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this.run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  return;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rgbClr val="000000"/>
                </a:solidFill>
                <a:latin typeface="Courier New" pitchFamily="49" charset="0"/>
                <a:cs typeface="Arial"/>
              </a:rPr>
              <a:t> }</a:t>
            </a:r>
            <a:endParaRPr lang="en-US" sz="1600" kern="0" dirty="0">
              <a:solidFill>
                <a:srgbClr val="000000"/>
              </a:solidFill>
              <a:latin typeface="Courier New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 of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Getting Started with Chord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Program Representation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Analysis Using </a:t>
            </a:r>
            <a:r>
              <a:rPr lang="en-US" sz="2800" dirty="0" err="1" smtClean="0">
                <a:solidFill>
                  <a:schemeClr val="bg1"/>
                </a:solidFill>
              </a:rPr>
              <a:t>Datalog</a:t>
            </a:r>
            <a:r>
              <a:rPr lang="en-US" sz="2800" dirty="0" smtClean="0">
                <a:solidFill>
                  <a:schemeClr val="bg1"/>
                </a:solidFill>
              </a:rPr>
              <a:t>/BDDs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Chaining Analyses Together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smtClean="0">
                <a:solidFill>
                  <a:schemeClr val="bg1"/>
                </a:solidFill>
              </a:rPr>
              <a:t>Domain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6200" cy="5486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Building block for analyses based on </a:t>
            </a:r>
            <a:r>
              <a:rPr lang="en-US" sz="2400" dirty="0" err="1">
                <a:solidFill>
                  <a:schemeClr val="bg1"/>
                </a:solidFill>
              </a:rPr>
              <a:t>Datalog</a:t>
            </a:r>
            <a:r>
              <a:rPr lang="en-US" sz="2400" dirty="0">
                <a:solidFill>
                  <a:schemeClr val="bg1"/>
                </a:solidFill>
              </a:rPr>
              <a:t>/BDDs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Represents an indexed set of values of a fixed kind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typically artifacts from program being analyzed (e.g., set of all methods in the program)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Assigns unique 0-based index to each value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everything in </a:t>
            </a:r>
            <a:r>
              <a:rPr lang="en-US" sz="2000" dirty="0" err="1">
                <a:solidFill>
                  <a:schemeClr val="bg1"/>
                </a:solidFill>
              </a:rPr>
              <a:t>Datalog</a:t>
            </a:r>
            <a:r>
              <a:rPr lang="en-US" sz="2000" dirty="0">
                <a:solidFill>
                  <a:schemeClr val="bg1"/>
                </a:solidFill>
              </a:rPr>
              <a:t>/BDDs must be numbered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indices given in order in which values are added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 affects efficiency of running analysis on large sets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initial indices (0, 1, ...) typically given to frequently-used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values (e.g., the main method)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O(1) access to value given index, and vice versa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 of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Getting Started with Chord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Program Representation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Analysis Using </a:t>
            </a:r>
            <a:r>
              <a:rPr lang="en-US" sz="2800" dirty="0" err="1" smtClean="0">
                <a:solidFill>
                  <a:schemeClr val="bg1"/>
                </a:solidFill>
              </a:rPr>
              <a:t>Datalog</a:t>
            </a:r>
            <a:r>
              <a:rPr lang="en-US" sz="2800" dirty="0" smtClean="0">
                <a:solidFill>
                  <a:schemeClr val="bg1"/>
                </a:solidFill>
              </a:rPr>
              <a:t>/BDDs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Chaining Analyses Together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 Predefined Program Domains</a:t>
            </a:r>
          </a:p>
        </p:txBody>
      </p:sp>
      <p:graphicFrame>
        <p:nvGraphicFramePr>
          <p:cNvPr id="101998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78885"/>
              </p:ext>
            </p:extLst>
          </p:nvPr>
        </p:nvGraphicFramePr>
        <p:xfrm>
          <a:off x="457200" y="1066800"/>
          <a:ext cx="8153400" cy="5184778"/>
        </p:xfrm>
        <a:graphic>
          <a:graphicData uri="http://schemas.openxmlformats.org/drawingml/2006/table">
            <a:tbl>
              <a:tblPr/>
              <a:tblGrid>
                <a:gridCol w="1119188"/>
                <a:gridCol w="3148012"/>
                <a:gridCol w="3886200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Defining Class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types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chord.analyses.type.DomT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methods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chord.analyses.method.DomM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fields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chord.analyses.field.DomF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V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variables of ref type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chord.analyses.var.DomV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quads (program points)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chord.analyses.point.DomP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object allocation quads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chord.analyses.alloc.DomH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method call quads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chord.analyses.invk.DomI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heap-accessing quads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chord.analyses.heapacc.DomE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threads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chord.analyses.alias.DomA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method contexts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chord.analyses.alias.DomC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</a:t>
                      </a:r>
                    </a:p>
                  </a:txBody>
                  <a:tcPr marL="137160" marR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objects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chord.analyses.alias.DomO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37160" marR="1371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 Program Domain Analysis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4648200"/>
            <a:ext cx="6172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800"/>
              </a:spcBef>
            </a:pPr>
            <a:r>
              <a:rPr lang="en-US" sz="2400" b="0" dirty="0">
                <a:solidFill>
                  <a:schemeClr val="bg1"/>
                </a:solidFill>
              </a:rPr>
              <a:t>     Domain M: all methods in the program</a:t>
            </a:r>
          </a:p>
          <a:p>
            <a:pPr lvl="1" algn="l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 b="0" dirty="0">
                <a:solidFill>
                  <a:schemeClr val="bg1"/>
                </a:solidFill>
              </a:rPr>
              <a:t>main method has index 0</a:t>
            </a:r>
          </a:p>
          <a:p>
            <a:pPr lvl="1" algn="l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 b="0" dirty="0" err="1">
                <a:solidFill>
                  <a:schemeClr val="bg1"/>
                </a:solidFill>
              </a:rPr>
              <a:t>java.lang.Thread.start</a:t>
            </a:r>
            <a:r>
              <a:rPr lang="en-US" sz="2000" b="0" dirty="0">
                <a:solidFill>
                  <a:schemeClr val="bg1"/>
                </a:solidFill>
              </a:rPr>
              <a:t>() method has index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143000"/>
            <a:ext cx="7446818" cy="3200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Chord(name = "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")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DomM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extends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ProgramDom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&lt;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&gt;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Program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add(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program.getMainMethod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start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program.getThreadStartMethod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if (start !=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null) add(start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()) add(m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Program Domain Analysis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4800600"/>
            <a:ext cx="744681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ant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200" b="0" dirty="0" smtClean="0">
                <a:solidFill>
                  <a:schemeClr val="bg1"/>
                </a:solidFill>
              </a:rPr>
              <a:t>=&lt;…&gt;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200" b="0" dirty="0" smtClean="0">
                <a:solidFill>
                  <a:schemeClr val="bg1"/>
                </a:solidFill>
              </a:rPr>
              <a:t>=M run</a:t>
            </a: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143000"/>
            <a:ext cx="7446818" cy="3200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Chord(name = "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")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DomM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extends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ProgramDom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&lt;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&gt;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Program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add(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program.getMainMethod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start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program.getThreadStartMethod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if (start !=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null) add(start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()) add(m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6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a </a:t>
            </a:r>
            <a:r>
              <a:rPr lang="en-US" dirty="0">
                <a:solidFill>
                  <a:schemeClr val="bg1"/>
                </a:solidFill>
              </a:rPr>
              <a:t>Program Domain Analysis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07465" y="4648200"/>
            <a:ext cx="3709555" cy="1230312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>
                <a:solidFill>
                  <a:schemeClr val="bg1"/>
                </a:solidFill>
              </a:rPr>
              <a:t>main:([</a:t>
            </a:r>
            <a:r>
              <a:rPr lang="en-US" sz="1800" b="0" dirty="0" err="1">
                <a:solidFill>
                  <a:schemeClr val="bg1"/>
                </a:solidFill>
              </a:rPr>
              <a:t>Ljava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lang</a:t>
            </a:r>
            <a:r>
              <a:rPr lang="en-US" sz="1800" b="0" dirty="0">
                <a:solidFill>
                  <a:schemeClr val="bg1"/>
                </a:solidFill>
              </a:rPr>
              <a:t>/String;)</a:t>
            </a:r>
            <a:r>
              <a:rPr lang="en-US" sz="1800" b="0" dirty="0" err="1" smtClean="0">
                <a:solidFill>
                  <a:schemeClr val="bg1"/>
                </a:solidFill>
              </a:rPr>
              <a:t>V@Bldg</a:t>
            </a:r>
            <a:r>
              <a:rPr lang="en-US" sz="1800" b="0" dirty="0" smtClean="0">
                <a:solidFill>
                  <a:schemeClr val="bg1"/>
                </a:solidFill>
              </a:rPr>
              <a:t/>
            </a:r>
            <a:br>
              <a:rPr lang="en-US" sz="1800" b="0" dirty="0" smtClean="0">
                <a:solidFill>
                  <a:schemeClr val="bg1"/>
                </a:solidFill>
              </a:rPr>
            </a:br>
            <a:r>
              <a:rPr lang="en-US" sz="1800" b="0" dirty="0" smtClean="0">
                <a:solidFill>
                  <a:schemeClr val="bg1"/>
                </a:solidFill>
              </a:rPr>
              <a:t>start</a:t>
            </a:r>
            <a:r>
              <a:rPr lang="en-US" sz="1800" b="0" dirty="0">
                <a:solidFill>
                  <a:schemeClr val="bg1"/>
                </a:solidFill>
              </a:rPr>
              <a:t>:()</a:t>
            </a:r>
            <a:r>
              <a:rPr lang="en-US" sz="1800" b="0" dirty="0" err="1" smtClean="0">
                <a:solidFill>
                  <a:schemeClr val="bg1"/>
                </a:solidFill>
              </a:rPr>
              <a:t>V@java.lang.Thread</a:t>
            </a:r>
            <a:r>
              <a:rPr lang="en-US" sz="1800" b="0" dirty="0">
                <a:solidFill>
                  <a:schemeClr val="bg1"/>
                </a:solidFill>
              </a:rPr>
              <a:t/>
            </a:r>
            <a:br>
              <a:rPr lang="en-US" sz="1800" b="0" dirty="0">
                <a:solidFill>
                  <a:schemeClr val="bg1"/>
                </a:solidFill>
              </a:rPr>
            </a:br>
            <a:r>
              <a:rPr lang="en-US" sz="1800" b="0" dirty="0">
                <a:solidFill>
                  <a:schemeClr val="bg1"/>
                </a:solidFill>
              </a:rPr>
              <a:t>&lt;</a:t>
            </a:r>
            <a:r>
              <a:rPr lang="en-US" sz="1800" b="0" dirty="0" err="1">
                <a:solidFill>
                  <a:schemeClr val="bg1"/>
                </a:solidFill>
              </a:rPr>
              <a:t>init</a:t>
            </a:r>
            <a:r>
              <a:rPr lang="en-US" sz="1800" b="0" dirty="0" smtClean="0">
                <a:solidFill>
                  <a:schemeClr val="bg1"/>
                </a:solidFill>
              </a:rPr>
              <a:t>&gt;:()</a:t>
            </a:r>
            <a:r>
              <a:rPr lang="en-US" sz="1800" b="0" dirty="0" err="1" smtClean="0">
                <a:solidFill>
                  <a:schemeClr val="bg1"/>
                </a:solidFill>
              </a:rPr>
              <a:t>V@Bldg</a:t>
            </a:r>
            <a:r>
              <a:rPr lang="en-US" sz="1800" b="0" dirty="0" smtClean="0">
                <a:solidFill>
                  <a:schemeClr val="bg1"/>
                </a:solidFill>
              </a:rPr>
              <a:t/>
            </a:r>
            <a:br>
              <a:rPr lang="en-US" sz="1800" b="0" dirty="0" smtClean="0">
                <a:solidFill>
                  <a:schemeClr val="bg1"/>
                </a:solidFill>
              </a:rPr>
            </a:br>
            <a:r>
              <a:rPr lang="en-US" sz="1800" b="0" dirty="0" smtClean="0">
                <a:solidFill>
                  <a:schemeClr val="bg1"/>
                </a:solidFill>
              </a:rPr>
              <a:t>…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07466" y="5999981"/>
            <a:ext cx="1676400" cy="3810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0" dirty="0" smtClean="0">
                <a:solidFill>
                  <a:schemeClr val="bg1"/>
                </a:solidFill>
              </a:rPr>
              <a:t>M </a:t>
            </a:r>
            <a:r>
              <a:rPr lang="en-US" dirty="0" smtClean="0">
                <a:solidFill>
                  <a:schemeClr val="bg1"/>
                </a:solidFill>
              </a:rPr>
              <a:t>&lt;N&gt;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en-US" b="0" dirty="0" err="1" smtClean="0">
                <a:solidFill>
                  <a:schemeClr val="bg1"/>
                </a:solidFill>
              </a:rPr>
              <a:t>M.map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endParaRPr lang="en-US" b="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737764" y="4692501"/>
            <a:ext cx="0" cy="115411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7749352" y="5039586"/>
            <a:ext cx="7088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&lt;N&gt;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1327057" y="5354782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1327057" y="5137294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859466" y="4648200"/>
            <a:ext cx="2438400" cy="1722147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M.map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M.dom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926266" y="578080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926266" y="5563321"/>
            <a:ext cx="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1926266" y="6172921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" name="Straight Arrow Connector 33"/>
          <p:cNvCxnSpPr>
            <a:endCxn id="16" idx="1"/>
          </p:cNvCxnSpPr>
          <p:nvPr/>
        </p:nvCxnSpPr>
        <p:spPr bwMode="auto">
          <a:xfrm flipV="1">
            <a:off x="3069266" y="5263356"/>
            <a:ext cx="838199" cy="52784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17" idx="1"/>
          </p:cNvCxnSpPr>
          <p:nvPr/>
        </p:nvCxnSpPr>
        <p:spPr bwMode="auto">
          <a:xfrm>
            <a:off x="3069266" y="6190481"/>
            <a:ext cx="838200" cy="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38200" y="1143000"/>
            <a:ext cx="7446818" cy="32004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Chord(name = "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")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DomM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extends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ProgramDom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&lt;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&gt;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@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Program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add(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program.getMainMethod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start =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program.getThreadStartMethod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if (start !=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null) add(start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for (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jq_Method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m : </a:t>
            </a:r>
            <a:r>
              <a:rPr lang="en-US" sz="1600" kern="0" dirty="0" err="1">
                <a:solidFill>
                  <a:schemeClr val="bg1"/>
                </a:solidFill>
                <a:latin typeface="Courier New" pitchFamily="49" charset="0"/>
                <a:cs typeface="Arial"/>
              </a:rPr>
              <a:t>program.getMethods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()) add(m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);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4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chord.project.analyses.ProgramDom</a:t>
            </a:r>
            <a:r>
              <a:rPr lang="en-US" dirty="0" smtClean="0">
                <a:solidFill>
                  <a:schemeClr val="bg1"/>
                </a:solidFill>
              </a:rPr>
              <a:t>&lt;T&gt; API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 name)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name of domain</a:t>
            </a:r>
            <a:endParaRPr lang="en-US" sz="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boolean</a:t>
            </a:r>
            <a:r>
              <a:rPr lang="en-US" sz="2000" b="1" dirty="0" smtClean="0">
                <a:solidFill>
                  <a:schemeClr val="bg1"/>
                </a:solidFill>
              </a:rPr>
              <a:t> add(T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value to domain if not present; return true if added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getOrAdd</a:t>
            </a:r>
            <a:r>
              <a:rPr lang="en-US" sz="2000" b="1" dirty="0" smtClean="0">
                <a:solidFill>
                  <a:schemeClr val="bg1"/>
                </a:solidFill>
              </a:rPr>
              <a:t>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value to domain if not present; return its index in either case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save()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save domain to disk (.</a:t>
            </a:r>
            <a:r>
              <a:rPr lang="en-US" sz="1800" dirty="0" err="1" smtClean="0">
                <a:solidFill>
                  <a:schemeClr val="bg1"/>
                </a:solidFill>
              </a:rPr>
              <a:t>dom</a:t>
            </a:r>
            <a:r>
              <a:rPr lang="en-US" sz="1800" dirty="0" smtClean="0">
                <a:solidFill>
                  <a:schemeClr val="bg1"/>
                </a:solidFill>
              </a:rPr>
              <a:t> and .map files)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String </a:t>
            </a:r>
            <a:r>
              <a:rPr lang="en-US" sz="2000" b="1" dirty="0" err="1" smtClean="0">
                <a:solidFill>
                  <a:schemeClr val="bg1"/>
                </a:solidFill>
              </a:rPr>
              <a:t>toUniqueString</a:t>
            </a:r>
            <a:r>
              <a:rPr lang="en-US" sz="2000" b="1" dirty="0" smtClean="0">
                <a:solidFill>
                  <a:schemeClr val="bg1"/>
                </a:solidFill>
              </a:rPr>
              <a:t>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unique string representation of value</a:t>
            </a:r>
            <a:endParaRPr lang="en-US" sz="1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size()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number of values in domain</a:t>
            </a:r>
            <a:endParaRPr lang="en-US" sz="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 get(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index)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value having the given index; </a:t>
            </a:r>
            <a:r>
              <a:rPr lang="en-US" sz="1800" dirty="0" err="1" smtClean="0">
                <a:solidFill>
                  <a:schemeClr val="bg1"/>
                </a:solidFill>
              </a:rPr>
              <a:t>IndexOutofBoundsEx</a:t>
            </a:r>
            <a:r>
              <a:rPr lang="en-US" sz="1800" dirty="0" smtClean="0">
                <a:solidFill>
                  <a:schemeClr val="bg1"/>
                </a:solidFill>
              </a:rPr>
              <a:t> if not found</a:t>
            </a:r>
            <a:endParaRPr lang="en-US" sz="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indexOf</a:t>
            </a:r>
            <a:r>
              <a:rPr lang="en-US" sz="2000" b="1" dirty="0" smtClean="0">
                <a:solidFill>
                  <a:schemeClr val="bg1"/>
                </a:solidFill>
              </a:rPr>
              <a:t>(T </a:t>
            </a:r>
            <a:r>
              <a:rPr lang="en-US" sz="2000" b="1" dirty="0" err="1" smtClean="0">
                <a:solidFill>
                  <a:schemeClr val="bg1"/>
                </a:solidFill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index of given value; -1 if not found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257800" y="3962400"/>
            <a:ext cx="3276600" cy="838200"/>
          </a:xfrm>
          <a:prstGeom prst="round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Note: values once added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cannot be removed!</a:t>
            </a:r>
          </a:p>
        </p:txBody>
      </p:sp>
    </p:spTree>
    <p:extLst>
      <p:ext uri="{BB962C8B-B14F-4D97-AF65-F5344CB8AC3E}">
        <p14:creationId xmlns:p14="http://schemas.microsoft.com/office/powerpoint/2010/main" val="130326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Program Relation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56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Building block for analyses based on </a:t>
            </a:r>
            <a:r>
              <a:rPr lang="en-US" sz="2400" dirty="0" err="1">
                <a:solidFill>
                  <a:schemeClr val="bg1"/>
                </a:solidFill>
              </a:rPr>
              <a:t>Datalog</a:t>
            </a:r>
            <a:r>
              <a:rPr lang="en-US" sz="2400" dirty="0">
                <a:solidFill>
                  <a:schemeClr val="bg1"/>
                </a:solidFill>
              </a:rPr>
              <a:t>/BDDs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Represents a set of tuples over one or more fixed program domains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Represented symbolically as a BDD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enables storing and manipulating large relations efficiently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various relational operations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projection, selection, join, etc.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BDD size and efficiency of operations depends heavily on encoding of relation content as opposed to size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ordering of values </a:t>
            </a:r>
            <a:r>
              <a:rPr lang="en-US" sz="2000" i="1" dirty="0">
                <a:solidFill>
                  <a:schemeClr val="bg1"/>
                </a:solidFill>
              </a:rPr>
              <a:t>within</a:t>
            </a:r>
            <a:r>
              <a:rPr lang="en-US" sz="2000" dirty="0">
                <a:solidFill>
                  <a:schemeClr val="bg1"/>
                </a:solidFill>
              </a:rPr>
              <a:t> program domains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relative ordering </a:t>
            </a:r>
            <a:r>
              <a:rPr lang="en-US" sz="2000" i="1" dirty="0">
                <a:solidFill>
                  <a:schemeClr val="bg1"/>
                </a:solidFill>
              </a:rPr>
              <a:t>between</a:t>
            </a:r>
            <a:r>
              <a:rPr lang="en-US" sz="2000" dirty="0">
                <a:solidFill>
                  <a:schemeClr val="bg1"/>
                </a:solidFill>
              </a:rPr>
              <a:t> program domains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 Program Relation Analysis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40866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</a:pPr>
            <a:r>
              <a:rPr lang="en-US" sz="2200" b="0" dirty="0">
                <a:solidFill>
                  <a:schemeClr val="bg1"/>
                </a:solidFill>
              </a:rPr>
              <a:t>Relation </a:t>
            </a:r>
            <a:r>
              <a:rPr lang="en-US" sz="2200" b="0" dirty="0" smtClean="0">
                <a:solidFill>
                  <a:schemeClr val="bg1"/>
                </a:solidFill>
              </a:rPr>
              <a:t>MI: tuples (m, i) such </a:t>
            </a:r>
            <a:r>
              <a:rPr lang="en-US" sz="2200" b="0" dirty="0">
                <a:solidFill>
                  <a:schemeClr val="bg1"/>
                </a:solidFill>
              </a:rPr>
              <a:t>that </a:t>
            </a:r>
            <a:r>
              <a:rPr lang="en-US" sz="2200" b="0" dirty="0" smtClean="0">
                <a:solidFill>
                  <a:schemeClr val="bg1"/>
                </a:solidFill>
              </a:rPr>
              <a:t>method m contains call i</a:t>
            </a: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lvl="0" algn="l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package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chord.analyses.invk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0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"MI",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M0,I0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M0_I0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RelMI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extends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ProgramRel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@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Override public void fill()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=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[1];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for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(Quad q :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domI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q.getMethod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add(m, q);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}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96931" y="4953000"/>
            <a:ext cx="3761269" cy="1600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91440" bIns="91440"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</a:rPr>
              <a:t>M0_I0</a:t>
            </a:r>
            <a:r>
              <a:rPr lang="en-US" sz="2000" b="0" dirty="0" smtClean="0">
                <a:solidFill>
                  <a:schemeClr val="bg1"/>
                </a:solidFill>
              </a:rPr>
              <a:t>: Domain order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Only dictates performance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Can also be </a:t>
            </a:r>
            <a:r>
              <a:rPr lang="en-US" sz="1800" dirty="0" smtClean="0">
                <a:solidFill>
                  <a:srgbClr val="FFFF00"/>
                </a:solidFill>
                <a:latin typeface="Courier New" pitchFamily="49" charset="0"/>
              </a:rPr>
              <a:t>I0_M0</a:t>
            </a:r>
            <a:r>
              <a:rPr lang="en-US" sz="2000" b="0" dirty="0" smtClean="0">
                <a:solidFill>
                  <a:schemeClr val="bg1"/>
                </a:solidFill>
              </a:rPr>
              <a:t> or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I0xM0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Easy to change over time</a:t>
            </a:r>
            <a:endParaRPr lang="en-US" sz="1800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953000"/>
            <a:ext cx="3794937" cy="16002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tIns="91440" bIns="91440"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>
                  <a:lumMod val="95000"/>
                </a:schemeClr>
              </a:buClr>
              <a:buFont typeface="Arial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M0,I0</a:t>
            </a:r>
            <a:r>
              <a:rPr lang="en-US" sz="2000" b="0" dirty="0" smtClean="0">
                <a:solidFill>
                  <a:schemeClr val="bg1"/>
                </a:solidFill>
              </a:rPr>
              <a:t>: Domain names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>
                  <a:lumMod val="95000"/>
                </a:schemeClr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Order mnemonically (hard to change over time)</a:t>
            </a: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Clr>
                <a:schemeClr val="bg1">
                  <a:lumMod val="95000"/>
                </a:schemeClr>
              </a:buClr>
              <a:buFont typeface="Arial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Suffix 0, 1, etc. distinguishes repeating domains</a:t>
            </a:r>
            <a:endParaRPr lang="en-US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9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 Program Relation Analysis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chord.analyses.var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"VT",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"V0,T0:T0_V0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RelVT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extends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ProgramRel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@Override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for (each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o of each quad) {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Register v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o.getRegister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t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add(v, t);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}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468186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ts val="800"/>
              </a:spcBef>
            </a:pPr>
            <a:r>
              <a:rPr lang="en-US" sz="2200" b="0" dirty="0">
                <a:solidFill>
                  <a:schemeClr val="bg1"/>
                </a:solidFill>
              </a:rPr>
              <a:t>Relation </a:t>
            </a:r>
            <a:r>
              <a:rPr lang="en-US" sz="2200" b="0" dirty="0" smtClean="0">
                <a:solidFill>
                  <a:schemeClr val="bg1"/>
                </a:solidFill>
              </a:rPr>
              <a:t>VT: tuples (v, t) such </a:t>
            </a:r>
            <a:r>
              <a:rPr lang="en-US" sz="2200" b="0" dirty="0">
                <a:solidFill>
                  <a:schemeClr val="bg1"/>
                </a:solidFill>
              </a:rPr>
              <a:t>that </a:t>
            </a:r>
            <a:r>
              <a:rPr lang="en-US" sz="2200" b="0" dirty="0" smtClean="0">
                <a:solidFill>
                  <a:schemeClr val="bg1"/>
                </a:solidFill>
              </a:rPr>
              <a:t>local variable v has type t</a:t>
            </a:r>
            <a:endParaRPr lang="en-US" sz="2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5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Program Relation Analysis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96433" y="4685414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ant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200" b="0" dirty="0" smtClean="0">
                <a:solidFill>
                  <a:schemeClr val="bg1"/>
                </a:solidFill>
              </a:rPr>
              <a:t>=&lt;…&gt; –</a:t>
            </a:r>
            <a:r>
              <a:rPr lang="en-US" sz="22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200" b="0" dirty="0" smtClean="0">
                <a:solidFill>
                  <a:schemeClr val="bg1"/>
                </a:solidFill>
              </a:rPr>
              <a:t>=VT run</a:t>
            </a:r>
            <a:endParaRPr lang="en-US" sz="2200" b="0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chord.analyses.var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"VT",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"V0,T0:T0_V0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RelVT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extends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ProgramRel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@Override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for (each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o of each quad) {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Register v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o.getRegister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t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add(v, t);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}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4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31242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tIns="182880" rIns="274320" bIns="182880" anchor="ctr"/>
          <a:lstStyle/>
          <a:p>
            <a:pPr algn="l"/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package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chord.analyses.var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;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0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"VT",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sign =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"V0,T0:T0_V0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")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RelVT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extends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ProgramRel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   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@Override public 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void fill() {</a:t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for (each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RegisterOperand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o of each quad) {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Register v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o.getRegister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jq_Type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t = </a:t>
            </a:r>
            <a:r>
              <a:rPr lang="en-US" sz="1600" kern="0" dirty="0" err="1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o.getType</a:t>
            </a: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();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    add(v, t);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    }</a:t>
            </a:r>
            <a:b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 smtClean="0">
                <a:solidFill>
                  <a:schemeClr val="bg1"/>
                </a:solidFill>
                <a:latin typeface="Courier New" pitchFamily="49" charset="0"/>
                <a:cs typeface="Arial"/>
              </a:rPr>
              <a:t>    }</a:t>
            </a: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/>
            </a:r>
            <a:b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</a:br>
            <a:r>
              <a:rPr lang="en-US" sz="1600" kern="0" dirty="0">
                <a:solidFill>
                  <a:schemeClr val="bg1"/>
                </a:solidFill>
                <a:latin typeface="Courier New" pitchFamily="49" charset="0"/>
                <a:cs typeface="Arial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Program Relation Analysis</a:t>
            </a:r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1915392" y="520190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>
            <a:off x="1915392" y="4984415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0" y="4592783"/>
            <a:ext cx="3048000" cy="19050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</a:t>
            </a: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      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/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V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b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 </a:t>
            </a:r>
            <a:r>
              <a:rPr lang="en-US" sz="1800" b="0" dirty="0" err="1">
                <a:solidFill>
                  <a:schemeClr val="bg1"/>
                </a:solidFill>
                <a:cs typeface="Times New Roman" pitchFamily="18" charset="0"/>
              </a:rPr>
              <a:t>V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.map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T.map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/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VT.bdd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2524992" y="580087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2524992" y="5430981"/>
            <a:ext cx="0" cy="88250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00132" y="5556401"/>
            <a:ext cx="2014868" cy="768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2514600" y="631348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10" name="Rectangle 4"/>
          <p:cNvSpPr>
            <a:spLocks noChangeArrowheads="1"/>
          </p:cNvSpPr>
          <p:nvPr/>
        </p:nvSpPr>
        <p:spPr bwMode="auto">
          <a:xfrm>
            <a:off x="5715000" y="3222642"/>
            <a:ext cx="1600200" cy="3277393"/>
          </a:xfrm>
          <a:prstGeom prst="rect">
            <a:avLst/>
          </a:prstGeom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sz="1800" b="0" dirty="0">
                <a:solidFill>
                  <a:schemeClr val="bg1"/>
                </a:solidFill>
              </a:rPr>
              <a:t># </a:t>
            </a:r>
            <a:r>
              <a:rPr lang="pt-BR" sz="1800" b="0" dirty="0" smtClean="0">
                <a:solidFill>
                  <a:schemeClr val="bg1"/>
                </a:solidFill>
              </a:rPr>
              <a:t>V0:2 T0:2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1 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3 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2 1 4 3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7 4 0 1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6 3 7 </a:t>
            </a:r>
            <a:r>
              <a:rPr lang="pt-BR" sz="1800" b="0" dirty="0">
                <a:solidFill>
                  <a:schemeClr val="bg1"/>
                </a:solidFill>
              </a:rPr>
              <a:t>1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5 3 0 </a:t>
            </a:r>
            <a:r>
              <a:rPr lang="pt-BR" sz="1800" b="0" dirty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4 2 5 0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3 2 6 5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2 1 3 4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4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Downloading Chord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486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Stable Binary Release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http://jchord.googlecode.com/files/chord-bin-2.0.tar.gz</a:t>
            </a:r>
          </a:p>
          <a:p>
            <a:pPr marL="457200" indent="-457200">
              <a:lnSpc>
                <a:spcPct val="80000"/>
              </a:lnSpc>
              <a:buFont typeface="Times New Roman" pitchFamily="18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Stable Source Release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http://jchord.googlecode.com/files/chord-src-2.0.tar.gz (mandatory)</a:t>
            </a:r>
          </a:p>
          <a:p>
            <a:pPr marL="1257300" lvl="2" indent="-3429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Chord’s source code + JARs of libraries used by Chord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http://jchord.googlecode.com/files/chord-libsrc-2.0.tar.gz (optional)</a:t>
            </a:r>
          </a:p>
          <a:p>
            <a:pPr marL="1257300" lvl="2" indent="-3429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(adapted) Java source code of libraries used by Chord</a:t>
            </a:r>
          </a:p>
          <a:p>
            <a:pPr marL="457200" indent="-457200">
              <a:lnSpc>
                <a:spcPct val="80000"/>
              </a:lnSpc>
              <a:buFont typeface="Times New Roman" pitchFamily="18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Latest Development Snapshot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svn</a:t>
            </a:r>
            <a:r>
              <a:rPr lang="en-US" sz="2000" dirty="0">
                <a:solidFill>
                  <a:schemeClr val="bg1"/>
                </a:solidFill>
              </a:rPr>
              <a:t> checkout http://jchord.googlecode.com/svn/trunk/ chord</a:t>
            </a:r>
          </a:p>
          <a:p>
            <a:pPr marL="457200" indent="-457200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Or checkout only relevant directories under trunk/: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main/   (released as 1 above) 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 err="1">
                <a:solidFill>
                  <a:schemeClr val="bg1"/>
                </a:solidFill>
              </a:rPr>
              <a:t>libsrc</a:t>
            </a:r>
            <a:r>
              <a:rPr lang="en-US" sz="1800" dirty="0">
                <a:solidFill>
                  <a:schemeClr val="bg1"/>
                </a:solidFill>
              </a:rPr>
              <a:t>/   (released as 2 above)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test/     (Chord’s regression test suite)</a:t>
            </a:r>
          </a:p>
          <a:p>
            <a:pPr marL="838200" lvl="1" indent="-381000">
              <a:lnSpc>
                <a:spcPct val="8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1800" dirty="0">
                <a:solidFill>
                  <a:schemeClr val="bg1"/>
                </a:solidFill>
              </a:rPr>
              <a:t>…         </a:t>
            </a:r>
            <a:r>
              <a:rPr lang="en-US" sz="1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(many more)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 Relation as Binary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88507"/>
            <a:ext cx="3810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Variable v0 has types t1, t2, </a:t>
            </a:r>
            <a:r>
              <a:rPr lang="en-US" sz="2000" b="0" dirty="0" smtClean="0">
                <a:solidFill>
                  <a:schemeClr val="bg1"/>
                </a:solidFill>
              </a:rPr>
              <a:t>t3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Variable </a:t>
            </a:r>
            <a:r>
              <a:rPr lang="en-US" sz="2000" b="0" dirty="0">
                <a:solidFill>
                  <a:schemeClr val="bg1"/>
                </a:solidFill>
              </a:rPr>
              <a:t>v1 has type </a:t>
            </a:r>
            <a:r>
              <a:rPr lang="en-US" sz="2000" b="0" dirty="0" smtClean="0">
                <a:solidFill>
                  <a:schemeClr val="bg1"/>
                </a:solidFill>
              </a:rPr>
              <a:t>t3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Variable v2 has type t3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Relation VT = {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        (0, 1), (0, 2), (0, 3),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        (1, 3),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        (2, 3)</a:t>
            </a:r>
          </a:p>
          <a:p>
            <a:pPr algn="l"/>
            <a:r>
              <a:rPr lang="en-US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19111599"/>
              </p:ext>
            </p:extLst>
          </p:nvPr>
        </p:nvGraphicFramePr>
        <p:xfrm>
          <a:off x="5410200" y="1002792"/>
          <a:ext cx="2133600" cy="5702808"/>
        </p:xfrm>
        <a:graphic>
          <a:graphicData uri="http://schemas.openxmlformats.org/drawingml/2006/table">
            <a:tbl>
              <a:tblPr/>
              <a:tblGrid>
                <a:gridCol w="449263"/>
                <a:gridCol w="446087"/>
                <a:gridCol w="446088"/>
                <a:gridCol w="450850"/>
                <a:gridCol w="341312"/>
              </a:tblGrid>
              <a:tr h="3962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marT="18288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</a:p>
                  </a:txBody>
                  <a:tcPr marT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4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Binary Decision Diagrams (Bryant 1986)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50673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29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3" name="AutoShape 14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57134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8961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7" idx="5"/>
            <a:endCxn id="12" idx="0"/>
          </p:cNvCxnSpPr>
          <p:nvPr/>
        </p:nvCxnSpPr>
        <p:spPr bwMode="auto">
          <a:xfrm>
            <a:off x="75422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17" name="AutoShape 18"/>
          <p:cNvCxnSpPr>
            <a:cxnSpLocks noChangeShapeType="1"/>
            <a:stCxn id="5" idx="4"/>
            <a:endCxn id="16" idx="0"/>
          </p:cNvCxnSpPr>
          <p:nvPr/>
        </p:nvCxnSpPr>
        <p:spPr bwMode="auto">
          <a:xfrm flipH="1">
            <a:off x="4838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05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19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48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5" name="AutoShape 26"/>
          <p:cNvCxnSpPr>
            <a:cxnSpLocks noChangeShapeType="1"/>
            <a:stCxn id="5" idx="4"/>
            <a:endCxn id="18" idx="0"/>
          </p:cNvCxnSpPr>
          <p:nvPr/>
        </p:nvCxnSpPr>
        <p:spPr bwMode="auto">
          <a:xfrm>
            <a:off x="5067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0" idx="4"/>
            <a:endCxn id="19" idx="0"/>
          </p:cNvCxnSpPr>
          <p:nvPr/>
        </p:nvCxnSpPr>
        <p:spPr bwMode="auto">
          <a:xfrm flipH="1">
            <a:off x="5753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5981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11" idx="4"/>
            <a:endCxn id="21" idx="0"/>
          </p:cNvCxnSpPr>
          <p:nvPr/>
        </p:nvCxnSpPr>
        <p:spPr bwMode="auto">
          <a:xfrm flipH="1">
            <a:off x="6667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11" idx="4"/>
            <a:endCxn id="22" idx="0"/>
          </p:cNvCxnSpPr>
          <p:nvPr/>
        </p:nvCxnSpPr>
        <p:spPr bwMode="auto">
          <a:xfrm>
            <a:off x="6896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12" idx="4"/>
            <a:endCxn id="23" idx="0"/>
          </p:cNvCxnSpPr>
          <p:nvPr/>
        </p:nvCxnSpPr>
        <p:spPr bwMode="auto">
          <a:xfrm flipH="1">
            <a:off x="7581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2"/>
          <p:cNvCxnSpPr>
            <a:cxnSpLocks noChangeShapeType="1"/>
            <a:stCxn id="12" idx="4"/>
            <a:endCxn id="24" idx="0"/>
          </p:cNvCxnSpPr>
          <p:nvPr/>
        </p:nvCxnSpPr>
        <p:spPr bwMode="auto">
          <a:xfrm>
            <a:off x="7810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3" name="AutoShape 34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143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7" name="AutoShape 38"/>
          <p:cNvCxnSpPr>
            <a:cxnSpLocks noChangeShapeType="1"/>
            <a:stCxn id="32" idx="5"/>
            <a:endCxn id="36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35" idx="3"/>
            <a:endCxn id="34" idx="0"/>
          </p:cNvCxnSpPr>
          <p:nvPr/>
        </p:nvCxnSpPr>
        <p:spPr bwMode="auto">
          <a:xfrm flipH="1">
            <a:off x="14097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2" name="AutoShape 43"/>
          <p:cNvCxnSpPr>
            <a:cxnSpLocks noChangeShapeType="1"/>
            <a:stCxn id="35" idx="5"/>
            <a:endCxn id="39" idx="0"/>
          </p:cNvCxnSpPr>
          <p:nvPr/>
        </p:nvCxnSpPr>
        <p:spPr bwMode="auto">
          <a:xfrm>
            <a:off x="20558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stCxn id="36" idx="3"/>
            <a:endCxn id="40" idx="0"/>
          </p:cNvCxnSpPr>
          <p:nvPr/>
        </p:nvCxnSpPr>
        <p:spPr bwMode="auto">
          <a:xfrm flipH="1">
            <a:off x="32385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5"/>
          <p:cNvCxnSpPr>
            <a:cxnSpLocks noChangeShapeType="1"/>
            <a:stCxn id="36" idx="5"/>
            <a:endCxn id="41" idx="0"/>
          </p:cNvCxnSpPr>
          <p:nvPr/>
        </p:nvCxnSpPr>
        <p:spPr bwMode="auto">
          <a:xfrm>
            <a:off x="38846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90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46" name="AutoShape 47"/>
          <p:cNvCxnSpPr>
            <a:cxnSpLocks noChangeShapeType="1"/>
            <a:stCxn id="34" idx="4"/>
            <a:endCxn id="45" idx="0"/>
          </p:cNvCxnSpPr>
          <p:nvPr/>
        </p:nvCxnSpPr>
        <p:spPr bwMode="auto">
          <a:xfrm flipH="1">
            <a:off x="1181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4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905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362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819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76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191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54" name="AutoShape 55"/>
          <p:cNvCxnSpPr>
            <a:cxnSpLocks noChangeShapeType="1"/>
            <a:stCxn id="34" idx="4"/>
            <a:endCxn id="47" idx="0"/>
          </p:cNvCxnSpPr>
          <p:nvPr/>
        </p:nvCxnSpPr>
        <p:spPr bwMode="auto">
          <a:xfrm>
            <a:off x="1409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6"/>
          <p:cNvCxnSpPr>
            <a:cxnSpLocks noChangeShapeType="1"/>
            <a:stCxn id="39" idx="4"/>
            <a:endCxn id="48" idx="0"/>
          </p:cNvCxnSpPr>
          <p:nvPr/>
        </p:nvCxnSpPr>
        <p:spPr bwMode="auto">
          <a:xfrm flipH="1">
            <a:off x="2095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7"/>
          <p:cNvCxnSpPr>
            <a:cxnSpLocks noChangeShapeType="1"/>
            <a:stCxn id="39" idx="4"/>
            <a:endCxn id="49" idx="0"/>
          </p:cNvCxnSpPr>
          <p:nvPr/>
        </p:nvCxnSpPr>
        <p:spPr bwMode="auto">
          <a:xfrm>
            <a:off x="2324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8"/>
          <p:cNvCxnSpPr>
            <a:cxnSpLocks noChangeShapeType="1"/>
            <a:stCxn id="40" idx="4"/>
            <a:endCxn id="50" idx="0"/>
          </p:cNvCxnSpPr>
          <p:nvPr/>
        </p:nvCxnSpPr>
        <p:spPr bwMode="auto">
          <a:xfrm flipH="1">
            <a:off x="3009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9"/>
          <p:cNvCxnSpPr>
            <a:cxnSpLocks noChangeShapeType="1"/>
            <a:stCxn id="40" idx="4"/>
            <a:endCxn id="51" idx="0"/>
          </p:cNvCxnSpPr>
          <p:nvPr/>
        </p:nvCxnSpPr>
        <p:spPr bwMode="auto">
          <a:xfrm>
            <a:off x="3238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60"/>
          <p:cNvCxnSpPr>
            <a:cxnSpLocks noChangeShapeType="1"/>
            <a:stCxn id="41" idx="4"/>
            <a:endCxn id="52" idx="0"/>
          </p:cNvCxnSpPr>
          <p:nvPr/>
        </p:nvCxnSpPr>
        <p:spPr bwMode="auto">
          <a:xfrm flipH="1">
            <a:off x="3924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1"/>
          <p:cNvCxnSpPr>
            <a:cxnSpLocks noChangeShapeType="1"/>
            <a:stCxn id="41" idx="4"/>
            <a:endCxn id="53" idx="0"/>
          </p:cNvCxnSpPr>
          <p:nvPr/>
        </p:nvCxnSpPr>
        <p:spPr bwMode="auto">
          <a:xfrm>
            <a:off x="4152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62" name="AutoShape 63"/>
          <p:cNvCxnSpPr>
            <a:cxnSpLocks noChangeShapeType="1"/>
            <a:stCxn id="61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4"/>
          <p:cNvCxnSpPr>
            <a:cxnSpLocks noChangeShapeType="1"/>
            <a:stCxn id="61" idx="2"/>
            <a:endCxn id="32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5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66" name="AutoShape 67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457200" y="5791200"/>
            <a:ext cx="81534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Tahoma" pitchFamily="34" charset="0"/>
              </a:rPr>
              <a:t>Graphical Encoding of a Binary Function</a:t>
            </a:r>
            <a:endParaRPr lang="en-US" sz="2400" b="0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9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50673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29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3" name="AutoShape 14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57134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8961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7" idx="5"/>
            <a:endCxn id="12" idx="0"/>
          </p:cNvCxnSpPr>
          <p:nvPr/>
        </p:nvCxnSpPr>
        <p:spPr bwMode="auto">
          <a:xfrm>
            <a:off x="75422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48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17" name="AutoShape 18"/>
          <p:cNvCxnSpPr>
            <a:cxnSpLocks noChangeShapeType="1"/>
            <a:stCxn id="5" idx="4"/>
            <a:endCxn id="16" idx="0"/>
          </p:cNvCxnSpPr>
          <p:nvPr/>
        </p:nvCxnSpPr>
        <p:spPr bwMode="auto">
          <a:xfrm flipH="1">
            <a:off x="4838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05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62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19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48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5" name="AutoShape 26"/>
          <p:cNvCxnSpPr>
            <a:cxnSpLocks noChangeShapeType="1"/>
            <a:stCxn id="5" idx="4"/>
            <a:endCxn id="18" idx="0"/>
          </p:cNvCxnSpPr>
          <p:nvPr/>
        </p:nvCxnSpPr>
        <p:spPr bwMode="auto">
          <a:xfrm>
            <a:off x="5067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0" idx="4"/>
            <a:endCxn id="19" idx="0"/>
          </p:cNvCxnSpPr>
          <p:nvPr/>
        </p:nvCxnSpPr>
        <p:spPr bwMode="auto">
          <a:xfrm flipH="1">
            <a:off x="5753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5981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11" idx="4"/>
            <a:endCxn id="21" idx="0"/>
          </p:cNvCxnSpPr>
          <p:nvPr/>
        </p:nvCxnSpPr>
        <p:spPr bwMode="auto">
          <a:xfrm flipH="1">
            <a:off x="6667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11" idx="4"/>
            <a:endCxn id="22" idx="0"/>
          </p:cNvCxnSpPr>
          <p:nvPr/>
        </p:nvCxnSpPr>
        <p:spPr bwMode="auto">
          <a:xfrm>
            <a:off x="6896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12" idx="4"/>
            <a:endCxn id="23" idx="0"/>
          </p:cNvCxnSpPr>
          <p:nvPr/>
        </p:nvCxnSpPr>
        <p:spPr bwMode="auto">
          <a:xfrm flipH="1">
            <a:off x="7581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2"/>
          <p:cNvCxnSpPr>
            <a:cxnSpLocks noChangeShapeType="1"/>
            <a:stCxn id="12" idx="4"/>
            <a:endCxn id="24" idx="0"/>
          </p:cNvCxnSpPr>
          <p:nvPr/>
        </p:nvCxnSpPr>
        <p:spPr bwMode="auto">
          <a:xfrm>
            <a:off x="7810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3" name="AutoShape 34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143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7" name="AutoShape 38"/>
          <p:cNvCxnSpPr>
            <a:cxnSpLocks noChangeShapeType="1"/>
            <a:stCxn id="32" idx="5"/>
            <a:endCxn id="36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35" idx="3"/>
            <a:endCxn id="34" idx="0"/>
          </p:cNvCxnSpPr>
          <p:nvPr/>
        </p:nvCxnSpPr>
        <p:spPr bwMode="auto">
          <a:xfrm flipH="1">
            <a:off x="14097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2" name="AutoShape 43"/>
          <p:cNvCxnSpPr>
            <a:cxnSpLocks noChangeShapeType="1"/>
            <a:stCxn id="35" idx="5"/>
            <a:endCxn id="39" idx="0"/>
          </p:cNvCxnSpPr>
          <p:nvPr/>
        </p:nvCxnSpPr>
        <p:spPr bwMode="auto">
          <a:xfrm>
            <a:off x="20558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stCxn id="36" idx="3"/>
            <a:endCxn id="40" idx="0"/>
          </p:cNvCxnSpPr>
          <p:nvPr/>
        </p:nvCxnSpPr>
        <p:spPr bwMode="auto">
          <a:xfrm flipH="1">
            <a:off x="32385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5"/>
          <p:cNvCxnSpPr>
            <a:cxnSpLocks noChangeShapeType="1"/>
            <a:stCxn id="36" idx="5"/>
            <a:endCxn id="41" idx="0"/>
          </p:cNvCxnSpPr>
          <p:nvPr/>
        </p:nvCxnSpPr>
        <p:spPr bwMode="auto">
          <a:xfrm>
            <a:off x="38846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90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46" name="AutoShape 47"/>
          <p:cNvCxnSpPr>
            <a:cxnSpLocks noChangeShapeType="1"/>
            <a:stCxn id="34" idx="4"/>
            <a:endCxn id="45" idx="0"/>
          </p:cNvCxnSpPr>
          <p:nvPr/>
        </p:nvCxnSpPr>
        <p:spPr bwMode="auto">
          <a:xfrm flipH="1">
            <a:off x="1181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4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905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362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819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766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191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54" name="AutoShape 55"/>
          <p:cNvCxnSpPr>
            <a:cxnSpLocks noChangeShapeType="1"/>
            <a:stCxn id="34" idx="4"/>
            <a:endCxn id="47" idx="0"/>
          </p:cNvCxnSpPr>
          <p:nvPr/>
        </p:nvCxnSpPr>
        <p:spPr bwMode="auto">
          <a:xfrm>
            <a:off x="14097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6"/>
          <p:cNvCxnSpPr>
            <a:cxnSpLocks noChangeShapeType="1"/>
            <a:stCxn id="39" idx="4"/>
            <a:endCxn id="48" idx="0"/>
          </p:cNvCxnSpPr>
          <p:nvPr/>
        </p:nvCxnSpPr>
        <p:spPr bwMode="auto">
          <a:xfrm flipH="1">
            <a:off x="2095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7"/>
          <p:cNvCxnSpPr>
            <a:cxnSpLocks noChangeShapeType="1"/>
            <a:stCxn id="39" idx="4"/>
            <a:endCxn id="49" idx="0"/>
          </p:cNvCxnSpPr>
          <p:nvPr/>
        </p:nvCxnSpPr>
        <p:spPr bwMode="auto">
          <a:xfrm>
            <a:off x="23241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8"/>
          <p:cNvCxnSpPr>
            <a:cxnSpLocks noChangeShapeType="1"/>
            <a:stCxn id="40" idx="4"/>
            <a:endCxn id="50" idx="0"/>
          </p:cNvCxnSpPr>
          <p:nvPr/>
        </p:nvCxnSpPr>
        <p:spPr bwMode="auto">
          <a:xfrm flipH="1">
            <a:off x="3009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9"/>
          <p:cNvCxnSpPr>
            <a:cxnSpLocks noChangeShapeType="1"/>
            <a:stCxn id="40" idx="4"/>
            <a:endCxn id="51" idx="0"/>
          </p:cNvCxnSpPr>
          <p:nvPr/>
        </p:nvCxnSpPr>
        <p:spPr bwMode="auto">
          <a:xfrm>
            <a:off x="32385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60"/>
          <p:cNvCxnSpPr>
            <a:cxnSpLocks noChangeShapeType="1"/>
            <a:stCxn id="41" idx="4"/>
            <a:endCxn id="52" idx="0"/>
          </p:cNvCxnSpPr>
          <p:nvPr/>
        </p:nvCxnSpPr>
        <p:spPr bwMode="auto">
          <a:xfrm flipH="1">
            <a:off x="39243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61"/>
          <p:cNvCxnSpPr>
            <a:cxnSpLocks noChangeShapeType="1"/>
            <a:stCxn id="41" idx="4"/>
            <a:endCxn id="53" idx="0"/>
          </p:cNvCxnSpPr>
          <p:nvPr/>
        </p:nvCxnSpPr>
        <p:spPr bwMode="auto">
          <a:xfrm>
            <a:off x="4152900" y="4737100"/>
            <a:ext cx="22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62" name="AutoShape 63"/>
          <p:cNvCxnSpPr>
            <a:cxnSpLocks noChangeShapeType="1"/>
            <a:stCxn id="61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4"/>
          <p:cNvCxnSpPr>
            <a:cxnSpLocks noChangeShapeType="1"/>
            <a:stCxn id="61" idx="2"/>
            <a:endCxn id="32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5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7649289" y="1447800"/>
            <a:ext cx="9685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66" name="AutoShape 67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649289" y="1828800"/>
            <a:ext cx="9685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cxnSp>
        <p:nvCxnSpPr>
          <p:cNvPr id="68" name="AutoShape 60"/>
          <p:cNvCxnSpPr>
            <a:cxnSpLocks noChangeShapeType="1"/>
          </p:cNvCxnSpPr>
          <p:nvPr/>
        </p:nvCxnSpPr>
        <p:spPr bwMode="auto">
          <a:xfrm rot="5400000" flipV="1">
            <a:off x="1866106" y="4920307"/>
            <a:ext cx="1588" cy="4572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61"/>
          <p:cNvCxnSpPr>
            <a:cxnSpLocks noChangeShapeType="1"/>
          </p:cNvCxnSpPr>
          <p:nvPr/>
        </p:nvCxnSpPr>
        <p:spPr bwMode="auto">
          <a:xfrm rot="5400000" flipV="1">
            <a:off x="3466306" y="4234507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62"/>
          <p:cNvCxnSpPr>
            <a:cxnSpLocks noChangeShapeType="1"/>
          </p:cNvCxnSpPr>
          <p:nvPr/>
        </p:nvCxnSpPr>
        <p:spPr bwMode="auto">
          <a:xfrm rot="5400000" flipV="1">
            <a:off x="5295106" y="4234507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73"/>
          <p:cNvCxnSpPr>
            <a:cxnSpLocks noChangeShapeType="1"/>
          </p:cNvCxnSpPr>
          <p:nvPr/>
        </p:nvCxnSpPr>
        <p:spPr bwMode="auto">
          <a:xfrm rot="5400000" flipV="1">
            <a:off x="2323306" y="4920307"/>
            <a:ext cx="1588" cy="4572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63"/>
          <p:cNvCxnSpPr>
            <a:cxnSpLocks noChangeShapeType="1"/>
          </p:cNvCxnSpPr>
          <p:nvPr/>
        </p:nvCxnSpPr>
        <p:spPr bwMode="auto">
          <a:xfrm rot="16200000" flipH="1">
            <a:off x="2094706" y="4659628"/>
            <a:ext cx="1588" cy="18288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64"/>
          <p:cNvCxnSpPr>
            <a:cxnSpLocks noChangeShapeType="1"/>
          </p:cNvCxnSpPr>
          <p:nvPr/>
        </p:nvCxnSpPr>
        <p:spPr bwMode="auto">
          <a:xfrm rot="16200000" flipH="1">
            <a:off x="32377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65"/>
          <p:cNvCxnSpPr>
            <a:cxnSpLocks noChangeShapeType="1"/>
          </p:cNvCxnSpPr>
          <p:nvPr/>
        </p:nvCxnSpPr>
        <p:spPr bwMode="auto">
          <a:xfrm rot="16200000" flipH="1">
            <a:off x="36949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66"/>
          <p:cNvCxnSpPr>
            <a:cxnSpLocks noChangeShapeType="1"/>
          </p:cNvCxnSpPr>
          <p:nvPr/>
        </p:nvCxnSpPr>
        <p:spPr bwMode="auto">
          <a:xfrm rot="16200000" flipH="1">
            <a:off x="50665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67"/>
          <p:cNvCxnSpPr>
            <a:cxnSpLocks noChangeShapeType="1"/>
          </p:cNvCxnSpPr>
          <p:nvPr/>
        </p:nvCxnSpPr>
        <p:spPr bwMode="auto">
          <a:xfrm rot="16200000" flipH="1">
            <a:off x="55237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68"/>
          <p:cNvCxnSpPr>
            <a:cxnSpLocks noChangeShapeType="1"/>
          </p:cNvCxnSpPr>
          <p:nvPr/>
        </p:nvCxnSpPr>
        <p:spPr bwMode="auto">
          <a:xfrm rot="16200000" flipH="1">
            <a:off x="6209506" y="5116828"/>
            <a:ext cx="1588" cy="9144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69"/>
          <p:cNvCxnSpPr>
            <a:cxnSpLocks noChangeShapeType="1"/>
          </p:cNvCxnSpPr>
          <p:nvPr/>
        </p:nvCxnSpPr>
        <p:spPr bwMode="auto">
          <a:xfrm rot="16200000" flipH="1">
            <a:off x="73525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0"/>
          <p:cNvCxnSpPr>
            <a:cxnSpLocks noChangeShapeType="1"/>
          </p:cNvCxnSpPr>
          <p:nvPr/>
        </p:nvCxnSpPr>
        <p:spPr bwMode="auto">
          <a:xfrm rot="16200000" flipH="1">
            <a:off x="68953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1"/>
          <p:cNvCxnSpPr>
            <a:cxnSpLocks noChangeShapeType="1"/>
          </p:cNvCxnSpPr>
          <p:nvPr/>
        </p:nvCxnSpPr>
        <p:spPr bwMode="auto">
          <a:xfrm rot="16200000" flipH="1">
            <a:off x="7809706" y="5345428"/>
            <a:ext cx="1588" cy="457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72"/>
          <p:cNvCxnSpPr>
            <a:cxnSpLocks noChangeShapeType="1"/>
          </p:cNvCxnSpPr>
          <p:nvPr/>
        </p:nvCxnSpPr>
        <p:spPr bwMode="auto">
          <a:xfrm rot="16200000" flipH="1">
            <a:off x="4380706" y="5116828"/>
            <a:ext cx="1588" cy="9144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50673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629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3" name="AutoShape 14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57134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8961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7" idx="5"/>
            <a:endCxn id="12" idx="0"/>
          </p:cNvCxnSpPr>
          <p:nvPr/>
        </p:nvCxnSpPr>
        <p:spPr bwMode="auto">
          <a:xfrm>
            <a:off x="75422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/>
          <p:cNvCxnSpPr>
            <a:cxnSpLocks noChangeShapeType="1"/>
            <a:stCxn id="5" idx="3"/>
            <a:endCxn id="37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/>
          <p:cNvCxnSpPr>
            <a:cxnSpLocks noChangeShapeType="1"/>
            <a:stCxn id="5" idx="4"/>
            <a:endCxn id="37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/>
          <p:cNvCxnSpPr>
            <a:cxnSpLocks noChangeShapeType="1"/>
            <a:stCxn id="10" idx="4"/>
            <a:endCxn id="37" idx="0"/>
          </p:cNvCxnSpPr>
          <p:nvPr/>
        </p:nvCxnSpPr>
        <p:spPr bwMode="auto">
          <a:xfrm flipH="1">
            <a:off x="3695700" y="4737100"/>
            <a:ext cx="22860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0" idx="4"/>
          </p:cNvCxnSpPr>
          <p:nvPr/>
        </p:nvCxnSpPr>
        <p:spPr bwMode="auto">
          <a:xfrm flipH="1">
            <a:off x="5448300" y="4737100"/>
            <a:ext cx="533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11" idx="3"/>
            <a:endCxn id="37" idx="0"/>
          </p:cNvCxnSpPr>
          <p:nvPr/>
        </p:nvCxnSpPr>
        <p:spPr bwMode="auto">
          <a:xfrm flipH="1">
            <a:off x="3695700" y="4659313"/>
            <a:ext cx="30114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11" idx="4"/>
            <a:endCxn id="37" idx="0"/>
          </p:cNvCxnSpPr>
          <p:nvPr/>
        </p:nvCxnSpPr>
        <p:spPr bwMode="auto">
          <a:xfrm flipH="1">
            <a:off x="3695700" y="4737100"/>
            <a:ext cx="3200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3"/>
          <p:cNvCxnSpPr>
            <a:cxnSpLocks noChangeShapeType="1"/>
            <a:stCxn id="12" idx="3"/>
            <a:endCxn id="37" idx="0"/>
          </p:cNvCxnSpPr>
          <p:nvPr/>
        </p:nvCxnSpPr>
        <p:spPr bwMode="auto">
          <a:xfrm flipH="1">
            <a:off x="3695700" y="4659313"/>
            <a:ext cx="39258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4"/>
          <p:cNvCxnSpPr>
            <a:cxnSpLocks noChangeShapeType="1"/>
            <a:stCxn id="12" idx="4"/>
            <a:endCxn id="37" idx="0"/>
          </p:cNvCxnSpPr>
          <p:nvPr/>
        </p:nvCxnSpPr>
        <p:spPr bwMode="auto">
          <a:xfrm flipH="1">
            <a:off x="3695700" y="4737100"/>
            <a:ext cx="41148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5" name="AutoShape 26"/>
          <p:cNvCxnSpPr>
            <a:cxnSpLocks noChangeShapeType="1"/>
            <a:stCxn id="24" idx="3"/>
            <a:endCxn id="27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1430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9" name="AutoShape 30"/>
          <p:cNvCxnSpPr>
            <a:cxnSpLocks noChangeShapeType="1"/>
            <a:stCxn id="24" idx="5"/>
            <a:endCxn id="28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7" idx="3"/>
            <a:endCxn id="26" idx="0"/>
          </p:cNvCxnSpPr>
          <p:nvPr/>
        </p:nvCxnSpPr>
        <p:spPr bwMode="auto">
          <a:xfrm flipH="1">
            <a:off x="14097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4" name="AutoShape 35"/>
          <p:cNvCxnSpPr>
            <a:cxnSpLocks noChangeShapeType="1"/>
            <a:stCxn id="27" idx="5"/>
            <a:endCxn id="31" idx="0"/>
          </p:cNvCxnSpPr>
          <p:nvPr/>
        </p:nvCxnSpPr>
        <p:spPr bwMode="auto">
          <a:xfrm>
            <a:off x="20558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6"/>
          <p:cNvCxnSpPr>
            <a:cxnSpLocks noChangeShapeType="1"/>
            <a:stCxn id="28" idx="3"/>
            <a:endCxn id="32" idx="0"/>
          </p:cNvCxnSpPr>
          <p:nvPr/>
        </p:nvCxnSpPr>
        <p:spPr bwMode="auto">
          <a:xfrm flipH="1">
            <a:off x="32385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"/>
          <p:cNvCxnSpPr>
            <a:cxnSpLocks noChangeShapeType="1"/>
            <a:stCxn id="28" idx="5"/>
            <a:endCxn id="33" idx="0"/>
          </p:cNvCxnSpPr>
          <p:nvPr/>
        </p:nvCxnSpPr>
        <p:spPr bwMode="auto">
          <a:xfrm>
            <a:off x="38846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38" name="AutoShape 39"/>
          <p:cNvCxnSpPr>
            <a:cxnSpLocks noChangeShapeType="1"/>
            <a:stCxn id="26" idx="4"/>
            <a:endCxn id="37" idx="0"/>
          </p:cNvCxnSpPr>
          <p:nvPr/>
        </p:nvCxnSpPr>
        <p:spPr bwMode="auto">
          <a:xfrm>
            <a:off x="1409700" y="4737100"/>
            <a:ext cx="22860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0"/>
          <p:cNvCxnSpPr>
            <a:cxnSpLocks noChangeShapeType="1"/>
            <a:stCxn id="26" idx="4"/>
          </p:cNvCxnSpPr>
          <p:nvPr/>
        </p:nvCxnSpPr>
        <p:spPr bwMode="auto">
          <a:xfrm>
            <a:off x="1409700" y="4737100"/>
            <a:ext cx="4038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1"/>
          <p:cNvCxnSpPr>
            <a:cxnSpLocks noChangeShapeType="1"/>
            <a:stCxn id="31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2"/>
          <p:cNvCxnSpPr>
            <a:cxnSpLocks noChangeShapeType="1"/>
            <a:stCxn id="31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3"/>
          <p:cNvCxnSpPr>
            <a:cxnSpLocks noChangeShapeType="1"/>
            <a:stCxn id="32" idx="4"/>
            <a:endCxn id="37" idx="0"/>
          </p:cNvCxnSpPr>
          <p:nvPr/>
        </p:nvCxnSpPr>
        <p:spPr bwMode="auto">
          <a:xfrm>
            <a:off x="32385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4"/>
          <p:cNvCxnSpPr>
            <a:cxnSpLocks noChangeShapeType="1"/>
            <a:stCxn id="32" idx="5"/>
            <a:endCxn id="37" idx="0"/>
          </p:cNvCxnSpPr>
          <p:nvPr/>
        </p:nvCxnSpPr>
        <p:spPr bwMode="auto">
          <a:xfrm>
            <a:off x="3427413" y="4659313"/>
            <a:ext cx="268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5"/>
          <p:cNvCxnSpPr>
            <a:cxnSpLocks noChangeShapeType="1"/>
            <a:stCxn id="33" idx="4"/>
            <a:endCxn id="37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6"/>
          <p:cNvCxnSpPr>
            <a:cxnSpLocks noChangeShapeType="1"/>
            <a:stCxn id="33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7" name="AutoShape 48"/>
          <p:cNvCxnSpPr>
            <a:cxnSpLocks noChangeShapeType="1"/>
            <a:stCxn id="46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9"/>
          <p:cNvCxnSpPr>
            <a:cxnSpLocks noChangeShapeType="1"/>
            <a:stCxn id="46" idx="2"/>
            <a:endCxn id="24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50"/>
          <p:cNvCxnSpPr>
            <a:cxnSpLocks noChangeShapeType="1"/>
            <a:stCxn id="32" idx="0"/>
            <a:endCxn id="5" idx="0"/>
          </p:cNvCxnSpPr>
          <p:nvPr/>
        </p:nvCxnSpPr>
        <p:spPr bwMode="auto">
          <a:xfrm rot="5400000" flipV="1">
            <a:off x="4152106" y="3264694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51"/>
          <p:cNvCxnSpPr>
            <a:cxnSpLocks noChangeShapeType="1"/>
            <a:stCxn id="11" idx="0"/>
            <a:endCxn id="12" idx="0"/>
          </p:cNvCxnSpPr>
          <p:nvPr/>
        </p:nvCxnSpPr>
        <p:spPr bwMode="auto">
          <a:xfrm rot="5400000" flipV="1">
            <a:off x="7352506" y="3721894"/>
            <a:ext cx="1588" cy="9144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52"/>
          <p:cNvCxnSpPr>
            <a:cxnSpLocks noChangeShapeType="1"/>
            <a:stCxn id="26" idx="4"/>
            <a:endCxn id="33" idx="4"/>
          </p:cNvCxnSpPr>
          <p:nvPr/>
        </p:nvCxnSpPr>
        <p:spPr bwMode="auto">
          <a:xfrm rot="16200000" flipH="1">
            <a:off x="2780506" y="3366294"/>
            <a:ext cx="1588" cy="27432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53"/>
          <p:cNvCxnSpPr>
            <a:cxnSpLocks noChangeShapeType="1"/>
            <a:stCxn id="33" idx="4"/>
            <a:endCxn id="10" idx="4"/>
          </p:cNvCxnSpPr>
          <p:nvPr/>
        </p:nvCxnSpPr>
        <p:spPr bwMode="auto">
          <a:xfrm rot="16200000" flipH="1">
            <a:off x="5066506" y="3823494"/>
            <a:ext cx="1588" cy="1828800"/>
          </a:xfrm>
          <a:prstGeom prst="curvedConnector3">
            <a:avLst>
              <a:gd name="adj1" fmla="val 1360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4"/>
          <p:cNvCxnSpPr>
            <a:cxnSpLocks noChangeShapeType="1"/>
            <a:stCxn id="5" idx="0"/>
            <a:endCxn id="11" idx="0"/>
          </p:cNvCxnSpPr>
          <p:nvPr/>
        </p:nvCxnSpPr>
        <p:spPr bwMode="auto">
          <a:xfrm rot="5400000" flipV="1">
            <a:off x="5980906" y="3264694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55" name="AutoShape 56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57" name="AutoShape 58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55245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2578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086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5"/>
            <a:endCxn id="7" idx="0"/>
          </p:cNvCxnSpPr>
          <p:nvPr/>
        </p:nvCxnSpPr>
        <p:spPr bwMode="auto">
          <a:xfrm>
            <a:off x="66278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4"/>
            <a:endCxn id="5" idx="0"/>
          </p:cNvCxnSpPr>
          <p:nvPr/>
        </p:nvCxnSpPr>
        <p:spPr bwMode="auto">
          <a:xfrm flipH="1">
            <a:off x="50673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6" idx="3"/>
            <a:endCxn id="22" idx="0"/>
          </p:cNvCxnSpPr>
          <p:nvPr/>
        </p:nvCxnSpPr>
        <p:spPr bwMode="auto">
          <a:xfrm flipH="1">
            <a:off x="4152900" y="3744913"/>
            <a:ext cx="11826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5067300" y="3744913"/>
            <a:ext cx="20970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067300" y="3822700"/>
            <a:ext cx="22860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5" idx="3"/>
            <a:endCxn id="26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4"/>
            <a:endCxn id="26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7"/>
          <p:cNvCxnSpPr>
            <a:cxnSpLocks noChangeShapeType="1"/>
            <a:stCxn id="15" idx="3"/>
            <a:endCxn id="17" idx="0"/>
          </p:cNvCxnSpPr>
          <p:nvPr/>
        </p:nvCxnSpPr>
        <p:spPr bwMode="auto">
          <a:xfrm flipH="1">
            <a:off x="1866900" y="2678113"/>
            <a:ext cx="7254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600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290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9" name="AutoShape 20"/>
          <p:cNvCxnSpPr>
            <a:cxnSpLocks noChangeShapeType="1"/>
            <a:stCxn id="15" idx="5"/>
            <a:endCxn id="18" idx="0"/>
          </p:cNvCxnSpPr>
          <p:nvPr/>
        </p:nvCxnSpPr>
        <p:spPr bwMode="auto">
          <a:xfrm>
            <a:off x="2970213" y="2678113"/>
            <a:ext cx="7254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17" idx="5"/>
            <a:endCxn id="22" idx="0"/>
          </p:cNvCxnSpPr>
          <p:nvPr/>
        </p:nvCxnSpPr>
        <p:spPr bwMode="auto">
          <a:xfrm>
            <a:off x="2055813" y="3744913"/>
            <a:ext cx="20970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3" name="AutoShape 24"/>
          <p:cNvCxnSpPr>
            <a:cxnSpLocks noChangeShapeType="1"/>
            <a:stCxn id="17" idx="4"/>
            <a:endCxn id="21" idx="0"/>
          </p:cNvCxnSpPr>
          <p:nvPr/>
        </p:nvCxnSpPr>
        <p:spPr bwMode="auto">
          <a:xfrm>
            <a:off x="18669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5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3884613" y="3744913"/>
            <a:ext cx="11826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18" idx="4"/>
            <a:endCxn id="22" idx="0"/>
          </p:cNvCxnSpPr>
          <p:nvPr/>
        </p:nvCxnSpPr>
        <p:spPr bwMode="auto">
          <a:xfrm>
            <a:off x="36957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7" name="AutoShape 28"/>
          <p:cNvCxnSpPr>
            <a:cxnSpLocks noChangeShapeType="1"/>
            <a:stCxn id="21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21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22" idx="4"/>
            <a:endCxn id="26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2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32" name="AutoShape 33"/>
          <p:cNvCxnSpPr>
            <a:cxnSpLocks noChangeShapeType="1"/>
            <a:stCxn id="31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4"/>
          <p:cNvCxnSpPr>
            <a:cxnSpLocks noChangeShapeType="1"/>
            <a:stCxn id="31" idx="2"/>
            <a:endCxn id="15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5"/>
          <p:cNvCxnSpPr>
            <a:cxnSpLocks noChangeShapeType="1"/>
            <a:stCxn id="18" idx="0"/>
            <a:endCxn id="6" idx="0"/>
          </p:cNvCxnSpPr>
          <p:nvPr/>
        </p:nvCxnSpPr>
        <p:spPr bwMode="auto">
          <a:xfrm rot="5400000" flipV="1">
            <a:off x="4609306" y="2350294"/>
            <a:ext cx="1588" cy="1828800"/>
          </a:xfrm>
          <a:prstGeom prst="curvedConnector3">
            <a:avLst>
              <a:gd name="adj1" fmla="val -13600000"/>
            </a:avLst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36" name="AutoShape 37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38" name="AutoShape 39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Collapsing Redundant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46101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72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4"/>
            <a:endCxn id="7" idx="0"/>
          </p:cNvCxnSpPr>
          <p:nvPr/>
        </p:nvCxnSpPr>
        <p:spPr bwMode="auto">
          <a:xfrm>
            <a:off x="64389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5"/>
            <a:endCxn id="5" idx="0"/>
          </p:cNvCxnSpPr>
          <p:nvPr/>
        </p:nvCxnSpPr>
        <p:spPr bwMode="auto">
          <a:xfrm>
            <a:off x="47990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6" idx="3"/>
            <a:endCxn id="21" idx="0"/>
          </p:cNvCxnSpPr>
          <p:nvPr/>
        </p:nvCxnSpPr>
        <p:spPr bwMode="auto">
          <a:xfrm flipH="1">
            <a:off x="41529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5067300" y="3744913"/>
            <a:ext cx="11826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067300" y="3822700"/>
            <a:ext cx="13716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5" idx="3"/>
            <a:endCxn id="23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4"/>
            <a:endCxn id="23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7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27813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8" name="AutoShape 19"/>
          <p:cNvCxnSpPr>
            <a:cxnSpLocks noChangeShapeType="1"/>
            <a:stCxn id="15" idx="5"/>
            <a:endCxn id="6" idx="0"/>
          </p:cNvCxnSpPr>
          <p:nvPr/>
        </p:nvCxnSpPr>
        <p:spPr bwMode="auto">
          <a:xfrm>
            <a:off x="2970213" y="2678113"/>
            <a:ext cx="16398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7" idx="5"/>
            <a:endCxn id="21" idx="0"/>
          </p:cNvCxnSpPr>
          <p:nvPr/>
        </p:nvCxnSpPr>
        <p:spPr bwMode="auto">
          <a:xfrm>
            <a:off x="2970213" y="3744913"/>
            <a:ext cx="11826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2" name="AutoShape 23"/>
          <p:cNvCxnSpPr>
            <a:cxnSpLocks noChangeShapeType="1"/>
            <a:stCxn id="17" idx="4"/>
            <a:endCxn id="20" idx="0"/>
          </p:cNvCxnSpPr>
          <p:nvPr/>
        </p:nvCxnSpPr>
        <p:spPr bwMode="auto">
          <a:xfrm flipH="1">
            <a:off x="23241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4" name="AutoShape 25"/>
          <p:cNvCxnSpPr>
            <a:cxnSpLocks noChangeShapeType="1"/>
            <a:stCxn id="20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20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21" idx="4"/>
            <a:endCxn id="23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21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9" name="AutoShape 30"/>
          <p:cNvCxnSpPr>
            <a:cxnSpLocks noChangeShapeType="1"/>
            <a:stCxn id="28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8" idx="2"/>
            <a:endCxn id="15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32" name="AutoShape 33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34" name="AutoShape 35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Eliminating Unnecessary Nodes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6" idx="0"/>
          </p:cNvCxnSpPr>
          <p:nvPr/>
        </p:nvCxnSpPr>
        <p:spPr bwMode="auto">
          <a:xfrm flipH="1">
            <a:off x="46101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172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9"/>
          <p:cNvCxnSpPr>
            <a:cxnSpLocks noChangeShapeType="1"/>
            <a:stCxn id="3" idx="4"/>
            <a:endCxn id="7" idx="0"/>
          </p:cNvCxnSpPr>
          <p:nvPr/>
        </p:nvCxnSpPr>
        <p:spPr bwMode="auto">
          <a:xfrm>
            <a:off x="64389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0"/>
          <p:cNvCxnSpPr>
            <a:cxnSpLocks noChangeShapeType="1"/>
            <a:stCxn id="6" idx="5"/>
            <a:endCxn id="5" idx="0"/>
          </p:cNvCxnSpPr>
          <p:nvPr/>
        </p:nvCxnSpPr>
        <p:spPr bwMode="auto">
          <a:xfrm>
            <a:off x="4799013" y="3744913"/>
            <a:ext cx="268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6" idx="3"/>
            <a:endCxn id="21" idx="0"/>
          </p:cNvCxnSpPr>
          <p:nvPr/>
        </p:nvCxnSpPr>
        <p:spPr bwMode="auto">
          <a:xfrm flipH="1">
            <a:off x="4152900" y="3744913"/>
            <a:ext cx="2682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5067300" y="3744913"/>
            <a:ext cx="1182688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067300" y="3822700"/>
            <a:ext cx="13716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5" idx="3"/>
            <a:endCxn id="23" idx="0"/>
          </p:cNvCxnSpPr>
          <p:nvPr/>
        </p:nvCxnSpPr>
        <p:spPr bwMode="auto">
          <a:xfrm flipH="1">
            <a:off x="3695700" y="4659313"/>
            <a:ext cx="1182688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5" idx="4"/>
            <a:endCxn id="23" idx="0"/>
          </p:cNvCxnSpPr>
          <p:nvPr/>
        </p:nvCxnSpPr>
        <p:spPr bwMode="auto">
          <a:xfrm flipH="1">
            <a:off x="3695700" y="4737100"/>
            <a:ext cx="1371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7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27813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8" name="AutoShape 19"/>
          <p:cNvCxnSpPr>
            <a:cxnSpLocks noChangeShapeType="1"/>
            <a:stCxn id="15" idx="5"/>
            <a:endCxn id="6" idx="0"/>
          </p:cNvCxnSpPr>
          <p:nvPr/>
        </p:nvCxnSpPr>
        <p:spPr bwMode="auto">
          <a:xfrm>
            <a:off x="2970213" y="2678113"/>
            <a:ext cx="16398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17" idx="5"/>
            <a:endCxn id="21" idx="0"/>
          </p:cNvCxnSpPr>
          <p:nvPr/>
        </p:nvCxnSpPr>
        <p:spPr bwMode="auto">
          <a:xfrm>
            <a:off x="2970213" y="3744913"/>
            <a:ext cx="11826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0574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862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2" name="AutoShape 23"/>
          <p:cNvCxnSpPr>
            <a:cxnSpLocks noChangeShapeType="1"/>
            <a:stCxn id="17" idx="4"/>
            <a:endCxn id="20" idx="0"/>
          </p:cNvCxnSpPr>
          <p:nvPr/>
        </p:nvCxnSpPr>
        <p:spPr bwMode="auto">
          <a:xfrm flipH="1">
            <a:off x="2324100" y="3822700"/>
            <a:ext cx="457200" cy="355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4" name="AutoShape 25"/>
          <p:cNvCxnSpPr>
            <a:cxnSpLocks noChangeShapeType="1"/>
            <a:stCxn id="20" idx="4"/>
          </p:cNvCxnSpPr>
          <p:nvPr/>
        </p:nvCxnSpPr>
        <p:spPr bwMode="auto">
          <a:xfrm>
            <a:off x="2324100" y="4737100"/>
            <a:ext cx="3124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20" idx="5"/>
          </p:cNvCxnSpPr>
          <p:nvPr/>
        </p:nvCxnSpPr>
        <p:spPr bwMode="auto">
          <a:xfrm>
            <a:off x="2513013" y="4659313"/>
            <a:ext cx="2935287" cy="5095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21" idx="4"/>
            <a:endCxn id="23" idx="0"/>
          </p:cNvCxnSpPr>
          <p:nvPr/>
        </p:nvCxnSpPr>
        <p:spPr bwMode="auto">
          <a:xfrm flipH="1">
            <a:off x="3695700" y="4737100"/>
            <a:ext cx="4572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8"/>
          <p:cNvCxnSpPr>
            <a:cxnSpLocks noChangeShapeType="1"/>
            <a:stCxn id="21" idx="4"/>
          </p:cNvCxnSpPr>
          <p:nvPr/>
        </p:nvCxnSpPr>
        <p:spPr bwMode="auto">
          <a:xfrm>
            <a:off x="4152900" y="4737100"/>
            <a:ext cx="12954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9" name="AutoShape 30"/>
          <p:cNvCxnSpPr>
            <a:cxnSpLocks noChangeShapeType="1"/>
            <a:stCxn id="28" idx="6"/>
            <a:endCxn id="3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1"/>
          <p:cNvCxnSpPr>
            <a:cxnSpLocks noChangeShapeType="1"/>
            <a:stCxn id="28" idx="2"/>
            <a:endCxn id="15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cxnSp>
        <p:nvCxnSpPr>
          <p:cNvPr id="32" name="AutoShape 33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34" name="AutoShape 35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6019800" y="3125969"/>
            <a:ext cx="838200" cy="838200"/>
          </a:xfrm>
          <a:prstGeom prst="ellipse">
            <a:avLst/>
          </a:prstGeom>
          <a:noFill/>
          <a:ln w="38100" cmpd="sng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4648200" y="4040369"/>
            <a:ext cx="838200" cy="838200"/>
          </a:xfrm>
          <a:prstGeom prst="ellipse">
            <a:avLst/>
          </a:prstGeom>
          <a:noFill/>
          <a:ln w="38100" cmpd="sng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1905000" y="4040369"/>
            <a:ext cx="838200" cy="838200"/>
          </a:xfrm>
          <a:prstGeom prst="ellipse">
            <a:avLst/>
          </a:prstGeom>
          <a:noFill/>
          <a:ln w="38100" cmpd="sng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BDD: Eliminating Unnecessary Nodes</a:t>
            </a:r>
          </a:p>
        </p:txBody>
      </p:sp>
      <p:cxnSp>
        <p:nvCxnSpPr>
          <p:cNvPr id="3" name="AutoShape 33"/>
          <p:cNvCxnSpPr>
            <a:cxnSpLocks noChangeShapeType="1"/>
          </p:cNvCxnSpPr>
          <p:nvPr/>
        </p:nvCxnSpPr>
        <p:spPr bwMode="auto">
          <a:xfrm>
            <a:off x="6705600" y="1633538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7648488" y="1447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0 edge</a:t>
            </a:r>
          </a:p>
        </p:txBody>
      </p:sp>
      <p:cxnSp>
        <p:nvCxnSpPr>
          <p:cNvPr id="5" name="AutoShape 35"/>
          <p:cNvCxnSpPr>
            <a:cxnSpLocks noChangeShapeType="1"/>
          </p:cNvCxnSpPr>
          <p:nvPr/>
        </p:nvCxnSpPr>
        <p:spPr bwMode="auto">
          <a:xfrm>
            <a:off x="6705600" y="2025171"/>
            <a:ext cx="8382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7648488" y="18288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bg1"/>
                </a:solidFill>
                <a:latin typeface="Arial Unicode MS" pitchFamily="34" charset="-128"/>
              </a:rPr>
              <a:t>1 edge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8" name="AutoShape 5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46101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0" name="AutoShape 7"/>
          <p:cNvCxnSpPr>
            <a:cxnSpLocks noChangeShapeType="1"/>
            <a:stCxn id="7" idx="4"/>
            <a:endCxn id="20" idx="0"/>
          </p:cNvCxnSpPr>
          <p:nvPr/>
        </p:nvCxnSpPr>
        <p:spPr bwMode="auto">
          <a:xfrm flipH="1">
            <a:off x="3695700" y="2755900"/>
            <a:ext cx="2743200" cy="2413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9" idx="3"/>
            <a:endCxn id="20" idx="0"/>
          </p:cNvCxnSpPr>
          <p:nvPr/>
        </p:nvCxnSpPr>
        <p:spPr bwMode="auto">
          <a:xfrm flipH="1">
            <a:off x="3695700" y="3744913"/>
            <a:ext cx="725488" cy="14239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9" idx="5"/>
            <a:endCxn id="18" idx="0"/>
          </p:cNvCxnSpPr>
          <p:nvPr/>
        </p:nvCxnSpPr>
        <p:spPr bwMode="auto">
          <a:xfrm>
            <a:off x="4799013" y="3744913"/>
            <a:ext cx="649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5146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4" name="AutoShape 11"/>
          <p:cNvCxnSpPr>
            <a:cxnSpLocks noChangeShapeType="1"/>
            <a:stCxn id="13" idx="4"/>
            <a:endCxn id="15" idx="0"/>
          </p:cNvCxnSpPr>
          <p:nvPr/>
        </p:nvCxnSpPr>
        <p:spPr bwMode="auto">
          <a:xfrm>
            <a:off x="2781300" y="2755900"/>
            <a:ext cx="0" cy="5080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6" name="AutoShape 13"/>
          <p:cNvCxnSpPr>
            <a:cxnSpLocks noChangeShapeType="1"/>
            <a:stCxn id="13" idx="5"/>
            <a:endCxn id="9" idx="0"/>
          </p:cNvCxnSpPr>
          <p:nvPr/>
        </p:nvCxnSpPr>
        <p:spPr bwMode="auto">
          <a:xfrm>
            <a:off x="2970213" y="2678113"/>
            <a:ext cx="1639887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15" idx="5"/>
            <a:endCxn id="18" idx="0"/>
          </p:cNvCxnSpPr>
          <p:nvPr/>
        </p:nvCxnSpPr>
        <p:spPr bwMode="auto">
          <a:xfrm>
            <a:off x="2970213" y="3744913"/>
            <a:ext cx="24780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1816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9" name="AutoShape 16"/>
          <p:cNvCxnSpPr>
            <a:cxnSpLocks noChangeShapeType="1"/>
            <a:stCxn id="15" idx="4"/>
          </p:cNvCxnSpPr>
          <p:nvPr/>
        </p:nvCxnSpPr>
        <p:spPr bwMode="auto">
          <a:xfrm>
            <a:off x="2781300" y="3822700"/>
            <a:ext cx="2667000" cy="1346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5052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21" name="AutoShape 18"/>
          <p:cNvCxnSpPr>
            <a:cxnSpLocks noChangeShapeType="1"/>
            <a:stCxn id="18" idx="4"/>
            <a:endCxn id="20" idx="0"/>
          </p:cNvCxnSpPr>
          <p:nvPr/>
        </p:nvCxnSpPr>
        <p:spPr bwMode="auto">
          <a:xfrm flipH="1">
            <a:off x="3695700" y="4737100"/>
            <a:ext cx="1752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18" idx="4"/>
          </p:cNvCxnSpPr>
          <p:nvPr/>
        </p:nvCxnSpPr>
        <p:spPr bwMode="auto">
          <a:xfrm>
            <a:off x="5448300" y="4737100"/>
            <a:ext cx="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43434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4" name="AutoShape 21"/>
          <p:cNvCxnSpPr>
            <a:cxnSpLocks noChangeShapeType="1"/>
            <a:stCxn id="23" idx="6"/>
            <a:endCxn id="7" idx="1"/>
          </p:cNvCxnSpPr>
          <p:nvPr/>
        </p:nvCxnSpPr>
        <p:spPr bwMode="auto">
          <a:xfrm>
            <a:off x="48895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2"/>
          <p:cNvCxnSpPr>
            <a:cxnSpLocks noChangeShapeType="1"/>
            <a:stCxn id="23" idx="2"/>
            <a:endCxn id="13" idx="7"/>
          </p:cNvCxnSpPr>
          <p:nvPr/>
        </p:nvCxnSpPr>
        <p:spPr bwMode="auto">
          <a:xfrm flipH="1">
            <a:off x="2970213" y="1638300"/>
            <a:ext cx="1360487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578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150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 Representation on Disk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81534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4" name="AutoShape 5"/>
          <p:cNvCxnSpPr>
            <a:cxnSpLocks noChangeShapeType="1"/>
            <a:stCxn id="3" idx="3"/>
            <a:endCxn id="5" idx="0"/>
          </p:cNvCxnSpPr>
          <p:nvPr/>
        </p:nvCxnSpPr>
        <p:spPr bwMode="auto">
          <a:xfrm flipH="1">
            <a:off x="6591300" y="2678113"/>
            <a:ext cx="1639888" cy="5857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46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6" name="AutoShape 7"/>
          <p:cNvCxnSpPr>
            <a:cxnSpLocks noChangeShapeType="1"/>
            <a:stCxn id="3" idx="4"/>
            <a:endCxn id="16" idx="0"/>
          </p:cNvCxnSpPr>
          <p:nvPr/>
        </p:nvCxnSpPr>
        <p:spPr bwMode="auto">
          <a:xfrm flipH="1">
            <a:off x="5676900" y="2755900"/>
            <a:ext cx="2743200" cy="2413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8"/>
          <p:cNvCxnSpPr>
            <a:cxnSpLocks noChangeShapeType="1"/>
            <a:stCxn id="5" idx="3"/>
            <a:endCxn id="16" idx="0"/>
          </p:cNvCxnSpPr>
          <p:nvPr/>
        </p:nvCxnSpPr>
        <p:spPr bwMode="auto">
          <a:xfrm flipH="1">
            <a:off x="5676900" y="3744913"/>
            <a:ext cx="725488" cy="1423987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9"/>
          <p:cNvCxnSpPr>
            <a:cxnSpLocks noChangeShapeType="1"/>
            <a:stCxn id="5" idx="5"/>
            <a:endCxn id="14" idx="0"/>
          </p:cNvCxnSpPr>
          <p:nvPr/>
        </p:nvCxnSpPr>
        <p:spPr bwMode="auto">
          <a:xfrm>
            <a:off x="6780213" y="3744913"/>
            <a:ext cx="649287" cy="4333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48200" y="22098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0" name="AutoShape 11"/>
          <p:cNvCxnSpPr>
            <a:cxnSpLocks noChangeShapeType="1"/>
            <a:stCxn id="9" idx="4"/>
            <a:endCxn id="11" idx="0"/>
          </p:cNvCxnSpPr>
          <p:nvPr/>
        </p:nvCxnSpPr>
        <p:spPr bwMode="auto">
          <a:xfrm>
            <a:off x="4914900" y="2743200"/>
            <a:ext cx="0" cy="5334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648200" y="3276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2" name="AutoShape 13"/>
          <p:cNvCxnSpPr>
            <a:cxnSpLocks noChangeShapeType="1"/>
            <a:stCxn id="9" idx="5"/>
            <a:endCxn id="5" idx="0"/>
          </p:cNvCxnSpPr>
          <p:nvPr/>
        </p:nvCxnSpPr>
        <p:spPr bwMode="auto">
          <a:xfrm>
            <a:off x="5103485" y="2665085"/>
            <a:ext cx="1487815" cy="61151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11" idx="5"/>
            <a:endCxn id="14" idx="0"/>
          </p:cNvCxnSpPr>
          <p:nvPr/>
        </p:nvCxnSpPr>
        <p:spPr bwMode="auto">
          <a:xfrm>
            <a:off x="5103485" y="3731885"/>
            <a:ext cx="2326015" cy="459115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7162800" y="41910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15" name="AutoShape 16"/>
          <p:cNvCxnSpPr>
            <a:cxnSpLocks noChangeShapeType="1"/>
            <a:stCxn id="11" idx="4"/>
            <a:endCxn id="22" idx="0"/>
          </p:cNvCxnSpPr>
          <p:nvPr/>
        </p:nvCxnSpPr>
        <p:spPr bwMode="auto">
          <a:xfrm>
            <a:off x="4914900" y="3810000"/>
            <a:ext cx="2514600" cy="1371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864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0</a:t>
            </a:r>
          </a:p>
        </p:txBody>
      </p:sp>
      <p:cxnSp>
        <p:nvCxnSpPr>
          <p:cNvPr id="17" name="AutoShape 18"/>
          <p:cNvCxnSpPr>
            <a:cxnSpLocks noChangeShapeType="1"/>
            <a:stCxn id="14" idx="4"/>
            <a:endCxn id="16" idx="0"/>
          </p:cNvCxnSpPr>
          <p:nvPr/>
        </p:nvCxnSpPr>
        <p:spPr bwMode="auto">
          <a:xfrm flipH="1">
            <a:off x="5676900" y="4737100"/>
            <a:ext cx="175260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/>
          <p:cNvCxnSpPr>
            <a:cxnSpLocks noChangeShapeType="1"/>
            <a:stCxn id="14" idx="4"/>
          </p:cNvCxnSpPr>
          <p:nvPr/>
        </p:nvCxnSpPr>
        <p:spPr bwMode="auto">
          <a:xfrm>
            <a:off x="7429500" y="4737100"/>
            <a:ext cx="0" cy="431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324600" y="1371600"/>
            <a:ext cx="533400" cy="533400"/>
          </a:xfrm>
          <a:prstGeom prst="ellips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endParaRPr lang="en-US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cxnSp>
        <p:nvCxnSpPr>
          <p:cNvPr id="20" name="AutoShape 21"/>
          <p:cNvCxnSpPr>
            <a:cxnSpLocks noChangeShapeType="1"/>
            <a:stCxn id="19" idx="6"/>
            <a:endCxn id="3" idx="1"/>
          </p:cNvCxnSpPr>
          <p:nvPr/>
        </p:nvCxnSpPr>
        <p:spPr bwMode="auto">
          <a:xfrm>
            <a:off x="6870700" y="1638300"/>
            <a:ext cx="1360488" cy="636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19" idx="2"/>
            <a:endCxn id="9" idx="7"/>
          </p:cNvCxnSpPr>
          <p:nvPr/>
        </p:nvCxnSpPr>
        <p:spPr bwMode="auto">
          <a:xfrm flipH="1">
            <a:off x="5103485" y="1638300"/>
            <a:ext cx="1221115" cy="649615"/>
          </a:xfrm>
          <a:prstGeom prst="straightConnector1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39000" y="5181600"/>
            <a:ext cx="381000" cy="3810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none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36406" y="979967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5666" y="1818167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65206" y="1828800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8466" y="3356822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15140" y="2759624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0" y="3810000"/>
            <a:ext cx="3241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143000" y="1066800"/>
            <a:ext cx="2971800" cy="19431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b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V.map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T.map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VT.bdd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524000" y="168783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524000" y="1470351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2133600" y="2286806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2133600" y="1916917"/>
            <a:ext cx="0" cy="88250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2123208" y="279941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905000" y="3275807"/>
            <a:ext cx="1524000" cy="3277393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sz="1800" b="0" dirty="0">
                <a:solidFill>
                  <a:schemeClr val="bg1"/>
                </a:solidFill>
              </a:rPr>
              <a:t># </a:t>
            </a:r>
            <a:r>
              <a:rPr lang="pt-BR" sz="1800" b="0" dirty="0" smtClean="0">
                <a:solidFill>
                  <a:schemeClr val="bg1"/>
                </a:solidFill>
              </a:rPr>
              <a:t>V0:2 T0:2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b1 b2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# b3 b4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4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b2 b1 b4 b3</a:t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> b4 </a:t>
            </a:r>
            <a:r>
              <a:rPr lang="pt-BR" sz="1800" dirty="0" smtClean="0">
                <a:solidFill>
                  <a:schemeClr val="bg1"/>
                </a:solidFill>
              </a:rPr>
              <a:t>0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1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b3 </a:t>
            </a:r>
            <a:r>
              <a:rPr lang="pt-BR" sz="1800" dirty="0" smtClean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1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5</a:t>
            </a:r>
            <a:r>
              <a:rPr lang="pt-BR" sz="1800" b="0" dirty="0" smtClean="0">
                <a:solidFill>
                  <a:schemeClr val="bg1"/>
                </a:solidFill>
              </a:rPr>
              <a:t> b3 </a:t>
            </a:r>
            <a:r>
              <a:rPr lang="pt-BR" sz="1800" dirty="0" smtClean="0">
                <a:solidFill>
                  <a:schemeClr val="bg1"/>
                </a:solidFill>
              </a:rPr>
              <a:t>0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7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4</a:t>
            </a:r>
            <a:r>
              <a:rPr lang="pt-BR" sz="1800" b="0" dirty="0" smtClean="0">
                <a:solidFill>
                  <a:schemeClr val="bg1"/>
                </a:solidFill>
              </a:rPr>
              <a:t> b2 </a:t>
            </a:r>
            <a:r>
              <a:rPr lang="pt-BR" sz="1800" dirty="0" smtClean="0">
                <a:solidFill>
                  <a:schemeClr val="bg1"/>
                </a:solidFill>
              </a:rPr>
              <a:t>5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0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3</a:t>
            </a:r>
            <a:r>
              <a:rPr lang="pt-BR" sz="1800" b="0" dirty="0" smtClean="0">
                <a:solidFill>
                  <a:schemeClr val="bg1"/>
                </a:solidFill>
              </a:rPr>
              <a:t> b2 </a:t>
            </a:r>
            <a:r>
              <a:rPr lang="pt-BR" sz="1800" dirty="0" smtClean="0">
                <a:solidFill>
                  <a:schemeClr val="bg1"/>
                </a:solidFill>
              </a:rPr>
              <a:t>6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5</a:t>
            </a:r>
            <a:r>
              <a:rPr lang="pt-BR" sz="1800" b="0" dirty="0" smtClean="0">
                <a:solidFill>
                  <a:schemeClr val="bg1"/>
                </a:solidFill>
              </a:rPr>
              <a:t/>
            </a:r>
            <a:br>
              <a:rPr lang="pt-BR" sz="1800" b="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2</a:t>
            </a:r>
            <a:r>
              <a:rPr lang="pt-BR" sz="1800" b="0" dirty="0" smtClean="0">
                <a:solidFill>
                  <a:schemeClr val="bg1"/>
                </a:solidFill>
              </a:rPr>
              <a:t> b1 </a:t>
            </a:r>
            <a:r>
              <a:rPr lang="pt-BR" sz="1800" dirty="0" smtClean="0">
                <a:solidFill>
                  <a:schemeClr val="bg1"/>
                </a:solidFill>
              </a:rPr>
              <a:t>3</a:t>
            </a:r>
            <a:r>
              <a:rPr lang="pt-BR" sz="1800" b="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4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Right Brace 35"/>
          <p:cNvSpPr/>
          <p:nvPr/>
        </p:nvSpPr>
        <p:spPr bwMode="auto">
          <a:xfrm>
            <a:off x="3069266" y="4835072"/>
            <a:ext cx="271132" cy="1587500"/>
          </a:xfrm>
          <a:prstGeom prst="rightBrace">
            <a:avLst>
              <a:gd name="adj1" fmla="val 392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408708" y="5470229"/>
            <a:ext cx="1191492" cy="1093857"/>
          </a:xfrm>
          <a:prstGeom prst="wedgeRoundRectCallout">
            <a:avLst>
              <a:gd name="adj1" fmla="val 87815"/>
              <a:gd name="adj2" fmla="val -124030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BDD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variable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order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3771900" y="4191506"/>
            <a:ext cx="1409700" cy="783193"/>
          </a:xfrm>
          <a:prstGeom prst="wedgeRoundRectCallout">
            <a:avLst>
              <a:gd name="adj1" fmla="val -140329"/>
              <a:gd name="adj2" fmla="val -27748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# BDD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variables</a:t>
            </a:r>
          </a:p>
        </p:txBody>
      </p:sp>
      <p:sp>
        <p:nvSpPr>
          <p:cNvPr id="39" name="Rounded Rectangular Callout 38"/>
          <p:cNvSpPr/>
          <p:nvPr/>
        </p:nvSpPr>
        <p:spPr bwMode="auto">
          <a:xfrm>
            <a:off x="228600" y="3581400"/>
            <a:ext cx="1371600" cy="783193"/>
          </a:xfrm>
          <a:prstGeom prst="wedgeRoundRectCallout">
            <a:avLst>
              <a:gd name="adj1" fmla="val 81639"/>
              <a:gd name="adj2" fmla="val 48013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# internal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rPr>
              <a:t>nodes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3810000" y="5764143"/>
            <a:ext cx="4495800" cy="789057"/>
          </a:xfrm>
          <a:prstGeom prst="wedgeRoundRectCallout">
            <a:avLst>
              <a:gd name="adj1" fmla="val -60540"/>
              <a:gd name="adj2" fmla="val -67352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2000" b="0" dirty="0"/>
              <a:t>One entry per internal node of </a:t>
            </a:r>
            <a:r>
              <a:rPr lang="pt-BR" sz="2000" b="0" dirty="0" smtClean="0"/>
              <a:t>form</a:t>
            </a:r>
            <a:r>
              <a:rPr lang="pt-BR" sz="2000" b="0" dirty="0"/>
              <a:t>:</a:t>
            </a:r>
            <a:br>
              <a:rPr lang="pt-BR" sz="2000" b="0" dirty="0"/>
            </a:br>
            <a:r>
              <a:rPr lang="pt-BR" dirty="0"/>
              <a:t>&lt;nodeId, varId, loNodeId, hiNodeId</a:t>
            </a:r>
            <a:r>
              <a:rPr lang="pt-BR" dirty="0" smtClean="0"/>
              <a:t>&gt;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743200" y="2936595"/>
            <a:ext cx="10886" cy="327305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899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BDD Variable Order is Important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95400" y="1752600"/>
            <a:ext cx="1905000" cy="3733800"/>
            <a:chOff x="816" y="1248"/>
            <a:chExt cx="1200" cy="2352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248" y="1248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5" name="AutoShape 5"/>
            <p:cNvCxnSpPr>
              <a:cxnSpLocks noChangeShapeType="1"/>
              <a:stCxn id="4" idx="3"/>
              <a:endCxn id="6" idx="0"/>
            </p:cNvCxnSpPr>
            <p:nvPr/>
          </p:nvCxnSpPr>
          <p:spPr bwMode="auto">
            <a:xfrm flipH="1">
              <a:off x="984" y="1543"/>
              <a:ext cx="313" cy="609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16" y="2160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3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7" name="AutoShape 7"/>
            <p:cNvCxnSpPr>
              <a:cxnSpLocks noChangeShapeType="1"/>
              <a:stCxn id="4" idx="5"/>
              <a:endCxn id="15" idx="1"/>
            </p:cNvCxnSpPr>
            <p:nvPr/>
          </p:nvCxnSpPr>
          <p:spPr bwMode="auto">
            <a:xfrm>
              <a:off x="1535" y="1543"/>
              <a:ext cx="194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8"/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>
              <a:off x="984" y="2504"/>
              <a:ext cx="0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248" y="2640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4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10" name="AutoShape 10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1103" y="2455"/>
              <a:ext cx="194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64" y="3360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>
                  <a:solidFill>
                    <a:schemeClr val="bg1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984" y="2935"/>
              <a:ext cx="313" cy="417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5"/>
              <a:endCxn id="12" idx="0"/>
            </p:cNvCxnSpPr>
            <p:nvPr/>
          </p:nvCxnSpPr>
          <p:spPr bwMode="auto">
            <a:xfrm>
              <a:off x="1535" y="2935"/>
              <a:ext cx="313" cy="417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1728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2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16" name="AutoShape 16"/>
            <p:cNvCxnSpPr>
              <a:cxnSpLocks noChangeShapeType="1"/>
              <a:stCxn id="15" idx="3"/>
              <a:endCxn id="6" idx="7"/>
            </p:cNvCxnSpPr>
            <p:nvPr/>
          </p:nvCxnSpPr>
          <p:spPr bwMode="auto">
            <a:xfrm flipH="1">
              <a:off x="1103" y="2023"/>
              <a:ext cx="626" cy="17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5" idx="4"/>
              <a:endCxn id="12" idx="0"/>
            </p:cNvCxnSpPr>
            <p:nvPr/>
          </p:nvCxnSpPr>
          <p:spPr bwMode="auto">
            <a:xfrm>
              <a:off x="1848" y="2072"/>
              <a:ext cx="0" cy="128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06141" y="1219200"/>
            <a:ext cx="1675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400" b="0" u="none" dirty="0">
                <a:solidFill>
                  <a:schemeClr val="bg1"/>
                </a:solidFill>
                <a:latin typeface="Arial Unicode MS" pitchFamily="34" charset="-128"/>
              </a:rPr>
              <a:t>+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sz="2400" b="0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084924" y="5742057"/>
            <a:ext cx="229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sz="2400" b="0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656924" y="5742057"/>
            <a:ext cx="229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1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3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2 </a:t>
            </a:r>
            <a:r>
              <a:rPr lang="en-US" sz="2400" b="0" u="none" dirty="0" smtClean="0">
                <a:solidFill>
                  <a:schemeClr val="bg1"/>
                </a:solidFill>
                <a:latin typeface="Arial Unicode MS" pitchFamily="34" charset="-128"/>
              </a:rPr>
              <a:t>&lt; b</a:t>
            </a:r>
            <a:r>
              <a:rPr lang="en-US" sz="2400" b="0" u="none" baseline="-25000" dirty="0" smtClean="0">
                <a:solidFill>
                  <a:schemeClr val="bg1"/>
                </a:solidFill>
                <a:latin typeface="Arial Unicode MS" pitchFamily="34" charset="-128"/>
              </a:rPr>
              <a:t>4</a:t>
            </a:r>
            <a:endParaRPr lang="en-US" sz="2400" b="0" u="none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410200" y="1371600"/>
            <a:ext cx="2819400" cy="4114800"/>
            <a:chOff x="3408" y="960"/>
            <a:chExt cx="1776" cy="2592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936" y="960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23" name="AutoShape 23"/>
            <p:cNvCxnSpPr>
              <a:cxnSpLocks noChangeShapeType="1"/>
              <a:stCxn id="22" idx="3"/>
              <a:endCxn id="24" idx="0"/>
            </p:cNvCxnSpPr>
            <p:nvPr/>
          </p:nvCxnSpPr>
          <p:spPr bwMode="auto">
            <a:xfrm flipH="1">
              <a:off x="3576" y="1255"/>
              <a:ext cx="409" cy="369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08" y="163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3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25" name="AutoShape 25"/>
            <p:cNvCxnSpPr>
              <a:cxnSpLocks noChangeShapeType="1"/>
              <a:stCxn id="22" idx="5"/>
              <a:endCxn id="35" idx="0"/>
            </p:cNvCxnSpPr>
            <p:nvPr/>
          </p:nvCxnSpPr>
          <p:spPr bwMode="auto">
            <a:xfrm>
              <a:off x="4223" y="1255"/>
              <a:ext cx="409" cy="369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6"/>
            <p:cNvCxnSpPr>
              <a:cxnSpLocks noChangeShapeType="1"/>
              <a:stCxn id="24" idx="4"/>
              <a:endCxn id="29" idx="0"/>
            </p:cNvCxnSpPr>
            <p:nvPr/>
          </p:nvCxnSpPr>
          <p:spPr bwMode="auto">
            <a:xfrm>
              <a:off x="3576" y="1976"/>
              <a:ext cx="0" cy="132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4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28" name="AutoShape 28"/>
            <p:cNvCxnSpPr>
              <a:cxnSpLocks noChangeShapeType="1"/>
              <a:stCxn id="24" idx="5"/>
              <a:endCxn id="27" idx="0"/>
            </p:cNvCxnSpPr>
            <p:nvPr/>
          </p:nvCxnSpPr>
          <p:spPr bwMode="auto">
            <a:xfrm>
              <a:off x="3695" y="1927"/>
              <a:ext cx="553" cy="801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456" y="3312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>
                  <a:solidFill>
                    <a:schemeClr val="bg1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896" y="3312"/>
              <a:ext cx="240" cy="240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>
                  <a:solidFill>
                    <a:schemeClr val="bg1"/>
                  </a:solidFill>
                  <a:latin typeface="Arial Unicode MS" pitchFamily="34" charset="-128"/>
                </a:rPr>
                <a:t>1</a:t>
              </a:r>
            </a:p>
          </p:txBody>
        </p:sp>
        <p:cxnSp>
          <p:nvCxnSpPr>
            <p:cNvPr id="31" name="AutoShape 31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3576" y="3031"/>
              <a:ext cx="553" cy="27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2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4367" y="3031"/>
              <a:ext cx="649" cy="273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2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34" name="AutoShape 34"/>
            <p:cNvCxnSpPr>
              <a:cxnSpLocks noChangeShapeType="1"/>
              <a:stCxn id="33" idx="4"/>
              <a:endCxn id="30" idx="0"/>
            </p:cNvCxnSpPr>
            <p:nvPr/>
          </p:nvCxnSpPr>
          <p:spPr bwMode="auto">
            <a:xfrm>
              <a:off x="4248" y="2456"/>
              <a:ext cx="768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64" y="163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3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48" y="2112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 dirty="0" smtClean="0">
                  <a:solidFill>
                    <a:schemeClr val="bg1"/>
                  </a:solidFill>
                  <a:latin typeface="Arial Unicode MS" pitchFamily="34" charset="-128"/>
                </a:rPr>
                <a:t>b</a:t>
              </a:r>
              <a:r>
                <a:rPr lang="en-US" u="none" baseline="-25000" dirty="0" smtClean="0">
                  <a:solidFill>
                    <a:schemeClr val="bg1"/>
                  </a:solidFill>
                  <a:latin typeface="Arial Unicode MS" pitchFamily="34" charset="-128"/>
                </a:rPr>
                <a:t>2</a:t>
              </a:r>
              <a:endParaRPr lang="en-US" u="none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cxnSp>
          <p:nvCxnSpPr>
            <p:cNvPr id="37" name="AutoShape 37"/>
            <p:cNvCxnSpPr>
              <a:cxnSpLocks noChangeShapeType="1"/>
              <a:stCxn id="33" idx="4"/>
              <a:endCxn id="29" idx="0"/>
            </p:cNvCxnSpPr>
            <p:nvPr/>
          </p:nvCxnSpPr>
          <p:spPr bwMode="auto">
            <a:xfrm flipH="1">
              <a:off x="3576" y="2456"/>
              <a:ext cx="672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8"/>
            <p:cNvCxnSpPr>
              <a:cxnSpLocks noChangeShapeType="1"/>
              <a:stCxn id="35" idx="3"/>
              <a:endCxn id="33" idx="7"/>
            </p:cNvCxnSpPr>
            <p:nvPr/>
          </p:nvCxnSpPr>
          <p:spPr bwMode="auto">
            <a:xfrm flipH="1">
              <a:off x="4367" y="1927"/>
              <a:ext cx="146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9"/>
            <p:cNvCxnSpPr>
              <a:cxnSpLocks noChangeShapeType="1"/>
              <a:stCxn id="35" idx="5"/>
              <a:endCxn id="36" idx="1"/>
            </p:cNvCxnSpPr>
            <p:nvPr/>
          </p:nvCxnSpPr>
          <p:spPr bwMode="auto">
            <a:xfrm>
              <a:off x="4751" y="1927"/>
              <a:ext cx="146" cy="226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40"/>
            <p:cNvCxnSpPr>
              <a:cxnSpLocks noChangeShapeType="1"/>
              <a:stCxn id="36" idx="4"/>
              <a:endCxn id="30" idx="0"/>
            </p:cNvCxnSpPr>
            <p:nvPr/>
          </p:nvCxnSpPr>
          <p:spPr bwMode="auto">
            <a:xfrm>
              <a:off x="5016" y="2456"/>
              <a:ext cx="0" cy="848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1"/>
            <p:cNvCxnSpPr>
              <a:cxnSpLocks noChangeShapeType="1"/>
              <a:stCxn id="36" idx="3"/>
              <a:endCxn id="27" idx="7"/>
            </p:cNvCxnSpPr>
            <p:nvPr/>
          </p:nvCxnSpPr>
          <p:spPr bwMode="auto">
            <a:xfrm flipH="1">
              <a:off x="4367" y="2407"/>
              <a:ext cx="530" cy="37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53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Chord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5688"/>
            <a:ext cx="4648200" cy="526891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Requirements: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JVM for Java 5 or higher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Apache Ant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C++ compiler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(not needed by default)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Optional: edit </a:t>
            </a:r>
            <a:r>
              <a:rPr lang="en-US" sz="2400" dirty="0" err="1">
                <a:solidFill>
                  <a:schemeClr val="bg1"/>
                </a:solidFill>
              </a:rPr>
              <a:t>chord.properties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to enable C </a:t>
            </a:r>
            <a:r>
              <a:rPr lang="en-US" sz="2000" dirty="0" err="1">
                <a:solidFill>
                  <a:schemeClr val="bg1"/>
                </a:solidFill>
              </a:rPr>
              <a:t>BuDDy</a:t>
            </a:r>
            <a:r>
              <a:rPr lang="en-US" sz="2000" dirty="0">
                <a:solidFill>
                  <a:schemeClr val="bg1"/>
                </a:solidFill>
              </a:rPr>
              <a:t> library: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en-US" sz="2000" dirty="0" err="1">
                <a:solidFill>
                  <a:schemeClr val="bg1"/>
                </a:solidFill>
              </a:rPr>
              <a:t>chord.use.buddy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</a:p>
          <a:p>
            <a:pPr lvl="1"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dirty="0">
                <a:solidFill>
                  <a:schemeClr val="bg1"/>
                </a:solidFill>
              </a:rPr>
              <a:t>to enable C++ JVMTI agent: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set </a:t>
            </a:r>
            <a:r>
              <a:rPr lang="en-US" sz="2000" dirty="0" err="1">
                <a:solidFill>
                  <a:schemeClr val="bg1"/>
                </a:solidFill>
              </a:rPr>
              <a:t>chord.use.jvmti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in main directory: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ant compile</a:t>
            </a:r>
          </a:p>
        </p:txBody>
      </p:sp>
      <p:sp>
        <p:nvSpPr>
          <p:cNvPr id="960516" name="AutoShape 4"/>
          <p:cNvSpPr>
            <a:spLocks noChangeArrowheads="1"/>
          </p:cNvSpPr>
          <p:nvPr/>
        </p:nvSpPr>
        <p:spPr bwMode="auto">
          <a:xfrm>
            <a:off x="4735513" y="1674631"/>
            <a:ext cx="4038600" cy="5029200"/>
          </a:xfrm>
          <a:prstGeom prst="roundRect">
            <a:avLst>
              <a:gd name="adj" fmla="val 1844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B2B2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main/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build.xml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</a:t>
            </a:r>
            <a:r>
              <a:rPr lang="en-US" sz="2000" b="0" dirty="0" err="1">
                <a:solidFill>
                  <a:schemeClr val="bg1"/>
                </a:solidFill>
              </a:rPr>
              <a:t>chord.properties</a:t>
            </a:r>
            <a:endParaRPr lang="en-US" sz="20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agent/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</a:t>
            </a:r>
            <a:r>
              <a:rPr lang="en-US" sz="2000" b="0" dirty="0" err="1">
                <a:solidFill>
                  <a:schemeClr val="bg1"/>
                </a:solidFill>
              </a:rPr>
              <a:t>bdd</a:t>
            </a:r>
            <a:r>
              <a:rPr lang="en-US" sz="2000" b="0" dirty="0">
                <a:solidFill>
                  <a:schemeClr val="bg1"/>
                </a:solidFill>
              </a:rPr>
              <a:t>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doc/ 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examples/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lib/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</a:t>
            </a:r>
            <a:r>
              <a:rPr lang="en-US" sz="2000" b="0" dirty="0" err="1">
                <a:solidFill>
                  <a:schemeClr val="bg1"/>
                </a:solidFill>
              </a:rPr>
              <a:t>src</a:t>
            </a:r>
            <a:r>
              <a:rPr lang="en-US" sz="1800" b="0" dirty="0">
                <a:solidFill>
                  <a:schemeClr val="bg1"/>
                </a:solidFill>
                <a:latin typeface="Arial" charset="0"/>
              </a:rPr>
              <a:t>/</a:t>
            </a:r>
          </a:p>
          <a:p>
            <a:pPr algn="l">
              <a:spcBef>
                <a:spcPts val="800"/>
              </a:spcBef>
            </a:pPr>
            <a:r>
              <a:rPr lang="en-US" sz="2000" b="0" dirty="0">
                <a:solidFill>
                  <a:schemeClr val="bg1"/>
                </a:solidFill>
              </a:rPr>
              <a:t>        web</a:t>
            </a:r>
            <a:r>
              <a:rPr lang="en-US" sz="2000" b="0" dirty="0" smtClean="0">
                <a:solidFill>
                  <a:schemeClr val="bg1"/>
                </a:solidFill>
              </a:rPr>
              <a:t>/</a:t>
            </a:r>
          </a:p>
          <a:p>
            <a:pPr algn="l">
              <a:spcBef>
                <a:spcPts val="8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        chord.jar</a:t>
            </a:r>
          </a:p>
          <a:p>
            <a:pPr algn="l">
              <a:spcBef>
                <a:spcPts val="8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        libbuddy.so </a:t>
            </a:r>
            <a:r>
              <a:rPr lang="en-US" sz="2000" b="0" dirty="0">
                <a:solidFill>
                  <a:schemeClr val="bg1"/>
                </a:solidFill>
              </a:rPr>
              <a:t>| buddy.dll |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        </a:t>
            </a:r>
            <a:r>
              <a:rPr lang="en-US" sz="2000" b="0" dirty="0" err="1" smtClean="0">
                <a:solidFill>
                  <a:schemeClr val="bg1"/>
                </a:solidFill>
              </a:rPr>
              <a:t>libbuddy.dylib</a:t>
            </a:r>
            <a:endParaRPr lang="en-US" sz="2000" b="0" dirty="0" smtClean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        libchord_instr_agent.so</a:t>
            </a:r>
            <a:endParaRPr lang="en-US" sz="20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endParaRPr lang="en-US" sz="20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60547" name="Line 35"/>
          <p:cNvSpPr>
            <a:spLocks noChangeShapeType="1"/>
          </p:cNvSpPr>
          <p:nvPr/>
        </p:nvSpPr>
        <p:spPr bwMode="auto">
          <a:xfrm>
            <a:off x="5324475" y="1371599"/>
            <a:ext cx="0" cy="353872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48" name="Line 36"/>
          <p:cNvSpPr>
            <a:spLocks noChangeShapeType="1"/>
          </p:cNvSpPr>
          <p:nvPr/>
        </p:nvSpPr>
        <p:spPr bwMode="auto">
          <a:xfrm>
            <a:off x="5324475" y="16113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49" name="Line 37"/>
          <p:cNvSpPr>
            <a:spLocks noChangeShapeType="1"/>
          </p:cNvSpPr>
          <p:nvPr/>
        </p:nvSpPr>
        <p:spPr bwMode="auto">
          <a:xfrm>
            <a:off x="5324475" y="203517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0" name="Line 38"/>
          <p:cNvSpPr>
            <a:spLocks noChangeShapeType="1"/>
          </p:cNvSpPr>
          <p:nvPr/>
        </p:nvSpPr>
        <p:spPr bwMode="auto">
          <a:xfrm>
            <a:off x="5324475" y="24495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1" name="Line 39"/>
          <p:cNvSpPr>
            <a:spLocks noChangeShapeType="1"/>
          </p:cNvSpPr>
          <p:nvPr/>
        </p:nvSpPr>
        <p:spPr bwMode="auto">
          <a:xfrm>
            <a:off x="5324475" y="28511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2" name="Line 40"/>
          <p:cNvSpPr>
            <a:spLocks noChangeShapeType="1"/>
          </p:cNvSpPr>
          <p:nvPr/>
        </p:nvSpPr>
        <p:spPr bwMode="auto">
          <a:xfrm>
            <a:off x="5324475" y="32654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3" name="Line 41"/>
          <p:cNvSpPr>
            <a:spLocks noChangeShapeType="1"/>
          </p:cNvSpPr>
          <p:nvPr/>
        </p:nvSpPr>
        <p:spPr bwMode="auto">
          <a:xfrm>
            <a:off x="5323996" y="36687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4" name="Line 42"/>
          <p:cNvSpPr>
            <a:spLocks noChangeShapeType="1"/>
          </p:cNvSpPr>
          <p:nvPr/>
        </p:nvSpPr>
        <p:spPr bwMode="auto">
          <a:xfrm>
            <a:off x="5323996" y="40703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5" name="Line 43"/>
          <p:cNvSpPr>
            <a:spLocks noChangeShapeType="1"/>
          </p:cNvSpPr>
          <p:nvPr/>
        </p:nvSpPr>
        <p:spPr bwMode="auto">
          <a:xfrm>
            <a:off x="5323996" y="44846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0559" name="Line 47"/>
          <p:cNvSpPr>
            <a:spLocks noChangeShapeType="1"/>
          </p:cNvSpPr>
          <p:nvPr/>
        </p:nvSpPr>
        <p:spPr bwMode="auto">
          <a:xfrm>
            <a:off x="5324475" y="489902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6510668" y="4040297"/>
            <a:ext cx="668965" cy="2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7156449" y="4040299"/>
            <a:ext cx="23183" cy="1249251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7848599" y="2840596"/>
            <a:ext cx="1" cy="26342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8686800" y="2449513"/>
            <a:ext cx="6350" cy="3971926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6510668" y="4484689"/>
            <a:ext cx="668965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V="1">
            <a:off x="6845300" y="5289550"/>
            <a:ext cx="31115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 flipV="1">
            <a:off x="6510668" y="2840595"/>
            <a:ext cx="1337931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6510669" y="2449513"/>
            <a:ext cx="2176132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8382000" y="6421438"/>
            <a:ext cx="304800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4800598" y="4189232"/>
            <a:ext cx="0" cy="1646418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4038601" y="5050467"/>
            <a:ext cx="0" cy="1350334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2"/>
          <p:cNvSpPr>
            <a:spLocks noChangeShapeType="1"/>
          </p:cNvSpPr>
          <p:nvPr/>
        </p:nvSpPr>
        <p:spPr bwMode="auto">
          <a:xfrm flipH="1">
            <a:off x="4235301" y="4191000"/>
            <a:ext cx="565298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>
            <a:off x="5324475" y="16113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>
            <a:off x="5324475" y="203517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>
            <a:off x="5324475" y="24495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5324475" y="28511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5324475" y="32654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1"/>
          <p:cNvSpPr>
            <a:spLocks noChangeShapeType="1"/>
          </p:cNvSpPr>
          <p:nvPr/>
        </p:nvSpPr>
        <p:spPr bwMode="auto">
          <a:xfrm>
            <a:off x="5323996" y="366871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2"/>
          <p:cNvSpPr>
            <a:spLocks noChangeShapeType="1"/>
          </p:cNvSpPr>
          <p:nvPr/>
        </p:nvSpPr>
        <p:spPr bwMode="auto">
          <a:xfrm>
            <a:off x="5323996" y="407035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5323996" y="4484688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47"/>
          <p:cNvSpPr>
            <a:spLocks noChangeShapeType="1"/>
          </p:cNvSpPr>
          <p:nvPr/>
        </p:nvSpPr>
        <p:spPr bwMode="auto">
          <a:xfrm>
            <a:off x="5324475" y="4899025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>
            <a:off x="4800598" y="5835501"/>
            <a:ext cx="438914" cy="149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4038601" y="6400800"/>
            <a:ext cx="1200911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1590524" y="3994299"/>
            <a:ext cx="2644777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89567" y="4702994"/>
            <a:ext cx="2644777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617535" y="2253961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617534" y="2666860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617534" y="3866563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617534" y="4290095"/>
            <a:ext cx="893134" cy="34747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 flipH="1">
            <a:off x="5323367" y="5312732"/>
            <a:ext cx="0" cy="53035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48"/>
          <p:cNvSpPr>
            <a:spLocks noChangeShapeType="1"/>
          </p:cNvSpPr>
          <p:nvPr/>
        </p:nvSpPr>
        <p:spPr bwMode="auto">
          <a:xfrm>
            <a:off x="5334000" y="5835501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5334000" y="6400800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 flipH="1">
            <a:off x="5323367" y="5835650"/>
            <a:ext cx="0" cy="5651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 flipH="1">
            <a:off x="5324475" y="4909029"/>
            <a:ext cx="0" cy="40233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>
            <a:off x="5324475" y="5300663"/>
            <a:ext cx="228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47" grpId="0" animBg="1"/>
      <p:bldP spid="960548" grpId="0" animBg="1"/>
      <p:bldP spid="960549" grpId="0" animBg="1"/>
      <p:bldP spid="960550" grpId="0" animBg="1"/>
      <p:bldP spid="960551" grpId="0" animBg="1"/>
      <p:bldP spid="960552" grpId="0" animBg="1"/>
      <p:bldP spid="960553" grpId="0" animBg="1"/>
      <p:bldP spid="960554" grpId="0" animBg="1"/>
      <p:bldP spid="960555" grpId="0" animBg="1"/>
      <p:bldP spid="960559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chord.project.analyses.ProgramRel</a:t>
            </a:r>
            <a:r>
              <a:rPr lang="en-US" dirty="0" smtClean="0">
                <a:solidFill>
                  <a:schemeClr val="bg1"/>
                </a:solidFill>
              </a:rPr>
              <a:t>&lt;T&gt; API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 name)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name of relation</a:t>
            </a:r>
            <a:endParaRPr lang="en-US" sz="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setSign</a:t>
            </a: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</a:rPr>
              <a:t>RelSign</a:t>
            </a:r>
            <a:r>
              <a:rPr lang="en-US" sz="2000" b="1" dirty="0" smtClean="0">
                <a:solidFill>
                  <a:schemeClr val="bg1"/>
                </a:solidFill>
              </a:rPr>
              <a:t> sign)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signature (domain names and order) </a:t>
            </a:r>
            <a:r>
              <a:rPr lang="en-US" sz="2000" dirty="0">
                <a:solidFill>
                  <a:schemeClr val="bg1"/>
                </a:solidFill>
              </a:rPr>
              <a:t>of </a:t>
            </a:r>
            <a:r>
              <a:rPr lang="en-US" sz="2000" dirty="0" smtClean="0">
                <a:solidFill>
                  <a:schemeClr val="bg1"/>
                </a:solidFill>
              </a:rPr>
              <a:t>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</a:rPr>
              <a:t>setDoms</a:t>
            </a:r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en-US" sz="2000" b="1" dirty="0">
                <a:solidFill>
                  <a:schemeClr val="bg1"/>
                </a:solidFill>
              </a:rPr>
              <a:t>D</a:t>
            </a:r>
            <a:r>
              <a:rPr lang="en-US" sz="2000" b="1" dirty="0" smtClean="0">
                <a:solidFill>
                  <a:schemeClr val="bg1"/>
                </a:solidFill>
              </a:rPr>
              <a:t>om[] </a:t>
            </a:r>
            <a:r>
              <a:rPr lang="en-US" sz="2000" b="1" dirty="0" err="1" smtClean="0">
                <a:solidFill>
                  <a:schemeClr val="bg1"/>
                </a:solidFill>
              </a:rPr>
              <a:t>doms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set </a:t>
            </a:r>
            <a:r>
              <a:rPr lang="en-US" sz="1800" dirty="0" smtClean="0">
                <a:solidFill>
                  <a:schemeClr val="bg1"/>
                </a:solidFill>
              </a:rPr>
              <a:t>domains of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zero() or one()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initialize contents of relation to zero (no tuples) or one (all tuples)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add(T1 e1, …, TN </a:t>
            </a:r>
            <a:r>
              <a:rPr lang="en-US" sz="2000" b="1" dirty="0" err="1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add tuple (e1, …, </a:t>
            </a:r>
            <a:r>
              <a:rPr lang="en-US" sz="1800" dirty="0" err="1" smtClean="0">
                <a:solidFill>
                  <a:schemeClr val="bg1"/>
                </a:solidFill>
              </a:rPr>
              <a:t>eN</a:t>
            </a:r>
            <a:r>
              <a:rPr lang="en-US" sz="1800" dirty="0" smtClean="0">
                <a:solidFill>
                  <a:schemeClr val="bg1"/>
                </a:solidFill>
              </a:rPr>
              <a:t>) to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void </a:t>
            </a:r>
            <a:r>
              <a:rPr lang="en-US" sz="2000" b="1" dirty="0" smtClean="0">
                <a:solidFill>
                  <a:schemeClr val="bg1"/>
                </a:solidFill>
              </a:rPr>
              <a:t>remove(T1 e1, …, TN </a:t>
            </a:r>
            <a:r>
              <a:rPr lang="en-US" sz="2000" b="1" dirty="0" err="1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remove tuple (e1, …, </a:t>
            </a:r>
            <a:r>
              <a:rPr lang="en-US" sz="1800" dirty="0" err="1" smtClean="0">
                <a:solidFill>
                  <a:schemeClr val="bg1"/>
                </a:solidFill>
              </a:rPr>
              <a:t>eN</a:t>
            </a:r>
            <a:r>
              <a:rPr lang="en-US" sz="1800" dirty="0" smtClean="0">
                <a:solidFill>
                  <a:schemeClr val="bg1"/>
                </a:solidFill>
              </a:rPr>
              <a:t>) from relation</a:t>
            </a:r>
            <a:endParaRPr lang="en-US" sz="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3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</a:t>
            </a:r>
            <a:r>
              <a:rPr lang="en-US" sz="2000" b="1" dirty="0">
                <a:solidFill>
                  <a:schemeClr val="bg1"/>
                </a:solidFill>
              </a:rPr>
              <a:t>save()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save contents of relation to disk</a:t>
            </a:r>
            <a:endParaRPr lang="en-US" sz="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0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chord.project.analyses.ProgramRel</a:t>
            </a:r>
            <a:r>
              <a:rPr lang="en-US" dirty="0" smtClean="0">
                <a:solidFill>
                  <a:schemeClr val="bg1"/>
                </a:solidFill>
              </a:rPr>
              <a:t>&lt;T&gt; API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load()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load contents of relation from disk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Iterable</a:t>
            </a:r>
            <a:r>
              <a:rPr lang="en-US" sz="2000" b="1" dirty="0" smtClean="0">
                <a:solidFill>
                  <a:schemeClr val="bg1"/>
                </a:solidFill>
              </a:rPr>
              <a:t>&lt;T1,…,TN&gt; </a:t>
            </a:r>
            <a:r>
              <a:rPr lang="en-US" sz="2000" b="1" dirty="0" err="1" smtClean="0">
                <a:solidFill>
                  <a:schemeClr val="bg1"/>
                </a:solidFill>
              </a:rPr>
              <a:t>getAryNValTuples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iterate over all tuples in the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size()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number of tuples in the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boolean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contains(T1 e1, …, </a:t>
            </a:r>
            <a:r>
              <a:rPr lang="en-US" sz="2000" b="1" dirty="0" smtClean="0">
                <a:solidFill>
                  <a:schemeClr val="bg1"/>
                </a:solidFill>
              </a:rPr>
              <a:t>TN </a:t>
            </a:r>
            <a:r>
              <a:rPr lang="en-US" sz="2000" b="1" dirty="0" err="1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does relation contain tuple (e1, …, </a:t>
            </a:r>
            <a:r>
              <a:rPr lang="en-US" sz="1800" dirty="0" err="1" smtClean="0">
                <a:solidFill>
                  <a:schemeClr val="bg1"/>
                </a:solidFill>
              </a:rPr>
              <a:t>eN</a:t>
            </a:r>
            <a:r>
              <a:rPr lang="en-US" sz="1800" dirty="0" smtClean="0">
                <a:solidFill>
                  <a:schemeClr val="bg1"/>
                </a:solidFill>
              </a:rPr>
              <a:t>)?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8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RelView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getView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obtain a copy of the relation upon which to do projection, selection, etc. without affecting original relation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close()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free memory used to hold relation</a:t>
            </a:r>
            <a:endParaRPr lang="en-US" sz="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5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Pointer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9528" name="Rectangle 40"/>
          <p:cNvSpPr>
            <a:spLocks noChangeArrowheads="1"/>
          </p:cNvSpPr>
          <p:nvPr/>
        </p:nvSpPr>
        <p:spPr bwMode="auto">
          <a:xfrm>
            <a:off x="4724400" y="990430"/>
            <a:ext cx="34290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9530" name="Rectangle 42"/>
          <p:cNvSpPr>
            <a:spLocks noChangeArrowheads="1"/>
          </p:cNvSpPr>
          <p:nvPr/>
        </p:nvSpPr>
        <p:spPr bwMode="auto">
          <a:xfrm>
            <a:off x="381000" y="990600"/>
            <a:ext cx="42672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K;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 = 0; i &lt; M; i++)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538788" y="5148263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988175" y="3744913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List</a:t>
            </a:r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6259513" y="2819400"/>
            <a:ext cx="931862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Bldg</a:t>
            </a:r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5356225" y="5519738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Event</a:t>
            </a:r>
          </a:p>
        </p:txBody>
      </p:sp>
      <p:cxnSp>
        <p:nvCxnSpPr>
          <p:cNvPr id="40" name="AutoShape 14"/>
          <p:cNvCxnSpPr>
            <a:cxnSpLocks noChangeShapeType="1"/>
            <a:stCxn id="46" idx="4"/>
            <a:endCxn id="39" idx="0"/>
          </p:cNvCxnSpPr>
          <p:nvPr/>
        </p:nvCxnSpPr>
        <p:spPr bwMode="auto">
          <a:xfrm flipH="1">
            <a:off x="5661025" y="5138738"/>
            <a:ext cx="312738" cy="381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5534025" y="3744913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List</a:t>
            </a:r>
          </a:p>
        </p:txBody>
      </p:sp>
      <p:cxnSp>
        <p:nvCxnSpPr>
          <p:cNvPr id="42" name="AutoShape 16"/>
          <p:cNvCxnSpPr>
            <a:cxnSpLocks noChangeShapeType="1"/>
            <a:stCxn id="38" idx="4"/>
            <a:endCxn id="41" idx="0"/>
          </p:cNvCxnSpPr>
          <p:nvPr/>
        </p:nvCxnSpPr>
        <p:spPr bwMode="auto">
          <a:xfrm flipH="1">
            <a:off x="5973763" y="3276600"/>
            <a:ext cx="752475" cy="4683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524500" y="3330575"/>
            <a:ext cx="733425" cy="220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cxnSp>
        <p:nvCxnSpPr>
          <p:cNvPr id="44" name="AutoShape 18"/>
          <p:cNvCxnSpPr>
            <a:cxnSpLocks noChangeShapeType="1"/>
            <a:stCxn id="38" idx="4"/>
            <a:endCxn id="37" idx="0"/>
          </p:cNvCxnSpPr>
          <p:nvPr/>
        </p:nvCxnSpPr>
        <p:spPr bwMode="auto">
          <a:xfrm>
            <a:off x="6726238" y="3276600"/>
            <a:ext cx="701675" cy="4683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159625" y="3319463"/>
            <a:ext cx="733425" cy="2206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5534025" y="4681538"/>
            <a:ext cx="877888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Obj[]</a:t>
            </a:r>
          </a:p>
        </p:txBody>
      </p:sp>
      <p:cxnSp>
        <p:nvCxnSpPr>
          <p:cNvPr id="47" name="AutoShape 21"/>
          <p:cNvCxnSpPr>
            <a:cxnSpLocks noChangeShapeType="1"/>
            <a:endCxn id="46" idx="0"/>
          </p:cNvCxnSpPr>
          <p:nvPr/>
        </p:nvCxnSpPr>
        <p:spPr bwMode="auto">
          <a:xfrm>
            <a:off x="5973763" y="4202113"/>
            <a:ext cx="0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5676900" y="4300538"/>
            <a:ext cx="617157" cy="227755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6989763" y="4681538"/>
            <a:ext cx="877887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 err="1" smtClean="0"/>
              <a:t>Obj</a:t>
            </a:r>
            <a:r>
              <a:rPr lang="en-US" b="0" dirty="0" smtClean="0"/>
              <a:t>[]</a:t>
            </a:r>
            <a:endParaRPr lang="en-US" b="0" dirty="0"/>
          </a:p>
        </p:txBody>
      </p:sp>
      <p:cxnSp>
        <p:nvCxnSpPr>
          <p:cNvPr id="50" name="AutoShape 24"/>
          <p:cNvCxnSpPr>
            <a:cxnSpLocks noChangeShapeType="1"/>
            <a:endCxn id="49" idx="0"/>
          </p:cNvCxnSpPr>
          <p:nvPr/>
        </p:nvCxnSpPr>
        <p:spPr bwMode="auto">
          <a:xfrm>
            <a:off x="7429500" y="4202113"/>
            <a:ext cx="0" cy="479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7132638" y="4300538"/>
            <a:ext cx="617157" cy="227755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858000" y="5519738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53" name="AutoShape 27"/>
          <p:cNvCxnSpPr>
            <a:cxnSpLocks noChangeShapeType="1"/>
            <a:stCxn id="49" idx="4"/>
            <a:endCxn id="52" idx="0"/>
          </p:cNvCxnSpPr>
          <p:nvPr/>
        </p:nvCxnSpPr>
        <p:spPr bwMode="auto">
          <a:xfrm flipH="1">
            <a:off x="7162800" y="5138738"/>
            <a:ext cx="266700" cy="381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7010400" y="5159375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543800" y="5519738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 dirty="0"/>
              <a:t>Floor</a:t>
            </a:r>
          </a:p>
        </p:txBody>
      </p:sp>
      <p:cxnSp>
        <p:nvCxnSpPr>
          <p:cNvPr id="56" name="AutoShape 30"/>
          <p:cNvCxnSpPr>
            <a:cxnSpLocks noChangeShapeType="1"/>
            <a:stCxn id="49" idx="4"/>
            <a:endCxn id="55" idx="0"/>
          </p:cNvCxnSpPr>
          <p:nvPr/>
        </p:nvCxnSpPr>
        <p:spPr bwMode="auto">
          <a:xfrm>
            <a:off x="7429500" y="5138738"/>
            <a:ext cx="419100" cy="381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664450" y="5159375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8" name="Oval 37"/>
          <p:cNvSpPr>
            <a:spLocks noChangeArrowheads="1"/>
          </p:cNvSpPr>
          <p:nvPr/>
        </p:nvSpPr>
        <p:spPr bwMode="auto">
          <a:xfrm>
            <a:off x="6042025" y="5534025"/>
            <a:ext cx="6096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r>
              <a:rPr lang="en-US" b="0"/>
              <a:t>Event</a:t>
            </a:r>
          </a:p>
        </p:txBody>
      </p:sp>
      <p:cxnSp>
        <p:nvCxnSpPr>
          <p:cNvPr id="59" name="AutoShape 38"/>
          <p:cNvCxnSpPr>
            <a:cxnSpLocks noChangeShapeType="1"/>
            <a:stCxn id="46" idx="4"/>
            <a:endCxn id="58" idx="0"/>
          </p:cNvCxnSpPr>
          <p:nvPr/>
        </p:nvCxnSpPr>
        <p:spPr bwMode="auto">
          <a:xfrm>
            <a:off x="5973763" y="5138738"/>
            <a:ext cx="373062" cy="3952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6145213" y="5151438"/>
            <a:ext cx="308098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4466" y="2222202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b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2" name="Straight Arrow Connector 61"/>
          <p:cNvCxnSpPr>
            <a:stCxn id="61" idx="2"/>
            <a:endCxn id="38" idx="0"/>
          </p:cNvCxnSpPr>
          <p:nvPr/>
        </p:nvCxnSpPr>
        <p:spPr bwMode="auto">
          <a:xfrm flipH="1">
            <a:off x="6725444" y="2560756"/>
            <a:ext cx="3071" cy="25864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4750072" y="379936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63" idx="3"/>
            <a:endCxn id="41" idx="2"/>
          </p:cNvCxnSpPr>
          <p:nvPr/>
        </p:nvCxnSpPr>
        <p:spPr bwMode="auto">
          <a:xfrm>
            <a:off x="5181600" y="3968644"/>
            <a:ext cx="352425" cy="4869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8189705" y="381000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f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l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6" name="Straight Arrow Connector 65"/>
          <p:cNvCxnSpPr>
            <a:stCxn id="65" idx="1"/>
            <a:endCxn id="37" idx="6"/>
          </p:cNvCxnSpPr>
          <p:nvPr/>
        </p:nvCxnSpPr>
        <p:spPr bwMode="auto">
          <a:xfrm flipH="1" flipV="1">
            <a:off x="7866063" y="3973513"/>
            <a:ext cx="323642" cy="576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7004124" y="617220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f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68" name="Straight Arrow Connector 67"/>
          <p:cNvCxnSpPr>
            <a:stCxn id="67" idx="0"/>
            <a:endCxn id="52" idx="4"/>
          </p:cNvCxnSpPr>
          <p:nvPr/>
        </p:nvCxnSpPr>
        <p:spPr bwMode="auto">
          <a:xfrm flipV="1">
            <a:off x="7158173" y="5900738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5486400" y="617253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 bwMode="auto">
          <a:xfrm flipV="1">
            <a:off x="5640449" y="5901068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6223837" y="6170761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e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 bwMode="auto">
          <a:xfrm flipV="1">
            <a:off x="6377886" y="5899299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7714169" y="6170761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f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74" name="Straight Arrow Connector 73"/>
          <p:cNvCxnSpPr>
            <a:stCxn id="73" idx="0"/>
          </p:cNvCxnSpPr>
          <p:nvPr/>
        </p:nvCxnSpPr>
        <p:spPr bwMode="auto">
          <a:xfrm flipV="1">
            <a:off x="7868218" y="5899299"/>
            <a:ext cx="4627" cy="27146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4841048" y="47455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76" name="Straight Arrow Connector 75"/>
          <p:cNvCxnSpPr>
            <a:stCxn id="75" idx="3"/>
            <a:endCxn id="46" idx="2"/>
          </p:cNvCxnSpPr>
          <p:nvPr/>
        </p:nvCxnSpPr>
        <p:spPr bwMode="auto">
          <a:xfrm flipV="1">
            <a:off x="5149146" y="4910138"/>
            <a:ext cx="384879" cy="4719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8212690" y="47474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78" name="Straight Arrow Connector 77"/>
          <p:cNvCxnSpPr>
            <a:stCxn id="77" idx="1"/>
            <a:endCxn id="49" idx="6"/>
          </p:cNvCxnSpPr>
          <p:nvPr/>
        </p:nvCxnSpPr>
        <p:spPr bwMode="auto">
          <a:xfrm flipH="1" flipV="1">
            <a:off x="7867650" y="4910138"/>
            <a:ext cx="345040" cy="657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AutoShape 43"/>
          <p:cNvSpPr>
            <a:spLocks noChangeArrowheads="1"/>
          </p:cNvSpPr>
          <p:nvPr/>
        </p:nvSpPr>
        <p:spPr bwMode="auto">
          <a:xfrm>
            <a:off x="1066800" y="5257800"/>
            <a:ext cx="2562668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0" name="Picture 182" descr="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5218906"/>
            <a:ext cx="484187" cy="484188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1" grpId="0" animBg="1"/>
      <p:bldP spid="43" grpId="0"/>
      <p:bldP spid="45" grpId="0"/>
      <p:bldP spid="46" grpId="0" animBg="1"/>
      <p:bldP spid="48" grpId="0" animBg="1"/>
      <p:bldP spid="49" grpId="0" animBg="1"/>
      <p:bldP spid="51" grpId="0" animBg="1"/>
      <p:bldP spid="52" grpId="0" animBg="1"/>
      <p:bldP spid="54" grpId="0"/>
      <p:bldP spid="55" grpId="0" animBg="1"/>
      <p:bldP spid="57" grpId="0"/>
      <p:bldP spid="58" grpId="0" animBg="1"/>
      <p:bldP spid="60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/>
      <p:bldP spid="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7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Call Graph (Base Case)</a:t>
            </a:r>
          </a:p>
        </p:txBody>
      </p:sp>
      <p:sp>
        <p:nvSpPr>
          <p:cNvPr id="925747" name="AutoShape 51"/>
          <p:cNvSpPr>
            <a:spLocks noChangeArrowheads="1"/>
          </p:cNvSpPr>
          <p:nvPr/>
        </p:nvSpPr>
        <p:spPr bwMode="auto">
          <a:xfrm>
            <a:off x="5105400" y="3460750"/>
            <a:ext cx="2895600" cy="95885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chemeClr val="bg1"/>
                </a:solidFill>
              </a:rPr>
              <a:t>Code deemed reachable so far …</a:t>
            </a:r>
          </a:p>
        </p:txBody>
      </p:sp>
      <p:sp>
        <p:nvSpPr>
          <p:cNvPr id="925749" name="Rectangle 53"/>
          <p:cNvSpPr>
            <a:spLocks noChangeArrowheads="1"/>
          </p:cNvSpPr>
          <p:nvPr/>
        </p:nvSpPr>
        <p:spPr bwMode="auto">
          <a:xfrm>
            <a:off x="4724400" y="990600"/>
            <a:ext cx="35814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5756" name="AutoShape 60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58" name="Rectangle 62"/>
          <p:cNvSpPr>
            <a:spLocks noChangeArrowheads="1"/>
          </p:cNvSpPr>
          <p:nvPr/>
        </p:nvSpPr>
        <p:spPr bwMode="auto">
          <a:xfrm>
            <a:off x="990600" y="3163038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25760" name="Rectangle 64"/>
          <p:cNvSpPr>
            <a:spLocks noChangeArrowheads="1"/>
          </p:cNvSpPr>
          <p:nvPr/>
        </p:nvSpPr>
        <p:spPr bwMode="auto">
          <a:xfrm>
            <a:off x="990431" y="3819695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25761" name="Rectangle 65"/>
          <p:cNvSpPr>
            <a:spLocks noChangeArrowheads="1"/>
          </p:cNvSpPr>
          <p:nvPr/>
        </p:nvSpPr>
        <p:spPr bwMode="auto">
          <a:xfrm>
            <a:off x="381000" y="990600"/>
            <a:ext cx="43434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5762" name="Text Box 66"/>
          <p:cNvSpPr txBox="1">
            <a:spLocks noChangeArrowheads="1"/>
          </p:cNvSpPr>
          <p:nvPr/>
        </p:nvSpPr>
        <p:spPr bwMode="auto">
          <a:xfrm>
            <a:off x="5127625" y="5334000"/>
            <a:ext cx="28194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reachableM(0).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47" grpId="0" animBg="1"/>
      <p:bldP spid="925756" grpId="0" animBg="1"/>
      <p:bldP spid="92576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67" name="AutoShape 55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930" name="AutoShape 18"/>
          <p:cNvSpPr>
            <a:spLocks noChangeArrowheads="1"/>
          </p:cNvSpPr>
          <p:nvPr/>
        </p:nvSpPr>
        <p:spPr bwMode="auto">
          <a:xfrm>
            <a:off x="6596063" y="1677988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Heap Abstraction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4724400" y="990600"/>
            <a:ext cx="35814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4950" name="AutoShape 38"/>
          <p:cNvSpPr>
            <a:spLocks noChangeArrowheads="1"/>
          </p:cNvSpPr>
          <p:nvPr/>
        </p:nvSpPr>
        <p:spPr bwMode="auto">
          <a:xfrm>
            <a:off x="2635250" y="410816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51" name="AutoShape 3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52" name="AutoShape 40"/>
          <p:cNvSpPr>
            <a:spLocks noChangeArrowheads="1"/>
          </p:cNvSpPr>
          <p:nvPr/>
        </p:nvSpPr>
        <p:spPr bwMode="auto">
          <a:xfrm>
            <a:off x="2625725" y="345522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53" name="AutoShape 41"/>
          <p:cNvSpPr>
            <a:spLocks noChangeArrowheads="1"/>
          </p:cNvSpPr>
          <p:nvPr/>
        </p:nvSpPr>
        <p:spPr bwMode="auto">
          <a:xfrm>
            <a:off x="2263775" y="2791645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68" name="Rectangle 56"/>
          <p:cNvSpPr>
            <a:spLocks noChangeArrowheads="1"/>
          </p:cNvSpPr>
          <p:nvPr/>
        </p:nvSpPr>
        <p:spPr bwMode="auto">
          <a:xfrm>
            <a:off x="990600" y="3158955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34969" name="Rectangle 57"/>
          <p:cNvSpPr>
            <a:spLocks noChangeArrowheads="1"/>
          </p:cNvSpPr>
          <p:nvPr/>
        </p:nvSpPr>
        <p:spPr bwMode="auto">
          <a:xfrm>
            <a:off x="990431" y="3819695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34971" name="AutoShape 59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970" name="Rectangle 58"/>
          <p:cNvSpPr>
            <a:spLocks noChangeArrowheads="1"/>
          </p:cNvSpPr>
          <p:nvPr/>
        </p:nvSpPr>
        <p:spPr bwMode="auto">
          <a:xfrm>
            <a:off x="381000" y="990600"/>
            <a:ext cx="4343400" cy="407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30" grpId="0" animBg="1"/>
      <p:bldP spid="934950" grpId="0" animBg="1"/>
      <p:bldP spid="934951" grpId="0" animBg="1"/>
      <p:bldP spid="934952" grpId="0" animBg="1"/>
      <p:bldP spid="934953" grpId="0" animBg="1"/>
      <p:bldP spid="93497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AutoShape 2"/>
          <p:cNvSpPr>
            <a:spLocks noChangeArrowheads="1"/>
          </p:cNvSpPr>
          <p:nvPr/>
        </p:nvSpPr>
        <p:spPr bwMode="auto">
          <a:xfrm>
            <a:off x="3048000" y="2427288"/>
            <a:ext cx="1447800" cy="3841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v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new</a:t>
            </a:r>
            <a:r>
              <a:rPr lang="en-US" sz="1600" baseline="30000" dirty="0" err="1">
                <a:solidFill>
                  <a:schemeClr val="bg1"/>
                </a:solidFill>
                <a:latin typeface="Courier New" pitchFamily="49" charset="0"/>
              </a:rPr>
              <a:t>h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Object Allocation Sites</a:t>
            </a:r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705350"/>
          </a:xfrm>
        </p:spPr>
        <p:txBody>
          <a:bodyPr/>
          <a:lstStyle/>
          <a:p>
            <a:endParaRPr lang="en-US" sz="13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3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cxnSp>
        <p:nvCxnSpPr>
          <p:cNvPr id="1017862" name="AutoShape 6"/>
          <p:cNvCxnSpPr>
            <a:cxnSpLocks noChangeShapeType="1"/>
          </p:cNvCxnSpPr>
          <p:nvPr/>
        </p:nvCxnSpPr>
        <p:spPr bwMode="auto">
          <a:xfrm>
            <a:off x="4386263" y="12620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7863" name="AutoShape 7"/>
          <p:cNvCxnSpPr>
            <a:cxnSpLocks noChangeShapeType="1"/>
          </p:cNvCxnSpPr>
          <p:nvPr/>
        </p:nvCxnSpPr>
        <p:spPr bwMode="auto">
          <a:xfrm>
            <a:off x="4386263" y="12620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7864" name="AutoShape 8"/>
          <p:cNvCxnSpPr>
            <a:cxnSpLocks noChangeShapeType="1"/>
          </p:cNvCxnSpPr>
          <p:nvPr/>
        </p:nvCxnSpPr>
        <p:spPr bwMode="auto">
          <a:xfrm>
            <a:off x="4386263" y="12620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7865" name="AutoShape 9"/>
          <p:cNvSpPr>
            <a:spLocks noChangeArrowheads="1"/>
          </p:cNvSpPr>
          <p:nvPr/>
        </p:nvSpPr>
        <p:spPr bwMode="auto">
          <a:xfrm>
            <a:off x="3059113" y="13938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1017866" name="AutoShape 10"/>
          <p:cNvSpPr>
            <a:spLocks noChangeArrowheads="1"/>
          </p:cNvSpPr>
          <p:nvPr/>
        </p:nvSpPr>
        <p:spPr bwMode="auto">
          <a:xfrm>
            <a:off x="3829050" y="13811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3362325" y="15240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17868" name="Text Box 12"/>
          <p:cNvSpPr txBox="1">
            <a:spLocks noChangeArrowheads="1"/>
          </p:cNvSpPr>
          <p:nvPr/>
        </p:nvSpPr>
        <p:spPr bwMode="auto">
          <a:xfrm rot="5400000">
            <a:off x="3921126" y="16589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69" name="Text Box 13"/>
          <p:cNvSpPr txBox="1">
            <a:spLocks noChangeArrowheads="1"/>
          </p:cNvSpPr>
          <p:nvPr/>
        </p:nvSpPr>
        <p:spPr bwMode="auto">
          <a:xfrm rot="5400000">
            <a:off x="3916363" y="9826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3059113" y="424815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1017871" name="AutoShape 15"/>
          <p:cNvSpPr>
            <a:spLocks noChangeArrowheads="1"/>
          </p:cNvSpPr>
          <p:nvPr/>
        </p:nvSpPr>
        <p:spPr bwMode="auto">
          <a:xfrm>
            <a:off x="3832225" y="48387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1017872" name="AutoShape 16"/>
          <p:cNvSpPr>
            <a:spLocks noChangeArrowheads="1"/>
          </p:cNvSpPr>
          <p:nvPr/>
        </p:nvSpPr>
        <p:spPr bwMode="auto">
          <a:xfrm>
            <a:off x="3819525" y="36576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17873" name="Line 17"/>
          <p:cNvSpPr>
            <a:spLocks noChangeShapeType="1"/>
          </p:cNvSpPr>
          <p:nvPr/>
        </p:nvSpPr>
        <p:spPr bwMode="auto">
          <a:xfrm>
            <a:off x="3352800" y="45037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74" name="Line 18"/>
          <p:cNvSpPr>
            <a:spLocks noChangeShapeType="1"/>
          </p:cNvSpPr>
          <p:nvPr/>
        </p:nvSpPr>
        <p:spPr bwMode="auto">
          <a:xfrm flipV="1">
            <a:off x="3352800" y="3802063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75" name="Text Box 19"/>
          <p:cNvSpPr txBox="1">
            <a:spLocks noChangeArrowheads="1"/>
          </p:cNvSpPr>
          <p:nvPr/>
        </p:nvSpPr>
        <p:spPr bwMode="auto">
          <a:xfrm rot="5400000">
            <a:off x="3913188" y="393541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76" name="Text Box 20"/>
          <p:cNvSpPr txBox="1">
            <a:spLocks noChangeArrowheads="1"/>
          </p:cNvSpPr>
          <p:nvPr/>
        </p:nvSpPr>
        <p:spPr bwMode="auto">
          <a:xfrm rot="5400000">
            <a:off x="3919538" y="32591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17878" name="Text Box 22"/>
          <p:cNvSpPr txBox="1">
            <a:spLocks noChangeArrowheads="1"/>
          </p:cNvSpPr>
          <p:nvPr/>
        </p:nvSpPr>
        <p:spPr bwMode="auto">
          <a:xfrm>
            <a:off x="990600" y="5622925"/>
            <a:ext cx="70104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VH(v, h) :- reachableM(m), MobjValAsgnInst(m, v, h).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8" grpId="0" animBg="1"/>
      <p:bldP spid="1017865" grpId="0" animBg="1"/>
      <p:bldP spid="1017866" grpId="0" animBg="1"/>
      <p:bldP spid="1017867" grpId="0" animBg="1"/>
      <p:bldP spid="1017868" grpId="0"/>
      <p:bldP spid="1017869" grpId="0"/>
      <p:bldP spid="1017870" grpId="0" animBg="1"/>
      <p:bldP spid="1017871" grpId="0" animBg="1"/>
      <p:bldP spid="1017872" grpId="0" animBg="1"/>
      <p:bldP spid="1017873" grpId="0" animBg="1"/>
      <p:bldP spid="1017874" grpId="0" animBg="1"/>
      <p:bldP spid="1017875" grpId="0"/>
      <p:bldP spid="1017876" grpId="0"/>
      <p:bldP spid="101787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AutoShape 2"/>
          <p:cNvSpPr>
            <a:spLocks noChangeArrowheads="1"/>
          </p:cNvSpPr>
          <p:nvPr/>
        </p:nvSpPr>
        <p:spPr bwMode="auto">
          <a:xfrm>
            <a:off x="3048000" y="2427288"/>
            <a:ext cx="1447800" cy="3841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v1 = v2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Copy Assignments</a:t>
            </a:r>
          </a:p>
        </p:txBody>
      </p:sp>
      <p:sp>
        <p:nvSpPr>
          <p:cNvPr id="1026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705350"/>
          </a:xfrm>
        </p:spPr>
        <p:txBody>
          <a:bodyPr/>
          <a:lstStyle/>
          <a:p>
            <a:endParaRPr lang="en-US" sz="13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3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cxnSp>
        <p:nvCxnSpPr>
          <p:cNvPr id="1026054" name="AutoShape 6"/>
          <p:cNvCxnSpPr>
            <a:cxnSpLocks noChangeShapeType="1"/>
          </p:cNvCxnSpPr>
          <p:nvPr/>
        </p:nvCxnSpPr>
        <p:spPr bwMode="auto">
          <a:xfrm>
            <a:off x="51054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55" name="AutoShape 7"/>
          <p:cNvCxnSpPr>
            <a:cxnSpLocks noChangeShapeType="1"/>
          </p:cNvCxnSpPr>
          <p:nvPr/>
        </p:nvCxnSpPr>
        <p:spPr bwMode="auto">
          <a:xfrm>
            <a:off x="51054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56" name="AutoShape 8"/>
          <p:cNvCxnSpPr>
            <a:cxnSpLocks noChangeShapeType="1"/>
          </p:cNvCxnSpPr>
          <p:nvPr/>
        </p:nvCxnSpPr>
        <p:spPr bwMode="auto">
          <a:xfrm>
            <a:off x="51054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057" name="AutoShape 9"/>
          <p:cNvSpPr>
            <a:spLocks noChangeArrowheads="1"/>
          </p:cNvSpPr>
          <p:nvPr/>
        </p:nvSpPr>
        <p:spPr bwMode="auto">
          <a:xfrm>
            <a:off x="3059113" y="13938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v1</a:t>
            </a:r>
          </a:p>
        </p:txBody>
      </p:sp>
      <p:sp>
        <p:nvSpPr>
          <p:cNvPr id="1026058" name="AutoShape 10"/>
          <p:cNvSpPr>
            <a:spLocks noChangeArrowheads="1"/>
          </p:cNvSpPr>
          <p:nvPr/>
        </p:nvSpPr>
        <p:spPr bwMode="auto">
          <a:xfrm>
            <a:off x="3829050" y="13811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26059" name="Line 11"/>
          <p:cNvSpPr>
            <a:spLocks noChangeShapeType="1"/>
          </p:cNvSpPr>
          <p:nvPr/>
        </p:nvSpPr>
        <p:spPr bwMode="auto">
          <a:xfrm flipV="1">
            <a:off x="3362325" y="15240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60" name="Text Box 12"/>
          <p:cNvSpPr txBox="1">
            <a:spLocks noChangeArrowheads="1"/>
          </p:cNvSpPr>
          <p:nvPr/>
        </p:nvSpPr>
        <p:spPr bwMode="auto">
          <a:xfrm rot="5400000">
            <a:off x="3921126" y="16589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1" name="Text Box 13"/>
          <p:cNvSpPr txBox="1">
            <a:spLocks noChangeArrowheads="1"/>
          </p:cNvSpPr>
          <p:nvPr/>
        </p:nvSpPr>
        <p:spPr bwMode="auto">
          <a:xfrm rot="5400000">
            <a:off x="3916363" y="9826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2" name="AutoShape 14"/>
          <p:cNvSpPr>
            <a:spLocks noChangeArrowheads="1"/>
          </p:cNvSpPr>
          <p:nvPr/>
        </p:nvSpPr>
        <p:spPr bwMode="auto">
          <a:xfrm>
            <a:off x="3059113" y="424815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v1</a:t>
            </a:r>
          </a:p>
        </p:txBody>
      </p:sp>
      <p:sp>
        <p:nvSpPr>
          <p:cNvPr id="1026063" name="AutoShape 15"/>
          <p:cNvSpPr>
            <a:spLocks noChangeArrowheads="1"/>
          </p:cNvSpPr>
          <p:nvPr/>
        </p:nvSpPr>
        <p:spPr bwMode="auto">
          <a:xfrm>
            <a:off x="3832225" y="48387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1026064" name="AutoShape 16"/>
          <p:cNvSpPr>
            <a:spLocks noChangeArrowheads="1"/>
          </p:cNvSpPr>
          <p:nvPr/>
        </p:nvSpPr>
        <p:spPr bwMode="auto">
          <a:xfrm>
            <a:off x="3819525" y="3657600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h’</a:t>
            </a:r>
          </a:p>
        </p:txBody>
      </p:sp>
      <p:sp>
        <p:nvSpPr>
          <p:cNvPr id="1026065" name="Line 17"/>
          <p:cNvSpPr>
            <a:spLocks noChangeShapeType="1"/>
          </p:cNvSpPr>
          <p:nvPr/>
        </p:nvSpPr>
        <p:spPr bwMode="auto">
          <a:xfrm>
            <a:off x="3352800" y="45037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66" name="Line 18"/>
          <p:cNvSpPr>
            <a:spLocks noChangeShapeType="1"/>
          </p:cNvSpPr>
          <p:nvPr/>
        </p:nvSpPr>
        <p:spPr bwMode="auto">
          <a:xfrm flipV="1">
            <a:off x="3352800" y="3802063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67" name="Text Box 19"/>
          <p:cNvSpPr txBox="1">
            <a:spLocks noChangeArrowheads="1"/>
          </p:cNvSpPr>
          <p:nvPr/>
        </p:nvSpPr>
        <p:spPr bwMode="auto">
          <a:xfrm rot="5400000">
            <a:off x="3913188" y="393541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8" name="Text Box 20"/>
          <p:cNvSpPr txBox="1">
            <a:spLocks noChangeArrowheads="1"/>
          </p:cNvSpPr>
          <p:nvPr/>
        </p:nvSpPr>
        <p:spPr bwMode="auto">
          <a:xfrm rot="5400000">
            <a:off x="3919538" y="32591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69" name="Text Box 21"/>
          <p:cNvSpPr txBox="1">
            <a:spLocks noChangeArrowheads="1"/>
          </p:cNvSpPr>
          <p:nvPr/>
        </p:nvSpPr>
        <p:spPr bwMode="auto">
          <a:xfrm>
            <a:off x="685800" y="5622925"/>
            <a:ext cx="80010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dirty="0"/>
              <a:t>VH(v1, h) :- </a:t>
            </a:r>
            <a:r>
              <a:rPr lang="en-US" sz="2000" b="0" dirty="0" err="1"/>
              <a:t>reachableM</a:t>
            </a:r>
            <a:r>
              <a:rPr lang="en-US" sz="2000" b="0" dirty="0"/>
              <a:t>(m), </a:t>
            </a:r>
            <a:r>
              <a:rPr lang="en-US" sz="2000" b="0" dirty="0" err="1"/>
              <a:t>MobjVarAsgnInst</a:t>
            </a:r>
            <a:r>
              <a:rPr lang="en-US" sz="2000" b="0" dirty="0"/>
              <a:t>(m, v1, v2), VH(v2, h).</a:t>
            </a:r>
          </a:p>
        </p:txBody>
      </p:sp>
      <p:sp>
        <p:nvSpPr>
          <p:cNvPr id="1026070" name="AutoShape 22"/>
          <p:cNvSpPr>
            <a:spLocks noChangeArrowheads="1"/>
          </p:cNvSpPr>
          <p:nvPr/>
        </p:nvSpPr>
        <p:spPr bwMode="auto">
          <a:xfrm>
            <a:off x="5421313" y="13938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v2</a:t>
            </a:r>
          </a:p>
        </p:txBody>
      </p:sp>
      <p:sp>
        <p:nvSpPr>
          <p:cNvPr id="1026071" name="AutoShape 23"/>
          <p:cNvSpPr>
            <a:spLocks noChangeArrowheads="1"/>
          </p:cNvSpPr>
          <p:nvPr/>
        </p:nvSpPr>
        <p:spPr bwMode="auto">
          <a:xfrm>
            <a:off x="6191250" y="13811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1026072" name="Line 24"/>
          <p:cNvSpPr>
            <a:spLocks noChangeShapeType="1"/>
          </p:cNvSpPr>
          <p:nvPr/>
        </p:nvSpPr>
        <p:spPr bwMode="auto">
          <a:xfrm flipV="1">
            <a:off x="5724525" y="15240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73" name="Text Box 25"/>
          <p:cNvSpPr txBox="1">
            <a:spLocks noChangeArrowheads="1"/>
          </p:cNvSpPr>
          <p:nvPr/>
        </p:nvSpPr>
        <p:spPr bwMode="auto">
          <a:xfrm rot="5400000">
            <a:off x="6283326" y="16589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026074" name="Text Box 26"/>
          <p:cNvSpPr txBox="1">
            <a:spLocks noChangeArrowheads="1"/>
          </p:cNvSpPr>
          <p:nvPr/>
        </p:nvSpPr>
        <p:spPr bwMode="auto">
          <a:xfrm rot="5400000">
            <a:off x="6278563" y="9826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5410200" y="4235804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v2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6180137" y="4223104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5713412" y="4365979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 rot="5400000">
            <a:off x="6272213" y="4500916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rot="5400000">
            <a:off x="6267450" y="3824641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0" grpId="0" animBg="1"/>
      <p:bldP spid="1026057" grpId="0" animBg="1"/>
      <p:bldP spid="1026058" grpId="0" animBg="1"/>
      <p:bldP spid="1026059" grpId="0" animBg="1"/>
      <p:bldP spid="1026060" grpId="0"/>
      <p:bldP spid="1026061" grpId="0"/>
      <p:bldP spid="1026062" grpId="0" animBg="1"/>
      <p:bldP spid="1026063" grpId="0" animBg="1"/>
      <p:bldP spid="1026064" grpId="0" animBg="1"/>
      <p:bldP spid="1026065" grpId="0" animBg="1"/>
      <p:bldP spid="1026066" grpId="0" animBg="1"/>
      <p:bldP spid="1026067" grpId="0"/>
      <p:bldP spid="1026068" grpId="0"/>
      <p:bldP spid="1026069" grpId="0" animBg="1"/>
      <p:bldP spid="1026070" grpId="0" animBg="1"/>
      <p:bldP spid="1026071" grpId="0" animBg="1"/>
      <p:bldP spid="1026072" grpId="0" animBg="1"/>
      <p:bldP spid="1026073" grpId="0"/>
      <p:bldP spid="1026074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AutoShape 2"/>
          <p:cNvSpPr>
            <a:spLocks noChangeArrowheads="1"/>
          </p:cNvSpPr>
          <p:nvPr/>
        </p:nvSpPr>
        <p:spPr bwMode="auto">
          <a:xfrm>
            <a:off x="2667000" y="2459038"/>
            <a:ext cx="1447800" cy="3841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b.f = v</a:t>
            </a:r>
          </a:p>
        </p:txBody>
      </p:sp>
      <p:sp>
        <p:nvSpPr>
          <p:cNvPr id="954371" name="AutoShape 3"/>
          <p:cNvSpPr>
            <a:spLocks noChangeArrowheads="1"/>
          </p:cNvSpPr>
          <p:nvPr/>
        </p:nvSpPr>
        <p:spPr bwMode="auto">
          <a:xfrm>
            <a:off x="269557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Rule for Heap Writes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26030"/>
            <a:ext cx="1981200" cy="379095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sp>
        <p:nvSpPr>
          <p:cNvPr id="954374" name="AutoShape 6"/>
          <p:cNvSpPr>
            <a:spLocks noChangeArrowheads="1"/>
          </p:cNvSpPr>
          <p:nvPr/>
        </p:nvSpPr>
        <p:spPr bwMode="auto">
          <a:xfrm>
            <a:off x="344805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cxnSp>
        <p:nvCxnSpPr>
          <p:cNvPr id="954375" name="AutoShape 7"/>
          <p:cNvCxnSpPr>
            <a:cxnSpLocks noChangeShapeType="1"/>
          </p:cNvCxnSpPr>
          <p:nvPr/>
        </p:nvCxnSpPr>
        <p:spPr bwMode="auto">
          <a:xfrm>
            <a:off x="4876800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4376" name="AutoShape 8"/>
          <p:cNvCxnSpPr>
            <a:cxnSpLocks noChangeShapeType="1"/>
          </p:cNvCxnSpPr>
          <p:nvPr/>
        </p:nvCxnSpPr>
        <p:spPr bwMode="auto">
          <a:xfrm>
            <a:off x="4876800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4377" name="AutoShape 9"/>
          <p:cNvCxnSpPr>
            <a:cxnSpLocks noChangeShapeType="1"/>
          </p:cNvCxnSpPr>
          <p:nvPr/>
        </p:nvCxnSpPr>
        <p:spPr bwMode="auto">
          <a:xfrm>
            <a:off x="4876800" y="892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4378" name="Line 10"/>
          <p:cNvSpPr>
            <a:spLocks noChangeShapeType="1"/>
          </p:cNvSpPr>
          <p:nvPr/>
        </p:nvSpPr>
        <p:spPr bwMode="auto">
          <a:xfrm flipV="1">
            <a:off x="2992438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79" name="Text Box 11"/>
          <p:cNvSpPr txBox="1">
            <a:spLocks noChangeArrowheads="1"/>
          </p:cNvSpPr>
          <p:nvPr/>
        </p:nvSpPr>
        <p:spPr bwMode="auto">
          <a:xfrm rot="5400000">
            <a:off x="3525838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0" name="Text Box 12"/>
          <p:cNvSpPr txBox="1">
            <a:spLocks noChangeArrowheads="1"/>
          </p:cNvSpPr>
          <p:nvPr/>
        </p:nvSpPr>
        <p:spPr bwMode="auto">
          <a:xfrm rot="5400000">
            <a:off x="3521076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2" name="AutoShape 14"/>
          <p:cNvSpPr>
            <a:spLocks noChangeArrowheads="1"/>
          </p:cNvSpPr>
          <p:nvPr/>
        </p:nvSpPr>
        <p:spPr bwMode="auto">
          <a:xfrm>
            <a:off x="472757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4383" name="AutoShape 15"/>
          <p:cNvSpPr>
            <a:spLocks noChangeArrowheads="1"/>
          </p:cNvSpPr>
          <p:nvPr/>
        </p:nvSpPr>
        <p:spPr bwMode="auto">
          <a:xfrm>
            <a:off x="54864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4384" name="Line 16"/>
          <p:cNvSpPr>
            <a:spLocks noChangeShapeType="1"/>
          </p:cNvSpPr>
          <p:nvPr/>
        </p:nvSpPr>
        <p:spPr bwMode="auto">
          <a:xfrm flipV="1">
            <a:off x="5019675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85" name="Text Box 17"/>
          <p:cNvSpPr txBox="1">
            <a:spLocks noChangeArrowheads="1"/>
          </p:cNvSpPr>
          <p:nvPr/>
        </p:nvSpPr>
        <p:spPr bwMode="auto">
          <a:xfrm rot="5400000">
            <a:off x="5575301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6" name="Text Box 18"/>
          <p:cNvSpPr txBox="1">
            <a:spLocks noChangeArrowheads="1"/>
          </p:cNvSpPr>
          <p:nvPr/>
        </p:nvSpPr>
        <p:spPr bwMode="auto">
          <a:xfrm rot="5400000">
            <a:off x="5581651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87" name="AutoShape 19"/>
          <p:cNvSpPr>
            <a:spLocks noChangeArrowheads="1"/>
          </p:cNvSpPr>
          <p:nvPr/>
        </p:nvSpPr>
        <p:spPr bwMode="auto">
          <a:xfrm>
            <a:off x="4737100" y="39671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4388" name="AutoShape 20"/>
          <p:cNvSpPr>
            <a:spLocks noChangeArrowheads="1"/>
          </p:cNvSpPr>
          <p:nvPr/>
        </p:nvSpPr>
        <p:spPr bwMode="auto">
          <a:xfrm>
            <a:off x="5495925" y="39544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4389" name="Line 21"/>
          <p:cNvSpPr>
            <a:spLocks noChangeShapeType="1"/>
          </p:cNvSpPr>
          <p:nvPr/>
        </p:nvSpPr>
        <p:spPr bwMode="auto">
          <a:xfrm flipV="1">
            <a:off x="5029200" y="40973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90" name="Text Box 22"/>
          <p:cNvSpPr txBox="1">
            <a:spLocks noChangeArrowheads="1"/>
          </p:cNvSpPr>
          <p:nvPr/>
        </p:nvSpPr>
        <p:spPr bwMode="auto">
          <a:xfrm rot="5400000">
            <a:off x="5584826" y="42322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1" name="Text Box 23"/>
          <p:cNvSpPr txBox="1">
            <a:spLocks noChangeArrowheads="1"/>
          </p:cNvSpPr>
          <p:nvPr/>
        </p:nvSpPr>
        <p:spPr bwMode="auto">
          <a:xfrm rot="5400000">
            <a:off x="5580063" y="35560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3" name="AutoShape 25"/>
          <p:cNvSpPr>
            <a:spLocks noChangeArrowheads="1"/>
          </p:cNvSpPr>
          <p:nvPr/>
        </p:nvSpPr>
        <p:spPr bwMode="auto">
          <a:xfrm>
            <a:off x="7781925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h3</a:t>
            </a:r>
          </a:p>
        </p:txBody>
      </p:sp>
      <p:sp>
        <p:nvSpPr>
          <p:cNvPr id="954394" name="Line 26"/>
          <p:cNvSpPr>
            <a:spLocks noChangeShapeType="1"/>
          </p:cNvSpPr>
          <p:nvPr/>
        </p:nvSpPr>
        <p:spPr bwMode="auto">
          <a:xfrm flipV="1">
            <a:off x="7315200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395" name="AutoShape 27"/>
          <p:cNvSpPr>
            <a:spLocks noChangeArrowheads="1"/>
          </p:cNvSpPr>
          <p:nvPr/>
        </p:nvSpPr>
        <p:spPr bwMode="auto">
          <a:xfrm>
            <a:off x="67818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4396" name="Text Box 28"/>
          <p:cNvSpPr txBox="1">
            <a:spLocks noChangeArrowheads="1"/>
          </p:cNvSpPr>
          <p:nvPr/>
        </p:nvSpPr>
        <p:spPr bwMode="auto">
          <a:xfrm rot="5400000">
            <a:off x="7889876" y="167005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7" name="Text Box 29"/>
          <p:cNvSpPr txBox="1">
            <a:spLocks noChangeArrowheads="1"/>
          </p:cNvSpPr>
          <p:nvPr/>
        </p:nvSpPr>
        <p:spPr bwMode="auto">
          <a:xfrm rot="5400000">
            <a:off x="7881938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398" name="AutoShape 30"/>
          <p:cNvSpPr>
            <a:spLocks noChangeArrowheads="1"/>
          </p:cNvSpPr>
          <p:nvPr/>
        </p:nvSpPr>
        <p:spPr bwMode="auto">
          <a:xfrm>
            <a:off x="6781800" y="39544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4399" name="Text Box 31"/>
          <p:cNvSpPr txBox="1">
            <a:spLocks noChangeArrowheads="1"/>
          </p:cNvSpPr>
          <p:nvPr/>
        </p:nvSpPr>
        <p:spPr bwMode="auto">
          <a:xfrm>
            <a:off x="7400925" y="12398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4400" name="AutoShape 32"/>
          <p:cNvSpPr>
            <a:spLocks noChangeArrowheads="1"/>
          </p:cNvSpPr>
          <p:nvPr/>
        </p:nvSpPr>
        <p:spPr bwMode="auto">
          <a:xfrm>
            <a:off x="7772400" y="45354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4401" name="AutoShape 33"/>
          <p:cNvSpPr>
            <a:spLocks noChangeArrowheads="1"/>
          </p:cNvSpPr>
          <p:nvPr/>
        </p:nvSpPr>
        <p:spPr bwMode="auto">
          <a:xfrm>
            <a:off x="7759700" y="33543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h3</a:t>
            </a:r>
          </a:p>
        </p:txBody>
      </p:sp>
      <p:sp>
        <p:nvSpPr>
          <p:cNvPr id="954402" name="Line 34"/>
          <p:cNvSpPr>
            <a:spLocks noChangeShapeType="1"/>
          </p:cNvSpPr>
          <p:nvPr/>
        </p:nvSpPr>
        <p:spPr bwMode="auto">
          <a:xfrm>
            <a:off x="7292975" y="42116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403" name="Line 35"/>
          <p:cNvSpPr>
            <a:spLocks noChangeShapeType="1"/>
          </p:cNvSpPr>
          <p:nvPr/>
        </p:nvSpPr>
        <p:spPr bwMode="auto">
          <a:xfrm flipV="1">
            <a:off x="7292975" y="349885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404" name="Text Box 36"/>
          <p:cNvSpPr txBox="1">
            <a:spLocks noChangeArrowheads="1"/>
          </p:cNvSpPr>
          <p:nvPr/>
        </p:nvSpPr>
        <p:spPr bwMode="auto">
          <a:xfrm rot="5400000">
            <a:off x="7853363" y="36322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5" name="Text Box 37"/>
          <p:cNvSpPr txBox="1">
            <a:spLocks noChangeArrowheads="1"/>
          </p:cNvSpPr>
          <p:nvPr/>
        </p:nvSpPr>
        <p:spPr bwMode="auto">
          <a:xfrm rot="5400000">
            <a:off x="7848601" y="29559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6" name="Text Box 38"/>
          <p:cNvSpPr txBox="1">
            <a:spLocks noChangeArrowheads="1"/>
          </p:cNvSpPr>
          <p:nvPr/>
        </p:nvSpPr>
        <p:spPr bwMode="auto">
          <a:xfrm rot="5400000">
            <a:off x="7866063" y="481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7" name="Text Box 39"/>
          <p:cNvSpPr txBox="1">
            <a:spLocks noChangeArrowheads="1"/>
          </p:cNvSpPr>
          <p:nvPr/>
        </p:nvSpPr>
        <p:spPr bwMode="auto">
          <a:xfrm rot="5400000">
            <a:off x="7861301" y="41370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08" name="AutoShape 40"/>
          <p:cNvSpPr>
            <a:spLocks noChangeArrowheads="1"/>
          </p:cNvSpPr>
          <p:nvPr/>
        </p:nvSpPr>
        <p:spPr bwMode="auto">
          <a:xfrm>
            <a:off x="2695575" y="39671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4409" name="AutoShape 41"/>
          <p:cNvSpPr>
            <a:spLocks noChangeArrowheads="1"/>
          </p:cNvSpPr>
          <p:nvPr/>
        </p:nvSpPr>
        <p:spPr bwMode="auto">
          <a:xfrm>
            <a:off x="3448050" y="39544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4410" name="Line 42"/>
          <p:cNvSpPr>
            <a:spLocks noChangeShapeType="1"/>
          </p:cNvSpPr>
          <p:nvPr/>
        </p:nvSpPr>
        <p:spPr bwMode="auto">
          <a:xfrm flipV="1">
            <a:off x="2992438" y="40973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4411" name="Text Box 43"/>
          <p:cNvSpPr txBox="1">
            <a:spLocks noChangeArrowheads="1"/>
          </p:cNvSpPr>
          <p:nvPr/>
        </p:nvSpPr>
        <p:spPr bwMode="auto">
          <a:xfrm rot="5400000">
            <a:off x="3536951" y="42322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12" name="Text Box 44"/>
          <p:cNvSpPr txBox="1">
            <a:spLocks noChangeArrowheads="1"/>
          </p:cNvSpPr>
          <p:nvPr/>
        </p:nvSpPr>
        <p:spPr bwMode="auto">
          <a:xfrm rot="5400000">
            <a:off x="3532188" y="35560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4413" name="Text Box 45"/>
          <p:cNvSpPr txBox="1">
            <a:spLocks noChangeArrowheads="1"/>
          </p:cNvSpPr>
          <p:nvPr/>
        </p:nvSpPr>
        <p:spPr bwMode="auto">
          <a:xfrm>
            <a:off x="7264400" y="345598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4414" name="Text Box 46"/>
          <p:cNvSpPr txBox="1">
            <a:spLocks noChangeArrowheads="1"/>
          </p:cNvSpPr>
          <p:nvPr/>
        </p:nvSpPr>
        <p:spPr bwMode="auto">
          <a:xfrm>
            <a:off x="7226300" y="43164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4415" name="Text Box 47"/>
          <p:cNvSpPr txBox="1">
            <a:spLocks noChangeArrowheads="1"/>
          </p:cNvSpPr>
          <p:nvPr/>
        </p:nvSpPr>
        <p:spPr bwMode="auto">
          <a:xfrm>
            <a:off x="4419600" y="2459038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800" b="0">
                <a:solidFill>
                  <a:schemeClr val="bg1"/>
                </a:solidFill>
              </a:rPr>
              <a:t>f is instance field or [*] (array element)</a:t>
            </a:r>
          </a:p>
        </p:txBody>
      </p:sp>
      <p:sp>
        <p:nvSpPr>
          <p:cNvPr id="954416" name="Text Box 48"/>
          <p:cNvSpPr txBox="1">
            <a:spLocks noChangeArrowheads="1"/>
          </p:cNvSpPr>
          <p:nvPr/>
        </p:nvSpPr>
        <p:spPr bwMode="auto">
          <a:xfrm>
            <a:off x="762000" y="5562600"/>
            <a:ext cx="7696200" cy="7016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/>
              <a:t>    </a:t>
            </a:r>
            <a:r>
              <a:rPr lang="en-US" sz="2000" b="0" dirty="0" smtClean="0"/>
              <a:t>HFH(h1, f, h2</a:t>
            </a:r>
            <a:r>
              <a:rPr lang="en-US" sz="2000" b="0" dirty="0"/>
              <a:t>) :- </a:t>
            </a:r>
            <a:r>
              <a:rPr lang="en-US" sz="2000" b="0" dirty="0" err="1"/>
              <a:t>reachableM</a:t>
            </a:r>
            <a:r>
              <a:rPr lang="en-US" sz="2000" b="0" dirty="0"/>
              <a:t>(m), </a:t>
            </a:r>
            <a:r>
              <a:rPr lang="en-US" sz="2000" b="0" dirty="0" err="1"/>
              <a:t>MputInstFldInst</a:t>
            </a:r>
            <a:r>
              <a:rPr lang="en-US" sz="2000" b="0" dirty="0"/>
              <a:t>(m, b, f, v),</a:t>
            </a:r>
            <a:br>
              <a:rPr lang="en-US" sz="2000" b="0" dirty="0"/>
            </a:br>
            <a:r>
              <a:rPr lang="en-US" sz="2000" b="0" dirty="0"/>
              <a:t>                             VH(b, h1), VH(v, h2).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0" grpId="0" animBg="1"/>
      <p:bldP spid="954371" grpId="0" animBg="1"/>
      <p:bldP spid="954374" grpId="0" animBg="1"/>
      <p:bldP spid="954378" grpId="0" animBg="1"/>
      <p:bldP spid="954379" grpId="0"/>
      <p:bldP spid="954380" grpId="0"/>
      <p:bldP spid="954382" grpId="0" animBg="1"/>
      <p:bldP spid="954383" grpId="0" animBg="1"/>
      <p:bldP spid="954384" grpId="0" animBg="1"/>
      <p:bldP spid="954385" grpId="0"/>
      <p:bldP spid="954386" grpId="0"/>
      <p:bldP spid="954387" grpId="0" animBg="1"/>
      <p:bldP spid="954388" grpId="0" animBg="1"/>
      <p:bldP spid="954389" grpId="0" animBg="1"/>
      <p:bldP spid="954390" grpId="0"/>
      <p:bldP spid="954391" grpId="0"/>
      <p:bldP spid="954393" grpId="0" animBg="1"/>
      <p:bldP spid="954394" grpId="0" animBg="1"/>
      <p:bldP spid="954395" grpId="0" animBg="1"/>
      <p:bldP spid="954396" grpId="0"/>
      <p:bldP spid="954397" grpId="0"/>
      <p:bldP spid="954398" grpId="0" animBg="1"/>
      <p:bldP spid="954399" grpId="0"/>
      <p:bldP spid="954400" grpId="0" animBg="1"/>
      <p:bldP spid="954401" grpId="0" animBg="1"/>
      <p:bldP spid="954402" grpId="0" animBg="1"/>
      <p:bldP spid="954403" grpId="0" animBg="1"/>
      <p:bldP spid="954404" grpId="0"/>
      <p:bldP spid="954405" grpId="0"/>
      <p:bldP spid="954406" grpId="0"/>
      <p:bldP spid="954407" grpId="0"/>
      <p:bldP spid="954408" grpId="0" animBg="1"/>
      <p:bldP spid="954409" grpId="0" animBg="1"/>
      <p:bldP spid="954410" grpId="0" animBg="1"/>
      <p:bldP spid="954411" grpId="0"/>
      <p:bldP spid="954412" grpId="0"/>
      <p:bldP spid="954413" grpId="0"/>
      <p:bldP spid="954414" grpId="0"/>
      <p:bldP spid="954415" grpId="0"/>
      <p:bldP spid="9544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AutoShape 2"/>
          <p:cNvSpPr>
            <a:spLocks noChangeArrowheads="1"/>
          </p:cNvSpPr>
          <p:nvPr/>
        </p:nvSpPr>
        <p:spPr bwMode="auto">
          <a:xfrm>
            <a:off x="2667000" y="2459038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v = b.f</a:t>
            </a:r>
          </a:p>
        </p:txBody>
      </p:sp>
      <p:sp>
        <p:nvSpPr>
          <p:cNvPr id="955395" name="AutoShape 3"/>
          <p:cNvSpPr>
            <a:spLocks noChangeArrowheads="1"/>
          </p:cNvSpPr>
          <p:nvPr/>
        </p:nvSpPr>
        <p:spPr bwMode="auto">
          <a:xfrm>
            <a:off x="268922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Heap Reads</a:t>
            </a:r>
          </a:p>
        </p:txBody>
      </p:sp>
      <p:sp>
        <p:nvSpPr>
          <p:cNvPr id="955398" name="AutoShape 6"/>
          <p:cNvSpPr>
            <a:spLocks noChangeArrowheads="1"/>
          </p:cNvSpPr>
          <p:nvPr/>
        </p:nvSpPr>
        <p:spPr bwMode="auto">
          <a:xfrm>
            <a:off x="344805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cxnSp>
        <p:nvCxnSpPr>
          <p:cNvPr id="955399" name="AutoShape 7"/>
          <p:cNvCxnSpPr>
            <a:cxnSpLocks noChangeShapeType="1"/>
          </p:cNvCxnSpPr>
          <p:nvPr/>
        </p:nvCxnSpPr>
        <p:spPr bwMode="auto">
          <a:xfrm>
            <a:off x="487680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5400" name="AutoShape 8"/>
          <p:cNvCxnSpPr>
            <a:cxnSpLocks noChangeShapeType="1"/>
          </p:cNvCxnSpPr>
          <p:nvPr/>
        </p:nvCxnSpPr>
        <p:spPr bwMode="auto">
          <a:xfrm>
            <a:off x="487680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5401" name="AutoShape 9"/>
          <p:cNvCxnSpPr>
            <a:cxnSpLocks noChangeShapeType="1"/>
          </p:cNvCxnSpPr>
          <p:nvPr/>
        </p:nvCxnSpPr>
        <p:spPr bwMode="auto">
          <a:xfrm>
            <a:off x="487680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5402" name="AutoShape 10"/>
          <p:cNvSpPr>
            <a:spLocks noChangeArrowheads="1"/>
          </p:cNvSpPr>
          <p:nvPr/>
        </p:nvSpPr>
        <p:spPr bwMode="auto">
          <a:xfrm>
            <a:off x="2689225" y="409733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5403" name="AutoShape 11"/>
          <p:cNvSpPr>
            <a:spLocks noChangeArrowheads="1"/>
          </p:cNvSpPr>
          <p:nvPr/>
        </p:nvSpPr>
        <p:spPr bwMode="auto">
          <a:xfrm>
            <a:off x="3451225" y="46878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5404" name="AutoShape 12"/>
          <p:cNvSpPr>
            <a:spLocks noChangeArrowheads="1"/>
          </p:cNvSpPr>
          <p:nvPr/>
        </p:nvSpPr>
        <p:spPr bwMode="auto">
          <a:xfrm>
            <a:off x="3438525" y="35067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955405" name="Line 13"/>
          <p:cNvSpPr>
            <a:spLocks noChangeShapeType="1"/>
          </p:cNvSpPr>
          <p:nvPr/>
        </p:nvSpPr>
        <p:spPr bwMode="auto">
          <a:xfrm>
            <a:off x="2971800" y="4364038"/>
            <a:ext cx="457200" cy="4857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06" name="Line 14"/>
          <p:cNvSpPr>
            <a:spLocks noChangeShapeType="1"/>
          </p:cNvSpPr>
          <p:nvPr/>
        </p:nvSpPr>
        <p:spPr bwMode="auto">
          <a:xfrm flipV="1">
            <a:off x="2971800" y="365125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07" name="Line 15"/>
          <p:cNvSpPr>
            <a:spLocks noChangeShapeType="1"/>
          </p:cNvSpPr>
          <p:nvPr/>
        </p:nvSpPr>
        <p:spPr bwMode="auto">
          <a:xfrm flipV="1">
            <a:off x="2981325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 rot="5400000">
            <a:off x="3548063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09" name="Text Box 17"/>
          <p:cNvSpPr txBox="1">
            <a:spLocks noChangeArrowheads="1"/>
          </p:cNvSpPr>
          <p:nvPr/>
        </p:nvSpPr>
        <p:spPr bwMode="auto">
          <a:xfrm rot="5400000">
            <a:off x="3554413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0" name="Text Box 18"/>
          <p:cNvSpPr txBox="1">
            <a:spLocks noChangeArrowheads="1"/>
          </p:cNvSpPr>
          <p:nvPr/>
        </p:nvSpPr>
        <p:spPr bwMode="auto">
          <a:xfrm rot="5400000">
            <a:off x="3560763" y="37846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1" name="Text Box 19"/>
          <p:cNvSpPr txBox="1">
            <a:spLocks noChangeArrowheads="1"/>
          </p:cNvSpPr>
          <p:nvPr/>
        </p:nvSpPr>
        <p:spPr bwMode="auto">
          <a:xfrm rot="5400000">
            <a:off x="3556001" y="31083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 rot="5400000">
            <a:off x="3573463" y="49657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3" name="Text Box 21"/>
          <p:cNvSpPr txBox="1">
            <a:spLocks noChangeArrowheads="1"/>
          </p:cNvSpPr>
          <p:nvPr/>
        </p:nvSpPr>
        <p:spPr bwMode="auto">
          <a:xfrm rot="5400000">
            <a:off x="3568701" y="42894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5" name="AutoShape 23"/>
          <p:cNvSpPr>
            <a:spLocks noChangeArrowheads="1"/>
          </p:cNvSpPr>
          <p:nvPr/>
        </p:nvSpPr>
        <p:spPr bwMode="auto">
          <a:xfrm>
            <a:off x="4727575" y="1414463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5416" name="AutoShape 24"/>
          <p:cNvSpPr>
            <a:spLocks noChangeArrowheads="1"/>
          </p:cNvSpPr>
          <p:nvPr/>
        </p:nvSpPr>
        <p:spPr bwMode="auto">
          <a:xfrm>
            <a:off x="54864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17" name="Line 25"/>
          <p:cNvSpPr>
            <a:spLocks noChangeShapeType="1"/>
          </p:cNvSpPr>
          <p:nvPr/>
        </p:nvSpPr>
        <p:spPr bwMode="auto">
          <a:xfrm flipV="1">
            <a:off x="5019675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18" name="Text Box 26"/>
          <p:cNvSpPr txBox="1">
            <a:spLocks noChangeArrowheads="1"/>
          </p:cNvSpPr>
          <p:nvPr/>
        </p:nvSpPr>
        <p:spPr bwMode="auto">
          <a:xfrm rot="5400000">
            <a:off x="5564188" y="1679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19" name="Text Box 27"/>
          <p:cNvSpPr txBox="1">
            <a:spLocks noChangeArrowheads="1"/>
          </p:cNvSpPr>
          <p:nvPr/>
        </p:nvSpPr>
        <p:spPr bwMode="auto">
          <a:xfrm rot="5400000">
            <a:off x="5570538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21" name="AutoShape 29"/>
          <p:cNvSpPr>
            <a:spLocks noChangeArrowheads="1"/>
          </p:cNvSpPr>
          <p:nvPr/>
        </p:nvSpPr>
        <p:spPr bwMode="auto">
          <a:xfrm>
            <a:off x="4737100" y="4090988"/>
            <a:ext cx="298450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5422" name="AutoShape 30"/>
          <p:cNvSpPr>
            <a:spLocks noChangeArrowheads="1"/>
          </p:cNvSpPr>
          <p:nvPr/>
        </p:nvSpPr>
        <p:spPr bwMode="auto">
          <a:xfrm>
            <a:off x="5495925" y="40782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23" name="Line 31"/>
          <p:cNvSpPr>
            <a:spLocks noChangeShapeType="1"/>
          </p:cNvSpPr>
          <p:nvPr/>
        </p:nvSpPr>
        <p:spPr bwMode="auto">
          <a:xfrm flipV="1">
            <a:off x="5029200" y="4221163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24" name="Text Box 32"/>
          <p:cNvSpPr txBox="1">
            <a:spLocks noChangeArrowheads="1"/>
          </p:cNvSpPr>
          <p:nvPr/>
        </p:nvSpPr>
        <p:spPr bwMode="auto">
          <a:xfrm rot="5400000">
            <a:off x="5595938" y="43561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25" name="Text Box 33"/>
          <p:cNvSpPr txBox="1">
            <a:spLocks noChangeArrowheads="1"/>
          </p:cNvSpPr>
          <p:nvPr/>
        </p:nvSpPr>
        <p:spPr bwMode="auto">
          <a:xfrm rot="5400000">
            <a:off x="5580063" y="36798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27" name="AutoShape 35"/>
          <p:cNvSpPr>
            <a:spLocks noChangeArrowheads="1"/>
          </p:cNvSpPr>
          <p:nvPr/>
        </p:nvSpPr>
        <p:spPr bwMode="auto">
          <a:xfrm>
            <a:off x="7781925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5428" name="Line 36"/>
          <p:cNvSpPr>
            <a:spLocks noChangeShapeType="1"/>
          </p:cNvSpPr>
          <p:nvPr/>
        </p:nvSpPr>
        <p:spPr bwMode="auto">
          <a:xfrm flipV="1">
            <a:off x="7315200" y="1544638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29" name="AutoShape 37"/>
          <p:cNvSpPr>
            <a:spLocks noChangeArrowheads="1"/>
          </p:cNvSpPr>
          <p:nvPr/>
        </p:nvSpPr>
        <p:spPr bwMode="auto">
          <a:xfrm>
            <a:off x="6781800" y="1401763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30" name="Text Box 38"/>
          <p:cNvSpPr txBox="1">
            <a:spLocks noChangeArrowheads="1"/>
          </p:cNvSpPr>
          <p:nvPr/>
        </p:nvSpPr>
        <p:spPr bwMode="auto">
          <a:xfrm rot="5400000">
            <a:off x="7867651" y="167005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31" name="Text Box 39"/>
          <p:cNvSpPr txBox="1">
            <a:spLocks noChangeArrowheads="1"/>
          </p:cNvSpPr>
          <p:nvPr/>
        </p:nvSpPr>
        <p:spPr bwMode="auto">
          <a:xfrm rot="5400000">
            <a:off x="7859713" y="100330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32" name="Text Box 40"/>
          <p:cNvSpPr txBox="1">
            <a:spLocks noChangeArrowheads="1"/>
          </p:cNvSpPr>
          <p:nvPr/>
        </p:nvSpPr>
        <p:spPr bwMode="auto">
          <a:xfrm>
            <a:off x="7400925" y="12398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5435" name="AutoShape 43"/>
          <p:cNvSpPr>
            <a:spLocks noChangeArrowheads="1"/>
          </p:cNvSpPr>
          <p:nvPr/>
        </p:nvSpPr>
        <p:spPr bwMode="auto">
          <a:xfrm>
            <a:off x="7781925" y="40782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h2</a:t>
            </a:r>
          </a:p>
        </p:txBody>
      </p:sp>
      <p:sp>
        <p:nvSpPr>
          <p:cNvPr id="955436" name="Line 44"/>
          <p:cNvSpPr>
            <a:spLocks noChangeShapeType="1"/>
          </p:cNvSpPr>
          <p:nvPr/>
        </p:nvSpPr>
        <p:spPr bwMode="auto">
          <a:xfrm flipV="1">
            <a:off x="7315200" y="4221163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437" name="AutoShape 45"/>
          <p:cNvSpPr>
            <a:spLocks noChangeArrowheads="1"/>
          </p:cNvSpPr>
          <p:nvPr/>
        </p:nvSpPr>
        <p:spPr bwMode="auto">
          <a:xfrm>
            <a:off x="6781800" y="407828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h1</a:t>
            </a:r>
          </a:p>
        </p:txBody>
      </p:sp>
      <p:sp>
        <p:nvSpPr>
          <p:cNvPr id="955438" name="Text Box 46"/>
          <p:cNvSpPr txBox="1">
            <a:spLocks noChangeArrowheads="1"/>
          </p:cNvSpPr>
          <p:nvPr/>
        </p:nvSpPr>
        <p:spPr bwMode="auto">
          <a:xfrm rot="5400000">
            <a:off x="7867651" y="434657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39" name="Text Box 47"/>
          <p:cNvSpPr txBox="1">
            <a:spLocks noChangeArrowheads="1"/>
          </p:cNvSpPr>
          <p:nvPr/>
        </p:nvSpPr>
        <p:spPr bwMode="auto">
          <a:xfrm rot="5400000">
            <a:off x="7870826" y="367982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5440" name="Text Box 48"/>
          <p:cNvSpPr txBox="1">
            <a:spLocks noChangeArrowheads="1"/>
          </p:cNvSpPr>
          <p:nvPr/>
        </p:nvSpPr>
        <p:spPr bwMode="auto">
          <a:xfrm>
            <a:off x="7391400" y="390366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55441" name="Text Box 49"/>
          <p:cNvSpPr txBox="1">
            <a:spLocks noChangeArrowheads="1"/>
          </p:cNvSpPr>
          <p:nvPr/>
        </p:nvSpPr>
        <p:spPr bwMode="auto">
          <a:xfrm>
            <a:off x="4419600" y="2459038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800" b="0">
                <a:solidFill>
                  <a:schemeClr val="bg1"/>
                </a:solidFill>
              </a:rPr>
              <a:t>f is instance field or [*] (array element)</a:t>
            </a:r>
          </a:p>
        </p:txBody>
      </p:sp>
      <p:sp>
        <p:nvSpPr>
          <p:cNvPr id="95544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457200" y="1229205"/>
            <a:ext cx="1981200" cy="4038600"/>
          </a:xfrm>
          <a:noFill/>
          <a:ln/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sp>
        <p:nvSpPr>
          <p:cNvPr id="955445" name="Text Box 53"/>
          <p:cNvSpPr txBox="1">
            <a:spLocks noChangeArrowheads="1"/>
          </p:cNvSpPr>
          <p:nvPr/>
        </p:nvSpPr>
        <p:spPr bwMode="auto">
          <a:xfrm>
            <a:off x="762000" y="5562600"/>
            <a:ext cx="7696200" cy="7016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/>
              <a:t>      VH(v, </a:t>
            </a:r>
            <a:r>
              <a:rPr lang="en-US" sz="2000" b="0" dirty="0" smtClean="0"/>
              <a:t>h2) </a:t>
            </a:r>
            <a:r>
              <a:rPr lang="en-US" sz="2000" b="0" dirty="0"/>
              <a:t>:- </a:t>
            </a:r>
            <a:r>
              <a:rPr lang="en-US" sz="2000" b="0" dirty="0" err="1"/>
              <a:t>reachableM</a:t>
            </a:r>
            <a:r>
              <a:rPr lang="en-US" sz="2000" b="0" dirty="0"/>
              <a:t>(m), </a:t>
            </a:r>
            <a:r>
              <a:rPr lang="en-US" sz="2000" b="0" dirty="0" err="1"/>
              <a:t>MgetInstFldInst</a:t>
            </a:r>
            <a:r>
              <a:rPr lang="en-US" sz="2000" b="0" dirty="0"/>
              <a:t>(m, v, b, f),</a:t>
            </a:r>
            <a:br>
              <a:rPr lang="en-US" sz="2000" b="0" dirty="0"/>
            </a:br>
            <a:r>
              <a:rPr lang="en-US" sz="2000" b="0" dirty="0"/>
              <a:t>                        VH(b, h1), HFH(h1, f, h2).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4" grpId="0" animBg="1"/>
      <p:bldP spid="955395" grpId="0" animBg="1"/>
      <p:bldP spid="955398" grpId="0" animBg="1"/>
      <p:bldP spid="955402" grpId="0" animBg="1"/>
      <p:bldP spid="955403" grpId="0" animBg="1"/>
      <p:bldP spid="955404" grpId="0" animBg="1"/>
      <p:bldP spid="955405" grpId="0" animBg="1"/>
      <p:bldP spid="955406" grpId="0" animBg="1"/>
      <p:bldP spid="955407" grpId="0" animBg="1"/>
      <p:bldP spid="955408" grpId="0"/>
      <p:bldP spid="955409" grpId="0"/>
      <p:bldP spid="955410" grpId="0"/>
      <p:bldP spid="955411" grpId="0"/>
      <p:bldP spid="955412" grpId="0"/>
      <p:bldP spid="955413" grpId="0"/>
      <p:bldP spid="955416" grpId="0" animBg="1"/>
      <p:bldP spid="955417" grpId="0" animBg="1"/>
      <p:bldP spid="955418" grpId="0"/>
      <p:bldP spid="955419" grpId="0"/>
      <p:bldP spid="955421" grpId="0" animBg="1"/>
      <p:bldP spid="955422" grpId="0" animBg="1"/>
      <p:bldP spid="955423" grpId="0" animBg="1"/>
      <p:bldP spid="955424" grpId="0"/>
      <p:bldP spid="955425" grpId="0"/>
      <p:bldP spid="955427" grpId="0" animBg="1"/>
      <p:bldP spid="955428" grpId="0" animBg="1"/>
      <p:bldP spid="955429" grpId="0" animBg="1"/>
      <p:bldP spid="955430" grpId="0"/>
      <p:bldP spid="955431" grpId="0"/>
      <p:bldP spid="955432" grpId="0"/>
      <p:bldP spid="955432" grpId="1"/>
      <p:bldP spid="955435" grpId="0" animBg="1"/>
      <p:bldP spid="955436" grpId="0" animBg="1"/>
      <p:bldP spid="955437" grpId="0" animBg="1"/>
      <p:bldP spid="955438" grpId="0"/>
      <p:bldP spid="955439" grpId="0"/>
      <p:bldP spid="955440" grpId="0"/>
      <p:bldP spid="955441" grpId="0"/>
      <p:bldP spid="9554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506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457200" y="1229833"/>
            <a:ext cx="1981200" cy="3170238"/>
          </a:xfrm>
          <a:noFill/>
          <a:ln/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After:</a:t>
            </a:r>
          </a:p>
        </p:txBody>
      </p:sp>
      <p:sp>
        <p:nvSpPr>
          <p:cNvPr id="956418" name="AutoShape 2"/>
          <p:cNvSpPr>
            <a:spLocks noChangeArrowheads="1"/>
          </p:cNvSpPr>
          <p:nvPr/>
        </p:nvSpPr>
        <p:spPr bwMode="auto">
          <a:xfrm>
            <a:off x="6029325" y="2544763"/>
            <a:ext cx="104775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latin typeface="Verdana" pitchFamily="34" charset="0"/>
            </a:endParaRPr>
          </a:p>
        </p:txBody>
      </p:sp>
      <p:sp>
        <p:nvSpPr>
          <p:cNvPr id="956420" name="AutoShape 4"/>
          <p:cNvSpPr>
            <a:spLocks noChangeArrowheads="1"/>
          </p:cNvSpPr>
          <p:nvPr/>
        </p:nvSpPr>
        <p:spPr bwMode="auto">
          <a:xfrm>
            <a:off x="1752600" y="4425950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T</a:t>
            </a:r>
            <a:r>
              <a:rPr lang="en-US" sz="1600" baseline="-25000">
                <a:latin typeface="Courier New" pitchFamily="49" charset="0"/>
              </a:rPr>
              <a:t>n</a:t>
            </a:r>
            <a:r>
              <a:rPr lang="en-US" sz="1600">
                <a:latin typeface="Courier New" pitchFamily="49" charset="0"/>
              </a:rPr>
              <a:t>.bar()</a:t>
            </a:r>
          </a:p>
        </p:txBody>
      </p:sp>
      <p:sp>
        <p:nvSpPr>
          <p:cNvPr id="956421" name="AutoShape 5"/>
          <p:cNvSpPr>
            <a:spLocks noChangeArrowheads="1"/>
          </p:cNvSpPr>
          <p:nvPr/>
        </p:nvSpPr>
        <p:spPr bwMode="auto">
          <a:xfrm>
            <a:off x="3476625" y="442912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T</a:t>
            </a:r>
            <a:r>
              <a:rPr lang="en-US" sz="1600" baseline="-25000">
                <a:latin typeface="Courier New" pitchFamily="49" charset="0"/>
              </a:rPr>
              <a:t>m</a:t>
            </a:r>
            <a:r>
              <a:rPr lang="en-US" sz="1600">
                <a:latin typeface="Courier New" pitchFamily="49" charset="0"/>
              </a:rPr>
              <a:t>.foo()</a:t>
            </a:r>
          </a:p>
        </p:txBody>
      </p:sp>
      <p:sp>
        <p:nvSpPr>
          <p:cNvPr id="956422" name="AutoShape 6"/>
          <p:cNvSpPr>
            <a:spLocks noChangeArrowheads="1"/>
          </p:cNvSpPr>
          <p:nvPr/>
        </p:nvSpPr>
        <p:spPr bwMode="auto">
          <a:xfrm>
            <a:off x="3429000" y="2524125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v.foo()</a:t>
            </a:r>
          </a:p>
        </p:txBody>
      </p:sp>
      <p:sp>
        <p:nvSpPr>
          <p:cNvPr id="956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 for Dynamically Dispatching Calls</a:t>
            </a:r>
          </a:p>
        </p:txBody>
      </p:sp>
      <p:cxnSp>
        <p:nvCxnSpPr>
          <p:cNvPr id="956425" name="AutoShape 9"/>
          <p:cNvCxnSpPr>
            <a:cxnSpLocks noChangeShapeType="1"/>
          </p:cNvCxnSpPr>
          <p:nvPr/>
        </p:nvCxnSpPr>
        <p:spPr bwMode="auto">
          <a:xfrm>
            <a:off x="483235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6426" name="AutoShape 10"/>
          <p:cNvCxnSpPr>
            <a:cxnSpLocks noChangeShapeType="1"/>
          </p:cNvCxnSpPr>
          <p:nvPr/>
        </p:nvCxnSpPr>
        <p:spPr bwMode="auto">
          <a:xfrm>
            <a:off x="483235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6427" name="AutoShape 11"/>
          <p:cNvCxnSpPr>
            <a:cxnSpLocks noChangeShapeType="1"/>
          </p:cNvCxnSpPr>
          <p:nvPr/>
        </p:nvCxnSpPr>
        <p:spPr bwMode="auto">
          <a:xfrm>
            <a:off x="4832350" y="762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6444" name="AutoShape 28"/>
          <p:cNvSpPr>
            <a:spLocks noChangeArrowheads="1"/>
          </p:cNvSpPr>
          <p:nvPr/>
        </p:nvSpPr>
        <p:spPr bwMode="auto">
          <a:xfrm>
            <a:off x="4229100" y="1360818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6445" name="AutoShape 29"/>
          <p:cNvSpPr>
            <a:spLocks noChangeArrowheads="1"/>
          </p:cNvSpPr>
          <p:nvPr/>
        </p:nvSpPr>
        <p:spPr bwMode="auto">
          <a:xfrm>
            <a:off x="5003800" y="1348118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956446" name="Line 30"/>
          <p:cNvSpPr>
            <a:spLocks noChangeShapeType="1"/>
          </p:cNvSpPr>
          <p:nvPr/>
        </p:nvSpPr>
        <p:spPr bwMode="auto">
          <a:xfrm flipV="1">
            <a:off x="4537075" y="1490993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6447" name="Text Box 31"/>
          <p:cNvSpPr txBox="1">
            <a:spLocks noChangeArrowheads="1"/>
          </p:cNvSpPr>
          <p:nvPr/>
        </p:nvSpPr>
        <p:spPr bwMode="auto">
          <a:xfrm rot="5400000">
            <a:off x="5103813" y="1625930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48" name="Text Box 32"/>
          <p:cNvSpPr txBox="1">
            <a:spLocks noChangeArrowheads="1"/>
          </p:cNvSpPr>
          <p:nvPr/>
        </p:nvSpPr>
        <p:spPr bwMode="auto">
          <a:xfrm rot="5400000">
            <a:off x="5095876" y="949655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49" name="AutoShape 33"/>
          <p:cNvSpPr>
            <a:spLocks noChangeArrowheads="1"/>
          </p:cNvSpPr>
          <p:nvPr/>
        </p:nvSpPr>
        <p:spPr bwMode="auto">
          <a:xfrm>
            <a:off x="4278313" y="36036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v</a:t>
            </a:r>
          </a:p>
        </p:txBody>
      </p:sp>
      <p:sp>
        <p:nvSpPr>
          <p:cNvPr id="956450" name="AutoShape 34"/>
          <p:cNvSpPr>
            <a:spLocks noChangeArrowheads="1"/>
          </p:cNvSpPr>
          <p:nvPr/>
        </p:nvSpPr>
        <p:spPr bwMode="auto">
          <a:xfrm>
            <a:off x="5048250" y="3590925"/>
            <a:ext cx="533400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h</a:t>
            </a:r>
          </a:p>
        </p:txBody>
      </p:sp>
      <p:sp>
        <p:nvSpPr>
          <p:cNvPr id="956451" name="Line 35"/>
          <p:cNvSpPr>
            <a:spLocks noChangeShapeType="1"/>
          </p:cNvSpPr>
          <p:nvPr/>
        </p:nvSpPr>
        <p:spPr bwMode="auto">
          <a:xfrm flipV="1">
            <a:off x="4581525" y="3733800"/>
            <a:ext cx="457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6452" name="Text Box 36"/>
          <p:cNvSpPr txBox="1">
            <a:spLocks noChangeArrowheads="1"/>
          </p:cNvSpPr>
          <p:nvPr/>
        </p:nvSpPr>
        <p:spPr bwMode="auto">
          <a:xfrm rot="5400000">
            <a:off x="5162551" y="3868737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53" name="Text Box 37"/>
          <p:cNvSpPr txBox="1">
            <a:spLocks noChangeArrowheads="1"/>
          </p:cNvSpPr>
          <p:nvPr/>
        </p:nvSpPr>
        <p:spPr bwMode="auto">
          <a:xfrm rot="5400000">
            <a:off x="5146676" y="3192462"/>
            <a:ext cx="45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956465" name="Text Box 49"/>
          <p:cNvSpPr txBox="1">
            <a:spLocks noChangeArrowheads="1"/>
          </p:cNvSpPr>
          <p:nvPr/>
        </p:nvSpPr>
        <p:spPr bwMode="auto">
          <a:xfrm>
            <a:off x="5562600" y="13179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T</a:t>
            </a:r>
            <a:endParaRPr lang="en-US" sz="1600" baseline="-25000">
              <a:solidFill>
                <a:schemeClr val="bg1">
                  <a:lumMod val="95000"/>
                </a:schemeClr>
              </a:solidFill>
              <a:latin typeface="Courier New" pitchFamily="49" charset="0"/>
            </a:endParaRPr>
          </a:p>
        </p:txBody>
      </p:sp>
      <p:sp>
        <p:nvSpPr>
          <p:cNvPr id="956466" name="Text Box 50"/>
          <p:cNvSpPr txBox="1">
            <a:spLocks noChangeArrowheads="1"/>
          </p:cNvSpPr>
          <p:nvPr/>
        </p:nvSpPr>
        <p:spPr bwMode="auto">
          <a:xfrm>
            <a:off x="5618163" y="35623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T</a:t>
            </a:r>
            <a:endParaRPr lang="en-US" sz="1600" baseline="-25000" dirty="0">
              <a:solidFill>
                <a:schemeClr val="bg1">
                  <a:lumMod val="95000"/>
                </a:schemeClr>
              </a:solidFill>
              <a:latin typeface="Courier New" pitchFamily="49" charset="0"/>
            </a:endParaRPr>
          </a:p>
        </p:txBody>
      </p:sp>
      <p:sp>
        <p:nvSpPr>
          <p:cNvPr id="956482" name="Line 66"/>
          <p:cNvSpPr>
            <a:spLocks noChangeShapeType="1"/>
          </p:cNvSpPr>
          <p:nvPr/>
        </p:nvSpPr>
        <p:spPr bwMode="auto">
          <a:xfrm flipV="1">
            <a:off x="2857500" y="4602163"/>
            <a:ext cx="609600" cy="15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6483" name="Text Box 67"/>
          <p:cNvSpPr txBox="1">
            <a:spLocks noChangeArrowheads="1"/>
          </p:cNvSpPr>
          <p:nvPr/>
        </p:nvSpPr>
        <p:spPr bwMode="auto">
          <a:xfrm>
            <a:off x="4648200" y="21780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956484" name="Text Box 68"/>
          <p:cNvSpPr txBox="1">
            <a:spLocks noChangeArrowheads="1"/>
          </p:cNvSpPr>
          <p:nvPr/>
        </p:nvSpPr>
        <p:spPr bwMode="auto">
          <a:xfrm>
            <a:off x="2900363" y="4191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956485" name="AutoShape 69"/>
          <p:cNvSpPr>
            <a:spLocks noChangeArrowheads="1"/>
          </p:cNvSpPr>
          <p:nvPr/>
        </p:nvSpPr>
        <p:spPr bwMode="auto">
          <a:xfrm>
            <a:off x="1752600" y="254317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T</a:t>
            </a:r>
            <a:r>
              <a:rPr lang="en-US" sz="1600" baseline="-25000">
                <a:latin typeface="Courier New" pitchFamily="49" charset="0"/>
              </a:rPr>
              <a:t>n</a:t>
            </a:r>
            <a:r>
              <a:rPr lang="en-US" sz="1600">
                <a:latin typeface="Courier New" pitchFamily="49" charset="0"/>
              </a:rPr>
              <a:t>.bar()</a:t>
            </a:r>
          </a:p>
        </p:txBody>
      </p:sp>
      <p:sp>
        <p:nvSpPr>
          <p:cNvPr id="956486" name="AutoShape 70"/>
          <p:cNvSpPr>
            <a:spLocks noChangeArrowheads="1"/>
          </p:cNvSpPr>
          <p:nvPr/>
        </p:nvSpPr>
        <p:spPr bwMode="auto">
          <a:xfrm>
            <a:off x="6030913" y="4429125"/>
            <a:ext cx="1050925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956488" name="AutoShape 72"/>
          <p:cNvSpPr>
            <a:spLocks noChangeArrowheads="1"/>
          </p:cNvSpPr>
          <p:nvPr/>
        </p:nvSpPr>
        <p:spPr bwMode="auto">
          <a:xfrm>
            <a:off x="7361767" y="4419600"/>
            <a:ext cx="533400" cy="35242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956496" name="Text Box 80"/>
          <p:cNvSpPr txBox="1">
            <a:spLocks noChangeArrowheads="1"/>
          </p:cNvSpPr>
          <p:nvPr/>
        </p:nvSpPr>
        <p:spPr bwMode="auto">
          <a:xfrm>
            <a:off x="2806700" y="2536825"/>
            <a:ext cx="2908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{ …;            ; …; }</a:t>
            </a:r>
          </a:p>
        </p:txBody>
      </p:sp>
      <p:sp>
        <p:nvSpPr>
          <p:cNvPr id="956497" name="Text Box 81"/>
          <p:cNvSpPr txBox="1">
            <a:spLocks noChangeArrowheads="1"/>
          </p:cNvSpPr>
          <p:nvPr/>
        </p:nvSpPr>
        <p:spPr bwMode="auto">
          <a:xfrm>
            <a:off x="6019800" y="2182813"/>
            <a:ext cx="2362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CHA(T, foo) =</a:t>
            </a:r>
          </a:p>
          <a:p>
            <a:pPr algn="l"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</a:rPr>
              <a:t>T</a:t>
            </a:r>
            <a:r>
              <a:rPr lang="en-US" sz="1600" baseline="-25000" dirty="0" err="1">
                <a:latin typeface="Courier New" pitchFamily="49" charset="0"/>
              </a:rPr>
              <a:t>m</a:t>
            </a:r>
            <a:r>
              <a:rPr lang="en-US" sz="1600" dirty="0" err="1">
                <a:latin typeface="Courier New" pitchFamily="49" charset="0"/>
              </a:rPr>
              <a:t>.foo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{  …  }</a:t>
            </a:r>
          </a:p>
        </p:txBody>
      </p:sp>
      <p:sp>
        <p:nvSpPr>
          <p:cNvPr id="956501" name="Text Box 85"/>
          <p:cNvSpPr txBox="1">
            <a:spLocks noChangeArrowheads="1"/>
          </p:cNvSpPr>
          <p:nvPr/>
        </p:nvSpPr>
        <p:spPr bwMode="auto">
          <a:xfrm>
            <a:off x="6034088" y="4435475"/>
            <a:ext cx="256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</a:rPr>
              <a:t>T</a:t>
            </a:r>
            <a:r>
              <a:rPr lang="en-US" sz="1600" baseline="-25000" dirty="0" err="1">
                <a:latin typeface="Courier New" pitchFamily="49" charset="0"/>
              </a:rPr>
              <a:t>m</a:t>
            </a:r>
            <a:r>
              <a:rPr lang="en-US" sz="1600" dirty="0" err="1">
                <a:latin typeface="Courier New" pitchFamily="49" charset="0"/>
              </a:rPr>
              <a:t>.foo</a:t>
            </a:r>
            <a:r>
              <a:rPr lang="en-US" sz="1600" dirty="0">
                <a:latin typeface="Courier New" pitchFamily="49" charset="0"/>
              </a:rPr>
              <a:t>()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 {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…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956507" name="Text Box 91"/>
          <p:cNvSpPr txBox="1">
            <a:spLocks noChangeArrowheads="1"/>
          </p:cNvSpPr>
          <p:nvPr/>
        </p:nvSpPr>
        <p:spPr bwMode="auto">
          <a:xfrm>
            <a:off x="685800" y="5257800"/>
            <a:ext cx="7848600" cy="10969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b="0" dirty="0"/>
              <a:t>         IM(i, m) :- </a:t>
            </a:r>
            <a:r>
              <a:rPr lang="en-US" sz="2000" b="0" dirty="0" err="1"/>
              <a:t>reachableM</a:t>
            </a:r>
            <a:r>
              <a:rPr lang="en-US" sz="2000" b="0" dirty="0"/>
              <a:t>(n), MI(n, i), </a:t>
            </a:r>
            <a:r>
              <a:rPr lang="en-US" sz="2000" b="0" dirty="0" err="1"/>
              <a:t>virtIM</a:t>
            </a:r>
            <a:r>
              <a:rPr lang="en-US" sz="2000" b="0" dirty="0"/>
              <a:t>(i, m’),</a:t>
            </a:r>
            <a:br>
              <a:rPr lang="en-US" sz="2000" b="0" dirty="0"/>
            </a:br>
            <a:r>
              <a:rPr lang="en-US" sz="2000" b="0" dirty="0"/>
              <a:t>                         IinvkArg0(i, v), VH(v, h), HT(h, t), CHA(t, m’, m).</a:t>
            </a:r>
            <a:br>
              <a:rPr lang="en-US" sz="2000" b="0" dirty="0"/>
            </a:br>
            <a:r>
              <a:rPr lang="en-US" sz="2000" b="0" dirty="0" err="1"/>
              <a:t>reachableM</a:t>
            </a:r>
            <a:r>
              <a:rPr lang="en-US" sz="2000" b="0" dirty="0"/>
              <a:t>(m) :- IM(_, m).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8" grpId="0" animBg="1"/>
      <p:bldP spid="956420" grpId="0" animBg="1"/>
      <p:bldP spid="956421" grpId="0" animBg="1"/>
      <p:bldP spid="956422" grpId="0" animBg="1"/>
      <p:bldP spid="956444" grpId="0" animBg="1"/>
      <p:bldP spid="956445" grpId="0" animBg="1"/>
      <p:bldP spid="956446" grpId="0" animBg="1"/>
      <p:bldP spid="956447" grpId="0"/>
      <p:bldP spid="956448" grpId="0"/>
      <p:bldP spid="956449" grpId="0" animBg="1"/>
      <p:bldP spid="956450" grpId="0" animBg="1"/>
      <p:bldP spid="956451" grpId="0" animBg="1"/>
      <p:bldP spid="956452" grpId="0"/>
      <p:bldP spid="956453" grpId="0"/>
      <p:bldP spid="956465" grpId="0"/>
      <p:bldP spid="956466" grpId="0"/>
      <p:bldP spid="956482" grpId="0" animBg="1"/>
      <p:bldP spid="956483" grpId="0"/>
      <p:bldP spid="956484" grpId="0"/>
      <p:bldP spid="956485" grpId="0" animBg="1"/>
      <p:bldP spid="956486" grpId="0" animBg="1"/>
      <p:bldP spid="956488" grpId="0" animBg="1"/>
      <p:bldP spid="956496" grpId="0"/>
      <p:bldP spid="956497" grpId="0"/>
      <p:bldP spid="956501" grpId="0"/>
      <p:bldP spid="9565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Running Chord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Requirements: JVM for Java 5 or higher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 other dependencies (e.g., Eclipse)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either command in any directory: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ant –f &lt;...&gt;/build.xml [–</a:t>
            </a:r>
            <a:r>
              <a:rPr lang="en-US" sz="2000" dirty="0" err="1">
                <a:solidFill>
                  <a:schemeClr val="bg1"/>
                </a:solidFill>
              </a:rPr>
              <a:t>Dkey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]* run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requires Apache Ant</a:t>
            </a:r>
          </a:p>
          <a:p>
            <a:pPr marL="1257300" lvl="2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available in Binary Release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java –</a:t>
            </a:r>
            <a:r>
              <a:rPr lang="en-US" sz="2000" dirty="0" err="1">
                <a:solidFill>
                  <a:schemeClr val="bg1"/>
                </a:solidFill>
              </a:rPr>
              <a:t>cp</a:t>
            </a:r>
            <a:r>
              <a:rPr lang="en-US" sz="2000" dirty="0">
                <a:solidFill>
                  <a:schemeClr val="bg1"/>
                </a:solidFill>
              </a:rPr>
              <a:t> &lt;…&gt;/chord.jar [–</a:t>
            </a:r>
            <a:r>
              <a:rPr lang="en-US" sz="2000" dirty="0" err="1">
                <a:solidFill>
                  <a:schemeClr val="bg1"/>
                </a:solidFill>
              </a:rPr>
              <a:t>Dkey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]* </a:t>
            </a:r>
            <a:r>
              <a:rPr lang="en-US" sz="2000" dirty="0" err="1">
                <a:solidFill>
                  <a:schemeClr val="bg1"/>
                </a:solidFill>
              </a:rPr>
              <a:t>chord.project.Boot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chemeClr val="bg1"/>
              </a:buClr>
            </a:pPr>
            <a:r>
              <a:rPr lang="en-US" sz="2200" dirty="0">
                <a:solidFill>
                  <a:schemeClr val="bg1"/>
                </a:solidFill>
              </a:rPr>
              <a:t>where </a:t>
            </a:r>
            <a:r>
              <a:rPr lang="en-US" sz="2000" dirty="0">
                <a:solidFill>
                  <a:schemeClr val="bg1"/>
                </a:solidFill>
              </a:rPr>
              <a:t>&lt;…&gt;</a:t>
            </a:r>
            <a:r>
              <a:rPr lang="en-US" sz="2200" dirty="0">
                <a:solidFill>
                  <a:schemeClr val="bg1"/>
                </a:solidFill>
              </a:rPr>
              <a:t> denotes path of Chord’s main/ directory</a:t>
            </a:r>
          </a:p>
          <a:p>
            <a:pPr marL="457200" lvl="1" indent="0">
              <a:lnSpc>
                <a:spcPct val="9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–</a:t>
            </a:r>
            <a:r>
              <a:rPr lang="en-US" sz="2000" dirty="0" err="1">
                <a:solidFill>
                  <a:schemeClr val="bg1"/>
                </a:solidFill>
              </a:rPr>
              <a:t>Dkey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sets value of system property </a:t>
            </a:r>
            <a:r>
              <a:rPr lang="en-US" sz="2000" dirty="0" err="1">
                <a:solidFill>
                  <a:schemeClr val="bg1"/>
                </a:solidFill>
              </a:rPr>
              <a:t>key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to </a:t>
            </a:r>
            <a:r>
              <a:rPr lang="en-US" sz="2000" dirty="0" err="1">
                <a:solidFill>
                  <a:schemeClr val="bg1"/>
                </a:solidFill>
              </a:rPr>
              <a:t>val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00" y="1219200"/>
            <a:ext cx="4571999" cy="4114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182880" tIns="18288" rIns="182880" bIns="18288" anchor="ctr"/>
          <a:lstStyle/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#name=cipa-0cfa-dlog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sz="500" b="0" dirty="0">
                <a:solidFill>
                  <a:schemeClr val="bg1"/>
                </a:solidFill>
              </a:rPr>
              <a:t/>
            </a:r>
            <a:br>
              <a:rPr lang="en-US" sz="500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V.dom</a:t>
            </a:r>
            <a:r>
              <a:rPr lang="en-US" b="0" dirty="0">
                <a:solidFill>
                  <a:schemeClr val="bg1"/>
                </a:solidFill>
              </a:rPr>
              <a:t>"</a:t>
            </a:r>
            <a:r>
              <a:rPr lang="en-US" b="0" dirty="0" smtClean="0">
                <a:solidFill>
                  <a:schemeClr val="bg1"/>
                </a:solidFill>
              </a:rPr>
              <a:t/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T.dom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endParaRPr lang="en-US" sz="5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 err="1">
                <a:solidFill>
                  <a:schemeClr val="bg1"/>
                </a:solidFill>
              </a:rPr>
              <a:t>bddvarorder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M0xI0_F0_V0xV1_T0_H0xH1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1000" b="0" dirty="0" smtClean="0">
                <a:solidFill>
                  <a:schemeClr val="bg1"/>
                </a:solidFill>
              </a:rPr>
              <a:t/>
            </a:r>
            <a:br>
              <a:rPr lang="en-US" sz="1000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VT(v:V0, T0) </a:t>
            </a:r>
            <a:r>
              <a:rPr lang="en-US" b="0" dirty="0">
                <a:solidFill>
                  <a:schemeClr val="bg1"/>
                </a:solidFill>
              </a:rPr>
              <a:t>input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(m:M0</a:t>
            </a:r>
            <a:r>
              <a:rPr lang="en-US" b="0" dirty="0">
                <a:solidFill>
                  <a:schemeClr val="bg1"/>
                </a:solidFill>
              </a:rPr>
              <a:t>)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FH(f:F0,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VH(v:V0,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HFH(h1:H0, f:F0, h2:H1)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IM(i:I0, m:M0)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500" b="0" dirty="0" smtClean="0">
                <a:solidFill>
                  <a:schemeClr val="bg1"/>
                </a:solidFill>
              </a:rPr>
              <a:t/>
            </a:r>
            <a:br>
              <a:rPr lang="en-US" sz="500" b="0" dirty="0" smtClean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(m) :- IM(_, m).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29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Writing a </a:t>
            </a:r>
            <a:r>
              <a:rPr lang="en-US" dirty="0" err="1" smtClean="0">
                <a:solidFill>
                  <a:schemeClr val="bg1"/>
                </a:solidFill>
              </a:rPr>
              <a:t>Datalog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648200" y="4083844"/>
            <a:ext cx="3079750" cy="1021556"/>
          </a:xfrm>
          <a:prstGeom prst="wedgeRoundRectCallout">
            <a:avLst>
              <a:gd name="adj1" fmla="val -87461"/>
              <a:gd name="adj2" fmla="val 31305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solidFill>
                  <a:srgbClr val="000000"/>
                </a:solidFill>
              </a:rPr>
              <a:t>analysis </a:t>
            </a:r>
            <a:r>
              <a:rPr lang="en-US" sz="1800" b="0" dirty="0" smtClean="0">
                <a:solidFill>
                  <a:srgbClr val="000000"/>
                </a:solidFill>
              </a:rPr>
              <a:t>constraints</a:t>
            </a:r>
            <a:br>
              <a:rPr lang="en-US" sz="1800" b="0" dirty="0" smtClean="0">
                <a:solidFill>
                  <a:srgbClr val="000000"/>
                </a:solidFill>
              </a:rPr>
            </a:br>
            <a:r>
              <a:rPr lang="en-US" sz="1800" b="0" dirty="0" smtClean="0">
                <a:solidFill>
                  <a:srgbClr val="000000"/>
                </a:solidFill>
              </a:rPr>
              <a:t>(Horn clauses) </a:t>
            </a:r>
            <a:br>
              <a:rPr lang="en-US" sz="1800" b="0" dirty="0" smtClean="0">
                <a:solidFill>
                  <a:srgbClr val="000000"/>
                </a:solidFill>
              </a:rPr>
            </a:br>
            <a:r>
              <a:rPr lang="en-US" sz="1800" b="0" dirty="0" smtClean="0">
                <a:solidFill>
                  <a:srgbClr val="000000"/>
                </a:solidFill>
              </a:rPr>
              <a:t>solved via </a:t>
            </a:r>
            <a:r>
              <a:rPr lang="en-US" sz="1800" b="0" dirty="0">
                <a:solidFill>
                  <a:srgbClr val="000000"/>
                </a:solidFill>
              </a:rPr>
              <a:t>BDD </a:t>
            </a:r>
            <a:r>
              <a:rPr lang="en-US" sz="1800" b="0" dirty="0" smtClean="0">
                <a:solidFill>
                  <a:srgbClr val="000000"/>
                </a:solidFill>
              </a:rPr>
              <a:t>operations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679950" y="2788444"/>
            <a:ext cx="3048000" cy="1021556"/>
          </a:xfrm>
          <a:prstGeom prst="wedgeRoundRectCallout">
            <a:avLst>
              <a:gd name="adj1" fmla="val -88546"/>
              <a:gd name="adj2" fmla="val 28399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latin typeface="Arial" charset="0"/>
              </a:rPr>
              <a:t>input, intermediate, </a:t>
            </a:r>
            <a:r>
              <a:rPr lang="en-US" sz="1800" b="0" dirty="0" smtClean="0">
                <a:latin typeface="Arial" charset="0"/>
              </a:rPr>
              <a:t>output</a:t>
            </a:r>
            <a:br>
              <a:rPr lang="en-US" sz="1800" b="0" dirty="0" smtClean="0">
                <a:latin typeface="Arial" charset="0"/>
              </a:rPr>
            </a:br>
            <a:r>
              <a:rPr lang="en-US" sz="1800" b="0" dirty="0" smtClean="0">
                <a:latin typeface="Arial" charset="0"/>
              </a:rPr>
              <a:t>program relations</a:t>
            </a:r>
            <a:br>
              <a:rPr lang="en-US" sz="1800" b="0" dirty="0" smtClean="0">
                <a:latin typeface="Arial" charset="0"/>
              </a:rPr>
            </a:br>
            <a:r>
              <a:rPr lang="en-US" sz="1800" b="0" dirty="0" smtClean="0">
                <a:latin typeface="Arial" charset="0"/>
              </a:rPr>
              <a:t>represented </a:t>
            </a:r>
            <a:r>
              <a:rPr lang="en-US" sz="1800" b="0" dirty="0">
                <a:latin typeface="Arial" charset="0"/>
              </a:rPr>
              <a:t>as BDDs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56299" y="1905000"/>
            <a:ext cx="2330301" cy="408623"/>
          </a:xfrm>
          <a:prstGeom prst="wedgeRoundRectCallout">
            <a:avLst>
              <a:gd name="adj1" fmla="val -79272"/>
              <a:gd name="adj2" fmla="val 62551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 smtClean="0">
                <a:latin typeface="Arial" charset="0"/>
              </a:rPr>
              <a:t>BDD variable order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657600" y="1343977"/>
            <a:ext cx="2133600" cy="408623"/>
          </a:xfrm>
          <a:prstGeom prst="wedgeRoundRectCallout">
            <a:avLst>
              <a:gd name="adj1" fmla="val -82949"/>
              <a:gd name="adj2" fmla="val 101735"/>
              <a:gd name="adj3" fmla="val 16667"/>
            </a:avLst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>
                <a:latin typeface="Arial" charset="0"/>
              </a:rPr>
              <a:t>p</a:t>
            </a:r>
            <a:r>
              <a:rPr lang="en-US" sz="1800" b="0" dirty="0" smtClean="0">
                <a:latin typeface="Arial" charset="0"/>
              </a:rPr>
              <a:t>rogram domains</a:t>
            </a:r>
            <a:endParaRPr lang="en-US" sz="1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a </a:t>
            </a:r>
            <a:r>
              <a:rPr lang="en-US" dirty="0" err="1">
                <a:solidFill>
                  <a:schemeClr val="bg1"/>
                </a:solidFill>
              </a:rPr>
              <a:t>Datalog</a:t>
            </a:r>
            <a:r>
              <a:rPr lang="en-US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410199" y="1219200"/>
            <a:ext cx="3200400" cy="41148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chord_output/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bddbddb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/</a:t>
            </a:r>
          </a:p>
          <a:p>
            <a:pPr algn="l">
              <a:spcBef>
                <a:spcPts val="1020"/>
              </a:spcBef>
            </a:pP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T.dom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b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V.map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T.map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VT.bdd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reachableM.bdd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FH.bdd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VH.bdd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HFH.bdd</a:t>
            </a:r>
            <a:endParaRPr lang="en-US" sz="1800" b="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l">
              <a:spcBef>
                <a:spcPts val="1020"/>
              </a:spcBef>
            </a:pPr>
            <a:r>
              <a:rPr lang="en-US" sz="1800" b="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b="0" dirty="0" smtClean="0">
                <a:solidFill>
                  <a:schemeClr val="bg1"/>
                </a:solidFill>
                <a:cs typeface="Times New Roman" pitchFamily="18" charset="0"/>
              </a:rPr>
              <a:t>                 </a:t>
            </a:r>
            <a:r>
              <a:rPr lang="en-US" sz="1800" b="0" dirty="0" err="1" smtClean="0">
                <a:solidFill>
                  <a:schemeClr val="bg1"/>
                </a:solidFill>
                <a:cs typeface="Times New Roman" pitchFamily="18" charset="0"/>
              </a:rPr>
              <a:t>IM.bdd</a:t>
            </a:r>
            <a:endParaRPr lang="en-US" sz="1800" b="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Line 38"/>
          <p:cNvSpPr>
            <a:spLocks noChangeShapeType="1"/>
          </p:cNvSpPr>
          <p:nvPr/>
        </p:nvSpPr>
        <p:spPr bwMode="auto">
          <a:xfrm>
            <a:off x="5791199" y="1968319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5791199" y="1740198"/>
            <a:ext cx="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6400799" y="2567286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6400799" y="2176131"/>
            <a:ext cx="0" cy="88250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6390407" y="305863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219200"/>
            <a:ext cx="4571999" cy="4114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182880" tIns="18288" rIns="182880" bIns="18288" anchor="ctr"/>
          <a:lstStyle/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#name=cipa-0cfa-dlog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sz="500" b="0" dirty="0">
                <a:solidFill>
                  <a:schemeClr val="bg1"/>
                </a:solidFill>
              </a:rPr>
              <a:t/>
            </a:r>
            <a:br>
              <a:rPr lang="en-US" sz="500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V.dom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>
                <a:solidFill>
                  <a:schemeClr val="bg1"/>
                </a:solidFill>
              </a:rPr>
              <a:t>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en-US" b="0" dirty="0" err="1" smtClean="0">
                <a:solidFill>
                  <a:schemeClr val="bg1"/>
                </a:solidFill>
              </a:rPr>
              <a:t>T.dom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endParaRPr lang="en-US" sz="500" b="0" dirty="0">
              <a:solidFill>
                <a:schemeClr val="bg1"/>
              </a:solidFill>
            </a:endParaRPr>
          </a:p>
          <a:p>
            <a:pPr algn="l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 err="1">
                <a:solidFill>
                  <a:schemeClr val="bg1"/>
                </a:solidFill>
              </a:rPr>
              <a:t>bddvarorder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M0xI0_F0_V0xV1_T0_H0xH1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1000" b="0" dirty="0" smtClean="0">
                <a:solidFill>
                  <a:schemeClr val="bg1"/>
                </a:solidFill>
              </a:rPr>
              <a:t/>
            </a:r>
            <a:br>
              <a:rPr lang="en-US" sz="1000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VT(v:V0, T0) </a:t>
            </a:r>
            <a:r>
              <a:rPr lang="en-US" b="0" dirty="0">
                <a:solidFill>
                  <a:schemeClr val="bg1"/>
                </a:solidFill>
              </a:rPr>
              <a:t>input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(m:M0</a:t>
            </a:r>
            <a:r>
              <a:rPr lang="en-US" b="0" dirty="0">
                <a:solidFill>
                  <a:schemeClr val="bg1"/>
                </a:solidFill>
              </a:rPr>
              <a:t>)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FH(f:F0,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VH(v:V0, h:H0)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HFH(h1:H0, f:F0, h2:H1)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IM(i:I0, m:M0) output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  <a:r>
              <a:rPr lang="en-US" sz="1000" b="0" dirty="0">
                <a:solidFill>
                  <a:schemeClr val="bg1"/>
                </a:solidFill>
              </a:rPr>
              <a:t/>
            </a:r>
            <a:br>
              <a:rPr lang="en-US" sz="1000" b="0" dirty="0">
                <a:solidFill>
                  <a:schemeClr val="bg1"/>
                </a:solidFill>
              </a:rPr>
            </a:br>
            <a:r>
              <a:rPr lang="en-US" sz="500" b="0" dirty="0" smtClean="0">
                <a:solidFill>
                  <a:schemeClr val="bg1"/>
                </a:solidFill>
              </a:rPr>
              <a:t/>
            </a:r>
            <a:br>
              <a:rPr lang="en-US" sz="500" b="0" dirty="0" smtClean="0">
                <a:solidFill>
                  <a:schemeClr val="bg1"/>
                </a:solidFill>
              </a:rPr>
            </a:br>
            <a:r>
              <a:rPr lang="en-US" b="0" dirty="0" err="1" smtClean="0">
                <a:solidFill>
                  <a:schemeClr val="bg1"/>
                </a:solidFill>
              </a:rPr>
              <a:t>reachableM</a:t>
            </a:r>
            <a:r>
              <a:rPr lang="en-US" b="0" dirty="0" smtClean="0">
                <a:solidFill>
                  <a:schemeClr val="bg1"/>
                </a:solidFill>
              </a:rPr>
              <a:t>(m) :- IM(_, m).</a:t>
            </a:r>
            <a:br>
              <a:rPr lang="en-US" b="0" dirty="0" smtClean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>
            <a:off x="6400799" y="3069750"/>
            <a:ext cx="0" cy="198424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6400799" y="3472016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6400799" y="3842383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6400799" y="4256567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6411191" y="46699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411191" y="5050950"/>
            <a:ext cx="304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57150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=cipa-0cfa-dlog run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9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5495264" y="1676400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42" name="AutoShape 2"/>
          <p:cNvCxnSpPr>
            <a:cxnSpLocks noChangeShapeType="1"/>
          </p:cNvCxnSpPr>
          <p:nvPr/>
        </p:nvCxnSpPr>
        <p:spPr bwMode="auto">
          <a:xfrm flipH="1">
            <a:off x="5719762" y="35290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3" name="AutoShape 3"/>
          <p:cNvCxnSpPr>
            <a:cxnSpLocks noChangeShapeType="1"/>
          </p:cNvCxnSpPr>
          <p:nvPr/>
        </p:nvCxnSpPr>
        <p:spPr bwMode="auto">
          <a:xfrm flipH="1">
            <a:off x="7812087" y="35401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6757327" y="1677988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451" name="AutoShape 11"/>
          <p:cNvSpPr>
            <a:spLocks noChangeArrowheads="1"/>
          </p:cNvSpPr>
          <p:nvPr/>
        </p:nvSpPr>
        <p:spPr bwMode="auto">
          <a:xfrm>
            <a:off x="6681787" y="247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957452" name="AutoShape 12"/>
          <p:cNvSpPr>
            <a:spLocks noChangeArrowheads="1"/>
          </p:cNvSpPr>
          <p:nvPr/>
        </p:nvSpPr>
        <p:spPr bwMode="auto">
          <a:xfrm>
            <a:off x="6238875" y="30051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957453" name="AutoShape 13"/>
          <p:cNvSpPr>
            <a:spLocks noChangeArrowheads="1"/>
          </p:cNvSpPr>
          <p:nvPr/>
        </p:nvSpPr>
        <p:spPr bwMode="auto">
          <a:xfrm>
            <a:off x="5584825" y="32940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957454" name="AutoShape 14"/>
          <p:cNvSpPr>
            <a:spLocks noChangeArrowheads="1"/>
          </p:cNvSpPr>
          <p:nvPr/>
        </p:nvSpPr>
        <p:spPr bwMode="auto">
          <a:xfrm>
            <a:off x="5508625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957455" name="AutoShape 15"/>
          <p:cNvSpPr>
            <a:spLocks noChangeArrowheads="1"/>
          </p:cNvSpPr>
          <p:nvPr/>
        </p:nvSpPr>
        <p:spPr bwMode="auto">
          <a:xfrm>
            <a:off x="7681912" y="33162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957456" name="AutoShape 16"/>
          <p:cNvSpPr>
            <a:spLocks noChangeArrowheads="1"/>
          </p:cNvSpPr>
          <p:nvPr/>
        </p:nvSpPr>
        <p:spPr bwMode="auto">
          <a:xfrm>
            <a:off x="6919912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957458" name="AutoShape 18"/>
          <p:cNvSpPr>
            <a:spLocks noChangeArrowheads="1"/>
          </p:cNvSpPr>
          <p:nvPr/>
        </p:nvSpPr>
        <p:spPr bwMode="auto">
          <a:xfrm>
            <a:off x="7462837" y="628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957459" name="AutoShape 19"/>
          <p:cNvSpPr>
            <a:spLocks noChangeArrowheads="1"/>
          </p:cNvSpPr>
          <p:nvPr/>
        </p:nvSpPr>
        <p:spPr bwMode="auto">
          <a:xfrm>
            <a:off x="6934200" y="57642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957460" name="AutoShape 20"/>
          <p:cNvSpPr>
            <a:spLocks noChangeArrowheads="1"/>
          </p:cNvSpPr>
          <p:nvPr/>
        </p:nvSpPr>
        <p:spPr bwMode="auto">
          <a:xfrm>
            <a:off x="6180137" y="47529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957461" name="AutoShape 21"/>
          <p:cNvSpPr>
            <a:spLocks noChangeArrowheads="1"/>
          </p:cNvSpPr>
          <p:nvPr/>
        </p:nvSpPr>
        <p:spPr bwMode="auto">
          <a:xfrm>
            <a:off x="5853112" y="62658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957462" name="AutoShape 22"/>
          <p:cNvSpPr>
            <a:spLocks noChangeArrowheads="1"/>
          </p:cNvSpPr>
          <p:nvPr/>
        </p:nvSpPr>
        <p:spPr bwMode="auto">
          <a:xfrm>
            <a:off x="5334000" y="57658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957463" name="AutoShape 23"/>
          <p:cNvCxnSpPr>
            <a:cxnSpLocks noChangeShapeType="1"/>
            <a:stCxn id="957451" idx="2"/>
            <a:endCxn id="957452" idx="0"/>
          </p:cNvCxnSpPr>
          <p:nvPr/>
        </p:nvCxnSpPr>
        <p:spPr bwMode="auto">
          <a:xfrm flipH="1">
            <a:off x="6810375" y="27432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4" name="AutoShape 24"/>
          <p:cNvCxnSpPr>
            <a:cxnSpLocks noChangeShapeType="1"/>
            <a:stCxn id="957452" idx="2"/>
            <a:endCxn id="957454" idx="0"/>
          </p:cNvCxnSpPr>
          <p:nvPr/>
        </p:nvCxnSpPr>
        <p:spPr bwMode="auto">
          <a:xfrm flipH="1">
            <a:off x="6080125" y="3270250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5" name="AutoShape 25"/>
          <p:cNvCxnSpPr>
            <a:cxnSpLocks noChangeShapeType="1"/>
            <a:stCxn id="957452" idx="2"/>
            <a:endCxn id="957456" idx="0"/>
          </p:cNvCxnSpPr>
          <p:nvPr/>
        </p:nvCxnSpPr>
        <p:spPr bwMode="auto">
          <a:xfrm>
            <a:off x="6810375" y="3270250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6" name="AutoShape 26"/>
          <p:cNvCxnSpPr>
            <a:cxnSpLocks noChangeShapeType="1"/>
            <a:stCxn id="957454" idx="2"/>
            <a:endCxn id="957460" idx="0"/>
          </p:cNvCxnSpPr>
          <p:nvPr/>
        </p:nvCxnSpPr>
        <p:spPr bwMode="auto">
          <a:xfrm>
            <a:off x="6080125" y="4141788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7" name="AutoShape 27"/>
          <p:cNvCxnSpPr>
            <a:cxnSpLocks noChangeShapeType="1"/>
            <a:stCxn id="957456" idx="2"/>
            <a:endCxn id="957460" idx="0"/>
          </p:cNvCxnSpPr>
          <p:nvPr/>
        </p:nvCxnSpPr>
        <p:spPr bwMode="auto">
          <a:xfrm flipH="1">
            <a:off x="6800850" y="4141788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8" name="AutoShape 28"/>
          <p:cNvCxnSpPr>
            <a:cxnSpLocks noChangeShapeType="1"/>
            <a:stCxn id="957460" idx="2"/>
            <a:endCxn id="957459" idx="0"/>
          </p:cNvCxnSpPr>
          <p:nvPr/>
        </p:nvCxnSpPr>
        <p:spPr bwMode="auto">
          <a:xfrm>
            <a:off x="6800850" y="5019675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69" name="AutoShape 29"/>
          <p:cNvCxnSpPr>
            <a:cxnSpLocks noChangeShapeType="1"/>
            <a:stCxn id="957460" idx="2"/>
            <a:endCxn id="957462" idx="0"/>
          </p:cNvCxnSpPr>
          <p:nvPr/>
        </p:nvCxnSpPr>
        <p:spPr bwMode="auto">
          <a:xfrm flipH="1">
            <a:off x="5992812" y="5019675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70" name="AutoShape 30"/>
          <p:cNvCxnSpPr>
            <a:cxnSpLocks noChangeShapeType="1"/>
            <a:stCxn id="957461" idx="0"/>
            <a:endCxn id="957462" idx="2"/>
          </p:cNvCxnSpPr>
          <p:nvPr/>
        </p:nvCxnSpPr>
        <p:spPr bwMode="auto">
          <a:xfrm flipV="1">
            <a:off x="5986462" y="60309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71" name="AutoShape 31"/>
          <p:cNvCxnSpPr>
            <a:cxnSpLocks noChangeShapeType="1"/>
            <a:stCxn id="957458" idx="0"/>
            <a:endCxn id="957459" idx="2"/>
          </p:cNvCxnSpPr>
          <p:nvPr/>
        </p:nvCxnSpPr>
        <p:spPr bwMode="auto">
          <a:xfrm flipH="1" flipV="1">
            <a:off x="7593012" y="60293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957472" name="Text Box 32"/>
          <p:cNvSpPr txBox="1">
            <a:spLocks noChangeArrowheads="1"/>
          </p:cNvSpPr>
          <p:nvPr/>
        </p:nvSpPr>
        <p:spPr bwMode="auto">
          <a:xfrm>
            <a:off x="59944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957473" name="Text Box 33"/>
          <p:cNvSpPr txBox="1">
            <a:spLocks noChangeArrowheads="1"/>
          </p:cNvSpPr>
          <p:nvPr/>
        </p:nvSpPr>
        <p:spPr bwMode="auto">
          <a:xfrm>
            <a:off x="68326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957475" name="Text Box 35"/>
          <p:cNvSpPr txBox="1">
            <a:spLocks noChangeArrowheads="1"/>
          </p:cNvSpPr>
          <p:nvPr/>
        </p:nvSpPr>
        <p:spPr bwMode="auto">
          <a:xfrm>
            <a:off x="6910387" y="4321175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957476" name="Text Box 36"/>
          <p:cNvSpPr txBox="1">
            <a:spLocks noChangeArrowheads="1"/>
          </p:cNvSpPr>
          <p:nvPr/>
        </p:nvSpPr>
        <p:spPr bwMode="auto">
          <a:xfrm>
            <a:off x="7024687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957477" name="Text Box 37"/>
          <p:cNvSpPr txBox="1">
            <a:spLocks noChangeArrowheads="1"/>
          </p:cNvSpPr>
          <p:nvPr/>
        </p:nvSpPr>
        <p:spPr bwMode="auto">
          <a:xfrm>
            <a:off x="6240462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957495" name="AutoShape 55"/>
          <p:cNvCxnSpPr>
            <a:cxnSpLocks noChangeShapeType="1"/>
            <a:stCxn id="957507" idx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57500" name="AutoShape 60"/>
          <p:cNvCxnSpPr>
            <a:cxnSpLocks noChangeShapeType="1"/>
            <a:stCxn id="957493" idx="3"/>
            <a:endCxn id="957494" idx="1"/>
          </p:cNvCxnSpPr>
          <p:nvPr/>
        </p:nvCxnSpPr>
        <p:spPr bwMode="auto">
          <a:xfrm flipV="1">
            <a:off x="4441825" y="1943100"/>
            <a:ext cx="1053439" cy="1502569"/>
          </a:xfrm>
          <a:prstGeom prst="curvedConnector3">
            <a:avLst>
              <a:gd name="adj1" fmla="val 65140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4576762" y="2544763"/>
            <a:ext cx="5286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2,3</a:t>
            </a:r>
          </a:p>
        </p:txBody>
      </p:sp>
      <p:cxnSp>
        <p:nvCxnSpPr>
          <p:cNvPr id="957504" name="AutoShape 64"/>
          <p:cNvCxnSpPr>
            <a:cxnSpLocks noChangeShapeType="1"/>
            <a:stCxn id="957505" idx="0"/>
            <a:endCxn id="957460" idx="2"/>
          </p:cNvCxnSpPr>
          <p:nvPr/>
        </p:nvCxnSpPr>
        <p:spPr bwMode="auto">
          <a:xfrm flipH="1" flipV="1">
            <a:off x="6800850" y="5019675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505" name="AutoShape 65"/>
          <p:cNvSpPr>
            <a:spLocks noChangeArrowheads="1"/>
          </p:cNvSpPr>
          <p:nvPr/>
        </p:nvSpPr>
        <p:spPr bwMode="auto">
          <a:xfrm>
            <a:off x="6670675" y="53228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>
        <p:nvSpPr>
          <p:cNvPr id="957507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10816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57827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90707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16865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1000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8" name="Rectangle 78"/>
          <p:cNvSpPr>
            <a:spLocks noChangeArrowheads="1"/>
          </p:cNvSpPr>
          <p:nvPr/>
        </p:nvSpPr>
        <p:spPr bwMode="auto">
          <a:xfrm>
            <a:off x="4885664" y="990600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Obj[] elems; 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Obj[] a = new</a:t>
            </a:r>
            <a:r>
              <a:rPr lang="en-US" sz="1600" baseline="30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Obj[…];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this.elems = a;</a:t>
            </a:r>
            <a:b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 useBgFill="1">
        <p:nvSpPr>
          <p:cNvPr id="957474" name="Text Box 34"/>
          <p:cNvSpPr txBox="1">
            <a:spLocks noChangeArrowheads="1"/>
          </p:cNvSpPr>
          <p:nvPr/>
        </p:nvSpPr>
        <p:spPr bwMode="auto">
          <a:xfrm>
            <a:off x="6073775" y="4322763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94" grpId="0" animBg="1"/>
      <p:bldP spid="957493" grpId="0" animBg="1"/>
      <p:bldP spid="957451" grpId="0" animBg="1"/>
      <p:bldP spid="957452" grpId="0" animBg="1"/>
      <p:bldP spid="957453" grpId="0" animBg="1"/>
      <p:bldP spid="957454" grpId="0" animBg="1"/>
      <p:bldP spid="957455" grpId="0" animBg="1"/>
      <p:bldP spid="957456" grpId="0" animBg="1"/>
      <p:bldP spid="957458" grpId="0" animBg="1"/>
      <p:bldP spid="957459" grpId="0" animBg="1"/>
      <p:bldP spid="957460" grpId="0" animBg="1"/>
      <p:bldP spid="957461" grpId="0" animBg="1"/>
      <p:bldP spid="957462" grpId="0" animBg="1"/>
      <p:bldP spid="957472" grpId="0" animBg="1"/>
      <p:bldP spid="957473" grpId="0" animBg="1"/>
      <p:bldP spid="957475" grpId="0" animBg="1"/>
      <p:bldP spid="957476" grpId="0" animBg="1"/>
      <p:bldP spid="957477" grpId="0" animBg="1"/>
      <p:bldP spid="957497" grpId="0"/>
      <p:bldP spid="957503" grpId="0"/>
      <p:bldP spid="957505" grpId="0" animBg="1"/>
      <p:bldP spid="95747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Printing Program Relations (Command Line)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89099" y="1600201"/>
            <a:ext cx="4616301" cy="1010444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sz="1800" b="0" dirty="0" smtClean="0">
                <a:solidFill>
                  <a:schemeClr val="bg1"/>
                </a:solidFill>
              </a:rPr>
              <a:t>Relation rVV:</a:t>
            </a:r>
            <a:r>
              <a:rPr lang="pt-BR" sz="1800" b="0" dirty="0">
                <a:solidFill>
                  <a:schemeClr val="bg1"/>
                </a:solidFill>
              </a:rPr>
              <a:t/>
            </a:r>
            <a:br>
              <a:rPr lang="pt-BR" sz="1800" b="0" dirty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el!&lt;init&gt;:()V@Bldg, fl!&lt;init&gt;</a:t>
            </a:r>
            <a:r>
              <a:rPr lang="pt-BR" sz="1800" b="0" dirty="0" smtClean="0">
                <a:solidFill>
                  <a:schemeClr val="bg1"/>
                </a:solidFill>
                <a:sym typeface="Wingdings" pitchFamily="2" charset="2"/>
              </a:rPr>
              <a:t>:()</a:t>
            </a:r>
            <a:r>
              <a:rPr lang="pt-BR" sz="1800" b="0" dirty="0" smtClean="0">
                <a:solidFill>
                  <a:schemeClr val="bg1"/>
                </a:solidFill>
              </a:rPr>
              <a:t>V@Bldg</a:t>
            </a:r>
            <a:r>
              <a:rPr lang="pt-BR" sz="1800" b="0" dirty="0">
                <a:solidFill>
                  <a:schemeClr val="bg1"/>
                </a:solidFill>
              </a:rPr>
              <a:t/>
            </a:r>
            <a:br>
              <a:rPr lang="pt-BR" sz="1800" b="0" dirty="0">
                <a:solidFill>
                  <a:schemeClr val="bg1"/>
                </a:solidFill>
              </a:rPr>
            </a:br>
            <a:r>
              <a:rPr lang="pt-BR" sz="1800" b="0" dirty="0" smtClean="0">
                <a:solidFill>
                  <a:schemeClr val="bg1"/>
                </a:solidFill>
              </a:rPr>
              <a:t>...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35" name="Picture 101" descr="cr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469" y="1779588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=&lt;…&gt;/</a:t>
            </a:r>
            <a:r>
              <a:rPr lang="en-US" sz="2100" b="0" dirty="0" smtClean="0">
                <a:solidFill>
                  <a:schemeClr val="bg1"/>
                </a:solidFill>
              </a:rPr>
              <a:t>chord_output/</a:t>
            </a:r>
            <a:r>
              <a:rPr lang="en-US" sz="2100" b="0" dirty="0" err="1" smtClean="0">
                <a:solidFill>
                  <a:schemeClr val="bg1"/>
                </a:solidFill>
              </a:rPr>
              <a:t>bddbddb</a:t>
            </a:r>
            <a:r>
              <a:rPr lang="en-US" sz="2000" b="0" dirty="0" smtClean="0">
                <a:solidFill>
                  <a:schemeClr val="bg1"/>
                </a:solidFill>
              </a:rPr>
              <a:t> –</a:t>
            </a:r>
            <a:r>
              <a:rPr lang="en-US" sz="2000" b="0" dirty="0" err="1" smtClean="0">
                <a:solidFill>
                  <a:schemeClr val="bg1"/>
                </a:solidFill>
              </a:rPr>
              <a:t>Ddlog.file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2000" b="0" dirty="0" err="1" smtClean="0">
                <a:solidFill>
                  <a:schemeClr val="bg1"/>
                </a:solidFill>
              </a:rPr>
              <a:t>a.dlog</a:t>
            </a:r>
            <a:r>
              <a:rPr lang="en-US" sz="2000" b="0" dirty="0" smtClean="0">
                <a:solidFill>
                  <a:schemeClr val="bg1"/>
                </a:solidFill>
              </a:rPr>
              <a:t> solve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73148" y="3008312"/>
            <a:ext cx="4632252" cy="354488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V.dom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H.dom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F.dom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>
                <a:solidFill>
                  <a:schemeClr val="bg1"/>
                </a:solidFill>
              </a:rPr>
              <a:t/>
            </a:r>
            <a:br>
              <a:rPr lang="pt-BR" sz="1000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.bddvarorder ...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 smtClean="0">
                <a:solidFill>
                  <a:schemeClr val="bg1"/>
                </a:solidFill>
              </a:rPr>
              <a:t/>
            </a:r>
            <a:br>
              <a:rPr lang="pt-BR" sz="1000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VH(v:V0, h:H0) input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HFH(h1:H0, f:F0, h2:H1) input</a:t>
            </a:r>
            <a:r>
              <a:rPr lang="pt-BR" b="0" dirty="0">
                <a:solidFill>
                  <a:schemeClr val="bg1"/>
                </a:solidFill>
              </a:rPr>
              <a:t/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>
                <a:solidFill>
                  <a:schemeClr val="bg1"/>
                </a:solidFill>
              </a:rPr>
              <a:t>rVH(v:V0</a:t>
            </a:r>
            <a:r>
              <a:rPr lang="pt-BR" b="0" dirty="0" smtClean="0">
                <a:solidFill>
                  <a:schemeClr val="bg1"/>
                </a:solidFill>
              </a:rPr>
              <a:t>, h:H0</a:t>
            </a:r>
            <a:r>
              <a:rPr lang="pt-BR" b="0" dirty="0">
                <a:solidFill>
                  <a:schemeClr val="bg1"/>
                </a:solidFill>
              </a:rPr>
              <a:t>)</a:t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>
                <a:solidFill>
                  <a:schemeClr val="bg1"/>
                </a:solidFill>
              </a:rPr>
              <a:t>rVV(v1:V0</a:t>
            </a:r>
            <a:r>
              <a:rPr lang="pt-BR" b="0" dirty="0" smtClean="0">
                <a:solidFill>
                  <a:schemeClr val="bg1"/>
                </a:solidFill>
              </a:rPr>
              <a:t>, v2:V1</a:t>
            </a:r>
            <a:r>
              <a:rPr lang="pt-BR" b="0" dirty="0">
                <a:solidFill>
                  <a:schemeClr val="bg1"/>
                </a:solidFill>
              </a:rPr>
              <a:t>) </a:t>
            </a:r>
            <a:r>
              <a:rPr lang="pt-BR" b="0" dirty="0" smtClean="0">
                <a:solidFill>
                  <a:schemeClr val="bg1"/>
                </a:solidFill>
              </a:rPr>
              <a:t>printtuples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 smtClean="0">
                <a:solidFill>
                  <a:schemeClr val="bg1"/>
                </a:solidFill>
              </a:rPr>
              <a:t/>
            </a:r>
            <a:br>
              <a:rPr lang="pt-BR" sz="1000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rVH(v, h) :- VH(v, h).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rVH(v, h) :- rVH(v, h’), HFH(h’, _, h).</a:t>
            </a:r>
            <a:r>
              <a:rPr lang="pt-BR" b="0" dirty="0">
                <a:solidFill>
                  <a:schemeClr val="bg1"/>
                </a:solidFill>
              </a:rPr>
              <a:t/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rVV(v1, v2) :- v1&lt;v2, rVH(v1, h), rVH(v2, h).  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5584825" y="1752600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6035" y="2623734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a.dlog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cxnSp>
        <p:nvCxnSpPr>
          <p:cNvPr id="40" name="AutoShape 2"/>
          <p:cNvCxnSpPr>
            <a:cxnSpLocks noChangeShapeType="1"/>
          </p:cNvCxnSpPr>
          <p:nvPr/>
        </p:nvCxnSpPr>
        <p:spPr bwMode="auto">
          <a:xfrm flipH="1">
            <a:off x="5719762" y="35290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"/>
          <p:cNvCxnSpPr>
            <a:cxnSpLocks noChangeShapeType="1"/>
          </p:cNvCxnSpPr>
          <p:nvPr/>
        </p:nvCxnSpPr>
        <p:spPr bwMode="auto">
          <a:xfrm flipH="1">
            <a:off x="7812087" y="35401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6681787" y="247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6238875" y="30051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5584825" y="32940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5508625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47" name="AutoShape 15"/>
          <p:cNvSpPr>
            <a:spLocks noChangeArrowheads="1"/>
          </p:cNvSpPr>
          <p:nvPr/>
        </p:nvSpPr>
        <p:spPr bwMode="auto">
          <a:xfrm>
            <a:off x="7681912" y="33162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48" name="AutoShape 16"/>
          <p:cNvSpPr>
            <a:spLocks noChangeArrowheads="1"/>
          </p:cNvSpPr>
          <p:nvPr/>
        </p:nvSpPr>
        <p:spPr bwMode="auto">
          <a:xfrm>
            <a:off x="6919912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7462837" y="628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auto">
          <a:xfrm>
            <a:off x="6934200" y="57642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6180137" y="47529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5853112" y="62658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53" name="AutoShape 22"/>
          <p:cNvSpPr>
            <a:spLocks noChangeArrowheads="1"/>
          </p:cNvSpPr>
          <p:nvPr/>
        </p:nvSpPr>
        <p:spPr bwMode="auto">
          <a:xfrm>
            <a:off x="5334000" y="57658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54" name="AutoShape 23"/>
          <p:cNvCxnSpPr>
            <a:cxnSpLocks noChangeShapeType="1"/>
            <a:stCxn id="43" idx="2"/>
            <a:endCxn id="44" idx="0"/>
          </p:cNvCxnSpPr>
          <p:nvPr/>
        </p:nvCxnSpPr>
        <p:spPr bwMode="auto">
          <a:xfrm flipH="1">
            <a:off x="6810375" y="27432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4"/>
          <p:cNvCxnSpPr>
            <a:cxnSpLocks noChangeShapeType="1"/>
            <a:stCxn id="44" idx="2"/>
            <a:endCxn id="46" idx="0"/>
          </p:cNvCxnSpPr>
          <p:nvPr/>
        </p:nvCxnSpPr>
        <p:spPr bwMode="auto">
          <a:xfrm flipH="1">
            <a:off x="6080125" y="3270250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5"/>
          <p:cNvCxnSpPr>
            <a:cxnSpLocks noChangeShapeType="1"/>
            <a:stCxn id="44" idx="2"/>
            <a:endCxn id="48" idx="0"/>
          </p:cNvCxnSpPr>
          <p:nvPr/>
        </p:nvCxnSpPr>
        <p:spPr bwMode="auto">
          <a:xfrm>
            <a:off x="6810375" y="3270250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6"/>
          <p:cNvCxnSpPr>
            <a:cxnSpLocks noChangeShapeType="1"/>
            <a:stCxn id="46" idx="2"/>
            <a:endCxn id="51" idx="0"/>
          </p:cNvCxnSpPr>
          <p:nvPr/>
        </p:nvCxnSpPr>
        <p:spPr bwMode="auto">
          <a:xfrm>
            <a:off x="6080125" y="4141788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7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6800850" y="4141788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28"/>
          <p:cNvCxnSpPr>
            <a:cxnSpLocks noChangeShapeType="1"/>
            <a:stCxn id="51" idx="2"/>
            <a:endCxn id="50" idx="0"/>
          </p:cNvCxnSpPr>
          <p:nvPr/>
        </p:nvCxnSpPr>
        <p:spPr bwMode="auto">
          <a:xfrm>
            <a:off x="6800850" y="5019675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9"/>
          <p:cNvCxnSpPr>
            <a:cxnSpLocks noChangeShapeType="1"/>
            <a:stCxn id="51" idx="2"/>
            <a:endCxn id="53" idx="0"/>
          </p:cNvCxnSpPr>
          <p:nvPr/>
        </p:nvCxnSpPr>
        <p:spPr bwMode="auto">
          <a:xfrm flipH="1">
            <a:off x="5992812" y="5019675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0"/>
          <p:cNvCxnSpPr>
            <a:cxnSpLocks noChangeShapeType="1"/>
            <a:stCxn id="52" idx="0"/>
            <a:endCxn id="53" idx="2"/>
          </p:cNvCxnSpPr>
          <p:nvPr/>
        </p:nvCxnSpPr>
        <p:spPr bwMode="auto">
          <a:xfrm flipV="1">
            <a:off x="5986462" y="60309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31"/>
          <p:cNvCxnSpPr>
            <a:cxnSpLocks noChangeShapeType="1"/>
            <a:stCxn id="49" idx="0"/>
            <a:endCxn id="50" idx="2"/>
          </p:cNvCxnSpPr>
          <p:nvPr/>
        </p:nvCxnSpPr>
        <p:spPr bwMode="auto">
          <a:xfrm flipH="1" flipV="1">
            <a:off x="7593012" y="60293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9944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68326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6910387" y="4321175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7024687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6240462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68" name="AutoShape 64"/>
          <p:cNvCxnSpPr>
            <a:cxnSpLocks noChangeShapeType="1"/>
            <a:stCxn id="69" idx="0"/>
            <a:endCxn id="51" idx="2"/>
          </p:cNvCxnSpPr>
          <p:nvPr/>
        </p:nvCxnSpPr>
        <p:spPr bwMode="auto">
          <a:xfrm flipH="1" flipV="1">
            <a:off x="6800850" y="5019675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6670675" y="53228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6073775" y="4322763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3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 animBg="1"/>
      <p:bldP spid="38" grpId="0"/>
      <p:bldP spid="4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Querying Program Relations (Command Line)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0367" y="9906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=&lt;…&gt;/</a:t>
            </a:r>
            <a:r>
              <a:rPr lang="en-US" sz="2100" b="0" dirty="0" smtClean="0">
                <a:solidFill>
                  <a:schemeClr val="bg1"/>
                </a:solidFill>
              </a:rPr>
              <a:t>chord_output/</a:t>
            </a:r>
            <a:r>
              <a:rPr lang="en-US" sz="2100" b="0" dirty="0" err="1" smtClean="0">
                <a:solidFill>
                  <a:schemeClr val="bg1"/>
                </a:solidFill>
              </a:rPr>
              <a:t>bddbddb</a:t>
            </a:r>
            <a:r>
              <a:rPr lang="en-US" sz="2000" b="0" dirty="0" smtClean="0">
                <a:solidFill>
                  <a:schemeClr val="bg1"/>
                </a:solidFill>
              </a:rPr>
              <a:t> –</a:t>
            </a:r>
            <a:r>
              <a:rPr lang="en-US" sz="2000" b="0" dirty="0" err="1" smtClean="0">
                <a:solidFill>
                  <a:schemeClr val="bg1"/>
                </a:solidFill>
              </a:rPr>
              <a:t>Ddlog.file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2000" b="0" dirty="0" err="1" smtClean="0">
                <a:solidFill>
                  <a:schemeClr val="bg1"/>
                </a:solidFill>
              </a:rPr>
              <a:t>q.dlog</a:t>
            </a:r>
            <a:r>
              <a:rPr lang="en-US" sz="2000" b="0" dirty="0" smtClean="0">
                <a:solidFill>
                  <a:schemeClr val="bg1"/>
                </a:solidFill>
              </a:rPr>
              <a:t> debug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4038600"/>
            <a:ext cx="2133600" cy="62126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9144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b!main:</a:t>
            </a:r>
            <a:r>
              <a:rPr lang="en-US" b="0" dirty="0" smtClean="0">
                <a:solidFill>
                  <a:schemeClr val="bg1"/>
                </a:solidFill>
              </a:rPr>
              <a:t>(…)</a:t>
            </a:r>
            <a:r>
              <a:rPr lang="pt-BR" b="0" dirty="0" smtClean="0">
                <a:solidFill>
                  <a:schemeClr val="bg1"/>
                </a:solidFill>
              </a:rPr>
              <a:t>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...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5199063"/>
            <a:ext cx="2133600" cy="1430337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9144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null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1!main:</a:t>
            </a:r>
            <a:r>
              <a:rPr lang="en-US" b="0" dirty="0" smtClean="0">
                <a:solidFill>
                  <a:schemeClr val="bg1"/>
                </a:solidFill>
              </a:rPr>
              <a:t>(…)</a:t>
            </a:r>
            <a:r>
              <a:rPr lang="pt-BR" b="0" dirty="0" smtClean="0">
                <a:solidFill>
                  <a:schemeClr val="bg1"/>
                </a:solidFill>
              </a:rPr>
              <a:t>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2!&lt;init&gt;:()V@Bldg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3!&lt;init&gt;:()V@Bldg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...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915633" y="1600201"/>
            <a:ext cx="3276600" cy="2097088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182880" bIns="182880" anchor="ctr"/>
          <a:lstStyle/>
          <a:p>
            <a:pPr algn="l"/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V.dom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H.dom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.include 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>F.dom</a:t>
            </a:r>
            <a:r>
              <a:rPr lang="en-US" b="0" dirty="0" smtClean="0">
                <a:solidFill>
                  <a:schemeClr val="bg1"/>
                </a:solidFill>
              </a:rPr>
              <a:t>"</a:t>
            </a:r>
            <a:r>
              <a:rPr lang="pt-BR" b="0" dirty="0" smtClean="0">
                <a:solidFill>
                  <a:schemeClr val="bg1"/>
                </a:solidFill>
              </a:rPr>
              <a:t/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>
                <a:solidFill>
                  <a:schemeClr val="bg1"/>
                </a:solidFill>
              </a:rPr>
              <a:t/>
            </a:r>
            <a:br>
              <a:rPr lang="pt-BR" sz="1000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.bddvarorder ...</a:t>
            </a:r>
            <a:br>
              <a:rPr lang="pt-BR" b="0" dirty="0" smtClean="0">
                <a:solidFill>
                  <a:schemeClr val="bg1"/>
                </a:solidFill>
              </a:rPr>
            </a:br>
            <a:r>
              <a:rPr lang="pt-BR" sz="1000" b="0" dirty="0" smtClean="0">
                <a:solidFill>
                  <a:schemeClr val="bg1"/>
                </a:solidFill>
              </a:rPr>
              <a:t/>
            </a:r>
            <a:br>
              <a:rPr lang="pt-BR" sz="1000" b="0" dirty="0" smtClean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VH(v:V0, h:H0</a:t>
            </a:r>
            <a:r>
              <a:rPr lang="pt-BR" b="0" dirty="0">
                <a:solidFill>
                  <a:schemeClr val="bg1"/>
                </a:solidFill>
              </a:rPr>
              <a:t>) input</a:t>
            </a:r>
            <a:br>
              <a:rPr lang="pt-BR" b="0" dirty="0">
                <a:solidFill>
                  <a:schemeClr val="bg1"/>
                </a:solidFill>
              </a:rPr>
            </a:br>
            <a:r>
              <a:rPr lang="pt-BR" b="0" dirty="0" smtClean="0">
                <a:solidFill>
                  <a:schemeClr val="bg1"/>
                </a:solidFill>
              </a:rPr>
              <a:t>HFH(h1:H0, f:F0, h2:H1</a:t>
            </a:r>
            <a:r>
              <a:rPr lang="pt-BR" b="0" dirty="0">
                <a:solidFill>
                  <a:schemeClr val="bg1"/>
                </a:solidFill>
              </a:rPr>
              <a:t>) input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7332" y="4800600"/>
            <a:ext cx="14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H.map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3" y="3581400"/>
            <a:ext cx="13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V.map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2817631" y="4038600"/>
            <a:ext cx="2351567" cy="259080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82880" tIns="182880" rIns="91440" bIns="182880" anchor="ctr"/>
          <a:lstStyle/>
          <a:p>
            <a:pPr lvl="0" indent="-342900" algn="l">
              <a:lnSpc>
                <a:spcPct val="105000"/>
              </a:lnSpc>
              <a:spcBef>
                <a:spcPts val="800"/>
              </a:spcBef>
            </a:pPr>
            <a: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  <a:t>prompt&gt; VH(0,h)?</a:t>
            </a:r>
            <a:b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pt-BR" b="0" dirty="0">
                <a:solidFill>
                  <a:schemeClr val="bg1"/>
                </a:solidFill>
              </a:rPr>
              <a:t>1!main:</a:t>
            </a:r>
            <a:r>
              <a:rPr lang="en-US" b="0" dirty="0">
                <a:solidFill>
                  <a:schemeClr val="bg1"/>
                </a:solidFill>
              </a:rPr>
              <a:t>(…)</a:t>
            </a:r>
            <a:r>
              <a:rPr lang="pt-BR" b="0" dirty="0">
                <a:solidFill>
                  <a:schemeClr val="bg1"/>
                </a:solidFill>
              </a:rPr>
              <a:t>@Bldg</a:t>
            </a:r>
            <a: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</a:br>
            <a:endParaRPr lang="en-US" b="0" kern="0" dirty="0" smtClean="0">
              <a:solidFill>
                <a:schemeClr val="bg1"/>
              </a:solidFill>
              <a:latin typeface="Tahoma"/>
              <a:cs typeface="Arial"/>
            </a:endParaRPr>
          </a:p>
          <a:p>
            <a:pPr lvl="0" indent="-342900" algn="l">
              <a:lnSpc>
                <a:spcPct val="105000"/>
              </a:lnSpc>
              <a:spcBef>
                <a:spcPts val="800"/>
              </a:spcBef>
            </a:pPr>
            <a:r>
              <a:rPr lang="en-US" b="0" kern="0" dirty="0" smtClean="0">
                <a:solidFill>
                  <a:schemeClr val="bg1"/>
                </a:solidFill>
                <a:latin typeface="Tahoma"/>
                <a:cs typeface="Arial"/>
              </a:rPr>
              <a:t>prompt</a:t>
            </a:r>
            <a: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  <a:t>&gt; HFH(1,_,h)?</a:t>
            </a:r>
            <a:br>
              <a:rPr lang="en-US" b="0" kern="0" dirty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pt-BR" b="0" kern="0" dirty="0">
                <a:solidFill>
                  <a:schemeClr val="bg1"/>
                </a:solidFill>
                <a:latin typeface="Tahoma"/>
                <a:cs typeface="Arial"/>
              </a:rPr>
              <a:t>2!&lt;init&gt;:()V@Bldg</a:t>
            </a:r>
            <a:br>
              <a:rPr lang="pt-BR" b="0" kern="0" dirty="0">
                <a:solidFill>
                  <a:schemeClr val="bg1"/>
                </a:solidFill>
                <a:latin typeface="Tahoma"/>
                <a:cs typeface="Arial"/>
              </a:rPr>
            </a:br>
            <a:r>
              <a:rPr lang="pt-BR" b="0" kern="0" dirty="0">
                <a:solidFill>
                  <a:schemeClr val="bg1"/>
                </a:solidFill>
                <a:latin typeface="Tahoma"/>
                <a:cs typeface="Arial"/>
              </a:rPr>
              <a:t>3!&lt;init&gt;:()V@Bldg</a:t>
            </a:r>
            <a:endParaRPr lang="en-US" b="0" kern="0" dirty="0">
              <a:solidFill>
                <a:schemeClr val="bg1"/>
              </a:solidFill>
              <a:latin typeface="Tahoma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2373868"/>
            <a:ext cx="141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File </a:t>
            </a:r>
            <a:r>
              <a:rPr lang="en-US" sz="1800" b="0" dirty="0" err="1" smtClean="0">
                <a:solidFill>
                  <a:schemeClr val="bg1"/>
                </a:solidFill>
              </a:rPr>
              <a:t>q.dlog</a:t>
            </a:r>
            <a:r>
              <a:rPr lang="en-US" sz="1800" b="0" dirty="0" smtClean="0">
                <a:solidFill>
                  <a:schemeClr val="bg1"/>
                </a:solidFill>
              </a:rPr>
              <a:t>:</a:t>
            </a:r>
            <a:endParaRPr lang="en-US" sz="1800" b="0" dirty="0">
              <a:solidFill>
                <a:schemeClr val="bg1"/>
              </a:solidFill>
            </a:endParaRPr>
          </a:p>
        </p:txBody>
      </p:sp>
      <p:cxnSp>
        <p:nvCxnSpPr>
          <p:cNvPr id="43" name="AutoShape 2"/>
          <p:cNvCxnSpPr>
            <a:cxnSpLocks noChangeShapeType="1"/>
          </p:cNvCxnSpPr>
          <p:nvPr/>
        </p:nvCxnSpPr>
        <p:spPr bwMode="auto">
          <a:xfrm flipH="1">
            <a:off x="5719762" y="35290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3"/>
          <p:cNvCxnSpPr>
            <a:cxnSpLocks noChangeShapeType="1"/>
          </p:cNvCxnSpPr>
          <p:nvPr/>
        </p:nvCxnSpPr>
        <p:spPr bwMode="auto">
          <a:xfrm flipH="1">
            <a:off x="7812087" y="35401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6681787" y="247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6238875" y="30051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5584825" y="32940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50" name="AutoShape 14"/>
          <p:cNvSpPr>
            <a:spLocks noChangeArrowheads="1"/>
          </p:cNvSpPr>
          <p:nvPr/>
        </p:nvSpPr>
        <p:spPr bwMode="auto">
          <a:xfrm>
            <a:off x="5508625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51" name="AutoShape 15"/>
          <p:cNvSpPr>
            <a:spLocks noChangeArrowheads="1"/>
          </p:cNvSpPr>
          <p:nvPr/>
        </p:nvSpPr>
        <p:spPr bwMode="auto">
          <a:xfrm>
            <a:off x="7681912" y="33162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auto">
          <a:xfrm>
            <a:off x="6919912" y="38766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7462837" y="62880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6934200" y="57642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auto">
          <a:xfrm>
            <a:off x="6180137" y="47529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5853112" y="62658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57" name="AutoShape 22"/>
          <p:cNvSpPr>
            <a:spLocks noChangeArrowheads="1"/>
          </p:cNvSpPr>
          <p:nvPr/>
        </p:nvSpPr>
        <p:spPr bwMode="auto">
          <a:xfrm>
            <a:off x="5334000" y="57658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58" name="AutoShape 23"/>
          <p:cNvCxnSpPr>
            <a:cxnSpLocks noChangeShapeType="1"/>
            <a:stCxn id="45" idx="2"/>
            <a:endCxn id="46" idx="0"/>
          </p:cNvCxnSpPr>
          <p:nvPr/>
        </p:nvCxnSpPr>
        <p:spPr bwMode="auto">
          <a:xfrm flipH="1">
            <a:off x="6810375" y="27432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24"/>
          <p:cNvCxnSpPr>
            <a:cxnSpLocks noChangeShapeType="1"/>
            <a:stCxn id="46" idx="2"/>
            <a:endCxn id="50" idx="0"/>
          </p:cNvCxnSpPr>
          <p:nvPr/>
        </p:nvCxnSpPr>
        <p:spPr bwMode="auto">
          <a:xfrm flipH="1">
            <a:off x="6080125" y="3270250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5"/>
          <p:cNvCxnSpPr>
            <a:cxnSpLocks noChangeShapeType="1"/>
            <a:stCxn id="46" idx="2"/>
            <a:endCxn id="52" idx="0"/>
          </p:cNvCxnSpPr>
          <p:nvPr/>
        </p:nvCxnSpPr>
        <p:spPr bwMode="auto">
          <a:xfrm>
            <a:off x="6810375" y="3270250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26"/>
          <p:cNvCxnSpPr>
            <a:cxnSpLocks noChangeShapeType="1"/>
            <a:stCxn id="50" idx="2"/>
            <a:endCxn id="55" idx="0"/>
          </p:cNvCxnSpPr>
          <p:nvPr/>
        </p:nvCxnSpPr>
        <p:spPr bwMode="auto">
          <a:xfrm>
            <a:off x="6080125" y="4141788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27"/>
          <p:cNvCxnSpPr>
            <a:cxnSpLocks noChangeShapeType="1"/>
            <a:stCxn id="52" idx="2"/>
            <a:endCxn id="55" idx="0"/>
          </p:cNvCxnSpPr>
          <p:nvPr/>
        </p:nvCxnSpPr>
        <p:spPr bwMode="auto">
          <a:xfrm flipH="1">
            <a:off x="6800850" y="4141788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8"/>
          <p:cNvCxnSpPr>
            <a:cxnSpLocks noChangeShapeType="1"/>
            <a:stCxn id="55" idx="2"/>
            <a:endCxn id="54" idx="0"/>
          </p:cNvCxnSpPr>
          <p:nvPr/>
        </p:nvCxnSpPr>
        <p:spPr bwMode="auto">
          <a:xfrm>
            <a:off x="6800850" y="5019675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9"/>
          <p:cNvCxnSpPr>
            <a:cxnSpLocks noChangeShapeType="1"/>
            <a:stCxn id="55" idx="2"/>
            <a:endCxn id="57" idx="0"/>
          </p:cNvCxnSpPr>
          <p:nvPr/>
        </p:nvCxnSpPr>
        <p:spPr bwMode="auto">
          <a:xfrm flipH="1">
            <a:off x="5992812" y="5019675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30"/>
          <p:cNvCxnSpPr>
            <a:cxnSpLocks noChangeShapeType="1"/>
            <a:stCxn id="56" idx="0"/>
            <a:endCxn id="57" idx="2"/>
          </p:cNvCxnSpPr>
          <p:nvPr/>
        </p:nvCxnSpPr>
        <p:spPr bwMode="auto">
          <a:xfrm flipV="1">
            <a:off x="5986462" y="60309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31"/>
          <p:cNvCxnSpPr>
            <a:cxnSpLocks noChangeShapeType="1"/>
            <a:stCxn id="53" idx="0"/>
            <a:endCxn id="54" idx="2"/>
          </p:cNvCxnSpPr>
          <p:nvPr/>
        </p:nvCxnSpPr>
        <p:spPr bwMode="auto">
          <a:xfrm flipH="1" flipV="1">
            <a:off x="7593012" y="60293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9944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68" name="Text Box 33"/>
          <p:cNvSpPr txBox="1">
            <a:spLocks noChangeArrowheads="1"/>
          </p:cNvSpPr>
          <p:nvPr/>
        </p:nvSpPr>
        <p:spPr bwMode="auto">
          <a:xfrm>
            <a:off x="6832600" y="34956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69" name="Text Box 35"/>
          <p:cNvSpPr txBox="1">
            <a:spLocks noChangeArrowheads="1"/>
          </p:cNvSpPr>
          <p:nvPr/>
        </p:nvSpPr>
        <p:spPr bwMode="auto">
          <a:xfrm>
            <a:off x="6910387" y="4321175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7024687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6240462" y="52974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72" name="AutoShape 64"/>
          <p:cNvCxnSpPr>
            <a:cxnSpLocks noChangeShapeType="1"/>
            <a:stCxn id="73" idx="0"/>
            <a:endCxn id="55" idx="2"/>
          </p:cNvCxnSpPr>
          <p:nvPr/>
        </p:nvCxnSpPr>
        <p:spPr bwMode="auto">
          <a:xfrm flipH="1" flipV="1">
            <a:off x="6800850" y="5019675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65"/>
          <p:cNvSpPr>
            <a:spLocks noChangeArrowheads="1"/>
          </p:cNvSpPr>
          <p:nvPr/>
        </p:nvSpPr>
        <p:spPr bwMode="auto">
          <a:xfrm>
            <a:off x="6670675" y="53228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6073775" y="4322763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39" grpId="0" animBg="1"/>
      <p:bldP spid="41" grpId="0"/>
      <p:bldP spid="42" grpId="0"/>
      <p:bldP spid="47" grpId="0" animBg="1"/>
      <p:bldP spid="4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Pros and Cons of </a:t>
            </a:r>
            <a:r>
              <a:rPr lang="en-US" dirty="0" err="1">
                <a:solidFill>
                  <a:schemeClr val="bg1"/>
                </a:solidFill>
              </a:rPr>
              <a:t>Datalog</a:t>
            </a:r>
            <a:r>
              <a:rPr lang="en-US" dirty="0">
                <a:solidFill>
                  <a:schemeClr val="bg1"/>
                </a:solidFill>
              </a:rPr>
              <a:t>/BDDs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Good for rapidly crafting initial versions of </a:t>
            </a:r>
            <a:r>
              <a:rPr lang="en-US" sz="2100" dirty="0" smtClean="0">
                <a:solidFill>
                  <a:schemeClr val="bg1"/>
                </a:solidFill>
              </a:rPr>
              <a:t>analysis </a:t>
            </a:r>
            <a:r>
              <a:rPr lang="en-US" sz="2100" dirty="0">
                <a:solidFill>
                  <a:schemeClr val="bg1"/>
                </a:solidFill>
              </a:rPr>
              <a:t>with focus on false positive/negative rate instead of </a:t>
            </a:r>
            <a:r>
              <a:rPr lang="en-US" sz="2100" dirty="0" smtClean="0">
                <a:solidFill>
                  <a:schemeClr val="bg1"/>
                </a:solidFill>
              </a:rPr>
              <a:t>scalability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endParaRPr lang="en-US" sz="5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Good for analyses …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whose constraint solving strategy is not obvious (e.g. best known alternative is chaotic iteration)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on </a:t>
            </a:r>
            <a:r>
              <a:rPr lang="en-US" sz="1800" dirty="0">
                <a:solidFill>
                  <a:schemeClr val="bg1"/>
                </a:solidFill>
              </a:rPr>
              <a:t>data with lots of redundancy and </a:t>
            </a:r>
            <a:r>
              <a:rPr lang="en-US" sz="1800" dirty="0" smtClean="0">
                <a:solidFill>
                  <a:schemeClr val="bg1"/>
                </a:solidFill>
              </a:rPr>
              <a:t>too large to </a:t>
            </a:r>
            <a:r>
              <a:rPr lang="en-US" sz="1800" dirty="0">
                <a:solidFill>
                  <a:schemeClr val="bg1"/>
                </a:solidFill>
              </a:rPr>
              <a:t>compute/store/read using Java if represented explicitly (e.g. cloning-based analyses)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involving few simple rules (e.g. transitive closure)</a:t>
            </a: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endParaRPr lang="en-US" sz="5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Bad for analyses …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with more complicated formulations (e.g. summary-based analyses)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over domains not known exactly in advance (i.e. on-the-fly analyses) </a:t>
            </a:r>
          </a:p>
          <a:p>
            <a:pPr marL="990600" lvl="1" indent="-5334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involving many interdependent rules (e.g. points-to analyses)</a:t>
            </a: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endParaRPr lang="en-US" sz="500" dirty="0">
              <a:solidFill>
                <a:schemeClr val="bg1"/>
              </a:solidFill>
            </a:endParaRPr>
          </a:p>
          <a:p>
            <a:pPr marL="609600" indent="-6096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Unintuitive effects of BDDs on performance (e.g. </a:t>
            </a:r>
            <a:r>
              <a:rPr lang="en-US" sz="2100" dirty="0" smtClean="0">
                <a:solidFill>
                  <a:schemeClr val="bg1"/>
                </a:solidFill>
              </a:rPr>
              <a:t>k-CFA: small </a:t>
            </a:r>
            <a:r>
              <a:rPr lang="en-US" sz="2100" dirty="0">
                <a:solidFill>
                  <a:schemeClr val="bg1"/>
                </a:solidFill>
              </a:rPr>
              <a:t>non-uniform k </a:t>
            </a:r>
            <a:r>
              <a:rPr lang="en-US" sz="2100" dirty="0" smtClean="0">
                <a:solidFill>
                  <a:schemeClr val="bg1"/>
                </a:solidFill>
              </a:rPr>
              <a:t>across sites worse </a:t>
            </a:r>
            <a:r>
              <a:rPr lang="en-US" sz="2100" dirty="0">
                <a:solidFill>
                  <a:schemeClr val="bg1"/>
                </a:solidFill>
              </a:rPr>
              <a:t>than </a:t>
            </a:r>
            <a:r>
              <a:rPr lang="en-US" sz="2100" dirty="0" smtClean="0">
                <a:solidFill>
                  <a:schemeClr val="bg1"/>
                </a:solidFill>
              </a:rPr>
              <a:t>large </a:t>
            </a:r>
            <a:r>
              <a:rPr lang="en-US" sz="2100" dirty="0">
                <a:solidFill>
                  <a:schemeClr val="bg1"/>
                </a:solidFill>
              </a:rPr>
              <a:t>uniform </a:t>
            </a:r>
            <a:r>
              <a:rPr lang="en-US" sz="2100" dirty="0" smtClean="0">
                <a:solidFill>
                  <a:schemeClr val="bg1"/>
                </a:solidFill>
              </a:rPr>
              <a:t>k)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 of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Getting Started with Chord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Program Representation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Analysis Using </a:t>
            </a:r>
            <a:r>
              <a:rPr lang="en-US" sz="2800" dirty="0" err="1" smtClean="0">
                <a:solidFill>
                  <a:schemeClr val="bg1"/>
                </a:solidFill>
              </a:rPr>
              <a:t>Datalog</a:t>
            </a:r>
            <a:r>
              <a:rPr lang="en-US" sz="2800" dirty="0" smtClean="0">
                <a:solidFill>
                  <a:schemeClr val="bg1"/>
                </a:solidFill>
              </a:rPr>
              <a:t>/BDDs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Chaining Analyses Together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6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an </a:t>
            </a:r>
            <a:r>
              <a:rPr lang="en-US" dirty="0" smtClean="0">
                <a:solidFill>
                  <a:schemeClr val="bg1"/>
                </a:solidFill>
              </a:rPr>
              <a:t>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Declaratively </a:t>
            </a:r>
            <a:r>
              <a:rPr lang="en-US" sz="2400" dirty="0">
                <a:solidFill>
                  <a:schemeClr val="bg1"/>
                </a:solidFill>
              </a:rPr>
              <a:t>in </a:t>
            </a:r>
            <a:r>
              <a:rPr lang="en-US" sz="2400" dirty="0" err="1" smtClean="0">
                <a:solidFill>
                  <a:schemeClr val="bg1"/>
                </a:solidFill>
              </a:rPr>
              <a:t>Datalog</a:t>
            </a:r>
            <a:r>
              <a:rPr lang="en-US" sz="2400" dirty="0" smtClean="0">
                <a:solidFill>
                  <a:schemeClr val="bg1"/>
                </a:solidFill>
              </a:rPr>
              <a:t> or imperatively in Java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Datalog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analysis is any file that: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 extension .</a:t>
            </a:r>
            <a:r>
              <a:rPr lang="en-US" sz="2000" dirty="0" err="1">
                <a:solidFill>
                  <a:schemeClr val="bg1"/>
                </a:solidFill>
              </a:rPr>
              <a:t>dlog</a:t>
            </a:r>
            <a:r>
              <a:rPr lang="en-US" sz="2000" dirty="0">
                <a:solidFill>
                  <a:schemeClr val="bg1"/>
                </a:solidFill>
              </a:rPr>
              <a:t> or .</a:t>
            </a:r>
            <a:r>
              <a:rPr lang="en-US" sz="2000" dirty="0" err="1">
                <a:solidFill>
                  <a:schemeClr val="bg1"/>
                </a:solidFill>
              </a:rPr>
              <a:t>datalog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occurs in path specified by property </a:t>
            </a:r>
            <a:r>
              <a:rPr lang="en-US" sz="2000" dirty="0" err="1" smtClean="0">
                <a:solidFill>
                  <a:schemeClr val="bg1"/>
                </a:solidFill>
              </a:rPr>
              <a:t>chord.dlog.analysis.path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Java </a:t>
            </a:r>
            <a:r>
              <a:rPr lang="en-US" sz="2400" dirty="0">
                <a:solidFill>
                  <a:schemeClr val="bg1"/>
                </a:solidFill>
              </a:rPr>
              <a:t>analysis is any class that: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annotated with </a:t>
            </a:r>
            <a:r>
              <a:rPr lang="en-US" sz="2000" b="1" dirty="0" smtClean="0">
                <a:solidFill>
                  <a:schemeClr val="bg1"/>
                </a:solidFill>
              </a:rPr>
              <a:t>@</a:t>
            </a:r>
            <a:r>
              <a:rPr lang="en-US" sz="2000" dirty="0" smtClean="0">
                <a:solidFill>
                  <a:schemeClr val="bg1"/>
                </a:solidFill>
              </a:rPr>
              <a:t>Chord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occurs in path specified by property </a:t>
            </a:r>
            <a:r>
              <a:rPr lang="en-US" sz="2000" dirty="0" err="1" smtClean="0">
                <a:solidFill>
                  <a:schemeClr val="bg1"/>
                </a:solidFill>
              </a:rPr>
              <a:t>chord.java.analysis.path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3810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Create </a:t>
            </a:r>
            <a:r>
              <a:rPr lang="en-US" sz="2100" dirty="0" smtClean="0">
                <a:solidFill>
                  <a:schemeClr val="bg1"/>
                </a:solidFill>
              </a:rPr>
              <a:t>subclass of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chord.project.analyses.JavaAnalysis</a:t>
            </a:r>
            <a:r>
              <a:rPr lang="en-US" sz="2100" dirty="0" smtClean="0">
                <a:solidFill>
                  <a:schemeClr val="bg1"/>
                </a:solidFill>
              </a:rPr>
              <a:t>:</a:t>
            </a:r>
            <a:endParaRPr lang="en-US" sz="21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Compile above class to a location in path specified by any of:</a:t>
            </a:r>
            <a:endParaRPr lang="en-US" sz="21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02224" name="Rectangle 80"/>
          <p:cNvSpPr>
            <a:spLocks noChangeArrowheads="1"/>
          </p:cNvSpPr>
          <p:nvPr/>
        </p:nvSpPr>
        <p:spPr bwMode="auto">
          <a:xfrm>
            <a:off x="1371600" y="1555898"/>
            <a:ext cx="5943600" cy="2635101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marL="0" lvl="1" algn="l">
              <a:spcBef>
                <a:spcPts val="7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my-java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consumes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Cm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produces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Pn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namesOfTypes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= { </a:t>
            </a:r>
            <a:r>
              <a:rPr lang="en-US" sz="1600" b="0" dirty="0" smtClean="0">
                <a:solidFill>
                  <a:schemeClr val="bg1"/>
                </a:solidFill>
              </a:rPr>
              <a:t>“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T1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“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Tk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types = { T1.class, ...,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Tk.class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namesOfSigns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S1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Sr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signs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...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...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})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@Override public void run() { ...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Writing </a:t>
            </a:r>
            <a:r>
              <a:rPr lang="en-US" dirty="0" smtClean="0">
                <a:solidFill>
                  <a:schemeClr val="bg1"/>
                </a:solidFill>
              </a:rPr>
              <a:t>a Java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902226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88657"/>
              </p:ext>
            </p:extLst>
          </p:nvPr>
        </p:nvGraphicFramePr>
        <p:xfrm>
          <a:off x="705297" y="4739167"/>
          <a:ext cx="7924800" cy="1727200"/>
        </p:xfrm>
        <a:graphic>
          <a:graphicData uri="http://schemas.openxmlformats.org/drawingml/2006/table">
            <a:tbl>
              <a:tblPr/>
              <a:tblGrid>
                <a:gridCol w="3429000"/>
                <a:gridCol w="4495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Property 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Default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chord.std.java.analysis.path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chord.jar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chord.ext.java.analysis.path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""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chord.java.analysis.path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concat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 of above two property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>
            <a:off x="4419600" y="1773866"/>
            <a:ext cx="2743200" cy="0"/>
          </a:xfrm>
          <a:prstGeom prst="straightConnector1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7162799" y="1544610"/>
            <a:ext cx="1524001" cy="598967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/>
              <a:t>mandatory</a:t>
            </a:r>
            <a:br>
              <a:rPr lang="en-US" b="0" dirty="0" smtClean="0"/>
            </a:br>
            <a:r>
              <a:rPr lang="en-US" b="0" dirty="0" smtClean="0"/>
              <a:t>field</a:t>
            </a:r>
            <a:endParaRPr kumimoji="0" lang="en-US" sz="1700" b="1" i="0" u="none" strike="noStrike" cap="none" normalizeH="0" dirty="0" smtClean="0">
              <a:ln>
                <a:noFill/>
              </a:ln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62800" y="2328532"/>
            <a:ext cx="1524000" cy="838200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b="0" dirty="0"/>
              <a:t>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arget types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not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  <a:t> inferable</a:t>
            </a:r>
            <a:b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</a:b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  <a:t>otherwise</a:t>
            </a:r>
            <a:endParaRPr kumimoji="0" lang="en-US" sz="17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62800" y="3354359"/>
            <a:ext cx="1524000" cy="838200"/>
          </a:xfrm>
          <a:prstGeom prst="rect">
            <a:avLst/>
          </a:prstGeom>
          <a:solidFill>
            <a:srgbClr val="FFCC99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relation signs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</a:rPr>
              <a:t>not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</a:rPr>
              <a:t> inferable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otherwise</a:t>
            </a:r>
            <a:endParaRPr kumimoji="0" lang="en-US" sz="1700" b="0" i="0" u="none" strike="noStrike" cap="none" normalizeH="0" dirty="0" smtClean="0">
              <a:ln>
                <a:noFill/>
              </a:ln>
              <a:effectLst/>
            </a:endParaRPr>
          </a:p>
        </p:txBody>
      </p:sp>
      <p:cxnSp>
        <p:nvCxnSpPr>
          <p:cNvPr id="28" name="Straight Arrow Connector 27"/>
          <p:cNvCxnSpPr>
            <a:endCxn id="37" idx="3"/>
          </p:cNvCxnSpPr>
          <p:nvPr/>
        </p:nvCxnSpPr>
        <p:spPr bwMode="auto">
          <a:xfrm flipH="1">
            <a:off x="6783572" y="2622699"/>
            <a:ext cx="379228" cy="0"/>
          </a:xfrm>
          <a:prstGeom prst="straightConnector1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7" idx="1"/>
          </p:cNvCxnSpPr>
          <p:nvPr/>
        </p:nvCxnSpPr>
        <p:spPr bwMode="auto">
          <a:xfrm flipH="1" flipV="1">
            <a:off x="6781800" y="3180693"/>
            <a:ext cx="381000" cy="592766"/>
          </a:xfrm>
          <a:prstGeom prst="straightConnector1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286000" y="2895600"/>
            <a:ext cx="4495800" cy="457200"/>
          </a:xfrm>
          <a:prstGeom prst="rect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84167" y="2394099"/>
            <a:ext cx="4499405" cy="457200"/>
          </a:xfrm>
          <a:prstGeom prst="rect">
            <a:avLst/>
          </a:prstGeom>
          <a:noFill/>
          <a:ln w="254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30" grpId="0" animBg="1"/>
      <p:bldP spid="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Chord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6388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Global entity for organizing all analyses and their </a:t>
            </a:r>
            <a:r>
              <a:rPr lang="en-US" sz="2400" dirty="0" smtClean="0">
                <a:solidFill>
                  <a:schemeClr val="bg1"/>
                </a:solidFill>
              </a:rPr>
              <a:t>inputs  and outputs (collectively called analysis results)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Computed </a:t>
            </a: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 err="1">
                <a:solidFill>
                  <a:schemeClr val="bg1"/>
                </a:solidFill>
              </a:rPr>
              <a:t>chord.project.Project.g</a:t>
            </a:r>
            <a:r>
              <a:rPr lang="en-US" sz="2400" dirty="0">
                <a:solidFill>
                  <a:schemeClr val="bg1"/>
                </a:solidFill>
              </a:rPr>
              <a:t>() is </a:t>
            </a:r>
            <a:r>
              <a:rPr lang="en-US" sz="2400" dirty="0" smtClean="0">
                <a:solidFill>
                  <a:schemeClr val="bg1"/>
                </a:solidFill>
              </a:rPr>
              <a:t>called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Consists of set of each of: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analyses </a:t>
            </a:r>
            <a:r>
              <a:rPr lang="en-US" sz="2000" dirty="0">
                <a:solidFill>
                  <a:schemeClr val="bg1"/>
                </a:solidFill>
              </a:rPr>
              <a:t>called </a:t>
            </a:r>
            <a:r>
              <a:rPr lang="en-US" sz="2000" i="1" dirty="0" smtClean="0">
                <a:solidFill>
                  <a:schemeClr val="bg1"/>
                </a:solidFill>
              </a:rPr>
              <a:t>tasks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analysis results called </a:t>
            </a:r>
            <a:r>
              <a:rPr lang="en-US" sz="2000" i="1" dirty="0" smtClean="0">
                <a:solidFill>
                  <a:schemeClr val="bg1"/>
                </a:solidFill>
              </a:rPr>
              <a:t>targets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data/control </a:t>
            </a:r>
            <a:r>
              <a:rPr lang="en-US" sz="2000" i="1" dirty="0" smtClean="0">
                <a:solidFill>
                  <a:schemeClr val="bg1"/>
                </a:solidFill>
              </a:rPr>
              <a:t>dependencies</a:t>
            </a:r>
            <a:r>
              <a:rPr lang="en-US" sz="2000" dirty="0" smtClean="0">
                <a:solidFill>
                  <a:schemeClr val="bg1"/>
                </a:solidFill>
              </a:rPr>
              <a:t>  between tasks and targets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Either </a:t>
            </a:r>
            <a:r>
              <a:rPr lang="en-US" sz="2400" dirty="0">
                <a:solidFill>
                  <a:schemeClr val="bg1"/>
                </a:solidFill>
              </a:rPr>
              <a:t>of two kinds </a:t>
            </a:r>
            <a:r>
              <a:rPr lang="en-US" sz="2400" dirty="0" smtClean="0">
                <a:solidFill>
                  <a:schemeClr val="bg1"/>
                </a:solidFill>
              </a:rPr>
              <a:t>chosen by </a:t>
            </a:r>
            <a:r>
              <a:rPr lang="en-US" sz="2400" dirty="0" err="1">
                <a:solidFill>
                  <a:schemeClr val="bg1"/>
                </a:solidFill>
              </a:rPr>
              <a:t>chord.classic</a:t>
            </a:r>
            <a:r>
              <a:rPr lang="en-US" sz="2400" dirty="0">
                <a:solidFill>
                  <a:schemeClr val="bg1"/>
                </a:solidFill>
              </a:rPr>
              <a:t>=[</a:t>
            </a:r>
            <a:r>
              <a:rPr lang="en-US" sz="2400" u="sng" dirty="0" err="1">
                <a:solidFill>
                  <a:schemeClr val="bg1"/>
                </a:solidFill>
              </a:rPr>
              <a:t>true</a:t>
            </a:r>
            <a:r>
              <a:rPr lang="en-US" sz="2400" dirty="0" err="1">
                <a:solidFill>
                  <a:schemeClr val="bg1"/>
                </a:solidFill>
              </a:rPr>
              <a:t>|false</a:t>
            </a:r>
            <a:r>
              <a:rPr lang="en-US" sz="2400" dirty="0">
                <a:solidFill>
                  <a:schemeClr val="bg1"/>
                </a:solidFill>
              </a:rPr>
              <a:t>]: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chord.project.ClassicProject</a:t>
            </a:r>
            <a:r>
              <a:rPr lang="en-US" sz="2200" dirty="0">
                <a:solidFill>
                  <a:schemeClr val="bg1"/>
                </a:solidFill>
              </a:rPr>
              <a:t> (this </a:t>
            </a:r>
            <a:r>
              <a:rPr lang="en-US" sz="2200" dirty="0" smtClean="0">
                <a:solidFill>
                  <a:schemeClr val="bg1"/>
                </a:solidFill>
              </a:rPr>
              <a:t>tutorial)</a:t>
            </a:r>
          </a:p>
          <a:p>
            <a:pPr marL="1257300" lvl="2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data dependencies, can only run tasks </a:t>
            </a:r>
            <a:r>
              <a:rPr lang="en-US" sz="2000" dirty="0" smtClean="0">
                <a:solidFill>
                  <a:schemeClr val="bg1"/>
                </a:solidFill>
              </a:rPr>
              <a:t>sequentially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chord.project.ModernProject</a:t>
            </a:r>
            <a:r>
              <a:rPr lang="en-US" sz="2200" dirty="0" smtClean="0">
                <a:solidFill>
                  <a:schemeClr val="bg1"/>
                </a:solidFill>
              </a:rPr>
              <a:t> (ongoing)</a:t>
            </a:r>
          </a:p>
          <a:p>
            <a:pPr marL="1257300" lvl="2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data and control dependencies, can run tasks in parallel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Chord Properties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8"/>
            <a:ext cx="8077200" cy="5410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inputs to Chord are specified via System Properties</a:t>
            </a:r>
          </a:p>
          <a:p>
            <a:pPr marL="800100" lvl="1" indent="-342900">
              <a:lnSpc>
                <a:spcPct val="9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conventionally </a:t>
            </a:r>
            <a:r>
              <a:rPr lang="en-US" sz="2200" dirty="0">
                <a:solidFill>
                  <a:schemeClr val="bg1"/>
                </a:solidFill>
              </a:rPr>
              <a:t>named chord.* (e.g., </a:t>
            </a:r>
            <a:r>
              <a:rPr lang="en-US" sz="2200" dirty="0" err="1">
                <a:solidFill>
                  <a:schemeClr val="bg1"/>
                </a:solidFill>
              </a:rPr>
              <a:t>chord.work.dir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Three choices with decreasing precedence:</a:t>
            </a:r>
          </a:p>
          <a:p>
            <a:pPr marL="838200" lvl="1" indent="-3810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On command line via –</a:t>
            </a:r>
            <a:r>
              <a:rPr lang="en-US" sz="2200" dirty="0" err="1">
                <a:solidFill>
                  <a:schemeClr val="bg1"/>
                </a:solidFill>
              </a:rPr>
              <a:t>Dkey</a:t>
            </a:r>
            <a:r>
              <a:rPr lang="en-US" sz="2200" dirty="0">
                <a:solidFill>
                  <a:schemeClr val="bg1"/>
                </a:solidFill>
              </a:rPr>
              <a:t>=</a:t>
            </a:r>
            <a:r>
              <a:rPr lang="en-US" sz="2200" dirty="0" err="1">
                <a:solidFill>
                  <a:schemeClr val="bg1"/>
                </a:solidFill>
              </a:rPr>
              <a:t>val</a:t>
            </a:r>
            <a:r>
              <a:rPr lang="en-US" sz="2200" dirty="0">
                <a:solidFill>
                  <a:schemeClr val="bg1"/>
                </a:solidFill>
              </a:rPr>
              <a:t> format</a:t>
            </a: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 to specify properties specific to the current Chord run</a:t>
            </a:r>
          </a:p>
          <a:p>
            <a:pPr marL="838200" lvl="1" indent="-3810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Via user-specified file denoted by </a:t>
            </a:r>
            <a:r>
              <a:rPr lang="en-US" sz="2200" dirty="0" err="1">
                <a:solidFill>
                  <a:schemeClr val="bg1"/>
                </a:solidFill>
              </a:rPr>
              <a:t>chord.props.file</a:t>
            </a:r>
            <a:endParaRPr lang="en-US" sz="2200" dirty="0">
              <a:solidFill>
                <a:schemeClr val="bg1"/>
              </a:solidFill>
            </a:endParaRP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 to specify properties specific to program being analyzed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(e.g. its main class, </a:t>
            </a:r>
            <a:r>
              <a:rPr lang="en-US" sz="1800" dirty="0" err="1">
                <a:solidFill>
                  <a:schemeClr val="bg1"/>
                </a:solidFill>
              </a:rPr>
              <a:t>classpath</a:t>
            </a:r>
            <a:r>
              <a:rPr lang="en-US" sz="1800" dirty="0">
                <a:solidFill>
                  <a:schemeClr val="bg1"/>
                </a:solidFill>
              </a:rPr>
              <a:t>, etc.)</a:t>
            </a: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default value = "[</a:t>
            </a:r>
            <a:r>
              <a:rPr lang="en-US" sz="1800" dirty="0" err="1">
                <a:solidFill>
                  <a:schemeClr val="bg1"/>
                </a:solidFill>
              </a:rPr>
              <a:t>chord.work.dir</a:t>
            </a:r>
            <a:r>
              <a:rPr lang="en-US" sz="1800" dirty="0">
                <a:solidFill>
                  <a:schemeClr val="bg1"/>
                </a:solidFill>
              </a:rPr>
              <a:t>]/</a:t>
            </a:r>
            <a:r>
              <a:rPr lang="en-US" sz="1800" dirty="0" err="1">
                <a:solidFill>
                  <a:schemeClr val="bg1"/>
                </a:solidFill>
              </a:rPr>
              <a:t>chord.properties</a:t>
            </a:r>
            <a:r>
              <a:rPr lang="en-US" sz="1800" dirty="0">
                <a:solidFill>
                  <a:schemeClr val="bg1"/>
                </a:solidFill>
              </a:rPr>
              <a:t>"</a:t>
            </a:r>
          </a:p>
          <a:p>
            <a:pPr marL="838200" lvl="1" indent="-381000">
              <a:buClr>
                <a:schemeClr val="bg1"/>
              </a:buClr>
              <a:buFont typeface="Times New Roman" pitchFamily="18" charset="0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Via pre-defined file main/</a:t>
            </a:r>
            <a:r>
              <a:rPr lang="en-US" sz="2200" dirty="0" err="1">
                <a:solidFill>
                  <a:schemeClr val="bg1"/>
                </a:solidFill>
              </a:rPr>
              <a:t>chord.properties</a:t>
            </a:r>
            <a:endParaRPr lang="en-US" sz="2200" dirty="0">
              <a:solidFill>
                <a:schemeClr val="bg1"/>
              </a:solidFill>
            </a:endParaRPr>
          </a:p>
          <a:p>
            <a:pPr marL="1257300" lvl="2" indent="-3429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 to specify properties that must hold in every Chord run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(e.g., maximum memory to be used by JVM)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Computing a Chord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5626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 all tasks: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Each file with extension .</a:t>
            </a:r>
            <a:r>
              <a:rPr lang="en-US" sz="2000" dirty="0" err="1" smtClean="0">
                <a:solidFill>
                  <a:schemeClr val="bg1"/>
                </a:solidFill>
              </a:rPr>
              <a:t>dlog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</a:rPr>
              <a:t>datalog</a:t>
            </a:r>
            <a:r>
              <a:rPr lang="en-US" sz="2000" dirty="0" smtClean="0">
                <a:solidFill>
                  <a:schemeClr val="bg1"/>
                </a:solidFill>
              </a:rPr>
              <a:t> in </a:t>
            </a:r>
            <a:r>
              <a:rPr lang="en-US" sz="2000" dirty="0" err="1" smtClean="0">
                <a:solidFill>
                  <a:schemeClr val="bg1"/>
                </a:solidFill>
              </a:rPr>
              <a:t>chord.dlog.analysis.path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Each class having annotation @Chord in </a:t>
            </a:r>
            <a:r>
              <a:rPr lang="en-US" sz="2000" dirty="0" err="1" smtClean="0">
                <a:solidFill>
                  <a:schemeClr val="bg1"/>
                </a:solidFill>
              </a:rPr>
              <a:t>chord.java.analysis.path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 smtClean="0">
                <a:solidFill>
                  <a:schemeClr val="bg1"/>
                </a:solidFill>
              </a:rPr>
              <a:t>targets: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Each target consumed or produced by some task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Compute dependency graph: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Nodes are all tasks and targets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Edge </a:t>
            </a:r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smtClean="0">
                <a:solidFill>
                  <a:schemeClr val="bg1"/>
                </a:solidFill>
              </a:rPr>
              <a:t>target </a:t>
            </a:r>
            <a:r>
              <a:rPr lang="en-US" sz="2000" dirty="0">
                <a:solidFill>
                  <a:schemeClr val="bg1"/>
                </a:solidFill>
              </a:rPr>
              <a:t>C to </a:t>
            </a:r>
            <a:r>
              <a:rPr lang="en-US" sz="2000" dirty="0" smtClean="0">
                <a:solidFill>
                  <a:schemeClr val="bg1"/>
                </a:solidFill>
              </a:rPr>
              <a:t>task </a:t>
            </a:r>
            <a:r>
              <a:rPr lang="en-US" sz="2000" dirty="0">
                <a:solidFill>
                  <a:schemeClr val="bg1"/>
                </a:solidFill>
              </a:rPr>
              <a:t>T if </a:t>
            </a:r>
            <a:r>
              <a:rPr lang="en-US" sz="2000" dirty="0" smtClean="0">
                <a:solidFill>
                  <a:schemeClr val="bg1"/>
                </a:solidFill>
              </a:rPr>
              <a:t>T consumes C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Edge from task T to target P if T produces P 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Perform consistency checks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Error </a:t>
            </a:r>
            <a:r>
              <a:rPr lang="en-US" sz="2000" dirty="0">
                <a:solidFill>
                  <a:schemeClr val="bg1"/>
                </a:solidFill>
              </a:rPr>
              <a:t>if </a:t>
            </a:r>
            <a:r>
              <a:rPr lang="en-US" sz="2000" dirty="0" smtClean="0">
                <a:solidFill>
                  <a:schemeClr val="bg1"/>
                </a:solidFill>
              </a:rPr>
              <a:t>target </a:t>
            </a:r>
            <a:r>
              <a:rPr lang="en-US" sz="2000" dirty="0">
                <a:solidFill>
                  <a:schemeClr val="bg1"/>
                </a:solidFill>
              </a:rPr>
              <a:t>has no type or </a:t>
            </a:r>
            <a:r>
              <a:rPr lang="en-US" sz="2000" dirty="0" smtClean="0">
                <a:solidFill>
                  <a:schemeClr val="bg1"/>
                </a:solidFill>
              </a:rPr>
              <a:t>has multiple types, error if relation has no sign, warn if target produced by multiple tasks, etc.</a:t>
            </a:r>
          </a:p>
          <a:p>
            <a:pPr lvl="1">
              <a:buFont typeface="Times New Roman" pitchFamily="18" charset="0"/>
              <a:buChar char="–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Chord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38600" y="283768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83768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283768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91200" y="4785360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724400" y="384352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81800" y="384352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24400" y="5791200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781800" y="5791200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R4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>
            <a:off x="4419600" y="3386328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 bwMode="auto">
          <a:xfrm flipH="1">
            <a:off x="5181600" y="3386328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 bwMode="auto">
          <a:xfrm>
            <a:off x="7239000" y="3386328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4"/>
            <a:endCxn id="7" idx="0"/>
          </p:cNvCxnSpPr>
          <p:nvPr/>
        </p:nvCxnSpPr>
        <p:spPr bwMode="auto">
          <a:xfrm flipH="1">
            <a:off x="6172200" y="4419600"/>
            <a:ext cx="10668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4"/>
            <a:endCxn id="7" idx="0"/>
          </p:cNvCxnSpPr>
          <p:nvPr/>
        </p:nvCxnSpPr>
        <p:spPr bwMode="auto">
          <a:xfrm>
            <a:off x="5181600" y="4419600"/>
            <a:ext cx="9906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 bwMode="auto">
          <a:xfrm flipH="1">
            <a:off x="5181600" y="5334000"/>
            <a:ext cx="9906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 bwMode="auto">
          <a:xfrm>
            <a:off x="6172200" y="5334000"/>
            <a:ext cx="10668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endCxn id="6" idx="0"/>
          </p:cNvCxnSpPr>
          <p:nvPr/>
        </p:nvCxnSpPr>
        <p:spPr bwMode="auto">
          <a:xfrm rot="16200000" flipV="1">
            <a:off x="5479289" y="4597399"/>
            <a:ext cx="3538474" cy="19051"/>
          </a:xfrm>
          <a:prstGeom prst="curvedConnector5">
            <a:avLst>
              <a:gd name="adj1" fmla="val -6680"/>
              <a:gd name="adj2" fmla="val -6811642"/>
              <a:gd name="adj3" fmla="val 10887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685800" y="3733800"/>
            <a:ext cx="3124200" cy="198120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2000" b="0" dirty="0">
                <a:solidFill>
                  <a:schemeClr val="bg1"/>
                </a:solidFill>
              </a:rPr>
              <a:t>{} T1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{} </a:t>
            </a:r>
            <a:r>
              <a:rPr lang="pt-BR" sz="2000" b="0" dirty="0">
                <a:solidFill>
                  <a:schemeClr val="bg1"/>
                </a:solidFill>
              </a:rPr>
              <a:t>T2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 </a:t>
            </a:r>
            <a:r>
              <a:rPr lang="pt-BR" sz="2000" b="0" dirty="0">
                <a:solidFill>
                  <a:schemeClr val="bg1"/>
                </a:solidFill>
              </a:rPr>
              <a:t>R4} T3 { R2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>
                <a:solidFill>
                  <a:schemeClr val="bg1"/>
                </a:solidFill>
              </a:rPr>
              <a:t>{ R1, R2 } T4 { R3, R4 }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914400"/>
            <a:ext cx="7467600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 algn="l">
              <a:spcBef>
                <a:spcPts val="700"/>
              </a:spcBef>
            </a:pP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Each task has form { C1, …,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Cm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}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T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{ P1, …, </a:t>
            </a:r>
            <a:r>
              <a:rPr lang="en-US" sz="2000" b="0" kern="0" dirty="0" err="1" smtClean="0">
                <a:solidFill>
                  <a:schemeClr val="bg1"/>
                </a:solidFill>
                <a:latin typeface="Tahoma"/>
                <a:cs typeface="Arial"/>
              </a:rPr>
              <a:t>Pn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} where:</a:t>
            </a:r>
          </a:p>
          <a:p>
            <a:pPr lvl="1" algn="l">
              <a:spcBef>
                <a:spcPts val="700"/>
              </a:spcBef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T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is name of task</a:t>
            </a:r>
            <a:endParaRPr lang="en-US" sz="2000" b="0" i="1" kern="0" dirty="0">
              <a:solidFill>
                <a:schemeClr val="bg1"/>
              </a:solidFill>
              <a:latin typeface="Tahoma"/>
              <a:cs typeface="Arial"/>
            </a:endParaRPr>
          </a:p>
          <a:p>
            <a:pPr lvl="1" algn="l">
              <a:spcBef>
                <a:spcPts val="700"/>
              </a:spcBef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C1, …, 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Cm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are names of targets consumed by the task</a:t>
            </a:r>
          </a:p>
          <a:p>
            <a:pPr lvl="1" algn="l">
              <a:spcBef>
                <a:spcPts val="700"/>
              </a:spcBef>
              <a:buClr>
                <a:schemeClr val="bg1"/>
              </a:buClr>
              <a:buFont typeface="Times New Roman" pitchFamily="18" charset="0"/>
              <a:buChar char="–"/>
            </a:pP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P1, …, </a:t>
            </a:r>
            <a:r>
              <a:rPr lang="en-US" sz="2000" b="0" kern="0" dirty="0" err="1" smtClean="0">
                <a:solidFill>
                  <a:schemeClr val="bg1"/>
                </a:solidFill>
                <a:latin typeface="Tahoma"/>
                <a:cs typeface="Arial"/>
              </a:rPr>
              <a:t>Pn</a:t>
            </a:r>
            <a:r>
              <a:rPr lang="en-US" sz="2000" b="0" kern="0" dirty="0" smtClean="0">
                <a:solidFill>
                  <a:schemeClr val="bg1"/>
                </a:solidFill>
                <a:latin typeface="Tahoma"/>
                <a:cs typeface="Arial"/>
              </a:rPr>
              <a:t> </a:t>
            </a:r>
            <a:r>
              <a:rPr lang="en-US" sz="2000" b="0" kern="0" dirty="0">
                <a:solidFill>
                  <a:schemeClr val="bg1"/>
                </a:solidFill>
                <a:latin typeface="Tahoma"/>
                <a:cs typeface="Arial"/>
              </a:rPr>
              <a:t>are names of targets produced by the task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6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a Java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=my-java run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3" name="Rectangle 80"/>
          <p:cNvSpPr>
            <a:spLocks noChangeArrowheads="1"/>
          </p:cNvSpPr>
          <p:nvPr/>
        </p:nvSpPr>
        <p:spPr bwMode="auto">
          <a:xfrm>
            <a:off x="1371600" y="1555899"/>
            <a:ext cx="5943600" cy="1920240"/>
          </a:xfrm>
          <a:prstGeom prst="rect">
            <a:avLst/>
          </a:prstGeom>
          <a:noFill/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rIns="182880" anchor="ctr"/>
          <a:lstStyle/>
          <a:p>
            <a:pPr marL="0" lvl="1" algn="l">
              <a:spcBef>
                <a:spcPts val="700"/>
              </a:spcBef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my-java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consumes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Cm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},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produces = {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P1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, ..., 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Pn</a:t>
            </a:r>
            <a:r>
              <a:rPr lang="en-US" sz="1600" b="0" dirty="0" smtClean="0">
                <a:solidFill>
                  <a:schemeClr val="bg1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@Override public void run() { ... }</a:t>
            </a:r>
            <a:b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602666"/>
            <a:ext cx="7696200" cy="304800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If </a:t>
            </a:r>
            <a:r>
              <a:rPr lang="en-US" sz="2400" i="1" dirty="0" smtClean="0">
                <a:solidFill>
                  <a:schemeClr val="bg1"/>
                </a:solidFill>
              </a:rPr>
              <a:t>done</a:t>
            </a:r>
            <a:r>
              <a:rPr lang="en-US" sz="2400" dirty="0" smtClean="0">
                <a:solidFill>
                  <a:schemeClr val="bg1"/>
                </a:solidFill>
              </a:rPr>
              <a:t> bit of this analysis is 1: do nothing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Else do the following in order:</a:t>
            </a:r>
          </a:p>
          <a:p>
            <a:pPr marL="857250" lvl="1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each of C1, …, Cm whose </a:t>
            </a:r>
            <a:r>
              <a:rPr lang="en-US" sz="2000" i="1" dirty="0" smtClean="0">
                <a:solidFill>
                  <a:schemeClr val="bg1"/>
                </a:solidFill>
              </a:rPr>
              <a:t>done</a:t>
            </a:r>
            <a:r>
              <a:rPr lang="en-US" sz="2000" dirty="0" smtClean="0">
                <a:solidFill>
                  <a:schemeClr val="bg1"/>
                </a:solidFill>
              </a:rPr>
              <a:t> bit is 0:</a:t>
            </a:r>
          </a:p>
          <a:p>
            <a:pPr marL="1257300" lvl="2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Recursively run unique analysis producing it</a:t>
            </a:r>
          </a:p>
          <a:p>
            <a:pPr marL="1257300" lvl="2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Report runtime error if none or multiple such analyses exist</a:t>
            </a:r>
          </a:p>
          <a:p>
            <a:pPr marL="857250" lvl="1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Execute run() method of this analysis</a:t>
            </a:r>
          </a:p>
          <a:p>
            <a:pPr marL="857250" lvl="1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Set </a:t>
            </a:r>
            <a:r>
              <a:rPr lang="en-US" sz="2200" i="1" dirty="0" smtClean="0">
                <a:solidFill>
                  <a:schemeClr val="bg1"/>
                </a:solidFill>
              </a:rPr>
              <a:t>done</a:t>
            </a:r>
            <a:r>
              <a:rPr lang="en-US" sz="2200" dirty="0" smtClean="0">
                <a:solidFill>
                  <a:schemeClr val="bg1"/>
                </a:solidFill>
              </a:rPr>
              <a:t> bits of this analysis and P1, …, </a:t>
            </a:r>
            <a:r>
              <a:rPr lang="en-US" sz="2200" dirty="0" err="1" smtClean="0">
                <a:solidFill>
                  <a:schemeClr val="bg1"/>
                </a:solidFill>
              </a:rPr>
              <a:t>Pn</a:t>
            </a:r>
            <a:r>
              <a:rPr lang="en-US" sz="2200" dirty="0" smtClean="0">
                <a:solidFill>
                  <a:schemeClr val="bg1"/>
                </a:solidFill>
              </a:rPr>
              <a:t> to 1 </a:t>
            </a:r>
          </a:p>
          <a:p>
            <a:pPr marL="1257300" lvl="2" indent="-457200">
              <a:buClr>
                <a:schemeClr val="bg1"/>
              </a:buCl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8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a Java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338326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1338326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1338326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91200" y="3285998"/>
            <a:ext cx="762000" cy="54864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T4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724400" y="2344166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81800" y="2344166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24400" y="429183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781800" y="4291838"/>
            <a:ext cx="914400" cy="57607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R4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 bwMode="auto">
          <a:xfrm>
            <a:off x="4419600" y="1886966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 bwMode="auto">
          <a:xfrm flipH="1">
            <a:off x="5181600" y="1886966"/>
            <a:ext cx="7620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 bwMode="auto">
          <a:xfrm>
            <a:off x="7239000" y="1886966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4"/>
            <a:endCxn id="7" idx="0"/>
          </p:cNvCxnSpPr>
          <p:nvPr/>
        </p:nvCxnSpPr>
        <p:spPr bwMode="auto">
          <a:xfrm flipH="1">
            <a:off x="6172200" y="2920238"/>
            <a:ext cx="10668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4"/>
            <a:endCxn id="7" idx="0"/>
          </p:cNvCxnSpPr>
          <p:nvPr/>
        </p:nvCxnSpPr>
        <p:spPr bwMode="auto">
          <a:xfrm>
            <a:off x="5181600" y="2920238"/>
            <a:ext cx="990600" cy="36576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 bwMode="auto">
          <a:xfrm flipH="1">
            <a:off x="5181600" y="3834638"/>
            <a:ext cx="9906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 bwMode="auto">
          <a:xfrm>
            <a:off x="6172200" y="3834638"/>
            <a:ext cx="10668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endCxn id="6" idx="0"/>
          </p:cNvCxnSpPr>
          <p:nvPr/>
        </p:nvCxnSpPr>
        <p:spPr bwMode="auto">
          <a:xfrm rot="16200000" flipV="1">
            <a:off x="5479289" y="3098037"/>
            <a:ext cx="3538474" cy="19051"/>
          </a:xfrm>
          <a:prstGeom prst="curvedConnector5">
            <a:avLst>
              <a:gd name="adj1" fmla="val -6680"/>
              <a:gd name="adj2" fmla="val -6811642"/>
              <a:gd name="adj3" fmla="val 10887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685800" y="2057400"/>
            <a:ext cx="3124200" cy="198120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2000" b="0" dirty="0">
                <a:solidFill>
                  <a:schemeClr val="bg1"/>
                </a:solidFill>
              </a:rPr>
              <a:t>{} T1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{} </a:t>
            </a:r>
            <a:r>
              <a:rPr lang="pt-BR" sz="2000" b="0" dirty="0">
                <a:solidFill>
                  <a:schemeClr val="bg1"/>
                </a:solidFill>
              </a:rPr>
              <a:t>T2 { R1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 smtClean="0">
                <a:solidFill>
                  <a:schemeClr val="bg1"/>
                </a:solidFill>
              </a:rPr>
              <a:t>{ </a:t>
            </a:r>
            <a:r>
              <a:rPr lang="pt-BR" sz="2000" b="0" dirty="0">
                <a:solidFill>
                  <a:schemeClr val="bg1"/>
                </a:solidFill>
              </a:rPr>
              <a:t>R4} T3 { R2 </a:t>
            </a:r>
            <a:r>
              <a:rPr lang="pt-BR" sz="2000" b="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pt-BR" sz="2000" b="0" dirty="0">
                <a:solidFill>
                  <a:schemeClr val="bg1"/>
                </a:solidFill>
              </a:rPr>
              <a:t>{ R1, R2 } T4 { R3, R4 }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=T1,T4 run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Predefined Analysis Templates</a:t>
            </a:r>
          </a:p>
        </p:txBody>
      </p:sp>
      <p:sp>
        <p:nvSpPr>
          <p:cNvPr id="897029" name="Rectangle 5"/>
          <p:cNvSpPr>
            <a:spLocks noChangeArrowheads="1"/>
          </p:cNvSpPr>
          <p:nvPr/>
        </p:nvSpPr>
        <p:spPr bwMode="auto">
          <a:xfrm>
            <a:off x="685800" y="3733800"/>
            <a:ext cx="16002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JavaAnalysis</a:t>
            </a:r>
          </a:p>
        </p:txBody>
      </p:sp>
      <p:sp>
        <p:nvSpPr>
          <p:cNvPr id="897030" name="Rectangle 6"/>
          <p:cNvSpPr>
            <a:spLocks noChangeArrowheads="1"/>
          </p:cNvSpPr>
          <p:nvPr/>
        </p:nvSpPr>
        <p:spPr bwMode="auto">
          <a:xfrm>
            <a:off x="3352800" y="1600200"/>
            <a:ext cx="1676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ProgramDom</a:t>
            </a:r>
          </a:p>
        </p:txBody>
      </p:sp>
      <p:sp>
        <p:nvSpPr>
          <p:cNvPr id="897031" name="Rectangle 7"/>
          <p:cNvSpPr>
            <a:spLocks noChangeArrowheads="1"/>
          </p:cNvSpPr>
          <p:nvPr/>
        </p:nvSpPr>
        <p:spPr bwMode="auto">
          <a:xfrm>
            <a:off x="3352800" y="2438400"/>
            <a:ext cx="1676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ProgramRel</a:t>
            </a:r>
          </a:p>
        </p:txBody>
      </p:sp>
      <p:sp>
        <p:nvSpPr>
          <p:cNvPr id="897032" name="Rectangle 8"/>
          <p:cNvSpPr>
            <a:spLocks noChangeArrowheads="1"/>
          </p:cNvSpPr>
          <p:nvPr/>
        </p:nvSpPr>
        <p:spPr bwMode="auto">
          <a:xfrm>
            <a:off x="3352800" y="3276600"/>
            <a:ext cx="1676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DlogAnalysis</a:t>
            </a:r>
          </a:p>
        </p:txBody>
      </p:sp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3352800" y="4572000"/>
            <a:ext cx="17526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RHSAnalysis</a:t>
            </a:r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5715000" y="4114800"/>
            <a:ext cx="25908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ForwardRHSAnalysis</a:t>
            </a:r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5715000" y="5029200"/>
            <a:ext cx="25908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BackwardRHSAnalysis</a:t>
            </a: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3200400" y="5943600"/>
            <a:ext cx="25908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BasicDynamicAnalysis</a:t>
            </a:r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6248400" y="5943600"/>
            <a:ext cx="2057400" cy="457200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DynamicAnalysis</a:t>
            </a:r>
          </a:p>
        </p:txBody>
      </p:sp>
      <p:cxnSp>
        <p:nvCxnSpPr>
          <p:cNvPr id="897038" name="AutoShape 14"/>
          <p:cNvCxnSpPr>
            <a:cxnSpLocks noChangeShapeType="1"/>
            <a:stCxn id="897029" idx="3"/>
            <a:endCxn id="897030" idx="1"/>
          </p:cNvCxnSpPr>
          <p:nvPr/>
        </p:nvCxnSpPr>
        <p:spPr bwMode="auto">
          <a:xfrm flipV="1">
            <a:off x="2298700" y="1828800"/>
            <a:ext cx="1041400" cy="21336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39" name="AutoShape 15"/>
          <p:cNvCxnSpPr>
            <a:cxnSpLocks noChangeShapeType="1"/>
            <a:stCxn id="897029" idx="3"/>
            <a:endCxn id="897031" idx="1"/>
          </p:cNvCxnSpPr>
          <p:nvPr/>
        </p:nvCxnSpPr>
        <p:spPr bwMode="auto">
          <a:xfrm flipV="1">
            <a:off x="2298700" y="2667000"/>
            <a:ext cx="1041400" cy="12954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0" name="AutoShape 16"/>
          <p:cNvCxnSpPr>
            <a:cxnSpLocks noChangeShapeType="1"/>
            <a:stCxn id="897029" idx="3"/>
            <a:endCxn id="897032" idx="1"/>
          </p:cNvCxnSpPr>
          <p:nvPr/>
        </p:nvCxnSpPr>
        <p:spPr bwMode="auto">
          <a:xfrm flipV="1">
            <a:off x="2298700" y="3505200"/>
            <a:ext cx="1041400" cy="457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1" name="AutoShape 17"/>
          <p:cNvCxnSpPr>
            <a:cxnSpLocks noChangeShapeType="1"/>
            <a:stCxn id="897029" idx="3"/>
            <a:endCxn id="897033" idx="1"/>
          </p:cNvCxnSpPr>
          <p:nvPr/>
        </p:nvCxnSpPr>
        <p:spPr bwMode="auto">
          <a:xfrm>
            <a:off x="2298700" y="3962400"/>
            <a:ext cx="1041400" cy="838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2" name="AutoShape 18"/>
          <p:cNvCxnSpPr>
            <a:cxnSpLocks noChangeShapeType="1"/>
            <a:stCxn id="897029" idx="3"/>
            <a:endCxn id="897036" idx="1"/>
          </p:cNvCxnSpPr>
          <p:nvPr/>
        </p:nvCxnSpPr>
        <p:spPr bwMode="auto">
          <a:xfrm>
            <a:off x="2298700" y="3962400"/>
            <a:ext cx="889000" cy="2209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3" name="AutoShape 19"/>
          <p:cNvCxnSpPr>
            <a:cxnSpLocks noChangeShapeType="1"/>
            <a:stCxn id="897033" idx="3"/>
            <a:endCxn id="897034" idx="1"/>
          </p:cNvCxnSpPr>
          <p:nvPr/>
        </p:nvCxnSpPr>
        <p:spPr bwMode="auto">
          <a:xfrm flipV="1">
            <a:off x="5118100" y="4343400"/>
            <a:ext cx="584200" cy="457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4" name="AutoShape 20"/>
          <p:cNvCxnSpPr>
            <a:cxnSpLocks noChangeShapeType="1"/>
            <a:stCxn id="897033" idx="3"/>
            <a:endCxn id="897035" idx="1"/>
          </p:cNvCxnSpPr>
          <p:nvPr/>
        </p:nvCxnSpPr>
        <p:spPr bwMode="auto">
          <a:xfrm>
            <a:off x="5118100" y="4800600"/>
            <a:ext cx="584200" cy="4572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7045" name="AutoShape 21"/>
          <p:cNvCxnSpPr>
            <a:cxnSpLocks noChangeShapeType="1"/>
            <a:stCxn id="897036" idx="3"/>
            <a:endCxn id="897037" idx="1"/>
          </p:cNvCxnSpPr>
          <p:nvPr/>
        </p:nvCxnSpPr>
        <p:spPr bwMode="auto">
          <a:xfrm>
            <a:off x="5803900" y="6172200"/>
            <a:ext cx="4318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7047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33400"/>
          </a:xfrm>
          <a:noFill/>
          <a:ln/>
        </p:spPr>
        <p:txBody>
          <a:bodyPr/>
          <a:lstStyle/>
          <a:p>
            <a:pPr marL="0" indent="0" algn="ctr">
              <a:lnSpc>
                <a:spcPct val="80000"/>
              </a:lnSpc>
              <a:buClr>
                <a:schemeClr val="bg1"/>
              </a:buClr>
            </a:pPr>
            <a:r>
              <a:rPr lang="en-US" sz="2200" dirty="0">
                <a:solidFill>
                  <a:schemeClr val="bg1"/>
                </a:solidFill>
              </a:rPr>
              <a:t>Organized in a hierarchy in package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chord.project.analyses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chord.project.ClassicProject</a:t>
            </a:r>
            <a:r>
              <a:rPr lang="en-US" dirty="0">
                <a:solidFill>
                  <a:schemeClr val="bg1"/>
                </a:solidFill>
              </a:rPr>
              <a:t> API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51054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ITask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getTask</a:t>
            </a:r>
            <a:r>
              <a:rPr lang="en-US" sz="2000" b="1" dirty="0" smtClean="0">
                <a:solidFill>
                  <a:schemeClr val="bg1"/>
                </a:solidFill>
              </a:rPr>
              <a:t>(String name)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sz="1800" dirty="0" smtClean="0">
                <a:solidFill>
                  <a:schemeClr val="bg1"/>
                </a:solidFill>
              </a:rPr>
              <a:t>epresentation of named task</a:t>
            </a:r>
            <a:endParaRPr lang="en-US" sz="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Object </a:t>
            </a:r>
            <a:r>
              <a:rPr lang="en-US" sz="2000" b="1" dirty="0" err="1">
                <a:solidFill>
                  <a:schemeClr val="bg1"/>
                </a:solidFill>
              </a:rPr>
              <a:t>getTrgt</a:t>
            </a:r>
            <a:r>
              <a:rPr lang="en-US" sz="2000" b="1" dirty="0">
                <a:solidFill>
                  <a:schemeClr val="bg1"/>
                </a:solidFill>
              </a:rPr>
              <a:t>(String name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representation of named target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ITask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runTask</a:t>
            </a:r>
            <a:r>
              <a:rPr lang="en-US" sz="2000" b="1" dirty="0">
                <a:solidFill>
                  <a:schemeClr val="bg1"/>
                </a:solidFill>
              </a:rPr>
              <a:t>(String name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run named task (and any needed tasks prior to it)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boolean</a:t>
            </a:r>
            <a:r>
              <a:rPr lang="en-US" sz="2000" b="1" dirty="0" smtClean="0">
                <a:solidFill>
                  <a:schemeClr val="bg1"/>
                </a:solidFill>
              </a:rPr>
              <a:t> is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</a:rPr>
              <a:t>Task</a:t>
            </a:r>
            <a:r>
              <a:rPr lang="en-US" sz="2000" dirty="0" err="1" smtClean="0">
                <a:solidFill>
                  <a:schemeClr val="bg1"/>
                </a:solidFill>
              </a:rPr>
              <a:t>|</a:t>
            </a:r>
            <a:r>
              <a:rPr lang="en-US" sz="2000" b="1" dirty="0" err="1" smtClean="0">
                <a:solidFill>
                  <a:schemeClr val="bg1"/>
                </a:solidFill>
              </a:rPr>
              <a:t>Trgt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r>
              <a:rPr lang="en-US" sz="2000" b="1" dirty="0" smtClean="0">
                <a:solidFill>
                  <a:schemeClr val="bg1"/>
                </a:solidFill>
              </a:rPr>
              <a:t>Done(String name)</a:t>
            </a: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is named task/target already executed/computed?</a:t>
            </a:r>
            <a:endParaRPr lang="en-US" sz="6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10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void set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</a:rPr>
              <a:t>Task</a:t>
            </a:r>
            <a:r>
              <a:rPr lang="en-US" sz="2000" dirty="0" err="1" smtClean="0">
                <a:solidFill>
                  <a:schemeClr val="bg1"/>
                </a:solidFill>
              </a:rPr>
              <a:t>|</a:t>
            </a:r>
            <a:r>
              <a:rPr lang="en-US" sz="2000" b="1" dirty="0" err="1" smtClean="0">
                <a:solidFill>
                  <a:schemeClr val="bg1"/>
                </a:solidFill>
              </a:rPr>
              <a:t>Trgt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r>
              <a:rPr lang="en-US" sz="2000" b="1" dirty="0" smtClean="0">
                <a:solidFill>
                  <a:schemeClr val="bg1"/>
                </a:solidFill>
              </a:rPr>
              <a:t>Done(String </a:t>
            </a:r>
            <a:r>
              <a:rPr lang="en-US" sz="2000" b="1" dirty="0">
                <a:solidFill>
                  <a:schemeClr val="bg1"/>
                </a:solidFill>
              </a:rPr>
              <a:t>name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‘done’ bit of named task/target to 1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5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void </a:t>
            </a:r>
            <a:r>
              <a:rPr lang="en-US" sz="2000" b="1" dirty="0" smtClean="0">
                <a:solidFill>
                  <a:schemeClr val="bg1"/>
                </a:solidFill>
              </a:rPr>
              <a:t>reset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b="1" dirty="0" err="1" smtClean="0">
                <a:solidFill>
                  <a:schemeClr val="bg1"/>
                </a:solidFill>
              </a:rPr>
              <a:t>Task</a:t>
            </a:r>
            <a:r>
              <a:rPr lang="en-US" sz="2000" dirty="0" err="1" smtClean="0">
                <a:solidFill>
                  <a:schemeClr val="bg1"/>
                </a:solidFill>
              </a:rPr>
              <a:t>|</a:t>
            </a:r>
            <a:r>
              <a:rPr lang="en-US" sz="2000" b="1" dirty="0" err="1" smtClean="0">
                <a:solidFill>
                  <a:schemeClr val="bg1"/>
                </a:solidFill>
              </a:rPr>
              <a:t>Trgt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r>
              <a:rPr lang="en-US" sz="2000" b="1" dirty="0" smtClean="0">
                <a:solidFill>
                  <a:schemeClr val="bg1"/>
                </a:solidFill>
              </a:rPr>
              <a:t>Done(String name)</a:t>
            </a:r>
            <a:endParaRPr lang="en-US" sz="20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Set ‘done’ bit of named task/target to 0</a:t>
            </a:r>
            <a:endParaRPr 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7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Java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0" cy="5562600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 lIns="182880" rIns="182880"/>
          <a:lstStyle/>
          <a:p>
            <a:pPr marL="0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package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chord.analyses.alias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-java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, consumes = { 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IM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})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private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ProgramRel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cg;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@Override public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void run()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cg =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ProgramRel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ClassicProject.g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().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getTrgt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public Set&lt;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getCallees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(Quad q)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if (!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cg.isOpen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cg.load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RelView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view =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cg.getView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view.selectAndDelete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(0, q);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Iterable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res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= view.getAry1ValTuples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Set&lt;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HashSet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for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m : res)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callees.add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(m);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view.free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return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; 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public void free()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if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cg.isOpen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cg.close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3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Java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3581400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 lIns="182880" tIns="182880" rIns="182880" bIns="182880"/>
          <a:lstStyle/>
          <a:p>
            <a:pPr marL="0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@Chord(name = 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my-java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MyAnalysis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extends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JavaAnalysis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@Override public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void run()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ClassicProject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p =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ClassicProject.g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a = (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CICGAnalysis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p.getTask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cicg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-java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p.runTask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(a);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for (Quad q : ...) {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     Set&lt;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jq_Method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tgts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a.getCallees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(q);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     ...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a.free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();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}</a:t>
            </a:r>
            <a:b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3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Specialized Java Analyses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0138"/>
            <a:ext cx="8001000" cy="53768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</a:rPr>
              <a:t>rogramDom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Consumes targets specified in @Chord annotation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Tahoma" pitchFamily="34" charset="0"/>
              </a:rPr>
              <a:t>P</a:t>
            </a: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roduces only a single target (the defined program domain itself)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run() method computes and saves domain to disk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</a:rPr>
              <a:t>ProgramRel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Consumes targets specified in @Chord annotation, plus target of each of its program domains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Produces only a single target (the defined program relation itself)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run() method computes and saves relation to disk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  <a:latin typeface="Tahoma" pitchFamily="34" charset="0"/>
              </a:rPr>
              <a:t>DlogAnalysis</a:t>
            </a:r>
            <a:r>
              <a:rPr lang="en-US" sz="22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Consumes only its declared domains and declared input relations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Produces only its declared output relations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Tahoma" pitchFamily="34" charset="0"/>
              </a:rPr>
              <a:t>r</a:t>
            </a:r>
            <a:r>
              <a:rPr lang="en-US" sz="1900" dirty="0" smtClean="0">
                <a:solidFill>
                  <a:schemeClr val="bg1"/>
                </a:solidFill>
                <a:latin typeface="Tahoma" pitchFamily="34" charset="0"/>
              </a:rPr>
              <a:t>un() method runs </a:t>
            </a:r>
            <a:r>
              <a:rPr lang="en-US" sz="1900" dirty="0" err="1" smtClean="0">
                <a:solidFill>
                  <a:schemeClr val="bg1"/>
                </a:solidFill>
                <a:latin typeface="Tahoma" pitchFamily="34" charset="0"/>
              </a:rPr>
              <a:t>bddbddb</a:t>
            </a:r>
            <a:endParaRPr lang="en-US" sz="19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4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Analyses </a:t>
            </a:r>
            <a:r>
              <a:rPr lang="en-US" dirty="0">
                <a:solidFill>
                  <a:schemeClr val="bg1"/>
                </a:solidFill>
              </a:rPr>
              <a:t>as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Modularity</a:t>
            </a:r>
          </a:p>
          <a:p>
            <a:pPr marL="914400" lvl="2" indent="-514350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each analysis is written </a:t>
            </a:r>
            <a:r>
              <a:rPr lang="en-US" sz="2200" dirty="0" smtClean="0">
                <a:solidFill>
                  <a:schemeClr val="bg1"/>
                </a:solidFill>
              </a:rPr>
              <a:t>independently</a:t>
            </a:r>
          </a:p>
          <a:p>
            <a:pPr marL="514350" indent="-514350">
              <a:buFont typeface="Times New Roman" pitchFamily="18" charset="0"/>
              <a:buAutoNum type="arabicPeriod"/>
            </a:pPr>
            <a:endParaRPr lang="en-US" sz="1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Flexibility</a:t>
            </a:r>
          </a:p>
          <a:p>
            <a:pPr marL="914400" lvl="1" indent="-5143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analyses can interact in powerful ways with other analyses (by user-specified data/control dependencies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Times New Roman" pitchFamily="18" charset="0"/>
              <a:buAutoNum type="arabicPeriod"/>
            </a:pPr>
            <a:endParaRPr lang="en-US" sz="1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Efficiency</a:t>
            </a:r>
          </a:p>
          <a:p>
            <a:pPr marL="914400" lvl="1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analyses executed in demand-driven fashion</a:t>
            </a:r>
          </a:p>
          <a:p>
            <a:pPr marL="914400" lvl="1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results computed by each analysis automatically cached for reuse by other analyses without re-computation</a:t>
            </a:r>
          </a:p>
          <a:p>
            <a:pPr marL="914400" lvl="1" indent="-457200"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independent analyses automatically executed in parallel</a:t>
            </a:r>
          </a:p>
          <a:p>
            <a:pPr marL="514350" indent="-514350">
              <a:buAutoNum type="arabicPeriod"/>
            </a:pPr>
            <a:endParaRPr lang="en-US" sz="100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Reliability</a:t>
            </a:r>
          </a:p>
          <a:p>
            <a:pPr marL="914400" lvl="1" indent="-51435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result </a:t>
            </a:r>
            <a:r>
              <a:rPr lang="en-US" sz="2200" dirty="0">
                <a:solidFill>
                  <a:schemeClr val="bg1"/>
                </a:solidFill>
              </a:rPr>
              <a:t>is </a:t>
            </a:r>
            <a:r>
              <a:rPr lang="en-US" sz="2200" dirty="0" smtClean="0">
                <a:solidFill>
                  <a:schemeClr val="bg1"/>
                </a:solidFill>
              </a:rPr>
              <a:t>independent of </a:t>
            </a:r>
            <a:r>
              <a:rPr lang="en-US" sz="2200" dirty="0">
                <a:solidFill>
                  <a:schemeClr val="bg1"/>
                </a:solidFill>
              </a:rPr>
              <a:t>order in which analyses </a:t>
            </a:r>
            <a:r>
              <a:rPr lang="en-US" sz="2200" dirty="0" smtClean="0">
                <a:solidFill>
                  <a:schemeClr val="bg1"/>
                </a:solidFill>
              </a:rPr>
              <a:t>are run</a:t>
            </a:r>
          </a:p>
        </p:txBody>
      </p:sp>
    </p:spTree>
    <p:extLst>
      <p:ext uri="{BB962C8B-B14F-4D97-AF65-F5344CB8AC3E}">
        <p14:creationId xmlns:p14="http://schemas.microsoft.com/office/powerpoint/2010/main" val="33907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of Chord</a:t>
            </a:r>
          </a:p>
        </p:txBody>
      </p:sp>
      <p:grpSp>
        <p:nvGrpSpPr>
          <p:cNvPr id="66" name="Group 109"/>
          <p:cNvGrpSpPr>
            <a:grpSpLocks/>
          </p:cNvGrpSpPr>
          <p:nvPr/>
        </p:nvGrpSpPr>
        <p:grpSpPr bwMode="auto">
          <a:xfrm>
            <a:off x="73025" y="1166812"/>
            <a:ext cx="8820152" cy="5346700"/>
            <a:chOff x="53" y="762000"/>
            <a:chExt cx="5556" cy="5346700"/>
          </a:xfrm>
        </p:grpSpPr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96" y="3060700"/>
              <a:ext cx="998" cy="3048000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auto">
            <a:xfrm>
              <a:off x="1272" y="4737100"/>
              <a:ext cx="4320" cy="381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Classic or Modern Runtime</a:t>
              </a: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auto">
            <a:xfrm>
              <a:off x="1272" y="774700"/>
              <a:ext cx="4320" cy="3962400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40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70" name="Rectangle 113"/>
            <p:cNvSpPr>
              <a:spLocks noChangeArrowheads="1"/>
            </p:cNvSpPr>
            <p:nvPr/>
          </p:nvSpPr>
          <p:spPr bwMode="auto">
            <a:xfrm>
              <a:off x="185" y="1930400"/>
              <a:ext cx="864" cy="8255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dirty="0" err="1" smtClean="0">
                  <a:solidFill>
                    <a:srgbClr val="FFFFFF"/>
                  </a:solidFill>
                  <a:latin typeface="Arial" charset="0"/>
                </a:rPr>
                <a:t>bytecode</a:t>
              </a:r>
              <a:r>
                <a:rPr lang="en-US" sz="1600" b="0" dirty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dirty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translator</a:t>
              </a:r>
              <a:b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 (</a:t>
              </a:r>
              <a:r>
                <a:rPr lang="en-US" sz="1600" b="0" dirty="0" err="1" smtClean="0">
                  <a:solidFill>
                    <a:srgbClr val="FFFFFF"/>
                  </a:solidFill>
                  <a:latin typeface="Arial" charset="0"/>
                </a:rPr>
                <a:t>joeq</a:t>
              </a:r>
              <a:r>
                <a:rPr lang="en-US" sz="1600" b="0" dirty="0" smtClean="0">
                  <a:solidFill>
                    <a:srgbClr val="FFFF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71" name="Rectangle 114"/>
            <p:cNvSpPr>
              <a:spLocks noChangeArrowheads="1"/>
            </p:cNvSpPr>
            <p:nvPr/>
          </p:nvSpPr>
          <p:spPr bwMode="auto">
            <a:xfrm>
              <a:off x="1354" y="3754438"/>
              <a:ext cx="829" cy="8350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bytecode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instrumentor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(javassist)</a:t>
              </a: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3579" y="5505450"/>
              <a:ext cx="810" cy="33655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saxon XSLT</a:t>
              </a:r>
            </a:p>
          </p:txBody>
        </p:sp>
        <p:sp>
          <p:nvSpPr>
            <p:cNvPr id="73" name="Rectangle 116"/>
            <p:cNvSpPr>
              <a:spLocks noChangeArrowheads="1"/>
            </p:cNvSpPr>
            <p:nvPr/>
          </p:nvSpPr>
          <p:spPr bwMode="auto">
            <a:xfrm>
              <a:off x="3152" y="3756025"/>
              <a:ext cx="662" cy="34607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bddbddb</a:t>
              </a: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3150" y="4102100"/>
              <a:ext cx="662" cy="34607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BuDDy</a:t>
              </a:r>
            </a:p>
          </p:txBody>
        </p:sp>
        <p:sp>
          <p:nvSpPr>
            <p:cNvPr id="75" name="Rectangle 118"/>
            <p:cNvSpPr>
              <a:spLocks noChangeArrowheads="1"/>
            </p:cNvSpPr>
            <p:nvPr/>
          </p:nvSpPr>
          <p:spPr bwMode="auto">
            <a:xfrm>
              <a:off x="1282" y="5507038"/>
              <a:ext cx="803" cy="33655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Java2HTML</a:t>
              </a:r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4770" y="3160713"/>
              <a:ext cx="720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static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77" name="Rectangle 120"/>
            <p:cNvSpPr>
              <a:spLocks noChangeArrowheads="1"/>
            </p:cNvSpPr>
            <p:nvPr/>
          </p:nvSpPr>
          <p:spPr bwMode="auto">
            <a:xfrm>
              <a:off x="3152" y="3162300"/>
              <a:ext cx="662" cy="590550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Datalog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78" name="Rectangle 121"/>
            <p:cNvSpPr>
              <a:spLocks noChangeArrowheads="1"/>
            </p:cNvSpPr>
            <p:nvPr/>
          </p:nvSpPr>
          <p:spPr bwMode="auto">
            <a:xfrm>
              <a:off x="1352" y="3163888"/>
              <a:ext cx="829" cy="590550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dynamic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cxnSp>
          <p:nvCxnSpPr>
            <p:cNvPr id="79" name="AutoShape 122"/>
            <p:cNvCxnSpPr>
              <a:cxnSpLocks noChangeShapeType="1"/>
              <a:stCxn id="80" idx="0"/>
              <a:endCxn id="70" idx="2"/>
            </p:cNvCxnSpPr>
            <p:nvPr/>
          </p:nvCxnSpPr>
          <p:spPr bwMode="auto">
            <a:xfrm flipV="1">
              <a:off x="616" y="2755900"/>
              <a:ext cx="1" cy="4333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0" name="AutoShape 123"/>
            <p:cNvSpPr>
              <a:spLocks noChangeArrowheads="1"/>
            </p:cNvSpPr>
            <p:nvPr/>
          </p:nvSpPr>
          <p:spPr bwMode="auto">
            <a:xfrm>
              <a:off x="271" y="3189288"/>
              <a:ext cx="689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bytecode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1" name="AutoShape 124"/>
            <p:cNvSpPr>
              <a:spLocks noChangeArrowheads="1"/>
            </p:cNvSpPr>
            <p:nvPr/>
          </p:nvSpPr>
          <p:spPr bwMode="auto">
            <a:xfrm>
              <a:off x="2140" y="2295525"/>
              <a:ext cx="727" cy="36353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" name="AutoShape 125"/>
            <p:cNvSpPr>
              <a:spLocks noChangeArrowheads="1"/>
            </p:cNvSpPr>
            <p:nvPr/>
          </p:nvSpPr>
          <p:spPr bwMode="auto">
            <a:xfrm>
              <a:off x="3093" y="2286000"/>
              <a:ext cx="776" cy="36353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 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12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3" name="AutoShape 126"/>
            <p:cNvSpPr>
              <a:spLocks noChangeArrowheads="1"/>
            </p:cNvSpPr>
            <p:nvPr/>
          </p:nvSpPr>
          <p:spPr bwMode="auto">
            <a:xfrm>
              <a:off x="2376" y="3143250"/>
              <a:ext cx="576" cy="633413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4" name="AutoShape 127"/>
            <p:cNvSpPr>
              <a:spLocks noChangeArrowheads="1"/>
            </p:cNvSpPr>
            <p:nvPr/>
          </p:nvSpPr>
          <p:spPr bwMode="auto">
            <a:xfrm>
              <a:off x="4094" y="2293938"/>
              <a:ext cx="727" cy="36353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85" name="AutoShape 128"/>
            <p:cNvSpPr>
              <a:spLocks noChangeArrowheads="1"/>
            </p:cNvSpPr>
            <p:nvPr/>
          </p:nvSpPr>
          <p:spPr bwMode="auto">
            <a:xfrm>
              <a:off x="4016" y="3135313"/>
              <a:ext cx="566" cy="633413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86" name="AutoShape 129"/>
            <p:cNvSpPr>
              <a:spLocks noChangeArrowheads="1"/>
            </p:cNvSpPr>
            <p:nvPr/>
          </p:nvSpPr>
          <p:spPr bwMode="auto">
            <a:xfrm>
              <a:off x="4652" y="5354638"/>
              <a:ext cx="957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 result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 XML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7" name="AutoShape 130"/>
            <p:cNvSpPr>
              <a:spLocks noChangeArrowheads="1"/>
            </p:cNvSpPr>
            <p:nvPr/>
          </p:nvSpPr>
          <p:spPr bwMode="auto">
            <a:xfrm>
              <a:off x="2358" y="5359400"/>
              <a:ext cx="957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 result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 HTML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88" name="AutoShape 131"/>
            <p:cNvSpPr>
              <a:spLocks noChangeArrowheads="1"/>
            </p:cNvSpPr>
            <p:nvPr/>
          </p:nvSpPr>
          <p:spPr bwMode="auto">
            <a:xfrm>
              <a:off x="254" y="5359400"/>
              <a:ext cx="691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source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cxnSp>
          <p:nvCxnSpPr>
            <p:cNvPr id="89" name="AutoShape 132"/>
            <p:cNvCxnSpPr>
              <a:cxnSpLocks noChangeShapeType="1"/>
              <a:stCxn id="70" idx="0"/>
              <a:endCxn id="90" idx="2"/>
            </p:cNvCxnSpPr>
            <p:nvPr/>
          </p:nvCxnSpPr>
          <p:spPr bwMode="auto">
            <a:xfrm flipH="1" flipV="1">
              <a:off x="615" y="1487488"/>
              <a:ext cx="2" cy="44291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0" name="AutoShape 133"/>
            <p:cNvSpPr>
              <a:spLocks noChangeArrowheads="1"/>
            </p:cNvSpPr>
            <p:nvPr/>
          </p:nvSpPr>
          <p:spPr bwMode="auto">
            <a:xfrm>
              <a:off x="247" y="854075"/>
              <a:ext cx="736" cy="633413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quadcode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cxnSp>
          <p:nvCxnSpPr>
            <p:cNvPr id="91" name="AutoShape 134"/>
            <p:cNvCxnSpPr>
              <a:cxnSpLocks noChangeShapeType="1"/>
              <a:stCxn id="88" idx="3"/>
              <a:endCxn id="75" idx="1"/>
            </p:cNvCxnSpPr>
            <p:nvPr/>
          </p:nvCxnSpPr>
          <p:spPr bwMode="auto">
            <a:xfrm flipV="1">
              <a:off x="945" y="5675313"/>
              <a:ext cx="337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35"/>
            <p:cNvCxnSpPr>
              <a:cxnSpLocks noChangeShapeType="1"/>
              <a:stCxn id="75" idx="3"/>
              <a:endCxn id="87" idx="1"/>
            </p:cNvCxnSpPr>
            <p:nvPr/>
          </p:nvCxnSpPr>
          <p:spPr bwMode="auto">
            <a:xfrm>
              <a:off x="2085" y="5675313"/>
              <a:ext cx="273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36"/>
            <p:cNvCxnSpPr>
              <a:cxnSpLocks noChangeShapeType="1"/>
              <a:stCxn id="72" idx="1"/>
              <a:endCxn id="87" idx="3"/>
            </p:cNvCxnSpPr>
            <p:nvPr/>
          </p:nvCxnSpPr>
          <p:spPr bwMode="auto">
            <a:xfrm flipH="1">
              <a:off x="3315" y="5673725"/>
              <a:ext cx="264" cy="3175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37"/>
            <p:cNvCxnSpPr>
              <a:cxnSpLocks noChangeShapeType="1"/>
              <a:stCxn id="86" idx="1"/>
              <a:endCxn id="72" idx="3"/>
            </p:cNvCxnSpPr>
            <p:nvPr/>
          </p:nvCxnSpPr>
          <p:spPr bwMode="auto">
            <a:xfrm flipH="1">
              <a:off x="4389" y="5672138"/>
              <a:ext cx="263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138"/>
            <p:cNvCxnSpPr>
              <a:cxnSpLocks noChangeShapeType="1"/>
              <a:stCxn id="76" idx="2"/>
              <a:endCxn id="86" idx="0"/>
            </p:cNvCxnSpPr>
            <p:nvPr/>
          </p:nvCxnSpPr>
          <p:spPr bwMode="auto">
            <a:xfrm>
              <a:off x="5130" y="3741738"/>
              <a:ext cx="1" cy="1612900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6" name="Rectangle 139"/>
            <p:cNvSpPr>
              <a:spLocks noChangeArrowheads="1"/>
            </p:cNvSpPr>
            <p:nvPr/>
          </p:nvSpPr>
          <p:spPr bwMode="auto">
            <a:xfrm>
              <a:off x="3096" y="1404938"/>
              <a:ext cx="768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relation R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12</a:t>
              </a: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97" name="AutoShape 140"/>
            <p:cNvSpPr>
              <a:spLocks noChangeArrowheads="1"/>
            </p:cNvSpPr>
            <p:nvPr/>
          </p:nvSpPr>
          <p:spPr bwMode="auto">
            <a:xfrm>
              <a:off x="271" y="4259263"/>
              <a:ext cx="689" cy="630238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program</a:t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inputs</a:t>
              </a:r>
              <a:endParaRPr lang="en-US" sz="16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98" name="Rectangle 141"/>
            <p:cNvSpPr>
              <a:spLocks noChangeArrowheads="1"/>
            </p:cNvSpPr>
            <p:nvPr/>
          </p:nvSpPr>
          <p:spPr bwMode="auto">
            <a:xfrm>
              <a:off x="2147" y="1404938"/>
              <a:ext cx="710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1</a:t>
              </a: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99" name="Rectangle 142"/>
            <p:cNvSpPr>
              <a:spLocks noChangeArrowheads="1"/>
            </p:cNvSpPr>
            <p:nvPr/>
          </p:nvSpPr>
          <p:spPr bwMode="auto">
            <a:xfrm>
              <a:off x="4103" y="1404938"/>
              <a:ext cx="710" cy="581025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ts val="8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domain D</a:t>
              </a:r>
              <a:r>
                <a:rPr lang="en-US" sz="1600" b="0" baseline="-25000" smtClean="0">
                  <a:solidFill>
                    <a:srgbClr val="FFFFFF"/>
                  </a:solidFill>
                  <a:latin typeface="Arial" charset="0"/>
                </a:rPr>
                <a:t>2</a:t>
              </a: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/>
              </a:r>
              <a:br>
                <a:rPr lang="en-US" sz="1600" b="0" smtClean="0">
                  <a:solidFill>
                    <a:srgbClr val="FFFFFF"/>
                  </a:solidFill>
                  <a:latin typeface="Arial" charset="0"/>
                </a:rPr>
              </a:br>
              <a:r>
                <a:rPr lang="en-US" sz="1600" b="0" smtClean="0">
                  <a:solidFill>
                    <a:srgbClr val="FFFFFF"/>
                  </a:solidFill>
                  <a:latin typeface="Arial" charset="0"/>
                </a:rPr>
                <a:t>analysis</a:t>
              </a:r>
            </a:p>
          </p:txBody>
        </p:sp>
        <p:cxnSp>
          <p:nvCxnSpPr>
            <p:cNvPr id="100" name="AutoShape 143"/>
            <p:cNvCxnSpPr>
              <a:cxnSpLocks noChangeShapeType="1"/>
              <a:stCxn id="78" idx="3"/>
              <a:endCxn id="83" idx="1"/>
            </p:cNvCxnSpPr>
            <p:nvPr/>
          </p:nvCxnSpPr>
          <p:spPr bwMode="auto">
            <a:xfrm>
              <a:off x="2181" y="3459163"/>
              <a:ext cx="195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144"/>
            <p:cNvCxnSpPr>
              <a:cxnSpLocks noChangeShapeType="1"/>
              <a:stCxn id="83" idx="3"/>
              <a:endCxn id="77" idx="1"/>
            </p:cNvCxnSpPr>
            <p:nvPr/>
          </p:nvCxnSpPr>
          <p:spPr bwMode="auto">
            <a:xfrm flipV="1">
              <a:off x="2952" y="3457575"/>
              <a:ext cx="200" cy="3175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45"/>
            <p:cNvCxnSpPr>
              <a:cxnSpLocks noChangeShapeType="1"/>
              <a:stCxn id="77" idx="3"/>
              <a:endCxn id="85" idx="1"/>
            </p:cNvCxnSpPr>
            <p:nvPr/>
          </p:nvCxnSpPr>
          <p:spPr bwMode="auto">
            <a:xfrm flipV="1">
              <a:off x="3814" y="3452813"/>
              <a:ext cx="202" cy="476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146"/>
            <p:cNvCxnSpPr>
              <a:cxnSpLocks noChangeShapeType="1"/>
              <a:stCxn id="82" idx="2"/>
              <a:endCxn id="77" idx="0"/>
            </p:cNvCxnSpPr>
            <p:nvPr/>
          </p:nvCxnSpPr>
          <p:spPr bwMode="auto">
            <a:xfrm>
              <a:off x="3481" y="2649538"/>
              <a:ext cx="2" cy="51276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" name="AutoShape 147"/>
            <p:cNvCxnSpPr>
              <a:cxnSpLocks noChangeShapeType="1"/>
              <a:stCxn id="96" idx="2"/>
              <a:endCxn id="82" idx="0"/>
            </p:cNvCxnSpPr>
            <p:nvPr/>
          </p:nvCxnSpPr>
          <p:spPr bwMode="auto">
            <a:xfrm>
              <a:off x="3480" y="1985963"/>
              <a:ext cx="1" cy="30003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48"/>
            <p:cNvCxnSpPr>
              <a:cxnSpLocks noChangeShapeType="1"/>
              <a:stCxn id="85" idx="3"/>
              <a:endCxn id="76" idx="1"/>
            </p:cNvCxnSpPr>
            <p:nvPr/>
          </p:nvCxnSpPr>
          <p:spPr bwMode="auto">
            <a:xfrm flipV="1">
              <a:off x="4582" y="3451225"/>
              <a:ext cx="188" cy="1588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6" name="AutoShape 149"/>
            <p:cNvCxnSpPr>
              <a:cxnSpLocks noChangeShapeType="1"/>
              <a:stCxn id="99" idx="2"/>
              <a:endCxn id="84" idx="0"/>
            </p:cNvCxnSpPr>
            <p:nvPr/>
          </p:nvCxnSpPr>
          <p:spPr bwMode="auto">
            <a:xfrm>
              <a:off x="4458" y="1985963"/>
              <a:ext cx="0" cy="307975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7" name="AutoShape 150"/>
            <p:cNvCxnSpPr>
              <a:cxnSpLocks noChangeShapeType="1"/>
              <a:stCxn id="98" idx="2"/>
              <a:endCxn id="81" idx="0"/>
            </p:cNvCxnSpPr>
            <p:nvPr/>
          </p:nvCxnSpPr>
          <p:spPr bwMode="auto">
            <a:xfrm>
              <a:off x="2502" y="1985963"/>
              <a:ext cx="2" cy="309563"/>
            </a:xfrm>
            <a:prstGeom prst="straightConnector1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8" name="Line 151"/>
            <p:cNvSpPr>
              <a:spLocks noChangeShapeType="1"/>
            </p:cNvSpPr>
            <p:nvPr/>
          </p:nvSpPr>
          <p:spPr bwMode="auto">
            <a:xfrm flipV="1">
              <a:off x="982" y="1165225"/>
              <a:ext cx="3495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cxnSp>
          <p:nvCxnSpPr>
            <p:cNvPr id="109" name="AutoShape 152"/>
            <p:cNvCxnSpPr>
              <a:cxnSpLocks noChangeShapeType="1"/>
              <a:stCxn id="97" idx="3"/>
              <a:endCxn id="78" idx="1"/>
            </p:cNvCxnSpPr>
            <p:nvPr/>
          </p:nvCxnSpPr>
          <p:spPr bwMode="auto">
            <a:xfrm flipV="1">
              <a:off x="960" y="3459163"/>
              <a:ext cx="392" cy="1116013"/>
            </a:xfrm>
            <a:prstGeom prst="bentConnector3">
              <a:avLst>
                <a:gd name="adj1" fmla="val 58417"/>
              </a:avLst>
            </a:prstGeom>
            <a:noFill/>
            <a:ln w="317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0" name="AutoShape 153"/>
            <p:cNvCxnSpPr>
              <a:cxnSpLocks noChangeShapeType="1"/>
              <a:stCxn id="81" idx="3"/>
              <a:endCxn id="96" idx="1"/>
            </p:cNvCxnSpPr>
            <p:nvPr/>
          </p:nvCxnSpPr>
          <p:spPr bwMode="auto">
            <a:xfrm flipV="1">
              <a:off x="2867" y="1695450"/>
              <a:ext cx="229" cy="782638"/>
            </a:xfrm>
            <a:prstGeom prst="bentConnector3">
              <a:avLst>
                <a:gd name="adj1" fmla="val 49782"/>
              </a:avLst>
            </a:prstGeom>
            <a:noFill/>
            <a:ln w="317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54"/>
            <p:cNvCxnSpPr>
              <a:cxnSpLocks noChangeShapeType="1"/>
              <a:stCxn id="84" idx="1"/>
              <a:endCxn id="96" idx="3"/>
            </p:cNvCxnSpPr>
            <p:nvPr/>
          </p:nvCxnSpPr>
          <p:spPr bwMode="auto">
            <a:xfrm rot="10800000">
              <a:off x="3864" y="1695450"/>
              <a:ext cx="230" cy="781050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" name="Line 155"/>
            <p:cNvSpPr>
              <a:spLocks noChangeShapeType="1"/>
            </p:cNvSpPr>
            <p:nvPr/>
          </p:nvSpPr>
          <p:spPr bwMode="auto">
            <a:xfrm>
              <a:off x="2502" y="116522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3" name="Line 156"/>
            <p:cNvSpPr>
              <a:spLocks noChangeShapeType="1"/>
            </p:cNvSpPr>
            <p:nvPr/>
          </p:nvSpPr>
          <p:spPr bwMode="auto">
            <a:xfrm>
              <a:off x="2502" y="2660650"/>
              <a:ext cx="0" cy="284163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4" name="Line 157"/>
            <p:cNvSpPr>
              <a:spLocks noChangeShapeType="1"/>
            </p:cNvSpPr>
            <p:nvPr/>
          </p:nvSpPr>
          <p:spPr bwMode="auto">
            <a:xfrm>
              <a:off x="1875" y="2936875"/>
              <a:ext cx="1509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5" name="Line 158"/>
            <p:cNvSpPr>
              <a:spLocks noChangeShapeType="1"/>
            </p:cNvSpPr>
            <p:nvPr/>
          </p:nvSpPr>
          <p:spPr bwMode="auto">
            <a:xfrm>
              <a:off x="3480" y="1174750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6" name="Line 159"/>
            <p:cNvSpPr>
              <a:spLocks noChangeShapeType="1"/>
            </p:cNvSpPr>
            <p:nvPr/>
          </p:nvSpPr>
          <p:spPr bwMode="auto">
            <a:xfrm>
              <a:off x="4464" y="116522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7" name="Line 160"/>
            <p:cNvSpPr>
              <a:spLocks noChangeShapeType="1"/>
            </p:cNvSpPr>
            <p:nvPr/>
          </p:nvSpPr>
          <p:spPr bwMode="auto">
            <a:xfrm>
              <a:off x="1886" y="293687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8" name="Line 161"/>
            <p:cNvSpPr>
              <a:spLocks noChangeShapeType="1"/>
            </p:cNvSpPr>
            <p:nvPr/>
          </p:nvSpPr>
          <p:spPr bwMode="auto">
            <a:xfrm>
              <a:off x="3384" y="2927350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19" name="Line 162"/>
            <p:cNvSpPr>
              <a:spLocks noChangeShapeType="1"/>
            </p:cNvSpPr>
            <p:nvPr/>
          </p:nvSpPr>
          <p:spPr bwMode="auto">
            <a:xfrm>
              <a:off x="4440" y="2660650"/>
              <a:ext cx="0" cy="284163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0" name="Line 163"/>
            <p:cNvSpPr>
              <a:spLocks noChangeShapeType="1"/>
            </p:cNvSpPr>
            <p:nvPr/>
          </p:nvSpPr>
          <p:spPr bwMode="auto">
            <a:xfrm>
              <a:off x="3576" y="2936875"/>
              <a:ext cx="158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1" name="Line 164"/>
            <p:cNvSpPr>
              <a:spLocks noChangeShapeType="1"/>
            </p:cNvSpPr>
            <p:nvPr/>
          </p:nvSpPr>
          <p:spPr bwMode="auto">
            <a:xfrm>
              <a:off x="3576" y="2927350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2" name="Line 165"/>
            <p:cNvSpPr>
              <a:spLocks noChangeShapeType="1"/>
            </p:cNvSpPr>
            <p:nvPr/>
          </p:nvSpPr>
          <p:spPr bwMode="auto">
            <a:xfrm>
              <a:off x="5154" y="2936875"/>
              <a:ext cx="0" cy="2286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3" name="Line 166"/>
            <p:cNvSpPr>
              <a:spLocks noChangeShapeType="1"/>
            </p:cNvSpPr>
            <p:nvPr/>
          </p:nvSpPr>
          <p:spPr bwMode="auto">
            <a:xfrm flipH="1">
              <a:off x="1752" y="1174750"/>
              <a:ext cx="0" cy="1992313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4" name="Text Box 167"/>
            <p:cNvSpPr txBox="1">
              <a:spLocks noChangeArrowheads="1"/>
            </p:cNvSpPr>
            <p:nvPr/>
          </p:nvSpPr>
          <p:spPr bwMode="auto">
            <a:xfrm>
              <a:off x="1704" y="762000"/>
              <a:ext cx="3408" cy="34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bg1"/>
                  </a:solidFill>
                </a:rPr>
                <a:t>example program analysis</a:t>
              </a:r>
            </a:p>
          </p:txBody>
        </p:sp>
        <p:sp>
          <p:nvSpPr>
            <p:cNvPr id="125" name="Line 168"/>
            <p:cNvSpPr>
              <a:spLocks noChangeShapeType="1"/>
            </p:cNvSpPr>
            <p:nvPr/>
          </p:nvSpPr>
          <p:spPr bwMode="auto">
            <a:xfrm>
              <a:off x="3156" y="4098925"/>
              <a:ext cx="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6" name="Text Box 169"/>
            <p:cNvSpPr txBox="1">
              <a:spLocks noChangeArrowheads="1"/>
            </p:cNvSpPr>
            <p:nvPr/>
          </p:nvSpPr>
          <p:spPr bwMode="auto">
            <a:xfrm rot="16200000">
              <a:off x="-761839" y="4572687"/>
              <a:ext cx="152400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bg1"/>
                  </a:solidFill>
                </a:rPr>
                <a:t>Java program</a:t>
              </a:r>
            </a:p>
          </p:txBody>
        </p:sp>
        <p:sp>
          <p:nvSpPr>
            <p:cNvPr id="127" name="Line 170"/>
            <p:cNvSpPr>
              <a:spLocks noChangeShapeType="1"/>
            </p:cNvSpPr>
            <p:nvPr/>
          </p:nvSpPr>
          <p:spPr bwMode="auto">
            <a:xfrm>
              <a:off x="3572" y="2938463"/>
              <a:ext cx="875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  <p:sp>
          <p:nvSpPr>
            <p:cNvPr id="128" name="Line 171"/>
            <p:cNvSpPr>
              <a:spLocks noChangeShapeType="1"/>
            </p:cNvSpPr>
            <p:nvPr/>
          </p:nvSpPr>
          <p:spPr bwMode="auto">
            <a:xfrm>
              <a:off x="2497" y="2938463"/>
              <a:ext cx="893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>
                <a:spcBef>
                  <a:spcPts val="800"/>
                </a:spcBef>
              </a:pPr>
              <a:endParaRPr lang="en-US" sz="2400" b="0" smtClean="0">
                <a:solidFill>
                  <a:srgbClr val="0860A8"/>
                </a:solidFill>
                <a:latin typeface="Arial" charset="0"/>
              </a:endParaRPr>
            </a:p>
          </p:txBody>
        </p:sp>
      </p:grpSp>
      <p:sp>
        <p:nvSpPr>
          <p:cNvPr id="130" name="AutoShape 62"/>
          <p:cNvSpPr>
            <a:spLocks noChangeArrowheads="1"/>
          </p:cNvSpPr>
          <p:nvPr/>
        </p:nvSpPr>
        <p:spPr bwMode="auto">
          <a:xfrm>
            <a:off x="5584825" y="4964112"/>
            <a:ext cx="1676400" cy="628650"/>
          </a:xfrm>
          <a:prstGeom prst="wedgeRoundRectCallout">
            <a:avLst>
              <a:gd name="adj1" fmla="val 82481"/>
              <a:gd name="adj2" fmla="val -18206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user demands this to run</a:t>
            </a:r>
          </a:p>
        </p:txBody>
      </p:sp>
      <p:sp>
        <p:nvSpPr>
          <p:cNvPr id="131" name="AutoShape 63"/>
          <p:cNvSpPr>
            <a:spLocks noChangeArrowheads="1"/>
          </p:cNvSpPr>
          <p:nvPr/>
        </p:nvSpPr>
        <p:spPr bwMode="auto">
          <a:xfrm>
            <a:off x="7467600" y="4965700"/>
            <a:ext cx="1622425" cy="628650"/>
          </a:xfrm>
          <a:prstGeom prst="wedgeRoundRectCallout">
            <a:avLst>
              <a:gd name="adj1" fmla="val 2741"/>
              <a:gd name="adj2" fmla="val -18005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R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2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2</a:t>
            </a:r>
          </a:p>
        </p:txBody>
      </p:sp>
      <p:sp>
        <p:nvSpPr>
          <p:cNvPr id="132" name="AutoShape 67"/>
          <p:cNvSpPr>
            <a:spLocks noChangeArrowheads="1"/>
          </p:cNvSpPr>
          <p:nvPr/>
        </p:nvSpPr>
        <p:spPr bwMode="auto">
          <a:xfrm>
            <a:off x="7642225" y="1081087"/>
            <a:ext cx="1446212" cy="628650"/>
          </a:xfrm>
          <a:prstGeom prst="wedgeRoundRectCallout">
            <a:avLst>
              <a:gd name="adj1" fmla="val -69102"/>
              <a:gd name="adj2" fmla="val 6843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runs to finish</a:t>
            </a:r>
          </a:p>
        </p:txBody>
      </p:sp>
      <p:sp>
        <p:nvSpPr>
          <p:cNvPr id="133" name="AutoShape 71"/>
          <p:cNvSpPr>
            <a:spLocks noChangeArrowheads="1"/>
          </p:cNvSpPr>
          <p:nvPr/>
        </p:nvSpPr>
        <p:spPr bwMode="auto">
          <a:xfrm>
            <a:off x="1698625" y="2157412"/>
            <a:ext cx="1435100" cy="628650"/>
          </a:xfrm>
          <a:prstGeom prst="wedgeRoundRectCallout">
            <a:avLst>
              <a:gd name="adj1" fmla="val 69356"/>
              <a:gd name="adj2" fmla="val -4848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runs to finish</a:t>
            </a:r>
          </a:p>
        </p:txBody>
      </p:sp>
      <p:sp>
        <p:nvSpPr>
          <p:cNvPr id="134" name="Text Box 74"/>
          <p:cNvSpPr txBox="1">
            <a:spLocks noChangeArrowheads="1"/>
          </p:cNvSpPr>
          <p:nvPr/>
        </p:nvSpPr>
        <p:spPr bwMode="auto">
          <a:xfrm>
            <a:off x="7337425" y="25273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5" name="Text Box 75"/>
          <p:cNvSpPr txBox="1">
            <a:spLocks noChangeArrowheads="1"/>
          </p:cNvSpPr>
          <p:nvPr/>
        </p:nvSpPr>
        <p:spPr bwMode="auto">
          <a:xfrm>
            <a:off x="5856287" y="253841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6" name="Text Box 76"/>
          <p:cNvSpPr txBox="1">
            <a:spLocks noChangeArrowheads="1"/>
          </p:cNvSpPr>
          <p:nvPr/>
        </p:nvSpPr>
        <p:spPr bwMode="auto">
          <a:xfrm>
            <a:off x="4235450" y="253841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4311650" y="33972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8" name="Text Box 78"/>
          <p:cNvSpPr txBox="1">
            <a:spLocks noChangeArrowheads="1"/>
          </p:cNvSpPr>
          <p:nvPr/>
        </p:nvSpPr>
        <p:spPr bwMode="auto">
          <a:xfrm>
            <a:off x="6923087" y="338613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smtClean="0">
                <a:solidFill>
                  <a:srgbClr val="FFFFFF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39" name="AutoShape 83"/>
          <p:cNvSpPr>
            <a:spLocks noChangeArrowheads="1"/>
          </p:cNvSpPr>
          <p:nvPr/>
        </p:nvSpPr>
        <p:spPr bwMode="auto">
          <a:xfrm>
            <a:off x="3375025" y="4962525"/>
            <a:ext cx="1981200" cy="628650"/>
          </a:xfrm>
          <a:prstGeom prst="wedgeRoundRectCallout">
            <a:avLst>
              <a:gd name="adj1" fmla="val 60176"/>
              <a:gd name="adj2" fmla="val -17929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2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R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, R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12</a:t>
            </a:r>
          </a:p>
        </p:txBody>
      </p:sp>
      <p:sp>
        <p:nvSpPr>
          <p:cNvPr id="140" name="AutoShape 89"/>
          <p:cNvSpPr>
            <a:spLocks noChangeArrowheads="1"/>
          </p:cNvSpPr>
          <p:nvPr/>
        </p:nvSpPr>
        <p:spPr bwMode="auto">
          <a:xfrm>
            <a:off x="3103562" y="1066800"/>
            <a:ext cx="1676400" cy="628650"/>
          </a:xfrm>
          <a:prstGeom prst="wedgeRoundRectCallout">
            <a:avLst>
              <a:gd name="adj1" fmla="val 91667"/>
              <a:gd name="adj2" fmla="val 6793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</a:p>
        </p:txBody>
      </p:sp>
      <p:sp>
        <p:nvSpPr>
          <p:cNvPr id="141" name="AutoShape 86"/>
          <p:cNvSpPr>
            <a:spLocks noChangeArrowheads="1"/>
          </p:cNvSpPr>
          <p:nvPr/>
        </p:nvSpPr>
        <p:spPr bwMode="auto">
          <a:xfrm>
            <a:off x="3375025" y="4965700"/>
            <a:ext cx="1981200" cy="628650"/>
          </a:xfrm>
          <a:prstGeom prst="wedgeRoundRectCallout">
            <a:avLst>
              <a:gd name="adj1" fmla="val 60176"/>
              <a:gd name="adj2" fmla="val -17929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</a:t>
            </a:r>
            <a:br>
              <a:rPr lang="en-US" sz="1600" smtClean="0">
                <a:solidFill>
                  <a:srgbClr val="0860A8"/>
                </a:solidFill>
                <a:latin typeface="Arial" charset="0"/>
              </a:rPr>
            </a:b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runs to finish</a:t>
            </a:r>
            <a:endParaRPr lang="en-US" sz="2400" smtClean="0">
              <a:solidFill>
                <a:srgbClr val="0860A8"/>
              </a:solidFill>
              <a:latin typeface="Arial" charset="0"/>
            </a:endParaRPr>
          </a:p>
        </p:txBody>
      </p:sp>
      <p:sp>
        <p:nvSpPr>
          <p:cNvPr id="142" name="AutoShape 80"/>
          <p:cNvSpPr>
            <a:spLocks noChangeArrowheads="1"/>
          </p:cNvSpPr>
          <p:nvPr/>
        </p:nvSpPr>
        <p:spPr bwMode="auto">
          <a:xfrm>
            <a:off x="3103562" y="1071562"/>
            <a:ext cx="1676400" cy="628650"/>
          </a:xfrm>
          <a:prstGeom prst="wedgeRoundRectCallout">
            <a:avLst>
              <a:gd name="adj1" fmla="val 91667"/>
              <a:gd name="adj2" fmla="val 6793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 runs to finish</a:t>
            </a:r>
          </a:p>
        </p:txBody>
      </p:sp>
      <p:sp>
        <p:nvSpPr>
          <p:cNvPr id="143" name="AutoShape 68"/>
          <p:cNvSpPr>
            <a:spLocks noChangeArrowheads="1"/>
          </p:cNvSpPr>
          <p:nvPr/>
        </p:nvSpPr>
        <p:spPr bwMode="auto">
          <a:xfrm>
            <a:off x="1470025" y="4964112"/>
            <a:ext cx="1676400" cy="628650"/>
          </a:xfrm>
          <a:prstGeom prst="wedgeRoundRectCallout">
            <a:avLst>
              <a:gd name="adj1" fmla="val 34375"/>
              <a:gd name="adj2" fmla="val -1785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starts, blocks on D</a:t>
            </a:r>
            <a:r>
              <a:rPr lang="en-US" sz="1600" baseline="-25000" smtClean="0">
                <a:solidFill>
                  <a:srgbClr val="0860A8"/>
                </a:solidFill>
                <a:latin typeface="Arial" charset="0"/>
              </a:rPr>
              <a:t>1</a:t>
            </a:r>
          </a:p>
        </p:txBody>
      </p:sp>
      <p:sp>
        <p:nvSpPr>
          <p:cNvPr id="144" name="AutoShape 90"/>
          <p:cNvSpPr>
            <a:spLocks noChangeArrowheads="1"/>
          </p:cNvSpPr>
          <p:nvPr/>
        </p:nvSpPr>
        <p:spPr bwMode="auto">
          <a:xfrm>
            <a:off x="1470025" y="4965700"/>
            <a:ext cx="1676400" cy="628650"/>
          </a:xfrm>
          <a:prstGeom prst="wedgeRoundRectCallout">
            <a:avLst>
              <a:gd name="adj1" fmla="val 34375"/>
              <a:gd name="adj2" fmla="val -1785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 runs to finish</a:t>
            </a:r>
            <a:endParaRPr lang="en-US" sz="2400" smtClean="0">
              <a:solidFill>
                <a:srgbClr val="0860A8"/>
              </a:solidFill>
              <a:latin typeface="Arial" charset="0"/>
            </a:endParaRPr>
          </a:p>
        </p:txBody>
      </p:sp>
      <p:sp>
        <p:nvSpPr>
          <p:cNvPr id="145" name="AutoShape 106"/>
          <p:cNvSpPr>
            <a:spLocks noChangeArrowheads="1"/>
          </p:cNvSpPr>
          <p:nvPr/>
        </p:nvSpPr>
        <p:spPr bwMode="auto">
          <a:xfrm>
            <a:off x="7467600" y="4965700"/>
            <a:ext cx="1622425" cy="628650"/>
          </a:xfrm>
          <a:prstGeom prst="wedgeRoundRectCallout">
            <a:avLst>
              <a:gd name="adj1" fmla="val 2741"/>
              <a:gd name="adj2" fmla="val -18005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smtClean="0">
                <a:solidFill>
                  <a:srgbClr val="0860A8"/>
                </a:solidFill>
                <a:latin typeface="Arial" charset="0"/>
              </a:rPr>
              <a:t>resumes, runs to finish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 animBg="1"/>
      <p:bldP spid="140" grpId="0" animBg="1"/>
      <p:bldP spid="141" grpId="0" animBg="1"/>
      <p:bldP spid="142" grpId="0" animBg="1"/>
      <p:bldP spid="14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 of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Getting Started with Chord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Program Representation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Analysis Using </a:t>
            </a:r>
            <a:r>
              <a:rPr lang="en-US" sz="2800" dirty="0" err="1" smtClean="0">
                <a:solidFill>
                  <a:schemeClr val="bg1"/>
                </a:solidFill>
              </a:rPr>
              <a:t>Datalog</a:t>
            </a:r>
            <a:r>
              <a:rPr lang="en-US" sz="2800" dirty="0" smtClean="0">
                <a:solidFill>
                  <a:schemeClr val="bg1"/>
                </a:solidFill>
              </a:rPr>
              <a:t>/BDDs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Chaining Analyses Together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Context-Sensitive Analysis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6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Context-Sensitive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1066800"/>
            <a:ext cx="830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Respects inter-procedural control-flow to varying degrees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Broadly two kinds:</a:t>
            </a:r>
            <a:endParaRPr lang="en-US" sz="5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Bottom-Up: analyze method without any knowledge of its callers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Top-Down: analyze method only in called contexts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Two kinds of top-down approaches:</a:t>
            </a:r>
            <a:endParaRPr lang="en-US" sz="500" b="0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Cloning-based (k-limited)</a:t>
            </a:r>
            <a:endParaRPr lang="en-US" sz="2000" b="0" i="1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Summary-based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Fully context-sensitive approaches:</a:t>
            </a:r>
            <a:endParaRPr lang="en-US" sz="5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Bottom-up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Top-down summary-based</a:t>
            </a:r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0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Context-Sensitive Analysis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1143000"/>
            <a:ext cx="830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Top-down: both cloning-based and summary-based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Cloning-based analysis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k</a:t>
            </a:r>
            <a:r>
              <a:rPr lang="en-US" sz="2000" b="0" dirty="0" smtClean="0">
                <a:solidFill>
                  <a:schemeClr val="bg1"/>
                </a:solidFill>
              </a:rPr>
              <a:t>-CFA, k-object-sensitivity, hybrid</a:t>
            </a:r>
            <a:endParaRPr lang="en-US" sz="15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4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Summary-based analysis</a:t>
            </a:r>
            <a:endParaRPr lang="en-US" sz="500" b="0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Tabulation algorithm from Reps, </a:t>
            </a:r>
            <a:r>
              <a:rPr lang="en-US" sz="2000" b="0" dirty="0" err="1" smtClean="0">
                <a:solidFill>
                  <a:schemeClr val="bg1"/>
                </a:solidFill>
              </a:rPr>
              <a:t>Horwitz</a:t>
            </a:r>
            <a:r>
              <a:rPr lang="en-US" sz="2000" b="0" dirty="0" smtClean="0">
                <a:solidFill>
                  <a:schemeClr val="bg1"/>
                </a:solidFill>
              </a:rPr>
              <a:t>, </a:t>
            </a:r>
            <a:r>
              <a:rPr lang="en-US" sz="2000" b="0" dirty="0" err="1" smtClean="0">
                <a:solidFill>
                  <a:schemeClr val="bg1"/>
                </a:solidFill>
              </a:rPr>
              <a:t>Sagiv</a:t>
            </a:r>
            <a:r>
              <a:rPr lang="en-US" sz="2000" b="0" dirty="0" smtClean="0">
                <a:solidFill>
                  <a:schemeClr val="bg1"/>
                </a:solidFill>
              </a:rPr>
              <a:t> (POPL’95)</a:t>
            </a:r>
            <a:endParaRPr lang="en-US" sz="2000" b="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8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9906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Context-Insensitive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22526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95" name="AutoShape 55"/>
          <p:cNvCxnSpPr>
            <a:cxnSpLocks noChangeShapeType="1"/>
            <a:stCxn id="957507" idx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1921145" y="4830763"/>
            <a:ext cx="59663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2, 3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7507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10816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5522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16865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1000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52700" y="4572000"/>
            <a:ext cx="0" cy="125696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5" name="Picture 101" descr="cr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5020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5486400" y="1012825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8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9" name="Rectangle 78"/>
          <p:cNvSpPr>
            <a:spLocks noChangeArrowheads="1"/>
          </p:cNvSpPr>
          <p:nvPr/>
        </p:nvSpPr>
        <p:spPr bwMode="auto">
          <a:xfrm>
            <a:off x="381000" y="5114925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54" name="AutoShape 2"/>
          <p:cNvCxnSpPr>
            <a:cxnSpLocks noChangeShapeType="1"/>
          </p:cNvCxnSpPr>
          <p:nvPr/>
        </p:nvCxnSpPr>
        <p:spPr bwMode="auto">
          <a:xfrm flipH="1">
            <a:off x="5708473" y="2617258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AutoShape 3"/>
          <p:cNvCxnSpPr>
            <a:cxnSpLocks noChangeShapeType="1"/>
          </p:cNvCxnSpPr>
          <p:nvPr/>
        </p:nvCxnSpPr>
        <p:spPr bwMode="auto">
          <a:xfrm flipH="1">
            <a:off x="7800798" y="2628370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AutoShape 11"/>
          <p:cNvSpPr>
            <a:spLocks noChangeArrowheads="1"/>
          </p:cNvSpPr>
          <p:nvPr/>
        </p:nvSpPr>
        <p:spPr bwMode="auto">
          <a:xfrm>
            <a:off x="6670498" y="156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157" name="AutoShape 12"/>
          <p:cNvSpPr>
            <a:spLocks noChangeArrowheads="1"/>
          </p:cNvSpPr>
          <p:nvPr/>
        </p:nvSpPr>
        <p:spPr bwMode="auto">
          <a:xfrm>
            <a:off x="6227586" y="2093383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158" name="AutoShape 13"/>
          <p:cNvSpPr>
            <a:spLocks noChangeArrowheads="1"/>
          </p:cNvSpPr>
          <p:nvPr/>
        </p:nvSpPr>
        <p:spPr bwMode="auto">
          <a:xfrm>
            <a:off x="5573536" y="238230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159" name="AutoShape 14"/>
          <p:cNvSpPr>
            <a:spLocks noChangeArrowheads="1"/>
          </p:cNvSpPr>
          <p:nvPr/>
        </p:nvSpPr>
        <p:spPr bwMode="auto">
          <a:xfrm>
            <a:off x="5497336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160" name="AutoShape 15"/>
          <p:cNvSpPr>
            <a:spLocks noChangeArrowheads="1"/>
          </p:cNvSpPr>
          <p:nvPr/>
        </p:nvSpPr>
        <p:spPr bwMode="auto">
          <a:xfrm>
            <a:off x="7670623" y="24045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161" name="AutoShape 16"/>
          <p:cNvSpPr>
            <a:spLocks noChangeArrowheads="1"/>
          </p:cNvSpPr>
          <p:nvPr/>
        </p:nvSpPr>
        <p:spPr bwMode="auto">
          <a:xfrm>
            <a:off x="6908623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162" name="AutoShape 18"/>
          <p:cNvSpPr>
            <a:spLocks noChangeArrowheads="1"/>
          </p:cNvSpPr>
          <p:nvPr/>
        </p:nvSpPr>
        <p:spPr bwMode="auto">
          <a:xfrm>
            <a:off x="7451548" y="537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163" name="AutoShape 19"/>
          <p:cNvSpPr>
            <a:spLocks noChangeArrowheads="1"/>
          </p:cNvSpPr>
          <p:nvPr/>
        </p:nvSpPr>
        <p:spPr bwMode="auto">
          <a:xfrm>
            <a:off x="6922911" y="4852458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164" name="AutoShape 20"/>
          <p:cNvSpPr>
            <a:spLocks noChangeArrowheads="1"/>
          </p:cNvSpPr>
          <p:nvPr/>
        </p:nvSpPr>
        <p:spPr bwMode="auto">
          <a:xfrm>
            <a:off x="6168848" y="3841220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165" name="AutoShape 21"/>
          <p:cNvSpPr>
            <a:spLocks noChangeArrowheads="1"/>
          </p:cNvSpPr>
          <p:nvPr/>
        </p:nvSpPr>
        <p:spPr bwMode="auto">
          <a:xfrm>
            <a:off x="5841823" y="535410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166" name="AutoShape 22"/>
          <p:cNvSpPr>
            <a:spLocks noChangeArrowheads="1"/>
          </p:cNvSpPr>
          <p:nvPr/>
        </p:nvSpPr>
        <p:spPr bwMode="auto">
          <a:xfrm>
            <a:off x="5322711" y="4854045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167" name="AutoShape 23"/>
          <p:cNvCxnSpPr>
            <a:cxnSpLocks noChangeShapeType="1"/>
            <a:stCxn id="156" idx="2"/>
            <a:endCxn id="157" idx="0"/>
          </p:cNvCxnSpPr>
          <p:nvPr/>
        </p:nvCxnSpPr>
        <p:spPr bwMode="auto">
          <a:xfrm flipH="1">
            <a:off x="6799086" y="1831445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24"/>
          <p:cNvCxnSpPr>
            <a:cxnSpLocks noChangeShapeType="1"/>
            <a:stCxn id="157" idx="2"/>
            <a:endCxn id="159" idx="0"/>
          </p:cNvCxnSpPr>
          <p:nvPr/>
        </p:nvCxnSpPr>
        <p:spPr bwMode="auto">
          <a:xfrm flipH="1">
            <a:off x="6068836" y="2358495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AutoShape 25"/>
          <p:cNvCxnSpPr>
            <a:cxnSpLocks noChangeShapeType="1"/>
            <a:stCxn id="157" idx="2"/>
            <a:endCxn id="161" idx="0"/>
          </p:cNvCxnSpPr>
          <p:nvPr/>
        </p:nvCxnSpPr>
        <p:spPr bwMode="auto">
          <a:xfrm>
            <a:off x="6799086" y="2358495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AutoShape 26"/>
          <p:cNvCxnSpPr>
            <a:cxnSpLocks noChangeShapeType="1"/>
            <a:stCxn id="159" idx="2"/>
            <a:endCxn id="164" idx="0"/>
          </p:cNvCxnSpPr>
          <p:nvPr/>
        </p:nvCxnSpPr>
        <p:spPr bwMode="auto">
          <a:xfrm>
            <a:off x="6068836" y="3230033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27"/>
          <p:cNvCxnSpPr>
            <a:cxnSpLocks noChangeShapeType="1"/>
            <a:stCxn id="161" idx="2"/>
            <a:endCxn id="164" idx="0"/>
          </p:cNvCxnSpPr>
          <p:nvPr/>
        </p:nvCxnSpPr>
        <p:spPr bwMode="auto">
          <a:xfrm flipH="1">
            <a:off x="6789561" y="3230033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28"/>
          <p:cNvCxnSpPr>
            <a:cxnSpLocks noChangeShapeType="1"/>
            <a:stCxn id="164" idx="2"/>
            <a:endCxn id="163" idx="0"/>
          </p:cNvCxnSpPr>
          <p:nvPr/>
        </p:nvCxnSpPr>
        <p:spPr bwMode="auto">
          <a:xfrm>
            <a:off x="6789561" y="4107920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29"/>
          <p:cNvCxnSpPr>
            <a:cxnSpLocks noChangeShapeType="1"/>
            <a:stCxn id="164" idx="2"/>
            <a:endCxn id="166" idx="0"/>
          </p:cNvCxnSpPr>
          <p:nvPr/>
        </p:nvCxnSpPr>
        <p:spPr bwMode="auto">
          <a:xfrm flipH="1">
            <a:off x="5981523" y="4107920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AutoShape 30"/>
          <p:cNvCxnSpPr>
            <a:cxnSpLocks noChangeShapeType="1"/>
            <a:stCxn id="165" idx="0"/>
            <a:endCxn id="166" idx="2"/>
          </p:cNvCxnSpPr>
          <p:nvPr/>
        </p:nvCxnSpPr>
        <p:spPr bwMode="auto">
          <a:xfrm flipV="1">
            <a:off x="5975173" y="5119158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AutoShape 31"/>
          <p:cNvCxnSpPr>
            <a:cxnSpLocks noChangeShapeType="1"/>
            <a:stCxn id="162" idx="0"/>
            <a:endCxn id="163" idx="2"/>
          </p:cNvCxnSpPr>
          <p:nvPr/>
        </p:nvCxnSpPr>
        <p:spPr bwMode="auto">
          <a:xfrm flipH="1" flipV="1">
            <a:off x="7581723" y="5117570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76" name="Text Box 32"/>
          <p:cNvSpPr txBox="1">
            <a:spLocks noChangeArrowheads="1"/>
          </p:cNvSpPr>
          <p:nvPr/>
        </p:nvSpPr>
        <p:spPr bwMode="auto">
          <a:xfrm>
            <a:off x="59831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177" name="Text Box 33"/>
          <p:cNvSpPr txBox="1">
            <a:spLocks noChangeArrowheads="1"/>
          </p:cNvSpPr>
          <p:nvPr/>
        </p:nvSpPr>
        <p:spPr bwMode="auto">
          <a:xfrm>
            <a:off x="68213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178" name="Text Box 35"/>
          <p:cNvSpPr txBox="1">
            <a:spLocks noChangeArrowheads="1"/>
          </p:cNvSpPr>
          <p:nvPr/>
        </p:nvSpPr>
        <p:spPr bwMode="auto">
          <a:xfrm>
            <a:off x="6899098" y="3409420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179" name="Text Box 36"/>
          <p:cNvSpPr txBox="1">
            <a:spLocks noChangeArrowheads="1"/>
          </p:cNvSpPr>
          <p:nvPr/>
        </p:nvSpPr>
        <p:spPr bwMode="auto">
          <a:xfrm>
            <a:off x="7013398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180" name="Text Box 37"/>
          <p:cNvSpPr txBox="1">
            <a:spLocks noChangeArrowheads="1"/>
          </p:cNvSpPr>
          <p:nvPr/>
        </p:nvSpPr>
        <p:spPr bwMode="auto">
          <a:xfrm>
            <a:off x="6229173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181" name="AutoShape 64"/>
          <p:cNvCxnSpPr>
            <a:cxnSpLocks noChangeShapeType="1"/>
            <a:stCxn id="182" idx="0"/>
            <a:endCxn id="164" idx="2"/>
          </p:cNvCxnSpPr>
          <p:nvPr/>
        </p:nvCxnSpPr>
        <p:spPr bwMode="auto">
          <a:xfrm flipH="1" flipV="1">
            <a:off x="6789561" y="4107920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AutoShape 65"/>
          <p:cNvSpPr>
            <a:spLocks noChangeArrowheads="1"/>
          </p:cNvSpPr>
          <p:nvPr/>
        </p:nvSpPr>
        <p:spPr bwMode="auto">
          <a:xfrm>
            <a:off x="6659386" y="441113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183" name="Text Box 34"/>
          <p:cNvSpPr txBox="1">
            <a:spLocks noChangeArrowheads="1"/>
          </p:cNvSpPr>
          <p:nvPr/>
        </p:nvSpPr>
        <p:spPr bwMode="auto">
          <a:xfrm>
            <a:off x="6062486" y="3411008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1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9906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Cloning-Based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22526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95" name="AutoShape 55"/>
          <p:cNvCxnSpPr>
            <a:cxnSpLocks noChangeShapeType="1"/>
            <a:stCxn id="957507" idx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2202665" y="4830763"/>
            <a:ext cx="32412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7507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10816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5522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16865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1000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 &lt; M; </a:t>
            </a:r>
            <a:r>
              <a:rPr lang="en-US" sz="160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B2B2B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41148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3768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52700" y="4572000"/>
            <a:ext cx="0" cy="125696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552700" y="4572000"/>
            <a:ext cx="2824163" cy="123031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 Box 63"/>
          <p:cNvSpPr txBox="1">
            <a:spLocks noChangeArrowheads="1"/>
          </p:cNvSpPr>
          <p:nvPr/>
        </p:nvSpPr>
        <p:spPr bwMode="auto">
          <a:xfrm>
            <a:off x="4171672" y="4827657"/>
            <a:ext cx="32412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228600" y="5910421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7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2</a:t>
            </a:r>
          </a:p>
        </p:txBody>
      </p:sp>
      <p:cxnSp>
        <p:nvCxnSpPr>
          <p:cNvPr id="161" name="Straight Connector 160"/>
          <p:cNvCxnSpPr>
            <a:stCxn id="957494" idx="1"/>
            <a:endCxn id="160" idx="3"/>
          </p:cNvCxnSpPr>
          <p:nvPr/>
        </p:nvCxnSpPr>
        <p:spPr bwMode="auto">
          <a:xfrm flipH="1">
            <a:off x="644017" y="6067425"/>
            <a:ext cx="346583" cy="589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Rounded Rectangle 163"/>
          <p:cNvSpPr/>
          <p:nvPr/>
        </p:nvSpPr>
        <p:spPr bwMode="auto">
          <a:xfrm>
            <a:off x="7202424" y="5898229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165" name="Straight Connector 164"/>
          <p:cNvCxnSpPr>
            <a:stCxn id="164" idx="1"/>
          </p:cNvCxnSpPr>
          <p:nvPr/>
        </p:nvCxnSpPr>
        <p:spPr bwMode="auto">
          <a:xfrm flipH="1">
            <a:off x="6858000" y="6061123"/>
            <a:ext cx="344424" cy="63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4" name="Picture 101" descr="cr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5020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utoShape 43"/>
          <p:cNvSpPr>
            <a:spLocks noChangeArrowheads="1"/>
          </p:cNvSpPr>
          <p:nvPr/>
        </p:nvSpPr>
        <p:spPr bwMode="auto">
          <a:xfrm>
            <a:off x="5486400" y="1012825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auto">
          <a:xfrm>
            <a:off x="3505200" y="5114925"/>
            <a:ext cx="35814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78"/>
          <p:cNvSpPr>
            <a:spLocks noChangeArrowheads="1"/>
          </p:cNvSpPr>
          <p:nvPr/>
        </p:nvSpPr>
        <p:spPr bwMode="auto">
          <a:xfrm>
            <a:off x="381000" y="5114925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0" name="AutoShape 2"/>
          <p:cNvCxnSpPr>
            <a:cxnSpLocks noChangeShapeType="1"/>
          </p:cNvCxnSpPr>
          <p:nvPr/>
        </p:nvCxnSpPr>
        <p:spPr bwMode="auto">
          <a:xfrm flipH="1">
            <a:off x="5708473" y="2617258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3"/>
          <p:cNvCxnSpPr>
            <a:cxnSpLocks noChangeShapeType="1"/>
          </p:cNvCxnSpPr>
          <p:nvPr/>
        </p:nvCxnSpPr>
        <p:spPr bwMode="auto">
          <a:xfrm flipH="1">
            <a:off x="7800798" y="2628370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AutoShape 11"/>
          <p:cNvSpPr>
            <a:spLocks noChangeArrowheads="1"/>
          </p:cNvSpPr>
          <p:nvPr/>
        </p:nvSpPr>
        <p:spPr bwMode="auto">
          <a:xfrm>
            <a:off x="6670498" y="156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6227586" y="2093383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74" name="AutoShape 13"/>
          <p:cNvSpPr>
            <a:spLocks noChangeArrowheads="1"/>
          </p:cNvSpPr>
          <p:nvPr/>
        </p:nvSpPr>
        <p:spPr bwMode="auto">
          <a:xfrm>
            <a:off x="5573536" y="238230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el</a:t>
            </a:r>
          </a:p>
        </p:txBody>
      </p:sp>
      <p:sp>
        <p:nvSpPr>
          <p:cNvPr id="75" name="AutoShape 14"/>
          <p:cNvSpPr>
            <a:spLocks noChangeArrowheads="1"/>
          </p:cNvSpPr>
          <p:nvPr/>
        </p:nvSpPr>
        <p:spPr bwMode="auto">
          <a:xfrm>
            <a:off x="5497336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76" name="AutoShape 15"/>
          <p:cNvSpPr>
            <a:spLocks noChangeArrowheads="1"/>
          </p:cNvSpPr>
          <p:nvPr/>
        </p:nvSpPr>
        <p:spPr bwMode="auto">
          <a:xfrm>
            <a:off x="7670623" y="24045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fl</a:t>
            </a:r>
          </a:p>
        </p:txBody>
      </p:sp>
      <p:sp>
        <p:nvSpPr>
          <p:cNvPr id="77" name="AutoShape 16"/>
          <p:cNvSpPr>
            <a:spLocks noChangeArrowheads="1"/>
          </p:cNvSpPr>
          <p:nvPr/>
        </p:nvSpPr>
        <p:spPr bwMode="auto">
          <a:xfrm>
            <a:off x="6908623" y="2964920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78" name="AutoShape 18"/>
          <p:cNvSpPr>
            <a:spLocks noChangeArrowheads="1"/>
          </p:cNvSpPr>
          <p:nvPr/>
        </p:nvSpPr>
        <p:spPr bwMode="auto">
          <a:xfrm>
            <a:off x="7451548" y="537633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79" name="AutoShape 19"/>
          <p:cNvSpPr>
            <a:spLocks noChangeArrowheads="1"/>
          </p:cNvSpPr>
          <p:nvPr/>
        </p:nvSpPr>
        <p:spPr bwMode="auto">
          <a:xfrm>
            <a:off x="6922911" y="4852458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80" name="AutoShape 20"/>
          <p:cNvSpPr>
            <a:spLocks noChangeArrowheads="1"/>
          </p:cNvSpPr>
          <p:nvPr/>
        </p:nvSpPr>
        <p:spPr bwMode="auto">
          <a:xfrm>
            <a:off x="6168848" y="3841220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6</a:t>
            </a:r>
            <a:r>
              <a:rPr lang="en-US" sz="1600">
                <a:latin typeface="Courier New" pitchFamily="49" charset="0"/>
              </a:rPr>
              <a:t> Obj[]</a:t>
            </a:r>
          </a:p>
        </p:txBody>
      </p:sp>
      <p:sp>
        <p:nvSpPr>
          <p:cNvPr id="81" name="AutoShape 21"/>
          <p:cNvSpPr>
            <a:spLocks noChangeArrowheads="1"/>
          </p:cNvSpPr>
          <p:nvPr/>
        </p:nvSpPr>
        <p:spPr bwMode="auto">
          <a:xfrm>
            <a:off x="5841823" y="535410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82" name="AutoShape 22"/>
          <p:cNvSpPr>
            <a:spLocks noChangeArrowheads="1"/>
          </p:cNvSpPr>
          <p:nvPr/>
        </p:nvSpPr>
        <p:spPr bwMode="auto">
          <a:xfrm>
            <a:off x="5322711" y="4854045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83" name="AutoShape 23"/>
          <p:cNvCxnSpPr>
            <a:cxnSpLocks noChangeShapeType="1"/>
            <a:stCxn id="72" idx="2"/>
            <a:endCxn id="73" idx="0"/>
          </p:cNvCxnSpPr>
          <p:nvPr/>
        </p:nvCxnSpPr>
        <p:spPr bwMode="auto">
          <a:xfrm flipH="1">
            <a:off x="6799086" y="1831445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24"/>
          <p:cNvCxnSpPr>
            <a:cxnSpLocks noChangeShapeType="1"/>
            <a:stCxn id="73" idx="2"/>
            <a:endCxn id="75" idx="0"/>
          </p:cNvCxnSpPr>
          <p:nvPr/>
        </p:nvCxnSpPr>
        <p:spPr bwMode="auto">
          <a:xfrm flipH="1">
            <a:off x="6068836" y="2358495"/>
            <a:ext cx="730250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25"/>
          <p:cNvCxnSpPr>
            <a:cxnSpLocks noChangeShapeType="1"/>
            <a:stCxn id="73" idx="2"/>
            <a:endCxn id="77" idx="0"/>
          </p:cNvCxnSpPr>
          <p:nvPr/>
        </p:nvCxnSpPr>
        <p:spPr bwMode="auto">
          <a:xfrm>
            <a:off x="6799086" y="2358495"/>
            <a:ext cx="68103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26"/>
          <p:cNvCxnSpPr>
            <a:cxnSpLocks noChangeShapeType="1"/>
            <a:stCxn id="75" idx="2"/>
            <a:endCxn id="80" idx="0"/>
          </p:cNvCxnSpPr>
          <p:nvPr/>
        </p:nvCxnSpPr>
        <p:spPr bwMode="auto">
          <a:xfrm>
            <a:off x="6068836" y="3230033"/>
            <a:ext cx="720725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27"/>
          <p:cNvCxnSpPr>
            <a:cxnSpLocks noChangeShapeType="1"/>
            <a:stCxn id="77" idx="2"/>
            <a:endCxn id="80" idx="0"/>
          </p:cNvCxnSpPr>
          <p:nvPr/>
        </p:nvCxnSpPr>
        <p:spPr bwMode="auto">
          <a:xfrm flipH="1">
            <a:off x="6789561" y="3230033"/>
            <a:ext cx="690562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28"/>
          <p:cNvCxnSpPr>
            <a:cxnSpLocks noChangeShapeType="1"/>
            <a:stCxn id="80" idx="2"/>
            <a:endCxn id="79" idx="0"/>
          </p:cNvCxnSpPr>
          <p:nvPr/>
        </p:nvCxnSpPr>
        <p:spPr bwMode="auto">
          <a:xfrm>
            <a:off x="6789561" y="4107920"/>
            <a:ext cx="792162" cy="7445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29"/>
          <p:cNvCxnSpPr>
            <a:cxnSpLocks noChangeShapeType="1"/>
            <a:stCxn id="80" idx="2"/>
            <a:endCxn id="82" idx="0"/>
          </p:cNvCxnSpPr>
          <p:nvPr/>
        </p:nvCxnSpPr>
        <p:spPr bwMode="auto">
          <a:xfrm flipH="1">
            <a:off x="5981523" y="4107920"/>
            <a:ext cx="808038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30"/>
          <p:cNvCxnSpPr>
            <a:cxnSpLocks noChangeShapeType="1"/>
            <a:stCxn id="81" idx="0"/>
            <a:endCxn id="82" idx="2"/>
          </p:cNvCxnSpPr>
          <p:nvPr/>
        </p:nvCxnSpPr>
        <p:spPr bwMode="auto">
          <a:xfrm flipV="1">
            <a:off x="5975173" y="5119158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31"/>
          <p:cNvCxnSpPr>
            <a:cxnSpLocks noChangeShapeType="1"/>
            <a:stCxn id="78" idx="0"/>
            <a:endCxn id="79" idx="2"/>
          </p:cNvCxnSpPr>
          <p:nvPr/>
        </p:nvCxnSpPr>
        <p:spPr bwMode="auto">
          <a:xfrm flipH="1" flipV="1">
            <a:off x="7581723" y="5117570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59831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 useBgFill="1"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6821311" y="2583920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6899098" y="3409420"/>
            <a:ext cx="611188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7013398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 useBgFill="1">
        <p:nvSpPr>
          <p:cNvPr id="98" name="Text Box 37"/>
          <p:cNvSpPr txBox="1">
            <a:spLocks noChangeArrowheads="1"/>
          </p:cNvSpPr>
          <p:nvPr/>
        </p:nvSpPr>
        <p:spPr bwMode="auto">
          <a:xfrm>
            <a:off x="6229173" y="4385733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99" name="AutoShape 64"/>
          <p:cNvCxnSpPr>
            <a:cxnSpLocks noChangeShapeType="1"/>
            <a:stCxn id="101" idx="0"/>
            <a:endCxn id="80" idx="2"/>
          </p:cNvCxnSpPr>
          <p:nvPr/>
        </p:nvCxnSpPr>
        <p:spPr bwMode="auto">
          <a:xfrm flipH="1" flipV="1">
            <a:off x="6789561" y="4107920"/>
            <a:ext cx="31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AutoShape 65"/>
          <p:cNvSpPr>
            <a:spLocks noChangeArrowheads="1"/>
          </p:cNvSpPr>
          <p:nvPr/>
        </p:nvSpPr>
        <p:spPr bwMode="auto">
          <a:xfrm>
            <a:off x="6659386" y="441113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 useBgFill="1">
        <p:nvSpPr>
          <p:cNvPr id="102" name="Text Box 34"/>
          <p:cNvSpPr txBox="1">
            <a:spLocks noChangeArrowheads="1"/>
          </p:cNvSpPr>
          <p:nvPr/>
        </p:nvSpPr>
        <p:spPr bwMode="auto">
          <a:xfrm>
            <a:off x="6062486" y="3411008"/>
            <a:ext cx="617157" cy="2215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67"/>
          <p:cNvSpPr>
            <a:spLocks noChangeArrowheads="1"/>
          </p:cNvSpPr>
          <p:nvPr/>
        </p:nvSpPr>
        <p:spPr bwMode="auto">
          <a:xfrm>
            <a:off x="1014413" y="1677988"/>
            <a:ext cx="2566987" cy="2921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4" name="AutoShape 54"/>
          <p:cNvSpPr>
            <a:spLocks noChangeArrowheads="1"/>
          </p:cNvSpPr>
          <p:nvPr/>
        </p:nvSpPr>
        <p:spPr bwMode="auto">
          <a:xfrm>
            <a:off x="9906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93" name="AutoShape 53"/>
          <p:cNvSpPr>
            <a:spLocks noChangeArrowheads="1"/>
          </p:cNvSpPr>
          <p:nvPr/>
        </p:nvSpPr>
        <p:spPr bwMode="auto">
          <a:xfrm>
            <a:off x="860425" y="2319338"/>
            <a:ext cx="3581400" cy="22526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Cloning with Object Sensitivity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57446" name="AutoShape 6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7" name="AutoShape 7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7448" name="AutoShape 8"/>
          <p:cNvCxnSpPr>
            <a:cxnSpLocks noChangeShapeType="1"/>
          </p:cNvCxnSpPr>
          <p:nvPr/>
        </p:nvCxnSpPr>
        <p:spPr bwMode="auto">
          <a:xfrm>
            <a:off x="4724400" y="7429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49" name="AutoShape 9"/>
          <p:cNvSpPr>
            <a:spLocks noChangeArrowheads="1"/>
          </p:cNvSpPr>
          <p:nvPr/>
        </p:nvSpPr>
        <p:spPr bwMode="auto">
          <a:xfrm>
            <a:off x="22526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7495" name="AutoShape 55"/>
          <p:cNvCxnSpPr>
            <a:cxnSpLocks noChangeShapeType="1"/>
            <a:endCxn id="957493" idx="1"/>
          </p:cNvCxnSpPr>
          <p:nvPr/>
        </p:nvCxnSpPr>
        <p:spPr bwMode="auto">
          <a:xfrm rot="10800000" flipV="1">
            <a:off x="860425" y="1824038"/>
            <a:ext cx="153988" cy="1622425"/>
          </a:xfrm>
          <a:prstGeom prst="curvedConnector3">
            <a:avLst>
              <a:gd name="adj1" fmla="val 345356"/>
            </a:avLst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7497" name="Text Box 57"/>
          <p:cNvSpPr txBox="1">
            <a:spLocks noChangeArrowheads="1"/>
          </p:cNvSpPr>
          <p:nvPr/>
        </p:nvSpPr>
        <p:spPr bwMode="auto">
          <a:xfrm>
            <a:off x="112713" y="2392363"/>
            <a:ext cx="3222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7503" name="Text Box 63"/>
          <p:cNvSpPr txBox="1">
            <a:spLocks noChangeArrowheads="1"/>
          </p:cNvSpPr>
          <p:nvPr/>
        </p:nvSpPr>
        <p:spPr bwMode="auto">
          <a:xfrm>
            <a:off x="2202665" y="4830763"/>
            <a:ext cx="32412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>
            <a:off x="2635250" y="4108162"/>
            <a:ext cx="1239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09" name="AutoShape 69"/>
          <p:cNvSpPr>
            <a:spLocks noChangeArrowheads="1"/>
          </p:cNvSpPr>
          <p:nvPr/>
        </p:nvSpPr>
        <p:spPr bwMode="auto">
          <a:xfrm>
            <a:off x="2263775" y="2328863"/>
            <a:ext cx="1112838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0" name="AutoShape 70"/>
          <p:cNvSpPr>
            <a:spLocks noChangeArrowheads="1"/>
          </p:cNvSpPr>
          <p:nvPr/>
        </p:nvSpPr>
        <p:spPr bwMode="auto">
          <a:xfrm>
            <a:off x="2625725" y="3455220"/>
            <a:ext cx="124936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1" name="AutoShape 71"/>
          <p:cNvSpPr>
            <a:spLocks noChangeArrowheads="1"/>
          </p:cNvSpPr>
          <p:nvPr/>
        </p:nvSpPr>
        <p:spPr bwMode="auto">
          <a:xfrm>
            <a:off x="2263775" y="2761622"/>
            <a:ext cx="1103313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512" name="Rectangle 72"/>
          <p:cNvSpPr>
            <a:spLocks noChangeArrowheads="1"/>
          </p:cNvSpPr>
          <p:nvPr/>
        </p:nvSpPr>
        <p:spPr bwMode="auto">
          <a:xfrm>
            <a:off x="990600" y="316865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K; i++)</a:t>
            </a:r>
          </a:p>
        </p:txBody>
      </p:sp>
      <p:sp>
        <p:nvSpPr>
          <p:cNvPr id="957513" name="Rectangle 73"/>
          <p:cNvSpPr>
            <a:spLocks noChangeArrowheads="1"/>
          </p:cNvSpPr>
          <p:nvPr/>
        </p:nvSpPr>
        <p:spPr bwMode="auto">
          <a:xfrm>
            <a:off x="1000125" y="3810000"/>
            <a:ext cx="3484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for (int i = 0; i &lt; M; i++)</a:t>
            </a:r>
          </a:p>
        </p:txBody>
      </p:sp>
      <p:sp>
        <p:nvSpPr>
          <p:cNvPr id="957514" name="AutoShape 74"/>
          <p:cNvSpPr>
            <a:spLocks noChangeArrowheads="1"/>
          </p:cNvSpPr>
          <p:nvPr/>
        </p:nvSpPr>
        <p:spPr bwMode="auto">
          <a:xfrm>
            <a:off x="2122488" y="1687513"/>
            <a:ext cx="114300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4114800" y="5800725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376863" y="5802313"/>
            <a:ext cx="1352550" cy="2468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52700" y="4572000"/>
            <a:ext cx="0" cy="125696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552700" y="4572000"/>
            <a:ext cx="2824163" cy="123031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 Box 63"/>
          <p:cNvSpPr txBox="1">
            <a:spLocks noChangeArrowheads="1"/>
          </p:cNvSpPr>
          <p:nvPr/>
        </p:nvSpPr>
        <p:spPr bwMode="auto">
          <a:xfrm>
            <a:off x="4171672" y="4827657"/>
            <a:ext cx="32412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2" name="AutoShape 2"/>
          <p:cNvCxnSpPr>
            <a:cxnSpLocks noChangeShapeType="1"/>
          </p:cNvCxnSpPr>
          <p:nvPr/>
        </p:nvCxnSpPr>
        <p:spPr bwMode="auto">
          <a:xfrm flipH="1">
            <a:off x="5593905" y="2614613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3"/>
          <p:cNvCxnSpPr>
            <a:cxnSpLocks noChangeShapeType="1"/>
          </p:cNvCxnSpPr>
          <p:nvPr/>
        </p:nvCxnSpPr>
        <p:spPr bwMode="auto">
          <a:xfrm flipH="1">
            <a:off x="7860855" y="2625725"/>
            <a:ext cx="4763" cy="3365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11"/>
          <p:cNvSpPr>
            <a:spLocks noChangeArrowheads="1"/>
          </p:cNvSpPr>
          <p:nvPr/>
        </p:nvSpPr>
        <p:spPr bwMode="auto">
          <a:xfrm>
            <a:off x="6657403" y="15636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b</a:t>
            </a:r>
          </a:p>
        </p:txBody>
      </p: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6214491" y="2090738"/>
            <a:ext cx="1143000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1</a:t>
            </a:r>
            <a:r>
              <a:rPr lang="en-US" sz="1600">
                <a:latin typeface="Courier New" pitchFamily="49" charset="0"/>
              </a:rPr>
              <a:t> Bldg</a:t>
            </a:r>
          </a:p>
        </p:txBody>
      </p:sp>
      <p:sp>
        <p:nvSpPr>
          <p:cNvPr id="106" name="AutoShape 13"/>
          <p:cNvSpPr>
            <a:spLocks noChangeArrowheads="1"/>
          </p:cNvSpPr>
          <p:nvPr/>
        </p:nvSpPr>
        <p:spPr bwMode="auto">
          <a:xfrm>
            <a:off x="5458968" y="2379663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el</a:t>
            </a:r>
          </a:p>
        </p:txBody>
      </p:sp>
      <p:sp>
        <p:nvSpPr>
          <p:cNvPr id="107" name="AutoShape 14"/>
          <p:cNvSpPr>
            <a:spLocks noChangeArrowheads="1"/>
          </p:cNvSpPr>
          <p:nvPr/>
        </p:nvSpPr>
        <p:spPr bwMode="auto">
          <a:xfrm>
            <a:off x="5382768" y="29622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2</a:t>
            </a:r>
            <a:r>
              <a:rPr lang="en-US" sz="1600">
                <a:latin typeface="Courier New" pitchFamily="49" charset="0"/>
              </a:rPr>
              <a:t> List</a:t>
            </a:r>
          </a:p>
        </p:txBody>
      </p:sp>
      <p:sp>
        <p:nvSpPr>
          <p:cNvPr id="108" name="AutoShape 15"/>
          <p:cNvSpPr>
            <a:spLocks noChangeArrowheads="1"/>
          </p:cNvSpPr>
          <p:nvPr/>
        </p:nvSpPr>
        <p:spPr bwMode="auto">
          <a:xfrm>
            <a:off x="7730680" y="24018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>
                <a:latin typeface="Courier New" pitchFamily="49" charset="0"/>
              </a:rPr>
              <a:t>fl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9" name="AutoShape 16"/>
          <p:cNvSpPr>
            <a:spLocks noChangeArrowheads="1"/>
          </p:cNvSpPr>
          <p:nvPr/>
        </p:nvSpPr>
        <p:spPr bwMode="auto">
          <a:xfrm>
            <a:off x="7017448" y="2962275"/>
            <a:ext cx="1143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aseline="30000" dirty="0">
                <a:latin typeface="Courier New" pitchFamily="49" charset="0"/>
              </a:rPr>
              <a:t>3</a:t>
            </a:r>
            <a:r>
              <a:rPr lang="en-US" sz="1600" dirty="0">
                <a:latin typeface="Courier New" pitchFamily="49" charset="0"/>
              </a:rPr>
              <a:t> List</a:t>
            </a:r>
          </a:p>
        </p:txBody>
      </p:sp>
      <p:sp>
        <p:nvSpPr>
          <p:cNvPr id="110" name="AutoShape 18"/>
          <p:cNvSpPr>
            <a:spLocks noChangeArrowheads="1"/>
          </p:cNvSpPr>
          <p:nvPr/>
        </p:nvSpPr>
        <p:spPr bwMode="auto">
          <a:xfrm>
            <a:off x="7438453" y="5373688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e</a:t>
            </a:r>
          </a:p>
        </p:txBody>
      </p:sp>
      <p:sp>
        <p:nvSpPr>
          <p:cNvPr id="111" name="AutoShape 19"/>
          <p:cNvSpPr>
            <a:spLocks noChangeArrowheads="1"/>
          </p:cNvSpPr>
          <p:nvPr/>
        </p:nvSpPr>
        <p:spPr bwMode="auto">
          <a:xfrm>
            <a:off x="6909816" y="4849813"/>
            <a:ext cx="1316037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5</a:t>
            </a:r>
            <a:r>
              <a:rPr lang="en-US" sz="1600">
                <a:latin typeface="Courier New" pitchFamily="49" charset="0"/>
              </a:rPr>
              <a:t> Floor</a:t>
            </a:r>
          </a:p>
        </p:txBody>
      </p:sp>
      <p:sp>
        <p:nvSpPr>
          <p:cNvPr id="112" name="AutoShape 20"/>
          <p:cNvSpPr>
            <a:spLocks noChangeArrowheads="1"/>
          </p:cNvSpPr>
          <p:nvPr/>
        </p:nvSpPr>
        <p:spPr bwMode="auto">
          <a:xfrm>
            <a:off x="5334000" y="3838575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aseline="30000" dirty="0">
                <a:latin typeface="Courier New" pitchFamily="49" charset="0"/>
              </a:rPr>
              <a:t>6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Obj</a:t>
            </a:r>
            <a:r>
              <a:rPr lang="en-US" sz="1600" dirty="0">
                <a:latin typeface="Courier New" pitchFamily="49" charset="0"/>
              </a:rPr>
              <a:t>[]</a:t>
            </a:r>
          </a:p>
        </p:txBody>
      </p:sp>
      <p:sp>
        <p:nvSpPr>
          <p:cNvPr id="113" name="AutoShape 21"/>
          <p:cNvSpPr>
            <a:spLocks noChangeArrowheads="1"/>
          </p:cNvSpPr>
          <p:nvPr/>
        </p:nvSpPr>
        <p:spPr bwMode="auto">
          <a:xfrm>
            <a:off x="5828728" y="5351463"/>
            <a:ext cx="265113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f</a:t>
            </a:r>
          </a:p>
        </p:txBody>
      </p:sp>
      <p:sp>
        <p:nvSpPr>
          <p:cNvPr id="114" name="AutoShape 22"/>
          <p:cNvSpPr>
            <a:spLocks noChangeArrowheads="1"/>
          </p:cNvSpPr>
          <p:nvPr/>
        </p:nvSpPr>
        <p:spPr bwMode="auto">
          <a:xfrm>
            <a:off x="5309616" y="4851400"/>
            <a:ext cx="1317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new</a:t>
            </a:r>
            <a:r>
              <a:rPr lang="en-US" sz="1600" baseline="30000">
                <a:latin typeface="Courier New" pitchFamily="49" charset="0"/>
              </a:rPr>
              <a:t>4</a:t>
            </a:r>
            <a:r>
              <a:rPr lang="en-US" sz="1600">
                <a:latin typeface="Courier New" pitchFamily="49" charset="0"/>
              </a:rPr>
              <a:t> Event</a:t>
            </a:r>
          </a:p>
        </p:txBody>
      </p:sp>
      <p:cxnSp>
        <p:nvCxnSpPr>
          <p:cNvPr id="115" name="AutoShape 23"/>
          <p:cNvCxnSpPr>
            <a:cxnSpLocks noChangeShapeType="1"/>
            <a:stCxn id="104" idx="2"/>
            <a:endCxn id="105" idx="0"/>
          </p:cNvCxnSpPr>
          <p:nvPr/>
        </p:nvCxnSpPr>
        <p:spPr bwMode="auto">
          <a:xfrm flipH="1">
            <a:off x="6785991" y="1828800"/>
            <a:ext cx="4762" cy="26193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24"/>
          <p:cNvCxnSpPr>
            <a:cxnSpLocks noChangeShapeType="1"/>
            <a:stCxn id="105" idx="2"/>
            <a:endCxn id="107" idx="0"/>
          </p:cNvCxnSpPr>
          <p:nvPr/>
        </p:nvCxnSpPr>
        <p:spPr bwMode="auto">
          <a:xfrm flipH="1">
            <a:off x="5954268" y="2355850"/>
            <a:ext cx="831723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25"/>
          <p:cNvCxnSpPr>
            <a:cxnSpLocks noChangeShapeType="1"/>
            <a:stCxn id="105" idx="2"/>
            <a:endCxn id="109" idx="0"/>
          </p:cNvCxnSpPr>
          <p:nvPr/>
        </p:nvCxnSpPr>
        <p:spPr bwMode="auto">
          <a:xfrm>
            <a:off x="6785991" y="2355850"/>
            <a:ext cx="802957" cy="6064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26"/>
          <p:cNvCxnSpPr>
            <a:cxnSpLocks noChangeShapeType="1"/>
            <a:stCxn id="107" idx="2"/>
            <a:endCxn id="112" idx="0"/>
          </p:cNvCxnSpPr>
          <p:nvPr/>
        </p:nvCxnSpPr>
        <p:spPr bwMode="auto">
          <a:xfrm flipH="1">
            <a:off x="5953919" y="3227388"/>
            <a:ext cx="349" cy="61118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27"/>
          <p:cNvCxnSpPr>
            <a:cxnSpLocks noChangeShapeType="1"/>
            <a:stCxn id="109" idx="2"/>
            <a:endCxn id="61" idx="0"/>
          </p:cNvCxnSpPr>
          <p:nvPr/>
        </p:nvCxnSpPr>
        <p:spPr bwMode="auto">
          <a:xfrm flipH="1">
            <a:off x="7582249" y="3227388"/>
            <a:ext cx="6699" cy="6191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28"/>
          <p:cNvCxnSpPr>
            <a:cxnSpLocks noChangeShapeType="1"/>
            <a:stCxn id="61" idx="2"/>
            <a:endCxn id="111" idx="0"/>
          </p:cNvCxnSpPr>
          <p:nvPr/>
        </p:nvCxnSpPr>
        <p:spPr bwMode="auto">
          <a:xfrm flipH="1">
            <a:off x="7567835" y="4113276"/>
            <a:ext cx="14414" cy="736537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29"/>
          <p:cNvCxnSpPr>
            <a:cxnSpLocks noChangeShapeType="1"/>
            <a:stCxn id="112" idx="2"/>
            <a:endCxn id="114" idx="0"/>
          </p:cNvCxnSpPr>
          <p:nvPr/>
        </p:nvCxnSpPr>
        <p:spPr bwMode="auto">
          <a:xfrm>
            <a:off x="5953919" y="4105275"/>
            <a:ext cx="14510" cy="746125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30"/>
          <p:cNvCxnSpPr>
            <a:cxnSpLocks noChangeShapeType="1"/>
            <a:stCxn id="113" idx="0"/>
            <a:endCxn id="114" idx="2"/>
          </p:cNvCxnSpPr>
          <p:nvPr/>
        </p:nvCxnSpPr>
        <p:spPr bwMode="auto">
          <a:xfrm flipV="1">
            <a:off x="5962078" y="5116513"/>
            <a:ext cx="6350" cy="23495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31"/>
          <p:cNvCxnSpPr>
            <a:cxnSpLocks noChangeShapeType="1"/>
            <a:stCxn id="110" idx="0"/>
            <a:endCxn id="111" idx="2"/>
          </p:cNvCxnSpPr>
          <p:nvPr/>
        </p:nvCxnSpPr>
        <p:spPr bwMode="auto">
          <a:xfrm flipH="1" flipV="1">
            <a:off x="7568628" y="5114925"/>
            <a:ext cx="3175" cy="25876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5970016" y="25812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events</a:t>
            </a:r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6808216" y="2581275"/>
            <a:ext cx="733425" cy="2206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floors</a:t>
            </a:r>
          </a:p>
        </p:txBody>
      </p:sp>
      <p:sp useBgFill="1">
        <p:nvSpPr>
          <p:cNvPr id="126" name="Text Box 34"/>
          <p:cNvSpPr txBox="1">
            <a:spLocks noChangeArrowheads="1"/>
          </p:cNvSpPr>
          <p:nvPr/>
        </p:nvSpPr>
        <p:spPr bwMode="auto">
          <a:xfrm>
            <a:off x="5638800" y="3408363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 useBgFill="1">
        <p:nvSpPr>
          <p:cNvPr id="127" name="Text Box 35"/>
          <p:cNvSpPr txBox="1">
            <a:spLocks noChangeArrowheads="1"/>
          </p:cNvSpPr>
          <p:nvPr/>
        </p:nvSpPr>
        <p:spPr bwMode="auto">
          <a:xfrm>
            <a:off x="7289228" y="3406775"/>
            <a:ext cx="617157" cy="22775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elems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8" name="Text Box 36"/>
          <p:cNvSpPr txBox="1">
            <a:spLocks noChangeArrowheads="1"/>
          </p:cNvSpPr>
          <p:nvPr/>
        </p:nvSpPr>
        <p:spPr bwMode="auto">
          <a:xfrm>
            <a:off x="7405687" y="43830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sp>
        <p:nvSpPr>
          <p:cNvPr id="129" name="Text Box 37"/>
          <p:cNvSpPr txBox="1">
            <a:spLocks noChangeArrowheads="1"/>
          </p:cNvSpPr>
          <p:nvPr/>
        </p:nvSpPr>
        <p:spPr bwMode="auto">
          <a:xfrm>
            <a:off x="5779008" y="4383088"/>
            <a:ext cx="366713" cy="2206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[*]</a:t>
            </a:r>
          </a:p>
        </p:txBody>
      </p:sp>
      <p:cxnSp>
        <p:nvCxnSpPr>
          <p:cNvPr id="130" name="AutoShape 64"/>
          <p:cNvCxnSpPr>
            <a:cxnSpLocks noChangeShapeType="1"/>
            <a:stCxn id="131" idx="0"/>
            <a:endCxn id="112" idx="2"/>
          </p:cNvCxnSpPr>
          <p:nvPr/>
        </p:nvCxnSpPr>
        <p:spPr bwMode="auto">
          <a:xfrm flipV="1">
            <a:off x="5277644" y="4105275"/>
            <a:ext cx="676275" cy="303213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AutoShape 65"/>
          <p:cNvSpPr>
            <a:spLocks noChangeArrowheads="1"/>
          </p:cNvSpPr>
          <p:nvPr/>
        </p:nvSpPr>
        <p:spPr bwMode="auto">
          <a:xfrm>
            <a:off x="5145088" y="44084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a</a:t>
            </a:r>
          </a:p>
        </p:txBody>
      </p:sp>
      <p:sp>
        <p:nvSpPr>
          <p:cNvPr id="133" name="AutoShape 43"/>
          <p:cNvSpPr>
            <a:spLocks noChangeArrowheads="1"/>
          </p:cNvSpPr>
          <p:nvPr/>
        </p:nvSpPr>
        <p:spPr bwMode="auto">
          <a:xfrm>
            <a:off x="5486400" y="1012825"/>
            <a:ext cx="2500791" cy="434975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disjoint-reach(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el</a:t>
            </a:r>
            <a:r>
              <a:rPr lang="en-US" sz="1800" b="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urier New" pitchFamily="49" charset="0"/>
              </a:rPr>
              <a:t>fl</a:t>
            </a:r>
            <a:r>
              <a:rPr lang="en-US" sz="1800" b="0" dirty="0" smtClean="0">
                <a:solidFill>
                  <a:schemeClr val="bg1"/>
                </a:solidFill>
              </a:rPr>
              <a:t>)?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6962330" y="3846576"/>
            <a:ext cx="1239838" cy="266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>
                <a:latin typeface="Courier New" pitchFamily="49" charset="0"/>
              </a:rPr>
              <a:t>new</a:t>
            </a:r>
            <a:r>
              <a:rPr lang="en-US" sz="1600" baseline="30000" dirty="0">
                <a:latin typeface="Courier New" pitchFamily="49" charset="0"/>
              </a:rPr>
              <a:t>6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Obj</a:t>
            </a:r>
            <a:r>
              <a:rPr lang="en-US" sz="1600" dirty="0">
                <a:latin typeface="Courier New" pitchFamily="49" charset="0"/>
              </a:rPr>
              <a:t>[]</a:t>
            </a:r>
          </a:p>
        </p:txBody>
      </p:sp>
      <p:cxnSp>
        <p:nvCxnSpPr>
          <p:cNvPr id="65" name="AutoShape 64"/>
          <p:cNvCxnSpPr>
            <a:cxnSpLocks noChangeShapeType="1"/>
            <a:stCxn id="66" idx="0"/>
            <a:endCxn id="61" idx="2"/>
          </p:cNvCxnSpPr>
          <p:nvPr/>
        </p:nvCxnSpPr>
        <p:spPr bwMode="auto">
          <a:xfrm flipH="1" flipV="1">
            <a:off x="7582249" y="4113276"/>
            <a:ext cx="667195" cy="269812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65"/>
          <p:cNvSpPr>
            <a:spLocks noChangeArrowheads="1"/>
          </p:cNvSpPr>
          <p:nvPr/>
        </p:nvSpPr>
        <p:spPr bwMode="auto">
          <a:xfrm>
            <a:off x="8116888" y="4383088"/>
            <a:ext cx="265112" cy="265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49" charset="0"/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5910421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7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7202424" y="5898229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648200" y="3804253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8499983" y="3828637"/>
            <a:ext cx="415417" cy="325787"/>
          </a:xfrm>
          <a:prstGeom prst="roundRect">
            <a:avLst/>
          </a:prstGeom>
          <a:solidFill>
            <a:srgbClr val="0033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kumimoji="0" lang="en-US" sz="17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stCxn id="72" idx="3"/>
            <a:endCxn id="112" idx="1"/>
          </p:cNvCxnSpPr>
          <p:nvPr/>
        </p:nvCxnSpPr>
        <p:spPr bwMode="auto">
          <a:xfrm>
            <a:off x="5063617" y="3967147"/>
            <a:ext cx="270383" cy="477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8229600" y="3985054"/>
            <a:ext cx="270383" cy="477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72" idx="2"/>
            <a:endCxn id="131" idx="1"/>
          </p:cNvCxnSpPr>
          <p:nvPr/>
        </p:nvCxnSpPr>
        <p:spPr bwMode="auto">
          <a:xfrm>
            <a:off x="4855909" y="4130040"/>
            <a:ext cx="289179" cy="411004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73" idx="2"/>
            <a:endCxn id="66" idx="3"/>
          </p:cNvCxnSpPr>
          <p:nvPr/>
        </p:nvCxnSpPr>
        <p:spPr bwMode="auto">
          <a:xfrm flipH="1">
            <a:off x="8382000" y="4154424"/>
            <a:ext cx="325692" cy="36122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1" idx="1"/>
            <a:endCxn id="56" idx="3"/>
          </p:cNvCxnSpPr>
          <p:nvPr/>
        </p:nvCxnSpPr>
        <p:spPr bwMode="auto">
          <a:xfrm flipH="1">
            <a:off x="6858000" y="6061123"/>
            <a:ext cx="344424" cy="630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>
            <a:stCxn id="957494" idx="1"/>
            <a:endCxn id="7" idx="3"/>
          </p:cNvCxnSpPr>
          <p:nvPr/>
        </p:nvCxnSpPr>
        <p:spPr bwMode="auto">
          <a:xfrm flipH="1">
            <a:off x="644017" y="6067425"/>
            <a:ext cx="346583" cy="589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4" name="Picture 182" descr="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9" y="1012825"/>
            <a:ext cx="484187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381000" y="990600"/>
            <a:ext cx="4343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 events, floors;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static void main(String[] a)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Bldg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el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this.events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el;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List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this.floors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Event e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Event();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e;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Floor f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Floor();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[*] = f;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505200" y="5114925"/>
            <a:ext cx="35814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81000" y="5114925"/>
            <a:ext cx="358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List() {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new</a:t>
            </a:r>
            <a:r>
              <a:rPr lang="en-US" sz="1600" baseline="30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[…];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this.elems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a;</a:t>
            </a:r>
            <a:b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lnSpc>
                <a:spcPct val="30000"/>
              </a:lnSpc>
              <a:spcBef>
                <a:spcPts val="800"/>
              </a:spcBef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75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Cloning-based Analyses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22098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chord.ctxt.kind</a:t>
            </a:r>
            <a:r>
              <a:rPr lang="en-US" sz="2200" b="0" dirty="0" smtClean="0">
                <a:solidFill>
                  <a:schemeClr val="bg1"/>
                </a:solidFill>
              </a:rPr>
              <a:t>=[</a:t>
            </a:r>
            <a:r>
              <a:rPr lang="en-US" sz="2200" b="0" u="sng" dirty="0" err="1" smtClean="0">
                <a:solidFill>
                  <a:schemeClr val="bg1"/>
                </a:solidFill>
              </a:rPr>
              <a:t>ci</a:t>
            </a:r>
            <a:r>
              <a:rPr lang="en-US" sz="2200" b="0" dirty="0" err="1" smtClean="0">
                <a:solidFill>
                  <a:schemeClr val="bg1"/>
                </a:solidFill>
              </a:rPr>
              <a:t>|cs|co</a:t>
            </a:r>
            <a:r>
              <a:rPr lang="en-US" sz="2200" b="0" dirty="0" smtClean="0">
                <a:solidFill>
                  <a:schemeClr val="bg1"/>
                </a:solidFill>
              </a:rPr>
              <a:t>]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kind </a:t>
            </a:r>
            <a:r>
              <a:rPr lang="en-US" sz="2000" b="0" dirty="0">
                <a:solidFill>
                  <a:schemeClr val="bg1"/>
                </a:solidFill>
              </a:rPr>
              <a:t>of </a:t>
            </a:r>
            <a:r>
              <a:rPr lang="en-US" sz="2000" b="0" dirty="0" smtClean="0">
                <a:solidFill>
                  <a:schemeClr val="bg1"/>
                </a:solidFill>
              </a:rPr>
              <a:t>context sensitivity for each method and its locals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chord.inst.ctxt.kind</a:t>
            </a:r>
            <a:r>
              <a:rPr lang="en-US" sz="2200" b="0" dirty="0" smtClean="0">
                <a:solidFill>
                  <a:schemeClr val="bg1"/>
                </a:solidFill>
              </a:rPr>
              <a:t>=[</a:t>
            </a:r>
            <a:r>
              <a:rPr lang="en-US" sz="2200" b="0" dirty="0" err="1" smtClean="0">
                <a:solidFill>
                  <a:schemeClr val="bg1"/>
                </a:solidFill>
              </a:rPr>
              <a:t>ci|cs|co</a:t>
            </a:r>
            <a:r>
              <a:rPr lang="en-US" sz="2200" b="0" dirty="0" smtClean="0">
                <a:solidFill>
                  <a:schemeClr val="bg1"/>
                </a:solidFill>
              </a:rPr>
              <a:t>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kind of context sensitivity for each instance method and its locals</a:t>
            </a:r>
            <a:endParaRPr lang="en-US" sz="16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chord.stat.ctxt.kind</a:t>
            </a:r>
            <a:r>
              <a:rPr lang="en-US" sz="2200" b="0" dirty="0">
                <a:solidFill>
                  <a:schemeClr val="bg1"/>
                </a:solidFill>
              </a:rPr>
              <a:t>=[</a:t>
            </a:r>
            <a:r>
              <a:rPr lang="en-US" sz="2200" b="0" dirty="0" err="1">
                <a:solidFill>
                  <a:schemeClr val="bg1"/>
                </a:solidFill>
              </a:rPr>
              <a:t>ci|cs|co</a:t>
            </a:r>
            <a:r>
              <a:rPr lang="en-US" sz="2200" b="0" dirty="0">
                <a:solidFill>
                  <a:schemeClr val="bg1"/>
                </a:solidFill>
              </a:rPr>
              <a:t>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kind </a:t>
            </a:r>
            <a:r>
              <a:rPr lang="en-US" sz="2000" b="0" dirty="0">
                <a:solidFill>
                  <a:schemeClr val="bg1"/>
                </a:solidFill>
              </a:rPr>
              <a:t>of context sensitivity for each </a:t>
            </a:r>
            <a:r>
              <a:rPr lang="en-US" sz="2000" b="0" dirty="0" smtClean="0">
                <a:solidFill>
                  <a:schemeClr val="bg1"/>
                </a:solidFill>
              </a:rPr>
              <a:t>static </a:t>
            </a:r>
            <a:r>
              <a:rPr lang="en-US" sz="2000" b="0" dirty="0">
                <a:solidFill>
                  <a:schemeClr val="bg1"/>
                </a:solidFill>
              </a:rPr>
              <a:t>method and its </a:t>
            </a:r>
            <a:r>
              <a:rPr lang="en-US" sz="2000" b="0" dirty="0" smtClean="0">
                <a:solidFill>
                  <a:schemeClr val="bg1"/>
                </a:solidFill>
              </a:rPr>
              <a:t>locals</a:t>
            </a:r>
            <a:endParaRPr lang="en-US" sz="24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>
                <a:solidFill>
                  <a:schemeClr val="bg1"/>
                </a:solidFill>
              </a:rPr>
              <a:t>chord.kobj.k</a:t>
            </a:r>
            <a:r>
              <a:rPr lang="en-US" sz="2200" b="0" dirty="0">
                <a:solidFill>
                  <a:schemeClr val="bg1"/>
                </a:solidFill>
              </a:rPr>
              <a:t>=[</a:t>
            </a:r>
            <a:r>
              <a:rPr lang="en-US" sz="2200" b="0" u="sng" dirty="0">
                <a:solidFill>
                  <a:schemeClr val="bg1"/>
                </a:solidFill>
              </a:rPr>
              <a:t>1</a:t>
            </a:r>
            <a:r>
              <a:rPr lang="en-US" sz="2200" b="0" dirty="0">
                <a:solidFill>
                  <a:schemeClr val="bg1"/>
                </a:solidFill>
              </a:rPr>
              <a:t>|2|…]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 </a:t>
            </a:r>
            <a:r>
              <a:rPr lang="en-US" sz="2000" b="0" dirty="0">
                <a:solidFill>
                  <a:schemeClr val="bg1"/>
                </a:solidFill>
              </a:rPr>
              <a:t>value to use for each object allocation </a:t>
            </a:r>
            <a:r>
              <a:rPr lang="en-US" sz="2000" b="0" dirty="0" smtClean="0">
                <a:solidFill>
                  <a:schemeClr val="bg1"/>
                </a:solidFill>
              </a:rPr>
              <a:t>site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chord.kcfa.k</a:t>
            </a:r>
            <a:r>
              <a:rPr lang="en-US" sz="2200" b="0" dirty="0">
                <a:solidFill>
                  <a:schemeClr val="bg1"/>
                </a:solidFill>
              </a:rPr>
              <a:t>=[</a:t>
            </a:r>
            <a:r>
              <a:rPr lang="en-US" sz="2200" b="0" u="sng" dirty="0">
                <a:solidFill>
                  <a:schemeClr val="bg1"/>
                </a:solidFill>
              </a:rPr>
              <a:t>1</a:t>
            </a:r>
            <a:r>
              <a:rPr lang="en-US" sz="2200" b="0" dirty="0">
                <a:solidFill>
                  <a:schemeClr val="bg1"/>
                </a:solidFill>
              </a:rPr>
              <a:t>|2|…]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k </a:t>
            </a:r>
            <a:r>
              <a:rPr lang="en-US" sz="2000" b="0" dirty="0">
                <a:solidFill>
                  <a:schemeClr val="bg1"/>
                </a:solidFill>
              </a:rPr>
              <a:t>value to use for each </a:t>
            </a:r>
            <a:r>
              <a:rPr lang="en-US" sz="2000" b="0" dirty="0" smtClean="0">
                <a:solidFill>
                  <a:schemeClr val="bg1"/>
                </a:solidFill>
              </a:rPr>
              <a:t>method call </a:t>
            </a:r>
            <a:r>
              <a:rPr lang="en-US" sz="2000" b="0" dirty="0">
                <a:solidFill>
                  <a:schemeClr val="bg1"/>
                </a:solidFill>
              </a:rPr>
              <a:t>site</a:t>
            </a:r>
            <a:endParaRPr lang="en-US" sz="1500" b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sz="1500" b="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6992" y="1676400"/>
            <a:ext cx="8468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0" dirty="0" smtClean="0">
                <a:solidFill>
                  <a:schemeClr val="bg1"/>
                </a:solidFill>
              </a:rPr>
              <a:t>ant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Dchord.work.dir</a:t>
            </a:r>
            <a:r>
              <a:rPr lang="en-US" sz="2000" b="0" dirty="0" smtClean="0">
                <a:solidFill>
                  <a:schemeClr val="bg1"/>
                </a:solidFill>
              </a:rPr>
              <a:t>=&lt;…&gt; –</a:t>
            </a:r>
            <a:r>
              <a:rPr lang="en-US" sz="2000" b="0" dirty="0" err="1" smtClean="0">
                <a:solidFill>
                  <a:schemeClr val="bg1"/>
                </a:solidFill>
              </a:rPr>
              <a:t>Dchord.run.analyses</a:t>
            </a:r>
            <a:r>
              <a:rPr lang="en-US" sz="2000" b="0" dirty="0" smtClean="0">
                <a:solidFill>
                  <a:schemeClr val="bg1"/>
                </a:solidFill>
              </a:rPr>
              <a:t>=</a:t>
            </a:r>
            <a:r>
              <a:rPr lang="en-US" sz="1600" dirty="0" smtClean="0">
                <a:solidFill>
                  <a:schemeClr val="bg1"/>
                </a:solidFill>
              </a:rPr>
              <a:t>&lt;ONE OF ABOVE&gt;</a:t>
            </a:r>
            <a:r>
              <a:rPr lang="en-US" sz="2000" b="0" dirty="0" smtClean="0">
                <a:solidFill>
                  <a:schemeClr val="bg1"/>
                </a:solidFill>
              </a:rPr>
              <a:t> run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2608" y="1080516"/>
            <a:ext cx="8534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/>
            <a:r>
              <a:rPr lang="en-US" sz="2200" b="0" dirty="0" smtClean="0">
                <a:solidFill>
                  <a:schemeClr val="bg1"/>
                </a:solidFill>
              </a:rPr>
              <a:t>cspa_0cfa.dlog,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cspa_kcfa.dlog</a:t>
            </a:r>
            <a:r>
              <a:rPr lang="en-US" sz="2200" b="0" dirty="0" smtClean="0">
                <a:solidFill>
                  <a:schemeClr val="bg1"/>
                </a:solidFill>
              </a:rPr>
              <a:t>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cspa_kobj.dlog</a:t>
            </a:r>
            <a:r>
              <a:rPr lang="en-US" sz="2200" b="0" dirty="0" smtClean="0">
                <a:solidFill>
                  <a:schemeClr val="bg1"/>
                </a:solidFill>
              </a:rPr>
              <a:t>,</a:t>
            </a:r>
            <a:r>
              <a:rPr lang="en-US" sz="2200" b="0" dirty="0">
                <a:solidFill>
                  <a:schemeClr val="bg1"/>
                </a:solidFill>
              </a:rPr>
              <a:t> </a:t>
            </a:r>
            <a:r>
              <a:rPr lang="en-US" sz="2200" b="0" dirty="0" err="1" smtClean="0">
                <a:solidFill>
                  <a:schemeClr val="bg1"/>
                </a:solidFill>
              </a:rPr>
              <a:t>cspa_hybrid.dlog</a:t>
            </a:r>
            <a:endParaRPr lang="en-US" sz="2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of Pointer/Call-Graph Analyses in Chord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92608" y="1080516"/>
            <a:ext cx="8534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/>
            <a:r>
              <a:rPr lang="en-US" sz="2200" b="0" dirty="0" smtClean="0">
                <a:solidFill>
                  <a:schemeClr val="bg1"/>
                </a:solidFill>
              </a:rPr>
              <a:t>cspa_0cfa.dlog,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cspa_kcfa.dlog</a:t>
            </a:r>
            <a:r>
              <a:rPr lang="en-US" sz="2200" b="0" dirty="0" smtClean="0">
                <a:solidFill>
                  <a:schemeClr val="bg1"/>
                </a:solidFill>
              </a:rPr>
              <a:t>, </a:t>
            </a:r>
            <a:r>
              <a:rPr lang="en-US" sz="2200" b="0" dirty="0" err="1" smtClean="0">
                <a:solidFill>
                  <a:schemeClr val="bg1"/>
                </a:solidFill>
              </a:rPr>
              <a:t>cspa_kobj.dlog</a:t>
            </a:r>
            <a:r>
              <a:rPr lang="en-US" sz="2200" b="0" dirty="0" smtClean="0">
                <a:solidFill>
                  <a:schemeClr val="bg1"/>
                </a:solidFill>
              </a:rPr>
              <a:t>,</a:t>
            </a:r>
            <a:r>
              <a:rPr lang="en-US" sz="2200" b="0" dirty="0">
                <a:solidFill>
                  <a:schemeClr val="bg1"/>
                </a:solidFill>
              </a:rPr>
              <a:t> </a:t>
            </a:r>
            <a:r>
              <a:rPr lang="en-US" sz="2200" b="0" dirty="0" err="1" smtClean="0">
                <a:solidFill>
                  <a:schemeClr val="bg1"/>
                </a:solidFill>
              </a:rPr>
              <a:t>cspa_hybrid.dlog</a:t>
            </a:r>
            <a:endParaRPr lang="en-US" sz="2200" b="0" dirty="0" smtClean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57200" y="1676400"/>
            <a:ext cx="7848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err="1" smtClean="0">
                <a:solidFill>
                  <a:schemeClr val="bg1"/>
                </a:solidFill>
              </a:rPr>
              <a:t>rootCM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(</a:t>
            </a:r>
            <a:r>
              <a:rPr lang="en-US" sz="2000" b="0" dirty="0" err="1" smtClean="0">
                <a:solidFill>
                  <a:schemeClr val="bg1"/>
                </a:solidFill>
              </a:rPr>
              <a:t>c,m</a:t>
            </a:r>
            <a:r>
              <a:rPr lang="en-US" sz="2000" b="0" dirty="0" smtClean="0">
                <a:solidFill>
                  <a:schemeClr val="bg1"/>
                </a:solidFill>
              </a:rPr>
              <a:t>): m is entry method in </a:t>
            </a:r>
            <a:r>
              <a:rPr lang="en-US" sz="2000" b="0" dirty="0" err="1" smtClean="0">
                <a:solidFill>
                  <a:schemeClr val="bg1"/>
                </a:solidFill>
              </a:rPr>
              <a:t>ctxt</a:t>
            </a:r>
            <a:r>
              <a:rPr lang="en-US" sz="2000" b="0" dirty="0" smtClean="0">
                <a:solidFill>
                  <a:schemeClr val="bg1"/>
                </a:solidFill>
              </a:rPr>
              <a:t> c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CICM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 smtClean="0">
                <a:solidFill>
                  <a:schemeClr val="bg1"/>
                </a:solidFill>
              </a:rPr>
              <a:t>(c1,i,c2,m</a:t>
            </a:r>
            <a:r>
              <a:rPr lang="en-US" sz="2000" b="0" kern="0" dirty="0">
                <a:solidFill>
                  <a:schemeClr val="bg1"/>
                </a:solidFill>
              </a:rPr>
              <a:t>): call site i in </a:t>
            </a:r>
            <a:r>
              <a:rPr lang="en-US" sz="2000" b="0" kern="0" dirty="0" err="1">
                <a:solidFill>
                  <a:schemeClr val="bg1"/>
                </a:solidFill>
              </a:rPr>
              <a:t>ctxt</a:t>
            </a:r>
            <a:r>
              <a:rPr lang="en-US" sz="2000" b="0" kern="0" dirty="0">
                <a:solidFill>
                  <a:schemeClr val="bg1"/>
                </a:solidFill>
              </a:rPr>
              <a:t> c1 may </a:t>
            </a:r>
            <a:r>
              <a:rPr lang="en-US" sz="2000" b="0" kern="0" dirty="0" smtClean="0">
                <a:solidFill>
                  <a:schemeClr val="bg1"/>
                </a:solidFill>
              </a:rPr>
              <a:t>call</a:t>
            </a:r>
            <a:br>
              <a:rPr lang="en-US" sz="2000" b="0" kern="0" dirty="0" smtClean="0">
                <a:solidFill>
                  <a:schemeClr val="bg1"/>
                </a:solidFill>
              </a:rPr>
            </a:br>
            <a:r>
              <a:rPr lang="en-US" sz="2000" b="0" kern="0" dirty="0" smtClean="0">
                <a:solidFill>
                  <a:schemeClr val="bg1"/>
                </a:solidFill>
              </a:rPr>
              <a:t>method </a:t>
            </a:r>
            <a:r>
              <a:rPr lang="en-US" sz="2000" b="0" kern="0" dirty="0">
                <a:solidFill>
                  <a:schemeClr val="bg1"/>
                </a:solidFill>
              </a:rPr>
              <a:t>m in </a:t>
            </a:r>
            <a:r>
              <a:rPr lang="en-US" sz="2000" b="0" kern="0" dirty="0" err="1">
                <a:solidFill>
                  <a:schemeClr val="bg1"/>
                </a:solidFill>
              </a:rPr>
              <a:t>ctxt</a:t>
            </a:r>
            <a:r>
              <a:rPr lang="en-US" sz="2000" b="0" kern="0" dirty="0">
                <a:solidFill>
                  <a:schemeClr val="bg1"/>
                </a:solidFill>
              </a:rPr>
              <a:t> </a:t>
            </a:r>
            <a:r>
              <a:rPr lang="en-US" sz="2000" b="0" kern="0" dirty="0" smtClean="0">
                <a:solidFill>
                  <a:schemeClr val="bg1"/>
                </a:solidFill>
              </a:rPr>
              <a:t>c2</a:t>
            </a:r>
            <a:endParaRPr lang="en-US" sz="20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CVC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>
                <a:solidFill>
                  <a:schemeClr val="bg1"/>
                </a:solidFill>
              </a:rPr>
              <a:t>(</a:t>
            </a:r>
            <a:r>
              <a:rPr lang="en-US" sz="2000" b="0" kern="0" dirty="0" err="1" smtClean="0">
                <a:solidFill>
                  <a:schemeClr val="bg1"/>
                </a:solidFill>
              </a:rPr>
              <a:t>c,v,o</a:t>
            </a:r>
            <a:r>
              <a:rPr lang="en-US" sz="2000" b="0" kern="0" dirty="0" smtClean="0">
                <a:solidFill>
                  <a:schemeClr val="bg1"/>
                </a:solidFill>
              </a:rPr>
              <a:t>): local v may point to object o in</a:t>
            </a:r>
            <a:br>
              <a:rPr lang="en-US" sz="2000" b="0" kern="0" dirty="0" smtClean="0">
                <a:solidFill>
                  <a:schemeClr val="bg1"/>
                </a:solidFill>
              </a:rPr>
            </a:br>
            <a:r>
              <a:rPr lang="en-US" sz="2000" b="0" kern="0" dirty="0" err="1" smtClean="0">
                <a:solidFill>
                  <a:schemeClr val="bg1"/>
                </a:solidFill>
              </a:rPr>
              <a:t>ctxt</a:t>
            </a:r>
            <a:r>
              <a:rPr lang="en-US" sz="2000" b="0" kern="0" dirty="0" smtClean="0">
                <a:solidFill>
                  <a:schemeClr val="bg1"/>
                </a:solidFill>
              </a:rPr>
              <a:t> c of its declaring method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FC</a:t>
            </a:r>
            <a:endParaRPr lang="en-US" sz="2200" b="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 smtClean="0">
                <a:solidFill>
                  <a:schemeClr val="bg1"/>
                </a:solidFill>
              </a:rPr>
              <a:t>(</a:t>
            </a:r>
            <a:r>
              <a:rPr lang="en-US" sz="2000" b="0" kern="0" dirty="0" err="1" smtClean="0">
                <a:solidFill>
                  <a:schemeClr val="bg1"/>
                </a:solidFill>
              </a:rPr>
              <a:t>f,o</a:t>
            </a:r>
            <a:r>
              <a:rPr lang="en-US" sz="2000" b="0" kern="0" dirty="0" smtClean="0">
                <a:solidFill>
                  <a:schemeClr val="bg1"/>
                </a:solidFill>
              </a:rPr>
              <a:t>): static field f may point to object o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CFC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0" kern="0" dirty="0" smtClean="0">
                <a:solidFill>
                  <a:schemeClr val="bg1"/>
                </a:solidFill>
              </a:rPr>
              <a:t>(o1,f,o2): instance field f of object o1 may point to object o2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0" y="2057400"/>
            <a:ext cx="2590800" cy="3200400"/>
          </a:xfrm>
          <a:prstGeom prst="round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00" b="0" dirty="0" smtClean="0">
                <a:solidFill>
                  <a:schemeClr val="bg1"/>
                </a:solidFill>
              </a:rPr>
              <a:t>cipa_0cfa.dlog</a:t>
            </a:r>
            <a:br>
              <a:rPr lang="en-US" sz="2200" b="0" dirty="0" smtClean="0">
                <a:solidFill>
                  <a:schemeClr val="bg1"/>
                </a:solidFill>
              </a:rPr>
            </a:br>
            <a:endParaRPr lang="en-US" sz="500" b="0" kern="0" dirty="0" smtClean="0">
              <a:solidFill>
                <a:schemeClr val="bg1"/>
              </a:solidFill>
              <a:latin typeface="Tahoma"/>
              <a:cs typeface="Arial"/>
            </a:endParaRP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err="1" smtClean="0">
                <a:solidFill>
                  <a:schemeClr val="bg1"/>
                </a:solidFill>
                <a:latin typeface="Tahoma"/>
                <a:cs typeface="Arial"/>
              </a:rPr>
              <a:t>rootM</a:t>
            </a:r>
            <a:endParaRPr lang="en-US" sz="2200" b="0" kern="0" dirty="0" smtClean="0">
              <a:solidFill>
                <a:schemeClr val="bg1"/>
              </a:solidFill>
              <a:latin typeface="Tahoma"/>
              <a:cs typeface="Arial"/>
            </a:endParaRP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IM</a:t>
            </a: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VH</a:t>
            </a: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FH</a:t>
            </a:r>
          </a:p>
          <a:p>
            <a:pPr marL="342900" lvl="0" indent="-342900" algn="l">
              <a:spcBef>
                <a:spcPts val="8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bg1"/>
                </a:solidFill>
                <a:latin typeface="Tahoma"/>
                <a:cs typeface="Arial"/>
              </a:rPr>
              <a:t>HFH</a:t>
            </a:r>
            <a:endParaRPr kumimoji="0" lang="en-US" sz="22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39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Cloning-Based vs. Summary-Based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81000" y="12192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Cloning-based Analysis: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Flow-insensitive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Notion of method contexts is somewhat arbitrary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200" b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bg1"/>
                </a:solidFill>
              </a:rPr>
              <a:t>Summary-based Analysis: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Flow-sensitive</a:t>
            </a:r>
          </a:p>
          <a:p>
            <a:pPr marL="8001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bg1"/>
                </a:solidFill>
              </a:rPr>
              <a:t>Notion of method contexts is defined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47868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Related Open-Source Projects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</a:rPr>
              <a:t>JikesRVM</a:t>
            </a:r>
            <a:r>
              <a:rPr lang="en-US" sz="2600" dirty="0" smtClean="0">
                <a:solidFill>
                  <a:schemeClr val="bg1"/>
                </a:solidFill>
              </a:rPr>
              <a:t>: Java Research Virtual Machine</a:t>
            </a: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Soot </a:t>
            </a:r>
            <a:r>
              <a:rPr lang="en-US" sz="2600" dirty="0">
                <a:solidFill>
                  <a:schemeClr val="bg1"/>
                </a:solidFill>
              </a:rPr>
              <a:t>+ </a:t>
            </a:r>
            <a:r>
              <a:rPr lang="en-US" sz="2600" dirty="0" smtClean="0">
                <a:solidFill>
                  <a:schemeClr val="bg1"/>
                </a:solidFill>
              </a:rPr>
              <a:t>Paddle: Static analysis and transformation framework for Java </a:t>
            </a:r>
            <a:r>
              <a:rPr lang="en-US" sz="2600" dirty="0" err="1" smtClean="0">
                <a:solidFill>
                  <a:schemeClr val="bg1"/>
                </a:solidFill>
              </a:rPr>
              <a:t>bytecode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Times New Roman" pitchFamily="18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IBM </a:t>
            </a:r>
            <a:r>
              <a:rPr lang="en-US" sz="2600" dirty="0" smtClean="0">
                <a:solidFill>
                  <a:schemeClr val="bg1"/>
                </a:solidFill>
              </a:rPr>
              <a:t>WALA: Static analysis framework for Java </a:t>
            </a:r>
            <a:r>
              <a:rPr lang="en-US" sz="2600" dirty="0" err="1" smtClean="0">
                <a:solidFill>
                  <a:schemeClr val="bg1"/>
                </a:solidFill>
              </a:rPr>
              <a:t>bytecode</a:t>
            </a:r>
            <a:r>
              <a:rPr lang="en-US" sz="2600" dirty="0" smtClean="0">
                <a:solidFill>
                  <a:schemeClr val="bg1"/>
                </a:solidFill>
              </a:rPr>
              <a:t> and related languages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95164</TotalTime>
  <Words>5271</Words>
  <Application>Microsoft Macintosh PowerPoint</Application>
  <PresentationFormat>On-screen Show (4:3)</PresentationFormat>
  <Paragraphs>1551</Paragraphs>
  <Slides>100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2" baseType="lpstr">
      <vt:lpstr>Default Design</vt:lpstr>
      <vt:lpstr>1_Default Design</vt:lpstr>
      <vt:lpstr>Chord: A Program Analysis Platform for Java</vt:lpstr>
      <vt:lpstr>What is Chord?</vt:lpstr>
      <vt:lpstr>Key Features of Chord</vt:lpstr>
      <vt:lpstr>Outline of Lecture</vt:lpstr>
      <vt:lpstr>Downloading Chord</vt:lpstr>
      <vt:lpstr>Compiling Chord</vt:lpstr>
      <vt:lpstr>Running Chord</vt:lpstr>
      <vt:lpstr>Chord Properties</vt:lpstr>
      <vt:lpstr>Architecture of Chord</vt:lpstr>
      <vt:lpstr>Setting Up a Java Program for Analysis</vt:lpstr>
      <vt:lpstr>Outline of Lecture</vt:lpstr>
      <vt:lpstr>Java Program Representations</vt:lpstr>
      <vt:lpstr>Example: Java Source Code</vt:lpstr>
      <vt:lpstr>Pretty-Printing Java Bytecode</vt:lpstr>
      <vt:lpstr>Java Program Representations</vt:lpstr>
      <vt:lpstr>Pretty-Printing Quadcode</vt:lpstr>
      <vt:lpstr>Type Hierarchy</vt:lpstr>
      <vt:lpstr>chord.program.Program API</vt:lpstr>
      <vt:lpstr>joeq.Class.jq_Class API</vt:lpstr>
      <vt:lpstr>joeq.Class.jq_Method API</vt:lpstr>
      <vt:lpstr>Control Flow Graphs (CFGs)</vt:lpstr>
      <vt:lpstr>joeq.Compiler.Quad.ControlFlowGraph API</vt:lpstr>
      <vt:lpstr>joeq.Compiler.Quad.BasicBlock API</vt:lpstr>
      <vt:lpstr>Quad Instructions</vt:lpstr>
      <vt:lpstr>Kinds of Quads</vt:lpstr>
      <vt:lpstr>joeq.Compiler.Quad.Quad API</vt:lpstr>
      <vt:lpstr>Traversing Quadcode</vt:lpstr>
      <vt:lpstr>Java Program Representations</vt:lpstr>
      <vt:lpstr>HTMLizing Java Source Code</vt:lpstr>
      <vt:lpstr>Java Program Representations</vt:lpstr>
      <vt:lpstr>Analysis Scope Construction</vt:lpstr>
      <vt:lpstr>Analysis Scope Representation</vt:lpstr>
      <vt:lpstr>Rapid Type Analysis (RTA)</vt:lpstr>
      <vt:lpstr>Dynamic Analysis Based Scope Construction</vt:lpstr>
      <vt:lpstr>Additional Analysis Scope Features</vt:lpstr>
      <vt:lpstr>Native Method Stubs</vt:lpstr>
      <vt:lpstr>Example Native Method Stub</vt:lpstr>
      <vt:lpstr>Outline of Lecture</vt:lpstr>
      <vt:lpstr>Program Domain</vt:lpstr>
      <vt:lpstr>Example Predefined Program Domains</vt:lpstr>
      <vt:lpstr>Writing a Program Domain Analysis</vt:lpstr>
      <vt:lpstr>Running a Program Domain Analysis</vt:lpstr>
      <vt:lpstr>Running a Program Domain Analysis</vt:lpstr>
      <vt:lpstr>chord.project.analyses.ProgramDom&lt;T&gt; API</vt:lpstr>
      <vt:lpstr>Program Relation</vt:lpstr>
      <vt:lpstr>Writing a Program Relation Analysis</vt:lpstr>
      <vt:lpstr>Writing a Program Relation Analysis</vt:lpstr>
      <vt:lpstr>Running a Program Relation Analysis</vt:lpstr>
      <vt:lpstr>Running a Program Relation Analysis</vt:lpstr>
      <vt:lpstr>Program Relation as Binary Function</vt:lpstr>
      <vt:lpstr>BDD: Binary Decision Diagrams (Bryant 1986)</vt:lpstr>
      <vt:lpstr>BDD: Collapsing Redundant Nodes</vt:lpstr>
      <vt:lpstr>BDD: Collapsing Redundant Nodes</vt:lpstr>
      <vt:lpstr>BDD: Collapsing Redundant Nodes</vt:lpstr>
      <vt:lpstr>BDD: Collapsing Redundant Nodes</vt:lpstr>
      <vt:lpstr>BDD: Eliminating Unnecessary Nodes</vt:lpstr>
      <vt:lpstr>BDD: Eliminating Unnecessary Nodes</vt:lpstr>
      <vt:lpstr>BDD Representation on Disk</vt:lpstr>
      <vt:lpstr>BDD Variable Order is Important</vt:lpstr>
      <vt:lpstr>chord.project.analyses.ProgramRel&lt;T&gt; API</vt:lpstr>
      <vt:lpstr>chord.project.analyses.ProgramRel&lt;T&gt; API</vt:lpstr>
      <vt:lpstr>Example: Pointer Analysis</vt:lpstr>
      <vt:lpstr>Example: Call Graph (Base Case)</vt:lpstr>
      <vt:lpstr>Example: Heap Abstraction</vt:lpstr>
      <vt:lpstr>Rule for Object Allocation Sites</vt:lpstr>
      <vt:lpstr>Rule for Copy Assignments</vt:lpstr>
      <vt:lpstr>Rule for Heap Writes</vt:lpstr>
      <vt:lpstr>Rule for Heap Reads</vt:lpstr>
      <vt:lpstr>Rule for Dynamically Dispatching Calls</vt:lpstr>
      <vt:lpstr>Writing a Datalog Analysis</vt:lpstr>
      <vt:lpstr>Running a Datalog Analysis</vt:lpstr>
      <vt:lpstr>Example</vt:lpstr>
      <vt:lpstr>Printing Program Relations (Command Line)</vt:lpstr>
      <vt:lpstr>Querying Program Relations (Command Line)</vt:lpstr>
      <vt:lpstr>Pros and Cons of Datalog/BDDs</vt:lpstr>
      <vt:lpstr>Outline of Lecture</vt:lpstr>
      <vt:lpstr>Writing an Analysis in Chord</vt:lpstr>
      <vt:lpstr>Writing a Java Analysis</vt:lpstr>
      <vt:lpstr>Chord Project</vt:lpstr>
      <vt:lpstr>Computing a Chord Project</vt:lpstr>
      <vt:lpstr>Example: Chord Project</vt:lpstr>
      <vt:lpstr>Running a Java Analysis</vt:lpstr>
      <vt:lpstr>Running a Java Analysis</vt:lpstr>
      <vt:lpstr>Predefined Analysis Templates</vt:lpstr>
      <vt:lpstr>chord.project.ClassicProject API</vt:lpstr>
      <vt:lpstr>Example Java Analysis</vt:lpstr>
      <vt:lpstr>Example Java Analysis</vt:lpstr>
      <vt:lpstr>Specialized Java Analyses</vt:lpstr>
      <vt:lpstr>Analyses as Building Blocks</vt:lpstr>
      <vt:lpstr>Outline of Lecture</vt:lpstr>
      <vt:lpstr>Context-Sensitive Analysis</vt:lpstr>
      <vt:lpstr>Context-Sensitive Analysis in Chord</vt:lpstr>
      <vt:lpstr>Example: Context-Insensitive Analysis</vt:lpstr>
      <vt:lpstr>Example: Cloning-Based Analysis</vt:lpstr>
      <vt:lpstr>Example: Cloning with Object Sensitivity</vt:lpstr>
      <vt:lpstr>Running Cloning-based Analyses in Chord</vt:lpstr>
      <vt:lpstr>Output of Pointer/Call-Graph Analyses in Chord</vt:lpstr>
      <vt:lpstr>Cloning-Based vs. Summary-Based Analysis</vt:lpstr>
      <vt:lpstr>Related Open-Source Projects</vt:lpstr>
      <vt:lpstr>Further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mnaik1</dc:creator>
  <cp:lastModifiedBy>Mayur Naik</cp:lastModifiedBy>
  <cp:revision>3779</cp:revision>
  <cp:lastPrinted>1601-01-01T00:00:00Z</cp:lastPrinted>
  <dcterms:created xsi:type="dcterms:W3CDTF">2009-07-11T22:35:11Z</dcterms:created>
  <dcterms:modified xsi:type="dcterms:W3CDTF">2014-09-08T20:09:19Z</dcterms:modified>
</cp:coreProperties>
</file>