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notesMasterIdLst>
    <p:notesMasterId r:id="rId42"/>
  </p:notesMasterIdLst>
  <p:handoutMasterIdLst>
    <p:handoutMasterId r:id="rId43"/>
  </p:handoutMasterIdLst>
  <p:sldIdLst>
    <p:sldId id="356" r:id="rId3"/>
    <p:sldId id="311" r:id="rId4"/>
    <p:sldId id="328" r:id="rId5"/>
    <p:sldId id="354" r:id="rId6"/>
    <p:sldId id="286" r:id="rId7"/>
    <p:sldId id="321" r:id="rId8"/>
    <p:sldId id="287" r:id="rId9"/>
    <p:sldId id="309" r:id="rId10"/>
    <p:sldId id="308" r:id="rId11"/>
    <p:sldId id="291" r:id="rId12"/>
    <p:sldId id="296" r:id="rId13"/>
    <p:sldId id="306" r:id="rId14"/>
    <p:sldId id="272" r:id="rId15"/>
    <p:sldId id="273" r:id="rId16"/>
    <p:sldId id="331" r:id="rId17"/>
    <p:sldId id="294" r:id="rId18"/>
    <p:sldId id="295" r:id="rId19"/>
    <p:sldId id="292" r:id="rId20"/>
    <p:sldId id="318" r:id="rId21"/>
    <p:sldId id="276" r:id="rId22"/>
    <p:sldId id="278" r:id="rId23"/>
    <p:sldId id="279" r:id="rId24"/>
    <p:sldId id="277" r:id="rId25"/>
    <p:sldId id="320" r:id="rId26"/>
    <p:sldId id="332" r:id="rId27"/>
    <p:sldId id="336" r:id="rId28"/>
    <p:sldId id="338" r:id="rId29"/>
    <p:sldId id="339" r:id="rId30"/>
    <p:sldId id="340" r:id="rId31"/>
    <p:sldId id="351" r:id="rId32"/>
    <p:sldId id="337" r:id="rId33"/>
    <p:sldId id="344" r:id="rId34"/>
    <p:sldId id="345" r:id="rId35"/>
    <p:sldId id="352" r:id="rId36"/>
    <p:sldId id="346" r:id="rId37"/>
    <p:sldId id="347" r:id="rId38"/>
    <p:sldId id="350" r:id="rId39"/>
    <p:sldId id="284" r:id="rId40"/>
    <p:sldId id="353" r:id="rId41"/>
  </p:sldIdLst>
  <p:sldSz cx="9144000" cy="6858000" type="screen4x3"/>
  <p:notesSz cx="6934200" cy="92964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rebuchet M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0033"/>
    <a:srgbClr val="00CC00"/>
    <a:srgbClr val="003300"/>
    <a:srgbClr val="EBE6FF"/>
    <a:srgbClr val="EBEB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8" autoAdjust="0"/>
  </p:normalViewPr>
  <p:slideViewPr>
    <p:cSldViewPr snapToGrid="0">
      <p:cViewPr varScale="1">
        <p:scale>
          <a:sx n="74" d="100"/>
          <a:sy n="74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829675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0D62CD52-D4BD-3B4F-9D8E-11DBF2F80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0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416425"/>
            <a:ext cx="55467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spcBef>
                <a:spcPct val="0"/>
              </a:spcBef>
              <a:defRPr sz="12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829675"/>
            <a:ext cx="30051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defRPr sz="1200"/>
            </a:lvl1pPr>
          </a:lstStyle>
          <a:p>
            <a:fld id="{D9756809-B09D-2F42-A644-579244B656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8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F282E792-73E1-614F-9E7F-DF1E4FCB1AF6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9481C416-A773-5245-96F6-88672CA4B3C3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5E1BA9AD-0905-9642-80AE-43FC8517141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0B7180F-4385-3744-BA64-5719C6A4046A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8B838E8-A2D0-2640-AE54-A1F28BB4086A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D7C7E3D6-78AA-4B4B-A405-429271EF3B0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ED880B52-0163-EA44-8CC5-39F20F8DFEA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F6F362FC-B0EE-3745-81AE-098C7D5B401A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96CC31F1-C06F-6348-A5A0-5C537A9559B5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2D885C8-5F7F-FF4F-B189-2A2D5CC54001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726AE977-F5DF-6B42-AD8D-9F9984C82ABF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4C952CC-F5C7-D946-965E-E612E0963796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4558CCB2-4253-1044-8BA0-1519C53F413F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E09D5D9D-BB59-AE48-B9D6-7FEBBB20925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E5B83A53-FFF5-504C-8A21-D3E5F3A099D0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91D435C-DC33-5640-822F-E66FC4A3760F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DA0AC2F2-F0E6-E945-85B0-71B3136E735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D6D33F3A-2788-FE42-9A46-BEF5B8164F5B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33C29F73-4C93-B54B-A556-4ABA717A39C6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26CFBC2F-C372-E440-8BC3-355B5A857E0A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9BD1539-213D-1746-B5C8-6185C4C10646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C3079258-DC47-5244-85DB-FB4EE71E76D1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3905ACA3-4642-6943-AB5A-F714D320659B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BBC60DB-4460-6647-BBDC-5D492CC6F325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CED8670-3286-B446-BD53-8D47EA9EF04C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A0F30242-E6C0-3341-A0C8-808D6C27E134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F534D2D5-3BBB-F846-BFD8-CCC10D712376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209CC771-B3AD-9E40-ACC9-F1A4A49834BE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5D39AF4D-9DC2-F446-8389-FBB509679604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9C5BD71-F58D-FC4D-8D22-8DD43E4A1F2A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FBB49FA1-5A70-664B-A73E-75CCFD6D1EB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9DC8F49-298C-D747-BADF-BFBF7E600BDB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AF2FAB1B-F9AA-0C49-940E-85C137DD901E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1DE1B08-A165-874E-8D92-3E817108DA5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1804844C-D784-314E-890A-15B2BE1C6909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480EC13A-7A53-604B-84D3-173CB74A915A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328D016D-8E73-7240-9081-F6525F5F9D3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C67BE4C8-32DD-6B47-9659-C3D7846878B9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rebuchet M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86FD5-59CC-5547-B851-D8B4AEF5C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8BC95-FBAE-1B47-A839-AA962E5499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8B7E6-BD43-E64C-85E8-FA3CCDCF5F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3C056-F2F1-B547-8624-A62B018698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8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fld id="{3F04F2D3-7DF9-094A-85D1-6A311BBFA8CB}" type="slidenum">
              <a:rPr lang="en-US"/>
              <a:pPr>
                <a:buClr>
                  <a:srgbClr val="C0504D"/>
                </a:buCl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52525"/>
            <a:ext cx="82296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20000"/>
              </a:spcBef>
              <a:spcAft>
                <a:spcPct val="0"/>
              </a:spcAft>
              <a:defRPr>
                <a:cs typeface="+mn-cs"/>
              </a:defRPr>
            </a:lvl1pPr>
          </a:lstStyle>
          <a:p>
            <a:pPr>
              <a:buClr>
                <a:srgbClr val="C0504D"/>
              </a:buClr>
              <a:defRPr/>
            </a:pPr>
            <a:fld id="{2887C84B-8855-F344-A97E-E7F8A4C9BEAF}" type="slidenum">
              <a:rPr lang="en-US"/>
              <a:pPr>
                <a:buClr>
                  <a:srgbClr val="C0504D"/>
                </a:buCl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CA8F8-C3B1-884F-A4E7-4C01395AED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FC8D4-D6EB-A24F-9377-D05C03D7AE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81B27-C0C5-D04B-9E02-B1B9E80F6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8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2B31A-438A-034A-81BC-4E0E72BDE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613E5-DB10-CC4B-A8B5-C757980C18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21CB6-F233-7345-8757-899FF6A14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69E5A-6D04-2F47-9AD2-D9716526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B5C72-B5EA-5645-979D-789583EEE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5225"/>
            <a:ext cx="3810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latin typeface="Trebuchet MS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456ADDDD-1C80-524F-8461-C14DAF8A99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76962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rebuchet MS" pitchFamily="34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66330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i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5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F7281B0-8E7A-F942-9069-9708A1D0FE4B}" type="slidenum">
              <a:rPr lang="en-US">
                <a:cs typeface="ＭＳ Ｐゴシック" charset="0"/>
              </a:rPr>
              <a:pPr>
                <a:defRPr/>
              </a:pPr>
              <a:t>‹#›</a:t>
            </a:fld>
            <a:endParaRPr 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685800" y="125798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Constraint-Based Analysis</a:t>
            </a:r>
            <a:endParaRPr lang="en-US" dirty="0">
              <a:latin typeface="Calibri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1139825" y="3381372"/>
            <a:ext cx="6965950" cy="2373313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Calibri" charset="0"/>
              </a:rPr>
              <a:t>CS </a:t>
            </a:r>
            <a:r>
              <a:rPr lang="en-US" sz="3600" smtClean="0">
                <a:latin typeface="Calibri" charset="0"/>
              </a:rPr>
              <a:t>6</a:t>
            </a:r>
            <a:r>
              <a:rPr lang="en-US" sz="3600" smtClean="0">
                <a:latin typeface="Calibri" charset="0"/>
              </a:rPr>
              <a:t>340</a:t>
            </a:r>
            <a:endParaRPr lang="en-US" sz="36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C0504D"/>
              </a:buClr>
              <a:defRPr/>
            </a:pPr>
            <a:fld id="{3F04F2D3-7DF9-094A-85D1-6A311BBFA8CB}" type="slidenum">
              <a:rPr lang="en-US" smtClean="0"/>
              <a:pPr>
                <a:buClr>
                  <a:srgbClr val="C0504D"/>
                </a:buCl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9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0D4580A-B097-BD4A-9C60-3B02C0FCA55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3403600" y="3608388"/>
            <a:ext cx="5127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 =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p: { (</a:t>
            </a:r>
            <a:r>
              <a:rPr lang="en-US">
                <a:solidFill>
                  <a:schemeClr val="accent2"/>
                </a:solidFill>
              </a:rPr>
              <a:t>true</a:t>
            </a:r>
            <a:r>
              <a:rPr lang="en-US"/>
              <a:t>, y) }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Pointers – Example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3290888" y="2660650"/>
            <a:ext cx="532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 = </a:t>
            </a:r>
            <a:r>
              <a:rPr lang="en-US">
                <a:solidFill>
                  <a:schemeClr val="accent2"/>
                </a:solidFill>
              </a:rPr>
              <a:t>true</a:t>
            </a:r>
            <a:r>
              <a:rPr lang="en-US"/>
              <a:t>, p: { (</a:t>
            </a:r>
            <a:r>
              <a:rPr lang="en-US">
                <a:solidFill>
                  <a:schemeClr val="accent2"/>
                </a:solidFill>
              </a:rPr>
              <a:t>true</a:t>
            </a:r>
            <a:r>
              <a:rPr lang="en-US"/>
              <a:t>, x) }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68350" y="2738438"/>
            <a:ext cx="24796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0"/>
              </a:spcBef>
            </a:pPr>
            <a:r>
              <a:rPr lang="en-US"/>
              <a:t>p = </a:t>
            </a:r>
            <a:r>
              <a:rPr lang="en-US">
                <a:latin typeface="Courier New" charset="0"/>
              </a:rPr>
              <a:t>&amp;</a:t>
            </a:r>
            <a:r>
              <a:rPr lang="en-US"/>
              <a:t>x;</a:t>
            </a:r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if (c)</a:t>
            </a:r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    p = </a:t>
            </a:r>
            <a:r>
              <a:rPr lang="en-US">
                <a:latin typeface="Courier New" charset="0"/>
              </a:rPr>
              <a:t>&amp;</a:t>
            </a:r>
            <a:r>
              <a:rPr lang="en-US"/>
              <a:t>y;</a:t>
            </a:r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res = *p;</a:t>
            </a:r>
          </a:p>
          <a:p>
            <a:pPr algn="l" eaLnBrk="1" hangingPunct="1"/>
            <a:endParaRPr lang="en-US"/>
          </a:p>
        </p:txBody>
      </p:sp>
      <p:sp>
        <p:nvSpPr>
          <p:cNvPr id="95249" name="AutoShape 17"/>
          <p:cNvSpPr>
            <a:spLocks noChangeArrowheads="1"/>
          </p:cNvSpPr>
          <p:nvPr/>
        </p:nvSpPr>
        <p:spPr bwMode="auto">
          <a:xfrm>
            <a:off x="942975" y="2941638"/>
            <a:ext cx="246063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1" name="AutoShape 19"/>
          <p:cNvSpPr>
            <a:spLocks noChangeArrowheads="1"/>
          </p:cNvSpPr>
          <p:nvPr/>
        </p:nvSpPr>
        <p:spPr bwMode="auto">
          <a:xfrm>
            <a:off x="960438" y="3749675"/>
            <a:ext cx="246062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2" name="AutoShape 20"/>
          <p:cNvSpPr>
            <a:spLocks noChangeArrowheads="1"/>
          </p:cNvSpPr>
          <p:nvPr/>
        </p:nvSpPr>
        <p:spPr bwMode="auto">
          <a:xfrm>
            <a:off x="958850" y="3975100"/>
            <a:ext cx="246063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3" name="AutoShape 21"/>
          <p:cNvSpPr>
            <a:spLocks noChangeArrowheads="1"/>
          </p:cNvSpPr>
          <p:nvPr/>
        </p:nvSpPr>
        <p:spPr bwMode="auto">
          <a:xfrm>
            <a:off x="965200" y="4202113"/>
            <a:ext cx="246063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3390900" y="4075113"/>
            <a:ext cx="556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 = </a:t>
            </a:r>
            <a:r>
              <a:rPr lang="en-US">
                <a:solidFill>
                  <a:schemeClr val="accent2"/>
                </a:solidFill>
              </a:rPr>
              <a:t>true</a:t>
            </a:r>
            <a:r>
              <a:rPr lang="en-US"/>
              <a:t>, p: { (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y); (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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x)}</a:t>
            </a:r>
          </a:p>
        </p:txBody>
      </p:sp>
      <p:sp>
        <p:nvSpPr>
          <p:cNvPr id="95248" name="AutoShape 16"/>
          <p:cNvSpPr>
            <a:spLocks/>
          </p:cNvSpPr>
          <p:nvPr/>
        </p:nvSpPr>
        <p:spPr bwMode="auto">
          <a:xfrm>
            <a:off x="4064000" y="3452813"/>
            <a:ext cx="3806825" cy="1303337"/>
          </a:xfrm>
          <a:prstGeom prst="borderCallout2">
            <a:avLst>
              <a:gd name="adj1" fmla="val 8769"/>
              <a:gd name="adj2" fmla="val -2000"/>
              <a:gd name="adj3" fmla="val 8769"/>
              <a:gd name="adj4" fmla="val -17931"/>
              <a:gd name="adj5" fmla="val 70157"/>
              <a:gd name="adj6" fmla="val -34444"/>
            </a:avLst>
          </a:prstGeom>
          <a:solidFill>
            <a:srgbClr val="EBEBFF"/>
          </a:solidFill>
          <a:ln w="1587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pPr algn="l"/>
            <a:r>
              <a:rPr lang="en-US"/>
              <a:t>if (c) res = y;</a:t>
            </a:r>
          </a:p>
          <a:p>
            <a:pPr algn="l"/>
            <a:r>
              <a:rPr lang="en-US">
                <a:sym typeface="Symbol" charset="0"/>
              </a:rPr>
              <a:t>else if (c) res = x;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  E" pathEditMode="relative" ptsTypes="">
                                      <p:cBhvr>
                                        <p:cTn id="45" dur="1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7" grpId="0"/>
      <p:bldP spid="95257" grpId="1"/>
      <p:bldP spid="95245" grpId="0" build="allAtOnce"/>
      <p:bldP spid="95249" grpId="0" animBg="1"/>
      <p:bldP spid="95249" grpId="1" animBg="1"/>
      <p:bldP spid="95251" grpId="0" animBg="1"/>
      <p:bldP spid="95251" grpId="1" animBg="1"/>
      <p:bldP spid="95252" grpId="0" animBg="1"/>
      <p:bldP spid="95252" grpId="1" animBg="1"/>
      <p:bldP spid="95253" grpId="0" animBg="1"/>
      <p:bldP spid="95256" grpId="0"/>
      <p:bldP spid="95256" grpId="1"/>
      <p:bldP spid="952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72A560AA-D7FE-0042-B082-4A5B6442A140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Pointers – Recap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Guarded Location Sets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 	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	{ (g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, l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), …, (g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, l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) }</a:t>
            </a:r>
          </a:p>
          <a:p>
            <a:pPr lvl="4" eaLnBrk="1" hangingPunct="1"/>
            <a:endParaRPr lang="en-US">
              <a:solidFill>
                <a:schemeClr val="accent2"/>
              </a:solidFill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Guards</a:t>
            </a:r>
          </a:p>
          <a:p>
            <a:pPr lvl="1" eaLnBrk="1" hangingPunct="1"/>
            <a:r>
              <a:rPr lang="en-US" sz="2500">
                <a:latin typeface="Trebuchet MS" charset="0"/>
              </a:rPr>
              <a:t>Condition under which points-to relationship holds</a:t>
            </a:r>
          </a:p>
          <a:p>
            <a:pPr lvl="1" eaLnBrk="1" hangingPunct="1"/>
            <a:r>
              <a:rPr lang="en-US" sz="2500">
                <a:latin typeface="Trebuchet MS" charset="0"/>
              </a:rPr>
              <a:t>Collected from statement guards</a:t>
            </a:r>
          </a:p>
          <a:p>
            <a:pPr lvl="4" eaLnBrk="1" hangingPunct="1"/>
            <a:endParaRPr lang="en-US" sz="1900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Pointer Dereference</a:t>
            </a:r>
          </a:p>
          <a:p>
            <a:pPr lvl="1" eaLnBrk="1" hangingPunct="1"/>
            <a:r>
              <a:rPr lang="en-US" sz="2500">
                <a:latin typeface="Trebuchet MS" charset="0"/>
              </a:rPr>
              <a:t>Conditional Assignments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E30DB9BC-B0CA-A044-B680-95AEB3DF9192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Not Covered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Other Constructs</a:t>
            </a:r>
          </a:p>
          <a:p>
            <a:pPr lvl="1" eaLnBrk="1" hangingPunct="1"/>
            <a:r>
              <a:rPr lang="en-US">
                <a:latin typeface="Trebuchet MS" charset="0"/>
              </a:rPr>
              <a:t>Structs, …</a:t>
            </a:r>
          </a:p>
          <a:p>
            <a:pPr lvl="1" eaLnBrk="1" hangingPunct="1"/>
            <a:endParaRPr lang="en-US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Modeling of the environment</a:t>
            </a:r>
          </a:p>
          <a:p>
            <a:pPr lvl="4" eaLnBrk="1" hangingPunct="1"/>
            <a:endParaRPr lang="en-US" b="1" u="sng">
              <a:solidFill>
                <a:srgbClr val="0099FF"/>
              </a:solidFill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Optimizations</a:t>
            </a:r>
          </a:p>
          <a:p>
            <a:pPr lvl="1" eaLnBrk="1" hangingPunct="1"/>
            <a:r>
              <a:rPr lang="en-US">
                <a:latin typeface="Trebuchet MS" charset="0"/>
              </a:rPr>
              <a:t>several to reduce size of formulas</a:t>
            </a:r>
          </a:p>
          <a:p>
            <a:pPr lvl="1" eaLnBrk="1" hangingPunct="1"/>
            <a:r>
              <a:rPr lang="en-US">
                <a:latin typeface="Trebuchet MS" charset="0"/>
              </a:rPr>
              <a:t>some form of program slicing important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23F2FBB5-7FE1-244D-AE17-3EDB6C342318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What can we do with Saturn?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689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rebuchet MS" charset="0"/>
              </a:rPr>
              <a:t>int f(lock_t *l)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rebuchet MS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rebuchet MS" charset="0"/>
              </a:rPr>
              <a:t>	lock(l);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rebuchet MS" charset="0"/>
              </a:rPr>
              <a:t>	…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rebuchet MS" charset="0"/>
              </a:rPr>
              <a:t>	unlock(l</a:t>
            </a:r>
            <a:r>
              <a:rPr lang="en-US" sz="2800">
                <a:latin typeface="Trebuchet MS" charset="0"/>
                <a:sym typeface="Wingdings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rebuchet MS" charset="0"/>
              </a:rPr>
              <a:t>}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598988" y="1847850"/>
            <a:ext cx="3798887" cy="2373313"/>
            <a:chOff x="2897" y="1164"/>
            <a:chExt cx="2393" cy="1495"/>
          </a:xfrm>
        </p:grpSpPr>
        <p:sp>
          <p:nvSpPr>
            <p:cNvPr id="15388" name="AutoShape 4"/>
            <p:cNvSpPr>
              <a:spLocks/>
            </p:cNvSpPr>
            <p:nvPr/>
          </p:nvSpPr>
          <p:spPr bwMode="auto">
            <a:xfrm>
              <a:off x="2897" y="1164"/>
              <a:ext cx="2393" cy="1495"/>
            </a:xfrm>
            <a:prstGeom prst="borderCallout2">
              <a:avLst>
                <a:gd name="adj1" fmla="val 4815"/>
                <a:gd name="adj2" fmla="val -2005"/>
                <a:gd name="adj3" fmla="val 4815"/>
                <a:gd name="adj4" fmla="val -31343"/>
                <a:gd name="adj5" fmla="val 40199"/>
                <a:gd name="adj6" fmla="val -52194"/>
              </a:avLst>
            </a:prstGeom>
            <a:solidFill>
              <a:srgbClr val="EBE6FF"/>
            </a:solidFill>
            <a:ln w="25400">
              <a:solidFill>
                <a:srgbClr val="00008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Text Box 5"/>
            <p:cNvSpPr txBox="1">
              <a:spLocks noChangeArrowheads="1"/>
            </p:cNvSpPr>
            <p:nvPr/>
          </p:nvSpPr>
          <p:spPr bwMode="auto">
            <a:xfrm>
              <a:off x="2993" y="1216"/>
              <a:ext cx="2255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400"/>
                <a:t>if (l-&gt;state == Unlocked)</a:t>
              </a:r>
            </a:p>
            <a:p>
              <a:pPr algn="l" eaLnBrk="1" hangingPunct="1"/>
              <a:r>
                <a:rPr lang="en-US" sz="2400"/>
                <a:t>  l-&gt;state = Locked;</a:t>
              </a:r>
            </a:p>
            <a:p>
              <a:pPr algn="l" eaLnBrk="1" hangingPunct="1"/>
              <a:r>
                <a:rPr lang="en-US" sz="2400"/>
                <a:t>else</a:t>
              </a:r>
            </a:p>
            <a:p>
              <a:pPr algn="l" eaLnBrk="1" hangingPunct="1"/>
              <a:r>
                <a:rPr lang="en-US" sz="2400"/>
                <a:t>  </a:t>
              </a:r>
              <a:r>
                <a:rPr lang="en-US" sz="2400">
                  <a:sym typeface="Wingdings" charset="0"/>
                </a:rPr>
                <a:t>l-&gt;state = Error;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740275" y="2813050"/>
            <a:ext cx="3709988" cy="2406650"/>
            <a:chOff x="2986" y="1772"/>
            <a:chExt cx="2337" cy="1516"/>
          </a:xfrm>
        </p:grpSpPr>
        <p:sp>
          <p:nvSpPr>
            <p:cNvPr id="15386" name="AutoShape 40"/>
            <p:cNvSpPr>
              <a:spLocks/>
            </p:cNvSpPr>
            <p:nvPr/>
          </p:nvSpPr>
          <p:spPr bwMode="auto">
            <a:xfrm>
              <a:off x="2986" y="1772"/>
              <a:ext cx="2337" cy="1516"/>
            </a:xfrm>
            <a:prstGeom prst="borderCallout2">
              <a:avLst>
                <a:gd name="adj1" fmla="val 4750"/>
                <a:gd name="adj2" fmla="val -2056"/>
                <a:gd name="adj3" fmla="val 4750"/>
                <a:gd name="adj4" fmla="val -31324"/>
                <a:gd name="adj5" fmla="val 39644"/>
                <a:gd name="adj6" fmla="val -52204"/>
              </a:avLst>
            </a:prstGeom>
            <a:solidFill>
              <a:srgbClr val="EBEBFF"/>
            </a:solidFill>
            <a:ln w="25400">
              <a:solidFill>
                <a:srgbClr val="00008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Text Box 41"/>
            <p:cNvSpPr txBox="1">
              <a:spLocks noChangeArrowheads="1"/>
            </p:cNvSpPr>
            <p:nvPr/>
          </p:nvSpPr>
          <p:spPr bwMode="auto">
            <a:xfrm>
              <a:off x="3080" y="1824"/>
              <a:ext cx="2202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2400"/>
                <a:t>if (l-&gt;state == Locked)</a:t>
              </a:r>
            </a:p>
            <a:p>
              <a:pPr algn="l" eaLnBrk="1" hangingPunct="1"/>
              <a:r>
                <a:rPr lang="en-US" sz="2400"/>
                <a:t>  l-&gt;state = Unlocked;</a:t>
              </a:r>
            </a:p>
            <a:p>
              <a:pPr algn="l" eaLnBrk="1" hangingPunct="1"/>
              <a:r>
                <a:rPr lang="en-US" sz="2400"/>
                <a:t>else</a:t>
              </a:r>
            </a:p>
            <a:p>
              <a:pPr algn="l" eaLnBrk="1" hangingPunct="1"/>
              <a:r>
                <a:rPr lang="en-US" sz="2400"/>
                <a:t>  </a:t>
              </a:r>
              <a:r>
                <a:rPr lang="en-US" sz="2400">
                  <a:sym typeface="Wingdings" charset="0"/>
                </a:rPr>
                <a:t>l-&gt;state = Error;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933825" y="2574925"/>
            <a:ext cx="3987800" cy="2854325"/>
            <a:chOff x="815" y="1635"/>
            <a:chExt cx="2479" cy="1798"/>
          </a:xfrm>
        </p:grpSpPr>
        <p:grpSp>
          <p:nvGrpSpPr>
            <p:cNvPr id="15369" name="Group 21"/>
            <p:cNvGrpSpPr>
              <a:grpSpLocks/>
            </p:cNvGrpSpPr>
            <p:nvPr/>
          </p:nvGrpSpPr>
          <p:grpSpPr bwMode="auto">
            <a:xfrm>
              <a:off x="815" y="2472"/>
              <a:ext cx="796" cy="330"/>
              <a:chOff x="977" y="2343"/>
              <a:chExt cx="861" cy="376"/>
            </a:xfrm>
          </p:grpSpPr>
          <p:sp>
            <p:nvSpPr>
              <p:cNvPr id="15384" name="AutoShape 22"/>
              <p:cNvSpPr>
                <a:spLocks noChangeArrowheads="1"/>
              </p:cNvSpPr>
              <p:nvPr/>
            </p:nvSpPr>
            <p:spPr bwMode="auto">
              <a:xfrm>
                <a:off x="977" y="2343"/>
                <a:ext cx="861" cy="3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5" name="Text Box 23"/>
              <p:cNvSpPr txBox="1">
                <a:spLocks noChangeArrowheads="1"/>
              </p:cNvSpPr>
              <p:nvPr/>
            </p:nvSpPr>
            <p:spPr bwMode="auto">
              <a:xfrm>
                <a:off x="1029" y="2382"/>
                <a:ext cx="77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rgbClr val="0099FF"/>
                    </a:solidFill>
                  </a:rPr>
                  <a:t>Locked</a:t>
                </a:r>
              </a:p>
            </p:txBody>
          </p:sp>
        </p:grpSp>
        <p:grpSp>
          <p:nvGrpSpPr>
            <p:cNvPr id="15370" name="Group 24"/>
            <p:cNvGrpSpPr>
              <a:grpSpLocks/>
            </p:cNvGrpSpPr>
            <p:nvPr/>
          </p:nvGrpSpPr>
          <p:grpSpPr bwMode="auto">
            <a:xfrm>
              <a:off x="2401" y="1635"/>
              <a:ext cx="893" cy="279"/>
              <a:chOff x="977" y="2343"/>
              <a:chExt cx="861" cy="376"/>
            </a:xfrm>
          </p:grpSpPr>
          <p:sp>
            <p:nvSpPr>
              <p:cNvPr id="15382" name="AutoShape 25"/>
              <p:cNvSpPr>
                <a:spLocks noChangeArrowheads="1"/>
              </p:cNvSpPr>
              <p:nvPr/>
            </p:nvSpPr>
            <p:spPr bwMode="auto">
              <a:xfrm>
                <a:off x="977" y="2343"/>
                <a:ext cx="861" cy="3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3" name="Text Box 26"/>
              <p:cNvSpPr txBox="1">
                <a:spLocks noChangeArrowheads="1"/>
              </p:cNvSpPr>
              <p:nvPr/>
            </p:nvSpPr>
            <p:spPr bwMode="auto">
              <a:xfrm>
                <a:off x="1029" y="2382"/>
                <a:ext cx="777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folHlink"/>
                    </a:solidFill>
                  </a:rPr>
                  <a:t>Unlocked</a:t>
                </a:r>
              </a:p>
            </p:txBody>
          </p:sp>
        </p:grpSp>
        <p:grpSp>
          <p:nvGrpSpPr>
            <p:cNvPr id="15371" name="Group 27"/>
            <p:cNvGrpSpPr>
              <a:grpSpLocks/>
            </p:cNvGrpSpPr>
            <p:nvPr/>
          </p:nvGrpSpPr>
          <p:grpSpPr bwMode="auto">
            <a:xfrm>
              <a:off x="2549" y="3130"/>
              <a:ext cx="582" cy="303"/>
              <a:chOff x="977" y="2343"/>
              <a:chExt cx="861" cy="376"/>
            </a:xfrm>
          </p:grpSpPr>
          <p:sp>
            <p:nvSpPr>
              <p:cNvPr id="15380" name="AutoShape 28"/>
              <p:cNvSpPr>
                <a:spLocks noChangeArrowheads="1"/>
              </p:cNvSpPr>
              <p:nvPr/>
            </p:nvSpPr>
            <p:spPr bwMode="auto">
              <a:xfrm>
                <a:off x="977" y="2343"/>
                <a:ext cx="861" cy="3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1" name="Text Box 29"/>
              <p:cNvSpPr txBox="1">
                <a:spLocks noChangeArrowheads="1"/>
              </p:cNvSpPr>
              <p:nvPr/>
            </p:nvSpPr>
            <p:spPr bwMode="auto">
              <a:xfrm>
                <a:off x="1027" y="2381"/>
                <a:ext cx="78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rgbClr val="FF3300"/>
                    </a:solidFill>
                  </a:rPr>
                  <a:t>Error</a:t>
                </a:r>
              </a:p>
            </p:txBody>
          </p:sp>
        </p:grpSp>
        <p:cxnSp>
          <p:nvCxnSpPr>
            <p:cNvPr id="15372" name="AutoShape 30"/>
            <p:cNvCxnSpPr>
              <a:cxnSpLocks noChangeShapeType="1"/>
              <a:stCxn id="15384" idx="0"/>
              <a:endCxn id="15382" idx="1"/>
            </p:cNvCxnSpPr>
            <p:nvPr/>
          </p:nvCxnSpPr>
          <p:spPr bwMode="auto">
            <a:xfrm rot="-5400000">
              <a:off x="1458" y="1530"/>
              <a:ext cx="697" cy="118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31"/>
            <p:cNvCxnSpPr>
              <a:cxnSpLocks noChangeShapeType="1"/>
              <a:stCxn id="15383" idx="2"/>
              <a:endCxn id="15384" idx="3"/>
            </p:cNvCxnSpPr>
            <p:nvPr/>
          </p:nvCxnSpPr>
          <p:spPr bwMode="auto">
            <a:xfrm rot="5400000">
              <a:off x="1873" y="1652"/>
              <a:ext cx="723" cy="12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32"/>
            <p:cNvCxnSpPr>
              <a:cxnSpLocks noChangeShapeType="1"/>
              <a:stCxn id="15384" idx="2"/>
              <a:endCxn id="15380" idx="1"/>
            </p:cNvCxnSpPr>
            <p:nvPr/>
          </p:nvCxnSpPr>
          <p:spPr bwMode="auto">
            <a:xfrm>
              <a:off x="1213" y="2802"/>
              <a:ext cx="1336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33"/>
            <p:cNvCxnSpPr>
              <a:cxnSpLocks noChangeShapeType="1"/>
              <a:stCxn id="15383" idx="2"/>
              <a:endCxn id="15380" idx="0"/>
            </p:cNvCxnSpPr>
            <p:nvPr/>
          </p:nvCxnSpPr>
          <p:spPr bwMode="auto">
            <a:xfrm flipH="1">
              <a:off x="2840" y="1914"/>
              <a:ext cx="18" cy="1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Text Box 34"/>
            <p:cNvSpPr txBox="1">
              <a:spLocks noChangeArrowheads="1"/>
            </p:cNvSpPr>
            <p:nvPr/>
          </p:nvSpPr>
          <p:spPr bwMode="auto">
            <a:xfrm>
              <a:off x="1334" y="1656"/>
              <a:ext cx="6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unlock</a:t>
              </a:r>
            </a:p>
          </p:txBody>
        </p:sp>
        <p:sp>
          <p:nvSpPr>
            <p:cNvPr id="15377" name="Text Box 35"/>
            <p:cNvSpPr txBox="1">
              <a:spLocks noChangeArrowheads="1"/>
            </p:cNvSpPr>
            <p:nvPr/>
          </p:nvSpPr>
          <p:spPr bwMode="auto">
            <a:xfrm>
              <a:off x="1960" y="2224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lock</a:t>
              </a:r>
            </a:p>
          </p:txBody>
        </p:sp>
        <p:sp>
          <p:nvSpPr>
            <p:cNvPr id="15378" name="Text Box 36"/>
            <p:cNvSpPr txBox="1">
              <a:spLocks noChangeArrowheads="1"/>
            </p:cNvSpPr>
            <p:nvPr/>
          </p:nvSpPr>
          <p:spPr bwMode="auto">
            <a:xfrm>
              <a:off x="2801" y="2320"/>
              <a:ext cx="303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unlock</a:t>
              </a:r>
            </a:p>
          </p:txBody>
        </p:sp>
        <p:sp>
          <p:nvSpPr>
            <p:cNvPr id="15379" name="Text Box 37"/>
            <p:cNvSpPr txBox="1">
              <a:spLocks noChangeArrowheads="1"/>
            </p:cNvSpPr>
            <p:nvPr/>
          </p:nvSpPr>
          <p:spPr bwMode="auto">
            <a:xfrm>
              <a:off x="1609" y="3025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lock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57298E-7 L -0.38316 0.190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95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25F2AE4D-C3FF-2743-ADAA-7DB758C1A220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General FSM Checking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Encode FSM in the program</a:t>
            </a:r>
          </a:p>
          <a:p>
            <a:pPr lvl="1" eaLnBrk="1" hangingPunct="1"/>
            <a:r>
              <a:rPr lang="en-US">
                <a:latin typeface="Trebuchet MS" charset="0"/>
              </a:rPr>
              <a:t>State </a:t>
            </a:r>
            <a:r>
              <a:rPr lang="en-US">
                <a:latin typeface="Trebuchet MS" charset="0"/>
                <a:sym typeface="Wingdings" charset="0"/>
              </a:rPr>
              <a:t> Integer</a:t>
            </a:r>
          </a:p>
          <a:p>
            <a:pPr lvl="1" eaLnBrk="1" hangingPunct="1"/>
            <a:r>
              <a:rPr lang="en-US">
                <a:latin typeface="Trebuchet MS" charset="0"/>
              </a:rPr>
              <a:t>Transition </a:t>
            </a:r>
            <a:r>
              <a:rPr lang="en-US">
                <a:latin typeface="Trebuchet MS" charset="0"/>
                <a:sym typeface="Wingdings" charset="0"/>
              </a:rPr>
              <a:t> Conditional Assignments</a:t>
            </a:r>
          </a:p>
          <a:p>
            <a:pPr eaLnBrk="1" hangingPunct="1"/>
            <a:endParaRPr lang="en-US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Check code behavior</a:t>
            </a:r>
          </a:p>
          <a:p>
            <a:pPr lvl="1" eaLnBrk="1" hangingPunct="1"/>
            <a:r>
              <a:rPr lang="en-US">
                <a:latin typeface="Trebuchet MS" charset="0"/>
                <a:sym typeface="Wingdings" charset="0"/>
              </a:rPr>
              <a:t>SAT queries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83BD70E2-1E26-6444-97CA-7523E6006CC8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How are we doing so far?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Precision: </a:t>
            </a:r>
            <a:r>
              <a:rPr lang="en-US">
                <a:latin typeface="Trebuchet MS" charset="0"/>
                <a:sym typeface="Wingdings" charset="0"/>
              </a:rPr>
              <a:t></a:t>
            </a:r>
          </a:p>
          <a:p>
            <a:pPr lvl="4" eaLnBrk="1" hangingPunct="1">
              <a:lnSpc>
                <a:spcPct val="90000"/>
              </a:lnSpc>
            </a:pPr>
            <a:endParaRPr lang="en-US" i="0">
              <a:latin typeface="Trebuchet MS" charset="0"/>
              <a:sym typeface="Wingding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Scalability: </a:t>
            </a:r>
            <a:r>
              <a:rPr lang="en-US">
                <a:latin typeface="Trebuchet MS" charset="0"/>
                <a:sym typeface="Wingdings" charset="0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SAT limit is 1M clauses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About 10 functions</a:t>
            </a:r>
          </a:p>
          <a:p>
            <a:pPr lvl="4"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Divide and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Function summaries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50C474ED-4D9D-B241-B57D-068CAB3C1F0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Function Summaries (1</a:t>
            </a:r>
            <a:r>
              <a:rPr lang="en-US" baseline="30000">
                <a:latin typeface="Trebuchet MS" charset="0"/>
              </a:rPr>
              <a:t>st</a:t>
            </a:r>
            <a:r>
              <a:rPr lang="en-US">
                <a:latin typeface="Trebuchet MS" charset="0"/>
              </a:rPr>
              <a:t> try)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98888" y="1566863"/>
            <a:ext cx="4876800" cy="4481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>
                <a:latin typeface="Trebuchet MS" charset="0"/>
              </a:rPr>
              <a:t>Function behavior can be summarized with a set of state transitions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200">
              <a:latin typeface="Trebuchet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20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>
                <a:latin typeface="Trebuchet MS" charset="0"/>
              </a:rPr>
              <a:t>Summary: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>
                <a:latin typeface="Trebuchet MS" charset="0"/>
              </a:rPr>
              <a:t>	</a:t>
            </a:r>
            <a:r>
              <a:rPr lang="en-US" sz="3200">
                <a:solidFill>
                  <a:schemeClr val="accent2"/>
                </a:solidFill>
                <a:latin typeface="Trebuchet MS" charset="0"/>
              </a:rPr>
              <a:t>*</a:t>
            </a:r>
            <a:r>
              <a:rPr lang="en-US" sz="2500">
                <a:solidFill>
                  <a:schemeClr val="accent2"/>
                </a:solidFill>
                <a:latin typeface="Trebuchet MS" charset="0"/>
              </a:rPr>
              <a:t>l: Unlocked </a:t>
            </a:r>
            <a:r>
              <a:rPr lang="en-US" sz="2500">
                <a:solidFill>
                  <a:schemeClr val="accent2"/>
                </a:solidFill>
                <a:latin typeface="Trebuchet MS" charset="0"/>
                <a:sym typeface="Wingdings" charset="0"/>
              </a:rPr>
              <a:t> Unlocked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>
                <a:solidFill>
                  <a:schemeClr val="accent2"/>
                </a:solidFill>
                <a:latin typeface="Trebuchet MS" charset="0"/>
                <a:sym typeface="Wingdings" charset="0"/>
              </a:rPr>
              <a:t>         Locked  Error</a:t>
            </a:r>
          </a:p>
        </p:txBody>
      </p:sp>
      <p:sp>
        <p:nvSpPr>
          <p:cNvPr id="18438" name="Rectangle 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int f(lock_t *l)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lock(l);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unlock(l);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return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0</a:t>
            </a:r>
            <a:r>
              <a:rPr lang="en-US">
                <a:latin typeface="Trebuchet MS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532EB515-D9EA-E847-B92B-C9F7D01200DE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757238" y="4908550"/>
            <a:ext cx="1790700" cy="493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719138" y="3492500"/>
            <a:ext cx="2908300" cy="493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int f(lock_t *l)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lock(l);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if (err) return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-1</a:t>
            </a:r>
            <a:r>
              <a:rPr lang="en-US">
                <a:latin typeface="Trebuchet MS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unlock(l);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return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0</a:t>
            </a:r>
            <a:r>
              <a:rPr lang="en-US">
                <a:latin typeface="Trebuchet MS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}</a:t>
            </a:r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 Difficulty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08425" y="1773238"/>
            <a:ext cx="5024438" cy="435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Problem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two possible output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distinguished by return value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(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retval == 0</a:t>
            </a:r>
            <a:r>
              <a:rPr lang="en-US">
                <a:latin typeface="Trebuchet MS" charset="0"/>
              </a:rPr>
              <a:t>)…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Summary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Trebuchet MS" charset="0"/>
              </a:rPr>
              <a:t>	1. </a:t>
            </a:r>
            <a:r>
              <a:rPr lang="en-US" sz="2200">
                <a:solidFill>
                  <a:schemeClr val="accent2"/>
                </a:solidFill>
                <a:latin typeface="Trebuchet MS" charset="0"/>
              </a:rPr>
              <a:t>(retval ==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</a:rPr>
              <a:t>	    *l: Unlocked 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 Unlocked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                Locked 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  <a:sym typeface="Symbol" charset="0"/>
              </a:rPr>
              <a:t>	</a:t>
            </a:r>
            <a:r>
              <a:rPr lang="en-US" sz="2200">
                <a:latin typeface="Trebuchet MS" charset="0"/>
                <a:sym typeface="Symbol" charset="0"/>
              </a:rPr>
              <a:t>2.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Symbol" charset="0"/>
              </a:rPr>
              <a:t> 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(retval ==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</a:rPr>
              <a:t>	    *l: Unlocked 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 Locked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                Locked  Error</a:t>
            </a:r>
            <a:endParaRPr lang="en-US" sz="2200">
              <a:solidFill>
                <a:schemeClr val="accent2"/>
              </a:solidFill>
              <a:latin typeface="Trebuchet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nimBg="1"/>
      <p:bldP spid="1024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F08FFFDD-31C2-3B49-9B16-65ED02598C74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FSM Function Summaries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rebuchet MS" charset="0"/>
              </a:rPr>
              <a:t>Summary representation (simplified):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rebuchet MS" charset="0"/>
              </a:rPr>
              <a:t>	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{ P</a:t>
            </a:r>
            <a:r>
              <a:rPr lang="en-US" sz="2400" baseline="-25000">
                <a:solidFill>
                  <a:schemeClr val="accent2"/>
                </a:solidFill>
                <a:latin typeface="Trebuchet MS" charset="0"/>
              </a:rPr>
              <a:t>in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, P</a:t>
            </a:r>
            <a:r>
              <a:rPr lang="en-US" sz="2400" baseline="-25000">
                <a:solidFill>
                  <a:schemeClr val="accent2"/>
                </a:solidFill>
                <a:latin typeface="Trebuchet MS" charset="0"/>
              </a:rPr>
              <a:t>out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, R }</a:t>
            </a:r>
          </a:p>
          <a:p>
            <a:pPr lvl="3" eaLnBrk="1" hangingPunct="1">
              <a:lnSpc>
                <a:spcPct val="90000"/>
              </a:lnSpc>
            </a:pPr>
            <a:endParaRPr lang="en-US" sz="180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rebuchet MS" charset="0"/>
              </a:rPr>
              <a:t>User gives: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Trebuchet MS" charset="0"/>
              </a:rPr>
              <a:t>in</a:t>
            </a:r>
            <a:r>
              <a:rPr lang="en-US" sz="2400">
                <a:latin typeface="Trebuchet MS" charset="0"/>
              </a:rPr>
              <a:t>: predicates on initial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Trebuchet MS" charset="0"/>
              </a:rPr>
              <a:t>out</a:t>
            </a:r>
            <a:r>
              <a:rPr lang="en-US" sz="2400">
                <a:latin typeface="Trebuchet MS" charset="0"/>
              </a:rPr>
              <a:t>: predicates on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rebuchet MS" charset="0"/>
              </a:rPr>
              <a:t>Express interprocedural path sensitivity</a:t>
            </a:r>
          </a:p>
          <a:p>
            <a:pPr lvl="3" eaLnBrk="1" hangingPunct="1">
              <a:lnSpc>
                <a:spcPct val="90000"/>
              </a:lnSpc>
            </a:pPr>
            <a:endParaRPr lang="en-US" sz="180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rebuchet MS" charset="0"/>
              </a:rPr>
              <a:t>Saturn computes: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latin typeface="Trebuchet MS" charset="0"/>
              </a:rPr>
              <a:t>R</a:t>
            </a:r>
            <a:r>
              <a:rPr lang="en-US" sz="2400">
                <a:latin typeface="Trebuchet MS" charset="0"/>
              </a:rPr>
              <a:t>: guarded state transitions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rebuchet MS" charset="0"/>
              </a:rPr>
              <a:t>Used to simulate function behavior at call site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AEC270B3-A28B-314E-9CE2-4389B140A01C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57238" y="4908550"/>
            <a:ext cx="1790700" cy="493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719138" y="3492500"/>
            <a:ext cx="2908300" cy="493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int f(lock_t *l)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lock(l);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if (err) return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-1</a:t>
            </a:r>
            <a:r>
              <a:rPr lang="en-US">
                <a:latin typeface="Trebuchet MS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unlock(l);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	return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0</a:t>
            </a:r>
            <a:r>
              <a:rPr lang="en-US">
                <a:latin typeface="Trebuchet MS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</a:rPr>
              <a:t>}</a:t>
            </a:r>
          </a:p>
        </p:txBody>
      </p:sp>
      <p:sp>
        <p:nvSpPr>
          <p:cNvPr id="215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Lock Summary (2</a:t>
            </a:r>
            <a:r>
              <a:rPr lang="en-US" baseline="30000">
                <a:latin typeface="Trebuchet MS" charset="0"/>
              </a:rPr>
              <a:t>nd</a:t>
            </a:r>
            <a:r>
              <a:rPr lang="en-US">
                <a:latin typeface="Trebuchet MS" charset="0"/>
              </a:rPr>
              <a:t> try)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08425" y="1773238"/>
            <a:ext cx="5024438" cy="435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Output predicate: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out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= { (retval == 0) }</a:t>
            </a:r>
            <a:endParaRPr lang="en-US" baseline="-25000">
              <a:solidFill>
                <a:schemeClr val="accent2"/>
              </a:solidFill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Summary (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R</a:t>
            </a:r>
            <a:r>
              <a:rPr lang="en-US">
                <a:latin typeface="Trebuchet MS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latin typeface="Trebuchet MS" charset="0"/>
              </a:rPr>
              <a:t>	1. </a:t>
            </a:r>
            <a:r>
              <a:rPr lang="en-US" sz="2200">
                <a:solidFill>
                  <a:schemeClr val="accent2"/>
                </a:solidFill>
                <a:latin typeface="Trebuchet MS" charset="0"/>
              </a:rPr>
              <a:t>(retval ==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</a:rPr>
              <a:t>	    *l: Unlocked 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 Unlocked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                Locked 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  <a:sym typeface="Symbol" charset="0"/>
              </a:rPr>
              <a:t>	</a:t>
            </a:r>
            <a:r>
              <a:rPr lang="en-US" sz="2200">
                <a:latin typeface="Trebuchet MS" charset="0"/>
                <a:sym typeface="Symbol" charset="0"/>
              </a:rPr>
              <a:t>2.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Symbol" charset="0"/>
              </a:rPr>
              <a:t> 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(retval ==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</a:rPr>
              <a:t>	    *l: Unlocked </a:t>
            </a: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 Locked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>
                <a:solidFill>
                  <a:schemeClr val="accent2"/>
                </a:solidFill>
                <a:latin typeface="Trebuchet MS" charset="0"/>
                <a:sym typeface="Wingdings" charset="0"/>
              </a:rPr>
              <a:t>                Locked  Error</a:t>
            </a:r>
            <a:endParaRPr lang="en-US" sz="2200">
              <a:solidFill>
                <a:schemeClr val="accent2"/>
              </a:solidFill>
              <a:latin typeface="Trebuchet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>
              <a:solidFill>
                <a:schemeClr val="accent2"/>
              </a:solidFill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7A9BB85-1010-7A4D-8C59-5AD4A3594D4F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rebuchet MS" charset="0"/>
              </a:rPr>
              <a:t>void f(state *x, state *y) {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rebuchet MS" charset="0"/>
              </a:rPr>
              <a:t>	result = spin_trylock(</a:t>
            </a:r>
            <a:r>
              <a:rPr lang="en-US" sz="2800">
                <a:latin typeface="Courier New" charset="0"/>
              </a:rPr>
              <a:t>&amp;</a:t>
            </a:r>
            <a:r>
              <a:rPr lang="en-US" sz="2800">
                <a:latin typeface="Trebuchet MS" charset="0"/>
              </a:rPr>
              <a:t>x-&gt;lock); 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rebuchet MS" charset="0"/>
              </a:rPr>
              <a:t>	spin_lock(</a:t>
            </a:r>
            <a:r>
              <a:rPr lang="en-US" sz="2800">
                <a:latin typeface="Courier New" charset="0"/>
              </a:rPr>
              <a:t>&amp;</a:t>
            </a:r>
            <a:r>
              <a:rPr lang="en-US" sz="2800">
                <a:latin typeface="Trebuchet MS" charset="0"/>
              </a:rPr>
              <a:t>y-&gt;lock);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rebuchet MS" charset="0"/>
              </a:rPr>
              <a:t>	…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rebuchet MS" charset="0"/>
              </a:rPr>
              <a:t>	if (!result) 		spin_unlock(</a:t>
            </a:r>
            <a:r>
              <a:rPr lang="en-US" sz="2800">
                <a:latin typeface="Courier New" charset="0"/>
              </a:rPr>
              <a:t>&amp;</a:t>
            </a:r>
            <a:r>
              <a:rPr lang="en-US" sz="2800">
                <a:latin typeface="Trebuchet MS" charset="0"/>
              </a:rPr>
              <a:t>x-&gt;lock);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rebuchet MS" charset="0"/>
              </a:rPr>
              <a:t>	spin_unlock(</a:t>
            </a:r>
            <a:r>
              <a:rPr lang="en-US" sz="2800">
                <a:latin typeface="Courier New" charset="0"/>
              </a:rPr>
              <a:t>&amp;</a:t>
            </a:r>
            <a:r>
              <a:rPr lang="en-US" sz="2800">
                <a:latin typeface="Trebuchet MS" charset="0"/>
              </a:rPr>
              <a:t>y-&gt;lock);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rebuchet MS" charset="0"/>
              </a:rPr>
              <a:t>}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Code Example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6043613" y="2751138"/>
            <a:ext cx="23622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Path Sensitivity</a:t>
            </a:r>
          </a:p>
        </p:txBody>
      </p:sp>
      <p:sp useBgFill="1"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771525" y="2079625"/>
            <a:ext cx="1143000" cy="51911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990033"/>
                </a:solidFill>
              </a:rPr>
              <a:t>result</a:t>
            </a:r>
          </a:p>
        </p:txBody>
      </p:sp>
      <p:sp useBgFill="1"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1143000" y="3643313"/>
            <a:ext cx="1524000" cy="5191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990033"/>
                </a:solidFill>
              </a:rPr>
              <a:t>(!result)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6054725" y="3973513"/>
            <a:ext cx="23622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Pointers &amp; Heap</a:t>
            </a:r>
          </a:p>
        </p:txBody>
      </p:sp>
      <p:sp useBgFill="1"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144963" y="2117725"/>
            <a:ext cx="1822450" cy="51911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990033"/>
                </a:solidFill>
              </a:rPr>
              <a:t>(</a:t>
            </a:r>
            <a:r>
              <a:rPr lang="en-US">
                <a:solidFill>
                  <a:srgbClr val="990033"/>
                </a:solidFill>
                <a:latin typeface="Courier New" charset="0"/>
              </a:rPr>
              <a:t>&amp;</a:t>
            </a:r>
            <a:r>
              <a:rPr lang="en-US">
                <a:solidFill>
                  <a:srgbClr val="990033"/>
                </a:solidFill>
              </a:rPr>
              <a:t>x-&gt;lock);</a:t>
            </a:r>
          </a:p>
        </p:txBody>
      </p:sp>
      <p:sp useBgFill="1"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3327400" y="4065588"/>
            <a:ext cx="1785938" cy="5191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990033"/>
                </a:solidFill>
              </a:rPr>
              <a:t>(</a:t>
            </a:r>
            <a:r>
              <a:rPr lang="en-US">
                <a:solidFill>
                  <a:srgbClr val="990033"/>
                </a:solidFill>
                <a:latin typeface="Courier New" charset="0"/>
              </a:rPr>
              <a:t>&amp;</a:t>
            </a:r>
            <a:r>
              <a:rPr lang="en-US">
                <a:solidFill>
                  <a:srgbClr val="990033"/>
                </a:solidFill>
              </a:rPr>
              <a:t>x-&gt;lock);</a:t>
            </a:r>
          </a:p>
        </p:txBody>
      </p:sp>
      <p:sp useBgFill="1"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2392363" y="2643188"/>
            <a:ext cx="1822450" cy="5191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990033"/>
                </a:solidFill>
              </a:rPr>
              <a:t>(</a:t>
            </a:r>
            <a:r>
              <a:rPr lang="en-US">
                <a:solidFill>
                  <a:srgbClr val="990033"/>
                </a:solidFill>
                <a:latin typeface="Courier New" charset="0"/>
              </a:rPr>
              <a:t>&amp;</a:t>
            </a:r>
            <a:r>
              <a:rPr lang="en-US">
                <a:solidFill>
                  <a:srgbClr val="990033"/>
                </a:solidFill>
              </a:rPr>
              <a:t>y-&gt;lock);</a:t>
            </a:r>
          </a:p>
        </p:txBody>
      </p:sp>
      <p:sp useBgFill="1"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2770188" y="4564063"/>
            <a:ext cx="1822450" cy="5191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rgbClr val="990033"/>
                </a:solidFill>
              </a:rPr>
              <a:t>(</a:t>
            </a:r>
            <a:r>
              <a:rPr lang="en-US">
                <a:solidFill>
                  <a:srgbClr val="990033"/>
                </a:solidFill>
                <a:latin typeface="Courier New" charset="0"/>
              </a:rPr>
              <a:t>&amp;</a:t>
            </a:r>
            <a:r>
              <a:rPr lang="en-US">
                <a:solidFill>
                  <a:srgbClr val="990033"/>
                </a:solidFill>
              </a:rPr>
              <a:t>y-&gt;lock);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6015038" y="5181600"/>
            <a:ext cx="23622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Inter-procedural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6051550" y="1597025"/>
            <a:ext cx="2362200" cy="946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Flow Sensitivity</a:t>
            </a:r>
          </a:p>
        </p:txBody>
      </p:sp>
      <p:sp useBgFill="1"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2211388" y="2141538"/>
            <a:ext cx="1943100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spin_trylock</a:t>
            </a:r>
          </a:p>
        </p:txBody>
      </p:sp>
      <p:sp useBgFill="1"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892175" y="2663825"/>
            <a:ext cx="1497013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spin_lock</a:t>
            </a:r>
          </a:p>
        </p:txBody>
      </p:sp>
      <p:sp useBgFill="1"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890588" y="4611688"/>
            <a:ext cx="1863725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spin_unlock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26000" y="3354388"/>
            <a:ext cx="3987800" cy="2854325"/>
            <a:chOff x="815" y="1635"/>
            <a:chExt cx="2479" cy="1798"/>
          </a:xfrm>
        </p:grpSpPr>
        <p:grpSp>
          <p:nvGrpSpPr>
            <p:cNvPr id="4120" name="Group 18"/>
            <p:cNvGrpSpPr>
              <a:grpSpLocks/>
            </p:cNvGrpSpPr>
            <p:nvPr/>
          </p:nvGrpSpPr>
          <p:grpSpPr bwMode="auto">
            <a:xfrm>
              <a:off x="815" y="2472"/>
              <a:ext cx="796" cy="330"/>
              <a:chOff x="977" y="2343"/>
              <a:chExt cx="861" cy="376"/>
            </a:xfrm>
          </p:grpSpPr>
          <p:sp>
            <p:nvSpPr>
              <p:cNvPr id="4135" name="AutoShape 19"/>
              <p:cNvSpPr>
                <a:spLocks noChangeArrowheads="1"/>
              </p:cNvSpPr>
              <p:nvPr/>
            </p:nvSpPr>
            <p:spPr bwMode="auto">
              <a:xfrm>
                <a:off x="977" y="2343"/>
                <a:ext cx="861" cy="3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36" name="Text Box 20"/>
              <p:cNvSpPr txBox="1">
                <a:spLocks noChangeArrowheads="1"/>
              </p:cNvSpPr>
              <p:nvPr/>
            </p:nvSpPr>
            <p:spPr bwMode="auto">
              <a:xfrm>
                <a:off x="1029" y="2382"/>
                <a:ext cx="77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rgbClr val="0099FF"/>
                    </a:solidFill>
                  </a:rPr>
                  <a:t>Locked</a:t>
                </a:r>
              </a:p>
            </p:txBody>
          </p:sp>
        </p:grpSp>
        <p:grpSp>
          <p:nvGrpSpPr>
            <p:cNvPr id="4121" name="Group 21"/>
            <p:cNvGrpSpPr>
              <a:grpSpLocks/>
            </p:cNvGrpSpPr>
            <p:nvPr/>
          </p:nvGrpSpPr>
          <p:grpSpPr bwMode="auto">
            <a:xfrm>
              <a:off x="2401" y="1635"/>
              <a:ext cx="893" cy="279"/>
              <a:chOff x="977" y="2343"/>
              <a:chExt cx="861" cy="376"/>
            </a:xfrm>
          </p:grpSpPr>
          <p:sp>
            <p:nvSpPr>
              <p:cNvPr id="4133" name="AutoShape 22"/>
              <p:cNvSpPr>
                <a:spLocks noChangeArrowheads="1"/>
              </p:cNvSpPr>
              <p:nvPr/>
            </p:nvSpPr>
            <p:spPr bwMode="auto">
              <a:xfrm>
                <a:off x="977" y="2343"/>
                <a:ext cx="861" cy="3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34" name="Text Box 23"/>
              <p:cNvSpPr txBox="1">
                <a:spLocks noChangeArrowheads="1"/>
              </p:cNvSpPr>
              <p:nvPr/>
            </p:nvSpPr>
            <p:spPr bwMode="auto">
              <a:xfrm>
                <a:off x="1029" y="2382"/>
                <a:ext cx="777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chemeClr val="folHlink"/>
                    </a:solidFill>
                  </a:rPr>
                  <a:t>Unlocked</a:t>
                </a:r>
              </a:p>
            </p:txBody>
          </p:sp>
        </p:grpSp>
        <p:grpSp>
          <p:nvGrpSpPr>
            <p:cNvPr id="4122" name="Group 24"/>
            <p:cNvGrpSpPr>
              <a:grpSpLocks/>
            </p:cNvGrpSpPr>
            <p:nvPr/>
          </p:nvGrpSpPr>
          <p:grpSpPr bwMode="auto">
            <a:xfrm>
              <a:off x="2549" y="3130"/>
              <a:ext cx="582" cy="303"/>
              <a:chOff x="977" y="2343"/>
              <a:chExt cx="861" cy="376"/>
            </a:xfrm>
          </p:grpSpPr>
          <p:sp>
            <p:nvSpPr>
              <p:cNvPr id="4131" name="AutoShape 25"/>
              <p:cNvSpPr>
                <a:spLocks noChangeArrowheads="1"/>
              </p:cNvSpPr>
              <p:nvPr/>
            </p:nvSpPr>
            <p:spPr bwMode="auto">
              <a:xfrm>
                <a:off x="977" y="2343"/>
                <a:ext cx="861" cy="3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32" name="Text Box 26"/>
              <p:cNvSpPr txBox="1">
                <a:spLocks noChangeArrowheads="1"/>
              </p:cNvSpPr>
              <p:nvPr/>
            </p:nvSpPr>
            <p:spPr bwMode="auto">
              <a:xfrm>
                <a:off x="1027" y="2381"/>
                <a:ext cx="78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rebuchet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>
                    <a:solidFill>
                      <a:srgbClr val="FF3300"/>
                    </a:solidFill>
                  </a:rPr>
                  <a:t>Error</a:t>
                </a:r>
              </a:p>
            </p:txBody>
          </p:sp>
        </p:grpSp>
        <p:cxnSp>
          <p:nvCxnSpPr>
            <p:cNvPr id="4123" name="AutoShape 27"/>
            <p:cNvCxnSpPr>
              <a:cxnSpLocks noChangeShapeType="1"/>
              <a:stCxn id="4135" idx="0"/>
              <a:endCxn id="4133" idx="1"/>
            </p:cNvCxnSpPr>
            <p:nvPr/>
          </p:nvCxnSpPr>
          <p:spPr bwMode="auto">
            <a:xfrm rot="-5400000">
              <a:off x="1458" y="1530"/>
              <a:ext cx="697" cy="118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4" name="AutoShape 28"/>
            <p:cNvCxnSpPr>
              <a:cxnSpLocks noChangeShapeType="1"/>
              <a:stCxn id="4134" idx="2"/>
              <a:endCxn id="4135" idx="3"/>
            </p:cNvCxnSpPr>
            <p:nvPr/>
          </p:nvCxnSpPr>
          <p:spPr bwMode="auto">
            <a:xfrm rot="5400000">
              <a:off x="1873" y="1652"/>
              <a:ext cx="723" cy="124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9"/>
            <p:cNvCxnSpPr>
              <a:cxnSpLocks noChangeShapeType="1"/>
              <a:stCxn id="4135" idx="2"/>
              <a:endCxn id="4131" idx="1"/>
            </p:cNvCxnSpPr>
            <p:nvPr/>
          </p:nvCxnSpPr>
          <p:spPr bwMode="auto">
            <a:xfrm>
              <a:off x="1213" y="2802"/>
              <a:ext cx="1336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6" name="AutoShape 30"/>
            <p:cNvCxnSpPr>
              <a:cxnSpLocks noChangeShapeType="1"/>
              <a:stCxn id="4134" idx="2"/>
              <a:endCxn id="4131" idx="0"/>
            </p:cNvCxnSpPr>
            <p:nvPr/>
          </p:nvCxnSpPr>
          <p:spPr bwMode="auto">
            <a:xfrm flipH="1">
              <a:off x="2840" y="1914"/>
              <a:ext cx="18" cy="1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7" name="Text Box 31"/>
            <p:cNvSpPr txBox="1">
              <a:spLocks noChangeArrowheads="1"/>
            </p:cNvSpPr>
            <p:nvPr/>
          </p:nvSpPr>
          <p:spPr bwMode="auto">
            <a:xfrm>
              <a:off x="1334" y="1656"/>
              <a:ext cx="6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unlock</a:t>
              </a:r>
            </a:p>
          </p:txBody>
        </p:sp>
        <p:sp>
          <p:nvSpPr>
            <p:cNvPr id="4128" name="Text Box 32"/>
            <p:cNvSpPr txBox="1">
              <a:spLocks noChangeArrowheads="1"/>
            </p:cNvSpPr>
            <p:nvPr/>
          </p:nvSpPr>
          <p:spPr bwMode="auto">
            <a:xfrm>
              <a:off x="1960" y="2224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lock</a:t>
              </a:r>
            </a:p>
          </p:txBody>
        </p:sp>
        <p:sp>
          <p:nvSpPr>
            <p:cNvPr id="4129" name="Text Box 33"/>
            <p:cNvSpPr txBox="1">
              <a:spLocks noChangeArrowheads="1"/>
            </p:cNvSpPr>
            <p:nvPr/>
          </p:nvSpPr>
          <p:spPr bwMode="auto">
            <a:xfrm>
              <a:off x="2801" y="2320"/>
              <a:ext cx="303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unlock</a:t>
              </a:r>
            </a:p>
          </p:txBody>
        </p:sp>
        <p:sp>
          <p:nvSpPr>
            <p:cNvPr id="4130" name="Text Box 34"/>
            <p:cNvSpPr txBox="1">
              <a:spLocks noChangeArrowheads="1"/>
            </p:cNvSpPr>
            <p:nvPr/>
          </p:nvSpPr>
          <p:spPr bwMode="auto">
            <a:xfrm>
              <a:off x="1609" y="3025"/>
              <a:ext cx="5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lock</a:t>
              </a:r>
            </a:p>
          </p:txBody>
        </p:sp>
      </p:grp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744538" y="2138363"/>
            <a:ext cx="5222875" cy="465137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758825" y="3670300"/>
            <a:ext cx="4462463" cy="898525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725488" y="2647950"/>
            <a:ext cx="3548062" cy="465138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754063" y="4629150"/>
            <a:ext cx="3811587" cy="465138"/>
          </a:xfrm>
          <a:prstGeom prst="rect">
            <a:avLst/>
          </a:prstGeom>
          <a:solidFill>
            <a:schemeClr val="bg1">
              <a:alpha val="8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413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413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413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" fill="hold"/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4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" fill="hold"/>
                                        <p:tgtEl>
                                          <p:spTgt spid="141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" fill="hold"/>
                                        <p:tgtEl>
                                          <p:spTgt spid="141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7" grpId="1" animBg="1"/>
      <p:bldP spid="141318" grpId="0" animBg="1"/>
      <p:bldP spid="141318" grpId="1" animBg="1"/>
      <p:bldP spid="141319" grpId="0" animBg="1"/>
      <p:bldP spid="141320" grpId="0" animBg="1"/>
      <p:bldP spid="141320" grpId="1" animBg="1"/>
      <p:bldP spid="141321" grpId="0" animBg="1"/>
      <p:bldP spid="141321" grpId="1" animBg="1"/>
      <p:bldP spid="141322" grpId="0" animBg="1"/>
      <p:bldP spid="141322" grpId="1" animBg="1"/>
      <p:bldP spid="141323" grpId="0" animBg="1"/>
      <p:bldP spid="141323" grpId="1" animBg="1"/>
      <p:bldP spid="141324" grpId="0" animBg="1"/>
      <p:bldP spid="141325" grpId="0" animBg="1"/>
      <p:bldP spid="141326" grpId="0" animBg="1"/>
      <p:bldP spid="141327" grpId="0" animBg="1"/>
      <p:bldP spid="141327" grpId="1" animBg="1"/>
      <p:bldP spid="141328" grpId="0" animBg="1"/>
      <p:bldP spid="141328" grpId="1" animBg="1"/>
      <p:bldP spid="141347" grpId="0" animBg="1"/>
      <p:bldP spid="141347" grpId="1" animBg="1"/>
      <p:bldP spid="141347" grpId="2" animBg="1"/>
      <p:bldP spid="141348" grpId="0" animBg="1"/>
      <p:bldP spid="141348" grpId="1" animBg="1"/>
      <p:bldP spid="141348" grpId="2" animBg="1"/>
      <p:bldP spid="141349" grpId="0" animBg="1"/>
      <p:bldP spid="141349" grpId="1" animBg="1"/>
      <p:bldP spid="141349" grpId="2" animBg="1"/>
      <p:bldP spid="141349" grpId="3" animBg="1"/>
      <p:bldP spid="141350" grpId="0" animBg="1"/>
      <p:bldP spid="141350" grpId="1" animBg="1"/>
      <p:bldP spid="141350" grpId="2" animBg="1"/>
      <p:bldP spid="141350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C5FFA7EA-F1DF-AD41-9CEE-8DECACC955E0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Lock checker for Linux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rebuchet MS" charset="0"/>
              </a:rPr>
              <a:t>Parameters:</a:t>
            </a:r>
          </a:p>
          <a:p>
            <a:pPr lvl="1" eaLnBrk="1" hangingPunct="1"/>
            <a:r>
              <a:rPr lang="en-US" sz="2400">
                <a:latin typeface="Trebuchet MS" charset="0"/>
              </a:rPr>
              <a:t>States: 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{ Locked, Unlocked, Error }</a:t>
            </a:r>
          </a:p>
          <a:p>
            <a:pPr lvl="1" eaLnBrk="1" hangingPunct="1"/>
            <a:r>
              <a:rPr lang="en-US" sz="2400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Trebuchet MS" charset="0"/>
              </a:rPr>
              <a:t>in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 = {}</a:t>
            </a:r>
          </a:p>
          <a:p>
            <a:pPr lvl="1" eaLnBrk="1" hangingPunct="1"/>
            <a:r>
              <a:rPr lang="en-US" sz="2400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 sz="2400" baseline="-25000">
                <a:solidFill>
                  <a:schemeClr val="accent2"/>
                </a:solidFill>
                <a:latin typeface="Trebuchet MS" charset="0"/>
              </a:rPr>
              <a:t>out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 = { (retval == 0) }</a:t>
            </a:r>
          </a:p>
          <a:p>
            <a:pPr lvl="3" eaLnBrk="1" hangingPunct="1"/>
            <a:endParaRPr lang="en-US" sz="1800">
              <a:solidFill>
                <a:schemeClr val="accent2"/>
              </a:solidFill>
              <a:latin typeface="Trebuchet MS" charset="0"/>
            </a:endParaRPr>
          </a:p>
          <a:p>
            <a:pPr eaLnBrk="1" hangingPunct="1"/>
            <a:r>
              <a:rPr lang="en-US" sz="2800">
                <a:latin typeface="Trebuchet MS" charset="0"/>
              </a:rPr>
              <a:t>Experiment:</a:t>
            </a:r>
          </a:p>
          <a:p>
            <a:pPr lvl="1" eaLnBrk="1" hangingPunct="1"/>
            <a:r>
              <a:rPr lang="en-US" sz="2400">
                <a:latin typeface="Trebuchet MS" charset="0"/>
              </a:rPr>
              <a:t>Linux Kernel 2.6.5: 4.8MLOC</a:t>
            </a:r>
          </a:p>
          <a:p>
            <a:pPr lvl="1" eaLnBrk="1" hangingPunct="1"/>
            <a:r>
              <a:rPr lang="en-US" sz="2400">
                <a:latin typeface="Trebuchet MS" charset="0"/>
              </a:rPr>
              <a:t>~40 lock/unlock/trylock primitives</a:t>
            </a:r>
          </a:p>
          <a:p>
            <a:pPr lvl="1" eaLnBrk="1" hangingPunct="1"/>
            <a:r>
              <a:rPr lang="en-US" sz="2400">
                <a:latin typeface="Trebuchet MS" charset="0"/>
              </a:rPr>
              <a:t>20 hours to analyze</a:t>
            </a:r>
          </a:p>
          <a:p>
            <a:pPr lvl="2" eaLnBrk="1" hangingPunct="1"/>
            <a:r>
              <a:rPr lang="en-US" sz="2000">
                <a:latin typeface="Trebuchet MS" charset="0"/>
              </a:rPr>
              <a:t>3.0GHz Pentium IV, 1GB memory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252AD072-E608-394C-83D4-682C52EFD9EF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Double Locking/Unlocking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static void sscape_coproc_close(…)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	</a:t>
            </a:r>
            <a:r>
              <a:rPr lang="en-US" sz="2200" b="1">
                <a:solidFill>
                  <a:srgbClr val="990033"/>
                </a:solidFill>
                <a:latin typeface="Courier New" charset="0"/>
              </a:rPr>
              <a:t>spin_lock_irqsave</a:t>
            </a:r>
            <a:r>
              <a:rPr lang="en-US" sz="2200" b="1">
                <a:latin typeface="Courier New" charset="0"/>
              </a:rPr>
              <a:t>(</a:t>
            </a:r>
            <a:r>
              <a:rPr lang="en-US" sz="2200" b="1">
                <a:solidFill>
                  <a:srgbClr val="990033"/>
                </a:solidFill>
                <a:latin typeface="Courier New" charset="0"/>
              </a:rPr>
              <a:t>&amp;devc-&gt;lock</a:t>
            </a:r>
            <a:r>
              <a:rPr lang="en-US" sz="2200" b="1">
                <a:latin typeface="Courier New" charset="0"/>
              </a:rPr>
              <a:t>, flags);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	if (…)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		sscape_write(</a:t>
            </a:r>
            <a:r>
              <a:rPr lang="en-US" sz="2200" b="1">
                <a:solidFill>
                  <a:srgbClr val="990033"/>
                </a:solidFill>
                <a:latin typeface="Courier New" charset="0"/>
              </a:rPr>
              <a:t>devc</a:t>
            </a:r>
            <a:r>
              <a:rPr lang="en-US" sz="2200" b="1">
                <a:latin typeface="Courier New" charset="0"/>
              </a:rPr>
              <a:t>, DMAA_REG, 0x20);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b="1">
              <a:latin typeface="Courier New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static void sscape_write(struct … *devc, …)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	</a:t>
            </a:r>
            <a:r>
              <a:rPr lang="en-US" sz="2200" b="1">
                <a:solidFill>
                  <a:srgbClr val="990033"/>
                </a:solidFill>
                <a:latin typeface="Courier New" charset="0"/>
              </a:rPr>
              <a:t>spin_lock_irqsave</a:t>
            </a:r>
            <a:r>
              <a:rPr lang="en-US" sz="2200" b="1">
                <a:latin typeface="Courier New" charset="0"/>
              </a:rPr>
              <a:t>(</a:t>
            </a:r>
            <a:r>
              <a:rPr lang="en-US" sz="2200" b="1">
                <a:solidFill>
                  <a:srgbClr val="990033"/>
                </a:solidFill>
                <a:latin typeface="Courier New" charset="0"/>
              </a:rPr>
              <a:t>&amp;devc-&gt;lock</a:t>
            </a:r>
            <a:r>
              <a:rPr lang="en-US" sz="2200" b="1">
                <a:latin typeface="Courier New" charset="0"/>
              </a:rPr>
              <a:t>, flags);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b="1">
              <a:latin typeface="Courier New" charset="0"/>
            </a:endParaRP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458788" y="2006600"/>
            <a:ext cx="246062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2" name="AutoShape 6"/>
          <p:cNvSpPr>
            <a:spLocks noChangeArrowheads="1"/>
          </p:cNvSpPr>
          <p:nvPr/>
        </p:nvSpPr>
        <p:spPr bwMode="auto">
          <a:xfrm>
            <a:off x="441325" y="4348163"/>
            <a:ext cx="246063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3" name="AutoShape 7"/>
          <p:cNvSpPr>
            <a:spLocks noChangeArrowheads="1"/>
          </p:cNvSpPr>
          <p:nvPr/>
        </p:nvSpPr>
        <p:spPr bwMode="auto">
          <a:xfrm>
            <a:off x="465138" y="2676525"/>
            <a:ext cx="246062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0" grpId="1" animBg="1"/>
      <p:bldP spid="70662" grpId="0" animBg="1"/>
      <p:bldP spid="70663" grpId="0" animBg="1"/>
      <p:bldP spid="7066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3DB64A18-5AAA-A742-8EAD-76C2F7DA6684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Ambiguous Return State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int i2o_claim_device(…)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</a:t>
            </a:r>
            <a:r>
              <a:rPr lang="en-US" sz="2400" b="1">
                <a:solidFill>
                  <a:srgbClr val="990033"/>
                </a:solidFill>
                <a:latin typeface="Courier New" charset="0"/>
              </a:rPr>
              <a:t>down(&amp;i2o_configuration_lock);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if (d-&gt;owner)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	</a:t>
            </a:r>
            <a:r>
              <a:rPr lang="en-US" sz="2400" b="1">
                <a:solidFill>
                  <a:srgbClr val="990033"/>
                </a:solidFill>
                <a:latin typeface="Courier New" charset="0"/>
              </a:rPr>
              <a:t>up(&amp;i2o_configuration_lock);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	return </a:t>
            </a:r>
            <a:r>
              <a:rPr lang="en-US" sz="2400" b="1">
                <a:solidFill>
                  <a:srgbClr val="990033"/>
                </a:solidFill>
                <a:latin typeface="Courier New" charset="0"/>
              </a:rPr>
              <a:t>–EBUSY</a:t>
            </a:r>
            <a:r>
              <a:rPr lang="en-US" sz="2400" b="1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if (…)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	return </a:t>
            </a:r>
            <a:r>
              <a:rPr lang="en-US" sz="2400" b="1">
                <a:solidFill>
                  <a:srgbClr val="990033"/>
                </a:solidFill>
                <a:latin typeface="Courier New" charset="0"/>
              </a:rPr>
              <a:t>–EBUSY</a:t>
            </a:r>
            <a:r>
              <a:rPr lang="en-US" sz="2400" b="1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charset="0"/>
              </a:rPr>
              <a:t>}</a:t>
            </a:r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531813" y="2111375"/>
            <a:ext cx="246062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089025" y="4535488"/>
            <a:ext cx="246063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6" name="AutoShape 6"/>
          <p:cNvSpPr>
            <a:spLocks noChangeArrowheads="1"/>
          </p:cNvSpPr>
          <p:nvPr/>
        </p:nvSpPr>
        <p:spPr bwMode="auto">
          <a:xfrm>
            <a:off x="1085850" y="2922588"/>
            <a:ext cx="246063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1077913" y="3354388"/>
            <a:ext cx="246062" cy="184150"/>
          </a:xfrm>
          <a:prstGeom prst="rightArrow">
            <a:avLst>
              <a:gd name="adj1" fmla="val 50000"/>
              <a:gd name="adj2" fmla="val 33405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4" grpId="1" animBg="1"/>
      <p:bldP spid="71685" grpId="0" animBg="1"/>
      <p:bldP spid="71686" grpId="0" animBg="1"/>
      <p:bldP spid="716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A5662204-477A-664F-A8F4-6517F6BD18E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Bugs</a:t>
            </a:r>
          </a:p>
        </p:txBody>
      </p:sp>
      <p:graphicFrame>
        <p:nvGraphicFramePr>
          <p:cNvPr id="69933" name="Group 301"/>
          <p:cNvGraphicFramePr>
            <a:graphicFrameLocks noGrp="1"/>
          </p:cNvGraphicFramePr>
          <p:nvPr>
            <p:ph idx="1"/>
          </p:nvPr>
        </p:nvGraphicFramePr>
        <p:xfrm>
          <a:off x="673100" y="1558925"/>
          <a:ext cx="7158038" cy="3776948"/>
        </p:xfrm>
        <a:graphic>
          <a:graphicData uri="http://schemas.openxmlformats.org/drawingml/2006/table">
            <a:tbl>
              <a:tblPr/>
              <a:tblGrid>
                <a:gridCol w="2089150"/>
                <a:gridCol w="1312863"/>
                <a:gridCol w="1965325"/>
                <a:gridCol w="1790700"/>
              </a:tblGrid>
              <a:tr h="945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Type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Bugs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False Pos.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% Bugs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Double Locking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134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99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57%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Ambiguous State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67%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179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121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60%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8" name="Text Box 294"/>
          <p:cNvSpPr txBox="1">
            <a:spLocks noChangeArrowheads="1"/>
          </p:cNvSpPr>
          <p:nvPr/>
        </p:nvSpPr>
        <p:spPr bwMode="auto">
          <a:xfrm>
            <a:off x="577850" y="5553075"/>
            <a:ext cx="8010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Previous Work: MC (31), CQual (18), &lt;20% Bugs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76C00730-70F7-1E4D-B157-D7FE700F1DBE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Function Summary Database</a:t>
            </a:r>
          </a:p>
        </p:txBody>
      </p:sp>
      <p:sp>
        <p:nvSpPr>
          <p:cNvPr id="26629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63,000</a:t>
            </a:r>
            <a:r>
              <a:rPr lang="en-US">
                <a:latin typeface="Trebuchet MS" charset="0"/>
              </a:rPr>
              <a:t> functions in 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 More than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23,000</a:t>
            </a:r>
            <a:r>
              <a:rPr lang="en-US">
                <a:latin typeface="Trebuchet MS" charset="0"/>
              </a:rPr>
              <a:t> are lock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17,000</a:t>
            </a:r>
            <a:r>
              <a:rPr lang="en-US">
                <a:latin typeface="Trebuchet MS" charset="0"/>
              </a:rPr>
              <a:t> with locking constraints on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 Around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9,000</a:t>
            </a:r>
            <a:r>
              <a:rPr lang="en-US">
                <a:latin typeface="Trebuchet MS" charset="0"/>
              </a:rPr>
              <a:t> affects more than one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193</a:t>
            </a:r>
            <a:r>
              <a:rPr lang="en-US">
                <a:latin typeface="Trebuchet MS" charset="0"/>
              </a:rPr>
              <a:t> lock wrappers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375</a:t>
            </a:r>
            <a:r>
              <a:rPr lang="en-US">
                <a:latin typeface="Trebuchet MS" charset="0"/>
              </a:rPr>
              <a:t> unlock wrappers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 </a:t>
            </a:r>
            <a:r>
              <a:rPr lang="en-US">
                <a:solidFill>
                  <a:srgbClr val="CC3300"/>
                </a:solidFill>
                <a:latin typeface="Trebuchet MS" charset="0"/>
              </a:rPr>
              <a:t>36</a:t>
            </a:r>
            <a:r>
              <a:rPr lang="en-US">
                <a:latin typeface="Trebuchet MS" charset="0"/>
              </a:rPr>
              <a:t> with return value/lock state correlation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Available on the web . . 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8ED30DED-4A2F-EF4E-9BAF-ECBE359AB25E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Another Checker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Memory leaks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Common, esp. in error handling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Hard to find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Problematic in long running applications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Current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Escape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Ownership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Region based analysis…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15A4995-674B-2E4F-8DE3-B58C1168E173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Simple Leak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char *f()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char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p = (char*)malloc(…);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if (err) return</a:t>
            </a:r>
            <a:r>
              <a:rPr lang="en-US" b="1">
                <a:solidFill>
                  <a:srgbClr val="990033"/>
                </a:solidFill>
                <a:latin typeface="Courier New" charset="0"/>
              </a:rPr>
              <a:t> NULL</a:t>
            </a:r>
            <a:r>
              <a:rPr lang="en-US" b="1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return </a:t>
            </a:r>
            <a:r>
              <a:rPr lang="en-US" b="1">
                <a:solidFill>
                  <a:srgbClr val="990033"/>
                </a:solidFill>
                <a:latin typeface="Courier New" charset="0"/>
              </a:rPr>
              <a:t>p</a:t>
            </a:r>
            <a:r>
              <a:rPr lang="en-US" b="1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C6C2707F-2A56-C841-BDCB-CD01F17332B4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Scenario 1 – Malloc Wrappers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char *f()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char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p = (char*)</a:t>
            </a:r>
            <a:r>
              <a:rPr lang="en-US" b="1">
                <a:solidFill>
                  <a:srgbClr val="CC3300"/>
                </a:solidFill>
                <a:latin typeface="Courier New" charset="0"/>
              </a:rPr>
              <a:t>strdup</a:t>
            </a:r>
            <a:r>
              <a:rPr lang="en-US" b="1">
                <a:latin typeface="Courier New" charset="0"/>
              </a:rPr>
              <a:t>(…);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if (err) return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return 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1995BF1F-42F1-1E40-842A-02E609E4AF34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rebuchet MS" charset="0"/>
              </a:rPr>
              <a:t>Scenario 2 – External References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char *f(</a:t>
            </a:r>
            <a:r>
              <a:rPr lang="en-US" b="1">
                <a:solidFill>
                  <a:srgbClr val="CC3300"/>
                </a:solidFill>
                <a:latin typeface="Courier New" charset="0"/>
              </a:rPr>
              <a:t>struct *s</a:t>
            </a:r>
            <a:r>
              <a:rPr lang="en-US" b="1">
                <a:latin typeface="Courier New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char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p = (char*)malloc(…);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chemeClr val="accent2"/>
                </a:solidFill>
                <a:latin typeface="Courier New" charset="0"/>
              </a:rPr>
              <a:t>	</a:t>
            </a:r>
            <a:r>
              <a:rPr lang="en-US" b="1">
                <a:solidFill>
                  <a:srgbClr val="CC3300"/>
                </a:solidFill>
                <a:latin typeface="Courier New" charset="0"/>
              </a:rPr>
              <a:t>s-&gt;name = 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if (err) return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return 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31747B88-B887-F24B-B443-DC7DDC63452A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Scenario 3 – Function Calls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char *f(</a:t>
            </a:r>
            <a:r>
              <a:rPr lang="en-US" b="1">
                <a:solidFill>
                  <a:srgbClr val="CC3300"/>
                </a:solidFill>
                <a:latin typeface="Courier New" charset="0"/>
              </a:rPr>
              <a:t>struct state *s</a:t>
            </a:r>
            <a:r>
              <a:rPr lang="en-US" b="1">
                <a:latin typeface="Courier New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char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p = (char*)malloc(…);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</a:t>
            </a:r>
            <a:r>
              <a:rPr lang="en-US" b="1">
                <a:solidFill>
                  <a:srgbClr val="CC3300"/>
                </a:solidFill>
                <a:latin typeface="Courier New" charset="0"/>
              </a:rPr>
              <a:t>g(s, p);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if (err) return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	return 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3690938" y="4322763"/>
            <a:ext cx="5164137" cy="1949450"/>
          </a:xfrm>
          <a:prstGeom prst="wedgeEllipseCallout">
            <a:avLst>
              <a:gd name="adj1" fmla="val -64847"/>
              <a:gd name="adj2" fmla="val -88194"/>
            </a:avLst>
          </a:prstGeom>
          <a:solidFill>
            <a:srgbClr val="99CC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1">
                <a:latin typeface="Courier New" charset="0"/>
              </a:rPr>
              <a:t>void g(s, p)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  s-&gt;name = p;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AB8988E4-A8FF-4A46-8B89-40FC21A1BCB8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Saturn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rebuchet MS" charset="0"/>
              </a:rPr>
              <a:t>What?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SAT-based approach to static bug detection</a:t>
            </a:r>
          </a:p>
          <a:p>
            <a:pPr lvl="4" eaLnBrk="1" hangingPunct="1">
              <a:lnSpc>
                <a:spcPct val="90000"/>
              </a:lnSpc>
            </a:pPr>
            <a:endParaRPr lang="en-US" sz="160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rebuchet MS" charset="0"/>
              </a:rPr>
              <a:t>How?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SAT-based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Program constructs </a:t>
            </a:r>
            <a:r>
              <a:rPr lang="en-US" sz="2000">
                <a:latin typeface="Trebuchet MS" charset="0"/>
                <a:sym typeface="Wingdings" charset="0"/>
              </a:rPr>
              <a:t></a:t>
            </a:r>
            <a:r>
              <a:rPr lang="en-US" sz="2000">
                <a:latin typeface="Trebuchet MS" charset="0"/>
              </a:rPr>
              <a:t> Boolean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Inference </a:t>
            </a:r>
            <a:r>
              <a:rPr lang="en-US" sz="2000">
                <a:latin typeface="Trebuchet MS" charset="0"/>
                <a:sym typeface="Wingdings" charset="0"/>
              </a:rPr>
              <a:t> SAT solving</a:t>
            </a:r>
            <a:endParaRPr lang="en-US" sz="2000">
              <a:latin typeface="Trebuchet MS" charset="0"/>
            </a:endParaRPr>
          </a:p>
          <a:p>
            <a:pPr lvl="4" eaLnBrk="1" hangingPunct="1">
              <a:lnSpc>
                <a:spcPct val="90000"/>
              </a:lnSpc>
            </a:pPr>
            <a:endParaRPr lang="en-US" sz="160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rebuchet MS" charset="0"/>
              </a:rPr>
              <a:t>Why SAT?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Lots of reasons, but for now: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Program states naturally expressed as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The theory for bits is SAT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Efficient solvers widely available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C839478C-97F1-5D43-80FB-4F50B21B4850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Scenario 4 – Data dependency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void f(int len) {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char fastbuf[10], *p;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if (</a:t>
            </a:r>
            <a:r>
              <a:rPr lang="en-US" b="1">
                <a:solidFill>
                  <a:srgbClr val="CC3300"/>
                </a:solidFill>
                <a:latin typeface="Courier New" charset="0"/>
              </a:rPr>
              <a:t>len &lt; 10</a:t>
            </a:r>
            <a:r>
              <a:rPr lang="en-US" b="1">
                <a:latin typeface="Courier New" charset="0"/>
              </a:rPr>
              <a:t>) p = </a:t>
            </a:r>
            <a:r>
              <a:rPr lang="en-US" b="1">
                <a:solidFill>
                  <a:schemeClr val="accent2"/>
                </a:solidFill>
                <a:latin typeface="Courier New" charset="0"/>
              </a:rPr>
              <a:t>fastbuf</a:t>
            </a:r>
            <a:r>
              <a:rPr lang="en-US" b="1">
                <a:latin typeface="Courier New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else p = (char *)</a:t>
            </a:r>
            <a:r>
              <a:rPr lang="en-US" b="1">
                <a:solidFill>
                  <a:schemeClr val="accent2"/>
                </a:solidFill>
                <a:latin typeface="Courier New" charset="0"/>
              </a:rPr>
              <a:t>malloc</a:t>
            </a:r>
            <a:r>
              <a:rPr lang="en-US" b="1">
                <a:latin typeface="Courier New" charset="0"/>
              </a:rPr>
              <a:t>(len);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…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	if (</a:t>
            </a:r>
            <a:r>
              <a:rPr lang="en-US" b="1">
                <a:solidFill>
                  <a:srgbClr val="CC3300"/>
                </a:solidFill>
                <a:latin typeface="Courier New" charset="0"/>
              </a:rPr>
              <a:t>p != fastbuf</a:t>
            </a:r>
            <a:r>
              <a:rPr lang="en-US" b="1">
                <a:latin typeface="Courier New" charset="0"/>
              </a:rPr>
              <a:t>) </a:t>
            </a:r>
            <a:r>
              <a:rPr lang="en-US" b="1">
                <a:solidFill>
                  <a:schemeClr val="accent2"/>
                </a:solidFill>
                <a:latin typeface="Courier New" charset="0"/>
              </a:rPr>
              <a:t>free</a:t>
            </a:r>
            <a:r>
              <a:rPr lang="en-US" b="1">
                <a:latin typeface="Courier New" charset="0"/>
              </a:rPr>
              <a:t>(p);</a:t>
            </a:r>
          </a:p>
          <a:p>
            <a:pPr eaLnBrk="1" hangingPunct="1">
              <a:buFontTx/>
              <a:buNone/>
            </a:pPr>
            <a:r>
              <a:rPr lang="en-US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72A5ACA0-C0B6-0144-AD69-CC45F2C375C1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Requirements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Track points-to relationships precisely</a:t>
            </a:r>
          </a:p>
          <a:p>
            <a:pPr eaLnBrk="1" hangingPunct="1"/>
            <a:endParaRPr lang="en-US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Infer escaping functions</a:t>
            </a:r>
          </a:p>
          <a:p>
            <a:pPr lvl="1" eaLnBrk="1" hangingPunct="1"/>
            <a:r>
              <a:rPr lang="en-US">
                <a:latin typeface="Trebuchet MS" charset="0"/>
              </a:rPr>
              <a:t>ones that create external references to objects passed in via parameters</a:t>
            </a:r>
          </a:p>
          <a:p>
            <a:pPr eaLnBrk="1" hangingPunct="1"/>
            <a:endParaRPr lang="en-US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Infer allocation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DEAD225-1991-4D4F-9DB0-C09BB0109E1A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Analysis Part I – Points-to Rule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  <a:latin typeface="Trebuchet MS" charset="0"/>
              </a:rPr>
              <a:t>PointsTo(p, l)</a:t>
            </a:r>
          </a:p>
          <a:p>
            <a:pPr lvl="1" eaLnBrk="1" hangingPunct="1"/>
            <a:r>
              <a:rPr lang="en-US">
                <a:latin typeface="Trebuchet MS" charset="0"/>
              </a:rPr>
              <a:t>condition under which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>
                <a:latin typeface="Trebuchet MS" charset="0"/>
              </a:rPr>
              <a:t> points to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l</a:t>
            </a:r>
          </a:p>
          <a:p>
            <a:pPr eaLnBrk="1" hangingPunct="1">
              <a:buFontTx/>
              <a:buNone/>
            </a:pPr>
            <a:endParaRPr lang="en-US">
              <a:latin typeface="Trebuchet MS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Trebuchet MS" charset="0"/>
              </a:rPr>
              <a:t>	   	</a:t>
            </a:r>
            <a:r>
              <a:rPr lang="en-US" sz="3000">
                <a:solidFill>
                  <a:schemeClr val="accent2"/>
                </a:solidFill>
                <a:latin typeface="Trebuchet MS" charset="0"/>
                <a:sym typeface="Symbol" charset="0"/>
              </a:rPr>
              <a:t></a:t>
            </a:r>
            <a:r>
              <a:rPr lang="en-US" sz="3000">
                <a:solidFill>
                  <a:schemeClr val="accent2"/>
                </a:solidFill>
                <a:latin typeface="Trebuchet MS" charset="0"/>
              </a:rPr>
              <a:t>(p) = { (g</a:t>
            </a:r>
            <a:r>
              <a:rPr lang="en-US" sz="3000" baseline="-25000">
                <a:solidFill>
                  <a:schemeClr val="accent2"/>
                </a:solidFill>
                <a:latin typeface="Trebuchet MS" charset="0"/>
              </a:rPr>
              <a:t>0</a:t>
            </a:r>
            <a:r>
              <a:rPr lang="en-US" sz="3000">
                <a:solidFill>
                  <a:schemeClr val="accent2"/>
                </a:solidFill>
                <a:latin typeface="Trebuchet MS" charset="0"/>
              </a:rPr>
              <a:t>, l</a:t>
            </a:r>
            <a:r>
              <a:rPr lang="en-US" sz="3000" baseline="-25000">
                <a:solidFill>
                  <a:schemeClr val="accent2"/>
                </a:solidFill>
                <a:latin typeface="Trebuchet MS" charset="0"/>
              </a:rPr>
              <a:t>0</a:t>
            </a:r>
            <a:r>
              <a:rPr lang="en-US" sz="3000">
                <a:solidFill>
                  <a:schemeClr val="accent2"/>
                </a:solidFill>
                <a:latin typeface="Trebuchet MS" charset="0"/>
              </a:rPr>
              <a:t>), …, (g</a:t>
            </a:r>
            <a:r>
              <a:rPr lang="en-US" sz="3000" baseline="-25000">
                <a:solidFill>
                  <a:schemeClr val="accent2"/>
                </a:solidFill>
                <a:latin typeface="Trebuchet MS" charset="0"/>
              </a:rPr>
              <a:t>n-1</a:t>
            </a:r>
            <a:r>
              <a:rPr lang="en-US" sz="3000">
                <a:solidFill>
                  <a:schemeClr val="accent2"/>
                </a:solidFill>
                <a:latin typeface="Trebuchet MS" charset="0"/>
              </a:rPr>
              <a:t>, l</a:t>
            </a:r>
            <a:r>
              <a:rPr lang="en-US" sz="3000" baseline="-25000">
                <a:solidFill>
                  <a:schemeClr val="accent2"/>
                </a:solidFill>
                <a:latin typeface="Trebuchet MS" charset="0"/>
              </a:rPr>
              <a:t>n-1</a:t>
            </a:r>
            <a:r>
              <a:rPr lang="en-US" sz="3000">
                <a:solidFill>
                  <a:schemeClr val="accent2"/>
                </a:solidFill>
                <a:latin typeface="Trebuchet MS" charset="0"/>
              </a:rPr>
              <a:t>) }</a:t>
            </a:r>
          </a:p>
          <a:p>
            <a:pPr eaLnBrk="1" hangingPunct="1">
              <a:buFontTx/>
              <a:buNone/>
            </a:pPr>
            <a:r>
              <a:rPr lang="en-US" sz="3000">
                <a:solidFill>
                  <a:schemeClr val="accent2"/>
                </a:solidFill>
                <a:latin typeface="Trebuchet MS" charset="0"/>
              </a:rPr>
              <a:t>					</a:t>
            </a:r>
          </a:p>
          <a:p>
            <a:pPr eaLnBrk="1" hangingPunct="1">
              <a:buFontTx/>
              <a:buNone/>
            </a:pPr>
            <a:r>
              <a:rPr lang="en-US" sz="3000">
                <a:solidFill>
                  <a:schemeClr val="accent2"/>
                </a:solidFill>
                <a:latin typeface="Trebuchet MS" charset="0"/>
              </a:rPr>
              <a:t>	      PointsTo(p, l) =</a:t>
            </a:r>
            <a:r>
              <a:rPr lang="en-US" sz="3000">
                <a:latin typeface="Trebuchet MS" charset="0"/>
              </a:rPr>
              <a:t> 						</a:t>
            </a:r>
            <a:endParaRPr lang="en-US" sz="3000">
              <a:latin typeface="Trebuchet MS" charset="0"/>
              <a:sym typeface="Symbol" charset="0"/>
            </a:endParaRPr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963613" y="3984625"/>
            <a:ext cx="67627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4246563" y="4073525"/>
            <a:ext cx="3276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 g</a:t>
            </a:r>
            <a:r>
              <a:rPr lang="en-US" baseline="-25000">
                <a:solidFill>
                  <a:schemeClr val="accent2"/>
                </a:solidFill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	   (if l</a:t>
            </a:r>
            <a:r>
              <a:rPr lang="en-US" baseline="-25000">
                <a:solidFill>
                  <a:schemeClr val="accent2"/>
                </a:solidFill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 = l)</a:t>
            </a:r>
            <a:br>
              <a:rPr lang="en-US">
                <a:solidFill>
                  <a:schemeClr val="accent2"/>
                </a:solidFill>
                <a:sym typeface="Symbol" charset="0"/>
              </a:rPr>
            </a:br>
            <a:r>
              <a:rPr lang="en-US">
                <a:solidFill>
                  <a:schemeClr val="accent2"/>
                </a:solidFill>
                <a:sym typeface="Symbol" charset="0"/>
              </a:rPr>
              <a:t> </a:t>
            </a:r>
            <a:br>
              <a:rPr lang="en-US">
                <a:solidFill>
                  <a:schemeClr val="accent2"/>
                </a:solidFill>
                <a:sym typeface="Symbol" charset="0"/>
              </a:rPr>
            </a:br>
            <a:r>
              <a:rPr lang="en-US">
                <a:solidFill>
                  <a:schemeClr val="accent2"/>
                </a:solidFill>
                <a:sym typeface="Symbol" charset="0"/>
              </a:rPr>
              <a:t>  false (otherwise)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698F06F-5683-9545-83E1-2EF0901DDEB0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Analysis Part</a:t>
            </a:r>
            <a:r>
              <a:rPr lang="en-US" i="1">
                <a:latin typeface="Trebuchet MS" charset="0"/>
              </a:rPr>
              <a:t> </a:t>
            </a:r>
            <a:r>
              <a:rPr lang="en-US">
                <a:latin typeface="Trebuchet MS" charset="0"/>
              </a:rPr>
              <a:t>II – EscapeVia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chemeClr val="accent2"/>
                </a:solidFill>
                <a:latin typeface="Trebuchet MS" charset="0"/>
              </a:rPr>
              <a:t>EscapeVia(l, p, 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rebuchet MS" charset="0"/>
              </a:rPr>
              <a:t>the condition under which location 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l</a:t>
            </a:r>
            <a:r>
              <a:rPr lang="en-US" sz="2400">
                <a:latin typeface="Trebuchet MS" charset="0"/>
              </a:rPr>
              <a:t> escapes via pointer 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 sz="2400">
                <a:latin typeface="Trebuchet MS" charset="0"/>
              </a:rPr>
              <a:t>, excluding references in set </a:t>
            </a:r>
            <a:r>
              <a:rPr lang="en-US" sz="2400">
                <a:solidFill>
                  <a:schemeClr val="accent2"/>
                </a:solidFill>
                <a:latin typeface="Trebuchet MS" charset="0"/>
              </a:rPr>
              <a:t>X</a:t>
            </a:r>
          </a:p>
          <a:p>
            <a:pPr lvl="4" eaLnBrk="1" hangingPunct="1">
              <a:lnSpc>
                <a:spcPct val="90000"/>
              </a:lnSpc>
            </a:pPr>
            <a:endParaRPr lang="en-US" sz="180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rebuchet MS" charset="0"/>
              </a:rPr>
              <a:t>Access Roots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Trebuchet MS" charset="0"/>
              </a:rPr>
              <a:t>Every object in the function body is accessed through one of the following </a:t>
            </a:r>
            <a:r>
              <a:rPr lang="ja-JP" altLang="en-US" sz="2400">
                <a:latin typeface="Trebuchet MS" charset="0"/>
              </a:rPr>
              <a:t>“</a:t>
            </a:r>
            <a:r>
              <a:rPr lang="en-US" sz="2400">
                <a:latin typeface="Trebuchet MS" charset="0"/>
              </a:rPr>
              <a:t>roots</a:t>
            </a:r>
            <a:r>
              <a:rPr lang="ja-JP" altLang="en-US" sz="2400">
                <a:latin typeface="Trebuchet MS" charset="0"/>
              </a:rPr>
              <a:t>”</a:t>
            </a:r>
            <a:endParaRPr lang="en-US" sz="2400">
              <a:latin typeface="Trebuchet MS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Parameters (</a:t>
            </a:r>
            <a:r>
              <a:rPr lang="en-US" sz="2000">
                <a:solidFill>
                  <a:schemeClr val="accent2"/>
                </a:solidFill>
                <a:latin typeface="Trebuchet MS" charset="0"/>
              </a:rPr>
              <a:t>p</a:t>
            </a:r>
            <a:r>
              <a:rPr lang="en-US" sz="2000" baseline="-25000">
                <a:solidFill>
                  <a:schemeClr val="accent2"/>
                </a:solidFill>
                <a:latin typeface="Trebuchet MS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rebuchet MS" charset="0"/>
              </a:rPr>
              <a:t>…p</a:t>
            </a:r>
            <a:r>
              <a:rPr lang="en-US" sz="2000" baseline="-250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 sz="2000">
                <a:latin typeface="Trebuchet MS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The Return Value (</a:t>
            </a:r>
            <a:r>
              <a:rPr lang="en-US" sz="2000">
                <a:solidFill>
                  <a:schemeClr val="accent2"/>
                </a:solidFill>
                <a:latin typeface="Trebuchet MS" charset="0"/>
              </a:rPr>
              <a:t>ret_val</a:t>
            </a:r>
            <a:r>
              <a:rPr lang="en-US" sz="2000">
                <a:latin typeface="Trebuchet MS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Global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Local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Trebuchet MS" charset="0"/>
              </a:rPr>
              <a:t>Heap Allocated Objects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00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4DDDDCC-A8EB-7047-B924-A7FB443BAF4C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Analysis Part II – EscapeVia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Never escape through local variables</a:t>
            </a:r>
          </a:p>
          <a:p>
            <a:pPr lvl="4" eaLnBrk="1" hangingPunct="1"/>
            <a:endParaRPr lang="en-US">
              <a:latin typeface="Trebuchet MS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Trebuchet MS" charset="0"/>
              </a:rPr>
              <a:t>	   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Root(p) </a:t>
            </a:r>
            <a:r>
              <a:rPr lang="en-US">
                <a:solidFill>
                  <a:schemeClr val="accent2"/>
                </a:solidFill>
                <a:latin typeface="Trebuchet MS" charset="0"/>
                <a:sym typeface="Symbol" charset="0"/>
              </a:rPr>
              <a:t>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 Locals </a:t>
            </a:r>
            <a:r>
              <a:rPr lang="en-US">
                <a:solidFill>
                  <a:schemeClr val="accent2"/>
                </a:solidFill>
                <a:latin typeface="Trebuchet MS" charset="0"/>
                <a:sym typeface="Symbol" charset="0"/>
              </a:rPr>
              <a:t> X</a:t>
            </a:r>
          </a:p>
          <a:p>
            <a:pPr lvl="2"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  <a:latin typeface="Trebuchet MS" charset="0"/>
              </a:rPr>
              <a:t>	 EscapeVia(l, p, X) = false</a:t>
            </a:r>
          </a:p>
          <a:p>
            <a:pPr lvl="2" eaLnBrk="1" hangingPunct="1">
              <a:buFontTx/>
              <a:buNone/>
            </a:pPr>
            <a:endParaRPr lang="en-US">
              <a:solidFill>
                <a:schemeClr val="accent2"/>
              </a:solidFill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Always escape through global variables</a:t>
            </a:r>
          </a:p>
          <a:p>
            <a:pPr lvl="4" eaLnBrk="1" hangingPunct="1"/>
            <a:endParaRPr lang="en-US">
              <a:latin typeface="Trebuchet MS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Trebuchet MS" charset="0"/>
              </a:rPr>
              <a:t>	     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RootOf(p) </a:t>
            </a:r>
            <a:r>
              <a:rPr lang="en-US">
                <a:solidFill>
                  <a:schemeClr val="accent2"/>
                </a:solidFill>
                <a:latin typeface="Trebuchet MS" charset="0"/>
                <a:sym typeface="Symbol" charset="0"/>
              </a:rPr>
              <a:t>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 Globals</a:t>
            </a:r>
          </a:p>
          <a:p>
            <a:pPr lvl="2"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  <a:latin typeface="Trebuchet MS" charset="0"/>
              </a:rPr>
              <a:t>EscapeVia(l, p, X) = PointsTo(p, l)</a:t>
            </a:r>
          </a:p>
          <a:p>
            <a:pPr eaLnBrk="1" hangingPunct="1"/>
            <a:endParaRPr lang="en-US">
              <a:solidFill>
                <a:schemeClr val="accent2"/>
              </a:solidFill>
              <a:latin typeface="Trebuchet MS" charset="0"/>
            </a:endParaRPr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>
            <a:off x="1698625" y="2973388"/>
            <a:ext cx="35972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>
            <a:off x="1319213" y="5232400"/>
            <a:ext cx="48942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  <p:bldP spid="232452" grpId="0" animBg="1"/>
      <p:bldP spid="2324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A7CAEC40-E7D4-6C42-A2F1-78D5F29C5E4C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Escaping through parameters/return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rebuchet MS" charset="0"/>
              </a:rPr>
              <a:t>	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RootOf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(p) 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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(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Params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 {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  <a:sym typeface="Symbol" charset="0"/>
              </a:rPr>
              <a:t>ret_val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 }) – X</a:t>
            </a:r>
          </a:p>
          <a:p>
            <a:pPr lvl="2" eaLnBrk="1" hangingPunct="1"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	   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  <a:sym typeface="Symbol" charset="0"/>
              </a:rPr>
              <a:t>EscapeVia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(l, p, X) =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  <a:sym typeface="Symbol" charset="0"/>
              </a:rPr>
              <a:t>PointsTo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(p, l)</a:t>
            </a:r>
          </a:p>
          <a:p>
            <a:pPr eaLnBrk="1" hangingPunct="1"/>
            <a:endParaRPr lang="en-US" dirty="0">
              <a:solidFill>
                <a:schemeClr val="accent2"/>
              </a:solidFill>
              <a:latin typeface="Trebuchet MS" charset="0"/>
              <a:sym typeface="Symbol" charset="0"/>
            </a:endParaRPr>
          </a:p>
          <a:p>
            <a:pPr eaLnBrk="1" hangingPunct="1"/>
            <a:r>
              <a:rPr lang="en-US" dirty="0">
                <a:latin typeface="Trebuchet MS" charset="0"/>
                <a:sym typeface="Symbol" charset="0"/>
              </a:rPr>
              <a:t>Escaping via another allocated location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Trebuchet MS" charset="0"/>
                <a:sym typeface="Symbol" charset="0"/>
              </a:rPr>
              <a:t>		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  <a:sym typeface="Symbol" charset="0"/>
              </a:rPr>
              <a:t>RootOf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(p) 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NewLocs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 – X</a:t>
            </a:r>
          </a:p>
          <a:p>
            <a:pPr lvl="2" eaLnBrk="1" hangingPunct="1"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Trebuchet MS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EscapeVia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(l, p, X) = 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</a:rPr>
              <a:t>PointsTo</a:t>
            </a:r>
            <a:r>
              <a:rPr lang="en-US" dirty="0">
                <a:solidFill>
                  <a:schemeClr val="accent2"/>
                </a:solidFill>
                <a:latin typeface="Trebuchet MS" charset="0"/>
              </a:rPr>
              <a:t>(p, l) 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 </a:t>
            </a:r>
          </a:p>
          <a:p>
            <a:pPr lvl="2" eaLnBrk="1" hangingPunct="1"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				   Escaped(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  <a:sym typeface="Symbol" charset="0"/>
              </a:rPr>
              <a:t>p,X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 {</a:t>
            </a:r>
            <a:r>
              <a:rPr lang="en-US" dirty="0" err="1">
                <a:solidFill>
                  <a:schemeClr val="accent2"/>
                </a:solidFill>
                <a:latin typeface="Trebuchet MS" charset="0"/>
                <a:sym typeface="Symbol" charset="0"/>
              </a:rPr>
              <a:t>RootOf</a:t>
            </a:r>
            <a:r>
              <a:rPr lang="en-US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(l)})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Analysis Part II – EscapeVia</a:t>
            </a:r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1708150" y="2660650"/>
            <a:ext cx="5435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>
            <a:off x="1608138" y="4683125"/>
            <a:ext cx="64309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  <p:bldP spid="224260" grpId="0" animBg="1"/>
      <p:bldP spid="2242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FCF364A7-7850-6D4F-BC8F-7008ACAAFD9C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Analysis </a:t>
            </a:r>
            <a:r>
              <a:rPr lang="en-US" dirty="0" smtClean="0">
                <a:latin typeface="Trebuchet MS" charset="0"/>
              </a:rPr>
              <a:t>Part III </a:t>
            </a:r>
            <a:r>
              <a:rPr lang="en-US" dirty="0">
                <a:latin typeface="Trebuchet MS" charset="0"/>
              </a:rPr>
              <a:t>– Escape/Leak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Escape </a:t>
            </a:r>
            <a:r>
              <a:rPr lang="en-US" dirty="0" smtClean="0">
                <a:latin typeface="Trebuchet MS" charset="0"/>
              </a:rPr>
              <a:t>Condition</a:t>
            </a:r>
            <a:r>
              <a:rPr lang="en-US" dirty="0">
                <a:latin typeface="Trebuchet MS" charset="0"/>
              </a:rPr>
              <a:t/>
            </a:r>
            <a:br>
              <a:rPr lang="en-US" dirty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</a:t>
            </a:r>
            <a:r>
              <a:rPr lang="en-US" sz="2600" i="1" dirty="0" smtClean="0">
                <a:solidFill>
                  <a:schemeClr val="accent2"/>
                </a:solidFill>
                <a:latin typeface="Trebuchet MS" charset="0"/>
              </a:rPr>
              <a:t>Escaped(l, X) = </a:t>
            </a:r>
            <a:r>
              <a:rPr lang="en-US" sz="2600" i="1" dirty="0" smtClean="0">
                <a:solidFill>
                  <a:schemeClr val="accent2"/>
                </a:solidFill>
                <a:latin typeface="Trebuchet MS" charset="0"/>
                <a:sym typeface="Symbol" charset="0"/>
              </a:rPr>
              <a:t></a:t>
            </a:r>
            <a:r>
              <a:rPr lang="en-US" sz="2600" i="1" baseline="-25000" dirty="0" smtClean="0">
                <a:solidFill>
                  <a:schemeClr val="accent2"/>
                </a:solidFill>
                <a:latin typeface="Trebuchet MS" charset="0"/>
                <a:sym typeface="Symbol" charset="0"/>
              </a:rPr>
              <a:t>p </a:t>
            </a:r>
            <a:r>
              <a:rPr lang="en-US" sz="2600" i="1" dirty="0" err="1" smtClean="0">
                <a:solidFill>
                  <a:schemeClr val="accent2"/>
                </a:solidFill>
                <a:latin typeface="Trebuchet MS" charset="0"/>
              </a:rPr>
              <a:t>EscapedVia</a:t>
            </a:r>
            <a:r>
              <a:rPr lang="en-US" sz="2600" i="1" dirty="0" smtClean="0">
                <a:solidFill>
                  <a:schemeClr val="accent2"/>
                </a:solidFill>
                <a:latin typeface="Trebuchet MS" charset="0"/>
              </a:rPr>
              <a:t>(l, p, X)</a:t>
            </a:r>
            <a:endParaRPr lang="en-US" sz="2600" i="1" dirty="0">
              <a:latin typeface="Trebuchet MS" charset="0"/>
            </a:endParaRPr>
          </a:p>
          <a:p>
            <a:pPr eaLnBrk="1" hangingPunct="1"/>
            <a:endParaRPr lang="en-US" dirty="0" smtClean="0">
              <a:latin typeface="Trebuchet MS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</a:rPr>
              <a:t>Leak Condition</a:t>
            </a:r>
            <a:br>
              <a:rPr lang="en-US" dirty="0" smtClean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</a:t>
            </a:r>
            <a:r>
              <a:rPr lang="en-US" sz="2600" i="1" dirty="0" smtClean="0">
                <a:solidFill>
                  <a:schemeClr val="accent2"/>
                </a:solidFill>
                <a:latin typeface="Trebuchet MS" charset="0"/>
              </a:rPr>
              <a:t>Leaked</a:t>
            </a:r>
            <a:r>
              <a:rPr lang="en-US" sz="2600" i="1" dirty="0">
                <a:solidFill>
                  <a:schemeClr val="accent2"/>
                </a:solidFill>
                <a:latin typeface="Trebuchet MS" charset="0"/>
              </a:rPr>
              <a:t>(l, X) = </a:t>
            </a:r>
            <a:r>
              <a:rPr lang="en-US" sz="2600" i="1" dirty="0">
                <a:solidFill>
                  <a:schemeClr val="accent2"/>
                </a:solidFill>
                <a:latin typeface="Trebuchet MS" charset="0"/>
                <a:sym typeface="Symbol" charset="0"/>
              </a:rPr>
              <a:t> Escaped(l, X</a:t>
            </a:r>
            <a:r>
              <a:rPr lang="en-US" sz="2600" i="1" dirty="0" smtClean="0">
                <a:solidFill>
                  <a:schemeClr val="accent2"/>
                </a:solidFill>
                <a:latin typeface="Trebuchet MS" charset="0"/>
                <a:sym typeface="Symbol" charset="0"/>
              </a:rPr>
              <a:t>)</a:t>
            </a:r>
          </a:p>
          <a:p>
            <a:pPr eaLnBrk="1" hangingPunct="1"/>
            <a:endParaRPr lang="en-US" dirty="0" smtClean="0">
              <a:latin typeface="Trebuchet MS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</a:rPr>
              <a:t>Leak Checker</a:t>
            </a:r>
            <a:br>
              <a:rPr lang="en-US" dirty="0" smtClean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</a:t>
            </a:r>
            <a:r>
              <a:rPr lang="en-US" sz="2400" i="1" dirty="0" smtClean="0">
                <a:latin typeface="Trebuchet MS" charset="0"/>
              </a:rPr>
              <a:t>For all new locations </a:t>
            </a:r>
            <a:r>
              <a:rPr lang="en-US" sz="2400" i="1" dirty="0">
                <a:solidFill>
                  <a:schemeClr val="accent2"/>
                </a:solidFill>
                <a:latin typeface="Trebuchet MS" charset="0"/>
              </a:rPr>
              <a:t>l</a:t>
            </a:r>
            <a:r>
              <a:rPr lang="en-US" sz="2400" i="1" dirty="0" smtClean="0">
                <a:latin typeface="Trebuchet MS" charset="0"/>
              </a:rPr>
              <a:t>, there is a leak if</a:t>
            </a:r>
            <a:br>
              <a:rPr lang="en-US" sz="2400" i="1" dirty="0" smtClean="0">
                <a:latin typeface="Trebuchet MS" charset="0"/>
              </a:rPr>
            </a:br>
            <a:r>
              <a:rPr lang="en-US" sz="2400" dirty="0" smtClean="0">
                <a:latin typeface="Trebuchet MS" charset="0"/>
              </a:rPr>
              <a:t>		</a:t>
            </a:r>
            <a:r>
              <a:rPr lang="en-US" sz="2400" i="1" dirty="0" err="1" smtClean="0">
                <a:solidFill>
                  <a:schemeClr val="accent2"/>
                </a:solidFill>
                <a:latin typeface="Trebuchet MS" charset="0"/>
              </a:rPr>
              <a:t>Satisfiable</a:t>
            </a:r>
            <a:r>
              <a:rPr lang="en-US" sz="2400" i="1" dirty="0">
                <a:solidFill>
                  <a:schemeClr val="accent2"/>
                </a:solidFill>
                <a:latin typeface="Trebuchet MS" charset="0"/>
              </a:rPr>
              <a:t>(Leaked(l, {})</a:t>
            </a:r>
            <a:r>
              <a:rPr lang="en-US" sz="2400" i="1" dirty="0" smtClean="0">
                <a:solidFill>
                  <a:schemeClr val="accent2"/>
                </a:solidFill>
                <a:latin typeface="Trebuchet MS" charset="0"/>
              </a:rPr>
              <a:t>)</a:t>
            </a:r>
            <a:endParaRPr lang="en-US" sz="2400" i="1" dirty="0">
              <a:solidFill>
                <a:schemeClr val="accent2"/>
              </a:solidFill>
              <a:latin typeface="Trebuchet MS" charset="0"/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9391F795-C276-834E-AAC5-486F3EA41E4C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Results</a:t>
            </a:r>
          </a:p>
        </p:txBody>
      </p:sp>
      <p:graphicFrame>
        <p:nvGraphicFramePr>
          <p:cNvPr id="228430" name="Group 78"/>
          <p:cNvGraphicFramePr>
            <a:graphicFrameLocks noGrp="1"/>
          </p:cNvGraphicFramePr>
          <p:nvPr>
            <p:ph idx="1"/>
          </p:nvPr>
        </p:nvGraphicFramePr>
        <p:xfrm>
          <a:off x="577850" y="1519238"/>
          <a:ext cx="7623175" cy="4622857"/>
        </p:xfrm>
        <a:graphic>
          <a:graphicData uri="http://schemas.openxmlformats.org/drawingml/2006/table">
            <a:tbl>
              <a:tblPr/>
              <a:tblGrid>
                <a:gridCol w="1825625"/>
                <a:gridCol w="1223963"/>
                <a:gridCol w="1524000"/>
                <a:gridCol w="1525587"/>
                <a:gridCol w="1524000"/>
              </a:tblGrid>
              <a:tr h="94481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LOC (K)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# Alloc Func.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# Bugs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FP (%)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96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Samba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404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80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83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8.79%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54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OpenSSL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296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0.85%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54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BinUtils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136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rebuchet MS" pitchFamily="34" charset="0"/>
                        </a:rPr>
                        <a:t>(66)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3.55%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96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OpenSSH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19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29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rebuchet MS" pitchFamily="34" charset="0"/>
                        </a:rPr>
                        <a:t>(10)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96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Total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1,646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291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365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3.69%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2AE61F72-0CB9-5D41-A228-3B1F80A3E109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Why SAT? (Revisited …)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rebuchet MS" charset="0"/>
              </a:rPr>
              <a:t>Moore’s </a:t>
            </a:r>
            <a:r>
              <a:rPr lang="en-US" sz="2800" dirty="0">
                <a:latin typeface="Trebuchet MS" charset="0"/>
              </a:rPr>
              <a:t>Law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rebuchet MS" charset="0"/>
              </a:rPr>
              <a:t>Uniform modeling of constructs as bits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rebuchet MS" charset="0"/>
              </a:rPr>
              <a:t>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rebuchet MS" charset="0"/>
              </a:rPr>
              <a:t>Local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rebuchet MS" charset="0"/>
              </a:rPr>
              <a:t>Global solution</a:t>
            </a:r>
          </a:p>
          <a:p>
            <a:pPr lvl="4" eaLnBrk="1" hangingPunct="1">
              <a:lnSpc>
                <a:spcPct val="90000"/>
              </a:lnSpc>
            </a:pPr>
            <a:endParaRPr lang="en-US" sz="1800" dirty="0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rebuchet MS" charset="0"/>
              </a:rPr>
              <a:t>Incremental SAT solving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rebuchet MS" charset="0"/>
              </a:rPr>
              <a:t>makes multiple queries efficient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A4BBB299-8037-AA40-91D6-3F1DA14C3106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Why SAT?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Path sensitivity is important</a:t>
            </a:r>
          </a:p>
          <a:p>
            <a:pPr lvl="1" eaLnBrk="1" hangingPunct="1"/>
            <a:r>
              <a:rPr lang="en-US">
                <a:latin typeface="Trebuchet MS" charset="0"/>
              </a:rPr>
              <a:t>To find bugs</a:t>
            </a:r>
          </a:p>
          <a:p>
            <a:pPr lvl="1" eaLnBrk="1" hangingPunct="1"/>
            <a:r>
              <a:rPr lang="en-US">
                <a:latin typeface="Trebuchet MS" charset="0"/>
              </a:rPr>
              <a:t>To reduce false positives</a:t>
            </a:r>
          </a:p>
          <a:p>
            <a:pPr lvl="1" eaLnBrk="1" hangingPunct="1"/>
            <a:r>
              <a:rPr lang="en-US">
                <a:latin typeface="Trebuchet MS" charset="0"/>
              </a:rPr>
              <a:t>Much easier to model precisely with SAT</a:t>
            </a:r>
          </a:p>
          <a:p>
            <a:pPr lvl="1" eaLnBrk="1" hangingPunct="1"/>
            <a:endParaRPr lang="en-US"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Compositionality is important</a:t>
            </a:r>
          </a:p>
          <a:p>
            <a:pPr lvl="1" eaLnBrk="1" hangingPunct="1"/>
            <a:r>
              <a:rPr lang="en-US">
                <a:latin typeface="Trebuchet MS" charset="0"/>
              </a:rPr>
              <a:t>Function summaries critical for scalability</a:t>
            </a:r>
          </a:p>
          <a:p>
            <a:pPr lvl="1" eaLnBrk="1" hangingPunct="1"/>
            <a:r>
              <a:rPr lang="en-US">
                <a:latin typeface="Trebuchet MS" charset="0"/>
              </a:rPr>
              <a:t>Easy to construct with SAT queries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FB5579DF-4A29-CB43-A3BA-D39DB6E10D5D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Intuition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Analyzing in one direction is problematic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Forwards or backwards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Consider null dereference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No null ptr assignments: forwards is best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No dereferences: backwards is best</a:t>
            </a:r>
          </a:p>
          <a:p>
            <a:pPr lvl="1" eaLnBrk="1" hangingPunct="1">
              <a:lnSpc>
                <a:spcPct val="90000"/>
              </a:lnSpc>
            </a:pPr>
            <a:endParaRPr lang="en-US">
              <a:latin typeface="Trebuchet MS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Give a global picture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</a:rPr>
              <a:t>Allow more efficient order of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9F0A38F3-80F8-3C4D-89BB-9CC0AA5CB580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200">
                <a:latin typeface="Trebuchet MS" charset="0"/>
              </a:rPr>
              <a:t>Straight-line Code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1589088"/>
            <a:ext cx="417195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Trebuchet MS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void f(int x, int y) 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	 int z = x </a:t>
            </a:r>
            <a:r>
              <a:rPr lang="en-US">
                <a:latin typeface="Courier New" charset="0"/>
              </a:rPr>
              <a:t>&amp;</a:t>
            </a:r>
            <a:r>
              <a:rPr lang="en-US">
                <a:latin typeface="Trebuchet MS" charset="0"/>
              </a:rPr>
              <a:t> y 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	 assert(z == x);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41838" y="2368550"/>
            <a:ext cx="1203325" cy="311150"/>
            <a:chOff x="2644" y="1127"/>
            <a:chExt cx="758" cy="196"/>
          </a:xfrm>
        </p:grpSpPr>
        <p:sp>
          <p:nvSpPr>
            <p:cNvPr id="7202" name="Text Box 6"/>
            <p:cNvSpPr txBox="1">
              <a:spLocks noChangeArrowheads="1"/>
            </p:cNvSpPr>
            <p:nvPr/>
          </p:nvSpPr>
          <p:spPr bwMode="auto">
            <a:xfrm>
              <a:off x="2644" y="1127"/>
              <a:ext cx="236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x</a:t>
              </a:r>
              <a:r>
                <a:rPr lang="en-US" sz="1800" baseline="-25000"/>
                <a:t>31</a:t>
              </a:r>
            </a:p>
          </p:txBody>
        </p:sp>
        <p:sp>
          <p:nvSpPr>
            <p:cNvPr id="7203" name="Text Box 7"/>
            <p:cNvSpPr txBox="1">
              <a:spLocks noChangeArrowheads="1"/>
            </p:cNvSpPr>
            <p:nvPr/>
          </p:nvSpPr>
          <p:spPr bwMode="auto">
            <a:xfrm>
              <a:off x="2880" y="1127"/>
              <a:ext cx="309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…</a:t>
              </a:r>
              <a:endParaRPr lang="en-US" sz="1800" baseline="-25000"/>
            </a:p>
          </p:txBody>
        </p:sp>
        <p:sp>
          <p:nvSpPr>
            <p:cNvPr id="7204" name="Text Box 9"/>
            <p:cNvSpPr txBox="1">
              <a:spLocks noChangeArrowheads="1"/>
            </p:cNvSpPr>
            <p:nvPr/>
          </p:nvSpPr>
          <p:spPr bwMode="auto">
            <a:xfrm>
              <a:off x="3191" y="1127"/>
              <a:ext cx="211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x</a:t>
              </a:r>
              <a:r>
                <a:rPr lang="en-US" sz="1800" baseline="-25000"/>
                <a:t>0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511925" y="2335213"/>
            <a:ext cx="1203325" cy="311150"/>
            <a:chOff x="4102" y="1471"/>
            <a:chExt cx="758" cy="196"/>
          </a:xfrm>
        </p:grpSpPr>
        <p:sp>
          <p:nvSpPr>
            <p:cNvPr id="7199" name="Text Box 16"/>
            <p:cNvSpPr txBox="1">
              <a:spLocks noChangeArrowheads="1"/>
            </p:cNvSpPr>
            <p:nvPr/>
          </p:nvSpPr>
          <p:spPr bwMode="auto">
            <a:xfrm>
              <a:off x="4102" y="1471"/>
              <a:ext cx="236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y</a:t>
              </a:r>
              <a:r>
                <a:rPr lang="en-US" sz="1800" baseline="-25000"/>
                <a:t>31</a:t>
              </a:r>
            </a:p>
          </p:txBody>
        </p:sp>
        <p:sp>
          <p:nvSpPr>
            <p:cNvPr id="7200" name="Text Box 17"/>
            <p:cNvSpPr txBox="1">
              <a:spLocks noChangeArrowheads="1"/>
            </p:cNvSpPr>
            <p:nvPr/>
          </p:nvSpPr>
          <p:spPr bwMode="auto">
            <a:xfrm>
              <a:off x="4338" y="1471"/>
              <a:ext cx="309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…</a:t>
              </a:r>
              <a:endParaRPr lang="en-US" sz="1800" baseline="-25000"/>
            </a:p>
          </p:txBody>
        </p:sp>
        <p:sp>
          <p:nvSpPr>
            <p:cNvPr id="7201" name="Text Box 18"/>
            <p:cNvSpPr txBox="1">
              <a:spLocks noChangeArrowheads="1"/>
            </p:cNvSpPr>
            <p:nvPr/>
          </p:nvSpPr>
          <p:spPr bwMode="auto">
            <a:xfrm>
              <a:off x="4649" y="1471"/>
              <a:ext cx="211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y</a:t>
              </a:r>
              <a:r>
                <a:rPr lang="en-US" sz="1800" baseline="-25000"/>
                <a:t>0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611813" y="4568825"/>
            <a:ext cx="968375" cy="609600"/>
            <a:chOff x="3535" y="2878"/>
            <a:chExt cx="610" cy="384"/>
          </a:xfrm>
        </p:grpSpPr>
        <p:sp>
          <p:nvSpPr>
            <p:cNvPr id="7197" name="AutoShape 19"/>
            <p:cNvSpPr>
              <a:spLocks noChangeArrowheads="1"/>
            </p:cNvSpPr>
            <p:nvPr/>
          </p:nvSpPr>
          <p:spPr bwMode="auto">
            <a:xfrm>
              <a:off x="3535" y="2878"/>
              <a:ext cx="610" cy="384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Text Box 22"/>
            <p:cNvSpPr txBox="1">
              <a:spLocks noChangeArrowheads="1"/>
            </p:cNvSpPr>
            <p:nvPr/>
          </p:nvSpPr>
          <p:spPr bwMode="auto">
            <a:xfrm>
              <a:off x="3651" y="2936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==</a:t>
              </a:r>
            </a:p>
          </p:txBody>
        </p:sp>
      </p:grpSp>
      <p:sp>
        <p:nvSpPr>
          <p:cNvPr id="87065" name="Line 25"/>
          <p:cNvSpPr>
            <a:spLocks noChangeShapeType="1"/>
          </p:cNvSpPr>
          <p:nvPr/>
        </p:nvSpPr>
        <p:spPr bwMode="auto">
          <a:xfrm>
            <a:off x="5326063" y="2692400"/>
            <a:ext cx="385762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 flipH="1">
            <a:off x="6545263" y="2663825"/>
            <a:ext cx="5175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975350" y="3956050"/>
            <a:ext cx="2117725" cy="311150"/>
            <a:chOff x="3156" y="2809"/>
            <a:chExt cx="1334" cy="196"/>
          </a:xfrm>
        </p:grpSpPr>
        <p:sp>
          <p:nvSpPr>
            <p:cNvPr id="7194" name="Text Box 30"/>
            <p:cNvSpPr txBox="1">
              <a:spLocks noChangeArrowheads="1"/>
            </p:cNvSpPr>
            <p:nvPr/>
          </p:nvSpPr>
          <p:spPr bwMode="auto">
            <a:xfrm>
              <a:off x="3156" y="2809"/>
              <a:ext cx="540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x</a:t>
              </a:r>
              <a:r>
                <a:rPr lang="en-US" sz="1800" baseline="-25000"/>
                <a:t>31</a:t>
              </a:r>
              <a:r>
                <a:rPr lang="en-US" sz="1800">
                  <a:sym typeface="Symbol" charset="0"/>
                </a:rPr>
                <a:t></a:t>
              </a:r>
              <a:r>
                <a:rPr lang="en-US" sz="1800"/>
                <a:t>y</a:t>
              </a:r>
              <a:r>
                <a:rPr lang="en-US" sz="1800" baseline="-25000"/>
                <a:t>31</a:t>
              </a:r>
            </a:p>
          </p:txBody>
        </p:sp>
        <p:sp>
          <p:nvSpPr>
            <p:cNvPr id="7195" name="Text Box 31"/>
            <p:cNvSpPr txBox="1">
              <a:spLocks noChangeArrowheads="1"/>
            </p:cNvSpPr>
            <p:nvPr/>
          </p:nvSpPr>
          <p:spPr bwMode="auto">
            <a:xfrm>
              <a:off x="3696" y="2809"/>
              <a:ext cx="309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…</a:t>
              </a:r>
              <a:endParaRPr lang="en-US" sz="1800" baseline="-25000"/>
            </a:p>
          </p:txBody>
        </p:sp>
        <p:sp>
          <p:nvSpPr>
            <p:cNvPr id="7196" name="Text Box 32"/>
            <p:cNvSpPr txBox="1">
              <a:spLocks noChangeArrowheads="1"/>
            </p:cNvSpPr>
            <p:nvPr/>
          </p:nvSpPr>
          <p:spPr bwMode="auto">
            <a:xfrm>
              <a:off x="4007" y="2809"/>
              <a:ext cx="483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27432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x</a:t>
              </a:r>
              <a:r>
                <a:rPr lang="en-US" sz="1800" baseline="-25000"/>
                <a:t>0</a:t>
              </a:r>
              <a:r>
                <a:rPr lang="en-US" sz="1800">
                  <a:sym typeface="Symbol" charset="0"/>
                </a:rPr>
                <a:t></a:t>
              </a:r>
              <a:r>
                <a:rPr lang="en-US" sz="1800"/>
                <a:t>y</a:t>
              </a:r>
              <a:r>
                <a:rPr lang="en-US" sz="1800" baseline="-25000"/>
                <a:t>0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75288" y="3059113"/>
            <a:ext cx="1493837" cy="609600"/>
            <a:chOff x="3378" y="2011"/>
            <a:chExt cx="941" cy="384"/>
          </a:xfrm>
        </p:grpSpPr>
        <p:sp>
          <p:nvSpPr>
            <p:cNvPr id="7192" name="AutoShape 34"/>
            <p:cNvSpPr>
              <a:spLocks noChangeArrowheads="1"/>
            </p:cNvSpPr>
            <p:nvPr/>
          </p:nvSpPr>
          <p:spPr bwMode="auto">
            <a:xfrm>
              <a:off x="3378" y="2011"/>
              <a:ext cx="941" cy="384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35"/>
            <p:cNvSpPr txBox="1">
              <a:spLocks noChangeArrowheads="1"/>
            </p:cNvSpPr>
            <p:nvPr/>
          </p:nvSpPr>
          <p:spPr bwMode="auto">
            <a:xfrm>
              <a:off x="3496" y="2102"/>
              <a:ext cx="69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rebuchet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/>
                <a:t>Bitwise-AND</a:t>
              </a:r>
            </a:p>
          </p:txBody>
        </p:sp>
      </p:grpSp>
      <p:sp>
        <p:nvSpPr>
          <p:cNvPr id="87077" name="Line 37"/>
          <p:cNvSpPr>
            <a:spLocks noChangeShapeType="1"/>
          </p:cNvSpPr>
          <p:nvPr/>
        </p:nvSpPr>
        <p:spPr bwMode="auto">
          <a:xfrm>
            <a:off x="6237288" y="3670300"/>
            <a:ext cx="828675" cy="25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5138738" y="2681288"/>
            <a:ext cx="684212" cy="201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H="1">
            <a:off x="6345238" y="4281488"/>
            <a:ext cx="68262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>
            <a:off x="6081713" y="5154613"/>
            <a:ext cx="476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5888038" y="5476875"/>
            <a:ext cx="38100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27432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</a:t>
            </a:r>
            <a:endParaRPr lang="en-US" sz="1800" baseline="-25000"/>
          </a:p>
        </p:txBody>
      </p:sp>
      <p:sp useBgFill="1"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2882900" y="3216275"/>
            <a:ext cx="317500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y</a:t>
            </a:r>
          </a:p>
        </p:txBody>
      </p:sp>
      <p:sp useBgFill="1"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2587625" y="3232150"/>
            <a:ext cx="317500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Courier New" charset="0"/>
              </a:rPr>
              <a:t>&amp;</a:t>
            </a:r>
            <a:endParaRPr lang="en-US" i="1"/>
          </a:p>
        </p:txBody>
      </p:sp>
      <p:sp useBgFill="1"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2308225" y="3224213"/>
            <a:ext cx="277813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x</a:t>
            </a:r>
          </a:p>
        </p:txBody>
      </p:sp>
      <p:sp useBgFill="1">
        <p:nvSpPr>
          <p:cNvPr id="87093" name="Text Box 53"/>
          <p:cNvSpPr txBox="1">
            <a:spLocks noChangeArrowheads="1"/>
          </p:cNvSpPr>
          <p:nvPr/>
        </p:nvSpPr>
        <p:spPr bwMode="auto">
          <a:xfrm>
            <a:off x="1736725" y="3208338"/>
            <a:ext cx="277813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z</a:t>
            </a:r>
          </a:p>
        </p:txBody>
      </p:sp>
      <p:sp useBgFill="1"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598738" y="3744913"/>
            <a:ext cx="406400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==</a:t>
            </a:r>
          </a:p>
        </p:txBody>
      </p:sp>
      <p:sp useBgFill="1">
        <p:nvSpPr>
          <p:cNvPr id="7191" name="Text Box 52"/>
          <p:cNvSpPr txBox="1">
            <a:spLocks noChangeArrowheads="1"/>
          </p:cNvSpPr>
          <p:nvPr/>
        </p:nvSpPr>
        <p:spPr bwMode="auto">
          <a:xfrm>
            <a:off x="3232150" y="3168650"/>
            <a:ext cx="158750" cy="51911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70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70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870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870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870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nimBg="1"/>
      <p:bldP spid="87066" grpId="0" animBg="1"/>
      <p:bldP spid="87077" grpId="0" animBg="1"/>
      <p:bldP spid="87079" grpId="0" animBg="1"/>
      <p:bldP spid="87080" grpId="0" animBg="1"/>
      <p:bldP spid="87083" grpId="0" animBg="1"/>
      <p:bldP spid="87085" grpId="0" animBg="1"/>
      <p:bldP spid="87088" grpId="0" animBg="1"/>
      <p:bldP spid="87089" grpId="0" animBg="1"/>
      <p:bldP spid="87087" grpId="0" animBg="1"/>
      <p:bldP spid="87093" grpId="0" animBg="1"/>
      <p:bldP spid="870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9F396C3D-B68A-144F-9D1F-6842A596A80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200">
                <a:latin typeface="Trebuchet MS" charset="0"/>
              </a:rPr>
              <a:t>Straight-line Code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1589088"/>
            <a:ext cx="417195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>
              <a:latin typeface="Trebuchet MS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void f(int x, int y) 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	 int z = x </a:t>
            </a:r>
            <a:r>
              <a:rPr lang="en-US">
                <a:latin typeface="Courier New" charset="0"/>
              </a:rPr>
              <a:t>&amp;</a:t>
            </a:r>
            <a:r>
              <a:rPr lang="en-US">
                <a:latin typeface="Trebuchet MS" charset="0"/>
              </a:rPr>
              <a:t> y;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	 assert(z == x);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}</a:t>
            </a:r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5888038" y="5476875"/>
            <a:ext cx="381000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27432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</a:t>
            </a:r>
            <a:endParaRPr lang="en-US" sz="1800" baseline="-25000"/>
          </a:p>
        </p:txBody>
      </p:sp>
      <p:sp>
        <p:nvSpPr>
          <p:cNvPr id="160800" name="Text Box 32"/>
          <p:cNvSpPr txBox="1">
            <a:spLocks noChangeArrowheads="1"/>
          </p:cNvSpPr>
          <p:nvPr/>
        </p:nvSpPr>
        <p:spPr bwMode="auto">
          <a:xfrm>
            <a:off x="1530350" y="1747838"/>
            <a:ext cx="67183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/>
              <a:t>Query: Is-Satisfiable(</a:t>
            </a:r>
            <a:r>
              <a:rPr lang="en-US" sz="3200">
                <a:sym typeface="Symbol" charset="0"/>
              </a:rPr>
              <a:t>      )</a:t>
            </a:r>
          </a:p>
          <a:p>
            <a:pPr algn="l" eaLnBrk="1" hangingPunct="1"/>
            <a:r>
              <a:rPr lang="en-US" sz="3200">
                <a:sym typeface="Symbol" charset="0"/>
              </a:rPr>
              <a:t>Answer: Yes</a:t>
            </a:r>
          </a:p>
          <a:p>
            <a:pPr algn="l" eaLnBrk="1" hangingPunct="1"/>
            <a:r>
              <a:rPr lang="en-US" sz="3200">
                <a:sym typeface="Symbol" charset="0"/>
              </a:rPr>
              <a:t>     x = [00…1]   y = [00…0]</a:t>
            </a:r>
          </a:p>
          <a:p>
            <a:pPr algn="l" eaLnBrk="1" hangingPunct="1"/>
            <a:r>
              <a:rPr lang="en-US" sz="3200">
                <a:sym typeface="Symbol" charset="0"/>
              </a:rPr>
              <a:t>Negated assertion is satisfiable.</a:t>
            </a:r>
          </a:p>
          <a:p>
            <a:pPr algn="l" eaLnBrk="1" hangingPunct="1"/>
            <a:r>
              <a:rPr lang="en-US" sz="3200">
                <a:sym typeface="Symbol" charset="0"/>
              </a:rPr>
              <a:t>Therefore, the assertion </a:t>
            </a:r>
            <a:r>
              <a:rPr lang="en-US" sz="3200">
                <a:solidFill>
                  <a:srgbClr val="FF3300"/>
                </a:solidFill>
                <a:sym typeface="Symbol" charset="0"/>
              </a:rPr>
              <a:t>may fail</a:t>
            </a:r>
            <a:r>
              <a:rPr lang="en-US" sz="3200">
                <a:sym typeface="Symbo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00017 -0.5247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1607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1682AA3E-D92E-B343-8522-3B853DA074AD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Control Flow – Preparation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800">
                <a:latin typeface="Trebuchet MS" charset="0"/>
              </a:rPr>
              <a:t>Approach</a:t>
            </a:r>
          </a:p>
          <a:p>
            <a:pPr marL="838200" lvl="1" indent="-381000" eaLnBrk="1" hangingPunct="1"/>
            <a:r>
              <a:rPr lang="en-US" sz="2400">
                <a:latin typeface="Trebuchet MS" charset="0"/>
              </a:rPr>
              <a:t>Assumes loop free program</a:t>
            </a:r>
          </a:p>
          <a:p>
            <a:pPr marL="838200" lvl="1" indent="-381000" eaLnBrk="1" hangingPunct="1"/>
            <a:r>
              <a:rPr lang="en-US" sz="2400">
                <a:latin typeface="Trebuchet MS" charset="0"/>
              </a:rPr>
              <a:t>Unroll loops, drop backedges</a:t>
            </a:r>
          </a:p>
          <a:p>
            <a:pPr marL="2133600" lvl="4" indent="-304800" eaLnBrk="1" hangingPunct="1"/>
            <a:endParaRPr lang="en-US" sz="1800">
              <a:latin typeface="Trebuchet MS" charset="0"/>
            </a:endParaRPr>
          </a:p>
          <a:p>
            <a:pPr marL="457200" indent="-457200" eaLnBrk="1" hangingPunct="1"/>
            <a:r>
              <a:rPr lang="en-US" sz="2800">
                <a:latin typeface="Trebuchet MS" charset="0"/>
                <a:sym typeface="Wingdings" charset="0"/>
              </a:rPr>
              <a:t>May miss errors that are deeply buried</a:t>
            </a:r>
          </a:p>
          <a:p>
            <a:pPr marL="838200" lvl="1" indent="-381000" eaLnBrk="1" hangingPunct="1"/>
            <a:r>
              <a:rPr lang="en-US" sz="2400">
                <a:latin typeface="Trebuchet MS" charset="0"/>
              </a:rPr>
              <a:t>Bug finding, not verification</a:t>
            </a:r>
          </a:p>
          <a:p>
            <a:pPr marL="838200" lvl="1" indent="-381000" eaLnBrk="1" hangingPunct="1"/>
            <a:r>
              <a:rPr lang="en-US" sz="2400">
                <a:latin typeface="Trebuchet MS" charset="0"/>
              </a:rPr>
              <a:t>Many errors surface in a few iterations</a:t>
            </a:r>
          </a:p>
          <a:p>
            <a:pPr marL="2133600" lvl="4" indent="-304800" eaLnBrk="1" hangingPunct="1"/>
            <a:endParaRPr lang="en-US" sz="1800">
              <a:latin typeface="Trebuchet MS" charset="0"/>
            </a:endParaRPr>
          </a:p>
          <a:p>
            <a:pPr marL="457200" indent="-457200" eaLnBrk="1" hangingPunct="1"/>
            <a:r>
              <a:rPr lang="en-US" sz="2800">
                <a:latin typeface="Trebuchet MS" charset="0"/>
                <a:sym typeface="Wingdings" charset="0"/>
              </a:rPr>
              <a:t>Advantages</a:t>
            </a:r>
          </a:p>
          <a:p>
            <a:pPr marL="838200" lvl="1" indent="-381000" eaLnBrk="1" hangingPunct="1"/>
            <a:r>
              <a:rPr lang="en-US" sz="2400">
                <a:latin typeface="Trebuchet MS" charset="0"/>
                <a:sym typeface="Wingdings" charset="0"/>
              </a:rPr>
              <a:t>Simplicity, reduces false positives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EB7290EB-72DF-AD41-AF42-050CBEA6D8F8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219200" y="1671638"/>
            <a:ext cx="135572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if (c)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Control Flow – Example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pPr eaLnBrk="1" hangingPunct="1"/>
            <a:r>
              <a:rPr lang="en-US" sz="2800">
                <a:latin typeface="Trebuchet MS" charset="0"/>
              </a:rPr>
              <a:t>Merges</a:t>
            </a:r>
          </a:p>
          <a:p>
            <a:pPr lvl="1" eaLnBrk="1" hangingPunct="1"/>
            <a:r>
              <a:rPr lang="en-US" sz="2400">
                <a:latin typeface="Trebuchet MS" charset="0"/>
              </a:rPr>
              <a:t>preserve path sensitivity</a:t>
            </a:r>
          </a:p>
          <a:p>
            <a:pPr lvl="1" eaLnBrk="1" hangingPunct="1"/>
            <a:r>
              <a:rPr lang="en-US" sz="2400">
                <a:latin typeface="Trebuchet MS" charset="0"/>
              </a:rPr>
              <a:t>select bits based on the values of incoming guards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098925" y="1654175"/>
            <a:ext cx="451961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G =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c</a:t>
            </a:r>
            <a:r>
              <a:rPr lang="en-US">
                <a:sym typeface="Symbol" charset="0"/>
              </a:rPr>
              <a:t>, </a:t>
            </a:r>
            <a:r>
              <a:rPr lang="en-US"/>
              <a:t>x: </a:t>
            </a:r>
            <a:r>
              <a:rPr lang="en-US">
                <a:solidFill>
                  <a:schemeClr val="accent2"/>
                </a:solidFill>
              </a:rPr>
              <a:t>[a</a:t>
            </a:r>
            <a:r>
              <a:rPr lang="en-US" baseline="-25000">
                <a:solidFill>
                  <a:schemeClr val="accent2"/>
                </a:solidFill>
              </a:rPr>
              <a:t>31</a:t>
            </a:r>
            <a:r>
              <a:rPr lang="en-US">
                <a:solidFill>
                  <a:schemeClr val="accent2"/>
                </a:solidFill>
              </a:rPr>
              <a:t>…a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]</a:t>
            </a:r>
          </a:p>
          <a:p>
            <a:pPr algn="l" eaLnBrk="1" hangingPunct="1"/>
            <a:r>
              <a:rPr lang="en-US"/>
              <a:t>G =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c</a:t>
            </a:r>
            <a:r>
              <a:rPr lang="en-US">
                <a:sym typeface="Symbol" charset="0"/>
              </a:rPr>
              <a:t>, </a:t>
            </a:r>
            <a:r>
              <a:rPr lang="en-US"/>
              <a:t>x: </a:t>
            </a:r>
            <a:r>
              <a:rPr lang="en-US">
                <a:solidFill>
                  <a:schemeClr val="accent2"/>
                </a:solidFill>
              </a:rPr>
              <a:t>[b</a:t>
            </a:r>
            <a:r>
              <a:rPr lang="en-US" baseline="-25000">
                <a:solidFill>
                  <a:schemeClr val="accent2"/>
                </a:solidFill>
              </a:rPr>
              <a:t>31</a:t>
            </a:r>
            <a:r>
              <a:rPr lang="en-US">
                <a:solidFill>
                  <a:schemeClr val="accent2"/>
                </a:solidFill>
              </a:rPr>
              <a:t>…b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]</a:t>
            </a:r>
          </a:p>
          <a:p>
            <a:pPr algn="l" eaLnBrk="1" hangingPunct="1"/>
            <a:r>
              <a:rPr lang="en-US"/>
              <a:t>G =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c</a:t>
            </a:r>
            <a:r>
              <a:rPr lang="en-US" sz="220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</a:t>
            </a:r>
            <a:r>
              <a:rPr lang="en-US" sz="220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c</a:t>
            </a:r>
            <a:r>
              <a:rPr lang="en-US">
                <a:sym typeface="Symbol" charset="0"/>
              </a:rPr>
              <a:t>, </a:t>
            </a:r>
            <a:r>
              <a:rPr lang="en-US"/>
              <a:t>x: </a:t>
            </a:r>
            <a:r>
              <a:rPr lang="en-US">
                <a:solidFill>
                  <a:schemeClr val="accent2"/>
                </a:solidFill>
              </a:rPr>
              <a:t>[v</a:t>
            </a:r>
            <a:r>
              <a:rPr lang="en-US" baseline="-25000">
                <a:solidFill>
                  <a:schemeClr val="accent2"/>
                </a:solidFill>
              </a:rPr>
              <a:t>31</a:t>
            </a:r>
            <a:r>
              <a:rPr lang="en-US">
                <a:solidFill>
                  <a:schemeClr val="accent2"/>
                </a:solidFill>
              </a:rPr>
              <a:t>…v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]</a:t>
            </a:r>
            <a:r>
              <a:rPr lang="en-US"/>
              <a:t> </a:t>
            </a:r>
          </a:p>
          <a:p>
            <a:pPr algn="l" eaLnBrk="1" hangingPunct="1"/>
            <a:r>
              <a:rPr lang="en-US"/>
              <a:t> where 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 baseline="-25000">
                <a:solidFill>
                  <a:schemeClr val="accent2"/>
                </a:solidFill>
              </a:rPr>
              <a:t>i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(c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a</a:t>
            </a:r>
            <a:r>
              <a:rPr lang="en-US" baseline="-25000">
                <a:solidFill>
                  <a:schemeClr val="accent2"/>
                </a:solidFill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)(cb</a:t>
            </a:r>
            <a:r>
              <a:rPr lang="en-US" baseline="-25000">
                <a:solidFill>
                  <a:schemeClr val="accent2"/>
                </a:solidFill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sym typeface="Symbol" charset="0"/>
              </a:rPr>
              <a:t>)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890588" y="2106613"/>
            <a:ext cx="503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c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1692275" y="2114550"/>
            <a:ext cx="1355725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x = a;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692275" y="2960688"/>
            <a:ext cx="135572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x = b;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1336675" y="3381375"/>
            <a:ext cx="1511300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res = x;</a:t>
            </a:r>
          </a:p>
        </p:txBody>
      </p: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2532063" y="205105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ym typeface="Symbol" charset="0"/>
              </a:rPr>
              <a:t></a:t>
            </a:r>
            <a:r>
              <a:rPr lang="en-US" sz="2400"/>
              <a:t>c</a:t>
            </a:r>
          </a:p>
        </p:txBody>
      </p:sp>
      <p:cxnSp>
        <p:nvCxnSpPr>
          <p:cNvPr id="131091" name="AutoShape 19"/>
          <p:cNvCxnSpPr>
            <a:cxnSpLocks noChangeShapeType="1"/>
          </p:cNvCxnSpPr>
          <p:nvPr/>
        </p:nvCxnSpPr>
        <p:spPr bwMode="auto">
          <a:xfrm flipH="1">
            <a:off x="755650" y="2219325"/>
            <a:ext cx="1314450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3" name="AutoShape 21"/>
          <p:cNvCxnSpPr>
            <a:cxnSpLocks noChangeShapeType="1"/>
          </p:cNvCxnSpPr>
          <p:nvPr/>
        </p:nvCxnSpPr>
        <p:spPr bwMode="auto">
          <a:xfrm>
            <a:off x="2070100" y="2219325"/>
            <a:ext cx="1390650" cy="393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4" name="AutoShape 22"/>
          <p:cNvCxnSpPr>
            <a:cxnSpLocks noChangeShapeType="1"/>
          </p:cNvCxnSpPr>
          <p:nvPr/>
        </p:nvCxnSpPr>
        <p:spPr bwMode="auto">
          <a:xfrm flipH="1" flipV="1">
            <a:off x="865188" y="3176588"/>
            <a:ext cx="1103312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095" name="AutoShape 23"/>
          <p:cNvCxnSpPr>
            <a:cxnSpLocks noChangeShapeType="1"/>
          </p:cNvCxnSpPr>
          <p:nvPr/>
        </p:nvCxnSpPr>
        <p:spPr bwMode="auto">
          <a:xfrm flipV="1">
            <a:off x="2143125" y="3192463"/>
            <a:ext cx="125412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 useBgFill="1"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509588" y="1468438"/>
            <a:ext cx="3527425" cy="28829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lvl="1" algn="l" eaLnBrk="1" hangingPunct="1">
              <a:spcBef>
                <a:spcPct val="0"/>
              </a:spcBef>
            </a:pPr>
            <a:endParaRPr lang="en-US" sz="1500"/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    if (c)</a:t>
            </a:r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        x = a;</a:t>
            </a:r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    else</a:t>
            </a:r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        x = b;</a:t>
            </a:r>
          </a:p>
          <a:p>
            <a:pPr lvl="1" algn="l" eaLnBrk="1" hangingPunct="1">
              <a:spcBef>
                <a:spcPct val="0"/>
              </a:spcBef>
            </a:pPr>
            <a:r>
              <a:rPr lang="en-US"/>
              <a:t>    res = x;</a:t>
            </a:r>
          </a:p>
          <a:p>
            <a:pPr lvl="1" algn="l" eaLnBrk="1" hangingPunct="1">
              <a:spcBef>
                <a:spcPct val="0"/>
              </a:spcBef>
            </a:pPr>
            <a:endParaRPr lang="en-US"/>
          </a:p>
        </p:txBody>
      </p:sp>
      <p:sp useBgFill="1"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786313" y="2968625"/>
            <a:ext cx="1060450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sym typeface="Symbol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8385E-6 L -0.16562 0.0761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10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37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8385E-6 L -0.16562 0.076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37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40736E-6 L 0.10452 -0.047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10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238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40736E-6 L 0.10452 -0.0476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238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8422E-6 L 5.55556E-7 0.047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5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3.77516E-6 L 0.02031 0.00139 " pathEditMode="relative" ptsTypes="AA">
                                      <p:cBhvr>
                                        <p:cTn id="19" dur="20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3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13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3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310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0" grpId="0" animBg="1"/>
      <p:bldP spid="131075" grpId="0" build="p"/>
      <p:bldP spid="131078" grpId="0" build="allAtOnce"/>
      <p:bldP spid="131079" grpId="0" build="allAtOnce" animBg="1"/>
      <p:bldP spid="131081" grpId="0" build="allAtOnce" animBg="1"/>
      <p:bldP spid="131082" grpId="0" animBg="1"/>
      <p:bldP spid="131082" grpId="1" animBg="1"/>
      <p:bldP spid="131086" grpId="0" build="allAtOnce"/>
      <p:bldP spid="131085" grpId="0" animBg="1"/>
      <p:bldP spid="1310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E22ABE68-4523-054C-83FB-3A2CB72672EF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Pointers – Overview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May point to different locations…</a:t>
            </a:r>
          </a:p>
          <a:p>
            <a:pPr lvl="1" eaLnBrk="1" hangingPunct="1"/>
            <a:r>
              <a:rPr lang="en-US">
                <a:latin typeface="Trebuchet MS" charset="0"/>
              </a:rPr>
              <a:t>Thus, use points-to sets 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			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p: { l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,…,l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 }</a:t>
            </a:r>
          </a:p>
          <a:p>
            <a:pPr eaLnBrk="1" hangingPunct="1"/>
            <a:endParaRPr lang="en-US">
              <a:solidFill>
                <a:schemeClr val="accent2"/>
              </a:solidFill>
              <a:latin typeface="Trebuchet MS" charset="0"/>
            </a:endParaRPr>
          </a:p>
          <a:p>
            <a:pPr eaLnBrk="1" hangingPunct="1"/>
            <a:r>
              <a:rPr lang="en-US">
                <a:latin typeface="Trebuchet MS" charset="0"/>
              </a:rPr>
              <a:t>… but path sensitive </a:t>
            </a:r>
          </a:p>
          <a:p>
            <a:pPr lvl="1" eaLnBrk="1" hangingPunct="1"/>
            <a:r>
              <a:rPr lang="en-US">
                <a:latin typeface="Trebuchet MS" charset="0"/>
              </a:rPr>
              <a:t>Use guards on points-to relationships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rebuchet MS" charset="0"/>
              </a:rPr>
              <a:t>	 		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p: { (g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, l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1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), …, (g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, l</a:t>
            </a:r>
            <a:r>
              <a:rPr lang="en-US" baseline="-25000">
                <a:solidFill>
                  <a:schemeClr val="accent2"/>
                </a:solidFill>
                <a:latin typeface="Trebuchet MS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rebuchet MS" charset="0"/>
              </a:rPr>
              <a:t>) 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14788</TotalTime>
  <Words>1375</Words>
  <Application>Microsoft Macintosh PowerPoint</Application>
  <PresentationFormat>On-screen Show (4:3)</PresentationFormat>
  <Paragraphs>565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Design</vt:lpstr>
      <vt:lpstr>Office Theme</vt:lpstr>
      <vt:lpstr>Constraint-Based Analysis</vt:lpstr>
      <vt:lpstr>Code Example</vt:lpstr>
      <vt:lpstr>Saturn</vt:lpstr>
      <vt:lpstr>Intuition</vt:lpstr>
      <vt:lpstr>Straight-line Code</vt:lpstr>
      <vt:lpstr>Straight-line Code</vt:lpstr>
      <vt:lpstr>Control Flow – Preparation</vt:lpstr>
      <vt:lpstr>Control Flow – Example</vt:lpstr>
      <vt:lpstr>Pointers – Overview</vt:lpstr>
      <vt:lpstr>Pointers – Example</vt:lpstr>
      <vt:lpstr>Pointers – Recap</vt:lpstr>
      <vt:lpstr>Not Covered</vt:lpstr>
      <vt:lpstr>What can we do with Saturn?</vt:lpstr>
      <vt:lpstr>General FSM Checking</vt:lpstr>
      <vt:lpstr>How are we doing so far?</vt:lpstr>
      <vt:lpstr>Function Summaries (1st try)</vt:lpstr>
      <vt:lpstr>A Difficulty</vt:lpstr>
      <vt:lpstr>FSM Function Summaries</vt:lpstr>
      <vt:lpstr>Lock Summary (2nd try)</vt:lpstr>
      <vt:lpstr>Lock checker for Linux</vt:lpstr>
      <vt:lpstr>Double Locking/Unlocking</vt:lpstr>
      <vt:lpstr>Ambiguous Return State</vt:lpstr>
      <vt:lpstr>Bugs</vt:lpstr>
      <vt:lpstr>Function Summary Database</vt:lpstr>
      <vt:lpstr>Another Checker</vt:lpstr>
      <vt:lpstr>Simple Leak</vt:lpstr>
      <vt:lpstr>Scenario 1 – Malloc Wrappers</vt:lpstr>
      <vt:lpstr>Scenario 2 – External References</vt:lpstr>
      <vt:lpstr>Scenario 3 – Function Calls</vt:lpstr>
      <vt:lpstr>Scenario 4 – Data dependency</vt:lpstr>
      <vt:lpstr>Requirements</vt:lpstr>
      <vt:lpstr>Analysis Part I – Points-to Rule</vt:lpstr>
      <vt:lpstr>Analysis Part II – EscapeVia</vt:lpstr>
      <vt:lpstr>Analysis Part II – EscapeVia</vt:lpstr>
      <vt:lpstr>Analysis Part II – EscapeVia</vt:lpstr>
      <vt:lpstr>Analysis Part III – Escape/Leak</vt:lpstr>
      <vt:lpstr>Results</vt:lpstr>
      <vt:lpstr>Why SAT? (Revisited …)</vt:lpstr>
      <vt:lpstr>Why SAT? (Cont.)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Error Detection using Boolean Satisfiability</dc:title>
  <dc:creator>Yichen Xie</dc:creator>
  <cp:lastModifiedBy>Mayur Naik</cp:lastModifiedBy>
  <cp:revision>1033</cp:revision>
  <dcterms:created xsi:type="dcterms:W3CDTF">2004-12-02T08:03:11Z</dcterms:created>
  <dcterms:modified xsi:type="dcterms:W3CDTF">2014-10-29T19:43:08Z</dcterms:modified>
</cp:coreProperties>
</file>