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5" r:id="rId2"/>
  </p:sldMasterIdLst>
  <p:notesMasterIdLst>
    <p:notesMasterId r:id="rId38"/>
  </p:notesMasterIdLst>
  <p:handoutMasterIdLst>
    <p:handoutMasterId r:id="rId39"/>
  </p:handoutMasterIdLst>
  <p:sldIdLst>
    <p:sldId id="438" r:id="rId3"/>
    <p:sldId id="374" r:id="rId4"/>
    <p:sldId id="439" r:id="rId5"/>
    <p:sldId id="440" r:id="rId6"/>
    <p:sldId id="441" r:id="rId7"/>
    <p:sldId id="442" r:id="rId8"/>
    <p:sldId id="472" r:id="rId9"/>
    <p:sldId id="444" r:id="rId10"/>
    <p:sldId id="473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</p:sldIdLst>
  <p:sldSz cx="9144000" cy="6858000" type="screen4x3"/>
  <p:notesSz cx="9167813" cy="6881813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06" autoAdjust="0"/>
  </p:normalViewPr>
  <p:slideViewPr>
    <p:cSldViewPr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973777" cy="3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2" tIns="45687" rIns="91372" bIns="45687" numCol="1" anchor="t" anchorCtr="0" compatLnSpc="1">
            <a:prstTxWarp prst="textNoShape">
              <a:avLst/>
            </a:prstTxWarp>
          </a:bodyPr>
          <a:lstStyle>
            <a:lvl1pPr algn="l" defTabSz="913577">
              <a:defRPr sz="1200">
                <a:latin typeface="Math A" pitchFamily="18" charset="2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94037" y="0"/>
            <a:ext cx="3973777" cy="3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2" tIns="45687" rIns="91372" bIns="45687" numCol="1" anchor="t" anchorCtr="0" compatLnSpc="1">
            <a:prstTxWarp prst="textNoShape">
              <a:avLst/>
            </a:prstTxWarp>
          </a:bodyPr>
          <a:lstStyle>
            <a:lvl1pPr algn="r" defTabSz="913577">
              <a:defRPr sz="1200">
                <a:latin typeface="Math A" pitchFamily="18" charset="2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8616"/>
            <a:ext cx="3973777" cy="3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2" tIns="45687" rIns="91372" bIns="45687" numCol="1" anchor="b" anchorCtr="0" compatLnSpc="1">
            <a:prstTxWarp prst="textNoShape">
              <a:avLst/>
            </a:prstTxWarp>
          </a:bodyPr>
          <a:lstStyle>
            <a:lvl1pPr algn="l" defTabSz="913577">
              <a:defRPr sz="1200">
                <a:latin typeface="Math A" pitchFamily="18" charset="2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94037" y="6538616"/>
            <a:ext cx="3973777" cy="3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2" tIns="45687" rIns="91372" bIns="4568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Math A" charset="0"/>
                <a:cs typeface="+mn-cs"/>
              </a:defRPr>
            </a:lvl1pPr>
          </a:lstStyle>
          <a:p>
            <a:pPr>
              <a:defRPr/>
            </a:pPr>
            <a:fld id="{2CDC8623-99E4-7C4B-8DF9-3812EAEEA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973777" cy="3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2" tIns="45687" rIns="91372" bIns="45687" numCol="1" anchor="t" anchorCtr="0" compatLnSpc="1">
            <a:prstTxWarp prst="textNoShape">
              <a:avLst/>
            </a:prstTxWarp>
          </a:bodyPr>
          <a:lstStyle>
            <a:lvl1pPr algn="l" defTabSz="913577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194037" y="0"/>
            <a:ext cx="3973777" cy="3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2" tIns="45687" rIns="91372" bIns="45687" numCol="1" anchor="t" anchorCtr="0" compatLnSpc="1">
            <a:prstTxWarp prst="textNoShape">
              <a:avLst/>
            </a:prstTxWarp>
          </a:bodyPr>
          <a:lstStyle>
            <a:lvl1pPr algn="r" defTabSz="913577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2263" y="515938"/>
            <a:ext cx="3443287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491" y="3269904"/>
            <a:ext cx="6718832" cy="309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2" tIns="45687" rIns="91372" bIns="456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8616"/>
            <a:ext cx="3973777" cy="3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2" tIns="45687" rIns="91372" bIns="45687" numCol="1" anchor="b" anchorCtr="0" compatLnSpc="1">
            <a:prstTxWarp prst="textNoShape">
              <a:avLst/>
            </a:prstTxWarp>
          </a:bodyPr>
          <a:lstStyle>
            <a:lvl1pPr algn="l" defTabSz="913577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94037" y="6538616"/>
            <a:ext cx="3973777" cy="3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2" tIns="45687" rIns="91372" bIns="45687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BD68643C-3661-A849-8BEA-A5E937C17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defTabSz="91281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defTabSz="91281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defTabSz="91281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defTabSz="91281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85E72C6-4DF9-354E-A228-1BD8F6D5B5AB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8643C-3661-A849-8BEA-A5E937C176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36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507BE-493B-714F-A1C6-C0B5BAA2B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1053-7218-CB44-85C7-3C2A82C8B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0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767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86200"/>
            <a:ext cx="8305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17F0F-02CF-CB48-8A99-D452F9F5A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6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68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2BEC469C-92E9-8B4E-BA05-BF91110ADEE3}" type="datetimeFigureOut">
              <a:rPr lang="en-US"/>
              <a:pPr>
                <a:defRPr/>
              </a:pPr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3F04F2D3-7DF9-094A-85D1-6A311BBFA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52525"/>
            <a:ext cx="82296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D9CDA44E-306B-734D-9771-88D9D925E5B9}" type="datetimeFigureOut">
              <a:rPr lang="en-US"/>
              <a:pPr>
                <a:defRPr/>
              </a:pPr>
              <a:t>9/3/14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2887C84B-8855-F344-A97E-E7F8A4C9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1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190DF-3ECA-9646-BD6E-41FBCD4DB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9A088-BD2B-3F4B-82ED-F9BF9EA6C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BBB62-27AC-4745-A647-0C2B4508F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431F1-1967-8F4B-A04E-69E75984C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5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A1281-BBC1-654D-8092-5D55C0467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7BE40-B1F4-B84B-849D-829E3DDC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1722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Prof. Aiken   CS295   Lecture 3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246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ECDE9-EB93-A84A-886B-6EAF71D79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990600"/>
            <a:ext cx="82296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74FAD66-A575-6C49-B0A8-79AC2A86484F}" type="datetimeFigureOut">
              <a:rPr lang="en-US"/>
              <a:pPr>
                <a:defRPr/>
              </a:pPr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F7281B0-8E7A-F942-9069-9708A1D0F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685800" y="1366838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charset="0"/>
              </a:rPr>
              <a:t>Pointer Analysis – Part I</a:t>
            </a:r>
            <a:endParaRPr lang="en-US" dirty="0">
              <a:latin typeface="Calibri" charset="0"/>
            </a:endParaRP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1139825" y="3762375"/>
            <a:ext cx="6965950" cy="2373313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alibri" charset="0"/>
              </a:rPr>
              <a:t>CS </a:t>
            </a:r>
            <a:r>
              <a:rPr lang="en-US" sz="3600" dirty="0" smtClean="0">
                <a:latin typeface="Calibri" charset="0"/>
              </a:rPr>
              <a:t>6340</a:t>
            </a:r>
            <a:endParaRPr lang="en-US" sz="3600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ChangeArrowheads="1"/>
          </p:cNvSpPr>
          <p:nvPr/>
        </p:nvSpPr>
        <p:spPr bwMode="auto">
          <a:xfrm>
            <a:off x="666750" y="1276350"/>
            <a:ext cx="43719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Abstraction: Example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572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738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666750" y="1276350"/>
            <a:ext cx="43719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</a:t>
            </a:r>
            <a:r>
              <a:rPr lang="en-US" sz="1600" baseline="30000">
                <a:latin typeface="Verdana" charset="0"/>
              </a:rPr>
              <a:t>1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</a:t>
            </a:r>
            <a:r>
              <a:rPr lang="en-US" sz="1600" baseline="30000">
                <a:latin typeface="Verdana" charset="0"/>
              </a:rPr>
              <a:t>2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3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4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Abstraction: Example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572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</a:t>
            </a:r>
            <a:r>
              <a:rPr lang="en-US" sz="1600" baseline="30000" dirty="0">
                <a:latin typeface="Verdana" charset="0"/>
              </a:rPr>
              <a:t>5</a:t>
            </a:r>
            <a:r>
              <a:rPr lang="en-US" sz="1600" dirty="0">
                <a:latin typeface="Verdana" charset="0"/>
              </a:rPr>
              <a:t>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1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8" name="AutoShape 34"/>
          <p:cNvSpPr>
            <a:spLocks noChangeArrowheads="1"/>
          </p:cNvSpPr>
          <p:nvPr/>
        </p:nvSpPr>
        <p:spPr bwMode="auto">
          <a:xfrm>
            <a:off x="666750" y="1276350"/>
            <a:ext cx="43719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133600" y="1292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2133600" y="16065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792029" y="1287463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3792029" y="1604963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4393152" y="1287463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1187450" y="2122488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4396327" y="16002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1176338" y="29337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2481263" y="48768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Abstraction: Example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4572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</a:t>
            </a:r>
            <a:r>
              <a:rPr lang="en-US" sz="1600" baseline="30000" dirty="0">
                <a:latin typeface="Verdana" charset="0"/>
              </a:rPr>
              <a:t>5</a:t>
            </a:r>
            <a:r>
              <a:rPr lang="en-US" sz="1600" dirty="0">
                <a:latin typeface="Verdana" charset="0"/>
              </a:rPr>
              <a:t>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4191000" y="4251325"/>
            <a:ext cx="4724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/>
              </a:rPr>
              <a:t>Note: Pointer analyses for Java typically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do not distinguish between string literals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(like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sz="2000" dirty="0">
                <a:latin typeface="Calibri"/>
              </a:rPr>
              <a:t>a1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sz="2000" dirty="0">
                <a:latin typeface="Calibri"/>
              </a:rPr>
              <a:t>,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sz="2000" dirty="0">
                <a:latin typeface="Calibri"/>
              </a:rPr>
              <a:t>a2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sz="2000" dirty="0">
                <a:latin typeface="Calibri"/>
              </a:rPr>
              <a:t>,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sz="2000" dirty="0">
                <a:latin typeface="Calibri"/>
              </a:rPr>
              <a:t>b1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sz="2000" dirty="0">
                <a:latin typeface="Calibri"/>
              </a:rPr>
              <a:t>,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sz="2000" dirty="0">
                <a:latin typeface="Calibri"/>
              </a:rPr>
              <a:t>b2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sz="2000" dirty="0">
                <a:latin typeface="Calibri"/>
              </a:rPr>
              <a:t> above</a:t>
            </a:r>
            <a:r>
              <a:rPr lang="en-US" sz="2000" dirty="0" smtClean="0">
                <a:latin typeface="Calibri"/>
              </a:rPr>
              <a:t>)</a:t>
            </a:r>
            <a:r>
              <a:rPr lang="en-US" sz="2000" dirty="0">
                <a:latin typeface="Calibri"/>
              </a:rPr>
              <a:t>: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they use a single location to abstract</a:t>
            </a:r>
            <a:br>
              <a:rPr lang="en-US" sz="2000" dirty="0">
                <a:latin typeface="Calibri"/>
              </a:rPr>
            </a:br>
            <a:r>
              <a:rPr lang="en-US" sz="2000" dirty="0">
                <a:latin typeface="Calibri"/>
              </a:rPr>
              <a:t>them all</a:t>
            </a:r>
          </a:p>
        </p:txBody>
      </p:sp>
      <p:sp>
        <p:nvSpPr>
          <p:cNvPr id="3177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String[] a = new</a:t>
            </a:r>
            <a:r>
              <a:rPr lang="en-US" sz="1600" baseline="30000" dirty="0">
                <a:latin typeface="Verdana" charset="0"/>
              </a:rPr>
              <a:t>1</a:t>
            </a:r>
            <a:r>
              <a:rPr lang="en-US" sz="1600" dirty="0">
                <a:latin typeface="Verdana" charset="0"/>
              </a:rPr>
              <a:t> String[] {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a1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a2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 }</a:t>
            </a:r>
            <a:br>
              <a:rPr lang="en-US" sz="1600" dirty="0">
                <a:latin typeface="Verdana" charset="0"/>
              </a:rPr>
            </a:b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String[] b = new</a:t>
            </a:r>
            <a:r>
              <a:rPr lang="en-US" sz="1600" baseline="30000" dirty="0">
                <a:latin typeface="Verdana" charset="0"/>
              </a:rPr>
              <a:t>2</a:t>
            </a:r>
            <a:r>
              <a:rPr lang="en-US" sz="1600" dirty="0">
                <a:latin typeface="Verdana" charset="0"/>
              </a:rPr>
              <a:t> String[] {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b1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b2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 }</a:t>
            </a:r>
            <a:br>
              <a:rPr lang="en-US" sz="1600" dirty="0">
                <a:latin typeface="Verdana" charset="0"/>
              </a:rPr>
            </a:b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 dirty="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 = new</a:t>
            </a:r>
            <a:r>
              <a:rPr lang="en-US" sz="1600" baseline="30000" dirty="0">
                <a:latin typeface="Verdana" charset="0"/>
              </a:rPr>
              <a:t>3</a:t>
            </a:r>
            <a:r>
              <a:rPr lang="en-US" sz="1600" dirty="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 v1 = a[*]</a:t>
            </a:r>
            <a:br>
              <a:rPr lang="en-US" sz="1600" dirty="0">
                <a:latin typeface="Verdana" charset="0"/>
              </a:rPr>
            </a:b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</a:t>
            </a:r>
            <a:r>
              <a:rPr lang="en-US" sz="1600" dirty="0" err="1">
                <a:latin typeface="Verdana" charset="0"/>
              </a:rPr>
              <a:t>l.append</a:t>
            </a:r>
            <a:r>
              <a:rPr lang="en-US" sz="1600" dirty="0">
                <a:latin typeface="Verdana" charset="0"/>
              </a:rPr>
              <a:t>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 = new</a:t>
            </a:r>
            <a:r>
              <a:rPr lang="en-US" sz="1600" baseline="30000" dirty="0">
                <a:latin typeface="Verdana" charset="0"/>
              </a:rPr>
              <a:t>4</a:t>
            </a:r>
            <a:r>
              <a:rPr lang="en-US" sz="1600" dirty="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 v2 = b[*]</a:t>
            </a:r>
            <a:br>
              <a:rPr lang="en-US" sz="1600" dirty="0">
                <a:latin typeface="Verdana" charset="0"/>
              </a:rPr>
            </a:b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</a:t>
            </a:r>
            <a:r>
              <a:rPr lang="en-US" sz="1600" dirty="0" err="1">
                <a:latin typeface="Verdana" charset="0"/>
              </a:rPr>
              <a:t>l.append</a:t>
            </a:r>
            <a:r>
              <a:rPr lang="en-US" sz="1600" dirty="0">
                <a:latin typeface="Verdana" charset="0"/>
              </a:rPr>
              <a:t>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73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0" name="AutoShape 42"/>
          <p:cNvSpPr>
            <a:spLocks noChangeArrowheads="1"/>
          </p:cNvSpPr>
          <p:nvPr/>
        </p:nvSpPr>
        <p:spPr bwMode="auto">
          <a:xfrm>
            <a:off x="2590800" y="23622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657475" y="2362200"/>
            <a:ext cx="1316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Verdana" charset="0"/>
              </a:rPr>
              <a:t>v = new</a:t>
            </a:r>
            <a:r>
              <a:rPr lang="en-US" sz="1600" b="1" baseline="30000">
                <a:latin typeface="Verdana" charset="0"/>
              </a:rPr>
              <a:t>i</a:t>
            </a:r>
            <a:r>
              <a:rPr lang="en-US" sz="1600">
                <a:latin typeface="Verdana" charset="0"/>
              </a:rPr>
              <a:t> …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Object </a:t>
            </a:r>
            <a:r>
              <a:rPr lang="en-US" dirty="0" err="1"/>
              <a:t>Alloc</a:t>
            </a:r>
            <a:r>
              <a:rPr lang="en-US" dirty="0"/>
              <a:t>. Sites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3498"/>
            <a:ext cx="8229600" cy="4876800"/>
          </a:xfrm>
        </p:spPr>
        <p:txBody>
          <a:bodyPr/>
          <a:lstStyle/>
          <a:p>
            <a:endParaRPr lang="en-US" sz="1200" dirty="0"/>
          </a:p>
          <a:p>
            <a:r>
              <a:rPr lang="en-US" sz="2800" dirty="0"/>
              <a:t>Before: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sz="3300" dirty="0" smtClean="0"/>
          </a:p>
          <a:p>
            <a:pPr>
              <a:buFontTx/>
              <a:buNone/>
            </a:pPr>
            <a:endParaRPr lang="en-US" sz="500" dirty="0"/>
          </a:p>
          <a:p>
            <a:r>
              <a:rPr lang="en-US" sz="2800" dirty="0"/>
              <a:t>After:</a:t>
            </a:r>
          </a:p>
        </p:txBody>
      </p:sp>
      <p:cxnSp>
        <p:nvCxnSpPr>
          <p:cNvPr id="32798" name="AutoShape 30"/>
          <p:cNvCxnSpPr>
            <a:cxnSpLocks noChangeShapeType="1"/>
          </p:cNvCxnSpPr>
          <p:nvPr/>
        </p:nvCxnSpPr>
        <p:spPr bwMode="auto">
          <a:xfrm>
            <a:off x="4572000" y="685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99" name="AutoShape 31"/>
          <p:cNvCxnSpPr>
            <a:cxnSpLocks noChangeShapeType="1"/>
          </p:cNvCxnSpPr>
          <p:nvPr/>
        </p:nvCxnSpPr>
        <p:spPr bwMode="auto">
          <a:xfrm>
            <a:off x="4572000" y="685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800" name="AutoShape 32"/>
          <p:cNvCxnSpPr>
            <a:cxnSpLocks noChangeShapeType="1"/>
          </p:cNvCxnSpPr>
          <p:nvPr/>
        </p:nvCxnSpPr>
        <p:spPr bwMode="auto">
          <a:xfrm>
            <a:off x="4572000" y="685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914400" y="4999672"/>
            <a:ext cx="7696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/>
              </a:rPr>
              <a:t>Note: This and each subsequent rule involving </a:t>
            </a:r>
            <a:r>
              <a:rPr lang="en-US" sz="2000" dirty="0" smtClean="0">
                <a:latin typeface="Calibri"/>
              </a:rPr>
              <a:t>assignment</a:t>
            </a:r>
            <a:br>
              <a:rPr lang="en-US" sz="2000" dirty="0" smtClean="0">
                <a:latin typeface="Calibri"/>
              </a:rPr>
            </a:br>
            <a:r>
              <a:rPr lang="en-US" sz="2000" dirty="0" smtClean="0">
                <a:latin typeface="Calibri"/>
              </a:rPr>
              <a:t>is </a:t>
            </a:r>
            <a:r>
              <a:rPr lang="en-US" sz="2000" dirty="0">
                <a:latin typeface="Calibri"/>
              </a:rPr>
              <a:t>a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sz="2000" dirty="0">
                <a:latin typeface="Calibri"/>
              </a:rPr>
              <a:t>weak update</a:t>
            </a:r>
            <a:r>
              <a:rPr lang="ja-JP" altLang="en-US" sz="2000" dirty="0">
                <a:latin typeface="Calibri"/>
              </a:rPr>
              <a:t>”</a:t>
            </a:r>
            <a:r>
              <a:rPr lang="en-US" sz="2000" dirty="0">
                <a:latin typeface="Calibri"/>
              </a:rPr>
              <a:t> as opposed to a </a:t>
            </a:r>
            <a:r>
              <a:rPr lang="ja-JP" altLang="en-US" sz="2000" dirty="0">
                <a:latin typeface="Calibri"/>
              </a:rPr>
              <a:t>“</a:t>
            </a:r>
            <a:r>
              <a:rPr lang="en-US" sz="2000" dirty="0">
                <a:latin typeface="Calibri"/>
              </a:rPr>
              <a:t>strong update</a:t>
            </a:r>
            <a:r>
              <a:rPr lang="ja-JP" altLang="en-US" sz="2000" dirty="0" smtClean="0">
                <a:latin typeface="Calibri"/>
              </a:rPr>
              <a:t>”</a:t>
            </a:r>
            <a:r>
              <a:rPr lang="en-US" altLang="ja-JP" sz="2000" dirty="0" smtClean="0">
                <a:latin typeface="Calibri"/>
              </a:rPr>
              <a:t/>
            </a:r>
            <a:br>
              <a:rPr lang="en-US" altLang="ja-JP" sz="2000" dirty="0" smtClean="0">
                <a:latin typeface="Calibri"/>
              </a:rPr>
            </a:br>
            <a:r>
              <a:rPr lang="en-US" altLang="ja-JP" sz="1000" dirty="0" smtClean="0">
                <a:latin typeface="Calibri"/>
              </a:rPr>
              <a:t/>
            </a:r>
            <a:br>
              <a:rPr lang="en-US" altLang="ja-JP" sz="1000" dirty="0" smtClean="0">
                <a:latin typeface="Calibri"/>
              </a:rPr>
            </a:br>
            <a:r>
              <a:rPr lang="en-US" sz="2000" dirty="0" smtClean="0">
                <a:latin typeface="Calibri"/>
              </a:rPr>
              <a:t>(i.e., it </a:t>
            </a:r>
            <a:r>
              <a:rPr lang="en-US" sz="2000" i="1" dirty="0">
                <a:latin typeface="Calibri"/>
              </a:rPr>
              <a:t>accumulates</a:t>
            </a:r>
            <a:r>
              <a:rPr lang="en-US" sz="2000" dirty="0">
                <a:latin typeface="Calibri"/>
              </a:rPr>
              <a:t> as opposed to </a:t>
            </a:r>
            <a:r>
              <a:rPr lang="en-US" sz="2000" i="1" dirty="0">
                <a:latin typeface="Calibri"/>
              </a:rPr>
              <a:t>updates</a:t>
            </a:r>
            <a:r>
              <a:rPr lang="en-US" sz="2000" dirty="0">
                <a:latin typeface="Calibri"/>
              </a:rPr>
              <a:t> the points-</a:t>
            </a:r>
            <a:r>
              <a:rPr lang="en-US" sz="2000" dirty="0" smtClean="0">
                <a:latin typeface="Calibri"/>
              </a:rPr>
              <a:t>to</a:t>
            </a:r>
            <a:br>
              <a:rPr lang="en-US" sz="2000" dirty="0" smtClean="0">
                <a:latin typeface="Calibri"/>
              </a:rPr>
            </a:br>
            <a:r>
              <a:rPr lang="en-US" sz="2000" dirty="0" smtClean="0">
                <a:latin typeface="Calibri"/>
              </a:rPr>
              <a:t> </a:t>
            </a:r>
            <a:r>
              <a:rPr lang="en-US" sz="2000" dirty="0">
                <a:latin typeface="Calibri"/>
              </a:rPr>
              <a:t>information for the </a:t>
            </a:r>
            <a:r>
              <a:rPr lang="en-US" sz="2000" dirty="0" err="1">
                <a:latin typeface="Calibri"/>
              </a:rPr>
              <a:t>l.h.s</a:t>
            </a:r>
            <a:r>
              <a:rPr lang="en-US" sz="2000" dirty="0">
                <a:latin typeface="Calibri"/>
              </a:rPr>
              <a:t>.), a hallmark of flow-insensitivity</a:t>
            </a:r>
          </a:p>
        </p:txBody>
      </p:sp>
      <p:grpSp>
        <p:nvGrpSpPr>
          <p:cNvPr id="32820" name="Group 52"/>
          <p:cNvGrpSpPr>
            <a:grpSpLocks/>
          </p:cNvGrpSpPr>
          <p:nvPr/>
        </p:nvGrpSpPr>
        <p:grpSpPr bwMode="auto">
          <a:xfrm>
            <a:off x="2667001" y="1066800"/>
            <a:ext cx="1370013" cy="1066800"/>
            <a:chOff x="1680" y="618"/>
            <a:chExt cx="863" cy="672"/>
          </a:xfrm>
        </p:grpSpPr>
        <p:sp>
          <p:nvSpPr>
            <p:cNvPr id="32779" name="AutoShape 11"/>
            <p:cNvSpPr>
              <a:spLocks noChangeArrowheads="1"/>
            </p:cNvSpPr>
            <p:nvPr/>
          </p:nvSpPr>
          <p:spPr bwMode="auto">
            <a:xfrm>
              <a:off x="1680" y="878"/>
              <a:ext cx="188" cy="16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v</a:t>
              </a:r>
            </a:p>
          </p:txBody>
        </p:sp>
        <p:sp>
          <p:nvSpPr>
            <p:cNvPr id="32783" name="AutoShape 15"/>
            <p:cNvSpPr>
              <a:spLocks noChangeArrowheads="1"/>
            </p:cNvSpPr>
            <p:nvPr/>
          </p:nvSpPr>
          <p:spPr bwMode="auto">
            <a:xfrm>
              <a:off x="2172" y="870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err="1">
                  <a:latin typeface="Verdana" charset="0"/>
                </a:rPr>
                <a:t>new</a:t>
              </a:r>
              <a:r>
                <a:rPr lang="en-US" sz="1600" b="1" baseline="30000" dirty="0" err="1">
                  <a:latin typeface="Verdana" charset="0"/>
                </a:rPr>
                <a:t>j</a:t>
              </a:r>
              <a:endParaRPr lang="en-US" sz="1600" b="1" baseline="30000" dirty="0">
                <a:latin typeface="Verdana" charset="0"/>
              </a:endParaRPr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flipV="1">
              <a:off x="1878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 rot="5400000">
              <a:off x="2284" y="103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32813" name="Text Box 45"/>
            <p:cNvSpPr txBox="1">
              <a:spLocks noChangeArrowheads="1"/>
            </p:cNvSpPr>
            <p:nvPr/>
          </p:nvSpPr>
          <p:spPr bwMode="auto">
            <a:xfrm rot="5400000">
              <a:off x="2284" y="64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sp>
        <p:nvSpPr>
          <p:cNvPr id="32803" name="AutoShape 35"/>
          <p:cNvSpPr>
            <a:spLocks noChangeArrowheads="1"/>
          </p:cNvSpPr>
          <p:nvPr/>
        </p:nvSpPr>
        <p:spPr bwMode="auto">
          <a:xfrm>
            <a:off x="2667000" y="386715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</a:t>
            </a:r>
          </a:p>
        </p:txBody>
      </p:sp>
      <p:sp>
        <p:nvSpPr>
          <p:cNvPr id="32804" name="AutoShape 36"/>
          <p:cNvSpPr>
            <a:spLocks noChangeArrowheads="1"/>
          </p:cNvSpPr>
          <p:nvPr/>
        </p:nvSpPr>
        <p:spPr bwMode="auto">
          <a:xfrm>
            <a:off x="3451225" y="44577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i</a:t>
            </a:r>
          </a:p>
        </p:txBody>
      </p:sp>
      <p:sp>
        <p:nvSpPr>
          <p:cNvPr id="32805" name="AutoShape 37"/>
          <p:cNvSpPr>
            <a:spLocks noChangeArrowheads="1"/>
          </p:cNvSpPr>
          <p:nvPr/>
        </p:nvSpPr>
        <p:spPr bwMode="auto">
          <a:xfrm>
            <a:off x="3438525" y="32766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j</a:t>
            </a:r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2971800" y="4133850"/>
            <a:ext cx="4572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971800" y="340995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 rot="5400000">
            <a:off x="3626643" y="35504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 rot="5400000">
            <a:off x="3626643" y="291754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353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3" grpId="0" animBg="1"/>
      <p:bldP spid="32804" grpId="0" animBg="1"/>
      <p:bldP spid="32805" grpId="0" animBg="1"/>
      <p:bldP spid="32806" grpId="0" animBg="1"/>
      <p:bldP spid="32807" grpId="0" animBg="1"/>
      <p:bldP spid="32814" grpId="0"/>
      <p:bldP spid="328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581025" y="1295400"/>
            <a:ext cx="44481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2057400" y="12954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2057400" y="16002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3714750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371475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4314825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114425" y="21336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430530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1104900" y="2943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2419350" y="48863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Rectangle 1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990600"/>
          </a:xfrm>
        </p:spPr>
        <p:txBody>
          <a:bodyPr/>
          <a:lstStyle/>
          <a:p>
            <a:r>
              <a:rPr lang="en-US" dirty="0"/>
              <a:t>Rule for Object </a:t>
            </a:r>
            <a:r>
              <a:rPr lang="en-US" dirty="0" err="1"/>
              <a:t>Alloc</a:t>
            </a:r>
            <a:r>
              <a:rPr lang="en-US" dirty="0"/>
              <a:t>. Sites: Example</a:t>
            </a: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</a:t>
            </a:r>
            <a:r>
              <a:rPr lang="en-US" sz="1600" baseline="30000">
                <a:latin typeface="Verdana" charset="0"/>
              </a:rPr>
              <a:t>1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</a:t>
            </a:r>
            <a:r>
              <a:rPr lang="en-US" sz="1600" baseline="30000">
                <a:latin typeface="Verdana" charset="0"/>
              </a:rPr>
              <a:t>2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3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4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3810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</a:t>
            </a:r>
            <a:r>
              <a:rPr lang="en-US" sz="1600" baseline="30000" dirty="0">
                <a:latin typeface="Verdana" charset="0"/>
              </a:rPr>
              <a:t>5</a:t>
            </a:r>
            <a:r>
              <a:rPr lang="en-US" sz="1600" dirty="0">
                <a:latin typeface="Verdana" charset="0"/>
              </a:rPr>
              <a:t>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50209" name="AutoShape 33"/>
          <p:cNvSpPr>
            <a:spLocks noChangeArrowheads="1"/>
          </p:cNvSpPr>
          <p:nvPr/>
        </p:nvSpPr>
        <p:spPr bwMode="auto">
          <a:xfrm>
            <a:off x="6870700" y="4954588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l</a:t>
            </a:r>
          </a:p>
        </p:txBody>
      </p:sp>
      <p:sp>
        <p:nvSpPr>
          <p:cNvPr id="50210" name="AutoShape 34"/>
          <p:cNvSpPr>
            <a:spLocks noChangeArrowheads="1"/>
          </p:cNvSpPr>
          <p:nvPr/>
        </p:nvSpPr>
        <p:spPr bwMode="auto">
          <a:xfrm>
            <a:off x="7543800" y="44037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4</a:t>
            </a:r>
          </a:p>
        </p:txBody>
      </p:sp>
      <p:sp>
        <p:nvSpPr>
          <p:cNvPr id="50211" name="AutoShape 35"/>
          <p:cNvSpPr>
            <a:spLocks noChangeArrowheads="1"/>
          </p:cNvSpPr>
          <p:nvPr/>
        </p:nvSpPr>
        <p:spPr bwMode="auto">
          <a:xfrm>
            <a:off x="5943600" y="4405313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3</a:t>
            </a:r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 flipH="1" flipV="1">
            <a:off x="6457950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 flipV="1">
            <a:off x="7134225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AutoShape 48"/>
          <p:cNvSpPr>
            <a:spLocks noChangeArrowheads="1"/>
          </p:cNvSpPr>
          <p:nvPr/>
        </p:nvSpPr>
        <p:spPr bwMode="auto">
          <a:xfrm>
            <a:off x="5375275" y="23844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1</a:t>
            </a:r>
          </a:p>
        </p:txBody>
      </p:sp>
      <p:sp>
        <p:nvSpPr>
          <p:cNvPr id="50234" name="Line 58"/>
          <p:cNvSpPr>
            <a:spLocks noChangeShapeType="1"/>
          </p:cNvSpPr>
          <p:nvPr/>
        </p:nvSpPr>
        <p:spPr bwMode="auto">
          <a:xfrm rot="5400000" flipV="1">
            <a:off x="8185150" y="2155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3" name="AutoShape 87"/>
          <p:cNvSpPr>
            <a:spLocks noChangeArrowheads="1"/>
          </p:cNvSpPr>
          <p:nvPr/>
        </p:nvSpPr>
        <p:spPr bwMode="auto">
          <a:xfrm>
            <a:off x="826770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b</a:t>
            </a:r>
          </a:p>
        </p:txBody>
      </p:sp>
      <p:sp>
        <p:nvSpPr>
          <p:cNvPr id="50264" name="Line 88"/>
          <p:cNvSpPr>
            <a:spLocks noChangeShapeType="1"/>
          </p:cNvSpPr>
          <p:nvPr/>
        </p:nvSpPr>
        <p:spPr bwMode="auto">
          <a:xfrm rot="5400000" flipV="1">
            <a:off x="5410200" y="2165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5" name="AutoShape 89"/>
          <p:cNvSpPr>
            <a:spLocks noChangeArrowheads="1"/>
          </p:cNvSpPr>
          <p:nvPr/>
        </p:nvSpPr>
        <p:spPr bwMode="auto">
          <a:xfrm>
            <a:off x="549275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a</a:t>
            </a:r>
          </a:p>
        </p:txBody>
      </p:sp>
      <p:sp>
        <p:nvSpPr>
          <p:cNvPr id="50266" name="AutoShape 90"/>
          <p:cNvSpPr>
            <a:spLocks noChangeArrowheads="1"/>
          </p:cNvSpPr>
          <p:nvPr/>
        </p:nvSpPr>
        <p:spPr bwMode="auto">
          <a:xfrm>
            <a:off x="8181975" y="23812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137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9" grpId="0" animBg="1"/>
      <p:bldP spid="50210" grpId="0" animBg="1"/>
      <p:bldP spid="50211" grpId="0" animBg="1"/>
      <p:bldP spid="50212" grpId="0" animBg="1"/>
      <p:bldP spid="50213" grpId="0" animBg="1"/>
      <p:bldP spid="50224" grpId="0" animBg="1"/>
      <p:bldP spid="50234" grpId="0" animBg="1"/>
      <p:bldP spid="50263" grpId="0" animBg="1"/>
      <p:bldP spid="50264" grpId="0" animBg="1"/>
      <p:bldP spid="50265" grpId="0" animBg="1"/>
      <p:bldP spid="502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28643"/>
            <a:ext cx="8458200" cy="4524315"/>
          </a:xfrm>
          <a:noFill/>
        </p:spPr>
        <p:txBody>
          <a:bodyPr>
            <a:spAutoFit/>
          </a:bodyPr>
          <a:lstStyle/>
          <a:p>
            <a:r>
              <a:rPr lang="en-US" sz="2400" dirty="0"/>
              <a:t>Flow sensitivity</a:t>
            </a:r>
          </a:p>
          <a:p>
            <a:pPr lvl="1"/>
            <a:r>
              <a:rPr lang="en-US" sz="2000" dirty="0"/>
              <a:t>flow-insensitive: ignores intra-procedural control flow</a:t>
            </a:r>
          </a:p>
          <a:p>
            <a:r>
              <a:rPr lang="en-US" sz="2400" dirty="0"/>
              <a:t>Call graph construction</a:t>
            </a:r>
          </a:p>
          <a:p>
            <a:pPr lvl="1"/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on-the-fly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: mutually recursively with pointer analysis</a:t>
            </a:r>
          </a:p>
          <a:p>
            <a:r>
              <a:rPr lang="en-US" sz="2400" dirty="0"/>
              <a:t>Heap abstraction</a:t>
            </a:r>
          </a:p>
          <a:p>
            <a:pPr lvl="1"/>
            <a:r>
              <a:rPr lang="en-US" sz="2000" dirty="0"/>
              <a:t>object </a:t>
            </a:r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/>
              <a:t>sites: does not distinguish </a:t>
            </a:r>
            <a:r>
              <a:rPr lang="en-US" sz="2000" dirty="0" smtClean="0"/>
              <a:t>objects created at </a:t>
            </a:r>
            <a:r>
              <a:rPr lang="en-US" sz="2000" dirty="0"/>
              <a:t>same site</a:t>
            </a:r>
          </a:p>
          <a:p>
            <a:r>
              <a:rPr lang="en-US" sz="2400" dirty="0"/>
              <a:t>Aggregate modeling</a:t>
            </a:r>
          </a:p>
          <a:p>
            <a:pPr lvl="1"/>
            <a:r>
              <a:rPr lang="en-US" sz="2000" dirty="0"/>
              <a:t>does not distinguish </a:t>
            </a:r>
            <a:r>
              <a:rPr lang="en-US" sz="2000" dirty="0" smtClean="0"/>
              <a:t>elements </a:t>
            </a:r>
            <a:r>
              <a:rPr lang="en-US" sz="2000" dirty="0"/>
              <a:t>of same array</a:t>
            </a:r>
          </a:p>
          <a:p>
            <a:pPr lvl="1"/>
            <a:r>
              <a:rPr lang="en-US" sz="2000" dirty="0"/>
              <a:t>field-sensitive for instance fields</a:t>
            </a:r>
          </a:p>
          <a:p>
            <a:r>
              <a:rPr lang="en-US" sz="2400" dirty="0"/>
              <a:t>Context sensitivity</a:t>
            </a:r>
          </a:p>
          <a:p>
            <a:pPr lvl="1"/>
            <a:endParaRPr lang="en-US" sz="24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0-CFA Pointer Analysis for Java</a:t>
            </a:r>
          </a:p>
        </p:txBody>
      </p:sp>
    </p:spTree>
    <p:extLst>
      <p:ext uri="{BB962C8B-B14F-4D97-AF65-F5344CB8AC3E}">
        <p14:creationId xmlns:p14="http://schemas.microsoft.com/office/powerpoint/2010/main" val="261504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2590800" y="27432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v1.f = v2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2667000" y="16986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Heap Writes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38250"/>
            <a:ext cx="8229600" cy="4876800"/>
          </a:xfrm>
        </p:spPr>
        <p:txBody>
          <a:bodyPr/>
          <a:lstStyle/>
          <a:p>
            <a:endParaRPr lang="en-US" sz="1200" dirty="0"/>
          </a:p>
          <a:p>
            <a:r>
              <a:rPr lang="en-US" sz="2800" dirty="0"/>
              <a:t>Before: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endParaRPr lang="en-US" sz="1000" dirty="0"/>
          </a:p>
          <a:p>
            <a:r>
              <a:rPr lang="en-US" sz="2800" dirty="0"/>
              <a:t>After: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3448050" y="16859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i</a:t>
            </a:r>
          </a:p>
        </p:txBody>
      </p:sp>
      <p:cxnSp>
        <p:nvCxnSpPr>
          <p:cNvPr id="38919" name="AutoShape 7"/>
          <p:cNvCxnSpPr>
            <a:cxnSpLocks noChangeShapeType="1"/>
          </p:cNvCxnSpPr>
          <p:nvPr/>
        </p:nvCxnSpPr>
        <p:spPr bwMode="auto">
          <a:xfrm>
            <a:off x="4876800" y="990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20" name="AutoShape 8"/>
          <p:cNvCxnSpPr>
            <a:cxnSpLocks noChangeShapeType="1"/>
          </p:cNvCxnSpPr>
          <p:nvPr/>
        </p:nvCxnSpPr>
        <p:spPr bwMode="auto">
          <a:xfrm>
            <a:off x="4876800" y="990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21" name="AutoShape 9"/>
          <p:cNvCxnSpPr>
            <a:cxnSpLocks noChangeShapeType="1"/>
          </p:cNvCxnSpPr>
          <p:nvPr/>
        </p:nvCxnSpPr>
        <p:spPr bwMode="auto">
          <a:xfrm>
            <a:off x="4876800" y="990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2981325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 rot="5400000">
            <a:off x="3626643" y="1950243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 rot="5400000">
            <a:off x="3626644" y="13406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4705352" y="1295401"/>
            <a:ext cx="1389063" cy="1068388"/>
            <a:chOff x="4068" y="816"/>
            <a:chExt cx="875" cy="673"/>
          </a:xfrm>
        </p:grpSpPr>
        <p:sp>
          <p:nvSpPr>
            <p:cNvPr id="38936" name="AutoShape 24"/>
            <p:cNvSpPr>
              <a:spLocks noChangeArrowheads="1"/>
            </p:cNvSpPr>
            <p:nvPr/>
          </p:nvSpPr>
          <p:spPr bwMode="auto">
            <a:xfrm>
              <a:off x="4068" y="1070"/>
              <a:ext cx="188" cy="16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v2</a:t>
              </a:r>
            </a:p>
          </p:txBody>
        </p:sp>
        <p:sp>
          <p:nvSpPr>
            <p:cNvPr id="38937" name="AutoShape 25"/>
            <p:cNvSpPr>
              <a:spLocks noChangeArrowheads="1"/>
            </p:cNvSpPr>
            <p:nvPr/>
          </p:nvSpPr>
          <p:spPr bwMode="auto">
            <a:xfrm>
              <a:off x="4560" y="1062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j</a:t>
              </a:r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 flipV="1">
              <a:off x="426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 rot="5400000">
              <a:off x="4684" y="1229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 rot="5400000">
              <a:off x="4684" y="84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sp>
        <p:nvSpPr>
          <p:cNvPr id="38941" name="AutoShape 29"/>
          <p:cNvSpPr>
            <a:spLocks noChangeArrowheads="1"/>
          </p:cNvSpPr>
          <p:nvPr/>
        </p:nvSpPr>
        <p:spPr bwMode="auto">
          <a:xfrm>
            <a:off x="4714875" y="44799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v2</a:t>
            </a:r>
          </a:p>
        </p:txBody>
      </p:sp>
      <p:sp>
        <p:nvSpPr>
          <p:cNvPr id="38942" name="AutoShape 30"/>
          <p:cNvSpPr>
            <a:spLocks noChangeArrowheads="1"/>
          </p:cNvSpPr>
          <p:nvPr/>
        </p:nvSpPr>
        <p:spPr bwMode="auto">
          <a:xfrm>
            <a:off x="5495925" y="4467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j</a:t>
            </a:r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 flipV="1">
            <a:off x="5029200" y="4610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 rot="5400000">
            <a:off x="5684043" y="4723039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 rot="5400000">
            <a:off x="5684044" y="41219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grpSp>
        <p:nvGrpSpPr>
          <p:cNvPr id="38946" name="Group 34"/>
          <p:cNvGrpSpPr>
            <a:grpSpLocks/>
          </p:cNvGrpSpPr>
          <p:nvPr/>
        </p:nvGrpSpPr>
        <p:grpSpPr bwMode="auto">
          <a:xfrm>
            <a:off x="6781801" y="1295401"/>
            <a:ext cx="1598613" cy="1068388"/>
            <a:chOff x="2778" y="816"/>
            <a:chExt cx="1007" cy="673"/>
          </a:xfrm>
        </p:grpSpPr>
        <p:sp>
          <p:nvSpPr>
            <p:cNvPr id="38947" name="AutoShape 35"/>
            <p:cNvSpPr>
              <a:spLocks noChangeArrowheads="1"/>
            </p:cNvSpPr>
            <p:nvPr/>
          </p:nvSpPr>
          <p:spPr bwMode="auto">
            <a:xfrm>
              <a:off x="3408" y="1062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k</a:t>
              </a:r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 flipV="1">
              <a:off x="3114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AutoShape 37"/>
            <p:cNvSpPr>
              <a:spLocks noChangeArrowheads="1"/>
            </p:cNvSpPr>
            <p:nvPr/>
          </p:nvSpPr>
          <p:spPr bwMode="auto">
            <a:xfrm>
              <a:off x="2778" y="1062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i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 rot="5400000">
              <a:off x="3526" y="1229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 rot="5400000">
              <a:off x="3526" y="84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sp>
        <p:nvSpPr>
          <p:cNvPr id="38955" name="AutoShape 43"/>
          <p:cNvSpPr>
            <a:spLocks noChangeArrowheads="1"/>
          </p:cNvSpPr>
          <p:nvPr/>
        </p:nvSpPr>
        <p:spPr bwMode="auto">
          <a:xfrm>
            <a:off x="6781800" y="4467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i</a:t>
            </a:r>
          </a:p>
        </p:txBody>
      </p:sp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7400925" y="1524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f</a:t>
            </a:r>
          </a:p>
        </p:txBody>
      </p:sp>
      <p:sp>
        <p:nvSpPr>
          <p:cNvPr id="38967" name="AutoShape 55"/>
          <p:cNvSpPr>
            <a:spLocks noChangeArrowheads="1"/>
          </p:cNvSpPr>
          <p:nvPr/>
        </p:nvSpPr>
        <p:spPr bwMode="auto">
          <a:xfrm>
            <a:off x="7772400" y="50482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j</a:t>
            </a:r>
          </a:p>
        </p:txBody>
      </p:sp>
      <p:sp>
        <p:nvSpPr>
          <p:cNvPr id="38968" name="AutoShape 56"/>
          <p:cNvSpPr>
            <a:spLocks noChangeArrowheads="1"/>
          </p:cNvSpPr>
          <p:nvPr/>
        </p:nvSpPr>
        <p:spPr bwMode="auto">
          <a:xfrm>
            <a:off x="7759700" y="38671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k</a:t>
            </a:r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>
            <a:off x="7292975" y="4724400"/>
            <a:ext cx="4572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 flipV="1">
            <a:off x="7292975" y="40005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 rot="5400000">
            <a:off x="7955756" y="41600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8972" name="Text Box 60"/>
          <p:cNvSpPr txBox="1">
            <a:spLocks noChangeArrowheads="1"/>
          </p:cNvSpPr>
          <p:nvPr/>
        </p:nvSpPr>
        <p:spPr bwMode="auto">
          <a:xfrm rot="5400000">
            <a:off x="7955757" y="35218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8973" name="Text Box 61"/>
          <p:cNvSpPr txBox="1">
            <a:spLocks noChangeArrowheads="1"/>
          </p:cNvSpPr>
          <p:nvPr/>
        </p:nvSpPr>
        <p:spPr bwMode="auto">
          <a:xfrm rot="5400000">
            <a:off x="7970043" y="53030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8974" name="Text Box 62"/>
          <p:cNvSpPr txBox="1">
            <a:spLocks noChangeArrowheads="1"/>
          </p:cNvSpPr>
          <p:nvPr/>
        </p:nvSpPr>
        <p:spPr bwMode="auto">
          <a:xfrm rot="5400000">
            <a:off x="7970043" y="47029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8975" name="AutoShape 63"/>
          <p:cNvSpPr>
            <a:spLocks noChangeArrowheads="1"/>
          </p:cNvSpPr>
          <p:nvPr/>
        </p:nvSpPr>
        <p:spPr bwMode="auto">
          <a:xfrm>
            <a:off x="2667000" y="44799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38976" name="AutoShape 64"/>
          <p:cNvSpPr>
            <a:spLocks noChangeArrowheads="1"/>
          </p:cNvSpPr>
          <p:nvPr/>
        </p:nvSpPr>
        <p:spPr bwMode="auto">
          <a:xfrm>
            <a:off x="3448050" y="4467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i</a:t>
            </a:r>
          </a:p>
        </p:txBody>
      </p:sp>
      <p:sp>
        <p:nvSpPr>
          <p:cNvPr id="38977" name="Line 65"/>
          <p:cNvSpPr>
            <a:spLocks noChangeShapeType="1"/>
          </p:cNvSpPr>
          <p:nvPr/>
        </p:nvSpPr>
        <p:spPr bwMode="auto">
          <a:xfrm flipV="1">
            <a:off x="2981325" y="4610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8" name="Text Box 66"/>
          <p:cNvSpPr txBox="1">
            <a:spLocks noChangeArrowheads="1"/>
          </p:cNvSpPr>
          <p:nvPr/>
        </p:nvSpPr>
        <p:spPr bwMode="auto">
          <a:xfrm rot="5400000">
            <a:off x="3626643" y="471674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8979" name="Text Box 67"/>
          <p:cNvSpPr txBox="1">
            <a:spLocks noChangeArrowheads="1"/>
          </p:cNvSpPr>
          <p:nvPr/>
        </p:nvSpPr>
        <p:spPr bwMode="auto">
          <a:xfrm rot="5400000">
            <a:off x="3626643" y="41219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8980" name="Text Box 68"/>
          <p:cNvSpPr txBox="1">
            <a:spLocks noChangeArrowheads="1"/>
          </p:cNvSpPr>
          <p:nvPr/>
        </p:nvSpPr>
        <p:spPr bwMode="auto">
          <a:xfrm>
            <a:off x="7286625" y="39687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f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7248525" y="4829175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f</a:t>
            </a:r>
          </a:p>
        </p:txBody>
      </p:sp>
      <p:sp>
        <p:nvSpPr>
          <p:cNvPr id="38982" name="Text Box 70"/>
          <p:cNvSpPr txBox="1">
            <a:spLocks noChangeArrowheads="1"/>
          </p:cNvSpPr>
          <p:nvPr/>
        </p:nvSpPr>
        <p:spPr bwMode="auto">
          <a:xfrm>
            <a:off x="4419600" y="2514600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Verdana" charset="0"/>
              </a:rPr>
              <a:t>f</a:t>
            </a:r>
            <a:r>
              <a:rPr lang="en-US" sz="2000" dirty="0">
                <a:latin typeface="Calibri"/>
              </a:rPr>
              <a:t> is instance field </a:t>
            </a:r>
            <a:r>
              <a:rPr lang="en-US" sz="2000" dirty="0" smtClean="0">
                <a:latin typeface="Calibri"/>
              </a:rPr>
              <a:t>or</a:t>
            </a:r>
            <a:br>
              <a:rPr lang="en-US" sz="2000" dirty="0" smtClean="0">
                <a:latin typeface="Calibri"/>
              </a:rPr>
            </a:br>
            <a:r>
              <a:rPr lang="en-US" sz="2000" dirty="0" smtClean="0">
                <a:latin typeface=""/>
              </a:rPr>
              <a:t>[</a:t>
            </a:r>
            <a:r>
              <a:rPr lang="en-US" sz="2000" dirty="0">
                <a:latin typeface=""/>
              </a:rPr>
              <a:t>*]</a:t>
            </a:r>
            <a:r>
              <a:rPr lang="en-US" sz="2000" dirty="0">
                <a:latin typeface="Calibri"/>
              </a:rPr>
              <a:t> (array </a:t>
            </a:r>
            <a:r>
              <a:rPr lang="en-US" sz="2000" dirty="0" smtClean="0">
                <a:latin typeface="Calibri"/>
              </a:rPr>
              <a:t>element)</a:t>
            </a:r>
            <a:endParaRPr lang="en-US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034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18" grpId="0" animBg="1"/>
      <p:bldP spid="38928" grpId="0" animBg="1"/>
      <p:bldP spid="38929" grpId="0"/>
      <p:bldP spid="38930" grpId="0"/>
      <p:bldP spid="38941" grpId="0" animBg="1"/>
      <p:bldP spid="38942" grpId="0" animBg="1"/>
      <p:bldP spid="38943" grpId="0" animBg="1"/>
      <p:bldP spid="38944" grpId="0"/>
      <p:bldP spid="38945" grpId="0"/>
      <p:bldP spid="38955" grpId="0" animBg="1"/>
      <p:bldP spid="38958" grpId="0"/>
      <p:bldP spid="38967" grpId="0" animBg="1"/>
      <p:bldP spid="38968" grpId="0" animBg="1"/>
      <p:bldP spid="38969" grpId="0" animBg="1"/>
      <p:bldP spid="38970" grpId="0" animBg="1"/>
      <p:bldP spid="38971" grpId="0"/>
      <p:bldP spid="38972" grpId="0"/>
      <p:bldP spid="38973" grpId="0"/>
      <p:bldP spid="38974" grpId="0"/>
      <p:bldP spid="38975" grpId="0" animBg="1"/>
      <p:bldP spid="38976" grpId="0" animBg="1"/>
      <p:bldP spid="38977" grpId="0" animBg="1"/>
      <p:bldP spid="38978" grpId="0"/>
      <p:bldP spid="38979" grpId="0"/>
      <p:bldP spid="38980" grpId="0"/>
      <p:bldP spid="389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8" name="AutoShape 38"/>
          <p:cNvSpPr>
            <a:spLocks noChangeArrowheads="1"/>
          </p:cNvSpPr>
          <p:nvPr/>
        </p:nvSpPr>
        <p:spPr bwMode="auto">
          <a:xfrm rot="10800000">
            <a:off x="7253288" y="26670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61479" name="AutoShape 39"/>
          <p:cNvSpPr>
            <a:spLocks noChangeArrowheads="1"/>
          </p:cNvSpPr>
          <p:nvPr/>
        </p:nvSpPr>
        <p:spPr bwMode="auto">
          <a:xfrm rot="10800000">
            <a:off x="7253288" y="21336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581025" y="1295400"/>
            <a:ext cx="44481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2057400" y="12954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2057400" y="16002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3714750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371475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4314825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1114425" y="21336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430530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1104900" y="2943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>
            <a:off x="2419350" y="48863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Heap Writes: Example</a:t>
            </a:r>
          </a:p>
        </p:txBody>
      </p:sp>
      <p:sp>
        <p:nvSpPr>
          <p:cNvPr id="6145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</a:t>
            </a:r>
            <a:r>
              <a:rPr lang="en-US" sz="1600" baseline="30000">
                <a:latin typeface="Verdana" charset="0"/>
              </a:rPr>
              <a:t>1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</a:t>
            </a:r>
            <a:r>
              <a:rPr lang="en-US" sz="1600" baseline="30000">
                <a:latin typeface="Verdana" charset="0"/>
              </a:rPr>
              <a:t>2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3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4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10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</a:t>
            </a:r>
            <a:r>
              <a:rPr lang="en-US" sz="1600" baseline="30000" dirty="0">
                <a:latin typeface="Verdana" charset="0"/>
              </a:rPr>
              <a:t>5</a:t>
            </a:r>
            <a:r>
              <a:rPr lang="en-US" sz="1600" dirty="0">
                <a:latin typeface="Verdana" charset="0"/>
              </a:rPr>
              <a:t>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6870700" y="4954588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l</a:t>
            </a:r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7543800" y="44037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4</a:t>
            </a:r>
          </a:p>
        </p:txBody>
      </p:sp>
      <p:sp>
        <p:nvSpPr>
          <p:cNvPr id="61457" name="AutoShape 17"/>
          <p:cNvSpPr>
            <a:spLocks noChangeArrowheads="1"/>
          </p:cNvSpPr>
          <p:nvPr/>
        </p:nvSpPr>
        <p:spPr bwMode="auto">
          <a:xfrm>
            <a:off x="5943600" y="4405313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3</a:t>
            </a: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H="1" flipV="1">
            <a:off x="6457950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V="1">
            <a:off x="7134225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5375275" y="23844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1</a:t>
            </a: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rot="5400000" flipV="1">
            <a:off x="8185150" y="2155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826770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b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 rot="5400000" flipV="1">
            <a:off x="5410200" y="2165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549275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a</a:t>
            </a:r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8181975" y="23812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2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775325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5775325" y="27019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1468" name="AutoShape 28"/>
          <p:cNvSpPr>
            <a:spLocks noChangeArrowheads="1"/>
          </p:cNvSpPr>
          <p:nvPr/>
        </p:nvSpPr>
        <p:spPr bwMode="auto">
          <a:xfrm>
            <a:off x="6375400" y="21240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1469" name="AutoShape 29"/>
          <p:cNvSpPr>
            <a:spLocks noChangeArrowheads="1"/>
          </p:cNvSpPr>
          <p:nvPr/>
        </p:nvSpPr>
        <p:spPr bwMode="auto">
          <a:xfrm>
            <a:off x="6375400" y="26574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7797800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7797800" y="27241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7170738" y="26257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7170738" y="21050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5918200" y="2628900"/>
            <a:ext cx="4667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 flipV="1">
            <a:off x="5918200" y="2247900"/>
            <a:ext cx="466725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 rot="10800000">
            <a:off x="7691438" y="2236788"/>
            <a:ext cx="50323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 rot="10800000" flipV="1">
            <a:off x="7695692" y="2635250"/>
            <a:ext cx="503237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8" grpId="0" animBg="1"/>
      <p:bldP spid="61479" grpId="0" animBg="1"/>
      <p:bldP spid="61466" grpId="0"/>
      <p:bldP spid="61467" grpId="0"/>
      <p:bldP spid="61468" grpId="0" animBg="1"/>
      <p:bldP spid="61469" grpId="0" animBg="1"/>
      <p:bldP spid="61470" grpId="0"/>
      <p:bldP spid="61471" grpId="0"/>
      <p:bldP spid="61472" grpId="0"/>
      <p:bldP spid="61473" grpId="0"/>
      <p:bldP spid="61474" grpId="0" animBg="1"/>
      <p:bldP spid="61475" grpId="0" animBg="1"/>
      <p:bldP spid="61476" grpId="0" animBg="1"/>
      <p:bldP spid="614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590800" y="2743200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 = v2.f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2667000" y="1698625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Heap Reads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endParaRPr lang="en-US" sz="1200" dirty="0"/>
          </a:p>
          <a:p>
            <a:r>
              <a:rPr lang="en-US" sz="2800" dirty="0"/>
              <a:t>Before: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sz="1500" dirty="0"/>
          </a:p>
          <a:p>
            <a:pPr>
              <a:buFontTx/>
              <a:buNone/>
            </a:pPr>
            <a:endParaRPr lang="en-US" sz="1000" dirty="0"/>
          </a:p>
          <a:p>
            <a:r>
              <a:rPr lang="en-US" sz="2800" dirty="0"/>
              <a:t>After: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3448050" y="16859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i</a:t>
            </a:r>
          </a:p>
        </p:txBody>
      </p:sp>
      <p:cxnSp>
        <p:nvCxnSpPr>
          <p:cNvPr id="37895" name="AutoShape 7"/>
          <p:cNvCxnSpPr>
            <a:cxnSpLocks noChangeShapeType="1"/>
          </p:cNvCxnSpPr>
          <p:nvPr/>
        </p:nvCxnSpPr>
        <p:spPr bwMode="auto">
          <a:xfrm>
            <a:off x="4876800" y="990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896" name="AutoShape 8"/>
          <p:cNvCxnSpPr>
            <a:cxnSpLocks noChangeShapeType="1"/>
          </p:cNvCxnSpPr>
          <p:nvPr/>
        </p:nvCxnSpPr>
        <p:spPr bwMode="auto">
          <a:xfrm>
            <a:off x="4876800" y="990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897" name="AutoShape 9"/>
          <p:cNvCxnSpPr>
            <a:cxnSpLocks noChangeShapeType="1"/>
          </p:cNvCxnSpPr>
          <p:nvPr/>
        </p:nvCxnSpPr>
        <p:spPr bwMode="auto">
          <a:xfrm>
            <a:off x="4876800" y="990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2667000" y="43815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3451225" y="49720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k</a:t>
            </a:r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3438525" y="37909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i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971800" y="4648200"/>
            <a:ext cx="4572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2971800" y="39243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V="1">
            <a:off x="2981325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 rot="5400000">
            <a:off x="3626643" y="195024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 rot="5400000">
            <a:off x="3626644" y="13406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 rot="5400000">
            <a:off x="3626643" y="4030946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 rot="5400000">
            <a:off x="3626643" y="34456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…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 rot="5400000">
            <a:off x="3626644" y="52268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…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 rot="5400000">
            <a:off x="3626643" y="4626768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grpSp>
        <p:nvGrpSpPr>
          <p:cNvPr id="37927" name="Group 39"/>
          <p:cNvGrpSpPr>
            <a:grpSpLocks/>
          </p:cNvGrpSpPr>
          <p:nvPr/>
        </p:nvGrpSpPr>
        <p:grpSpPr bwMode="auto">
          <a:xfrm>
            <a:off x="4705352" y="1295401"/>
            <a:ext cx="1389063" cy="1068388"/>
            <a:chOff x="4068" y="816"/>
            <a:chExt cx="875" cy="673"/>
          </a:xfrm>
        </p:grpSpPr>
        <p:sp>
          <p:nvSpPr>
            <p:cNvPr id="37911" name="AutoShape 23"/>
            <p:cNvSpPr>
              <a:spLocks noChangeArrowheads="1"/>
            </p:cNvSpPr>
            <p:nvPr/>
          </p:nvSpPr>
          <p:spPr bwMode="auto">
            <a:xfrm>
              <a:off x="4068" y="1070"/>
              <a:ext cx="188" cy="16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v2</a:t>
              </a:r>
            </a:p>
          </p:txBody>
        </p:sp>
        <p:sp>
          <p:nvSpPr>
            <p:cNvPr id="37912" name="AutoShape 24"/>
            <p:cNvSpPr>
              <a:spLocks noChangeArrowheads="1"/>
            </p:cNvSpPr>
            <p:nvPr/>
          </p:nvSpPr>
          <p:spPr bwMode="auto">
            <a:xfrm>
              <a:off x="4560" y="1062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j</a:t>
              </a:r>
            </a:p>
          </p:txBody>
        </p:sp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 flipV="1">
              <a:off x="426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 rot="5400000">
              <a:off x="4684" y="1229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 rot="5400000">
              <a:off x="4684" y="84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grpSp>
        <p:nvGrpSpPr>
          <p:cNvPr id="37937" name="Group 49"/>
          <p:cNvGrpSpPr>
            <a:grpSpLocks/>
          </p:cNvGrpSpPr>
          <p:nvPr/>
        </p:nvGrpSpPr>
        <p:grpSpPr bwMode="auto">
          <a:xfrm>
            <a:off x="4714877" y="3971927"/>
            <a:ext cx="1379538" cy="1058863"/>
            <a:chOff x="2970" y="2502"/>
            <a:chExt cx="869" cy="667"/>
          </a:xfrm>
        </p:grpSpPr>
        <p:sp>
          <p:nvSpPr>
            <p:cNvPr id="37916" name="AutoShape 28"/>
            <p:cNvSpPr>
              <a:spLocks noChangeArrowheads="1"/>
            </p:cNvSpPr>
            <p:nvPr/>
          </p:nvSpPr>
          <p:spPr bwMode="auto">
            <a:xfrm>
              <a:off x="2970" y="2756"/>
              <a:ext cx="188" cy="16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v2</a:t>
              </a:r>
            </a:p>
          </p:txBody>
        </p:sp>
        <p:sp>
          <p:nvSpPr>
            <p:cNvPr id="37917" name="AutoShape 29"/>
            <p:cNvSpPr>
              <a:spLocks noChangeArrowheads="1"/>
            </p:cNvSpPr>
            <p:nvPr/>
          </p:nvSpPr>
          <p:spPr bwMode="auto">
            <a:xfrm>
              <a:off x="3462" y="2748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j</a:t>
              </a:r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 flipV="1">
              <a:off x="3168" y="283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 rot="5400000">
              <a:off x="3580" y="2909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 rot="5400000">
              <a:off x="3580" y="253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6781801" y="1295401"/>
            <a:ext cx="1598613" cy="1068388"/>
            <a:chOff x="2778" y="816"/>
            <a:chExt cx="1007" cy="673"/>
          </a:xfrm>
        </p:grpSpPr>
        <p:sp>
          <p:nvSpPr>
            <p:cNvPr id="37921" name="AutoShape 33"/>
            <p:cNvSpPr>
              <a:spLocks noChangeArrowheads="1"/>
            </p:cNvSpPr>
            <p:nvPr/>
          </p:nvSpPr>
          <p:spPr bwMode="auto">
            <a:xfrm>
              <a:off x="3408" y="1062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k</a:t>
              </a:r>
            </a:p>
          </p:txBody>
        </p:sp>
        <p:sp>
          <p:nvSpPr>
            <p:cNvPr id="37922" name="Line 34"/>
            <p:cNvSpPr>
              <a:spLocks noChangeShapeType="1"/>
            </p:cNvSpPr>
            <p:nvPr/>
          </p:nvSpPr>
          <p:spPr bwMode="auto">
            <a:xfrm flipV="1">
              <a:off x="3114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AutoShape 35"/>
            <p:cNvSpPr>
              <a:spLocks noChangeArrowheads="1"/>
            </p:cNvSpPr>
            <p:nvPr/>
          </p:nvSpPr>
          <p:spPr bwMode="auto">
            <a:xfrm>
              <a:off x="2778" y="1062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j</a:t>
              </a:r>
            </a:p>
          </p:txBody>
        </p:sp>
        <p:sp>
          <p:nvSpPr>
            <p:cNvPr id="37924" name="Text Box 36"/>
            <p:cNvSpPr txBox="1">
              <a:spLocks noChangeArrowheads="1"/>
            </p:cNvSpPr>
            <p:nvPr/>
          </p:nvSpPr>
          <p:spPr bwMode="auto">
            <a:xfrm rot="5400000">
              <a:off x="3526" y="1229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37925" name="Text Box 37"/>
            <p:cNvSpPr txBox="1">
              <a:spLocks noChangeArrowheads="1"/>
            </p:cNvSpPr>
            <p:nvPr/>
          </p:nvSpPr>
          <p:spPr bwMode="auto">
            <a:xfrm rot="5400000">
              <a:off x="3526" y="84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7400925" y="1524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f</a:t>
            </a:r>
          </a:p>
        </p:txBody>
      </p:sp>
      <p:grpSp>
        <p:nvGrpSpPr>
          <p:cNvPr id="37938" name="Group 50"/>
          <p:cNvGrpSpPr>
            <a:grpSpLocks/>
          </p:cNvGrpSpPr>
          <p:nvPr/>
        </p:nvGrpSpPr>
        <p:grpSpPr bwMode="auto">
          <a:xfrm>
            <a:off x="6781802" y="3971927"/>
            <a:ext cx="1598613" cy="1058863"/>
            <a:chOff x="4272" y="2502"/>
            <a:chExt cx="1007" cy="667"/>
          </a:xfrm>
        </p:grpSpPr>
        <p:grpSp>
          <p:nvGrpSpPr>
            <p:cNvPr id="37928" name="Group 40"/>
            <p:cNvGrpSpPr>
              <a:grpSpLocks/>
            </p:cNvGrpSpPr>
            <p:nvPr/>
          </p:nvGrpSpPr>
          <p:grpSpPr bwMode="auto">
            <a:xfrm>
              <a:off x="4272" y="2502"/>
              <a:ext cx="1007" cy="667"/>
              <a:chOff x="2778" y="816"/>
              <a:chExt cx="1007" cy="667"/>
            </a:xfrm>
          </p:grpSpPr>
          <p:sp>
            <p:nvSpPr>
              <p:cNvPr id="37929" name="AutoShape 41"/>
              <p:cNvSpPr>
                <a:spLocks noChangeArrowheads="1"/>
              </p:cNvSpPr>
              <p:nvPr/>
            </p:nvSpPr>
            <p:spPr bwMode="auto">
              <a:xfrm>
                <a:off x="3408" y="1062"/>
                <a:ext cx="336" cy="1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Verdana" charset="0"/>
                  </a:rPr>
                  <a:t>new</a:t>
                </a:r>
                <a:r>
                  <a:rPr lang="en-US" sz="1600" b="1" baseline="30000">
                    <a:latin typeface="Verdana" charset="0"/>
                  </a:rPr>
                  <a:t>k</a:t>
                </a:r>
              </a:p>
            </p:txBody>
          </p:sp>
          <p:sp>
            <p:nvSpPr>
              <p:cNvPr id="37930" name="Line 42"/>
              <p:cNvSpPr>
                <a:spLocks noChangeShapeType="1"/>
              </p:cNvSpPr>
              <p:nvPr/>
            </p:nvSpPr>
            <p:spPr bwMode="auto">
              <a:xfrm flipV="1">
                <a:off x="3114" y="11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1" name="AutoShape 43"/>
              <p:cNvSpPr>
                <a:spLocks noChangeArrowheads="1"/>
              </p:cNvSpPr>
              <p:nvPr/>
            </p:nvSpPr>
            <p:spPr bwMode="auto">
              <a:xfrm>
                <a:off x="2778" y="1062"/>
                <a:ext cx="336" cy="16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Verdana" charset="0"/>
                  </a:rPr>
                  <a:t>new</a:t>
                </a:r>
                <a:r>
                  <a:rPr lang="en-US" sz="1600" b="1" baseline="30000">
                    <a:latin typeface="Verdana" charset="0"/>
                  </a:rPr>
                  <a:t>j</a:t>
                </a:r>
              </a:p>
            </p:txBody>
          </p:sp>
          <p:sp>
            <p:nvSpPr>
              <p:cNvPr id="37932" name="Text Box 44"/>
              <p:cNvSpPr txBox="1">
                <a:spLocks noChangeArrowheads="1"/>
              </p:cNvSpPr>
              <p:nvPr/>
            </p:nvSpPr>
            <p:spPr bwMode="auto">
              <a:xfrm rot="5400000">
                <a:off x="3526" y="1223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/>
                  <a:t>…</a:t>
                </a:r>
              </a:p>
            </p:txBody>
          </p:sp>
          <p:sp>
            <p:nvSpPr>
              <p:cNvPr id="37933" name="Text Box 45"/>
              <p:cNvSpPr txBox="1">
                <a:spLocks noChangeArrowheads="1"/>
              </p:cNvSpPr>
              <p:nvPr/>
            </p:nvSpPr>
            <p:spPr bwMode="auto">
              <a:xfrm rot="5400000">
                <a:off x="3526" y="84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/>
                  <a:t>…</a:t>
                </a:r>
              </a:p>
            </p:txBody>
          </p:sp>
        </p:grpSp>
        <p:sp>
          <p:nvSpPr>
            <p:cNvPr id="37935" name="Text Box 47"/>
            <p:cNvSpPr txBox="1">
              <a:spLocks noChangeArrowheads="1"/>
            </p:cNvSpPr>
            <p:nvPr/>
          </p:nvSpPr>
          <p:spPr bwMode="auto">
            <a:xfrm>
              <a:off x="4656" y="263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f</a:t>
              </a:r>
            </a:p>
          </p:txBody>
        </p:sp>
      </p:grpSp>
      <p:sp>
        <p:nvSpPr>
          <p:cNvPr id="50" name="Text Box 70"/>
          <p:cNvSpPr txBox="1">
            <a:spLocks noChangeArrowheads="1"/>
          </p:cNvSpPr>
          <p:nvPr/>
        </p:nvSpPr>
        <p:spPr bwMode="auto">
          <a:xfrm>
            <a:off x="4419600" y="2743200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Verdana" charset="0"/>
              </a:rPr>
              <a:t>f</a:t>
            </a:r>
            <a:r>
              <a:rPr lang="en-US" sz="2000" dirty="0">
                <a:latin typeface="Calibri"/>
              </a:rPr>
              <a:t> is instance field </a:t>
            </a:r>
            <a:r>
              <a:rPr lang="en-US" sz="2000" dirty="0" smtClean="0">
                <a:latin typeface="Calibri"/>
              </a:rPr>
              <a:t>or</a:t>
            </a:r>
            <a:br>
              <a:rPr lang="en-US" sz="2000" dirty="0" smtClean="0">
                <a:latin typeface="Calibri"/>
              </a:rPr>
            </a:br>
            <a:r>
              <a:rPr lang="en-US" sz="2000" dirty="0" smtClean="0">
                <a:latin typeface=""/>
              </a:rPr>
              <a:t>[</a:t>
            </a:r>
            <a:r>
              <a:rPr lang="en-US" sz="2000" dirty="0">
                <a:latin typeface=""/>
              </a:rPr>
              <a:t>*]</a:t>
            </a:r>
            <a:r>
              <a:rPr lang="en-US" sz="2000" dirty="0">
                <a:latin typeface="Calibri"/>
              </a:rPr>
              <a:t> (array </a:t>
            </a:r>
            <a:r>
              <a:rPr lang="en-US" sz="2000" dirty="0" smtClean="0">
                <a:latin typeface="Calibri"/>
              </a:rPr>
              <a:t>element)</a:t>
            </a:r>
            <a:endParaRPr lang="en-US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0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4" grpId="0" animBg="1"/>
      <p:bldP spid="37898" grpId="0" animBg="1"/>
      <p:bldP spid="37899" grpId="0" animBg="1"/>
      <p:bldP spid="37900" grpId="0" animBg="1"/>
      <p:bldP spid="37901" grpId="0" animBg="1"/>
      <p:bldP spid="37902" grpId="0" animBg="1"/>
      <p:bldP spid="37904" grpId="0" animBg="1"/>
      <p:bldP spid="37905" grpId="0"/>
      <p:bldP spid="37906" grpId="0"/>
      <p:bldP spid="37907" grpId="0"/>
      <p:bldP spid="37908" grpId="0"/>
      <p:bldP spid="37909" grpId="0"/>
      <p:bldP spid="37910" grpId="0"/>
      <p:bldP spid="379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Heap Reads: Example</a:t>
            </a:r>
          </a:p>
        </p:txBody>
      </p:sp>
      <p:sp>
        <p:nvSpPr>
          <p:cNvPr id="53325" name="AutoShape 77"/>
          <p:cNvSpPr>
            <a:spLocks noChangeArrowheads="1"/>
          </p:cNvSpPr>
          <p:nvPr/>
        </p:nvSpPr>
        <p:spPr bwMode="auto">
          <a:xfrm>
            <a:off x="581025" y="1295400"/>
            <a:ext cx="44481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6" name="AutoShape 78"/>
          <p:cNvSpPr>
            <a:spLocks noChangeArrowheads="1"/>
          </p:cNvSpPr>
          <p:nvPr/>
        </p:nvSpPr>
        <p:spPr bwMode="auto">
          <a:xfrm>
            <a:off x="2057400" y="12954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7" name="AutoShape 79"/>
          <p:cNvSpPr>
            <a:spLocks noChangeArrowheads="1"/>
          </p:cNvSpPr>
          <p:nvPr/>
        </p:nvSpPr>
        <p:spPr bwMode="auto">
          <a:xfrm>
            <a:off x="2057400" y="16002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AutoShape 80"/>
          <p:cNvSpPr>
            <a:spLocks noChangeArrowheads="1"/>
          </p:cNvSpPr>
          <p:nvPr/>
        </p:nvSpPr>
        <p:spPr bwMode="auto">
          <a:xfrm>
            <a:off x="3714750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9" name="AutoShape 81"/>
          <p:cNvSpPr>
            <a:spLocks noChangeArrowheads="1"/>
          </p:cNvSpPr>
          <p:nvPr/>
        </p:nvSpPr>
        <p:spPr bwMode="auto">
          <a:xfrm>
            <a:off x="371475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0" name="AutoShape 82"/>
          <p:cNvSpPr>
            <a:spLocks noChangeArrowheads="1"/>
          </p:cNvSpPr>
          <p:nvPr/>
        </p:nvSpPr>
        <p:spPr bwMode="auto">
          <a:xfrm>
            <a:off x="4314825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1" name="AutoShape 83"/>
          <p:cNvSpPr>
            <a:spLocks noChangeArrowheads="1"/>
          </p:cNvSpPr>
          <p:nvPr/>
        </p:nvSpPr>
        <p:spPr bwMode="auto">
          <a:xfrm>
            <a:off x="1114425" y="21336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2" name="AutoShape 84"/>
          <p:cNvSpPr>
            <a:spLocks noChangeArrowheads="1"/>
          </p:cNvSpPr>
          <p:nvPr/>
        </p:nvSpPr>
        <p:spPr bwMode="auto">
          <a:xfrm>
            <a:off x="430530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3" name="AutoShape 85"/>
          <p:cNvSpPr>
            <a:spLocks noChangeArrowheads="1"/>
          </p:cNvSpPr>
          <p:nvPr/>
        </p:nvSpPr>
        <p:spPr bwMode="auto">
          <a:xfrm>
            <a:off x="1104900" y="2943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4" name="AutoShape 86"/>
          <p:cNvSpPr>
            <a:spLocks noChangeArrowheads="1"/>
          </p:cNvSpPr>
          <p:nvPr/>
        </p:nvSpPr>
        <p:spPr bwMode="auto">
          <a:xfrm>
            <a:off x="2419350" y="48863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5" name="Rectangle 87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</a:t>
            </a:r>
            <a:r>
              <a:rPr lang="en-US" sz="1600" baseline="30000">
                <a:latin typeface="Verdana" charset="0"/>
              </a:rPr>
              <a:t>1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</a:t>
            </a:r>
            <a:r>
              <a:rPr lang="en-US" sz="1600" baseline="30000">
                <a:latin typeface="Verdana" charset="0"/>
              </a:rPr>
              <a:t>2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3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4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3810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</a:t>
            </a:r>
            <a:r>
              <a:rPr lang="en-US" sz="1600" baseline="30000" dirty="0">
                <a:latin typeface="Verdana" charset="0"/>
              </a:rPr>
              <a:t>5</a:t>
            </a:r>
            <a:r>
              <a:rPr lang="en-US" sz="1600" dirty="0">
                <a:latin typeface="Verdana" charset="0"/>
              </a:rPr>
              <a:t>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</a:t>
            </a:r>
            <a:r>
              <a:rPr lang="en-US" sz="1600" dirty="0" smtClean="0">
                <a:latin typeface="Verdana" charset="0"/>
              </a:rPr>
              <a:t>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 smtClean="0">
                <a:latin typeface="Verdana" charset="0"/>
              </a:rPr>
              <a:t>}</a:t>
            </a:r>
            <a:endParaRPr lang="en-US" sz="1600" dirty="0">
              <a:latin typeface="Verdana" charset="0"/>
            </a:endParaRPr>
          </a:p>
        </p:txBody>
      </p:sp>
      <p:sp>
        <p:nvSpPr>
          <p:cNvPr id="53337" name="AutoShape 89"/>
          <p:cNvSpPr>
            <a:spLocks noChangeArrowheads="1"/>
          </p:cNvSpPr>
          <p:nvPr/>
        </p:nvSpPr>
        <p:spPr bwMode="auto">
          <a:xfrm rot="10800000">
            <a:off x="7253288" y="26670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53338" name="AutoShape 90"/>
          <p:cNvSpPr>
            <a:spLocks noChangeArrowheads="1"/>
          </p:cNvSpPr>
          <p:nvPr/>
        </p:nvSpPr>
        <p:spPr bwMode="auto">
          <a:xfrm rot="10800000">
            <a:off x="7253288" y="21336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53339" name="AutoShape 91"/>
          <p:cNvSpPr>
            <a:spLocks noChangeArrowheads="1"/>
          </p:cNvSpPr>
          <p:nvPr/>
        </p:nvSpPr>
        <p:spPr bwMode="auto">
          <a:xfrm>
            <a:off x="6870700" y="4954588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l</a:t>
            </a:r>
          </a:p>
        </p:txBody>
      </p:sp>
      <p:sp>
        <p:nvSpPr>
          <p:cNvPr id="53340" name="AutoShape 92"/>
          <p:cNvSpPr>
            <a:spLocks noChangeArrowheads="1"/>
          </p:cNvSpPr>
          <p:nvPr/>
        </p:nvSpPr>
        <p:spPr bwMode="auto">
          <a:xfrm>
            <a:off x="7543800" y="44037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4</a:t>
            </a:r>
          </a:p>
        </p:txBody>
      </p:sp>
      <p:sp>
        <p:nvSpPr>
          <p:cNvPr id="53341" name="AutoShape 93"/>
          <p:cNvSpPr>
            <a:spLocks noChangeArrowheads="1"/>
          </p:cNvSpPr>
          <p:nvPr/>
        </p:nvSpPr>
        <p:spPr bwMode="auto">
          <a:xfrm>
            <a:off x="5943600" y="4405313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3</a:t>
            </a:r>
          </a:p>
        </p:txBody>
      </p:sp>
      <p:sp>
        <p:nvSpPr>
          <p:cNvPr id="53342" name="Line 94"/>
          <p:cNvSpPr>
            <a:spLocks noChangeShapeType="1"/>
          </p:cNvSpPr>
          <p:nvPr/>
        </p:nvSpPr>
        <p:spPr bwMode="auto">
          <a:xfrm flipH="1" flipV="1">
            <a:off x="6457950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3" name="Line 95"/>
          <p:cNvSpPr>
            <a:spLocks noChangeShapeType="1"/>
          </p:cNvSpPr>
          <p:nvPr/>
        </p:nvSpPr>
        <p:spPr bwMode="auto">
          <a:xfrm flipV="1">
            <a:off x="7134225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4" name="AutoShape 96"/>
          <p:cNvSpPr>
            <a:spLocks noChangeArrowheads="1"/>
          </p:cNvSpPr>
          <p:nvPr/>
        </p:nvSpPr>
        <p:spPr bwMode="auto">
          <a:xfrm>
            <a:off x="5375275" y="23844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1</a:t>
            </a:r>
          </a:p>
        </p:txBody>
      </p:sp>
      <p:sp>
        <p:nvSpPr>
          <p:cNvPr id="53345" name="Line 97"/>
          <p:cNvSpPr>
            <a:spLocks noChangeShapeType="1"/>
          </p:cNvSpPr>
          <p:nvPr/>
        </p:nvSpPr>
        <p:spPr bwMode="auto">
          <a:xfrm rot="5400000" flipV="1">
            <a:off x="8185150" y="2155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6" name="AutoShape 98"/>
          <p:cNvSpPr>
            <a:spLocks noChangeArrowheads="1"/>
          </p:cNvSpPr>
          <p:nvPr/>
        </p:nvSpPr>
        <p:spPr bwMode="auto">
          <a:xfrm>
            <a:off x="826770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b</a:t>
            </a:r>
          </a:p>
        </p:txBody>
      </p:sp>
      <p:sp>
        <p:nvSpPr>
          <p:cNvPr id="53347" name="Line 99"/>
          <p:cNvSpPr>
            <a:spLocks noChangeShapeType="1"/>
          </p:cNvSpPr>
          <p:nvPr/>
        </p:nvSpPr>
        <p:spPr bwMode="auto">
          <a:xfrm rot="5400000" flipV="1">
            <a:off x="5410200" y="2165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8" name="AutoShape 100"/>
          <p:cNvSpPr>
            <a:spLocks noChangeArrowheads="1"/>
          </p:cNvSpPr>
          <p:nvPr/>
        </p:nvSpPr>
        <p:spPr bwMode="auto">
          <a:xfrm>
            <a:off x="549275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a</a:t>
            </a:r>
          </a:p>
        </p:txBody>
      </p:sp>
      <p:sp>
        <p:nvSpPr>
          <p:cNvPr id="53349" name="AutoShape 101"/>
          <p:cNvSpPr>
            <a:spLocks noChangeArrowheads="1"/>
          </p:cNvSpPr>
          <p:nvPr/>
        </p:nvSpPr>
        <p:spPr bwMode="auto">
          <a:xfrm>
            <a:off x="8181975" y="23812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2</a:t>
            </a:r>
          </a:p>
        </p:txBody>
      </p:sp>
      <p:sp>
        <p:nvSpPr>
          <p:cNvPr id="53350" name="Text Box 102"/>
          <p:cNvSpPr txBox="1">
            <a:spLocks noChangeArrowheads="1"/>
          </p:cNvSpPr>
          <p:nvPr/>
        </p:nvSpPr>
        <p:spPr bwMode="auto">
          <a:xfrm>
            <a:off x="5775325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53351" name="Text Box 103"/>
          <p:cNvSpPr txBox="1">
            <a:spLocks noChangeArrowheads="1"/>
          </p:cNvSpPr>
          <p:nvPr/>
        </p:nvSpPr>
        <p:spPr bwMode="auto">
          <a:xfrm>
            <a:off x="5775325" y="27019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53352" name="AutoShape 104"/>
          <p:cNvSpPr>
            <a:spLocks noChangeArrowheads="1"/>
          </p:cNvSpPr>
          <p:nvPr/>
        </p:nvSpPr>
        <p:spPr bwMode="auto">
          <a:xfrm>
            <a:off x="6375400" y="21240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53353" name="AutoShape 105"/>
          <p:cNvSpPr>
            <a:spLocks noChangeArrowheads="1"/>
          </p:cNvSpPr>
          <p:nvPr/>
        </p:nvSpPr>
        <p:spPr bwMode="auto">
          <a:xfrm>
            <a:off x="6375400" y="26574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53354" name="Text Box 106"/>
          <p:cNvSpPr txBox="1">
            <a:spLocks noChangeArrowheads="1"/>
          </p:cNvSpPr>
          <p:nvPr/>
        </p:nvSpPr>
        <p:spPr bwMode="auto">
          <a:xfrm>
            <a:off x="7797800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53355" name="Text Box 107"/>
          <p:cNvSpPr txBox="1">
            <a:spLocks noChangeArrowheads="1"/>
          </p:cNvSpPr>
          <p:nvPr/>
        </p:nvSpPr>
        <p:spPr bwMode="auto">
          <a:xfrm>
            <a:off x="7797800" y="27241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53356" name="Rectangle 108"/>
          <p:cNvSpPr>
            <a:spLocks noChangeArrowheads="1"/>
          </p:cNvSpPr>
          <p:nvPr/>
        </p:nvSpPr>
        <p:spPr bwMode="auto">
          <a:xfrm>
            <a:off x="7170738" y="26257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53357" name="Rectangle 109"/>
          <p:cNvSpPr>
            <a:spLocks noChangeArrowheads="1"/>
          </p:cNvSpPr>
          <p:nvPr/>
        </p:nvSpPr>
        <p:spPr bwMode="auto">
          <a:xfrm>
            <a:off x="7170738" y="21050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53358" name="Line 110"/>
          <p:cNvSpPr>
            <a:spLocks noChangeShapeType="1"/>
          </p:cNvSpPr>
          <p:nvPr/>
        </p:nvSpPr>
        <p:spPr bwMode="auto">
          <a:xfrm>
            <a:off x="5918200" y="2628900"/>
            <a:ext cx="4667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9" name="Line 111"/>
          <p:cNvSpPr>
            <a:spLocks noChangeShapeType="1"/>
          </p:cNvSpPr>
          <p:nvPr/>
        </p:nvSpPr>
        <p:spPr bwMode="auto">
          <a:xfrm flipV="1">
            <a:off x="5918200" y="2247900"/>
            <a:ext cx="466725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0" name="Line 112"/>
          <p:cNvSpPr>
            <a:spLocks noChangeShapeType="1"/>
          </p:cNvSpPr>
          <p:nvPr/>
        </p:nvSpPr>
        <p:spPr bwMode="auto">
          <a:xfrm rot="10800000">
            <a:off x="7691438" y="2236788"/>
            <a:ext cx="50323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1" name="Line 113"/>
          <p:cNvSpPr>
            <a:spLocks noChangeShapeType="1"/>
          </p:cNvSpPr>
          <p:nvPr/>
        </p:nvSpPr>
        <p:spPr bwMode="auto">
          <a:xfrm rot="10800000" flipV="1">
            <a:off x="7695692" y="2623599"/>
            <a:ext cx="503237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2" name="Line 114"/>
          <p:cNvSpPr>
            <a:spLocks noChangeShapeType="1"/>
          </p:cNvSpPr>
          <p:nvPr/>
        </p:nvSpPr>
        <p:spPr bwMode="auto">
          <a:xfrm flipH="1">
            <a:off x="6410325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3" name="AutoShape 115"/>
          <p:cNvSpPr>
            <a:spLocks noChangeArrowheads="1"/>
          </p:cNvSpPr>
          <p:nvPr/>
        </p:nvSpPr>
        <p:spPr bwMode="auto">
          <a:xfrm>
            <a:off x="6505575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53364" name="Line 116"/>
          <p:cNvSpPr>
            <a:spLocks noChangeShapeType="1"/>
          </p:cNvSpPr>
          <p:nvPr/>
        </p:nvSpPr>
        <p:spPr bwMode="auto">
          <a:xfrm flipH="1">
            <a:off x="6400800" y="1581150"/>
            <a:ext cx="24606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5" name="Line 117"/>
          <p:cNvSpPr>
            <a:spLocks noChangeShapeType="1"/>
          </p:cNvSpPr>
          <p:nvPr/>
        </p:nvSpPr>
        <p:spPr bwMode="auto">
          <a:xfrm>
            <a:off x="7421563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6" name="AutoShape 118"/>
          <p:cNvSpPr>
            <a:spLocks noChangeArrowheads="1"/>
          </p:cNvSpPr>
          <p:nvPr/>
        </p:nvSpPr>
        <p:spPr bwMode="auto">
          <a:xfrm>
            <a:off x="7269163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v2</a:t>
            </a:r>
          </a:p>
        </p:txBody>
      </p:sp>
      <p:sp>
        <p:nvSpPr>
          <p:cNvPr id="53367" name="Line 119"/>
          <p:cNvSpPr>
            <a:spLocks noChangeShapeType="1"/>
          </p:cNvSpPr>
          <p:nvPr/>
        </p:nvSpPr>
        <p:spPr bwMode="auto">
          <a:xfrm>
            <a:off x="7421563" y="1590675"/>
            <a:ext cx="255587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3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2" grpId="0" animBg="1"/>
      <p:bldP spid="53363" grpId="0" animBg="1"/>
      <p:bldP spid="53364" grpId="0" animBg="1"/>
      <p:bldP spid="53365" grpId="0" animBg="1"/>
      <p:bldP spid="53366" grpId="0" animBg="1"/>
      <p:bldP spid="533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Analysis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Answers which pointers can point to which memory locations</a:t>
            </a:r>
            <a:br>
              <a:rPr lang="en-US" sz="2200" dirty="0"/>
            </a:br>
            <a:r>
              <a:rPr lang="en-US" sz="2200" dirty="0"/>
              <a:t>at run-time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200" dirty="0"/>
              <a:t>Central to </a:t>
            </a:r>
            <a:r>
              <a:rPr lang="en-US" sz="2200" i="1" dirty="0"/>
              <a:t>many</a:t>
            </a:r>
            <a:r>
              <a:rPr lang="en-US" sz="2200" dirty="0"/>
              <a:t> program optimization &amp; verification problems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200" dirty="0"/>
              <a:t>Problem is </a:t>
            </a:r>
            <a:r>
              <a:rPr lang="en-US" sz="2200" dirty="0" err="1"/>
              <a:t>undecidable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No exact (i.e. both sound &amp; complete) solution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200" dirty="0"/>
              <a:t>But many conservative (i.e. sound) approximate solutions exist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Determine which pointers </a:t>
            </a:r>
            <a:r>
              <a:rPr lang="en-US" sz="2000" i="1" dirty="0"/>
              <a:t>may</a:t>
            </a:r>
            <a:r>
              <a:rPr lang="en-US" sz="2000" dirty="0"/>
              <a:t> point to which locations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incomplete but differ in precision (i.e. false-positive rate)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200" dirty="0"/>
              <a:t>Continues to be active area of research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hundreds of papers and tens of </a:t>
            </a:r>
            <a:r>
              <a:rPr lang="en-US" sz="2000" dirty="0" smtClean="0"/>
              <a:t>theses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21333"/>
            <a:ext cx="8305800" cy="4893647"/>
          </a:xfr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Flow sensitivity</a:t>
            </a:r>
          </a:p>
          <a:p>
            <a:pPr lvl="1"/>
            <a:r>
              <a:rPr lang="en-US" sz="2000" dirty="0"/>
              <a:t>flow-insensitive: ignores intra-procedural control flow</a:t>
            </a:r>
          </a:p>
          <a:p>
            <a:r>
              <a:rPr lang="en-US" sz="2400" dirty="0"/>
              <a:t>Call graph construction</a:t>
            </a:r>
          </a:p>
          <a:p>
            <a:pPr lvl="1"/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on-the-fly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: mutually recursively with pointer analysis</a:t>
            </a:r>
          </a:p>
          <a:p>
            <a:r>
              <a:rPr lang="en-US" sz="2400" dirty="0"/>
              <a:t>Heap abstraction</a:t>
            </a:r>
          </a:p>
          <a:p>
            <a:pPr lvl="1"/>
            <a:r>
              <a:rPr lang="en-US" sz="2000" dirty="0"/>
              <a:t>object </a:t>
            </a:r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/>
              <a:t>sites: does not distinguish </a:t>
            </a:r>
            <a:r>
              <a:rPr lang="en-US" sz="2000" dirty="0" smtClean="0"/>
              <a:t>objects created at </a:t>
            </a:r>
            <a:r>
              <a:rPr lang="en-US" sz="2000" dirty="0"/>
              <a:t>same site</a:t>
            </a:r>
          </a:p>
          <a:p>
            <a:r>
              <a:rPr lang="en-US" sz="2400" dirty="0"/>
              <a:t>Aggregate modeling</a:t>
            </a:r>
          </a:p>
          <a:p>
            <a:pPr lvl="1"/>
            <a:r>
              <a:rPr lang="en-US" sz="2000" dirty="0"/>
              <a:t>does not distinguish elements of same array</a:t>
            </a:r>
          </a:p>
          <a:p>
            <a:pPr lvl="1"/>
            <a:r>
              <a:rPr lang="en-US" sz="2000" dirty="0" smtClean="0"/>
              <a:t>field-sensitive for instance fields</a:t>
            </a:r>
          </a:p>
          <a:p>
            <a:r>
              <a:rPr lang="en-US" sz="2400" dirty="0" smtClean="0"/>
              <a:t>Context sensitivity</a:t>
            </a:r>
          </a:p>
          <a:p>
            <a:pPr lvl="1"/>
            <a:r>
              <a:rPr lang="en-US" sz="2000" dirty="0" smtClean="0"/>
              <a:t>context</a:t>
            </a:r>
            <a:r>
              <a:rPr lang="en-US" sz="2000" dirty="0"/>
              <a:t>-insensitive: ignores inter-procedural control flow (analyzes each function in a single context)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0-CFA Pointer Analysis for Java</a:t>
            </a:r>
          </a:p>
        </p:txBody>
      </p:sp>
    </p:spTree>
    <p:extLst>
      <p:ext uri="{BB962C8B-B14F-4D97-AF65-F5344CB8AC3E}">
        <p14:creationId xmlns:p14="http://schemas.microsoft.com/office/powerpoint/2010/main" val="310899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7" name="AutoShape 111"/>
          <p:cNvSpPr>
            <a:spLocks noChangeArrowheads="1"/>
          </p:cNvSpPr>
          <p:nvPr/>
        </p:nvSpPr>
        <p:spPr bwMode="auto">
          <a:xfrm>
            <a:off x="5734050" y="2847975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40048" name="Text Box 112"/>
          <p:cNvSpPr txBox="1">
            <a:spLocks noChangeArrowheads="1"/>
          </p:cNvSpPr>
          <p:nvPr/>
        </p:nvSpPr>
        <p:spPr bwMode="auto">
          <a:xfrm>
            <a:off x="5529177" y="2406760"/>
            <a:ext cx="32004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Verdana" charset="0"/>
              </a:rPr>
              <a:t>CHA(</a:t>
            </a:r>
            <a:r>
              <a:rPr lang="en-US" sz="1600" dirty="0" err="1">
                <a:latin typeface="Verdana" charset="0"/>
              </a:rPr>
              <a:t>T</a:t>
            </a:r>
            <a:r>
              <a:rPr lang="en-US" sz="1600" b="1" baseline="-25000" dirty="0" err="1">
                <a:latin typeface="Verdana" charset="0"/>
              </a:rPr>
              <a:t>j</a:t>
            </a:r>
            <a:r>
              <a:rPr lang="en-US" sz="1600" dirty="0">
                <a:latin typeface="Verdana" charset="0"/>
              </a:rPr>
              <a:t>, foo) =</a:t>
            </a:r>
          </a:p>
          <a:p>
            <a:pPr>
              <a:spcBef>
                <a:spcPct val="50000"/>
              </a:spcBef>
            </a:pPr>
            <a:r>
              <a:rPr lang="en-US" sz="500" dirty="0">
                <a:latin typeface="Verdana" charset="0"/>
              </a:rPr>
              <a:t/>
            </a:r>
            <a:br>
              <a:rPr lang="en-US" sz="500" dirty="0">
                <a:latin typeface="Verdana" charset="0"/>
              </a:rPr>
            </a:br>
            <a:r>
              <a:rPr lang="en-US" sz="1600" dirty="0">
                <a:latin typeface="Verdana" charset="0"/>
              </a:rPr>
              <a:t>T</a:t>
            </a:r>
            <a:r>
              <a:rPr lang="en-US" sz="1600" b="1" baseline="-25000" dirty="0">
                <a:latin typeface="Verdana" charset="0"/>
              </a:rPr>
              <a:t>m</a:t>
            </a:r>
            <a:r>
              <a:rPr lang="en-US" sz="1600" dirty="0">
                <a:latin typeface="Verdana" charset="0"/>
              </a:rPr>
              <a:t>::foo() { …; return r; }</a:t>
            </a:r>
          </a:p>
        </p:txBody>
      </p:sp>
      <p:sp>
        <p:nvSpPr>
          <p:cNvPr id="40043" name="AutoShape 107"/>
          <p:cNvSpPr>
            <a:spLocks noChangeArrowheads="1"/>
          </p:cNvSpPr>
          <p:nvPr/>
        </p:nvSpPr>
        <p:spPr bwMode="auto">
          <a:xfrm>
            <a:off x="2209800" y="6029325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40042" name="AutoShape 106"/>
          <p:cNvSpPr>
            <a:spLocks noChangeArrowheads="1"/>
          </p:cNvSpPr>
          <p:nvPr/>
        </p:nvSpPr>
        <p:spPr bwMode="auto">
          <a:xfrm>
            <a:off x="4048125" y="6048375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2209800" y="2784475"/>
            <a:ext cx="1447800" cy="381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 = v2.foo()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</a:t>
            </a:r>
            <a:r>
              <a:rPr lang="en-US" dirty="0" smtClean="0"/>
              <a:t>Dynamic Dispatching </a:t>
            </a:r>
            <a:r>
              <a:rPr lang="en-US" dirty="0"/>
              <a:t>Calls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28560"/>
            <a:ext cx="8229600" cy="4876800"/>
          </a:xfrm>
        </p:spPr>
        <p:txBody>
          <a:bodyPr/>
          <a:lstStyle/>
          <a:p>
            <a:endParaRPr lang="en-US" sz="1200" dirty="0"/>
          </a:p>
          <a:p>
            <a:r>
              <a:rPr lang="en-US" sz="2800" dirty="0"/>
              <a:t>Before: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r>
              <a:rPr lang="en-US" sz="2800" dirty="0"/>
              <a:t>After:</a:t>
            </a:r>
          </a:p>
        </p:txBody>
      </p:sp>
      <p:cxnSp>
        <p:nvCxnSpPr>
          <p:cNvPr id="39943" name="AutoShape 7"/>
          <p:cNvCxnSpPr>
            <a:cxnSpLocks noChangeShapeType="1"/>
          </p:cNvCxnSpPr>
          <p:nvPr/>
        </p:nvCxnSpPr>
        <p:spPr bwMode="auto">
          <a:xfrm>
            <a:off x="4495800" y="990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944" name="AutoShape 8"/>
          <p:cNvCxnSpPr>
            <a:cxnSpLocks noChangeShapeType="1"/>
          </p:cNvCxnSpPr>
          <p:nvPr/>
        </p:nvCxnSpPr>
        <p:spPr bwMode="auto">
          <a:xfrm>
            <a:off x="4495800" y="990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945" name="AutoShape 9"/>
          <p:cNvCxnSpPr>
            <a:cxnSpLocks noChangeShapeType="1"/>
          </p:cNvCxnSpPr>
          <p:nvPr/>
        </p:nvCxnSpPr>
        <p:spPr bwMode="auto">
          <a:xfrm>
            <a:off x="4495800" y="9906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2209800" y="4486441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2994025" y="5076991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l</a:t>
            </a:r>
          </a:p>
        </p:txBody>
      </p:sp>
      <p:sp>
        <p:nvSpPr>
          <p:cNvPr id="39948" name="AutoShape 12"/>
          <p:cNvSpPr>
            <a:spLocks noChangeArrowheads="1"/>
          </p:cNvSpPr>
          <p:nvPr/>
        </p:nvSpPr>
        <p:spPr bwMode="auto">
          <a:xfrm>
            <a:off x="2981325" y="3895891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i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2514600" y="4753141"/>
            <a:ext cx="4572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V="1">
            <a:off x="2514600" y="402924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49" name="Group 113"/>
          <p:cNvGrpSpPr>
            <a:grpSpLocks/>
          </p:cNvGrpSpPr>
          <p:nvPr/>
        </p:nvGrpSpPr>
        <p:grpSpPr bwMode="auto">
          <a:xfrm>
            <a:off x="2286001" y="1276350"/>
            <a:ext cx="1370013" cy="1076325"/>
            <a:chOff x="1440" y="804"/>
            <a:chExt cx="863" cy="678"/>
          </a:xfrm>
        </p:grpSpPr>
        <p:sp>
          <p:nvSpPr>
            <p:cNvPr id="39939" name="AutoShape 3"/>
            <p:cNvSpPr>
              <a:spLocks noChangeArrowheads="1"/>
            </p:cNvSpPr>
            <p:nvPr/>
          </p:nvSpPr>
          <p:spPr bwMode="auto">
            <a:xfrm>
              <a:off x="1440" y="1058"/>
              <a:ext cx="188" cy="16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v1</a:t>
              </a:r>
            </a:p>
          </p:txBody>
        </p:sp>
        <p:sp>
          <p:nvSpPr>
            <p:cNvPr id="39942" name="AutoShape 6"/>
            <p:cNvSpPr>
              <a:spLocks noChangeArrowheads="1"/>
            </p:cNvSpPr>
            <p:nvPr/>
          </p:nvSpPr>
          <p:spPr bwMode="auto">
            <a:xfrm>
              <a:off x="1932" y="1050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i</a:t>
              </a:r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 flipV="1">
              <a:off x="1638" y="11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 rot="5400000">
              <a:off x="2044" y="122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 rot="5400000">
              <a:off x="2044" y="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sp>
        <p:nvSpPr>
          <p:cNvPr id="39955" name="Text Box 19"/>
          <p:cNvSpPr txBox="1">
            <a:spLocks noChangeArrowheads="1"/>
          </p:cNvSpPr>
          <p:nvPr/>
        </p:nvSpPr>
        <p:spPr bwMode="auto">
          <a:xfrm rot="5400000">
            <a:off x="3169444" y="416004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…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 rot="5400000">
            <a:off x="3169443" y="3550609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 rot="5400000">
            <a:off x="3169444" y="5344291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 rot="5400000">
            <a:off x="3169443" y="4731709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grpSp>
        <p:nvGrpSpPr>
          <p:cNvPr id="39959" name="Group 23"/>
          <p:cNvGrpSpPr>
            <a:grpSpLocks/>
          </p:cNvGrpSpPr>
          <p:nvPr/>
        </p:nvGrpSpPr>
        <p:grpSpPr bwMode="auto">
          <a:xfrm>
            <a:off x="3886202" y="1276350"/>
            <a:ext cx="1370013" cy="1076325"/>
            <a:chOff x="4068" y="816"/>
            <a:chExt cx="863" cy="678"/>
          </a:xfrm>
        </p:grpSpPr>
        <p:sp>
          <p:nvSpPr>
            <p:cNvPr id="39960" name="AutoShape 24"/>
            <p:cNvSpPr>
              <a:spLocks noChangeArrowheads="1"/>
            </p:cNvSpPr>
            <p:nvPr/>
          </p:nvSpPr>
          <p:spPr bwMode="auto">
            <a:xfrm>
              <a:off x="4068" y="1070"/>
              <a:ext cx="188" cy="16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v2</a:t>
              </a:r>
            </a:p>
          </p:txBody>
        </p:sp>
        <p:sp>
          <p:nvSpPr>
            <p:cNvPr id="39961" name="AutoShape 25"/>
            <p:cNvSpPr>
              <a:spLocks noChangeArrowheads="1"/>
            </p:cNvSpPr>
            <p:nvPr/>
          </p:nvSpPr>
          <p:spPr bwMode="auto">
            <a:xfrm>
              <a:off x="4560" y="1062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j</a:t>
              </a:r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 flipV="1">
              <a:off x="426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Text Box 27"/>
            <p:cNvSpPr txBox="1">
              <a:spLocks noChangeArrowheads="1"/>
            </p:cNvSpPr>
            <p:nvPr/>
          </p:nvSpPr>
          <p:spPr bwMode="auto">
            <a:xfrm rot="5400000">
              <a:off x="4672" y="123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 rot="5400000">
              <a:off x="4672" y="84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sp>
        <p:nvSpPr>
          <p:cNvPr id="39965" name="AutoShape 29"/>
          <p:cNvSpPr>
            <a:spLocks noChangeArrowheads="1"/>
          </p:cNvSpPr>
          <p:nvPr/>
        </p:nvSpPr>
        <p:spPr bwMode="auto">
          <a:xfrm>
            <a:off x="3886200" y="4480091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v2</a:t>
            </a:r>
          </a:p>
        </p:txBody>
      </p:sp>
      <p:sp>
        <p:nvSpPr>
          <p:cNvPr id="39966" name="AutoShape 30"/>
          <p:cNvSpPr>
            <a:spLocks noChangeArrowheads="1"/>
          </p:cNvSpPr>
          <p:nvPr/>
        </p:nvSpPr>
        <p:spPr bwMode="auto">
          <a:xfrm>
            <a:off x="4667250" y="4467391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j</a:t>
            </a:r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 flipV="1">
            <a:off x="4200525" y="46102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 rot="5400000">
            <a:off x="4845843" y="4723039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 rot="5400000">
            <a:off x="4845844" y="412211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9985" name="AutoShape 49"/>
          <p:cNvSpPr>
            <a:spLocks noChangeArrowheads="1"/>
          </p:cNvSpPr>
          <p:nvPr/>
        </p:nvSpPr>
        <p:spPr bwMode="auto">
          <a:xfrm>
            <a:off x="5715000" y="1679575"/>
            <a:ext cx="381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this</a:t>
            </a:r>
          </a:p>
        </p:txBody>
      </p:sp>
      <p:sp>
        <p:nvSpPr>
          <p:cNvPr id="39986" name="AutoShape 50"/>
          <p:cNvSpPr>
            <a:spLocks noChangeArrowheads="1"/>
          </p:cNvSpPr>
          <p:nvPr/>
        </p:nvSpPr>
        <p:spPr bwMode="auto">
          <a:xfrm>
            <a:off x="6553200" y="166687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k</a:t>
            </a:r>
          </a:p>
        </p:txBody>
      </p:sp>
      <p:sp>
        <p:nvSpPr>
          <p:cNvPr id="39987" name="Line 51"/>
          <p:cNvSpPr>
            <a:spLocks noChangeShapeType="1"/>
          </p:cNvSpPr>
          <p:nvPr/>
        </p:nvSpPr>
        <p:spPr bwMode="auto">
          <a:xfrm flipV="1">
            <a:off x="6086475" y="18097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 rot="5400000">
            <a:off x="6750843" y="191529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39989" name="Text Box 53"/>
          <p:cNvSpPr txBox="1">
            <a:spLocks noChangeArrowheads="1"/>
          </p:cNvSpPr>
          <p:nvPr/>
        </p:nvSpPr>
        <p:spPr bwMode="auto">
          <a:xfrm rot="5400000">
            <a:off x="6750844" y="132159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grpSp>
        <p:nvGrpSpPr>
          <p:cNvPr id="39990" name="Group 54"/>
          <p:cNvGrpSpPr>
            <a:grpSpLocks/>
          </p:cNvGrpSpPr>
          <p:nvPr/>
        </p:nvGrpSpPr>
        <p:grpSpPr bwMode="auto">
          <a:xfrm>
            <a:off x="7381877" y="1276351"/>
            <a:ext cx="1379538" cy="1065213"/>
            <a:chOff x="4068" y="816"/>
            <a:chExt cx="869" cy="671"/>
          </a:xfrm>
        </p:grpSpPr>
        <p:sp>
          <p:nvSpPr>
            <p:cNvPr id="39991" name="AutoShape 55"/>
            <p:cNvSpPr>
              <a:spLocks noChangeArrowheads="1"/>
            </p:cNvSpPr>
            <p:nvPr/>
          </p:nvSpPr>
          <p:spPr bwMode="auto">
            <a:xfrm>
              <a:off x="4068" y="1070"/>
              <a:ext cx="188" cy="16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r</a:t>
              </a:r>
            </a:p>
          </p:txBody>
        </p:sp>
        <p:sp>
          <p:nvSpPr>
            <p:cNvPr id="39992" name="AutoShape 56"/>
            <p:cNvSpPr>
              <a:spLocks noChangeArrowheads="1"/>
            </p:cNvSpPr>
            <p:nvPr/>
          </p:nvSpPr>
          <p:spPr bwMode="auto">
            <a:xfrm>
              <a:off x="4560" y="1062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l</a:t>
              </a:r>
            </a:p>
          </p:txBody>
        </p:sp>
        <p:sp>
          <p:nvSpPr>
            <p:cNvPr id="39993" name="Line 57"/>
            <p:cNvSpPr>
              <a:spLocks noChangeShapeType="1"/>
            </p:cNvSpPr>
            <p:nvPr/>
          </p:nvSpPr>
          <p:spPr bwMode="auto">
            <a:xfrm flipV="1">
              <a:off x="426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Text Box 58"/>
            <p:cNvSpPr txBox="1">
              <a:spLocks noChangeArrowheads="1"/>
            </p:cNvSpPr>
            <p:nvPr/>
          </p:nvSpPr>
          <p:spPr bwMode="auto">
            <a:xfrm rot="5400000">
              <a:off x="4677" y="1227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39995" name="Text Box 59"/>
            <p:cNvSpPr txBox="1">
              <a:spLocks noChangeArrowheads="1"/>
            </p:cNvSpPr>
            <p:nvPr/>
          </p:nvSpPr>
          <p:spPr bwMode="auto">
            <a:xfrm rot="5400000">
              <a:off x="4678" y="84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sp>
        <p:nvSpPr>
          <p:cNvPr id="39997" name="Text Box 61"/>
          <p:cNvSpPr txBox="1">
            <a:spLocks noChangeArrowheads="1"/>
          </p:cNvSpPr>
          <p:nvPr/>
        </p:nvSpPr>
        <p:spPr bwMode="auto">
          <a:xfrm>
            <a:off x="5181600" y="16256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</a:t>
            </a:r>
            <a:r>
              <a:rPr lang="en-US" sz="1600" b="1" baseline="-25000">
                <a:latin typeface="Verdana" charset="0"/>
              </a:rPr>
              <a:t>j</a:t>
            </a:r>
          </a:p>
        </p:txBody>
      </p:sp>
      <p:sp>
        <p:nvSpPr>
          <p:cNvPr id="40010" name="Text Box 74"/>
          <p:cNvSpPr txBox="1">
            <a:spLocks noChangeArrowheads="1"/>
          </p:cNvSpPr>
          <p:nvPr/>
        </p:nvSpPr>
        <p:spPr bwMode="auto">
          <a:xfrm>
            <a:off x="5181600" y="4416591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</a:t>
            </a:r>
            <a:r>
              <a:rPr lang="en-US" sz="1600" b="1" baseline="-25000">
                <a:latin typeface="Verdana" charset="0"/>
              </a:rPr>
              <a:t>j</a:t>
            </a:r>
          </a:p>
        </p:txBody>
      </p:sp>
      <p:grpSp>
        <p:nvGrpSpPr>
          <p:cNvPr id="40017" name="Group 81"/>
          <p:cNvGrpSpPr>
            <a:grpSpLocks/>
          </p:cNvGrpSpPr>
          <p:nvPr/>
        </p:nvGrpSpPr>
        <p:grpSpPr bwMode="auto">
          <a:xfrm>
            <a:off x="7391402" y="3516480"/>
            <a:ext cx="1370013" cy="1077913"/>
            <a:chOff x="4068" y="799"/>
            <a:chExt cx="863" cy="679"/>
          </a:xfrm>
        </p:grpSpPr>
        <p:sp>
          <p:nvSpPr>
            <p:cNvPr id="40018" name="AutoShape 82"/>
            <p:cNvSpPr>
              <a:spLocks noChangeArrowheads="1"/>
            </p:cNvSpPr>
            <p:nvPr/>
          </p:nvSpPr>
          <p:spPr bwMode="auto">
            <a:xfrm>
              <a:off x="4068" y="1070"/>
              <a:ext cx="188" cy="16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r</a:t>
              </a:r>
            </a:p>
          </p:txBody>
        </p:sp>
        <p:sp>
          <p:nvSpPr>
            <p:cNvPr id="40019" name="AutoShape 83"/>
            <p:cNvSpPr>
              <a:spLocks noChangeArrowheads="1"/>
            </p:cNvSpPr>
            <p:nvPr/>
          </p:nvSpPr>
          <p:spPr bwMode="auto">
            <a:xfrm>
              <a:off x="4560" y="1062"/>
              <a:ext cx="336" cy="1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Verdana" charset="0"/>
                </a:rPr>
                <a:t>new</a:t>
              </a:r>
              <a:r>
                <a:rPr lang="en-US" sz="1600" b="1" baseline="30000">
                  <a:latin typeface="Verdana" charset="0"/>
                </a:rPr>
                <a:t>l</a:t>
              </a:r>
            </a:p>
          </p:txBody>
        </p:sp>
        <p:sp>
          <p:nvSpPr>
            <p:cNvPr id="40020" name="Line 84"/>
            <p:cNvSpPr>
              <a:spLocks noChangeShapeType="1"/>
            </p:cNvSpPr>
            <p:nvPr/>
          </p:nvSpPr>
          <p:spPr bwMode="auto">
            <a:xfrm flipV="1">
              <a:off x="426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1" name="Text Box 85"/>
            <p:cNvSpPr txBox="1">
              <a:spLocks noChangeArrowheads="1"/>
            </p:cNvSpPr>
            <p:nvPr/>
          </p:nvSpPr>
          <p:spPr bwMode="auto">
            <a:xfrm rot="5400000">
              <a:off x="4672" y="121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  <p:sp>
          <p:nvSpPr>
            <p:cNvPr id="40022" name="Text Box 86"/>
            <p:cNvSpPr txBox="1">
              <a:spLocks noChangeArrowheads="1"/>
            </p:cNvSpPr>
            <p:nvPr/>
          </p:nvSpPr>
          <p:spPr bwMode="auto">
            <a:xfrm rot="5400000">
              <a:off x="4664" y="827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…</a:t>
              </a:r>
            </a:p>
          </p:txBody>
        </p:sp>
      </p:grpSp>
      <p:sp>
        <p:nvSpPr>
          <p:cNvPr id="40025" name="AutoShape 89"/>
          <p:cNvSpPr>
            <a:spLocks noChangeArrowheads="1"/>
          </p:cNvSpPr>
          <p:nvPr/>
        </p:nvSpPr>
        <p:spPr bwMode="auto">
          <a:xfrm>
            <a:off x="5715000" y="4505491"/>
            <a:ext cx="3810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this</a:t>
            </a:r>
          </a:p>
        </p:txBody>
      </p:sp>
      <p:sp>
        <p:nvSpPr>
          <p:cNvPr id="40026" name="AutoShape 90"/>
          <p:cNvSpPr>
            <a:spLocks noChangeArrowheads="1"/>
          </p:cNvSpPr>
          <p:nvPr/>
        </p:nvSpPr>
        <p:spPr bwMode="auto">
          <a:xfrm>
            <a:off x="6553200" y="5096041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j</a:t>
            </a:r>
          </a:p>
        </p:txBody>
      </p:sp>
      <p:sp>
        <p:nvSpPr>
          <p:cNvPr id="40027" name="AutoShape 91"/>
          <p:cNvSpPr>
            <a:spLocks noChangeArrowheads="1"/>
          </p:cNvSpPr>
          <p:nvPr/>
        </p:nvSpPr>
        <p:spPr bwMode="auto">
          <a:xfrm>
            <a:off x="6540500" y="3914941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="1" baseline="30000">
                <a:latin typeface="Verdana" charset="0"/>
              </a:rPr>
              <a:t>k</a:t>
            </a:r>
          </a:p>
        </p:txBody>
      </p:sp>
      <p:sp>
        <p:nvSpPr>
          <p:cNvPr id="40028" name="Line 92"/>
          <p:cNvSpPr>
            <a:spLocks noChangeShapeType="1"/>
          </p:cNvSpPr>
          <p:nvPr/>
        </p:nvSpPr>
        <p:spPr bwMode="auto">
          <a:xfrm>
            <a:off x="6073775" y="4772191"/>
            <a:ext cx="4572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9" name="Line 93"/>
          <p:cNvSpPr>
            <a:spLocks noChangeShapeType="1"/>
          </p:cNvSpPr>
          <p:nvPr/>
        </p:nvSpPr>
        <p:spPr bwMode="auto">
          <a:xfrm flipV="1">
            <a:off x="6073775" y="4048291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0" name="Text Box 94"/>
          <p:cNvSpPr txBox="1">
            <a:spLocks noChangeArrowheads="1"/>
          </p:cNvSpPr>
          <p:nvPr/>
        </p:nvSpPr>
        <p:spPr bwMode="auto">
          <a:xfrm rot="5400000">
            <a:off x="6715888" y="417169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40031" name="Text Box 95"/>
          <p:cNvSpPr txBox="1">
            <a:spLocks noChangeArrowheads="1"/>
          </p:cNvSpPr>
          <p:nvPr/>
        </p:nvSpPr>
        <p:spPr bwMode="auto">
          <a:xfrm rot="5400000">
            <a:off x="6704235" y="354108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…</a:t>
            </a:r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1152525" y="2803525"/>
            <a:ext cx="372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{ …;                      ; …; }</a:t>
            </a:r>
          </a:p>
        </p:txBody>
      </p:sp>
      <p:sp>
        <p:nvSpPr>
          <p:cNvPr id="40035" name="Text Box 99"/>
          <p:cNvSpPr txBox="1">
            <a:spLocks noChangeArrowheads="1"/>
          </p:cNvSpPr>
          <p:nvPr/>
        </p:nvSpPr>
        <p:spPr bwMode="auto">
          <a:xfrm>
            <a:off x="2219325" y="6026150"/>
            <a:ext cx="296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</a:t>
            </a:r>
            <a:r>
              <a:rPr lang="en-US" sz="1600" b="1" baseline="-25000">
                <a:latin typeface="Verdana" charset="0"/>
              </a:rPr>
              <a:t>n</a:t>
            </a:r>
            <a:r>
              <a:rPr lang="en-US" sz="1600">
                <a:latin typeface="Verdana" charset="0"/>
              </a:rPr>
              <a:t>::bar()            T</a:t>
            </a:r>
            <a:r>
              <a:rPr lang="en-US" sz="1600" b="1" baseline="-25000">
                <a:latin typeface="Verdana" charset="0"/>
              </a:rPr>
              <a:t>m</a:t>
            </a:r>
            <a:r>
              <a:rPr lang="en-US" sz="1600">
                <a:latin typeface="Verdana" charset="0"/>
              </a:rPr>
              <a:t>::foo()</a:t>
            </a:r>
          </a:p>
        </p:txBody>
      </p:sp>
      <p:sp>
        <p:nvSpPr>
          <p:cNvPr id="40036" name="Line 100"/>
          <p:cNvSpPr>
            <a:spLocks noChangeShapeType="1"/>
          </p:cNvSpPr>
          <p:nvPr/>
        </p:nvSpPr>
        <p:spPr bwMode="auto">
          <a:xfrm flipV="1">
            <a:off x="3371850" y="62103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7" name="Text Box 101"/>
          <p:cNvSpPr txBox="1">
            <a:spLocks noChangeArrowheads="1"/>
          </p:cNvSpPr>
          <p:nvPr/>
        </p:nvSpPr>
        <p:spPr bwMode="auto">
          <a:xfrm>
            <a:off x="3581400" y="25717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Verdana" charset="0"/>
              </a:rPr>
              <a:t>c</a:t>
            </a:r>
          </a:p>
        </p:txBody>
      </p:sp>
      <p:sp>
        <p:nvSpPr>
          <p:cNvPr id="40038" name="Text Box 102"/>
          <p:cNvSpPr txBox="1">
            <a:spLocks noChangeArrowheads="1"/>
          </p:cNvSpPr>
          <p:nvPr/>
        </p:nvSpPr>
        <p:spPr bwMode="auto">
          <a:xfrm>
            <a:off x="3505200" y="58864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Verdana" charset="0"/>
              </a:rPr>
              <a:t>c</a:t>
            </a:r>
          </a:p>
        </p:txBody>
      </p:sp>
      <p:sp>
        <p:nvSpPr>
          <p:cNvPr id="40039" name="AutoShape 103"/>
          <p:cNvSpPr>
            <a:spLocks noChangeArrowheads="1"/>
          </p:cNvSpPr>
          <p:nvPr/>
        </p:nvSpPr>
        <p:spPr bwMode="auto">
          <a:xfrm>
            <a:off x="533400" y="2803525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</a:t>
            </a:r>
            <a:r>
              <a:rPr lang="en-US" sz="1600" b="1" baseline="-25000">
                <a:latin typeface="Verdana" charset="0"/>
              </a:rPr>
              <a:t>n</a:t>
            </a:r>
            <a:r>
              <a:rPr lang="en-US" sz="1600">
                <a:latin typeface="Verdana" charset="0"/>
              </a:rPr>
              <a:t>::bar()</a:t>
            </a:r>
          </a:p>
        </p:txBody>
      </p:sp>
      <p:sp>
        <p:nvSpPr>
          <p:cNvPr id="40044" name="AutoShape 108"/>
          <p:cNvSpPr>
            <a:spLocks noChangeArrowheads="1"/>
          </p:cNvSpPr>
          <p:nvPr/>
        </p:nvSpPr>
        <p:spPr bwMode="auto">
          <a:xfrm>
            <a:off x="5734050" y="6048375"/>
            <a:ext cx="1104900" cy="3524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40045" name="Text Box 109"/>
          <p:cNvSpPr txBox="1">
            <a:spLocks noChangeArrowheads="1"/>
          </p:cNvSpPr>
          <p:nvPr/>
        </p:nvSpPr>
        <p:spPr bwMode="auto">
          <a:xfrm>
            <a:off x="5562600" y="5711825"/>
            <a:ext cx="32004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Verdana" charset="0"/>
              </a:rPr>
              <a:t/>
            </a:r>
            <a:br>
              <a:rPr lang="en-US" sz="1600" dirty="0">
                <a:latin typeface="Verdana" charset="0"/>
              </a:rPr>
            </a:br>
            <a:r>
              <a:rPr lang="en-US" sz="500" dirty="0">
                <a:latin typeface="Verdana" charset="0"/>
              </a:rPr>
              <a:t/>
            </a:r>
            <a:br>
              <a:rPr lang="en-US" sz="500" dirty="0">
                <a:latin typeface="Verdana" charset="0"/>
              </a:rPr>
            </a:br>
            <a:r>
              <a:rPr lang="en-US" sz="1600" dirty="0">
                <a:latin typeface="Verdana" charset="0"/>
              </a:rPr>
              <a:t>T</a:t>
            </a:r>
            <a:r>
              <a:rPr lang="en-US" sz="1600" b="1" baseline="-25000" dirty="0">
                <a:latin typeface="Verdana" charset="0"/>
              </a:rPr>
              <a:t>m</a:t>
            </a:r>
            <a:r>
              <a:rPr lang="en-US" sz="1600" dirty="0">
                <a:latin typeface="Verdana" charset="0"/>
              </a:rPr>
              <a:t>::foo() {                    }</a:t>
            </a:r>
          </a:p>
        </p:txBody>
      </p:sp>
      <p:sp>
        <p:nvSpPr>
          <p:cNvPr id="40046" name="AutoShape 110"/>
          <p:cNvSpPr>
            <a:spLocks noChangeArrowheads="1"/>
          </p:cNvSpPr>
          <p:nvPr/>
        </p:nvSpPr>
        <p:spPr bwMode="auto">
          <a:xfrm>
            <a:off x="6991350" y="6038850"/>
            <a:ext cx="1390650" cy="3524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…; return r;</a:t>
            </a:r>
          </a:p>
        </p:txBody>
      </p:sp>
    </p:spTree>
    <p:extLst>
      <p:ext uri="{BB962C8B-B14F-4D97-AF65-F5344CB8AC3E}">
        <p14:creationId xmlns:p14="http://schemas.microsoft.com/office/powerpoint/2010/main" val="20057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7" grpId="0" animBg="1"/>
      <p:bldP spid="40048" grpId="0"/>
      <p:bldP spid="40043" grpId="0" animBg="1"/>
      <p:bldP spid="40042" grpId="0" animBg="1"/>
      <p:bldP spid="39946" grpId="0" animBg="1"/>
      <p:bldP spid="39947" grpId="0" animBg="1"/>
      <p:bldP spid="39948" grpId="0" animBg="1"/>
      <p:bldP spid="39949" grpId="0" animBg="1"/>
      <p:bldP spid="39950" grpId="0" animBg="1"/>
      <p:bldP spid="39955" grpId="0"/>
      <p:bldP spid="39956" grpId="0"/>
      <p:bldP spid="39957" grpId="0"/>
      <p:bldP spid="39958" grpId="0"/>
      <p:bldP spid="39965" grpId="0" animBg="1"/>
      <p:bldP spid="39966" grpId="0" animBg="1"/>
      <p:bldP spid="39967" grpId="0" animBg="1"/>
      <p:bldP spid="39968" grpId="0"/>
      <p:bldP spid="39969" grpId="0"/>
      <p:bldP spid="39985" grpId="0" animBg="1"/>
      <p:bldP spid="39986" grpId="0" animBg="1"/>
      <p:bldP spid="39987" grpId="0" animBg="1"/>
      <p:bldP spid="39988" grpId="0"/>
      <p:bldP spid="39989" grpId="0"/>
      <p:bldP spid="39997" grpId="0"/>
      <p:bldP spid="40010" grpId="0"/>
      <p:bldP spid="40025" grpId="0" animBg="1"/>
      <p:bldP spid="40026" grpId="0" animBg="1"/>
      <p:bldP spid="40027" grpId="0" animBg="1"/>
      <p:bldP spid="40028" grpId="0" animBg="1"/>
      <p:bldP spid="40029" grpId="0" animBg="1"/>
      <p:bldP spid="40030" grpId="0"/>
      <p:bldP spid="40031" grpId="0"/>
      <p:bldP spid="40034" grpId="0"/>
      <p:bldP spid="40035" grpId="0"/>
      <p:bldP spid="40036" grpId="0" animBg="1"/>
      <p:bldP spid="40037" grpId="0"/>
      <p:bldP spid="40038" grpId="0"/>
      <p:bldP spid="40039" grpId="0" animBg="1"/>
      <p:bldP spid="40044" grpId="0" animBg="1"/>
      <p:bldP spid="40045" grpId="0"/>
      <p:bldP spid="400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44" name="AutoShape 72"/>
          <p:cNvSpPr>
            <a:spLocks noChangeArrowheads="1"/>
          </p:cNvSpPr>
          <p:nvPr/>
        </p:nvSpPr>
        <p:spPr bwMode="auto">
          <a:xfrm>
            <a:off x="581025" y="1295400"/>
            <a:ext cx="44481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6" name="AutoShape 84"/>
          <p:cNvSpPr>
            <a:spLocks noChangeArrowheads="1"/>
          </p:cNvSpPr>
          <p:nvPr/>
        </p:nvSpPr>
        <p:spPr bwMode="auto">
          <a:xfrm>
            <a:off x="828675" y="4857750"/>
            <a:ext cx="3362325" cy="15430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990600"/>
          </a:xfrm>
        </p:spPr>
        <p:txBody>
          <a:bodyPr/>
          <a:lstStyle/>
          <a:p>
            <a:r>
              <a:rPr lang="en-US" dirty="0"/>
              <a:t>Call Graph (Inductive Step): Example</a:t>
            </a:r>
          </a:p>
        </p:txBody>
      </p:sp>
      <p:sp>
        <p:nvSpPr>
          <p:cNvPr id="54300" name="AutoShape 28"/>
          <p:cNvSpPr>
            <a:spLocks noChangeArrowheads="1"/>
          </p:cNvSpPr>
          <p:nvPr/>
        </p:nvSpPr>
        <p:spPr bwMode="auto">
          <a:xfrm rot="10800000">
            <a:off x="7253288" y="26670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54301" name="AutoShape 29"/>
          <p:cNvSpPr>
            <a:spLocks noChangeArrowheads="1"/>
          </p:cNvSpPr>
          <p:nvPr/>
        </p:nvSpPr>
        <p:spPr bwMode="auto">
          <a:xfrm rot="10800000">
            <a:off x="7253288" y="21336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54302" name="AutoShape 30"/>
          <p:cNvSpPr>
            <a:spLocks noChangeArrowheads="1"/>
          </p:cNvSpPr>
          <p:nvPr/>
        </p:nvSpPr>
        <p:spPr bwMode="auto">
          <a:xfrm>
            <a:off x="6870700" y="4954588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l</a:t>
            </a:r>
          </a:p>
        </p:txBody>
      </p:sp>
      <p:sp>
        <p:nvSpPr>
          <p:cNvPr id="54303" name="AutoShape 31"/>
          <p:cNvSpPr>
            <a:spLocks noChangeArrowheads="1"/>
          </p:cNvSpPr>
          <p:nvPr/>
        </p:nvSpPr>
        <p:spPr bwMode="auto">
          <a:xfrm>
            <a:off x="7543800" y="44037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4</a:t>
            </a:r>
          </a:p>
        </p:txBody>
      </p:sp>
      <p:sp>
        <p:nvSpPr>
          <p:cNvPr id="54304" name="AutoShape 32"/>
          <p:cNvSpPr>
            <a:spLocks noChangeArrowheads="1"/>
          </p:cNvSpPr>
          <p:nvPr/>
        </p:nvSpPr>
        <p:spPr bwMode="auto">
          <a:xfrm>
            <a:off x="5943600" y="4405313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3</a:t>
            </a:r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H="1" flipV="1">
            <a:off x="6457950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 flipV="1">
            <a:off x="7134225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AutoShape 35"/>
          <p:cNvSpPr>
            <a:spLocks noChangeArrowheads="1"/>
          </p:cNvSpPr>
          <p:nvPr/>
        </p:nvSpPr>
        <p:spPr bwMode="auto">
          <a:xfrm>
            <a:off x="5375275" y="23844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1</a:t>
            </a: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 rot="5400000" flipV="1">
            <a:off x="8185150" y="2155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AutoShape 37"/>
          <p:cNvSpPr>
            <a:spLocks noChangeArrowheads="1"/>
          </p:cNvSpPr>
          <p:nvPr/>
        </p:nvSpPr>
        <p:spPr bwMode="auto">
          <a:xfrm>
            <a:off x="826770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b</a:t>
            </a:r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 rot="5400000" flipV="1">
            <a:off x="5410200" y="2165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1" name="AutoShape 39"/>
          <p:cNvSpPr>
            <a:spLocks noChangeArrowheads="1"/>
          </p:cNvSpPr>
          <p:nvPr/>
        </p:nvSpPr>
        <p:spPr bwMode="auto">
          <a:xfrm>
            <a:off x="549275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a</a:t>
            </a:r>
          </a:p>
        </p:txBody>
      </p:sp>
      <p:sp>
        <p:nvSpPr>
          <p:cNvPr id="54312" name="AutoShape 40"/>
          <p:cNvSpPr>
            <a:spLocks noChangeArrowheads="1"/>
          </p:cNvSpPr>
          <p:nvPr/>
        </p:nvSpPr>
        <p:spPr bwMode="auto">
          <a:xfrm>
            <a:off x="8181975" y="23812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2</a:t>
            </a:r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5775325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5775325" y="27019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54315" name="AutoShape 43"/>
          <p:cNvSpPr>
            <a:spLocks noChangeArrowheads="1"/>
          </p:cNvSpPr>
          <p:nvPr/>
        </p:nvSpPr>
        <p:spPr bwMode="auto">
          <a:xfrm>
            <a:off x="6375400" y="21240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54316" name="AutoShape 44"/>
          <p:cNvSpPr>
            <a:spLocks noChangeArrowheads="1"/>
          </p:cNvSpPr>
          <p:nvPr/>
        </p:nvSpPr>
        <p:spPr bwMode="auto">
          <a:xfrm>
            <a:off x="6375400" y="26574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7797800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7797800" y="27241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>
            <a:off x="7170738" y="26257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>
            <a:off x="7170738" y="21050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54321" name="Line 49"/>
          <p:cNvSpPr>
            <a:spLocks noChangeShapeType="1"/>
          </p:cNvSpPr>
          <p:nvPr/>
        </p:nvSpPr>
        <p:spPr bwMode="auto">
          <a:xfrm>
            <a:off x="5918200" y="2628900"/>
            <a:ext cx="4667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 flipV="1">
            <a:off x="5918200" y="2247900"/>
            <a:ext cx="466725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rot="10800000">
            <a:off x="7691438" y="2236788"/>
            <a:ext cx="50323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 rot="10800000" flipV="1">
            <a:off x="7695692" y="2646901"/>
            <a:ext cx="503237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 flipH="1">
            <a:off x="6410325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6" name="AutoShape 54"/>
          <p:cNvSpPr>
            <a:spLocks noChangeArrowheads="1"/>
          </p:cNvSpPr>
          <p:nvPr/>
        </p:nvSpPr>
        <p:spPr bwMode="auto">
          <a:xfrm>
            <a:off x="6505575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54327" name="Line 55"/>
          <p:cNvSpPr>
            <a:spLocks noChangeShapeType="1"/>
          </p:cNvSpPr>
          <p:nvPr/>
        </p:nvSpPr>
        <p:spPr bwMode="auto">
          <a:xfrm flipH="1">
            <a:off x="6400800" y="1581150"/>
            <a:ext cx="24606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Line 56"/>
          <p:cNvSpPr>
            <a:spLocks noChangeShapeType="1"/>
          </p:cNvSpPr>
          <p:nvPr/>
        </p:nvSpPr>
        <p:spPr bwMode="auto">
          <a:xfrm>
            <a:off x="7421563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9" name="AutoShape 57"/>
          <p:cNvSpPr>
            <a:spLocks noChangeArrowheads="1"/>
          </p:cNvSpPr>
          <p:nvPr/>
        </p:nvSpPr>
        <p:spPr bwMode="auto">
          <a:xfrm>
            <a:off x="7269163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v2</a:t>
            </a:r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7421563" y="1590675"/>
            <a:ext cx="255587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5" name="AutoShape 73"/>
          <p:cNvSpPr>
            <a:spLocks noChangeArrowheads="1"/>
          </p:cNvSpPr>
          <p:nvPr/>
        </p:nvSpPr>
        <p:spPr bwMode="auto">
          <a:xfrm>
            <a:off x="2057400" y="12954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6" name="AutoShape 74"/>
          <p:cNvSpPr>
            <a:spLocks noChangeArrowheads="1"/>
          </p:cNvSpPr>
          <p:nvPr/>
        </p:nvSpPr>
        <p:spPr bwMode="auto">
          <a:xfrm>
            <a:off x="2057400" y="16002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7" name="AutoShape 75"/>
          <p:cNvSpPr>
            <a:spLocks noChangeArrowheads="1"/>
          </p:cNvSpPr>
          <p:nvPr/>
        </p:nvSpPr>
        <p:spPr bwMode="auto">
          <a:xfrm>
            <a:off x="3714750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8" name="AutoShape 76"/>
          <p:cNvSpPr>
            <a:spLocks noChangeArrowheads="1"/>
          </p:cNvSpPr>
          <p:nvPr/>
        </p:nvSpPr>
        <p:spPr bwMode="auto">
          <a:xfrm>
            <a:off x="371475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9" name="AutoShape 77"/>
          <p:cNvSpPr>
            <a:spLocks noChangeArrowheads="1"/>
          </p:cNvSpPr>
          <p:nvPr/>
        </p:nvSpPr>
        <p:spPr bwMode="auto">
          <a:xfrm>
            <a:off x="4314825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0" name="AutoShape 78"/>
          <p:cNvSpPr>
            <a:spLocks noChangeArrowheads="1"/>
          </p:cNvSpPr>
          <p:nvPr/>
        </p:nvSpPr>
        <p:spPr bwMode="auto">
          <a:xfrm>
            <a:off x="1114425" y="21336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1" name="AutoShape 79"/>
          <p:cNvSpPr>
            <a:spLocks noChangeArrowheads="1"/>
          </p:cNvSpPr>
          <p:nvPr/>
        </p:nvSpPr>
        <p:spPr bwMode="auto">
          <a:xfrm>
            <a:off x="430530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2" name="AutoShape 80"/>
          <p:cNvSpPr>
            <a:spLocks noChangeArrowheads="1"/>
          </p:cNvSpPr>
          <p:nvPr/>
        </p:nvSpPr>
        <p:spPr bwMode="auto">
          <a:xfrm>
            <a:off x="1104900" y="2943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3" name="AutoShape 81"/>
          <p:cNvSpPr>
            <a:spLocks noChangeArrowheads="1"/>
          </p:cNvSpPr>
          <p:nvPr/>
        </p:nvSpPr>
        <p:spPr bwMode="auto">
          <a:xfrm>
            <a:off x="2419350" y="48863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4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</a:t>
            </a:r>
            <a:r>
              <a:rPr lang="en-US" sz="1600" baseline="30000">
                <a:latin typeface="Verdana" charset="0"/>
              </a:rPr>
              <a:t>1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</a:t>
            </a:r>
            <a:r>
              <a:rPr lang="en-US" sz="1600" baseline="30000">
                <a:latin typeface="Verdana" charset="0"/>
              </a:rPr>
              <a:t>2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3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4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54355" name="Rectangle 83"/>
          <p:cNvSpPr>
            <a:spLocks noChangeArrowheads="1"/>
          </p:cNvSpPr>
          <p:nvPr/>
        </p:nvSpPr>
        <p:spPr bwMode="auto">
          <a:xfrm>
            <a:off x="3810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</a:t>
            </a:r>
            <a:r>
              <a:rPr lang="en-US" sz="1600" baseline="30000" dirty="0">
                <a:latin typeface="Verdana" charset="0"/>
              </a:rPr>
              <a:t>5</a:t>
            </a:r>
            <a:r>
              <a:rPr lang="en-US" sz="1600" dirty="0">
                <a:latin typeface="Verdana" charset="0"/>
              </a:rPr>
              <a:t>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54357" name="Line 85"/>
          <p:cNvSpPr>
            <a:spLocks noChangeShapeType="1"/>
          </p:cNvSpPr>
          <p:nvPr/>
        </p:nvSpPr>
        <p:spPr bwMode="auto">
          <a:xfrm flipH="1">
            <a:off x="6794500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8" name="AutoShape 86"/>
          <p:cNvSpPr>
            <a:spLocks noChangeArrowheads="1"/>
          </p:cNvSpPr>
          <p:nvPr/>
        </p:nvSpPr>
        <p:spPr bwMode="auto">
          <a:xfrm>
            <a:off x="6889750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c</a:t>
            </a:r>
          </a:p>
        </p:txBody>
      </p:sp>
      <p:sp>
        <p:nvSpPr>
          <p:cNvPr id="54359" name="Line 87"/>
          <p:cNvSpPr>
            <a:spLocks noChangeShapeType="1"/>
          </p:cNvSpPr>
          <p:nvPr/>
        </p:nvSpPr>
        <p:spPr bwMode="auto">
          <a:xfrm flipH="1">
            <a:off x="6784975" y="1581150"/>
            <a:ext cx="24606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0" name="AutoShape 88"/>
          <p:cNvSpPr>
            <a:spLocks noChangeArrowheads="1"/>
          </p:cNvSpPr>
          <p:nvPr/>
        </p:nvSpPr>
        <p:spPr bwMode="auto">
          <a:xfrm>
            <a:off x="6765925" y="5657850"/>
            <a:ext cx="5207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this</a:t>
            </a:r>
          </a:p>
        </p:txBody>
      </p:sp>
      <p:sp>
        <p:nvSpPr>
          <p:cNvPr id="54361" name="Line 89"/>
          <p:cNvSpPr>
            <a:spLocks noChangeShapeType="1"/>
          </p:cNvSpPr>
          <p:nvPr/>
        </p:nvSpPr>
        <p:spPr bwMode="auto">
          <a:xfrm flipH="1" flipV="1">
            <a:off x="6248400" y="4667250"/>
            <a:ext cx="685800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2" name="Line 90"/>
          <p:cNvSpPr>
            <a:spLocks noChangeShapeType="1"/>
          </p:cNvSpPr>
          <p:nvPr/>
        </p:nvSpPr>
        <p:spPr bwMode="auto">
          <a:xfrm>
            <a:off x="7042150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3" name="Line 91"/>
          <p:cNvSpPr>
            <a:spLocks noChangeShapeType="1"/>
          </p:cNvSpPr>
          <p:nvPr/>
        </p:nvSpPr>
        <p:spPr bwMode="auto">
          <a:xfrm>
            <a:off x="7042150" y="1590675"/>
            <a:ext cx="25558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4" name="Line 92"/>
          <p:cNvSpPr>
            <a:spLocks noChangeShapeType="1"/>
          </p:cNvSpPr>
          <p:nvPr/>
        </p:nvSpPr>
        <p:spPr bwMode="auto">
          <a:xfrm flipV="1">
            <a:off x="7096125" y="4667250"/>
            <a:ext cx="6858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5" name="AutoShape 93"/>
          <p:cNvSpPr>
            <a:spLocks noChangeArrowheads="1"/>
          </p:cNvSpPr>
          <p:nvPr/>
        </p:nvSpPr>
        <p:spPr bwMode="auto">
          <a:xfrm>
            <a:off x="6775450" y="368617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5</a:t>
            </a:r>
          </a:p>
        </p:txBody>
      </p:sp>
      <p:sp>
        <p:nvSpPr>
          <p:cNvPr id="54366" name="Line 94"/>
          <p:cNvSpPr>
            <a:spLocks noChangeShapeType="1"/>
          </p:cNvSpPr>
          <p:nvPr/>
        </p:nvSpPr>
        <p:spPr bwMode="auto">
          <a:xfrm rot="10800000" flipV="1">
            <a:off x="7321550" y="382270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7" name="AutoShape 95"/>
          <p:cNvSpPr>
            <a:spLocks noChangeArrowheads="1"/>
          </p:cNvSpPr>
          <p:nvPr/>
        </p:nvSpPr>
        <p:spPr bwMode="auto">
          <a:xfrm>
            <a:off x="7924800" y="3687763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k</a:t>
            </a:r>
          </a:p>
        </p:txBody>
      </p:sp>
      <p:sp>
        <p:nvSpPr>
          <p:cNvPr id="54368" name="Line 96"/>
          <p:cNvSpPr>
            <a:spLocks noChangeShapeType="1"/>
          </p:cNvSpPr>
          <p:nvPr/>
        </p:nvSpPr>
        <p:spPr bwMode="auto">
          <a:xfrm flipH="1" flipV="1">
            <a:off x="6575425" y="2924175"/>
            <a:ext cx="457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9" name="Line 97"/>
          <p:cNvSpPr>
            <a:spLocks noChangeShapeType="1"/>
          </p:cNvSpPr>
          <p:nvPr/>
        </p:nvSpPr>
        <p:spPr bwMode="auto">
          <a:xfrm flipH="1" flipV="1">
            <a:off x="6804025" y="2371725"/>
            <a:ext cx="22860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0" name="Line 98"/>
          <p:cNvSpPr>
            <a:spLocks noChangeShapeType="1"/>
          </p:cNvSpPr>
          <p:nvPr/>
        </p:nvSpPr>
        <p:spPr bwMode="auto">
          <a:xfrm flipV="1">
            <a:off x="7042150" y="2390775"/>
            <a:ext cx="22860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1" name="Line 99"/>
          <p:cNvSpPr>
            <a:spLocks noChangeShapeType="1"/>
          </p:cNvSpPr>
          <p:nvPr/>
        </p:nvSpPr>
        <p:spPr bwMode="auto">
          <a:xfrm flipV="1">
            <a:off x="7042150" y="2933700"/>
            <a:ext cx="457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2" name="Text Box 100"/>
          <p:cNvSpPr txBox="1">
            <a:spLocks noChangeArrowheads="1"/>
          </p:cNvSpPr>
          <p:nvPr/>
        </p:nvSpPr>
        <p:spPr bwMode="auto">
          <a:xfrm>
            <a:off x="6727825" y="29622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data</a:t>
            </a:r>
          </a:p>
        </p:txBody>
      </p:sp>
      <p:sp>
        <p:nvSpPr>
          <p:cNvPr id="54373" name="Line 101"/>
          <p:cNvSpPr>
            <a:spLocks noChangeShapeType="1"/>
          </p:cNvSpPr>
          <p:nvPr/>
        </p:nvSpPr>
        <p:spPr bwMode="auto">
          <a:xfrm flipV="1">
            <a:off x="6477000" y="3952875"/>
            <a:ext cx="5429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4" name="Text Box 102"/>
          <p:cNvSpPr txBox="1">
            <a:spLocks noChangeArrowheads="1"/>
          </p:cNvSpPr>
          <p:nvPr/>
        </p:nvSpPr>
        <p:spPr bwMode="auto">
          <a:xfrm>
            <a:off x="7372350" y="4038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tail</a:t>
            </a:r>
          </a:p>
        </p:txBody>
      </p:sp>
      <p:sp>
        <p:nvSpPr>
          <p:cNvPr id="54375" name="Text Box 103"/>
          <p:cNvSpPr txBox="1">
            <a:spLocks noChangeArrowheads="1"/>
          </p:cNvSpPr>
          <p:nvPr/>
        </p:nvSpPr>
        <p:spPr bwMode="auto">
          <a:xfrm>
            <a:off x="6219825" y="4000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tail</a:t>
            </a:r>
          </a:p>
        </p:txBody>
      </p:sp>
      <p:sp>
        <p:nvSpPr>
          <p:cNvPr id="54376" name="Line 104"/>
          <p:cNvSpPr>
            <a:spLocks noChangeShapeType="1"/>
          </p:cNvSpPr>
          <p:nvPr/>
        </p:nvSpPr>
        <p:spPr bwMode="auto">
          <a:xfrm flipH="1" flipV="1">
            <a:off x="7038975" y="3952875"/>
            <a:ext cx="5048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7" name="AutoShape 105"/>
          <p:cNvSpPr>
            <a:spLocks noChangeArrowheads="1"/>
          </p:cNvSpPr>
          <p:nvPr/>
        </p:nvSpPr>
        <p:spPr bwMode="auto">
          <a:xfrm>
            <a:off x="5857875" y="3686175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</a:t>
            </a:r>
          </a:p>
        </p:txBody>
      </p:sp>
      <p:sp>
        <p:nvSpPr>
          <p:cNvPr id="54378" name="Line 106"/>
          <p:cNvSpPr>
            <a:spLocks noChangeShapeType="1"/>
          </p:cNvSpPr>
          <p:nvPr/>
        </p:nvSpPr>
        <p:spPr bwMode="auto">
          <a:xfrm flipV="1">
            <a:off x="6172200" y="382905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9" name="Text Box 107"/>
          <p:cNvSpPr txBox="1">
            <a:spLocks noChangeArrowheads="1"/>
          </p:cNvSpPr>
          <p:nvPr/>
        </p:nvSpPr>
        <p:spPr bwMode="auto">
          <a:xfrm>
            <a:off x="6705600" y="429577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next</a:t>
            </a:r>
          </a:p>
        </p:txBody>
      </p:sp>
      <p:cxnSp>
        <p:nvCxnSpPr>
          <p:cNvPr id="54380" name="AutoShape 108"/>
          <p:cNvCxnSpPr>
            <a:cxnSpLocks noChangeShapeType="1"/>
          </p:cNvCxnSpPr>
          <p:nvPr/>
        </p:nvCxnSpPr>
        <p:spPr bwMode="auto">
          <a:xfrm rot="10800000" flipH="1" flipV="1">
            <a:off x="6775450" y="3914775"/>
            <a:ext cx="533400" cy="1588"/>
          </a:xfrm>
          <a:prstGeom prst="curvedConnector5">
            <a:avLst>
              <a:gd name="adj1" fmla="val -16074"/>
              <a:gd name="adj2" fmla="val 28300000"/>
              <a:gd name="adj3" fmla="val 11934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747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6" grpId="0" animBg="1"/>
      <p:bldP spid="54357" grpId="0" animBg="1"/>
      <p:bldP spid="54358" grpId="0" animBg="1"/>
      <p:bldP spid="54359" grpId="0" animBg="1"/>
      <p:bldP spid="54360" grpId="0" animBg="1"/>
      <p:bldP spid="54361" grpId="0" animBg="1"/>
      <p:bldP spid="54362" grpId="0" animBg="1"/>
      <p:bldP spid="54363" grpId="0" animBg="1"/>
      <p:bldP spid="54364" grpId="0" animBg="1"/>
      <p:bldP spid="54365" grpId="0" animBg="1"/>
      <p:bldP spid="54366" grpId="0" animBg="1"/>
      <p:bldP spid="54367" grpId="0" animBg="1"/>
      <p:bldP spid="54368" grpId="0" animBg="1"/>
      <p:bldP spid="54369" grpId="0" animBg="1"/>
      <p:bldP spid="54370" grpId="0" animBg="1"/>
      <p:bldP spid="54371" grpId="0" animBg="1"/>
      <p:bldP spid="54372" grpId="0"/>
      <p:bldP spid="54373" grpId="0" animBg="1"/>
      <p:bldP spid="54374" grpId="0"/>
      <p:bldP spid="54375" grpId="0"/>
      <p:bldP spid="54376" grpId="0" animBg="1"/>
      <p:bldP spid="54377" grpId="0" animBg="1"/>
      <p:bldP spid="54378" grpId="0" animBg="1"/>
      <p:bldP spid="543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Pointer Analyses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Heap abstraction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Alias representation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Aggregate modeling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Flow sensitivity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Context sensitivity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Call graph construction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Compositionality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 err="1"/>
              <a:t>Adaptivity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Abstraction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Single node for entire heap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Cannot distinguish between heap-directed pointers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Popular in stack-directed pointer analyses for </a:t>
            </a:r>
            <a:r>
              <a:rPr lang="en-US" sz="2000" dirty="0" smtClean="0"/>
              <a:t>C</a:t>
            </a:r>
            <a:endParaRPr lang="en-US" sz="15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Object </a:t>
            </a:r>
            <a:r>
              <a:rPr lang="en-US" sz="2400" dirty="0"/>
              <a:t>allocation sites (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0-CFA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Cannot distinguish </a:t>
            </a:r>
            <a:r>
              <a:rPr lang="en-US" sz="2000" dirty="0" smtClean="0"/>
              <a:t>objects </a:t>
            </a:r>
            <a:r>
              <a:rPr lang="en-US" sz="2000" dirty="0"/>
              <a:t>allocated at same site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Predominant pointer analysis for Java </a:t>
            </a:r>
            <a:endParaRPr lang="en-US" sz="15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String </a:t>
            </a:r>
            <a:r>
              <a:rPr lang="en-US" sz="2400" dirty="0"/>
              <a:t>of call sites (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k-CFA with heap specialization/cloning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Distinguishes </a:t>
            </a:r>
            <a:r>
              <a:rPr lang="en-US" sz="2000" dirty="0" smtClean="0"/>
              <a:t>objects </a:t>
            </a:r>
            <a:r>
              <a:rPr lang="en-US" sz="2000" dirty="0"/>
              <a:t>allocated at same site using finitely many strings of call sites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Predominant heap-directed pointer analysis for </a:t>
            </a:r>
            <a:r>
              <a:rPr lang="en-US" sz="2000" dirty="0" smtClean="0"/>
              <a:t>C</a:t>
            </a:r>
            <a:endParaRPr lang="en-US" sz="15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Strings </a:t>
            </a:r>
            <a:r>
              <a:rPr lang="en-US" sz="2400" dirty="0"/>
              <a:t>of object allocation sites in object-oriented languages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k-object-sensitivity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Distinguishes </a:t>
            </a:r>
            <a:r>
              <a:rPr lang="en-US" sz="2000" dirty="0" smtClean="0"/>
              <a:t>objects </a:t>
            </a:r>
            <a:r>
              <a:rPr lang="en-US" sz="2000" dirty="0"/>
              <a:t>allocated at same site using finitely many strings of object allocation sites</a:t>
            </a:r>
          </a:p>
        </p:txBody>
      </p:sp>
    </p:spTree>
    <p:extLst>
      <p:ext uri="{BB962C8B-B14F-4D97-AF65-F5344CB8AC3E}">
        <p14:creationId xmlns:p14="http://schemas.microsoft.com/office/powerpoint/2010/main" val="327208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581025" y="1295400"/>
            <a:ext cx="44481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auto">
          <a:xfrm>
            <a:off x="828675" y="4857750"/>
            <a:ext cx="3362325" cy="15430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 rot="10800000">
            <a:off x="7253288" y="26670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 rot="10800000">
            <a:off x="7253288" y="21336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6870700" y="4954588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l</a:t>
            </a:r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7543800" y="44037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4</a:t>
            </a:r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5943600" y="4405313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3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 flipV="1">
            <a:off x="6457950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7134225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AutoShape 12"/>
          <p:cNvSpPr>
            <a:spLocks noChangeArrowheads="1"/>
          </p:cNvSpPr>
          <p:nvPr/>
        </p:nvSpPr>
        <p:spPr bwMode="auto">
          <a:xfrm>
            <a:off x="5375275" y="23844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1</a:t>
            </a:r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rot="5400000" flipV="1">
            <a:off x="8185150" y="2155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auto">
          <a:xfrm>
            <a:off x="826770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b</a:t>
            </a:r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rot="5400000" flipV="1">
            <a:off x="5410200" y="2165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AutoShape 16"/>
          <p:cNvSpPr>
            <a:spLocks noChangeArrowheads="1"/>
          </p:cNvSpPr>
          <p:nvPr/>
        </p:nvSpPr>
        <p:spPr bwMode="auto">
          <a:xfrm>
            <a:off x="549275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a</a:t>
            </a:r>
          </a:p>
        </p:txBody>
      </p:sp>
      <p:sp>
        <p:nvSpPr>
          <p:cNvPr id="64529" name="AutoShape 17"/>
          <p:cNvSpPr>
            <a:spLocks noChangeArrowheads="1"/>
          </p:cNvSpPr>
          <p:nvPr/>
        </p:nvSpPr>
        <p:spPr bwMode="auto">
          <a:xfrm>
            <a:off x="8181975" y="23812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2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775325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5775325" y="27019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4532" name="AutoShape 20"/>
          <p:cNvSpPr>
            <a:spLocks noChangeArrowheads="1"/>
          </p:cNvSpPr>
          <p:nvPr/>
        </p:nvSpPr>
        <p:spPr bwMode="auto">
          <a:xfrm>
            <a:off x="6375400" y="21240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4533" name="AutoShape 21"/>
          <p:cNvSpPr>
            <a:spLocks noChangeArrowheads="1"/>
          </p:cNvSpPr>
          <p:nvPr/>
        </p:nvSpPr>
        <p:spPr bwMode="auto">
          <a:xfrm>
            <a:off x="6375400" y="26574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797800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797800" y="27241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7170738" y="26257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7170738" y="21050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5918200" y="2628900"/>
            <a:ext cx="4667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 flipV="1">
            <a:off x="5918200" y="2247900"/>
            <a:ext cx="466725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 rot="10800000">
            <a:off x="7691438" y="2236788"/>
            <a:ext cx="50323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 rot="10800000" flipV="1">
            <a:off x="7684040" y="2646901"/>
            <a:ext cx="503237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2" name="Line 30"/>
          <p:cNvSpPr>
            <a:spLocks noChangeShapeType="1"/>
          </p:cNvSpPr>
          <p:nvPr/>
        </p:nvSpPr>
        <p:spPr bwMode="auto">
          <a:xfrm flipH="1">
            <a:off x="6410325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3" name="AutoShape 31"/>
          <p:cNvSpPr>
            <a:spLocks noChangeArrowheads="1"/>
          </p:cNvSpPr>
          <p:nvPr/>
        </p:nvSpPr>
        <p:spPr bwMode="auto">
          <a:xfrm>
            <a:off x="6505575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64544" name="Line 32"/>
          <p:cNvSpPr>
            <a:spLocks noChangeShapeType="1"/>
          </p:cNvSpPr>
          <p:nvPr/>
        </p:nvSpPr>
        <p:spPr bwMode="auto">
          <a:xfrm flipH="1">
            <a:off x="6400800" y="1581150"/>
            <a:ext cx="24606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>
            <a:off x="7421563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6" name="AutoShape 34"/>
          <p:cNvSpPr>
            <a:spLocks noChangeArrowheads="1"/>
          </p:cNvSpPr>
          <p:nvPr/>
        </p:nvSpPr>
        <p:spPr bwMode="auto">
          <a:xfrm>
            <a:off x="7269163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v2</a:t>
            </a:r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7421563" y="1590675"/>
            <a:ext cx="255587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8" name="AutoShape 36"/>
          <p:cNvSpPr>
            <a:spLocks noChangeArrowheads="1"/>
          </p:cNvSpPr>
          <p:nvPr/>
        </p:nvSpPr>
        <p:spPr bwMode="auto">
          <a:xfrm>
            <a:off x="2057400" y="12954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AutoShape 37"/>
          <p:cNvSpPr>
            <a:spLocks noChangeArrowheads="1"/>
          </p:cNvSpPr>
          <p:nvPr/>
        </p:nvSpPr>
        <p:spPr bwMode="auto">
          <a:xfrm>
            <a:off x="2057400" y="16002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AutoShape 38"/>
          <p:cNvSpPr>
            <a:spLocks noChangeArrowheads="1"/>
          </p:cNvSpPr>
          <p:nvPr/>
        </p:nvSpPr>
        <p:spPr bwMode="auto">
          <a:xfrm>
            <a:off x="3714750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AutoShape 39"/>
          <p:cNvSpPr>
            <a:spLocks noChangeArrowheads="1"/>
          </p:cNvSpPr>
          <p:nvPr/>
        </p:nvSpPr>
        <p:spPr bwMode="auto">
          <a:xfrm>
            <a:off x="371475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AutoShape 40"/>
          <p:cNvSpPr>
            <a:spLocks noChangeArrowheads="1"/>
          </p:cNvSpPr>
          <p:nvPr/>
        </p:nvSpPr>
        <p:spPr bwMode="auto">
          <a:xfrm>
            <a:off x="4314825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>
            <a:off x="1114425" y="21336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AutoShape 42"/>
          <p:cNvSpPr>
            <a:spLocks noChangeArrowheads="1"/>
          </p:cNvSpPr>
          <p:nvPr/>
        </p:nvSpPr>
        <p:spPr bwMode="auto">
          <a:xfrm>
            <a:off x="430530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AutoShape 43"/>
          <p:cNvSpPr>
            <a:spLocks noChangeArrowheads="1"/>
          </p:cNvSpPr>
          <p:nvPr/>
        </p:nvSpPr>
        <p:spPr bwMode="auto">
          <a:xfrm>
            <a:off x="1104900" y="2943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6" name="AutoShape 44"/>
          <p:cNvSpPr>
            <a:spLocks noChangeArrowheads="1"/>
          </p:cNvSpPr>
          <p:nvPr/>
        </p:nvSpPr>
        <p:spPr bwMode="auto">
          <a:xfrm>
            <a:off x="2419350" y="48863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</a:t>
            </a:r>
            <a:r>
              <a:rPr lang="en-US" sz="1600" baseline="30000">
                <a:latin typeface="Verdana" charset="0"/>
              </a:rPr>
              <a:t>1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</a:t>
            </a:r>
            <a:r>
              <a:rPr lang="en-US" sz="1600" baseline="30000">
                <a:latin typeface="Verdana" charset="0"/>
              </a:rPr>
              <a:t>2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3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4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3810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</a:t>
            </a:r>
            <a:r>
              <a:rPr lang="en-US" sz="1600" baseline="30000" dirty="0">
                <a:latin typeface="Verdana" charset="0"/>
              </a:rPr>
              <a:t>5</a:t>
            </a:r>
            <a:r>
              <a:rPr lang="en-US" sz="1600" dirty="0">
                <a:latin typeface="Verdana" charset="0"/>
              </a:rPr>
              <a:t>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64559" name="Line 47"/>
          <p:cNvSpPr>
            <a:spLocks noChangeShapeType="1"/>
          </p:cNvSpPr>
          <p:nvPr/>
        </p:nvSpPr>
        <p:spPr bwMode="auto">
          <a:xfrm flipH="1">
            <a:off x="6794500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0" name="AutoShape 48"/>
          <p:cNvSpPr>
            <a:spLocks noChangeArrowheads="1"/>
          </p:cNvSpPr>
          <p:nvPr/>
        </p:nvSpPr>
        <p:spPr bwMode="auto">
          <a:xfrm>
            <a:off x="6889750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c</a:t>
            </a:r>
          </a:p>
        </p:txBody>
      </p:sp>
      <p:sp>
        <p:nvSpPr>
          <p:cNvPr id="64561" name="Line 49"/>
          <p:cNvSpPr>
            <a:spLocks noChangeShapeType="1"/>
          </p:cNvSpPr>
          <p:nvPr/>
        </p:nvSpPr>
        <p:spPr bwMode="auto">
          <a:xfrm flipH="1">
            <a:off x="6784975" y="1581150"/>
            <a:ext cx="24606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2" name="AutoShape 50"/>
          <p:cNvSpPr>
            <a:spLocks noChangeArrowheads="1"/>
          </p:cNvSpPr>
          <p:nvPr/>
        </p:nvSpPr>
        <p:spPr bwMode="auto">
          <a:xfrm>
            <a:off x="6765925" y="5657850"/>
            <a:ext cx="5207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this</a:t>
            </a:r>
          </a:p>
        </p:txBody>
      </p:sp>
      <p:sp>
        <p:nvSpPr>
          <p:cNvPr id="64563" name="Line 51"/>
          <p:cNvSpPr>
            <a:spLocks noChangeShapeType="1"/>
          </p:cNvSpPr>
          <p:nvPr/>
        </p:nvSpPr>
        <p:spPr bwMode="auto">
          <a:xfrm flipH="1" flipV="1">
            <a:off x="6248400" y="4667250"/>
            <a:ext cx="685800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4" name="Line 52"/>
          <p:cNvSpPr>
            <a:spLocks noChangeShapeType="1"/>
          </p:cNvSpPr>
          <p:nvPr/>
        </p:nvSpPr>
        <p:spPr bwMode="auto">
          <a:xfrm>
            <a:off x="7042150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5" name="Line 53"/>
          <p:cNvSpPr>
            <a:spLocks noChangeShapeType="1"/>
          </p:cNvSpPr>
          <p:nvPr/>
        </p:nvSpPr>
        <p:spPr bwMode="auto">
          <a:xfrm>
            <a:off x="7042150" y="1590675"/>
            <a:ext cx="25558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6" name="Line 54"/>
          <p:cNvSpPr>
            <a:spLocks noChangeShapeType="1"/>
          </p:cNvSpPr>
          <p:nvPr/>
        </p:nvSpPr>
        <p:spPr bwMode="auto">
          <a:xfrm flipV="1">
            <a:off x="7096125" y="4667250"/>
            <a:ext cx="6858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7" name="AutoShape 55"/>
          <p:cNvSpPr>
            <a:spLocks noChangeArrowheads="1"/>
          </p:cNvSpPr>
          <p:nvPr/>
        </p:nvSpPr>
        <p:spPr bwMode="auto">
          <a:xfrm>
            <a:off x="6775450" y="368617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5</a:t>
            </a:r>
          </a:p>
        </p:txBody>
      </p:sp>
      <p:sp>
        <p:nvSpPr>
          <p:cNvPr id="64568" name="Line 56"/>
          <p:cNvSpPr>
            <a:spLocks noChangeShapeType="1"/>
          </p:cNvSpPr>
          <p:nvPr/>
        </p:nvSpPr>
        <p:spPr bwMode="auto">
          <a:xfrm rot="10800000" flipV="1">
            <a:off x="7321550" y="382270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9" name="AutoShape 57"/>
          <p:cNvSpPr>
            <a:spLocks noChangeArrowheads="1"/>
          </p:cNvSpPr>
          <p:nvPr/>
        </p:nvSpPr>
        <p:spPr bwMode="auto">
          <a:xfrm>
            <a:off x="7924800" y="3687763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k</a:t>
            </a:r>
          </a:p>
        </p:txBody>
      </p:sp>
      <p:sp>
        <p:nvSpPr>
          <p:cNvPr id="64570" name="Line 58"/>
          <p:cNvSpPr>
            <a:spLocks noChangeShapeType="1"/>
          </p:cNvSpPr>
          <p:nvPr/>
        </p:nvSpPr>
        <p:spPr bwMode="auto">
          <a:xfrm flipH="1" flipV="1">
            <a:off x="6575425" y="2924175"/>
            <a:ext cx="457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1" name="Line 59"/>
          <p:cNvSpPr>
            <a:spLocks noChangeShapeType="1"/>
          </p:cNvSpPr>
          <p:nvPr/>
        </p:nvSpPr>
        <p:spPr bwMode="auto">
          <a:xfrm flipH="1" flipV="1">
            <a:off x="6804025" y="2371725"/>
            <a:ext cx="22860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2" name="Line 60"/>
          <p:cNvSpPr>
            <a:spLocks noChangeShapeType="1"/>
          </p:cNvSpPr>
          <p:nvPr/>
        </p:nvSpPr>
        <p:spPr bwMode="auto">
          <a:xfrm flipV="1">
            <a:off x="7042150" y="2390775"/>
            <a:ext cx="22860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3" name="Line 61"/>
          <p:cNvSpPr>
            <a:spLocks noChangeShapeType="1"/>
          </p:cNvSpPr>
          <p:nvPr/>
        </p:nvSpPr>
        <p:spPr bwMode="auto">
          <a:xfrm flipV="1">
            <a:off x="7042150" y="2933700"/>
            <a:ext cx="457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4" name="Text Box 62"/>
          <p:cNvSpPr txBox="1">
            <a:spLocks noChangeArrowheads="1"/>
          </p:cNvSpPr>
          <p:nvPr/>
        </p:nvSpPr>
        <p:spPr bwMode="auto">
          <a:xfrm>
            <a:off x="6727825" y="29622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data</a:t>
            </a:r>
          </a:p>
        </p:txBody>
      </p:sp>
      <p:sp>
        <p:nvSpPr>
          <p:cNvPr id="64575" name="Line 63"/>
          <p:cNvSpPr>
            <a:spLocks noChangeShapeType="1"/>
          </p:cNvSpPr>
          <p:nvPr/>
        </p:nvSpPr>
        <p:spPr bwMode="auto">
          <a:xfrm flipV="1">
            <a:off x="6477000" y="3952875"/>
            <a:ext cx="5429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6" name="Text Box 64"/>
          <p:cNvSpPr txBox="1">
            <a:spLocks noChangeArrowheads="1"/>
          </p:cNvSpPr>
          <p:nvPr/>
        </p:nvSpPr>
        <p:spPr bwMode="auto">
          <a:xfrm>
            <a:off x="7372350" y="4038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tail</a:t>
            </a:r>
          </a:p>
        </p:txBody>
      </p:sp>
      <p:sp>
        <p:nvSpPr>
          <p:cNvPr id="64577" name="Text Box 65"/>
          <p:cNvSpPr txBox="1">
            <a:spLocks noChangeArrowheads="1"/>
          </p:cNvSpPr>
          <p:nvPr/>
        </p:nvSpPr>
        <p:spPr bwMode="auto">
          <a:xfrm>
            <a:off x="6219825" y="4000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tail</a:t>
            </a:r>
          </a:p>
        </p:txBody>
      </p:sp>
      <p:sp>
        <p:nvSpPr>
          <p:cNvPr id="64578" name="Line 66"/>
          <p:cNvSpPr>
            <a:spLocks noChangeShapeType="1"/>
          </p:cNvSpPr>
          <p:nvPr/>
        </p:nvSpPr>
        <p:spPr bwMode="auto">
          <a:xfrm flipH="1" flipV="1">
            <a:off x="7038975" y="3952875"/>
            <a:ext cx="5048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79" name="AutoShape 67"/>
          <p:cNvSpPr>
            <a:spLocks noChangeArrowheads="1"/>
          </p:cNvSpPr>
          <p:nvPr/>
        </p:nvSpPr>
        <p:spPr bwMode="auto">
          <a:xfrm>
            <a:off x="5857875" y="3686175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</a:t>
            </a:r>
          </a:p>
        </p:txBody>
      </p:sp>
      <p:sp>
        <p:nvSpPr>
          <p:cNvPr id="64580" name="Line 68"/>
          <p:cNvSpPr>
            <a:spLocks noChangeShapeType="1"/>
          </p:cNvSpPr>
          <p:nvPr/>
        </p:nvSpPr>
        <p:spPr bwMode="auto">
          <a:xfrm flipV="1">
            <a:off x="6172200" y="382905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6705600" y="429577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next</a:t>
            </a:r>
          </a:p>
        </p:txBody>
      </p:sp>
      <p:cxnSp>
        <p:nvCxnSpPr>
          <p:cNvPr id="64582" name="AutoShape 70"/>
          <p:cNvCxnSpPr>
            <a:cxnSpLocks noChangeShapeType="1"/>
          </p:cNvCxnSpPr>
          <p:nvPr/>
        </p:nvCxnSpPr>
        <p:spPr bwMode="auto">
          <a:xfrm rot="10800000" flipH="1" flipV="1">
            <a:off x="6775450" y="3914775"/>
            <a:ext cx="533400" cy="1588"/>
          </a:xfrm>
          <a:prstGeom prst="curvedConnector5">
            <a:avLst>
              <a:gd name="adj1" fmla="val -16074"/>
              <a:gd name="adj2" fmla="val 28300000"/>
              <a:gd name="adj3" fmla="val 11934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310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 Representation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Points-to Analysis: Computes the set of memory locations that a pointer may point to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Points-to graph represented explicitly or symbolically (e.g. using Binary Decision Diagrams)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Predominant kind of pointer </a:t>
            </a:r>
            <a:r>
              <a:rPr lang="en-US" sz="2000" dirty="0" smtClean="0"/>
              <a:t>analysis</a:t>
            </a:r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Alias </a:t>
            </a:r>
            <a:r>
              <a:rPr lang="en-US" sz="2400" dirty="0"/>
              <a:t>Analysis: Computes pairs of pointers that may point to the same memory location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Used primarily by older pointer analyses for C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 be computed using a points-to </a:t>
            </a:r>
            <a:r>
              <a:rPr lang="en-US" sz="2000" dirty="0" smtClean="0"/>
              <a:t>analysis:</a:t>
            </a:r>
            <a:br>
              <a:rPr lang="en-US" sz="2000" dirty="0" smtClean="0"/>
            </a:br>
            <a:r>
              <a:rPr lang="en-US" sz="2000" i="1" dirty="0" smtClean="0"/>
              <a:t>may</a:t>
            </a:r>
            <a:r>
              <a:rPr lang="en-US" sz="2000" i="1" dirty="0"/>
              <a:t>-alias</a:t>
            </a:r>
            <a:r>
              <a:rPr lang="en-US" sz="2000" dirty="0"/>
              <a:t>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) if </a:t>
            </a:r>
            <a:r>
              <a:rPr lang="en-US" sz="2000" i="1" dirty="0"/>
              <a:t>points-to</a:t>
            </a:r>
            <a:r>
              <a:rPr lang="en-US" sz="2000" dirty="0"/>
              <a:t>(v</a:t>
            </a:r>
            <a:r>
              <a:rPr lang="en-US" sz="2000" baseline="-25000" dirty="0"/>
              <a:t>1</a:t>
            </a:r>
            <a:r>
              <a:rPr lang="en-US" sz="2000" dirty="0"/>
              <a:t>) ∩ points-to(v</a:t>
            </a:r>
            <a:r>
              <a:rPr lang="en-US" sz="2000" baseline="-25000" dirty="0"/>
              <a:t>2</a:t>
            </a:r>
            <a:r>
              <a:rPr lang="en-US" sz="2000" dirty="0"/>
              <a:t>) ≠ </a:t>
            </a:r>
            <a:r>
              <a:rPr lang="en-US" sz="2000" dirty="0" err="1"/>
              <a:t>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91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Modeling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79248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Arrays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Single field ([*]) representing all array elements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Cannot distinguish </a:t>
            </a:r>
            <a:r>
              <a:rPr lang="en-US" sz="2000" dirty="0" smtClean="0"/>
              <a:t>elements </a:t>
            </a:r>
            <a:r>
              <a:rPr lang="en-US" sz="2000" dirty="0"/>
              <a:t>of same array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But array dependence analysis used in parallelizing compilers is capable of making such distinctions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Records</a:t>
            </a:r>
            <a:r>
              <a:rPr lang="en-US" sz="2400" dirty="0"/>
              <a:t>/</a:t>
            </a:r>
            <a:r>
              <a:rPr lang="en-US" sz="2400" dirty="0" err="1"/>
              <a:t>Structs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Field-insensitive/field-independent: merge </a:t>
            </a:r>
            <a:r>
              <a:rPr lang="en-US" sz="2000" i="1" dirty="0"/>
              <a:t>all</a:t>
            </a:r>
            <a:r>
              <a:rPr lang="en-US" sz="2000" dirty="0"/>
              <a:t> fields of </a:t>
            </a:r>
            <a:r>
              <a:rPr lang="en-US" sz="2000" i="1" dirty="0"/>
              <a:t>each</a:t>
            </a:r>
            <a:r>
              <a:rPr lang="en-US" sz="2000" dirty="0"/>
              <a:t> abstract record object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Field-based: merge </a:t>
            </a:r>
            <a:r>
              <a:rPr lang="en-US" sz="2000" i="1" dirty="0"/>
              <a:t>each</a:t>
            </a:r>
            <a:r>
              <a:rPr lang="en-US" sz="2000" dirty="0"/>
              <a:t> field of </a:t>
            </a:r>
            <a:r>
              <a:rPr lang="en-US" sz="2000" i="1" dirty="0"/>
              <a:t>all</a:t>
            </a:r>
            <a:r>
              <a:rPr lang="en-US" sz="2000" dirty="0"/>
              <a:t> record objects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Field-sensitive: model </a:t>
            </a:r>
            <a:r>
              <a:rPr lang="en-US" sz="2000" i="1" dirty="0"/>
              <a:t>each</a:t>
            </a:r>
            <a:r>
              <a:rPr lang="en-US" sz="2000" dirty="0"/>
              <a:t> field of </a:t>
            </a:r>
            <a:r>
              <a:rPr lang="en-US" sz="2000" i="1" dirty="0"/>
              <a:t>each</a:t>
            </a:r>
            <a:r>
              <a:rPr lang="en-US" sz="2000" dirty="0"/>
              <a:t> abstract record object (most precise)</a:t>
            </a:r>
          </a:p>
        </p:txBody>
      </p:sp>
    </p:spTree>
    <p:extLst>
      <p:ext uri="{BB962C8B-B14F-4D97-AF65-F5344CB8AC3E}">
        <p14:creationId xmlns:p14="http://schemas.microsoft.com/office/powerpoint/2010/main" val="255331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Flow-insensitive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Ignores intra-procedural control-flow (i.e. </a:t>
            </a:r>
            <a:r>
              <a:rPr lang="en-US" sz="2000" dirty="0" smtClean="0"/>
              <a:t>order </a:t>
            </a:r>
            <a:r>
              <a:rPr lang="en-US" sz="2000" dirty="0"/>
              <a:t>of statements within a function)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Computes one solution for whole program or per function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Usually combined with Static Single Assignment (SSA) transformation to get limited flow sensitivity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Two kinds: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Steensgaard</a:t>
            </a:r>
            <a:r>
              <a:rPr lang="en-US" sz="1800" dirty="0" err="1" smtClean="0">
                <a:latin typeface="Arial"/>
              </a:rPr>
              <a:t>’</a:t>
            </a:r>
            <a:r>
              <a:rPr lang="en-US" sz="1800" dirty="0" err="1" smtClean="0"/>
              <a:t>s</a:t>
            </a:r>
            <a:r>
              <a:rPr lang="en-US" sz="1800" dirty="0" smtClean="0"/>
              <a:t> </a:t>
            </a:r>
            <a:r>
              <a:rPr lang="en-US" sz="1800" dirty="0"/>
              <a:t>or equality-based: almost linear time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Anderson</a:t>
            </a:r>
            <a:r>
              <a:rPr lang="en-US" sz="1800" dirty="0" smtClean="0">
                <a:latin typeface="Arial"/>
              </a:rPr>
              <a:t>’s</a:t>
            </a:r>
            <a:r>
              <a:rPr lang="en-US" sz="1800" dirty="0" smtClean="0"/>
              <a:t> </a:t>
            </a:r>
            <a:r>
              <a:rPr lang="en-US" sz="1800" dirty="0"/>
              <a:t>or subset-based: cubic </a:t>
            </a:r>
            <a:r>
              <a:rPr lang="en-US" sz="1800" dirty="0" smtClean="0"/>
              <a:t>time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Flow</a:t>
            </a:r>
            <a:r>
              <a:rPr lang="en-US" sz="2400" dirty="0"/>
              <a:t>-sensitive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Computes one solution per program point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Typically performs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strong updates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for assignments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More precise but typically less scalable</a:t>
            </a:r>
          </a:p>
        </p:txBody>
      </p:sp>
    </p:spTree>
    <p:extLst>
      <p:ext uri="{BB962C8B-B14F-4D97-AF65-F5344CB8AC3E}">
        <p14:creationId xmlns:p14="http://schemas.microsoft.com/office/powerpoint/2010/main" val="406428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581025" y="1295400"/>
            <a:ext cx="44481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828675" y="4857750"/>
            <a:ext cx="3362325" cy="15430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 rot="10800000">
            <a:off x="7253288" y="26670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 rot="10800000">
            <a:off x="7253288" y="21336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62471" name="AutoShape 7"/>
          <p:cNvSpPr>
            <a:spLocks noChangeArrowheads="1"/>
          </p:cNvSpPr>
          <p:nvPr/>
        </p:nvSpPr>
        <p:spPr bwMode="auto">
          <a:xfrm>
            <a:off x="6870700" y="4954588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l</a:t>
            </a:r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7543800" y="44037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4</a:t>
            </a:r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5943600" y="4405313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3</a:t>
            </a:r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H="1" flipV="1">
            <a:off x="6457950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 flipV="1">
            <a:off x="7134225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AutoShape 12"/>
          <p:cNvSpPr>
            <a:spLocks noChangeArrowheads="1"/>
          </p:cNvSpPr>
          <p:nvPr/>
        </p:nvSpPr>
        <p:spPr bwMode="auto">
          <a:xfrm>
            <a:off x="5375275" y="23844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1</a:t>
            </a: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 rot="5400000" flipV="1">
            <a:off x="8185150" y="2155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AutoShape 14"/>
          <p:cNvSpPr>
            <a:spLocks noChangeArrowheads="1"/>
          </p:cNvSpPr>
          <p:nvPr/>
        </p:nvSpPr>
        <p:spPr bwMode="auto">
          <a:xfrm>
            <a:off x="826770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b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rot="5400000" flipV="1">
            <a:off x="5410200" y="2165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AutoShape 16"/>
          <p:cNvSpPr>
            <a:spLocks noChangeArrowheads="1"/>
          </p:cNvSpPr>
          <p:nvPr/>
        </p:nvSpPr>
        <p:spPr bwMode="auto">
          <a:xfrm>
            <a:off x="549275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a</a:t>
            </a:r>
          </a:p>
        </p:txBody>
      </p:sp>
      <p:sp>
        <p:nvSpPr>
          <p:cNvPr id="62481" name="AutoShape 17"/>
          <p:cNvSpPr>
            <a:spLocks noChangeArrowheads="1"/>
          </p:cNvSpPr>
          <p:nvPr/>
        </p:nvSpPr>
        <p:spPr bwMode="auto">
          <a:xfrm>
            <a:off x="8181975" y="23812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2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775325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5775325" y="27019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2484" name="AutoShape 20"/>
          <p:cNvSpPr>
            <a:spLocks noChangeArrowheads="1"/>
          </p:cNvSpPr>
          <p:nvPr/>
        </p:nvSpPr>
        <p:spPr bwMode="auto">
          <a:xfrm>
            <a:off x="6375400" y="21240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6375400" y="26574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7797800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7797800" y="27241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7170738" y="26257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7170738" y="21050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5918200" y="2628900"/>
            <a:ext cx="4667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 flipV="1">
            <a:off x="5918200" y="2247900"/>
            <a:ext cx="466725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 rot="10800000">
            <a:off x="7691438" y="2236788"/>
            <a:ext cx="50323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 rot="10800000" flipV="1">
            <a:off x="7672388" y="2635250"/>
            <a:ext cx="503237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 flipH="1">
            <a:off x="6410325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AutoShape 31"/>
          <p:cNvSpPr>
            <a:spLocks noChangeArrowheads="1"/>
          </p:cNvSpPr>
          <p:nvPr/>
        </p:nvSpPr>
        <p:spPr bwMode="auto">
          <a:xfrm>
            <a:off x="6505575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H="1">
            <a:off x="6400800" y="1581150"/>
            <a:ext cx="24606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>
            <a:off x="7421563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8" name="AutoShape 34"/>
          <p:cNvSpPr>
            <a:spLocks noChangeArrowheads="1"/>
          </p:cNvSpPr>
          <p:nvPr/>
        </p:nvSpPr>
        <p:spPr bwMode="auto">
          <a:xfrm>
            <a:off x="7269163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v2</a:t>
            </a:r>
          </a:p>
        </p:txBody>
      </p:sp>
      <p:sp>
        <p:nvSpPr>
          <p:cNvPr id="62499" name="Line 35"/>
          <p:cNvSpPr>
            <a:spLocks noChangeShapeType="1"/>
          </p:cNvSpPr>
          <p:nvPr/>
        </p:nvSpPr>
        <p:spPr bwMode="auto">
          <a:xfrm>
            <a:off x="7421563" y="1590675"/>
            <a:ext cx="255587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0" name="AutoShape 36"/>
          <p:cNvSpPr>
            <a:spLocks noChangeArrowheads="1"/>
          </p:cNvSpPr>
          <p:nvPr/>
        </p:nvSpPr>
        <p:spPr bwMode="auto">
          <a:xfrm>
            <a:off x="2057400" y="12954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AutoShape 37"/>
          <p:cNvSpPr>
            <a:spLocks noChangeArrowheads="1"/>
          </p:cNvSpPr>
          <p:nvPr/>
        </p:nvSpPr>
        <p:spPr bwMode="auto">
          <a:xfrm>
            <a:off x="2057400" y="16002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AutoShape 38"/>
          <p:cNvSpPr>
            <a:spLocks noChangeArrowheads="1"/>
          </p:cNvSpPr>
          <p:nvPr/>
        </p:nvSpPr>
        <p:spPr bwMode="auto">
          <a:xfrm>
            <a:off x="3714750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3" name="AutoShape 39"/>
          <p:cNvSpPr>
            <a:spLocks noChangeArrowheads="1"/>
          </p:cNvSpPr>
          <p:nvPr/>
        </p:nvSpPr>
        <p:spPr bwMode="auto">
          <a:xfrm>
            <a:off x="371475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4" name="AutoShape 40"/>
          <p:cNvSpPr>
            <a:spLocks noChangeArrowheads="1"/>
          </p:cNvSpPr>
          <p:nvPr/>
        </p:nvSpPr>
        <p:spPr bwMode="auto">
          <a:xfrm>
            <a:off x="4314825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5" name="AutoShape 41"/>
          <p:cNvSpPr>
            <a:spLocks noChangeArrowheads="1"/>
          </p:cNvSpPr>
          <p:nvPr/>
        </p:nvSpPr>
        <p:spPr bwMode="auto">
          <a:xfrm>
            <a:off x="1114425" y="21336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6" name="AutoShape 42"/>
          <p:cNvSpPr>
            <a:spLocks noChangeArrowheads="1"/>
          </p:cNvSpPr>
          <p:nvPr/>
        </p:nvSpPr>
        <p:spPr bwMode="auto">
          <a:xfrm>
            <a:off x="430530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7" name="AutoShape 43"/>
          <p:cNvSpPr>
            <a:spLocks noChangeArrowheads="1"/>
          </p:cNvSpPr>
          <p:nvPr/>
        </p:nvSpPr>
        <p:spPr bwMode="auto">
          <a:xfrm>
            <a:off x="1104900" y="2943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AutoShape 44"/>
          <p:cNvSpPr>
            <a:spLocks noChangeArrowheads="1"/>
          </p:cNvSpPr>
          <p:nvPr/>
        </p:nvSpPr>
        <p:spPr bwMode="auto">
          <a:xfrm>
            <a:off x="2419350" y="48863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</a:t>
            </a:r>
            <a:r>
              <a:rPr lang="en-US" sz="1600" baseline="30000">
                <a:latin typeface="Verdana" charset="0"/>
              </a:rPr>
              <a:t>1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</a:t>
            </a:r>
            <a:r>
              <a:rPr lang="en-US" sz="1600" baseline="30000">
                <a:latin typeface="Verdana" charset="0"/>
              </a:rPr>
              <a:t>2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3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4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62510" name="Rectangle 46"/>
          <p:cNvSpPr>
            <a:spLocks noChangeArrowheads="1"/>
          </p:cNvSpPr>
          <p:nvPr/>
        </p:nvSpPr>
        <p:spPr bwMode="auto">
          <a:xfrm>
            <a:off x="3810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</a:t>
            </a:r>
            <a:r>
              <a:rPr lang="en-US" sz="1600" baseline="30000" dirty="0">
                <a:latin typeface="Verdana" charset="0"/>
              </a:rPr>
              <a:t>5</a:t>
            </a:r>
            <a:r>
              <a:rPr lang="en-US" sz="1600" dirty="0">
                <a:latin typeface="Verdana" charset="0"/>
              </a:rPr>
              <a:t>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62511" name="Line 47"/>
          <p:cNvSpPr>
            <a:spLocks noChangeShapeType="1"/>
          </p:cNvSpPr>
          <p:nvPr/>
        </p:nvSpPr>
        <p:spPr bwMode="auto">
          <a:xfrm flipH="1">
            <a:off x="6794500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2" name="AutoShape 48"/>
          <p:cNvSpPr>
            <a:spLocks noChangeArrowheads="1"/>
          </p:cNvSpPr>
          <p:nvPr/>
        </p:nvSpPr>
        <p:spPr bwMode="auto">
          <a:xfrm>
            <a:off x="6889750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c</a:t>
            </a:r>
          </a:p>
        </p:txBody>
      </p:sp>
      <p:sp>
        <p:nvSpPr>
          <p:cNvPr id="62513" name="Line 49"/>
          <p:cNvSpPr>
            <a:spLocks noChangeShapeType="1"/>
          </p:cNvSpPr>
          <p:nvPr/>
        </p:nvSpPr>
        <p:spPr bwMode="auto">
          <a:xfrm flipH="1">
            <a:off x="6784975" y="1581150"/>
            <a:ext cx="24606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4" name="AutoShape 50"/>
          <p:cNvSpPr>
            <a:spLocks noChangeArrowheads="1"/>
          </p:cNvSpPr>
          <p:nvPr/>
        </p:nvSpPr>
        <p:spPr bwMode="auto">
          <a:xfrm>
            <a:off x="6765925" y="5657850"/>
            <a:ext cx="5207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this</a:t>
            </a:r>
          </a:p>
        </p:txBody>
      </p:sp>
      <p:sp>
        <p:nvSpPr>
          <p:cNvPr id="62515" name="Line 51"/>
          <p:cNvSpPr>
            <a:spLocks noChangeShapeType="1"/>
          </p:cNvSpPr>
          <p:nvPr/>
        </p:nvSpPr>
        <p:spPr bwMode="auto">
          <a:xfrm flipH="1" flipV="1">
            <a:off x="6248400" y="4667250"/>
            <a:ext cx="685800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6" name="Line 52"/>
          <p:cNvSpPr>
            <a:spLocks noChangeShapeType="1"/>
          </p:cNvSpPr>
          <p:nvPr/>
        </p:nvSpPr>
        <p:spPr bwMode="auto">
          <a:xfrm>
            <a:off x="7042150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7" name="Line 53"/>
          <p:cNvSpPr>
            <a:spLocks noChangeShapeType="1"/>
          </p:cNvSpPr>
          <p:nvPr/>
        </p:nvSpPr>
        <p:spPr bwMode="auto">
          <a:xfrm>
            <a:off x="7042150" y="1590675"/>
            <a:ext cx="25558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8" name="Line 54"/>
          <p:cNvSpPr>
            <a:spLocks noChangeShapeType="1"/>
          </p:cNvSpPr>
          <p:nvPr/>
        </p:nvSpPr>
        <p:spPr bwMode="auto">
          <a:xfrm flipV="1">
            <a:off x="7096125" y="4667250"/>
            <a:ext cx="6858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9" name="AutoShape 55"/>
          <p:cNvSpPr>
            <a:spLocks noChangeArrowheads="1"/>
          </p:cNvSpPr>
          <p:nvPr/>
        </p:nvSpPr>
        <p:spPr bwMode="auto">
          <a:xfrm>
            <a:off x="6775450" y="368617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5</a:t>
            </a:r>
          </a:p>
        </p:txBody>
      </p:sp>
      <p:sp>
        <p:nvSpPr>
          <p:cNvPr id="62520" name="Line 56"/>
          <p:cNvSpPr>
            <a:spLocks noChangeShapeType="1"/>
          </p:cNvSpPr>
          <p:nvPr/>
        </p:nvSpPr>
        <p:spPr bwMode="auto">
          <a:xfrm rot="10800000" flipV="1">
            <a:off x="7321550" y="382270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1" name="AutoShape 57"/>
          <p:cNvSpPr>
            <a:spLocks noChangeArrowheads="1"/>
          </p:cNvSpPr>
          <p:nvPr/>
        </p:nvSpPr>
        <p:spPr bwMode="auto">
          <a:xfrm>
            <a:off x="7924800" y="3687763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k</a:t>
            </a:r>
          </a:p>
        </p:txBody>
      </p:sp>
      <p:sp>
        <p:nvSpPr>
          <p:cNvPr id="62522" name="Line 58"/>
          <p:cNvSpPr>
            <a:spLocks noChangeShapeType="1"/>
          </p:cNvSpPr>
          <p:nvPr/>
        </p:nvSpPr>
        <p:spPr bwMode="auto">
          <a:xfrm flipH="1" flipV="1">
            <a:off x="6575425" y="2924175"/>
            <a:ext cx="457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 flipH="1" flipV="1">
            <a:off x="6804025" y="2371725"/>
            <a:ext cx="22860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 flipV="1">
            <a:off x="7042150" y="2390775"/>
            <a:ext cx="22860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 flipV="1">
            <a:off x="7042150" y="2933700"/>
            <a:ext cx="457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6" name="Text Box 62"/>
          <p:cNvSpPr txBox="1">
            <a:spLocks noChangeArrowheads="1"/>
          </p:cNvSpPr>
          <p:nvPr/>
        </p:nvSpPr>
        <p:spPr bwMode="auto">
          <a:xfrm>
            <a:off x="6727825" y="29622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data</a:t>
            </a:r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 flipV="1">
            <a:off x="6477000" y="3952875"/>
            <a:ext cx="5429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28" name="Text Box 64"/>
          <p:cNvSpPr txBox="1">
            <a:spLocks noChangeArrowheads="1"/>
          </p:cNvSpPr>
          <p:nvPr/>
        </p:nvSpPr>
        <p:spPr bwMode="auto">
          <a:xfrm>
            <a:off x="7372350" y="4038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tail</a:t>
            </a:r>
          </a:p>
        </p:txBody>
      </p:sp>
      <p:sp>
        <p:nvSpPr>
          <p:cNvPr id="62529" name="Text Box 65"/>
          <p:cNvSpPr txBox="1">
            <a:spLocks noChangeArrowheads="1"/>
          </p:cNvSpPr>
          <p:nvPr/>
        </p:nvSpPr>
        <p:spPr bwMode="auto">
          <a:xfrm>
            <a:off x="6219825" y="4000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tail</a:t>
            </a:r>
          </a:p>
        </p:txBody>
      </p:sp>
      <p:sp>
        <p:nvSpPr>
          <p:cNvPr id="62530" name="Line 66"/>
          <p:cNvSpPr>
            <a:spLocks noChangeShapeType="1"/>
          </p:cNvSpPr>
          <p:nvPr/>
        </p:nvSpPr>
        <p:spPr bwMode="auto">
          <a:xfrm flipH="1" flipV="1">
            <a:off x="7038975" y="3952875"/>
            <a:ext cx="5048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1" name="AutoShape 67"/>
          <p:cNvSpPr>
            <a:spLocks noChangeArrowheads="1"/>
          </p:cNvSpPr>
          <p:nvPr/>
        </p:nvSpPr>
        <p:spPr bwMode="auto">
          <a:xfrm>
            <a:off x="5857875" y="3686175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</a:t>
            </a:r>
          </a:p>
        </p:txBody>
      </p:sp>
      <p:sp>
        <p:nvSpPr>
          <p:cNvPr id="62532" name="Line 68"/>
          <p:cNvSpPr>
            <a:spLocks noChangeShapeType="1"/>
          </p:cNvSpPr>
          <p:nvPr/>
        </p:nvSpPr>
        <p:spPr bwMode="auto">
          <a:xfrm flipV="1">
            <a:off x="6172200" y="382905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3" name="Text Box 69"/>
          <p:cNvSpPr txBox="1">
            <a:spLocks noChangeArrowheads="1"/>
          </p:cNvSpPr>
          <p:nvPr/>
        </p:nvSpPr>
        <p:spPr bwMode="auto">
          <a:xfrm>
            <a:off x="6705600" y="429577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next</a:t>
            </a:r>
          </a:p>
        </p:txBody>
      </p:sp>
      <p:cxnSp>
        <p:nvCxnSpPr>
          <p:cNvPr id="62534" name="AutoShape 70"/>
          <p:cNvCxnSpPr>
            <a:cxnSpLocks noChangeShapeType="1"/>
          </p:cNvCxnSpPr>
          <p:nvPr/>
        </p:nvCxnSpPr>
        <p:spPr bwMode="auto">
          <a:xfrm rot="10800000" flipH="1" flipV="1">
            <a:off x="6775450" y="3914775"/>
            <a:ext cx="533400" cy="1588"/>
          </a:xfrm>
          <a:prstGeom prst="curvedConnector5">
            <a:avLst>
              <a:gd name="adj1" fmla="val -16074"/>
              <a:gd name="adj2" fmla="val 28300000"/>
              <a:gd name="adj3" fmla="val 11934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333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Java Program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181600" y="1295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Link&lt;T&gt; 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data;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Link&lt;T&gt; next;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}</a:t>
            </a:r>
          </a:p>
          <a:p>
            <a:pPr marL="342900" indent="-342900" algn="l">
              <a:spcBef>
                <a:spcPct val="20000"/>
              </a:spcBef>
            </a:pPr>
            <a:endParaRPr lang="en-US" sz="16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Link&lt;T&gt;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 Link&lt;T&gt;();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if (              </a:t>
            </a:r>
            <a:br>
              <a:rPr lang="en-US" sz="1600" dirty="0">
                <a:latin typeface="Verdana" charset="0"/>
              </a:rPr>
            </a:br>
            <a:r>
              <a:rPr lang="en-US" sz="1600" dirty="0">
                <a:latin typeface="Verdana" charset="0"/>
              </a:rPr>
              <a:t>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057900" y="4343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Verdana" charset="0"/>
              </a:rPr>
              <a:t>t != null)</a:t>
            </a:r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724400" cy="4648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String[] a = new String[] {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a1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a2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String[] b = new String[] {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b1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b2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List&lt;String&gt; 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 = new List&lt;String&gt;();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for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    String v1 = a[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l.append</a:t>
            </a:r>
            <a:r>
              <a:rPr lang="en-US" sz="1600" dirty="0">
                <a:latin typeface="Verdana" charset="0"/>
              </a:rPr>
              <a:t>(v1);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print(l);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 = new List&lt;String&gt;();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for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    String v2 = b[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l.append</a:t>
            </a:r>
            <a:r>
              <a:rPr lang="en-US" sz="1600" dirty="0">
                <a:latin typeface="Verdana" charset="0"/>
              </a:rPr>
              <a:t>(v2);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print(l);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1114425" y="2482850"/>
            <a:ext cx="338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Verdana" charset="0"/>
              </a:rPr>
              <a:t>int</a:t>
            </a:r>
            <a:r>
              <a:rPr lang="en-US" sz="1600" dirty="0">
                <a:latin typeface="Verdana" charset="0"/>
              </a:rPr>
              <a:t> 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 = 0; 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 &lt; </a:t>
            </a:r>
            <a:r>
              <a:rPr lang="en-US" sz="1600" dirty="0" err="1">
                <a:latin typeface="Verdana" charset="0"/>
              </a:rPr>
              <a:t>a.length</a:t>
            </a:r>
            <a:r>
              <a:rPr lang="en-US" sz="1600" dirty="0">
                <a:latin typeface="Verdana" charset="0"/>
              </a:rPr>
              <a:t>; 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++) {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114425" y="3962400"/>
            <a:ext cx="330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int i = 0; i &lt; b.length; i++) {</a:t>
            </a:r>
          </a:p>
        </p:txBody>
      </p:sp>
    </p:spTree>
    <p:extLst>
      <p:ext uri="{BB962C8B-B14F-4D97-AF65-F5344CB8AC3E}">
        <p14:creationId xmlns:p14="http://schemas.microsoft.com/office/powerpoint/2010/main" val="253637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Context-insensitive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Ignores inter-procedural control-flow </a:t>
            </a:r>
            <a:r>
              <a:rPr lang="en-US" sz="2000" dirty="0" smtClean="0"/>
              <a:t>(does </a:t>
            </a:r>
            <a:r>
              <a:rPr lang="en-US" sz="2000" dirty="0"/>
              <a:t>not match </a:t>
            </a:r>
            <a:r>
              <a:rPr lang="en-US" sz="2000" dirty="0" smtClean="0"/>
              <a:t>calls/returns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Analyzes each function in a single abstract </a:t>
            </a:r>
            <a:r>
              <a:rPr lang="en-US" sz="2000" dirty="0" smtClean="0"/>
              <a:t>context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Context</a:t>
            </a:r>
            <a:r>
              <a:rPr lang="en-US" sz="2400" dirty="0"/>
              <a:t>-sensitive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Two kinds: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Cloning-based (k-limited)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k-CFA or k-object-sensitive (for object-oriented languages)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Summary-based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Top-down or bottom-</a:t>
            </a:r>
            <a:r>
              <a:rPr lang="en-US" sz="1800" dirty="0" smtClean="0"/>
              <a:t>up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Analyzes each function in multiple abstract contexts (cloning-based or top-down summary-based) or in a single parametric context (bottom-up summary-based)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More precise but typically less scalable</a:t>
            </a:r>
          </a:p>
        </p:txBody>
      </p:sp>
    </p:spTree>
    <p:extLst>
      <p:ext uri="{BB962C8B-B14F-4D97-AF65-F5344CB8AC3E}">
        <p14:creationId xmlns:p14="http://schemas.microsoft.com/office/powerpoint/2010/main" val="401523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581025" y="1295400"/>
            <a:ext cx="44481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828675" y="4857750"/>
            <a:ext cx="3362325" cy="15430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 rot="10800000">
            <a:off x="7253288" y="26670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 rot="10800000">
            <a:off x="7253288" y="21336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1600">
              <a:latin typeface="Verdana" charset="0"/>
            </a:endParaRP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6870700" y="4954588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l</a:t>
            </a:r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7543800" y="44037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4</a:t>
            </a:r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5943600" y="4405313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3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 flipV="1">
            <a:off x="6457950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V="1">
            <a:off x="7134225" y="4676775"/>
            <a:ext cx="4572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>
            <a:off x="5375275" y="23844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1</a:t>
            </a: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rot="5400000" flipV="1">
            <a:off x="8185150" y="2155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AutoShape 14"/>
          <p:cNvSpPr>
            <a:spLocks noChangeArrowheads="1"/>
          </p:cNvSpPr>
          <p:nvPr/>
        </p:nvSpPr>
        <p:spPr bwMode="auto">
          <a:xfrm>
            <a:off x="826770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b</a:t>
            </a: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rot="5400000" flipV="1">
            <a:off x="5410200" y="2241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>
            <a:off x="5492750" y="1670050"/>
            <a:ext cx="29845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a</a:t>
            </a:r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auto">
          <a:xfrm>
            <a:off x="8181975" y="238125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2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775325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5775325" y="27019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3508" name="AutoShape 20"/>
          <p:cNvSpPr>
            <a:spLocks noChangeArrowheads="1"/>
          </p:cNvSpPr>
          <p:nvPr/>
        </p:nvSpPr>
        <p:spPr bwMode="auto">
          <a:xfrm>
            <a:off x="6375400" y="21240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3509" name="AutoShape 21"/>
          <p:cNvSpPr>
            <a:spLocks noChangeArrowheads="1"/>
          </p:cNvSpPr>
          <p:nvPr/>
        </p:nvSpPr>
        <p:spPr bwMode="auto">
          <a:xfrm>
            <a:off x="6375400" y="265747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7797800" y="197167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7797800" y="27241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[*]</a:t>
            </a:r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7170738" y="26257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7170738" y="2105025"/>
            <a:ext cx="627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endParaRPr lang="en-US" sz="1600">
              <a:latin typeface="Verdana" charset="0"/>
            </a:endParaRPr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5918200" y="2628900"/>
            <a:ext cx="4667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 flipV="1">
            <a:off x="5918200" y="2247900"/>
            <a:ext cx="466725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rot="10800000">
            <a:off x="7691438" y="2236788"/>
            <a:ext cx="50323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rot="10800000" flipV="1">
            <a:off x="7672388" y="2635250"/>
            <a:ext cx="503237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 flipH="1">
            <a:off x="6410325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AutoShape 31"/>
          <p:cNvSpPr>
            <a:spLocks noChangeArrowheads="1"/>
          </p:cNvSpPr>
          <p:nvPr/>
        </p:nvSpPr>
        <p:spPr bwMode="auto">
          <a:xfrm>
            <a:off x="6505575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v1</a:t>
            </a:r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 flipH="1">
            <a:off x="6400800" y="1581150"/>
            <a:ext cx="24606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7421563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AutoShape 34"/>
          <p:cNvSpPr>
            <a:spLocks noChangeArrowheads="1"/>
          </p:cNvSpPr>
          <p:nvPr/>
        </p:nvSpPr>
        <p:spPr bwMode="auto">
          <a:xfrm>
            <a:off x="7269163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v2</a:t>
            </a:r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7421563" y="1590675"/>
            <a:ext cx="255587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AutoShape 36"/>
          <p:cNvSpPr>
            <a:spLocks noChangeArrowheads="1"/>
          </p:cNvSpPr>
          <p:nvPr/>
        </p:nvSpPr>
        <p:spPr bwMode="auto">
          <a:xfrm>
            <a:off x="2057400" y="12954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5" name="AutoShape 37"/>
          <p:cNvSpPr>
            <a:spLocks noChangeArrowheads="1"/>
          </p:cNvSpPr>
          <p:nvPr/>
        </p:nvSpPr>
        <p:spPr bwMode="auto">
          <a:xfrm>
            <a:off x="2057400" y="16002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6" name="AutoShape 38"/>
          <p:cNvSpPr>
            <a:spLocks noChangeArrowheads="1"/>
          </p:cNvSpPr>
          <p:nvPr/>
        </p:nvSpPr>
        <p:spPr bwMode="auto">
          <a:xfrm>
            <a:off x="3714750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7" name="AutoShape 39"/>
          <p:cNvSpPr>
            <a:spLocks noChangeArrowheads="1"/>
          </p:cNvSpPr>
          <p:nvPr/>
        </p:nvSpPr>
        <p:spPr bwMode="auto">
          <a:xfrm>
            <a:off x="371475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8" name="AutoShape 40"/>
          <p:cNvSpPr>
            <a:spLocks noChangeArrowheads="1"/>
          </p:cNvSpPr>
          <p:nvPr/>
        </p:nvSpPr>
        <p:spPr bwMode="auto">
          <a:xfrm>
            <a:off x="4314825" y="1295400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9" name="AutoShape 41"/>
          <p:cNvSpPr>
            <a:spLocks noChangeArrowheads="1"/>
          </p:cNvSpPr>
          <p:nvPr/>
        </p:nvSpPr>
        <p:spPr bwMode="auto">
          <a:xfrm>
            <a:off x="1114425" y="2133600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AutoShape 42"/>
          <p:cNvSpPr>
            <a:spLocks noChangeArrowheads="1"/>
          </p:cNvSpPr>
          <p:nvPr/>
        </p:nvSpPr>
        <p:spPr bwMode="auto">
          <a:xfrm>
            <a:off x="4305300" y="1609725"/>
            <a:ext cx="43815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1" name="AutoShape 43"/>
          <p:cNvSpPr>
            <a:spLocks noChangeArrowheads="1"/>
          </p:cNvSpPr>
          <p:nvPr/>
        </p:nvSpPr>
        <p:spPr bwMode="auto">
          <a:xfrm>
            <a:off x="1104900" y="29432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2" name="AutoShape 44"/>
          <p:cNvSpPr>
            <a:spLocks noChangeArrowheads="1"/>
          </p:cNvSpPr>
          <p:nvPr/>
        </p:nvSpPr>
        <p:spPr bwMode="auto">
          <a:xfrm>
            <a:off x="2419350" y="488632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</a:t>
            </a:r>
            <a:r>
              <a:rPr lang="en-US" sz="1600" baseline="30000">
                <a:latin typeface="Verdana" charset="0"/>
              </a:rPr>
              <a:t>1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</a:t>
            </a:r>
            <a:r>
              <a:rPr lang="en-US" sz="1600" baseline="30000">
                <a:latin typeface="Verdana" charset="0"/>
              </a:rPr>
              <a:t>2</a:t>
            </a:r>
            <a:r>
              <a:rPr lang="en-US" sz="1600">
                <a:latin typeface="Verdana" charset="0"/>
              </a:rPr>
              <a:t>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3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</a:t>
            </a:r>
            <a:r>
              <a:rPr lang="en-US" sz="1600" baseline="30000">
                <a:latin typeface="Verdana" charset="0"/>
              </a:rPr>
              <a:t>4</a:t>
            </a:r>
            <a:r>
              <a:rPr lang="en-US" sz="1600">
                <a:latin typeface="Verdana" charset="0"/>
              </a:rPr>
              <a:t>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63534" name="Rectangle 46"/>
          <p:cNvSpPr>
            <a:spLocks noChangeArrowheads="1"/>
          </p:cNvSpPr>
          <p:nvPr/>
        </p:nvSpPr>
        <p:spPr bwMode="auto">
          <a:xfrm>
            <a:off x="3810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</a:t>
            </a:r>
            <a:r>
              <a:rPr lang="en-US" sz="1600" baseline="30000" dirty="0">
                <a:latin typeface="Verdana" charset="0"/>
              </a:rPr>
              <a:t>5</a:t>
            </a:r>
            <a:r>
              <a:rPr lang="en-US" sz="1600" dirty="0">
                <a:latin typeface="Verdana" charset="0"/>
              </a:rPr>
              <a:t>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H="1">
            <a:off x="6794500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AutoShape 48"/>
          <p:cNvSpPr>
            <a:spLocks noChangeArrowheads="1"/>
          </p:cNvSpPr>
          <p:nvPr/>
        </p:nvSpPr>
        <p:spPr bwMode="auto">
          <a:xfrm>
            <a:off x="6889750" y="1295400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c</a:t>
            </a:r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 flipH="1">
            <a:off x="6784975" y="1581150"/>
            <a:ext cx="246063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AutoShape 50"/>
          <p:cNvSpPr>
            <a:spLocks noChangeArrowheads="1"/>
          </p:cNvSpPr>
          <p:nvPr/>
        </p:nvSpPr>
        <p:spPr bwMode="auto">
          <a:xfrm>
            <a:off x="6765925" y="5657850"/>
            <a:ext cx="520700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this</a:t>
            </a:r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 flipH="1" flipV="1">
            <a:off x="6248400" y="4667250"/>
            <a:ext cx="685800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>
            <a:off x="7042150" y="1571625"/>
            <a:ext cx="22860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7042150" y="1590675"/>
            <a:ext cx="25558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 flipV="1">
            <a:off x="7096125" y="4667250"/>
            <a:ext cx="6858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AutoShape 55"/>
          <p:cNvSpPr>
            <a:spLocks noChangeArrowheads="1"/>
          </p:cNvSpPr>
          <p:nvPr/>
        </p:nvSpPr>
        <p:spPr bwMode="auto">
          <a:xfrm>
            <a:off x="6775450" y="3686175"/>
            <a:ext cx="533400" cy="26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new</a:t>
            </a:r>
            <a:r>
              <a:rPr lang="en-US" sz="1600" baseline="30000">
                <a:latin typeface="Verdana" charset="0"/>
              </a:rPr>
              <a:t>5</a:t>
            </a:r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 rot="10800000" flipV="1">
            <a:off x="7321550" y="382270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AutoShape 57"/>
          <p:cNvSpPr>
            <a:spLocks noChangeArrowheads="1"/>
          </p:cNvSpPr>
          <p:nvPr/>
        </p:nvSpPr>
        <p:spPr bwMode="auto">
          <a:xfrm>
            <a:off x="7924800" y="3687763"/>
            <a:ext cx="301625" cy="2651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k</a:t>
            </a:r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 flipH="1" flipV="1">
            <a:off x="6575425" y="2924175"/>
            <a:ext cx="457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 flipH="1" flipV="1">
            <a:off x="6804025" y="2371725"/>
            <a:ext cx="22860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 flipV="1">
            <a:off x="7042150" y="2390775"/>
            <a:ext cx="22860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 flipV="1">
            <a:off x="7042150" y="2933700"/>
            <a:ext cx="457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6727825" y="29622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data</a:t>
            </a:r>
          </a:p>
        </p:txBody>
      </p:sp>
      <p:sp>
        <p:nvSpPr>
          <p:cNvPr id="63551" name="Line 63"/>
          <p:cNvSpPr>
            <a:spLocks noChangeShapeType="1"/>
          </p:cNvSpPr>
          <p:nvPr/>
        </p:nvSpPr>
        <p:spPr bwMode="auto">
          <a:xfrm flipV="1">
            <a:off x="6477000" y="3952875"/>
            <a:ext cx="5429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Text Box 64"/>
          <p:cNvSpPr txBox="1">
            <a:spLocks noChangeArrowheads="1"/>
          </p:cNvSpPr>
          <p:nvPr/>
        </p:nvSpPr>
        <p:spPr bwMode="auto">
          <a:xfrm>
            <a:off x="7372350" y="4038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tail</a:t>
            </a:r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6219825" y="4000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tail</a:t>
            </a:r>
          </a:p>
        </p:txBody>
      </p:sp>
      <p:sp>
        <p:nvSpPr>
          <p:cNvPr id="63554" name="Line 66"/>
          <p:cNvSpPr>
            <a:spLocks noChangeShapeType="1"/>
          </p:cNvSpPr>
          <p:nvPr/>
        </p:nvSpPr>
        <p:spPr bwMode="auto">
          <a:xfrm flipH="1" flipV="1">
            <a:off x="7038975" y="3952875"/>
            <a:ext cx="5048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AutoShape 67"/>
          <p:cNvSpPr>
            <a:spLocks noChangeArrowheads="1"/>
          </p:cNvSpPr>
          <p:nvPr/>
        </p:nvSpPr>
        <p:spPr bwMode="auto">
          <a:xfrm>
            <a:off x="5857875" y="3686175"/>
            <a:ext cx="301625" cy="2651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charset="0"/>
              </a:rPr>
              <a:t>t</a:t>
            </a:r>
          </a:p>
        </p:txBody>
      </p:sp>
      <p:sp>
        <p:nvSpPr>
          <p:cNvPr id="63556" name="Line 68"/>
          <p:cNvSpPr>
            <a:spLocks noChangeShapeType="1"/>
          </p:cNvSpPr>
          <p:nvPr/>
        </p:nvSpPr>
        <p:spPr bwMode="auto">
          <a:xfrm flipV="1">
            <a:off x="6172200" y="3829050"/>
            <a:ext cx="593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Text Box 69"/>
          <p:cNvSpPr txBox="1">
            <a:spLocks noChangeArrowheads="1"/>
          </p:cNvSpPr>
          <p:nvPr/>
        </p:nvSpPr>
        <p:spPr bwMode="auto">
          <a:xfrm>
            <a:off x="6705600" y="429577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charset="0"/>
              </a:rPr>
              <a:t>next</a:t>
            </a:r>
          </a:p>
        </p:txBody>
      </p:sp>
      <p:cxnSp>
        <p:nvCxnSpPr>
          <p:cNvPr id="63558" name="AutoShape 70"/>
          <p:cNvCxnSpPr>
            <a:cxnSpLocks noChangeShapeType="1"/>
          </p:cNvCxnSpPr>
          <p:nvPr/>
        </p:nvCxnSpPr>
        <p:spPr bwMode="auto">
          <a:xfrm rot="10800000" flipH="1" flipV="1">
            <a:off x="6775450" y="3914775"/>
            <a:ext cx="533400" cy="1588"/>
          </a:xfrm>
          <a:prstGeom prst="curvedConnector5">
            <a:avLst>
              <a:gd name="adj1" fmla="val -16074"/>
              <a:gd name="adj2" fmla="val 28300000"/>
              <a:gd name="adj3" fmla="val 11934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711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Graph Construction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1148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Significant issue for OO languages like C++/Java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400" dirty="0"/>
              <a:t>Answers which methods a dynamically-dispatching call site can invoke at run-time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400" dirty="0"/>
              <a:t>Problem is </a:t>
            </a:r>
            <a:r>
              <a:rPr lang="en-US" sz="2400" dirty="0" err="1"/>
              <a:t>undecidable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No exact (i.e. both sound and complete) solution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400" dirty="0"/>
              <a:t>But many conservative (i.e. sound) approximate solutions exist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Find </a:t>
            </a:r>
            <a:r>
              <a:rPr lang="en-US" sz="2000" dirty="0"/>
              <a:t>which methods each dynamically-</a:t>
            </a:r>
            <a:r>
              <a:rPr lang="en-US" sz="2000" dirty="0" smtClean="0"/>
              <a:t>dispatching call </a:t>
            </a:r>
            <a:r>
              <a:rPr lang="en-US" sz="2000" dirty="0"/>
              <a:t>site </a:t>
            </a:r>
            <a:r>
              <a:rPr lang="en-US" sz="2000" i="1" dirty="0"/>
              <a:t>may</a:t>
            </a:r>
            <a:r>
              <a:rPr lang="en-US" sz="2000" dirty="0"/>
              <a:t> invoke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All incomplete but differ in precision (i.e. false-positive rate)</a:t>
            </a:r>
          </a:p>
        </p:txBody>
      </p:sp>
    </p:spTree>
    <p:extLst>
      <p:ext uri="{BB962C8B-B14F-4D97-AF65-F5344CB8AC3E}">
        <p14:creationId xmlns:p14="http://schemas.microsoft.com/office/powerpoint/2010/main" val="102200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Call Graph Construction (contd.)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4864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Two variants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advance: prior to pointer analysis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on-the-fly: mutually recursively with pointer analysis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Context insensitive algorithms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CHA: Class Hierarchy Analysis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Use class hierarchy alone to compute which methods each </a:t>
            </a:r>
            <a:r>
              <a:rPr lang="en-US" sz="1800" dirty="0" smtClean="0"/>
              <a:t>dynamically-</a:t>
            </a:r>
            <a:r>
              <a:rPr lang="en-US" sz="1800" dirty="0"/>
              <a:t>dispatching call site may invoke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RTA: Rapid Type Analysis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Restrict CHA to classes instantiated in reachable </a:t>
            </a:r>
            <a:r>
              <a:rPr lang="en-US" sz="1800" dirty="0" smtClean="0"/>
              <a:t>object allocation </a:t>
            </a:r>
            <a:r>
              <a:rPr lang="en-US" sz="1800" dirty="0"/>
              <a:t>sites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0-CFA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Use pointer analysis to compute object allocation sites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this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argument of dynamically-dispatching call site may point to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Context-sensitive algorithms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k-CFA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k-object-sensitive</a:t>
            </a:r>
          </a:p>
        </p:txBody>
      </p:sp>
    </p:spTree>
    <p:extLst>
      <p:ext uri="{BB962C8B-B14F-4D97-AF65-F5344CB8AC3E}">
        <p14:creationId xmlns:p14="http://schemas.microsoft.com/office/powerpoint/2010/main" val="180784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Compositionality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Whole-program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Cannot analyze open programs (e.g. libraries)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Predominant kind of pointer analysis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Compositional/modular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 analyze program fragments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Missing callers (does not need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harness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Missing </a:t>
            </a:r>
            <a:r>
              <a:rPr lang="en-US" sz="1800" dirty="0" err="1"/>
              <a:t>callees</a:t>
            </a:r>
            <a:r>
              <a:rPr lang="en-US" sz="1800" dirty="0"/>
              <a:t> (does not need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stubs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Solution is parameterized to accommodate unknown facts from the missing parts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Solution is instantiated to yield less parameterized (or fully instantiated) solution when missing parts are encountered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Parameterization harder in presence of dynamic dispatching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Existing approaches rely on call graph computed by a whole-program analysis but can be highly imprecise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Open problem</a:t>
            </a:r>
          </a:p>
        </p:txBody>
      </p:sp>
    </p:spTree>
    <p:extLst>
      <p:ext uri="{BB962C8B-B14F-4D97-AF65-F5344CB8AC3E}">
        <p14:creationId xmlns:p14="http://schemas.microsoft.com/office/powerpoint/2010/main" val="352385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Adaptivity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Non-adaptive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Computes exhaustive solution of fixed precision regardless of client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400" dirty="0"/>
              <a:t>Demand-driven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Computes partial solution, depending upon a query from a client, but of fixed precision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400" dirty="0"/>
              <a:t>Client-driven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Computes exhaustive solution but can use different precision in different parts of the solution, depending upon client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400" dirty="0"/>
              <a:t>Iterative/Refinement-based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Starts with an imprecise solution and refines it in successive iterations depending upon client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528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6951"/>
            <a:ext cx="8229600" cy="4450449"/>
          </a:xfr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Flow sensitivity</a:t>
            </a:r>
          </a:p>
          <a:p>
            <a:pPr lvl="1"/>
            <a:r>
              <a:rPr lang="en-US" sz="2000" dirty="0"/>
              <a:t>flow-insensitive: ignores intra-procedural control flow</a:t>
            </a:r>
          </a:p>
          <a:p>
            <a:r>
              <a:rPr lang="en-US" sz="2400" dirty="0"/>
              <a:t>Call graph construction</a:t>
            </a:r>
          </a:p>
          <a:p>
            <a:pPr lvl="1"/>
            <a:endParaRPr lang="en-US" sz="2400" dirty="0"/>
          </a:p>
          <a:p>
            <a:r>
              <a:rPr lang="en-US" sz="2400" dirty="0"/>
              <a:t>Heap abstraction</a:t>
            </a:r>
          </a:p>
          <a:p>
            <a:pPr lvl="1"/>
            <a:endParaRPr lang="en-US" sz="2400" dirty="0"/>
          </a:p>
          <a:p>
            <a:r>
              <a:rPr lang="en-US" sz="2400" dirty="0"/>
              <a:t>Aggregate modeling</a:t>
            </a:r>
          </a:p>
          <a:p>
            <a:pPr lvl="1"/>
            <a:endParaRPr lang="en-US" sz="2400" dirty="0"/>
          </a:p>
          <a:p>
            <a:r>
              <a:rPr lang="en-US" sz="2400" dirty="0"/>
              <a:t>Context sensitivity</a:t>
            </a:r>
          </a:p>
          <a:p>
            <a:pPr lvl="1"/>
            <a:endParaRPr lang="en-US" sz="24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0-CFA Pointer Analysis for Java</a:t>
            </a:r>
          </a:p>
        </p:txBody>
      </p:sp>
    </p:spTree>
    <p:extLst>
      <p:ext uri="{BB962C8B-B14F-4D97-AF65-F5344CB8AC3E}">
        <p14:creationId xmlns:p14="http://schemas.microsoft.com/office/powerpoint/2010/main" val="418310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2381250" y="3982192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Verdana" charset="0"/>
              </a:rPr>
              <a:t>*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2438400" y="2730871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Verdana" charset="0"/>
              </a:rPr>
              <a:t>i</a:t>
            </a:r>
            <a:endParaRPr lang="en-US" sz="1600" dirty="0">
              <a:latin typeface="Verdana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7244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String[] a = new String[] {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a1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a2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String[] b = new String[] {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b1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b2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 = new List&lt;String&gt;()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Verdana" charset="0"/>
              </a:rPr>
              <a:t>    for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Verdana" charset="0"/>
              </a:rPr>
              <a:t>        </a:t>
            </a:r>
            <a:r>
              <a:rPr lang="en-US" sz="1600" dirty="0">
                <a:latin typeface="Verdana" charset="0"/>
              </a:rPr>
              <a:t>String v1 = a[ 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l.append</a:t>
            </a:r>
            <a:r>
              <a:rPr lang="en-US" sz="1600" dirty="0">
                <a:latin typeface="Verdana" charset="0"/>
              </a:rPr>
              <a:t>(v1)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 = new List&lt;String&gt;()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Verdana" charset="0"/>
              </a:rPr>
              <a:t>    for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Verdana" charset="0"/>
              </a:rPr>
              <a:t>        </a:t>
            </a:r>
            <a:r>
              <a:rPr lang="en-US" sz="1600" dirty="0">
                <a:latin typeface="Verdana" charset="0"/>
              </a:rPr>
              <a:t>String v2 = b</a:t>
            </a:r>
            <a:r>
              <a:rPr lang="en-US" sz="1600" dirty="0" smtClean="0">
                <a:latin typeface="Verdana" charset="0"/>
              </a:rPr>
              <a:t>[ ]</a:t>
            </a:r>
            <a:endParaRPr lang="en-US" sz="16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l.append</a:t>
            </a:r>
            <a:r>
              <a:rPr lang="en-US" sz="1600" dirty="0">
                <a:latin typeface="Verdana" charset="0"/>
              </a:rPr>
              <a:t>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286000" y="29527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2286000" y="4162425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2390775" y="2766167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Verdana" charset="0"/>
              </a:rPr>
              <a:t>*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1114425" y="2482850"/>
            <a:ext cx="338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Verdana" charset="0"/>
              </a:rPr>
              <a:t>int</a:t>
            </a:r>
            <a:r>
              <a:rPr lang="en-US" sz="1600" dirty="0">
                <a:latin typeface="Verdana" charset="0"/>
              </a:rPr>
              <a:t> 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 = 0; 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 &lt; </a:t>
            </a:r>
            <a:r>
              <a:rPr lang="en-US" sz="1600" dirty="0" err="1">
                <a:latin typeface="Verdana" charset="0"/>
              </a:rPr>
              <a:t>a.length</a:t>
            </a:r>
            <a:r>
              <a:rPr lang="en-US" sz="1600" dirty="0">
                <a:latin typeface="Verdana" charset="0"/>
              </a:rPr>
              <a:t>; 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++) {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1114425" y="3702050"/>
            <a:ext cx="330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Verdana" charset="0"/>
              </a:rPr>
              <a:t>int</a:t>
            </a:r>
            <a:r>
              <a:rPr lang="en-US" sz="1600" dirty="0">
                <a:latin typeface="Verdana" charset="0"/>
              </a:rPr>
              <a:t> 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 = 0; 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 &lt; </a:t>
            </a:r>
            <a:r>
              <a:rPr lang="en-US" sz="1600" dirty="0" err="1">
                <a:latin typeface="Verdana" charset="0"/>
              </a:rPr>
              <a:t>b.length</a:t>
            </a:r>
            <a:r>
              <a:rPr lang="en-US" sz="1600" dirty="0">
                <a:latin typeface="Verdana" charset="0"/>
              </a:rPr>
              <a:t>; </a:t>
            </a:r>
            <a:r>
              <a:rPr lang="en-US" sz="1600" dirty="0" err="1">
                <a:latin typeface="Verdana" charset="0"/>
              </a:rPr>
              <a:t>i</a:t>
            </a:r>
            <a:r>
              <a:rPr lang="en-US" sz="1600" dirty="0">
                <a:latin typeface="Verdana" charset="0"/>
              </a:rPr>
              <a:t>++) {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Insensitivity: Example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81600" y="1295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Link&lt;T&gt; 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data;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Link&lt;T&gt; next;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}</a:t>
            </a:r>
          </a:p>
          <a:p>
            <a:pPr marL="342900" indent="-342900" algn="l">
              <a:spcBef>
                <a:spcPct val="20000"/>
              </a:spcBef>
            </a:pPr>
            <a:endParaRPr lang="en-US" sz="16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6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if (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000375" y="22098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000375" y="3438525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105025" y="1958975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800600" y="1495425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800600" y="17335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8686800" y="3429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848475" y="37338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096125" y="4606925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962775" y="4886325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7867650" y="40068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143000" y="2470521"/>
            <a:ext cx="297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Verdana" charset="0"/>
              </a:rPr>
              <a:t>*</a:t>
            </a:r>
            <a:r>
              <a:rPr lang="en-US" sz="1600" dirty="0" smtClean="0">
                <a:latin typeface="Verdana" charset="0"/>
              </a:rPr>
              <a:t>) {</a:t>
            </a:r>
            <a:endParaRPr lang="en-US" sz="1600" dirty="0">
              <a:latin typeface="Verdana" charset="0"/>
            </a:endParaRP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143000" y="3692896"/>
            <a:ext cx="304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Verdana" charset="0"/>
              </a:rPr>
              <a:t>*</a:t>
            </a:r>
            <a:r>
              <a:rPr lang="en-US" sz="1600" dirty="0" smtClean="0">
                <a:latin typeface="Verdana" charset="0"/>
              </a:rPr>
              <a:t>) {</a:t>
            </a:r>
            <a:endParaRPr lang="en-US" sz="1600" dirty="0">
              <a:latin typeface="Verdana" charset="0"/>
            </a:endParaRP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6057900" y="4333875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t != null)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6048375" y="4309217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Verdana" charset="0"/>
              </a:rPr>
              <a:t>*)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2428875" y="3950071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Verdana" charset="0"/>
              </a:rPr>
              <a:t>i</a:t>
            </a:r>
            <a:endParaRPr lang="en-US" sz="1600" dirty="0">
              <a:latin typeface="Verdana" charset="0"/>
            </a:endParaRP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2590800" y="2714625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2590800" y="393065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Verdana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365" y="3190076"/>
            <a:ext cx="314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>
                <a:solidFill>
                  <a:srgbClr val="000000"/>
                </a:solidFill>
                <a:latin typeface="Verdana" charset="0"/>
              </a:rPr>
              <a:t>}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5150" y="4409276"/>
            <a:ext cx="314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000000"/>
                </a:solidFill>
                <a:latin typeface="Verdana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6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6" grpId="0"/>
      <p:bldP spid="23585" grpId="0"/>
      <p:bldP spid="23562" grpId="0"/>
      <p:bldP spid="23587" grpId="0"/>
      <p:bldP spid="23583" grpId="0"/>
      <p:bldP spid="23577" grpId="0"/>
      <p:bldP spid="23560" grpId="0"/>
      <p:bldP spid="23563" grpId="0"/>
      <p:bldP spid="23564" grpId="0"/>
      <p:bldP spid="23565" grpId="0"/>
      <p:bldP spid="23566" grpId="0"/>
      <p:bldP spid="23567" grpId="0"/>
      <p:bldP spid="23568" grpId="0"/>
      <p:bldP spid="23569" grpId="0"/>
      <p:bldP spid="23570" grpId="0"/>
      <p:bldP spid="23571" grpId="0"/>
      <p:bldP spid="23573" grpId="0" build="allAtOnce"/>
      <p:bldP spid="23574" grpId="0"/>
      <p:bldP spid="23574" grpId="1"/>
      <p:bldP spid="23575" grpId="0"/>
      <p:bldP spid="23578" grpId="0"/>
      <p:bldP spid="23578" grpId="1"/>
      <p:bldP spid="23582" grpId="0"/>
      <p:bldP spid="23588" grpId="0"/>
      <p:bldP spid="23589" grpId="0"/>
      <p:bldP spid="3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457200" y="3962400"/>
            <a:ext cx="4038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7472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7472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724400" cy="28035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String[] a = new String[] {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a1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a2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 }</a:t>
            </a:r>
            <a:br>
              <a:rPr lang="en-US" sz="1600" dirty="0">
                <a:latin typeface="Verdana" charset="0"/>
              </a:rPr>
            </a:b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String[] b = new String[] {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b1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Verdana" charset="0"/>
              </a:rPr>
              <a:t>b2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Verdana" charset="0"/>
              </a:rPr>
              <a:t> }</a:t>
            </a:r>
            <a:br>
              <a:rPr lang="en-US" sz="1600" dirty="0">
                <a:latin typeface="Verdana" charset="0"/>
              </a:rPr>
            </a:b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 dirty="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 = new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 v1 = a[*]</a:t>
            </a:r>
            <a:br>
              <a:rPr lang="en-US" sz="1600" dirty="0">
                <a:latin typeface="Verdana" charset="0"/>
              </a:rPr>
            </a:b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</a:t>
            </a:r>
            <a:r>
              <a:rPr lang="en-US" sz="1600" dirty="0" err="1">
                <a:latin typeface="Verdana" charset="0"/>
              </a:rPr>
              <a:t>l.append</a:t>
            </a:r>
            <a:r>
              <a:rPr lang="en-US" sz="1600" dirty="0">
                <a:latin typeface="Verdana" charset="0"/>
              </a:rPr>
              <a:t>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l = new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String v2 = b[*]</a:t>
            </a:r>
            <a:br>
              <a:rPr lang="en-US" sz="1600" dirty="0">
                <a:latin typeface="Verdana" charset="0"/>
              </a:rPr>
            </a:br>
            <a:endParaRPr lang="en-US" sz="200" dirty="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    </a:t>
            </a:r>
            <a:r>
              <a:rPr lang="en-US" sz="1600" dirty="0" err="1">
                <a:latin typeface="Verdana" charset="0"/>
              </a:rPr>
              <a:t>l.append</a:t>
            </a:r>
            <a:r>
              <a:rPr lang="en-US" sz="1600" dirty="0">
                <a:latin typeface="Verdana" charset="0"/>
              </a:rPr>
              <a:t>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Verdana" charset="0"/>
              </a:rPr>
              <a:t>}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Insensitivity: Example</a:t>
            </a:r>
          </a:p>
        </p:txBody>
      </p:sp>
    </p:spTree>
    <p:extLst>
      <p:ext uri="{BB962C8B-B14F-4D97-AF65-F5344CB8AC3E}">
        <p14:creationId xmlns:p14="http://schemas.microsoft.com/office/powerpoint/2010/main" val="128048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6951"/>
            <a:ext cx="8229600" cy="4450449"/>
          </a:xfr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Flow sensitivity</a:t>
            </a:r>
          </a:p>
          <a:p>
            <a:pPr lvl="1"/>
            <a:r>
              <a:rPr lang="en-US" sz="2000" dirty="0"/>
              <a:t>flow-insensitive: ignores intra-procedural control flow</a:t>
            </a:r>
          </a:p>
          <a:p>
            <a:r>
              <a:rPr lang="en-US" sz="2400" dirty="0"/>
              <a:t>Call graph construction</a:t>
            </a:r>
          </a:p>
          <a:p>
            <a:pPr lvl="1"/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on-the-fly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: mutually recursively with pointer analysis</a:t>
            </a:r>
          </a:p>
          <a:p>
            <a:r>
              <a:rPr lang="en-US" sz="2400" dirty="0"/>
              <a:t>Heap abstraction</a:t>
            </a:r>
          </a:p>
          <a:p>
            <a:pPr lvl="1"/>
            <a:endParaRPr lang="en-US" sz="2400" dirty="0"/>
          </a:p>
          <a:p>
            <a:r>
              <a:rPr lang="en-US" sz="2400" dirty="0"/>
              <a:t>Aggregate modeling</a:t>
            </a:r>
          </a:p>
          <a:p>
            <a:pPr lvl="1"/>
            <a:endParaRPr lang="en-US" sz="2400" dirty="0"/>
          </a:p>
          <a:p>
            <a:r>
              <a:rPr lang="en-US" sz="2400" dirty="0"/>
              <a:t>Context sensitivity</a:t>
            </a:r>
          </a:p>
          <a:p>
            <a:pPr lvl="1"/>
            <a:endParaRPr lang="en-US" sz="24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0-CFA Pointer Analysis for Java</a:t>
            </a:r>
          </a:p>
        </p:txBody>
      </p:sp>
    </p:spTree>
    <p:extLst>
      <p:ext uri="{BB962C8B-B14F-4D97-AF65-F5344CB8AC3E}">
        <p14:creationId xmlns:p14="http://schemas.microsoft.com/office/powerpoint/2010/main" val="306012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1" name="AutoShape 17"/>
          <p:cNvSpPr>
            <a:spLocks noChangeArrowheads="1"/>
          </p:cNvSpPr>
          <p:nvPr/>
        </p:nvSpPr>
        <p:spPr bwMode="auto">
          <a:xfrm>
            <a:off x="666750" y="1276350"/>
            <a:ext cx="4371975" cy="2590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724400" cy="3352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static 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a = new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a2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String[] b = new String[] {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b1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,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Verdana" charset="0"/>
              </a:rPr>
              <a:t>b2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Verdana" charset="0"/>
              </a:rPr>
              <a:t> }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List&lt;String&gt;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">
                <a:latin typeface="Verdana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v1 = a[*]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 = new List&lt;String&gt;()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String v2 = b[*]</a:t>
            </a:r>
            <a:br>
              <a:rPr lang="en-US" sz="1600">
                <a:latin typeface="Verdana" charset="0"/>
              </a:rPr>
            </a:br>
            <a:endParaRPr lang="en-US" sz="200">
              <a:latin typeface="Verdana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    l.append(v2)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Verdana" charset="0"/>
              </a:rPr>
              <a:t>}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(Base Case): Example</a:t>
            </a:r>
          </a:p>
        </p:txBody>
      </p:sp>
      <p:sp>
        <p:nvSpPr>
          <p:cNvPr id="42002" name="AutoShape 18"/>
          <p:cNvSpPr>
            <a:spLocks noChangeArrowheads="1"/>
          </p:cNvSpPr>
          <p:nvPr/>
        </p:nvSpPr>
        <p:spPr bwMode="auto">
          <a:xfrm>
            <a:off x="5638800" y="1981200"/>
            <a:ext cx="2895600" cy="958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anchor="ctr" anchorCtr="0"/>
          <a:lstStyle/>
          <a:p>
            <a:pPr algn="ctr"/>
            <a:r>
              <a:rPr lang="en-US" sz="2200" dirty="0">
                <a:latin typeface="Calibri"/>
              </a:rPr>
              <a:t>Code deemed reachable so far …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457200" y="3962400"/>
            <a:ext cx="4038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class List&lt;T&gt;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T tail;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void append(T c)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k = new Link&lt;T&gt;()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k.data</a:t>
            </a:r>
            <a:r>
              <a:rPr lang="en-US" sz="1600" dirty="0">
                <a:latin typeface="Verdana" charset="0"/>
              </a:rPr>
              <a:t> = c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Link&lt;T&gt; t = </a:t>
            </a:r>
            <a:r>
              <a:rPr lang="en-US" sz="1600" dirty="0" err="1">
                <a:latin typeface="Verdana" charset="0"/>
              </a:rPr>
              <a:t>this.tail</a:t>
            </a:r>
            <a:endParaRPr lang="en-US" sz="100" dirty="0">
              <a:latin typeface="Verdana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t.next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600" dirty="0">
                <a:latin typeface="Verdana" charset="0"/>
              </a:rPr>
              <a:t>        </a:t>
            </a:r>
            <a:r>
              <a:rPr lang="en-US" sz="1600" dirty="0" err="1">
                <a:latin typeface="Verdana" charset="0"/>
              </a:rPr>
              <a:t>this.tail</a:t>
            </a:r>
            <a:r>
              <a:rPr lang="en-US" sz="1600" dirty="0">
                <a:latin typeface="Verdana" charset="0"/>
              </a:rPr>
              <a:t> = k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    }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600" dirty="0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2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1" grpId="0" animBg="1"/>
      <p:bldP spid="420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6951"/>
            <a:ext cx="8229600" cy="4228850"/>
          </a:xfr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Flow sensitivity</a:t>
            </a:r>
          </a:p>
          <a:p>
            <a:pPr lvl="1"/>
            <a:r>
              <a:rPr lang="en-US" sz="2000" dirty="0"/>
              <a:t>flow-insensitive: ignores intra-procedural control flow</a:t>
            </a:r>
          </a:p>
          <a:p>
            <a:r>
              <a:rPr lang="en-US" sz="2400" dirty="0"/>
              <a:t>Call graph construction</a:t>
            </a:r>
          </a:p>
          <a:p>
            <a:pPr lvl="1"/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on-the-fly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: mutually recursively with pointer analysis</a:t>
            </a:r>
          </a:p>
          <a:p>
            <a:r>
              <a:rPr lang="en-US" sz="2400" dirty="0"/>
              <a:t>Heap abstraction</a:t>
            </a:r>
          </a:p>
          <a:p>
            <a:pPr lvl="1"/>
            <a:r>
              <a:rPr lang="en-US" sz="2000" dirty="0"/>
              <a:t>object </a:t>
            </a:r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/>
              <a:t>sites: does not </a:t>
            </a:r>
            <a:r>
              <a:rPr lang="en-US" sz="2000" dirty="0" smtClean="0"/>
              <a:t>distinguish objects created </a:t>
            </a:r>
            <a:r>
              <a:rPr lang="en-US" sz="2000" dirty="0"/>
              <a:t>at same site</a:t>
            </a:r>
          </a:p>
          <a:p>
            <a:r>
              <a:rPr lang="en-US" sz="2400" dirty="0"/>
              <a:t>Aggregate modeling</a:t>
            </a:r>
          </a:p>
          <a:p>
            <a:pPr lvl="1"/>
            <a:endParaRPr lang="en-US" sz="2400" dirty="0"/>
          </a:p>
          <a:p>
            <a:r>
              <a:rPr lang="en-US" sz="2400" dirty="0"/>
              <a:t>Context sensitivity</a:t>
            </a:r>
          </a:p>
          <a:p>
            <a:pPr lvl="1"/>
            <a:endParaRPr lang="en-US" sz="24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0-CFA Pointer Analysis for Java</a:t>
            </a:r>
          </a:p>
        </p:txBody>
      </p:sp>
    </p:spTree>
    <p:extLst>
      <p:ext uri="{BB962C8B-B14F-4D97-AF65-F5344CB8AC3E}">
        <p14:creationId xmlns:p14="http://schemas.microsoft.com/office/powerpoint/2010/main" val="55494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6970</TotalTime>
  <Words>3075</Words>
  <Application>Microsoft Macintosh PowerPoint</Application>
  <PresentationFormat>On-screen Show (4:3)</PresentationFormat>
  <Paragraphs>906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icfp99</vt:lpstr>
      <vt:lpstr>Office Theme</vt:lpstr>
      <vt:lpstr>Pointer Analysis – Part I</vt:lpstr>
      <vt:lpstr>Pointer Analysis</vt:lpstr>
      <vt:lpstr>Example Java Program</vt:lpstr>
      <vt:lpstr>0-CFA Pointer Analysis for Java</vt:lpstr>
      <vt:lpstr>Flow Insensitivity: Example</vt:lpstr>
      <vt:lpstr>Flow Insensitivity: Example</vt:lpstr>
      <vt:lpstr>0-CFA Pointer Analysis for Java</vt:lpstr>
      <vt:lpstr>Call Graph (Base Case): Example</vt:lpstr>
      <vt:lpstr>0-CFA Pointer Analysis for Java</vt:lpstr>
      <vt:lpstr>Heap Abstraction: Example</vt:lpstr>
      <vt:lpstr>Heap Abstraction: Example</vt:lpstr>
      <vt:lpstr>Heap Abstraction: Example</vt:lpstr>
      <vt:lpstr>Rule for Object Alloc. Sites</vt:lpstr>
      <vt:lpstr>Rule for Object Alloc. Sites: Example</vt:lpstr>
      <vt:lpstr>0-CFA Pointer Analysis for Java</vt:lpstr>
      <vt:lpstr>Rule for Heap Writes</vt:lpstr>
      <vt:lpstr>Rule for Heap Writes: Example</vt:lpstr>
      <vt:lpstr>Rule for Heap Reads</vt:lpstr>
      <vt:lpstr>Rule for Heap Reads: Example</vt:lpstr>
      <vt:lpstr>0-CFA Pointer Analysis for Java</vt:lpstr>
      <vt:lpstr>Rule for Dynamic Dispatching Calls</vt:lpstr>
      <vt:lpstr>Call Graph (Inductive Step): Example</vt:lpstr>
      <vt:lpstr>Classifying Pointer Analyses</vt:lpstr>
      <vt:lpstr>Heap Abstraction</vt:lpstr>
      <vt:lpstr>Example</vt:lpstr>
      <vt:lpstr>Alias Representation</vt:lpstr>
      <vt:lpstr>Aggregate Modeling</vt:lpstr>
      <vt:lpstr>Flow Sensitivity</vt:lpstr>
      <vt:lpstr>Example</vt:lpstr>
      <vt:lpstr>Context Sensitivity</vt:lpstr>
      <vt:lpstr>Example</vt:lpstr>
      <vt:lpstr>Call Graph Construction</vt:lpstr>
      <vt:lpstr>Call Graph Construction (contd.)</vt:lpstr>
      <vt:lpstr>Compositionality</vt:lpstr>
      <vt:lpstr>Adaptivity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Mayur Naik</cp:lastModifiedBy>
  <cp:revision>241</cp:revision>
  <cp:lastPrinted>2012-09-10T17:32:52Z</cp:lastPrinted>
  <dcterms:created xsi:type="dcterms:W3CDTF">2000-01-15T07:54:11Z</dcterms:created>
  <dcterms:modified xsi:type="dcterms:W3CDTF">2014-09-03T18:44:55Z</dcterms:modified>
</cp:coreProperties>
</file>