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m" ContentType="application/vnd.ms-excel.sheet.macroEnabled.12"/>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ppt/charts/chart2.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1.bin" ContentType="application/vnd.openxmlformats-officedocument.oleObject"/>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0"/>
  </p:notesMasterIdLst>
  <p:sldIdLst>
    <p:sldId id="256" r:id="rId2"/>
    <p:sldId id="408" r:id="rId3"/>
    <p:sldId id="320" r:id="rId4"/>
    <p:sldId id="322" r:id="rId5"/>
    <p:sldId id="410" r:id="rId6"/>
    <p:sldId id="411" r:id="rId7"/>
    <p:sldId id="457" r:id="rId8"/>
    <p:sldId id="414" r:id="rId9"/>
    <p:sldId id="421" r:id="rId10"/>
    <p:sldId id="413" r:id="rId11"/>
    <p:sldId id="362" r:id="rId12"/>
    <p:sldId id="412" r:id="rId13"/>
    <p:sldId id="415" r:id="rId14"/>
    <p:sldId id="416" r:id="rId15"/>
    <p:sldId id="417" r:id="rId16"/>
    <p:sldId id="418" r:id="rId17"/>
    <p:sldId id="448" r:id="rId18"/>
    <p:sldId id="449" r:id="rId19"/>
    <p:sldId id="450" r:id="rId20"/>
    <p:sldId id="451" r:id="rId21"/>
    <p:sldId id="452" r:id="rId22"/>
    <p:sldId id="453" r:id="rId23"/>
    <p:sldId id="456" r:id="rId24"/>
    <p:sldId id="455" r:id="rId25"/>
    <p:sldId id="454" r:id="rId26"/>
    <p:sldId id="434" r:id="rId27"/>
    <p:sldId id="440" r:id="rId28"/>
    <p:sldId id="439" r:id="rId29"/>
    <p:sldId id="443" r:id="rId30"/>
    <p:sldId id="447" r:id="rId31"/>
    <p:sldId id="445" r:id="rId32"/>
    <p:sldId id="446" r:id="rId33"/>
    <p:sldId id="393" r:id="rId34"/>
    <p:sldId id="436" r:id="rId35"/>
    <p:sldId id="437" r:id="rId36"/>
    <p:sldId id="419" r:id="rId37"/>
    <p:sldId id="435" r:id="rId38"/>
    <p:sldId id="369" r:id="rId39"/>
  </p:sldIdLst>
  <p:sldSz cx="9144000" cy="6858000" type="screen4x3"/>
  <p:notesSz cx="6858000" cy="9144000"/>
  <p:defaultTextStyle>
    <a:defPPr>
      <a:defRPr lang="en-CA"/>
    </a:defPPr>
    <a:lvl1pPr algn="l" rtl="0" fontAlgn="base">
      <a:spcBef>
        <a:spcPct val="0"/>
      </a:spcBef>
      <a:spcAft>
        <a:spcPct val="0"/>
      </a:spcAft>
      <a:defRPr sz="2400" u="sng" kern="1200">
        <a:solidFill>
          <a:schemeClr val="bg1"/>
        </a:solidFill>
        <a:latin typeface="Times New Roman" charset="0"/>
        <a:ea typeface="ＭＳ Ｐゴシック" charset="0"/>
        <a:cs typeface="Arial Unicode MS" charset="0"/>
      </a:defRPr>
    </a:lvl1pPr>
    <a:lvl2pPr marL="457200" algn="l" rtl="0" fontAlgn="base">
      <a:spcBef>
        <a:spcPct val="0"/>
      </a:spcBef>
      <a:spcAft>
        <a:spcPct val="0"/>
      </a:spcAft>
      <a:defRPr sz="2400" u="sng" kern="1200">
        <a:solidFill>
          <a:schemeClr val="bg1"/>
        </a:solidFill>
        <a:latin typeface="Times New Roman" charset="0"/>
        <a:ea typeface="ＭＳ Ｐゴシック" charset="0"/>
        <a:cs typeface="Arial Unicode MS" charset="0"/>
      </a:defRPr>
    </a:lvl2pPr>
    <a:lvl3pPr marL="914400" algn="l" rtl="0" fontAlgn="base">
      <a:spcBef>
        <a:spcPct val="0"/>
      </a:spcBef>
      <a:spcAft>
        <a:spcPct val="0"/>
      </a:spcAft>
      <a:defRPr sz="2400" u="sng" kern="1200">
        <a:solidFill>
          <a:schemeClr val="bg1"/>
        </a:solidFill>
        <a:latin typeface="Times New Roman" charset="0"/>
        <a:ea typeface="ＭＳ Ｐゴシック" charset="0"/>
        <a:cs typeface="Arial Unicode MS" charset="0"/>
      </a:defRPr>
    </a:lvl3pPr>
    <a:lvl4pPr marL="1371600" algn="l" rtl="0" fontAlgn="base">
      <a:spcBef>
        <a:spcPct val="0"/>
      </a:spcBef>
      <a:spcAft>
        <a:spcPct val="0"/>
      </a:spcAft>
      <a:defRPr sz="2400" u="sng" kern="1200">
        <a:solidFill>
          <a:schemeClr val="bg1"/>
        </a:solidFill>
        <a:latin typeface="Times New Roman" charset="0"/>
        <a:ea typeface="ＭＳ Ｐゴシック" charset="0"/>
        <a:cs typeface="Arial Unicode MS" charset="0"/>
      </a:defRPr>
    </a:lvl4pPr>
    <a:lvl5pPr marL="1828800" algn="l" rtl="0" fontAlgn="base">
      <a:spcBef>
        <a:spcPct val="0"/>
      </a:spcBef>
      <a:spcAft>
        <a:spcPct val="0"/>
      </a:spcAft>
      <a:defRPr sz="2400" u="sng" kern="1200">
        <a:solidFill>
          <a:schemeClr val="bg1"/>
        </a:solidFill>
        <a:latin typeface="Times New Roman" charset="0"/>
        <a:ea typeface="ＭＳ Ｐゴシック" charset="0"/>
        <a:cs typeface="Arial Unicode MS" charset="0"/>
      </a:defRPr>
    </a:lvl5pPr>
    <a:lvl6pPr marL="2286000" algn="l" defTabSz="457200" rtl="0" eaLnBrk="1" latinLnBrk="0" hangingPunct="1">
      <a:defRPr sz="2400" u="sng" kern="1200">
        <a:solidFill>
          <a:schemeClr val="bg1"/>
        </a:solidFill>
        <a:latin typeface="Times New Roman" charset="0"/>
        <a:ea typeface="ＭＳ Ｐゴシック" charset="0"/>
        <a:cs typeface="Arial Unicode MS" charset="0"/>
      </a:defRPr>
    </a:lvl6pPr>
    <a:lvl7pPr marL="2743200" algn="l" defTabSz="457200" rtl="0" eaLnBrk="1" latinLnBrk="0" hangingPunct="1">
      <a:defRPr sz="2400" u="sng" kern="1200">
        <a:solidFill>
          <a:schemeClr val="bg1"/>
        </a:solidFill>
        <a:latin typeface="Times New Roman" charset="0"/>
        <a:ea typeface="ＭＳ Ｐゴシック" charset="0"/>
        <a:cs typeface="Arial Unicode MS" charset="0"/>
      </a:defRPr>
    </a:lvl7pPr>
    <a:lvl8pPr marL="3200400" algn="l" defTabSz="457200" rtl="0" eaLnBrk="1" latinLnBrk="0" hangingPunct="1">
      <a:defRPr sz="2400" u="sng" kern="1200">
        <a:solidFill>
          <a:schemeClr val="bg1"/>
        </a:solidFill>
        <a:latin typeface="Times New Roman" charset="0"/>
        <a:ea typeface="ＭＳ Ｐゴシック" charset="0"/>
        <a:cs typeface="Arial Unicode MS" charset="0"/>
      </a:defRPr>
    </a:lvl8pPr>
    <a:lvl9pPr marL="3657600" algn="l" defTabSz="457200" rtl="0" eaLnBrk="1" latinLnBrk="0" hangingPunct="1">
      <a:defRPr sz="2400" u="sng" kern="1200">
        <a:solidFill>
          <a:schemeClr val="bg1"/>
        </a:solidFill>
        <a:latin typeface="Times New Roman" charset="0"/>
        <a:ea typeface="ＭＳ Ｐゴシック" charset="0"/>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00FF00"/>
    <a:srgbClr val="FF0066"/>
    <a:srgbClr val="66FF33"/>
    <a:srgbClr val="FF5050"/>
    <a:srgbClr val="FF00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58" autoAdjust="0"/>
    <p:restoredTop sz="81496" autoAdjust="0"/>
  </p:normalViewPr>
  <p:slideViewPr>
    <p:cSldViewPr>
      <p:cViewPr varScale="1">
        <p:scale>
          <a:sx n="86" d="100"/>
          <a:sy n="86" d="100"/>
        </p:scale>
        <p:origin x="-180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9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990"/>
            </a:pPr>
            <a:r>
              <a:rPr lang="en-US" sz="1990" b="1" dirty="0" smtClean="0"/>
              <a:t>Analysis Time</a:t>
            </a:r>
            <a:endParaRPr lang="en-US" sz="1990" b="1" dirty="0"/>
          </a:p>
        </c:rich>
      </c:tx>
      <c:layout>
        <c:manualLayout>
          <c:xMode val="edge"/>
          <c:yMode val="edge"/>
          <c:x val="0.41988484440918"/>
          <c:y val="0.0495509397316212"/>
        </c:manualLayout>
      </c:layout>
      <c:overlay val="0"/>
    </c:title>
    <c:autoTitleDeleted val="0"/>
    <c:plotArea>
      <c:layout>
        <c:manualLayout>
          <c:layoutTarget val="inner"/>
          <c:xMode val="edge"/>
          <c:yMode val="edge"/>
          <c:x val="0.170608108108108"/>
          <c:y val="0.169411764705882"/>
          <c:w val="0.778716216216216"/>
          <c:h val="0.663529411764706"/>
        </c:manualLayout>
      </c:layout>
      <c:scatterChart>
        <c:scatterStyle val="lineMarker"/>
        <c:varyColors val="0"/>
        <c:ser>
          <c:idx val="0"/>
          <c:order val="0"/>
          <c:tx>
            <c:v>Time</c:v>
          </c:tx>
          <c:spPr>
            <a:ln w="27164">
              <a:noFill/>
            </a:ln>
          </c:spPr>
          <c:marker>
            <c:symbol val="diamond"/>
            <c:size val="10"/>
            <c:spPr>
              <a:solidFill>
                <a:srgbClr val="000080"/>
              </a:solidFill>
              <a:ln>
                <a:solidFill>
                  <a:srgbClr val="000080"/>
                </a:solidFill>
                <a:prstDash val="solid"/>
              </a:ln>
            </c:spPr>
          </c:marker>
          <c:trendline>
            <c:name>Time trend</c:name>
            <c:spPr>
              <a:ln w="36219">
                <a:solidFill>
                  <a:srgbClr val="000080"/>
                </a:solidFill>
                <a:prstDash val="solid"/>
              </a:ln>
            </c:spPr>
            <c:trendlineType val="power"/>
            <c:forward val="20.0"/>
            <c:dispRSqr val="1"/>
            <c:dispEq val="1"/>
            <c:trendlineLbl>
              <c:layout>
                <c:manualLayout>
                  <c:x val="0.206522797403703"/>
                  <c:y val="0.367332098193608"/>
                </c:manualLayout>
              </c:layout>
              <c:numFmt formatCode="General" sourceLinked="0"/>
              <c:spPr>
                <a:noFill/>
                <a:ln w="24146">
                  <a:noFill/>
                </a:ln>
              </c:spPr>
              <c:txPr>
                <a:bodyPr/>
                <a:lstStyle/>
                <a:p>
                  <a:pPr>
                    <a:defRPr sz="1355" b="1" i="0" u="none" strike="noStrike" baseline="0">
                      <a:solidFill>
                        <a:srgbClr val="000000"/>
                      </a:solidFill>
                      <a:latin typeface="Arial"/>
                      <a:ea typeface="Arial"/>
                      <a:cs typeface="Arial"/>
                    </a:defRPr>
                  </a:pPr>
                  <a:endParaRPr lang="en-US"/>
                </a:p>
              </c:txPr>
            </c:trendlineLbl>
          </c:trendline>
          <c:xVal>
            <c:numRef>
              <c:f>(Sheet1!$J$77:$J$84,Sheet1!$J$86:$J$97)</c:f>
              <c:numCache>
                <c:formatCode>General</c:formatCode>
                <c:ptCount val="20"/>
                <c:pt idx="0">
                  <c:v>8.25</c:v>
                </c:pt>
                <c:pt idx="1">
                  <c:v>11.25</c:v>
                </c:pt>
                <c:pt idx="2">
                  <c:v>12.25</c:v>
                </c:pt>
                <c:pt idx="3">
                  <c:v>14.25</c:v>
                </c:pt>
                <c:pt idx="4">
                  <c:v>17.25</c:v>
                </c:pt>
                <c:pt idx="5">
                  <c:v>17.25</c:v>
                </c:pt>
                <c:pt idx="6">
                  <c:v>21.25</c:v>
                </c:pt>
                <c:pt idx="7">
                  <c:v>24.25</c:v>
                </c:pt>
                <c:pt idx="8">
                  <c:v>24.25</c:v>
                </c:pt>
                <c:pt idx="9">
                  <c:v>38.25</c:v>
                </c:pt>
                <c:pt idx="10">
                  <c:v>42.25</c:v>
                </c:pt>
                <c:pt idx="11">
                  <c:v>59.25</c:v>
                </c:pt>
                <c:pt idx="12">
                  <c:v>65.25</c:v>
                </c:pt>
                <c:pt idx="13">
                  <c:v>90.25</c:v>
                </c:pt>
                <c:pt idx="14">
                  <c:v>111.25</c:v>
                </c:pt>
                <c:pt idx="15">
                  <c:v>117.25</c:v>
                </c:pt>
                <c:pt idx="16">
                  <c:v>133.25</c:v>
                </c:pt>
                <c:pt idx="17">
                  <c:v>124.25</c:v>
                </c:pt>
                <c:pt idx="18">
                  <c:v>123.25</c:v>
                </c:pt>
                <c:pt idx="19">
                  <c:v>145.25</c:v>
                </c:pt>
              </c:numCache>
            </c:numRef>
          </c:xVal>
          <c:yVal>
            <c:numRef>
              <c:f>(Sheet1!$O$30:$O$37,Sheet1!$O$39:$O$50)</c:f>
              <c:numCache>
                <c:formatCode>General</c:formatCode>
                <c:ptCount val="20"/>
                <c:pt idx="0">
                  <c:v>1.0</c:v>
                </c:pt>
                <c:pt idx="1">
                  <c:v>2.0</c:v>
                </c:pt>
                <c:pt idx="2">
                  <c:v>3.0</c:v>
                </c:pt>
                <c:pt idx="3">
                  <c:v>4.0</c:v>
                </c:pt>
                <c:pt idx="4">
                  <c:v>4.0</c:v>
                </c:pt>
                <c:pt idx="5">
                  <c:v>7.0</c:v>
                </c:pt>
                <c:pt idx="6">
                  <c:v>9.0</c:v>
                </c:pt>
                <c:pt idx="7">
                  <c:v>12.0</c:v>
                </c:pt>
                <c:pt idx="8">
                  <c:v>9.0</c:v>
                </c:pt>
                <c:pt idx="9">
                  <c:v>21.0</c:v>
                </c:pt>
                <c:pt idx="10">
                  <c:v>50.0</c:v>
                </c:pt>
                <c:pt idx="11">
                  <c:v>119.0</c:v>
                </c:pt>
                <c:pt idx="12">
                  <c:v>457.0</c:v>
                </c:pt>
                <c:pt idx="13">
                  <c:v>580.0</c:v>
                </c:pt>
                <c:pt idx="14">
                  <c:v>807.0</c:v>
                </c:pt>
                <c:pt idx="15">
                  <c:v>1122.0</c:v>
                </c:pt>
                <c:pt idx="16">
                  <c:v>337.0</c:v>
                </c:pt>
                <c:pt idx="17">
                  <c:v>113.0</c:v>
                </c:pt>
                <c:pt idx="18">
                  <c:v>1101.0</c:v>
                </c:pt>
                <c:pt idx="19">
                  <c:v>312.0</c:v>
                </c:pt>
              </c:numCache>
            </c:numRef>
          </c:yVal>
          <c:smooth val="0"/>
        </c:ser>
        <c:dLbls>
          <c:showLegendKey val="0"/>
          <c:showVal val="0"/>
          <c:showCatName val="0"/>
          <c:showSerName val="0"/>
          <c:showPercent val="0"/>
          <c:showBubbleSize val="0"/>
        </c:dLbls>
        <c:axId val="-2116094488"/>
        <c:axId val="-2116088232"/>
      </c:scatterChart>
      <c:valAx>
        <c:axId val="-2116094488"/>
        <c:scaling>
          <c:logBase val="10.0"/>
          <c:orientation val="minMax"/>
        </c:scaling>
        <c:delete val="0"/>
        <c:axPos val="b"/>
        <c:title>
          <c:tx>
            <c:rich>
              <a:bodyPr/>
              <a:lstStyle/>
              <a:p>
                <a:pPr>
                  <a:defRPr sz="1800" b="1" i="0" u="none" strike="noStrike" baseline="0">
                    <a:solidFill>
                      <a:srgbClr val="000000"/>
                    </a:solidFill>
                    <a:latin typeface="Arial"/>
                    <a:ea typeface="Arial"/>
                    <a:cs typeface="Arial"/>
                  </a:defRPr>
                </a:pPr>
                <a:r>
                  <a:rPr lang="en-US" sz="1800" dirty="0" smtClean="0"/>
                  <a:t>variable nodes</a:t>
                </a:r>
                <a:endParaRPr lang="en-US" sz="1800" dirty="0"/>
              </a:p>
            </c:rich>
          </c:tx>
          <c:layout>
            <c:manualLayout>
              <c:xMode val="edge"/>
              <c:yMode val="edge"/>
              <c:x val="0.459459459459459"/>
              <c:y val="0.922352941176471"/>
            </c:manualLayout>
          </c:layout>
          <c:overlay val="0"/>
          <c:spPr>
            <a:noFill/>
            <a:ln w="24146">
              <a:noFill/>
            </a:ln>
          </c:spPr>
        </c:title>
        <c:numFmt formatCode="General" sourceLinked="1"/>
        <c:majorTickMark val="out"/>
        <c:minorTickMark val="none"/>
        <c:tickLblPos val="nextTo"/>
        <c:spPr>
          <a:ln w="3018">
            <a:solidFill>
              <a:srgbClr val="000000"/>
            </a:solidFill>
            <a:prstDash val="solid"/>
          </a:ln>
        </c:spPr>
        <c:txPr>
          <a:bodyPr rot="0" vert="horz"/>
          <a:lstStyle/>
          <a:p>
            <a:pPr>
              <a:defRPr sz="1711" b="0" i="0" u="none" strike="noStrike" baseline="0">
                <a:solidFill>
                  <a:srgbClr val="000000"/>
                </a:solidFill>
                <a:latin typeface="Arial"/>
                <a:ea typeface="Arial"/>
                <a:cs typeface="Arial"/>
              </a:defRPr>
            </a:pPr>
            <a:endParaRPr lang="en-US"/>
          </a:p>
        </c:txPr>
        <c:crossAx val="-2116088232"/>
        <c:crosses val="autoZero"/>
        <c:crossBetween val="midCat"/>
      </c:valAx>
      <c:valAx>
        <c:axId val="-2116088232"/>
        <c:scaling>
          <c:logBase val="10.0"/>
          <c:orientation val="minMax"/>
        </c:scaling>
        <c:delete val="0"/>
        <c:axPos val="l"/>
        <c:majorGridlines>
          <c:spPr>
            <a:ln w="3018">
              <a:solidFill>
                <a:srgbClr val="000000"/>
              </a:solidFill>
              <a:prstDash val="solid"/>
            </a:ln>
          </c:spPr>
        </c:majorGridlines>
        <c:title>
          <c:tx>
            <c:rich>
              <a:bodyPr/>
              <a:lstStyle/>
              <a:p>
                <a:pPr>
                  <a:defRPr sz="1800" b="1" i="0" u="none" strike="noStrike" baseline="0">
                    <a:solidFill>
                      <a:srgbClr val="000000"/>
                    </a:solidFill>
                    <a:latin typeface="Arial"/>
                    <a:ea typeface="Arial"/>
                    <a:cs typeface="Arial"/>
                  </a:defRPr>
                </a:pPr>
                <a:r>
                  <a:rPr lang="en-US" sz="1800"/>
                  <a:t>Seconds</a:t>
                </a:r>
              </a:p>
            </c:rich>
          </c:tx>
          <c:layout>
            <c:manualLayout>
              <c:xMode val="edge"/>
              <c:yMode val="edge"/>
              <c:x val="0.0152027027027027"/>
              <c:y val="0.414117647058824"/>
            </c:manualLayout>
          </c:layout>
          <c:overlay val="0"/>
          <c:spPr>
            <a:noFill/>
            <a:ln w="24146">
              <a:noFill/>
            </a:ln>
          </c:spPr>
        </c:title>
        <c:numFmt formatCode="General" sourceLinked="1"/>
        <c:majorTickMark val="out"/>
        <c:minorTickMark val="none"/>
        <c:tickLblPos val="nextTo"/>
        <c:spPr>
          <a:ln w="3018">
            <a:solidFill>
              <a:srgbClr val="000000"/>
            </a:solidFill>
            <a:prstDash val="solid"/>
          </a:ln>
        </c:spPr>
        <c:txPr>
          <a:bodyPr rot="0" vert="horz"/>
          <a:lstStyle/>
          <a:p>
            <a:pPr>
              <a:defRPr sz="1711" b="0" i="0" u="none" strike="noStrike" baseline="0">
                <a:solidFill>
                  <a:srgbClr val="000000"/>
                </a:solidFill>
                <a:latin typeface="Arial"/>
                <a:ea typeface="Arial"/>
                <a:cs typeface="Arial"/>
              </a:defRPr>
            </a:pPr>
            <a:endParaRPr lang="en-US"/>
          </a:p>
        </c:txPr>
        <c:crossAx val="-2116094488"/>
        <c:crosses val="autoZero"/>
        <c:crossBetween val="midCat"/>
      </c:valAx>
      <c:spPr>
        <a:solidFill>
          <a:srgbClr val="C0C0C0"/>
        </a:solidFill>
        <a:ln w="12073">
          <a:solidFill>
            <a:srgbClr val="808080"/>
          </a:solidFill>
          <a:prstDash val="solid"/>
        </a:ln>
      </c:spPr>
    </c:plotArea>
    <c:plotVisOnly val="1"/>
    <c:dispBlanksAs val="gap"/>
    <c:showDLblsOverMax val="0"/>
  </c:chart>
  <c:spPr>
    <a:solidFill>
      <a:srgbClr val="FFFFFF"/>
    </a:solidFill>
    <a:ln>
      <a:noFill/>
    </a:ln>
  </c:spPr>
  <c:txPr>
    <a:bodyPr/>
    <a:lstStyle/>
    <a:p>
      <a:pPr>
        <a:defRPr sz="1141"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987" b="1" i="0" u="none" strike="noStrike" baseline="0">
                <a:solidFill>
                  <a:srgbClr val="000000"/>
                </a:solidFill>
                <a:latin typeface="Arial"/>
                <a:ea typeface="Arial"/>
                <a:cs typeface="Arial"/>
              </a:defRPr>
            </a:pPr>
            <a:r>
              <a:rPr lang="en-US" dirty="0"/>
              <a:t>Analysis memory</a:t>
            </a:r>
          </a:p>
        </c:rich>
      </c:tx>
      <c:layout>
        <c:manualLayout>
          <c:xMode val="edge"/>
          <c:yMode val="edge"/>
          <c:x val="0.353616120137796"/>
          <c:y val="0.0417009452859965"/>
        </c:manualLayout>
      </c:layout>
      <c:overlay val="0"/>
      <c:spPr>
        <a:noFill/>
        <a:ln w="25554">
          <a:noFill/>
        </a:ln>
      </c:spPr>
    </c:title>
    <c:autoTitleDeleted val="0"/>
    <c:plotArea>
      <c:layout>
        <c:manualLayout>
          <c:layoutTarget val="inner"/>
          <c:xMode val="edge"/>
          <c:yMode val="edge"/>
          <c:x val="0.140439932318105"/>
          <c:y val="0.166259168704156"/>
          <c:w val="0.812182741116751"/>
          <c:h val="0.679706601466993"/>
        </c:manualLayout>
      </c:layout>
      <c:scatterChart>
        <c:scatterStyle val="lineMarker"/>
        <c:varyColors val="0"/>
        <c:ser>
          <c:idx val="1"/>
          <c:order val="0"/>
          <c:tx>
            <c:v>Memory</c:v>
          </c:tx>
          <c:spPr>
            <a:ln w="28748">
              <a:noFill/>
            </a:ln>
          </c:spPr>
          <c:marker>
            <c:symbol val="square"/>
            <c:size val="8"/>
            <c:spPr>
              <a:solidFill>
                <a:srgbClr val="DD2D32"/>
              </a:solidFill>
              <a:ln>
                <a:solidFill>
                  <a:srgbClr val="DD2D32"/>
                </a:solidFill>
                <a:prstDash val="solid"/>
              </a:ln>
            </c:spPr>
          </c:marker>
          <c:trendline>
            <c:name>Memory trend</c:name>
            <c:spPr>
              <a:ln w="38331">
                <a:solidFill>
                  <a:srgbClr val="F20884"/>
                </a:solidFill>
                <a:prstDash val="solid"/>
              </a:ln>
            </c:spPr>
            <c:trendlineType val="power"/>
            <c:forward val="20.0"/>
            <c:dispRSqr val="1"/>
            <c:dispEq val="1"/>
            <c:trendlineLbl>
              <c:layout>
                <c:manualLayout>
                  <c:x val="0.207253002714311"/>
                  <c:y val="0.332879902787"/>
                </c:manualLayout>
              </c:layout>
              <c:numFmt formatCode="General" sourceLinked="0"/>
              <c:spPr>
                <a:noFill/>
                <a:ln w="25554">
                  <a:noFill/>
                </a:ln>
              </c:spPr>
              <c:txPr>
                <a:bodyPr/>
                <a:lstStyle/>
                <a:p>
                  <a:pPr>
                    <a:defRPr sz="1383" b="1" i="0" u="none" strike="noStrike" baseline="0">
                      <a:solidFill>
                        <a:srgbClr val="000000"/>
                      </a:solidFill>
                      <a:latin typeface="Arial"/>
                      <a:ea typeface="Arial"/>
                      <a:cs typeface="Arial"/>
                    </a:defRPr>
                  </a:pPr>
                  <a:endParaRPr lang="en-US"/>
                </a:p>
              </c:txPr>
            </c:trendlineLbl>
          </c:trendline>
          <c:xVal>
            <c:numRef>
              <c:f>(Sheet1!$J$77:$J$84,Sheet1!$J$86:$J$97)</c:f>
              <c:numCache>
                <c:formatCode>General</c:formatCode>
                <c:ptCount val="20"/>
                <c:pt idx="0">
                  <c:v>8.25</c:v>
                </c:pt>
                <c:pt idx="1">
                  <c:v>11.25</c:v>
                </c:pt>
                <c:pt idx="2">
                  <c:v>12.25</c:v>
                </c:pt>
                <c:pt idx="3">
                  <c:v>14.25</c:v>
                </c:pt>
                <c:pt idx="4">
                  <c:v>17.25</c:v>
                </c:pt>
                <c:pt idx="5">
                  <c:v>17.25</c:v>
                </c:pt>
                <c:pt idx="6">
                  <c:v>21.25</c:v>
                </c:pt>
                <c:pt idx="7">
                  <c:v>24.25</c:v>
                </c:pt>
                <c:pt idx="8">
                  <c:v>24.25</c:v>
                </c:pt>
                <c:pt idx="9">
                  <c:v>38.25</c:v>
                </c:pt>
                <c:pt idx="10">
                  <c:v>42.25</c:v>
                </c:pt>
                <c:pt idx="11">
                  <c:v>59.25</c:v>
                </c:pt>
                <c:pt idx="12">
                  <c:v>65.25</c:v>
                </c:pt>
                <c:pt idx="13">
                  <c:v>90.25</c:v>
                </c:pt>
                <c:pt idx="14">
                  <c:v>111.25</c:v>
                </c:pt>
                <c:pt idx="15">
                  <c:v>117.25</c:v>
                </c:pt>
                <c:pt idx="16">
                  <c:v>133.25</c:v>
                </c:pt>
                <c:pt idx="17">
                  <c:v>124.25</c:v>
                </c:pt>
                <c:pt idx="18">
                  <c:v>123.25</c:v>
                </c:pt>
                <c:pt idx="19">
                  <c:v>145.25</c:v>
                </c:pt>
              </c:numCache>
            </c:numRef>
          </c:xVal>
          <c:yVal>
            <c:numRef>
              <c:f>(Sheet1!$P$30:$P$37,Sheet1!$P$39:$P$50)</c:f>
              <c:numCache>
                <c:formatCode>General</c:formatCode>
                <c:ptCount val="20"/>
                <c:pt idx="0">
                  <c:v>6.0</c:v>
                </c:pt>
                <c:pt idx="1">
                  <c:v>12.0</c:v>
                </c:pt>
                <c:pt idx="2">
                  <c:v>12.0</c:v>
                </c:pt>
                <c:pt idx="3">
                  <c:v>14.0</c:v>
                </c:pt>
                <c:pt idx="4">
                  <c:v>18.0</c:v>
                </c:pt>
                <c:pt idx="5">
                  <c:v>24.0</c:v>
                </c:pt>
                <c:pt idx="6">
                  <c:v>30.0</c:v>
                </c:pt>
                <c:pt idx="7">
                  <c:v>34.0</c:v>
                </c:pt>
                <c:pt idx="8">
                  <c:v>32.0</c:v>
                </c:pt>
                <c:pt idx="9">
                  <c:v>38.0</c:v>
                </c:pt>
                <c:pt idx="10">
                  <c:v>86.0</c:v>
                </c:pt>
                <c:pt idx="11">
                  <c:v>134.0</c:v>
                </c:pt>
                <c:pt idx="12">
                  <c:v>304.0</c:v>
                </c:pt>
                <c:pt idx="13">
                  <c:v>394.0</c:v>
                </c:pt>
                <c:pt idx="14">
                  <c:v>400.0</c:v>
                </c:pt>
                <c:pt idx="15">
                  <c:v>632.0</c:v>
                </c:pt>
                <c:pt idx="16">
                  <c:v>198.0</c:v>
                </c:pt>
                <c:pt idx="17">
                  <c:v>108.0</c:v>
                </c:pt>
                <c:pt idx="18">
                  <c:v>600.0</c:v>
                </c:pt>
                <c:pt idx="19">
                  <c:v>202.0</c:v>
                </c:pt>
              </c:numCache>
            </c:numRef>
          </c:yVal>
          <c:smooth val="0"/>
        </c:ser>
        <c:dLbls>
          <c:showLegendKey val="0"/>
          <c:showVal val="0"/>
          <c:showCatName val="0"/>
          <c:showSerName val="0"/>
          <c:showPercent val="0"/>
          <c:showBubbleSize val="0"/>
        </c:dLbls>
        <c:axId val="-2116792456"/>
        <c:axId val="-2116066952"/>
      </c:scatterChart>
      <c:valAx>
        <c:axId val="-2116792456"/>
        <c:scaling>
          <c:logBase val="10.0"/>
          <c:orientation val="minMax"/>
        </c:scaling>
        <c:delete val="0"/>
        <c:axPos val="b"/>
        <c:title>
          <c:tx>
            <c:rich>
              <a:bodyPr/>
              <a:lstStyle/>
              <a:p>
                <a:pPr>
                  <a:defRPr sz="1800" b="1" i="0" u="none" strike="noStrike" baseline="0">
                    <a:solidFill>
                      <a:srgbClr val="000000"/>
                    </a:solidFill>
                    <a:latin typeface="Arial"/>
                    <a:ea typeface="Arial"/>
                    <a:cs typeface="Arial"/>
                  </a:defRPr>
                </a:pPr>
                <a:r>
                  <a:rPr lang="en-US" sz="1800" dirty="0" smtClean="0"/>
                  <a:t>variable nodes</a:t>
                </a:r>
                <a:endParaRPr lang="en-US" sz="1800" dirty="0"/>
              </a:p>
            </c:rich>
          </c:tx>
          <c:layout>
            <c:manualLayout>
              <c:xMode val="edge"/>
              <c:yMode val="edge"/>
              <c:x val="0.460236886632826"/>
              <c:y val="0.921760391198044"/>
            </c:manualLayout>
          </c:layout>
          <c:overlay val="0"/>
          <c:spPr>
            <a:noFill/>
            <a:ln w="25554">
              <a:noFill/>
            </a:ln>
          </c:spPr>
        </c:title>
        <c:numFmt formatCode="General" sourceLinked="1"/>
        <c:majorTickMark val="out"/>
        <c:minorTickMark val="none"/>
        <c:tickLblPos val="nextTo"/>
        <c:spPr>
          <a:ln w="3194">
            <a:solidFill>
              <a:srgbClr val="000000"/>
            </a:solidFill>
            <a:prstDash val="solid"/>
          </a:ln>
        </c:spPr>
        <c:txPr>
          <a:bodyPr rot="0" vert="horz"/>
          <a:lstStyle/>
          <a:p>
            <a:pPr>
              <a:defRPr sz="1585" b="0" i="0" u="none" strike="noStrike" baseline="0">
                <a:solidFill>
                  <a:srgbClr val="000000"/>
                </a:solidFill>
                <a:latin typeface="Arial"/>
                <a:ea typeface="Arial"/>
                <a:cs typeface="Arial"/>
              </a:defRPr>
            </a:pPr>
            <a:endParaRPr lang="en-US"/>
          </a:p>
        </c:txPr>
        <c:crossAx val="-2116066952"/>
        <c:crosses val="autoZero"/>
        <c:crossBetween val="midCat"/>
      </c:valAx>
      <c:valAx>
        <c:axId val="-2116066952"/>
        <c:scaling>
          <c:logBase val="10.0"/>
          <c:orientation val="minMax"/>
        </c:scaling>
        <c:delete val="0"/>
        <c:axPos val="l"/>
        <c:majorGridlines>
          <c:spPr>
            <a:ln w="3194">
              <a:solidFill>
                <a:srgbClr val="000000"/>
              </a:solidFill>
              <a:prstDash val="solid"/>
            </a:ln>
          </c:spPr>
        </c:majorGridlines>
        <c:title>
          <c:tx>
            <c:rich>
              <a:bodyPr/>
              <a:lstStyle/>
              <a:p>
                <a:pPr>
                  <a:defRPr sz="1800" b="1" i="0" u="none" strike="noStrike" baseline="0">
                    <a:solidFill>
                      <a:srgbClr val="000000"/>
                    </a:solidFill>
                    <a:latin typeface="Arial"/>
                    <a:ea typeface="Arial"/>
                    <a:cs typeface="Arial"/>
                  </a:defRPr>
                </a:pPr>
                <a:r>
                  <a:rPr lang="en-US" sz="1800"/>
                  <a:t>Megabytes</a:t>
                </a:r>
              </a:p>
            </c:rich>
          </c:tx>
          <c:layout>
            <c:manualLayout>
              <c:xMode val="edge"/>
              <c:yMode val="edge"/>
              <c:x val="0.0152284263959391"/>
              <c:y val="0.41320293398533"/>
            </c:manualLayout>
          </c:layout>
          <c:overlay val="0"/>
          <c:spPr>
            <a:noFill/>
            <a:ln w="25554">
              <a:noFill/>
            </a:ln>
          </c:spPr>
        </c:title>
        <c:numFmt formatCode="General" sourceLinked="1"/>
        <c:majorTickMark val="out"/>
        <c:minorTickMark val="none"/>
        <c:tickLblPos val="nextTo"/>
        <c:spPr>
          <a:ln w="3194">
            <a:solidFill>
              <a:srgbClr val="000000"/>
            </a:solidFill>
            <a:prstDash val="solid"/>
          </a:ln>
        </c:spPr>
        <c:txPr>
          <a:bodyPr rot="0" vert="horz"/>
          <a:lstStyle/>
          <a:p>
            <a:pPr>
              <a:defRPr sz="1585" b="0" i="0" u="none" strike="noStrike" baseline="0">
                <a:solidFill>
                  <a:srgbClr val="000000"/>
                </a:solidFill>
                <a:latin typeface="Arial"/>
                <a:ea typeface="Arial"/>
                <a:cs typeface="Arial"/>
              </a:defRPr>
            </a:pPr>
            <a:endParaRPr lang="en-US"/>
          </a:p>
        </c:txPr>
        <c:crossAx val="-2116792456"/>
        <c:crosses val="autoZero"/>
        <c:crossBetween val="midCat"/>
      </c:valAx>
      <c:spPr>
        <a:solidFill>
          <a:srgbClr val="C0C0C0"/>
        </a:solidFill>
        <a:ln w="12777">
          <a:solidFill>
            <a:srgbClr val="808080"/>
          </a:solidFill>
          <a:prstDash val="solid"/>
        </a:ln>
      </c:spPr>
    </c:plotArea>
    <c:plotVisOnly val="1"/>
    <c:dispBlanksAs val="gap"/>
    <c:showDLblsOverMax val="0"/>
  </c:chart>
  <c:spPr>
    <a:solidFill>
      <a:srgbClr val="FFFFFF"/>
    </a:solidFill>
    <a:ln>
      <a:noFill/>
    </a:ln>
  </c:spPr>
  <c:txPr>
    <a:bodyPr/>
    <a:lstStyle/>
    <a:p>
      <a:pPr>
        <a:defRPr sz="1207" b="0"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u="none">
                <a:solidFill>
                  <a:schemeClr val="tx1"/>
                </a:solidFill>
              </a:defRPr>
            </a:lvl1pPr>
          </a:lstStyle>
          <a:p>
            <a:endParaRPr lang="en-CA"/>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u="none">
                <a:solidFill>
                  <a:schemeClr val="tx1"/>
                </a:solidFill>
              </a:defRPr>
            </a:lvl1pPr>
          </a:lstStyle>
          <a:p>
            <a:endParaRPr lang="en-CA"/>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u="none">
                <a:solidFill>
                  <a:schemeClr val="tx1"/>
                </a:solidFill>
              </a:defRPr>
            </a:lvl1pPr>
          </a:lstStyle>
          <a:p>
            <a:endParaRPr lang="en-CA"/>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u="none">
                <a:solidFill>
                  <a:schemeClr val="tx1"/>
                </a:solidFill>
              </a:defRPr>
            </a:lvl1pPr>
          </a:lstStyle>
          <a:p>
            <a:fld id="{7DCE042D-542B-4141-8845-30C246D31E49}" type="slidenum">
              <a:rPr lang="en-CA"/>
              <a:pPr/>
              <a:t>‹#›</a:t>
            </a:fld>
            <a:endParaRPr lang="en-CA"/>
          </a:p>
        </p:txBody>
      </p:sp>
    </p:spTree>
    <p:extLst>
      <p:ext uri="{BB962C8B-B14F-4D97-AF65-F5344CB8AC3E}">
        <p14:creationId xmlns:p14="http://schemas.microsoft.com/office/powerpoint/2010/main" val="32495019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9A2B2B-284F-1145-A92C-D7340C232FE0}" type="slidenum">
              <a:rPr lang="en-CA"/>
              <a:pPr/>
              <a:t>0</a:t>
            </a:fld>
            <a:endParaRPr lang="en-CA"/>
          </a:p>
        </p:txBody>
      </p:sp>
      <p:sp>
        <p:nvSpPr>
          <p:cNvPr id="5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1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DD250-FF5F-EC4C-A28A-5D6DE156E099}" type="slidenum">
              <a:rPr lang="en-CA"/>
              <a:pPr/>
              <a:t>9</a:t>
            </a:fld>
            <a:endParaRPr lang="en-CA"/>
          </a:p>
        </p:txBody>
      </p:sp>
      <p:sp>
        <p:nvSpPr>
          <p:cNvPr id="557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57059" name="Rectangle 3"/>
          <p:cNvSpPr>
            <a:spLocks noGrp="1" noChangeArrowheads="1"/>
          </p:cNvSpPr>
          <p:nvPr>
            <p:ph type="body" idx="1"/>
          </p:nvPr>
        </p:nvSpPr>
        <p:spPr/>
        <p:txBody>
          <a:bodyPr/>
          <a:lstStyle/>
          <a:p>
            <a:r>
              <a:rPr lang="en-US"/>
              <a:t>So let’s take a look at the size of some real programs.  This data is from the Top 20 Java applications on Sourceforge.  This is a log-log plot.  The X-axis is the size of the program, and the Y-axis is the number of clones we need to make when we use the cloning technique.  At the high end, we need more than 10^14 clones.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DC1AD2-BC05-BB48-A5F3-04BCBFDF145B}" type="slidenum">
              <a:rPr lang="en-CA"/>
              <a:pPr/>
              <a:t>10</a:t>
            </a:fld>
            <a:endParaRPr lang="en-CA"/>
          </a:p>
        </p:txBody>
      </p:sp>
      <p:sp>
        <p:nvSpPr>
          <p:cNvPr id="399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99363" name="Rectangle 3"/>
          <p:cNvSpPr>
            <a:spLocks noGrp="1" noChangeArrowheads="1"/>
          </p:cNvSpPr>
          <p:nvPr>
            <p:ph type="body" idx="1"/>
          </p:nvPr>
        </p:nvSpPr>
        <p:spPr/>
        <p:txBody>
          <a:bodyPr/>
          <a:lstStyle/>
          <a:p>
            <a:r>
              <a:rPr lang="en-US"/>
              <a:t>So a typical large program needs 10^14 clones. © If you only needed one byte to represent an entire clone, © well, it’s good that we now have a 64 bit address space because it would require 256 TERABYTES of storage.  That’s 12 times larger than all of the printed material over at the Library of Congress.  But memory prices are coming down right?  © Well, that much RAM would cost about a 100 million dollars, © and it would use 96.4 kilowatts of power, which is enough to power 128 California homes. © If we wanted to use hard disks, we would need “only” 939 300 gigabyte hard disks, which would be only 234 thousand dollars.  © Of course, if we wanted to read the results sequentially it would take about 70 days. © Clearly, this is infeasible.</a:t>
            </a:r>
          </a:p>
          <a:p>
            <a:endParaRPr lang="en-US"/>
          </a:p>
          <a:p>
            <a:r>
              <a:rPr lang="en-US"/>
              <a:t>262144 Crucial DIMMs * $376 each</a:t>
            </a:r>
          </a:p>
          <a:p>
            <a:r>
              <a:rPr lang="en-US"/>
              <a:t>367.8 mW per DIMM * 262144</a:t>
            </a:r>
          </a:p>
          <a:p>
            <a:r>
              <a:rPr lang="en-US"/>
              <a:t>Monthly consumption per home in CA: 548 kWh</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6AF5C7-FB32-7C47-BB09-9C86C17253CF}" type="slidenum">
              <a:rPr lang="en-CA"/>
              <a:pPr/>
              <a:t>11</a:t>
            </a:fld>
            <a:endParaRPr lang="en-CA"/>
          </a:p>
        </p:txBody>
      </p:sp>
      <p:sp>
        <p:nvSpPr>
          <p:cNvPr id="558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58083" name="Rectangle 3"/>
          <p:cNvSpPr>
            <a:spLocks noGrp="1" noChangeArrowheads="1"/>
          </p:cNvSpPr>
          <p:nvPr>
            <p:ph type="body" idx="1"/>
          </p:nvPr>
        </p:nvSpPr>
        <p:spPr/>
        <p:txBody>
          <a:bodyPr/>
          <a:lstStyle/>
          <a:p>
            <a:r>
              <a:rPr lang="en-US"/>
              <a:t>However, one key insight is that there are many similarities across the contexts.  Most of those 10^14 different contexts are the same, or almost exactly the same.  The BDD can represent large sets of redundant data very efficiently, as long as you use an encoding that allows the BDD to exploit the similarities in the data.  If you are able to use such an encoding, the BDD can share the data representation for the different contexts, which means that we theoretically don’t even need 1 byte per context.</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CB089-5C2E-4A44-82B4-72C37ADC78EC}" type="slidenum">
              <a:rPr lang="en-CA"/>
              <a:pPr/>
              <a:t>12</a:t>
            </a:fld>
            <a:endParaRPr lang="en-CA"/>
          </a:p>
        </p:txBody>
      </p:sp>
      <p:sp>
        <p:nvSpPr>
          <p:cNvPr id="559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59107" name="Rectangle 3"/>
          <p:cNvSpPr>
            <a:spLocks noGrp="1" noChangeArrowheads="1"/>
          </p:cNvSpPr>
          <p:nvPr>
            <p:ph type="body" idx="1"/>
          </p:nvPr>
        </p:nvSpPr>
        <p:spPr/>
        <p:txBody>
          <a:bodyPr/>
          <a:lstStyle/>
          <a:p>
            <a:r>
              <a:rPr lang="en-US"/>
              <a:t>Let me go over the primary contributions of the paper.</a:t>
            </a:r>
          </a:p>
          <a:p>
            <a:r>
              <a:rPr lang="en-US"/>
              <a:t>The first contribution is that we can represent a context-sensitive call graph efficiently by using BDDs with a clever context numbering scheme.  We used this technique to implement context-sensitive inclusion-based pointer analysis.  Our formulation is able to calculate the pointer analysis for large programs, over 10^14 contexts, in under 19 minutes.  Our algorithm generates all of the answers for all of the 10^14 contexts, and doesn’t need any extra top-down pass.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ECC60-9788-3744-B763-8EC4B8FDA6F9}" type="slidenum">
              <a:rPr lang="en-CA"/>
              <a:pPr/>
              <a:t>13</a:t>
            </a:fld>
            <a:endParaRPr lang="en-CA"/>
          </a:p>
        </p:txBody>
      </p:sp>
      <p:sp>
        <p:nvSpPr>
          <p:cNvPr id="497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97667" name="Rectangle 3"/>
          <p:cNvSpPr>
            <a:spLocks noGrp="1" noChangeArrowheads="1"/>
          </p:cNvSpPr>
          <p:nvPr>
            <p:ph type="body" idx="1"/>
          </p:nvPr>
        </p:nvSpPr>
        <p:spPr/>
        <p:txBody>
          <a:bodyPr/>
          <a:lstStyle/>
          <a:p>
            <a:r>
              <a:rPr lang="en-US"/>
              <a:t>Developing an effective and efficient program analysis using BDDs is complicated, because its performance is highly dependent on the specific choices of the encoding.</a:t>
            </a:r>
          </a:p>
          <a:p>
            <a:r>
              <a:rPr lang="en-US"/>
              <a:t>To assist in developing new analyses, we implemented a tool called bddbddb, which stands for BDD-Based Deductive Database.  bddbddb takes an algorithm specification in Datalog, which is a declarative language for talking about relations.  The Datalog specifications are remarkably straightforward and succinct: our context-sensitive pointer analysis is specified in only SIX LINES OF DATALOG.  (Six lines of code for context-sensitive pointer analysis must be some kind of record.)  These six lines of Datalog are automatically translated into an efficient implementation using BDDs.  bddbddb automatically performs lots of optimizations that are really tedious or error-prone to do by hand, and actually our automatic solver achieved an order-of-magnitude performance improvement over our handcoded, hand-optimized version.  Plus, our handcoded implementation is thousands of lines of code, whereas our Datalog version is only six lines.</a:t>
            </a:r>
          </a:p>
          <a:p>
            <a:endParaRPr lang="en-US"/>
          </a:p>
          <a:p>
            <a:endParaRPr lang="en-US"/>
          </a:p>
          <a:p>
            <a:r>
              <a:rPr lang="en-US"/>
              <a:t>There are many tricky issues about variable ordering, domain assignment, incrementalization, iteration order, renaming, how to debug the analysis, etc.etc.  To help with this, </a:t>
            </a:r>
          </a:p>
          <a:p>
            <a:r>
              <a:rPr lang="en-US"/>
              <a:t>Conceptually simple, efficient BDDs  -- lots of opt.  2000 lines, difficult to tune and debug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392A52-012F-8A4A-BC2D-BEC4B286A647}" type="slidenum">
              <a:rPr lang="en-CA"/>
              <a:pPr/>
              <a:t>14</a:t>
            </a:fld>
            <a:endParaRPr lang="en-CA"/>
          </a:p>
        </p:txBody>
      </p:sp>
      <p:sp>
        <p:nvSpPr>
          <p:cNvPr id="560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0131" name="Rectangle 3"/>
          <p:cNvSpPr>
            <a:spLocks noGrp="1" noChangeArrowheads="1"/>
          </p:cNvSpPr>
          <p:nvPr>
            <p:ph type="body" idx="1"/>
          </p:nvPr>
        </p:nvSpPr>
        <p:spPr/>
        <p:txBody>
          <a:bodyPr/>
          <a:lstStyle/>
          <a:p>
            <a:r>
              <a:rPr lang="en-US"/>
              <a:t>Because bddbddb as a general datalog solver, it supports simple declarative queries that can easily build on top of the context-sensitive pointer analysis results or any other analysis results. Our third contribution is from the combination of the Datalog language with the context-sensitive pointer analysis results to obtain simple context-sensitive analyses.  We have developed many other analyses that build on top of the pointer analysis, such as escape analysis, type refinement, context-sensitive side effect analysis, and many more.  The analysis specifications are remarkably simple; just a few lines of Datalog each, and are evaluated efficiently using our bddbddb tool.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A9820-4715-974E-BE24-57E9AFA2A181}" type="slidenum">
              <a:rPr lang="en-CA"/>
              <a:pPr/>
              <a:t>15</a:t>
            </a:fld>
            <a:endParaRPr lang="en-CA"/>
          </a:p>
        </p:txBody>
      </p:sp>
      <p:sp>
        <p:nvSpPr>
          <p:cNvPr id="561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1155" name="Rectangle 3"/>
          <p:cNvSpPr>
            <a:spLocks noGrp="1" noChangeArrowheads="1"/>
          </p:cNvSpPr>
          <p:nvPr>
            <p:ph type="body" idx="1"/>
          </p:nvPr>
        </p:nvSpPr>
        <p:spPr/>
        <p:txBody>
          <a:bodyPr/>
          <a:lstStyle/>
          <a:p>
            <a:r>
              <a:rPr lang="en-US"/>
              <a:t>We represent the edges in the call graph as a relation.  We define a relation “Calls” with two attributes, the first is the caller and the second is the callee.</a:t>
            </a:r>
          </a:p>
          <a:p>
            <a:r>
              <a:rPr lang="en-US"/>
              <a:t>For example, for this call graph with four methods, A B C and D, there are five edges: AB, AC, AD, BD, and CD.  So there are five tuples in the “Calls” relation, one for each edge in the call graph.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04A65-A8B7-BA41-BA00-5CC06830D332}" type="slidenum">
              <a:rPr lang="en-CA"/>
              <a:pPr/>
              <a:t>25</a:t>
            </a:fld>
            <a:endParaRPr lang="en-CA"/>
          </a:p>
        </p:txBody>
      </p:sp>
      <p:sp>
        <p:nvSpPr>
          <p:cNvPr id="5662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6275" name="Rectangle 3"/>
          <p:cNvSpPr>
            <a:spLocks noGrp="1" noChangeArrowheads="1"/>
          </p:cNvSpPr>
          <p:nvPr>
            <p:ph type="body" idx="1"/>
          </p:nvPr>
        </p:nvSpPr>
        <p:spPr/>
        <p:txBody>
          <a:bodyPr/>
          <a:lstStyle/>
          <a:p>
            <a:r>
              <a:rPr lang="en-US"/>
              <a:t>Let me now show you how we expand the call graph.  Here is a simple call graph with 8 methods, A through H.  Obviously, by looking at this graph we see that there are six possible paths through the call graph from A to H.  © In the expanded call graph, we make a clone of each method for each incoming path into that method.  For example, there are three paths into E, so we make three clones of E ©.  Likewise, there are three paths into F and G, and so we make three clones of F and G, and there are six paths into H, so we make six clones of H.  The clones are linked together, so for example the first clone of E invokes the first clone of F and G.</a:t>
            </a: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752816-FC84-B94C-A4C4-00598BE54E17}" type="slidenum">
              <a:rPr lang="en-CA"/>
              <a:pPr/>
              <a:t>26</a:t>
            </a:fld>
            <a:endParaRPr lang="en-CA"/>
          </a:p>
        </p:txBody>
      </p:sp>
      <p:sp>
        <p:nvSpPr>
          <p:cNvPr id="567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7299" name="Rectangle 3"/>
          <p:cNvSpPr>
            <a:spLocks noGrp="1" noChangeArrowheads="1"/>
          </p:cNvSpPr>
          <p:nvPr>
            <p:ph type="body" idx="1"/>
          </p:nvPr>
        </p:nvSpPr>
        <p:spPr/>
        <p:txBody>
          <a:bodyPr/>
          <a:lstStyle/>
          <a:p>
            <a:r>
              <a:rPr lang="en-US"/>
              <a:t>In order to exploit the commonalities of the clones with the BDD representation, we need to expose those commonalities in our binary encoding.  Because there are many similarities between different clones of the same function, we want to make the binary encoding of those as similar as possible.  Therefore, we just label each of the clones with a number from 0 to p-1, where p is the number of paths.  For example, there is only one path going into A, so it is labeled with ID zero, but there are three paths going into E, so they are labeled zero, one, and two.  Thus, the binary encoding of each of the clones only differs in the clone number, so the BDD can exploit the similarities between clones.</a:t>
            </a:r>
          </a:p>
          <a:p>
            <a:r>
              <a:rPr lang="en-US"/>
              <a:t>We also match the ID’s of the clones on the call graph edge, so that caller-callee pairs always have the same constant offset.  For example, between G and H the offset is 3: clone 0 of G calls clone 3 of H, clone 1 calls clone 4, and clone 2 calls clone 5.  By doing this, the BDD can take more advantage of similarities among similar contexts.  The way the numbering actually works, the longer the common sequence of the context of two clones are, the closer they are in the numbering, and so the BDD can take advantage of similarities across multiple levels of context.</a:t>
            </a:r>
          </a:p>
          <a:p>
            <a:r>
              <a:rPr lang="en-US"/>
              <a:t>The algorithm for computing this is just a single pass through the call graph; there are more details in the paper.</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7199D-C604-F14C-809F-1D7E9C5A5E96}" type="slidenum">
              <a:rPr lang="en-CA"/>
              <a:pPr/>
              <a:t>27</a:t>
            </a:fld>
            <a:endParaRPr lang="en-CA"/>
          </a:p>
        </p:txBody>
      </p:sp>
      <p:sp>
        <p:nvSpPr>
          <p:cNvPr id="5765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76515" name="Rectangle 3"/>
          <p:cNvSpPr>
            <a:spLocks noGrp="1" noChangeArrowheads="1"/>
          </p:cNvSpPr>
          <p:nvPr>
            <p:ph type="body" idx="1"/>
          </p:nvPr>
        </p:nvSpPr>
        <p:spPr/>
        <p:txBody>
          <a:bodyPr/>
          <a:lstStyle/>
          <a:p>
            <a:r>
              <a:rPr lang="en-US"/>
              <a:t>I’ll use a simple example to briefly illustrate how the pointer analysis works.  Here we have a simple program with four lines.  Each of these statements is translated directly into relational form.  For example, we define a relation called “vPointsTo”, and the statement V1 = new Object() at h1 corresponds to the tuple (v1, h1) being in the vPointsTo relation.  Likewise, there is a Store relation that encodes all of the stores in the program, and a Load relation that encodes all of the loads.  These relations are just direct translations of the statements in the input program.  They are taken as input to our analysis.  So first, © for the V1 = new Object() instruction, © we add an edge v1 points to h1.  Likewise, for the next instruction ©, we add an edge © v2 points to h2.  © For the store instruction, we look up what v1 and v2 are pointing to, and add an edge © labeled with f between h1 and h2. We also add this as an output relation hPointsTo, which is the heap points-to relation. Finally ©, for the load instruction, we look up what v1 dot f can point to, and make v3 point to that. © So v3 points to h1, and this is also an output relation.</a:t>
            </a:r>
          </a:p>
          <a:p>
            <a:endParaRPr lang="en-US"/>
          </a:p>
          <a:p>
            <a:r>
              <a:rPr lang="en-US"/>
              <a:t>Show how we describe the inference rules for the output relation.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9580F-1C30-B34C-A3E8-4AAB96C4FF7F}" type="slidenum">
              <a:rPr lang="en-CA"/>
              <a:pPr/>
              <a:t>1</a:t>
            </a:fld>
            <a:endParaRPr lang="en-CA"/>
          </a:p>
        </p:txBody>
      </p:sp>
      <p:sp>
        <p:nvSpPr>
          <p:cNvPr id="552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52963" name="Rectangle 3"/>
          <p:cNvSpPr>
            <a:spLocks noGrp="1" noChangeArrowheads="1"/>
          </p:cNvSpPr>
          <p:nvPr>
            <p:ph type="body" idx="1"/>
          </p:nvPr>
        </p:nvSpPr>
        <p:spPr/>
        <p:txBody>
          <a:bodyPr/>
          <a:lstStyle/>
          <a:p>
            <a:r>
              <a:rPr lang="en-US"/>
              <a:t>Many interesting applications of program analysis, such as program optimization, parallelization, error detection, and program understanding need precise pointer information.  The problem is how to get precise pointer analysis to scale up to large programs.  The earliest pointer analysis that could scale to large programs was by Steensgaard.  It is unification-based, meaning that pointers are either unaliased or point to the same set of objects.  You can implement this with a fast union-find data structure, which makes the algorithm near-linear, but the result is VERY imprecise, because you just get pointers that point to these large equivalence classes.  What we really want is inclusion-based pointer analysis, which allows pointers to point to overlapping sets of objects.  Inclusion-based analysis is n-cubed, and the difficulty in the algorithm stems from the closure computation and cycle detection.  There have been at least a dozen papers on trying to optimize this computation, and eventually it was shown to be able to scale to large programs.  Berndl and Zhu had the brilliant idea of formulating inclusion-based pointer analysis in BDDs. In their formulation, the points-to relations are represented as BDDs.  Their formulation was very nice because it was both simple and efficient.  The optimizations were taken care of automatically within the BDD library, which made the algorithm very simple.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A6FA3-4F29-E944-ACED-F424B561F80C}" type="slidenum">
              <a:rPr lang="en-CA"/>
              <a:pPr/>
              <a:t>28</a:t>
            </a:fld>
            <a:endParaRPr lang="en-CA"/>
          </a:p>
        </p:txBody>
      </p:sp>
      <p:sp>
        <p:nvSpPr>
          <p:cNvPr id="573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73443" name="Rectangle 3"/>
          <p:cNvSpPr>
            <a:spLocks noGrp="1" noChangeArrowheads="1"/>
          </p:cNvSpPr>
          <p:nvPr>
            <p:ph type="body" idx="1"/>
          </p:nvPr>
        </p:nvSpPr>
        <p:spPr/>
        <p:txBody>
          <a:bodyPr/>
          <a:lstStyle/>
          <a:p>
            <a:r>
              <a:rPr lang="en-US"/>
              <a:t>Now let me show you how we actually specify the algorithm.  Here is the Datalog rule to handle store instructions.</a:t>
            </a:r>
          </a:p>
          <a:p>
            <a:r>
              <a:rPr lang="en-US"/>
              <a:t>Datalog looks like Prolog, but operates on a relation at a time.  What it says is if everything on the right hand side is true, then the left hand side is also true.</a:t>
            </a:r>
          </a:p>
          <a:p>
            <a:r>
              <a:rPr lang="en-US"/>
              <a:t>What this rule says is this:</a:t>
            </a:r>
          </a:p>
          <a:p>
            <a:r>
              <a:rPr lang="en-US"/>
              <a:t>(Read slowly</a:t>
            </a:r>
            <a:r>
              <a:rPr lang="en-US">
                <a:sym typeface="Wingdings" charset="0"/>
              </a:rPr>
              <a:t>:)</a:t>
            </a:r>
            <a:endParaRPr lang="en-US"/>
          </a:p>
          <a:p>
            <a:r>
              <a:rPr lang="en-US"/>
              <a:t>© H1.f points to h2 if there is a store instruction v1.f = v2, and v1 points to h1 and v2 points to h2.</a:t>
            </a:r>
          </a:p>
          <a:p>
            <a:r>
              <a:rPr lang="en-US"/>
              <a:t>That’s it.  That’s how we handle store instructions.  We have similar rules for the other instructions.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2A9C8-D2AF-CA49-833E-A0056C7A1EC8}" type="slidenum">
              <a:rPr lang="en-CA"/>
              <a:pPr/>
              <a:t>29</a:t>
            </a:fld>
            <a:endParaRPr lang="en-CA"/>
          </a:p>
        </p:txBody>
      </p:sp>
      <p:sp>
        <p:nvSpPr>
          <p:cNvPr id="591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1875" name="Rectangle 3"/>
          <p:cNvSpPr>
            <a:spLocks noGrp="1" noChangeArrowheads="1"/>
          </p:cNvSpPr>
          <p:nvPr>
            <p:ph type="body" idx="1"/>
          </p:nvPr>
        </p:nvSpPr>
        <p:spPr/>
        <p:txBody>
          <a:bodyPr/>
          <a:lstStyle/>
          <a:p>
            <a:r>
              <a:rPr lang="en-US"/>
              <a:t>So here is the overall algorithm for performing the context-sensitive pointer analysis.  We first compute the call graph by using the context-insensitive pointer analysis.  We have Datalog rules for assignments, loads, and stores; discovering call targets, binding parameters; and also for filtering based on types.  We then compute the expanded call graph relation using our computed call graph, and then apply our context-insensitive algorithm to the expanded call graph.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54042-8562-D44D-BB34-2A9A17CD73CD}" type="slidenum">
              <a:rPr lang="en-CA"/>
              <a:pPr/>
              <a:t>30</a:t>
            </a:fld>
            <a:endParaRPr lang="en-CA"/>
          </a:p>
        </p:txBody>
      </p:sp>
      <p:sp>
        <p:nvSpPr>
          <p:cNvPr id="587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87779" name="Rectangle 3"/>
          <p:cNvSpPr>
            <a:spLocks noGrp="1" noChangeArrowheads="1"/>
          </p:cNvSpPr>
          <p:nvPr>
            <p:ph type="body" idx="1"/>
          </p:nvPr>
        </p:nvSpPr>
        <p:spPr/>
        <p:txBody>
          <a:bodyPr/>
          <a:lstStyle/>
          <a:p>
            <a:pPr lvl="2"/>
            <a:endParaRPr lang="en-US"/>
          </a:p>
          <a:p>
            <a:r>
              <a:rPr lang="en-US"/>
              <a:t>Bddbddb takes Datalog as input programs.  Datalog is a declarative logic programming language that was originally designed for databases.  It is similar to Prolog -- you can specify Horn clauses -- but it operates over relations.</a:t>
            </a:r>
          </a:p>
          <a:p>
            <a:r>
              <a:rPr lang="en-US"/>
              <a:t>Let me contrast Datalog with two other ways of talking about relations, relational algebra and relational calculus.  In relational algebra, you explicitly specify what operations you want to do.  You explicitly specify all of the relational joins, projects, and renames.  In relational calculus, you just specify the relations between the variables, and the operations are implicit.  Datalog is more expressive than relational calculus, because it allows relations to be recursively defined, and so our solver can calculate fix-point solutions.  Our tool actually accepts a set of Datalog programs called stratified programs, with are basically Datalog programs that do not have negations edges in cycles and are therefore guaranteed to have only one fixed point solution.</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573060-036A-1048-B9CA-1026C8679878}" type="slidenum">
              <a:rPr lang="en-CA"/>
              <a:pPr/>
              <a:t>31</a:t>
            </a:fld>
            <a:endParaRPr lang="en-CA"/>
          </a:p>
        </p:txBody>
      </p:sp>
      <p:sp>
        <p:nvSpPr>
          <p:cNvPr id="579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79587" name="Rectangle 3"/>
          <p:cNvSpPr>
            <a:spLocks noGrp="1" noChangeArrowheads="1"/>
          </p:cNvSpPr>
          <p:nvPr>
            <p:ph type="body" idx="1"/>
          </p:nvPr>
        </p:nvSpPr>
        <p:spPr/>
        <p:txBody>
          <a:bodyPr/>
          <a:lstStyle/>
          <a:p>
            <a:r>
              <a:rPr lang="en-US"/>
              <a:t>How do we translate Datalog into BDD operations?  Well, the relational join, project, and rename operations all have direct mappings to efficient, built-in BDD operations.  We can combine a relational join and project into a single efficient BDD operation, called a relational product.</a:t>
            </a:r>
          </a:p>
          <a:p>
            <a:r>
              <a:rPr lang="en-US"/>
              <a:t>Our tool bddbddb automatically optimizes many things.  It automatically optimizes the order in which the rules are applied; it automatically transforms the rules to be incremental, it automatically optimizes the variable ordering and the domain assignments, and it automatically tunes the parameters to the BDD like node table size and cache size.  I don’t have time to discuss all of the optimizations it does, but as I alluded to before, by using this tool we were able to achieve an order-of-magnitude speedup over our handtuned BDD implementation, because it found and exploited opportunities that we couldn’t do by hand.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49C1F1-F3B9-244D-806F-57E3084DFC35}" type="slidenum">
              <a:rPr lang="en-CA"/>
              <a:pPr/>
              <a:t>32</a:t>
            </a:fld>
            <a:endParaRPr lang="en-CA"/>
          </a:p>
        </p:txBody>
      </p:sp>
      <p:sp>
        <p:nvSpPr>
          <p:cNvPr id="593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3923" name="Rectangle 3"/>
          <p:cNvSpPr>
            <a:spLocks noGrp="1" noChangeArrowheads="1"/>
          </p:cNvSpPr>
          <p:nvPr>
            <p:ph type="body" idx="1"/>
          </p:nvPr>
        </p:nvSpPr>
        <p:spPr/>
        <p:txBody>
          <a:bodyPr/>
          <a:lstStyle/>
          <a:p>
            <a:r>
              <a:rPr lang="en-US"/>
              <a:t>We ran our analysis over the Top 20 Java applications available on Sourceforge.  These are all real programs with hundreds of thousands of users each.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B6C45-137D-2A44-9FAE-865C7EFF5206}" type="slidenum">
              <a:rPr lang="en-CA"/>
              <a:pPr/>
              <a:t>33</a:t>
            </a:fld>
            <a:endParaRPr lang="en-CA"/>
          </a:p>
        </p:txBody>
      </p:sp>
      <p:sp>
        <p:nvSpPr>
          <p:cNvPr id="594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4947" name="Rectangle 3"/>
          <p:cNvSpPr>
            <a:spLocks noGrp="1" noChangeArrowheads="1"/>
          </p:cNvSpPr>
          <p:nvPr>
            <p:ph type="body" idx="1"/>
          </p:nvPr>
        </p:nvSpPr>
        <p:spPr/>
        <p:txBody>
          <a:bodyPr/>
          <a:lstStyle/>
          <a:p>
            <a:r>
              <a:rPr lang="en-US"/>
              <a:t>This graph shows the analysis time for our 20 benchmarks.  The x-axis corresponds to the size of the program, measured in variable nodes, and the y-axis corresponds to the analysis time in seconds.  Notice that this is a log-log plot.  At the high end, for our largest program we top out at under 19 minutes analysis time.  This is pretty amazing considering that the analysis is generating points-to relations for 10^14 clones of the program!  I’ve drawn a trend line that shows how the algorithm scales.  It’s a little dangerous to draw conclusions on something like this from only twenty data points, but the algorithm appears to scale approximately polynomially to the power 2.3.</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3816C-3AEA-4F4B-B880-A1E13EB6D5B0}" type="slidenum">
              <a:rPr lang="en-CA"/>
              <a:pPr/>
              <a:t>34</a:t>
            </a:fld>
            <a:endParaRPr lang="en-CA"/>
          </a:p>
        </p:txBody>
      </p:sp>
      <p:sp>
        <p:nvSpPr>
          <p:cNvPr id="595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5971" name="Rectangle 3"/>
          <p:cNvSpPr>
            <a:spLocks noGrp="1" noChangeArrowheads="1"/>
          </p:cNvSpPr>
          <p:nvPr>
            <p:ph type="body" idx="1"/>
          </p:nvPr>
        </p:nvSpPr>
        <p:spPr/>
        <p:txBody>
          <a:bodyPr/>
          <a:lstStyle/>
          <a:p>
            <a:r>
              <a:rPr lang="en-US"/>
              <a:t>This graph, similar to the last one, shows the peak amount of memory our analysis uses.  Again, this is a log-log plot, and the y-axis is measured in megabytes.  In this case, the high end tops out at about 600 megabytes or so, which is much more reasonable than the 256 terabytes I mentioned earlier.  The trend for the memory seems to scale polynomially with about a 1.4 power.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21F5B-30A7-4645-B57D-FDEF15181624}" type="slidenum">
              <a:rPr lang="en-CA"/>
              <a:pPr/>
              <a:t>35</a:t>
            </a:fld>
            <a:endParaRPr lang="en-CA"/>
          </a:p>
        </p:txBody>
      </p:sp>
      <p:sp>
        <p:nvSpPr>
          <p:cNvPr id="596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6995" name="Rectangle 3"/>
          <p:cNvSpPr>
            <a:spLocks noGrp="1" noChangeArrowheads="1"/>
          </p:cNvSpPr>
          <p:nvPr>
            <p:ph type="body" idx="1"/>
          </p:nvPr>
        </p:nvSpPr>
        <p:spPr/>
        <p:txBody>
          <a:bodyPr/>
          <a:lstStyle/>
          <a:p>
            <a:r>
              <a:rPr lang="en-US"/>
              <a:t>There are many applications of the pointer analysis presented in the paper, so I will go over just one of the applications that I can explain easily, and use it to compare the precision you gain from context sensitivity.  A variable is said to be multi-type if it can point to objects of different types.  This is a nice way of measuring the relative precision of various analyses.  To implement this is just one line in Datalog.</a:t>
            </a:r>
          </a:p>
          <a:p>
            <a:r>
              <a:rPr lang="en-US"/>
              <a:t>So, there are two ways of handling context sensitivity.  The first way, which is what most people do, is to just merge all of the contexts together.  We just throw away all of the context information.  The second way is to keep each context separate, and maintain the full context sensitivity.  As I’ll show, the first technique doesn’t get you very much, and the second technique is much more accurate.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788E8-6899-BE47-921D-493CCA28B6D1}" type="slidenum">
              <a:rPr lang="en-CA"/>
              <a:pPr/>
              <a:t>36</a:t>
            </a:fld>
            <a:endParaRPr lang="en-CA"/>
          </a:p>
        </p:txBody>
      </p:sp>
      <p:sp>
        <p:nvSpPr>
          <p:cNvPr id="598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8019" name="Rectangle 3"/>
          <p:cNvSpPr>
            <a:spLocks noGrp="1" noChangeArrowheads="1"/>
          </p:cNvSpPr>
          <p:nvPr>
            <p:ph type="body" idx="1"/>
          </p:nvPr>
        </p:nvSpPr>
        <p:spPr/>
        <p:txBody>
          <a:bodyPr/>
          <a:lstStyle/>
          <a:p>
            <a:r>
              <a:rPr lang="en-US"/>
              <a:t>Here is a graph of the percentage of multi-type variables in each of our benchmarks using each different technique for context sensitivity.  Lower bars are more accurate.  The left blue bar in each group is the percentage of multi-type variables we find when we use the context-insensitive pointer analysis.  The middle, green bar is when we do a context-sensitive analysis, but we merge all of the contexts.  And the rightmost, tiny tiny red bar, I’m not sure if you can even see it on the graph, is the accuracy when we use full context sensitivity.  The left two range around 6 to 10 percent, and the full context-sensitive is around 0.1% to 0.5%.  That’s a twentyfold improvement in accuracy.  For anyone who says context sensitivity doesn’t matter, well, just look at the graph.  The problem is that most people who talk about context sensitivity are looking at the middle, green bar.  That is definitely not worth the extra effort.  It’s very strange to go through all this effort to compute all this context-sensitive information, and then just throw it away.  Actually, the real problem is that nobody has been able to compute the fully context-sensitive result before because of its exponential nature, and so they didn’t really have a choice.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8EB1B8-2BEC-824E-8BAE-8753C91A347C}" type="slidenum">
              <a:rPr lang="en-CA"/>
              <a:pPr/>
              <a:t>37</a:t>
            </a:fld>
            <a:endParaRPr lang="en-CA"/>
          </a:p>
        </p:txBody>
      </p:sp>
      <p:sp>
        <p:nvSpPr>
          <p:cNvPr id="410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10627" name="Rectangle 3"/>
          <p:cNvSpPr>
            <a:spLocks noGrp="1" noChangeArrowheads="1"/>
          </p:cNvSpPr>
          <p:nvPr>
            <p:ph type="body" idx="1"/>
          </p:nvPr>
        </p:nvSpPr>
        <p:spPr/>
        <p:txBody>
          <a:bodyPr/>
          <a:lstStyle/>
          <a:p>
            <a:pPr lvl="1"/>
            <a:r>
              <a:rPr lang="en-US"/>
              <a:t>Use BDDs to represent exponential relations.</a:t>
            </a:r>
          </a:p>
          <a:p>
            <a:pPr lvl="1"/>
            <a:r>
              <a:rPr lang="en-US"/>
              <a:t>Numbering scheme to group similar calling contexts.</a:t>
            </a:r>
            <a:endParaRPr lang="en-US" sz="1000"/>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852CB-FFD9-7244-B9EB-65C0E473943C}" type="slidenum">
              <a:rPr lang="en-CA"/>
              <a:pPr/>
              <a:t>2</a:t>
            </a:fld>
            <a:endParaRPr lang="en-CA"/>
          </a:p>
        </p:txBody>
      </p:sp>
      <p:sp>
        <p:nvSpPr>
          <p:cNvPr id="338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38947" name="Rectangle 3"/>
          <p:cNvSpPr>
            <a:spLocks noGrp="1" noChangeArrowheads="1"/>
          </p:cNvSpPr>
          <p:nvPr>
            <p:ph type="body" idx="1"/>
          </p:nvPr>
        </p:nvSpPr>
        <p:spPr/>
        <p:txBody>
          <a:bodyPr/>
          <a:lstStyle/>
          <a:p>
            <a:r>
              <a:rPr lang="en-US"/>
              <a:t>Another axis for precision is context sensitivity.  Context sensitivity is very important for precision because of © the problem of unrealizable paths.  In a context-insensitive analysis, information from one call site can propagate to other callers of the same method, which hurts precision.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ABB5C-EFE1-5C49-9794-C8E50CBDB008}" type="slidenum">
              <a:rPr lang="en-CA"/>
              <a:pPr/>
              <a:t>3</a:t>
            </a:fld>
            <a:endParaRPr lang="en-CA"/>
          </a:p>
        </p:txBody>
      </p:sp>
      <p:sp>
        <p:nvSpPr>
          <p:cNvPr id="339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39971" name="Rectangle 3"/>
          <p:cNvSpPr>
            <a:spLocks noGrp="1" noChangeArrowheads="1"/>
          </p:cNvSpPr>
          <p:nvPr>
            <p:ph type="body" idx="1"/>
          </p:nvPr>
        </p:nvSpPr>
        <p:spPr/>
        <p:txBody>
          <a:bodyPr/>
          <a:lstStyle/>
          <a:p>
            <a:r>
              <a:rPr lang="en-US"/>
              <a:t>Conceptually, what we want to do is give each caller its own copy of the method. © If we keep separate copies of the information for each callee method, we avoid the problem of unrealizable paths.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B50503-8A04-FC44-ABAB-5081E820C4C7}" type="slidenum">
              <a:rPr lang="en-CA"/>
              <a:pPr/>
              <a:t>4</a:t>
            </a:fld>
            <a:endParaRPr lang="en-CA"/>
          </a:p>
        </p:txBody>
      </p:sp>
      <p:sp>
        <p:nvSpPr>
          <p:cNvPr id="553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53987" name="Rectangle 3"/>
          <p:cNvSpPr>
            <a:spLocks noGrp="1" noChangeArrowheads="1"/>
          </p:cNvSpPr>
          <p:nvPr>
            <p:ph type="body" idx="1"/>
          </p:nvPr>
        </p:nvSpPr>
        <p:spPr/>
        <p:txBody>
          <a:bodyPr/>
          <a:lstStyle/>
          <a:p>
            <a:r>
              <a:rPr lang="en-US"/>
              <a:t>One popular way of doing context-sensitive analysis is by using summaries.  In summary-based analysis, we build a summary for each method which summarizes the effects of that method.  The algorithm has two phases: A bottom-up phase in which we incorporate summaries into the caller methods, and a top-down phase in which we propagate information back down into the summaries of the callee methods.  There are some problems with summary-based analysis, the first of which is that it is often difficult to concisely summarize the effects of a method, especially for pointer analysis. Zhu proposed using BDD in a summary-based algorithm, but he didn’t show that it could scale to large programs.  We also tried pretty hard to make a scalable version of this using BDDs, and we were not successfully. And in any case, some queries, such as “under what contexts can this points-to relation occur”, require expanding an exponential number of contexts.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11BA05-8D56-E641-9507-A8F09C57C60C}" type="slidenum">
              <a:rPr lang="en-CA"/>
              <a:pPr/>
              <a:t>5</a:t>
            </a:fld>
            <a:endParaRPr lang="en-CA"/>
          </a:p>
        </p:txBody>
      </p:sp>
      <p:sp>
        <p:nvSpPr>
          <p:cNvPr id="555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55011" name="Rectangle 3"/>
          <p:cNvSpPr>
            <a:spLocks noGrp="1" noChangeArrowheads="1"/>
          </p:cNvSpPr>
          <p:nvPr>
            <p:ph type="body" idx="1"/>
          </p:nvPr>
        </p:nvSpPr>
        <p:spPr/>
        <p:txBody>
          <a:bodyPr/>
          <a:lstStyle/>
          <a:p>
            <a:r>
              <a:rPr lang="en-US"/>
              <a:t>Another technique for context sensitivity is cloning.  Cloning is a very simple, brute-force technique.  We simply clone every path through the call graph, and then run the context-insensitive algorithm on the expanded call graph.  This technique is a very simple way of adding context sensitivity to any analysis. The problem with this technique is that the graph can blow up exponentially in size.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BE7A70-41CE-4646-8BC8-7D47519FBDE5}" type="slidenum">
              <a:rPr lang="en-CA"/>
              <a:pPr/>
              <a:t>6</a:t>
            </a:fld>
            <a:endParaRPr lang="en-CA"/>
          </a:p>
        </p:txBody>
      </p:sp>
      <p:sp>
        <p:nvSpPr>
          <p:cNvPr id="340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40995" name="Rectangle 3"/>
          <p:cNvSpPr>
            <a:spLocks noGrp="1" noChangeArrowheads="1"/>
          </p:cNvSpPr>
          <p:nvPr>
            <p:ph type="body" idx="1"/>
          </p:nvPr>
        </p:nvSpPr>
        <p:spPr/>
        <p:txBody>
          <a:bodyPr/>
          <a:lstStyle/>
          <a:p>
            <a:r>
              <a:rPr lang="en-US" dirty="0"/>
              <a:t>Here we have a simple call graph.  © When we perform the cloning, the size of the graph blows up exponentially.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D15603-86D5-8A4C-BBA6-8FFA8CDF0A77}" type="slidenum">
              <a:rPr lang="en-CA"/>
              <a:pPr/>
              <a:t>7</a:t>
            </a:fld>
            <a:endParaRPr lang="en-CA"/>
          </a:p>
        </p:txBody>
      </p:sp>
      <p:sp>
        <p:nvSpPr>
          <p:cNvPr id="556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56035" name="Rectangle 3"/>
          <p:cNvSpPr>
            <a:spLocks noGrp="1" noChangeArrowheads="1"/>
          </p:cNvSpPr>
          <p:nvPr>
            <p:ph type="body" idx="1"/>
          </p:nvPr>
        </p:nvSpPr>
        <p:spPr/>
        <p:txBody>
          <a:bodyPr/>
          <a:lstStyle/>
          <a:p>
            <a:r>
              <a:rPr lang="en-US"/>
              <a:t>Actually, I lied.  If there are recursive cycles in the call graph, there are actually an unbounded number of paths.  The way we handle this is to break up the call graph into strongly-connected components, and treat all methods within a strongly-connected component as a single node.  Let’s take a look at an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BD9AE-12B8-3B49-8170-22A0DCB839C8}" type="slidenum">
              <a:rPr lang="en-CA"/>
              <a:pPr/>
              <a:t>8</a:t>
            </a:fld>
            <a:endParaRPr lang="en-CA"/>
          </a:p>
        </p:txBody>
      </p:sp>
      <p:sp>
        <p:nvSpPr>
          <p:cNvPr id="5058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05859" name="Rectangle 3"/>
          <p:cNvSpPr>
            <a:spLocks noGrp="1" noChangeArrowheads="1"/>
          </p:cNvSpPr>
          <p:nvPr>
            <p:ph type="body" idx="1"/>
          </p:nvPr>
        </p:nvSpPr>
        <p:spPr/>
        <p:txBody>
          <a:bodyPr/>
          <a:lstStyle/>
          <a:p>
            <a:r>
              <a:rPr lang="en-US"/>
              <a:t>Here’s an example of a call graph with two cycles.  We first identify the strongly-connected components ©, BC and EF, © then we treat those strongly-connected components as a single node when we clone the graph.  We make a separate clone of the SCC for each incoming path.  For example, there are three incoming paths into the pink SCC EF, so we make three clones.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5BAE8AA4-4121-A440-9442-A117693370CC}" type="slidenum">
              <a:rPr lang="en-CA"/>
              <a:pPr/>
              <a:t>‹#›</a:t>
            </a:fld>
            <a:endParaRPr lang="en-CA"/>
          </a:p>
        </p:txBody>
      </p:sp>
    </p:spTree>
    <p:extLst>
      <p:ext uri="{BB962C8B-B14F-4D97-AF65-F5344CB8AC3E}">
        <p14:creationId xmlns:p14="http://schemas.microsoft.com/office/powerpoint/2010/main" val="349820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FA42191E-F993-674D-8A41-4CF8A23829C5}" type="slidenum">
              <a:rPr lang="en-CA"/>
              <a:pPr/>
              <a:t>‹#›</a:t>
            </a:fld>
            <a:endParaRPr lang="en-CA"/>
          </a:p>
        </p:txBody>
      </p:sp>
    </p:spTree>
    <p:extLst>
      <p:ext uri="{BB962C8B-B14F-4D97-AF65-F5344CB8AC3E}">
        <p14:creationId xmlns:p14="http://schemas.microsoft.com/office/powerpoint/2010/main" val="350316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3340192A-7B35-974F-9839-9EB7F859D3BA}" type="slidenum">
              <a:rPr lang="en-CA"/>
              <a:pPr/>
              <a:t>‹#›</a:t>
            </a:fld>
            <a:endParaRPr lang="en-CA"/>
          </a:p>
        </p:txBody>
      </p:sp>
    </p:spTree>
    <p:extLst>
      <p:ext uri="{BB962C8B-B14F-4D97-AF65-F5344CB8AC3E}">
        <p14:creationId xmlns:p14="http://schemas.microsoft.com/office/powerpoint/2010/main" val="997273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4000"/>
            <a:ext cx="4038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524000"/>
            <a:ext cx="40386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0386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1905000" cy="457200"/>
          </a:xfrm>
        </p:spPr>
        <p:txBody>
          <a:bodyPr/>
          <a:lstStyle>
            <a:lvl1pPr>
              <a:defRPr/>
            </a:lvl1pPr>
          </a:lstStyle>
          <a:p>
            <a:endParaRPr lang="en-CA"/>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CA"/>
          </a:p>
        </p:txBody>
      </p:sp>
      <p:sp>
        <p:nvSpPr>
          <p:cNvPr id="8" name="Slide Number Placeholder 7"/>
          <p:cNvSpPr>
            <a:spLocks noGrp="1"/>
          </p:cNvSpPr>
          <p:nvPr>
            <p:ph type="sldNum" sz="quarter" idx="12"/>
          </p:nvPr>
        </p:nvSpPr>
        <p:spPr>
          <a:xfrm>
            <a:off x="6781800" y="6248400"/>
            <a:ext cx="1905000" cy="457200"/>
          </a:xfrm>
        </p:spPr>
        <p:txBody>
          <a:bodyPr/>
          <a:lstStyle>
            <a:lvl1pPr>
              <a:defRPr/>
            </a:lvl1pPr>
          </a:lstStyle>
          <a:p>
            <a:fld id="{45C18A62-3421-A149-A194-101BE9AAC7D7}" type="slidenum">
              <a:rPr lang="en-CA"/>
              <a:pPr/>
              <a:t>‹#›</a:t>
            </a:fld>
            <a:endParaRPr lang="en-CA"/>
          </a:p>
        </p:txBody>
      </p:sp>
    </p:spTree>
    <p:extLst>
      <p:ext uri="{BB962C8B-B14F-4D97-AF65-F5344CB8AC3E}">
        <p14:creationId xmlns:p14="http://schemas.microsoft.com/office/powerpoint/2010/main" val="2576868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4000"/>
            <a:ext cx="4038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1905000" cy="457200"/>
          </a:xfrm>
        </p:spPr>
        <p:txBody>
          <a:bodyPr/>
          <a:lstStyle>
            <a:lvl1pPr>
              <a:defRPr/>
            </a:lvl1pPr>
          </a:lstStyle>
          <a:p>
            <a:endParaRPr lang="en-CA"/>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CA"/>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8D50B5BD-1F9D-8943-A2B5-5DEEE21EF9D0}" type="slidenum">
              <a:rPr lang="en-CA"/>
              <a:pPr/>
              <a:t>‹#›</a:t>
            </a:fld>
            <a:endParaRPr lang="en-CA"/>
          </a:p>
        </p:txBody>
      </p:sp>
    </p:spTree>
    <p:extLst>
      <p:ext uri="{BB962C8B-B14F-4D97-AF65-F5344CB8AC3E}">
        <p14:creationId xmlns:p14="http://schemas.microsoft.com/office/powerpoint/2010/main" val="3422941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28600"/>
            <a:ext cx="8229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8400"/>
            <a:ext cx="1905000" cy="457200"/>
          </a:xfrm>
        </p:spPr>
        <p:txBody>
          <a:bodyPr/>
          <a:lstStyle>
            <a:lvl1pPr>
              <a:defRPr/>
            </a:lvl1pPr>
          </a:lstStyle>
          <a:p>
            <a:endParaRPr lang="en-CA"/>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CA"/>
          </a:p>
        </p:txBody>
      </p:sp>
      <p:sp>
        <p:nvSpPr>
          <p:cNvPr id="5" name="Slide Number Placeholder 4"/>
          <p:cNvSpPr>
            <a:spLocks noGrp="1"/>
          </p:cNvSpPr>
          <p:nvPr>
            <p:ph type="sldNum" sz="quarter" idx="12"/>
          </p:nvPr>
        </p:nvSpPr>
        <p:spPr>
          <a:xfrm>
            <a:off x="6781800" y="6248400"/>
            <a:ext cx="1905000" cy="457200"/>
          </a:xfrm>
        </p:spPr>
        <p:txBody>
          <a:bodyPr/>
          <a:lstStyle>
            <a:lvl1pPr>
              <a:defRPr/>
            </a:lvl1pPr>
          </a:lstStyle>
          <a:p>
            <a:fld id="{1354FD4F-8499-F242-849B-E533B6ED0548}" type="slidenum">
              <a:rPr lang="en-CA"/>
              <a:pPr/>
              <a:t>‹#›</a:t>
            </a:fld>
            <a:endParaRPr lang="en-CA"/>
          </a:p>
        </p:txBody>
      </p:sp>
    </p:spTree>
    <p:extLst>
      <p:ext uri="{BB962C8B-B14F-4D97-AF65-F5344CB8AC3E}">
        <p14:creationId xmlns:p14="http://schemas.microsoft.com/office/powerpoint/2010/main" val="218790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F75E594F-3FDD-2043-9924-98001D6D9D2B}" type="slidenum">
              <a:rPr lang="en-CA"/>
              <a:pPr/>
              <a:t>‹#›</a:t>
            </a:fld>
            <a:endParaRPr lang="en-CA"/>
          </a:p>
        </p:txBody>
      </p:sp>
      <p:cxnSp>
        <p:nvCxnSpPr>
          <p:cNvPr id="7" name="Straight Connector 6"/>
          <p:cNvCxnSpPr/>
          <p:nvPr userDrawn="1"/>
        </p:nvCxnSpPr>
        <p:spPr>
          <a:xfrm>
            <a:off x="457200" y="1143000"/>
            <a:ext cx="82296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32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AF46AA7F-81D4-8C4D-8E03-2EEC44A16C4E}" type="slidenum">
              <a:rPr lang="en-CA"/>
              <a:pPr/>
              <a:t>‹#›</a:t>
            </a:fld>
            <a:endParaRPr lang="en-CA"/>
          </a:p>
        </p:txBody>
      </p:sp>
    </p:spTree>
    <p:extLst>
      <p:ext uri="{BB962C8B-B14F-4D97-AF65-F5344CB8AC3E}">
        <p14:creationId xmlns:p14="http://schemas.microsoft.com/office/powerpoint/2010/main" val="260191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CA"/>
          </a:p>
        </p:txBody>
      </p:sp>
      <p:sp>
        <p:nvSpPr>
          <p:cNvPr id="6" name="Footer Placeholder 5"/>
          <p:cNvSpPr>
            <a:spLocks noGrp="1"/>
          </p:cNvSpPr>
          <p:nvPr>
            <p:ph type="ftr" sz="quarter" idx="11"/>
          </p:nvPr>
        </p:nvSpPr>
        <p:spPr/>
        <p:txBody>
          <a:bodyPr/>
          <a:lstStyle>
            <a:lvl1pPr>
              <a:defRPr/>
            </a:lvl1pPr>
          </a:lstStyle>
          <a:p>
            <a:endParaRPr lang="en-CA"/>
          </a:p>
        </p:txBody>
      </p:sp>
      <p:sp>
        <p:nvSpPr>
          <p:cNvPr id="7" name="Slide Number Placeholder 6"/>
          <p:cNvSpPr>
            <a:spLocks noGrp="1"/>
          </p:cNvSpPr>
          <p:nvPr>
            <p:ph type="sldNum" sz="quarter" idx="12"/>
          </p:nvPr>
        </p:nvSpPr>
        <p:spPr/>
        <p:txBody>
          <a:bodyPr/>
          <a:lstStyle>
            <a:lvl1pPr>
              <a:defRPr/>
            </a:lvl1pPr>
          </a:lstStyle>
          <a:p>
            <a:fld id="{56EF4DAB-C51B-AD45-BA56-B9B621BF8275}" type="slidenum">
              <a:rPr lang="en-CA"/>
              <a:pPr/>
              <a:t>‹#›</a:t>
            </a:fld>
            <a:endParaRPr lang="en-CA"/>
          </a:p>
        </p:txBody>
      </p:sp>
    </p:spTree>
    <p:extLst>
      <p:ext uri="{BB962C8B-B14F-4D97-AF65-F5344CB8AC3E}">
        <p14:creationId xmlns:p14="http://schemas.microsoft.com/office/powerpoint/2010/main" val="282898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CA"/>
          </a:p>
        </p:txBody>
      </p:sp>
      <p:sp>
        <p:nvSpPr>
          <p:cNvPr id="8" name="Footer Placeholder 7"/>
          <p:cNvSpPr>
            <a:spLocks noGrp="1"/>
          </p:cNvSpPr>
          <p:nvPr>
            <p:ph type="ftr" sz="quarter" idx="11"/>
          </p:nvPr>
        </p:nvSpPr>
        <p:spPr/>
        <p:txBody>
          <a:bodyPr/>
          <a:lstStyle>
            <a:lvl1pPr>
              <a:defRPr/>
            </a:lvl1pPr>
          </a:lstStyle>
          <a:p>
            <a:endParaRPr lang="en-CA"/>
          </a:p>
        </p:txBody>
      </p:sp>
      <p:sp>
        <p:nvSpPr>
          <p:cNvPr id="9" name="Slide Number Placeholder 8"/>
          <p:cNvSpPr>
            <a:spLocks noGrp="1"/>
          </p:cNvSpPr>
          <p:nvPr>
            <p:ph type="sldNum" sz="quarter" idx="12"/>
          </p:nvPr>
        </p:nvSpPr>
        <p:spPr/>
        <p:txBody>
          <a:bodyPr/>
          <a:lstStyle>
            <a:lvl1pPr>
              <a:defRPr/>
            </a:lvl1pPr>
          </a:lstStyle>
          <a:p>
            <a:fld id="{D87CBC66-477F-B745-ACD2-13E7E15B888F}" type="slidenum">
              <a:rPr lang="en-CA"/>
              <a:pPr/>
              <a:t>‹#›</a:t>
            </a:fld>
            <a:endParaRPr lang="en-CA"/>
          </a:p>
        </p:txBody>
      </p:sp>
    </p:spTree>
    <p:extLst>
      <p:ext uri="{BB962C8B-B14F-4D97-AF65-F5344CB8AC3E}">
        <p14:creationId xmlns:p14="http://schemas.microsoft.com/office/powerpoint/2010/main" val="168659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CA"/>
          </a:p>
        </p:txBody>
      </p:sp>
      <p:sp>
        <p:nvSpPr>
          <p:cNvPr id="4" name="Footer Placeholder 3"/>
          <p:cNvSpPr>
            <a:spLocks noGrp="1"/>
          </p:cNvSpPr>
          <p:nvPr>
            <p:ph type="ftr" sz="quarter" idx="11"/>
          </p:nvPr>
        </p:nvSpPr>
        <p:spPr/>
        <p:txBody>
          <a:bodyPr/>
          <a:lstStyle>
            <a:lvl1pPr>
              <a:defRPr/>
            </a:lvl1pPr>
          </a:lstStyle>
          <a:p>
            <a:endParaRPr lang="en-CA"/>
          </a:p>
        </p:txBody>
      </p:sp>
      <p:sp>
        <p:nvSpPr>
          <p:cNvPr id="5" name="Slide Number Placeholder 4"/>
          <p:cNvSpPr>
            <a:spLocks noGrp="1"/>
          </p:cNvSpPr>
          <p:nvPr>
            <p:ph type="sldNum" sz="quarter" idx="12"/>
          </p:nvPr>
        </p:nvSpPr>
        <p:spPr/>
        <p:txBody>
          <a:bodyPr/>
          <a:lstStyle>
            <a:lvl1pPr>
              <a:defRPr/>
            </a:lvl1pPr>
          </a:lstStyle>
          <a:p>
            <a:fld id="{C8384E54-5C28-F24C-9E0C-D464BECB426F}" type="slidenum">
              <a:rPr lang="en-CA"/>
              <a:pPr/>
              <a:t>‹#›</a:t>
            </a:fld>
            <a:endParaRPr lang="en-CA"/>
          </a:p>
        </p:txBody>
      </p:sp>
    </p:spTree>
    <p:extLst>
      <p:ext uri="{BB962C8B-B14F-4D97-AF65-F5344CB8AC3E}">
        <p14:creationId xmlns:p14="http://schemas.microsoft.com/office/powerpoint/2010/main" val="429444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CA"/>
          </a:p>
        </p:txBody>
      </p:sp>
      <p:sp>
        <p:nvSpPr>
          <p:cNvPr id="3" name="Footer Placeholder 2"/>
          <p:cNvSpPr>
            <a:spLocks noGrp="1"/>
          </p:cNvSpPr>
          <p:nvPr>
            <p:ph type="ftr" sz="quarter" idx="11"/>
          </p:nvPr>
        </p:nvSpPr>
        <p:spPr/>
        <p:txBody>
          <a:bodyPr/>
          <a:lstStyle>
            <a:lvl1pPr>
              <a:defRPr/>
            </a:lvl1pPr>
          </a:lstStyle>
          <a:p>
            <a:endParaRPr lang="en-CA"/>
          </a:p>
        </p:txBody>
      </p:sp>
      <p:sp>
        <p:nvSpPr>
          <p:cNvPr id="4" name="Slide Number Placeholder 3"/>
          <p:cNvSpPr>
            <a:spLocks noGrp="1"/>
          </p:cNvSpPr>
          <p:nvPr>
            <p:ph type="sldNum" sz="quarter" idx="12"/>
          </p:nvPr>
        </p:nvSpPr>
        <p:spPr/>
        <p:txBody>
          <a:bodyPr/>
          <a:lstStyle>
            <a:lvl1pPr>
              <a:defRPr/>
            </a:lvl1pPr>
          </a:lstStyle>
          <a:p>
            <a:fld id="{3F2BA635-8EC6-4847-84F7-735813254BF5}" type="slidenum">
              <a:rPr lang="en-CA"/>
              <a:pPr/>
              <a:t>‹#›</a:t>
            </a:fld>
            <a:endParaRPr lang="en-CA"/>
          </a:p>
        </p:txBody>
      </p:sp>
    </p:spTree>
    <p:extLst>
      <p:ext uri="{BB962C8B-B14F-4D97-AF65-F5344CB8AC3E}">
        <p14:creationId xmlns:p14="http://schemas.microsoft.com/office/powerpoint/2010/main" val="364146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CA"/>
          </a:p>
        </p:txBody>
      </p:sp>
      <p:sp>
        <p:nvSpPr>
          <p:cNvPr id="6" name="Footer Placeholder 5"/>
          <p:cNvSpPr>
            <a:spLocks noGrp="1"/>
          </p:cNvSpPr>
          <p:nvPr>
            <p:ph type="ftr" sz="quarter" idx="11"/>
          </p:nvPr>
        </p:nvSpPr>
        <p:spPr/>
        <p:txBody>
          <a:bodyPr/>
          <a:lstStyle>
            <a:lvl1pPr>
              <a:defRPr/>
            </a:lvl1pPr>
          </a:lstStyle>
          <a:p>
            <a:endParaRPr lang="en-CA"/>
          </a:p>
        </p:txBody>
      </p:sp>
      <p:sp>
        <p:nvSpPr>
          <p:cNvPr id="7" name="Slide Number Placeholder 6"/>
          <p:cNvSpPr>
            <a:spLocks noGrp="1"/>
          </p:cNvSpPr>
          <p:nvPr>
            <p:ph type="sldNum" sz="quarter" idx="12"/>
          </p:nvPr>
        </p:nvSpPr>
        <p:spPr/>
        <p:txBody>
          <a:bodyPr/>
          <a:lstStyle>
            <a:lvl1pPr>
              <a:defRPr/>
            </a:lvl1pPr>
          </a:lstStyle>
          <a:p>
            <a:fld id="{B6FFE2A5-1510-154C-86B6-E77A978090AF}" type="slidenum">
              <a:rPr lang="en-CA"/>
              <a:pPr/>
              <a:t>‹#›</a:t>
            </a:fld>
            <a:endParaRPr lang="en-CA"/>
          </a:p>
        </p:txBody>
      </p:sp>
    </p:spTree>
    <p:extLst>
      <p:ext uri="{BB962C8B-B14F-4D97-AF65-F5344CB8AC3E}">
        <p14:creationId xmlns:p14="http://schemas.microsoft.com/office/powerpoint/2010/main" val="382759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CA"/>
          </a:p>
        </p:txBody>
      </p:sp>
      <p:sp>
        <p:nvSpPr>
          <p:cNvPr id="6" name="Footer Placeholder 5"/>
          <p:cNvSpPr>
            <a:spLocks noGrp="1"/>
          </p:cNvSpPr>
          <p:nvPr>
            <p:ph type="ftr" sz="quarter" idx="11"/>
          </p:nvPr>
        </p:nvSpPr>
        <p:spPr/>
        <p:txBody>
          <a:bodyPr/>
          <a:lstStyle>
            <a:lvl1pPr>
              <a:defRPr/>
            </a:lvl1pPr>
          </a:lstStyle>
          <a:p>
            <a:endParaRPr lang="en-CA"/>
          </a:p>
        </p:txBody>
      </p:sp>
      <p:sp>
        <p:nvSpPr>
          <p:cNvPr id="7" name="Slide Number Placeholder 6"/>
          <p:cNvSpPr>
            <a:spLocks noGrp="1"/>
          </p:cNvSpPr>
          <p:nvPr>
            <p:ph type="sldNum" sz="quarter" idx="12"/>
          </p:nvPr>
        </p:nvSpPr>
        <p:spPr/>
        <p:txBody>
          <a:bodyPr/>
          <a:lstStyle>
            <a:lvl1pPr>
              <a:defRPr/>
            </a:lvl1pPr>
          </a:lstStyle>
          <a:p>
            <a:fld id="{C8E3A49F-151B-9B46-A2EA-CDF24184684F}" type="slidenum">
              <a:rPr lang="en-CA"/>
              <a:pPr/>
              <a:t>‹#›</a:t>
            </a:fld>
            <a:endParaRPr lang="en-CA"/>
          </a:p>
        </p:txBody>
      </p:sp>
    </p:spTree>
    <p:extLst>
      <p:ext uri="{BB962C8B-B14F-4D97-AF65-F5344CB8AC3E}">
        <p14:creationId xmlns:p14="http://schemas.microsoft.com/office/powerpoint/2010/main" val="17664992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CA" dirty="0"/>
              <a:t>Click to edit Master title style</a:t>
            </a:r>
          </a:p>
        </p:txBody>
      </p:sp>
      <p:sp>
        <p:nvSpPr>
          <p:cNvPr id="1027" name="Rectangle 3"/>
          <p:cNvSpPr>
            <a:spLocks noGrp="1" noChangeArrowheads="1"/>
          </p:cNvSpPr>
          <p:nvPr>
            <p:ph type="body" idx="1"/>
          </p:nvPr>
        </p:nvSpPr>
        <p:spPr bwMode="auto">
          <a:xfrm>
            <a:off x="457200" y="1524000"/>
            <a:ext cx="8229600" cy="4572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1028" name="Rectangle 4"/>
          <p:cNvSpPr>
            <a:spLocks noGrp="1" noChangeArrowheads="1"/>
          </p:cNvSpPr>
          <p:nvPr>
            <p:ph type="dt" sz="half" idx="2"/>
          </p:nvPr>
        </p:nvSpPr>
        <p:spPr bwMode="auto">
          <a:xfrm>
            <a:off x="457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u="none"/>
            </a:lvl1pPr>
          </a:lstStyle>
          <a:p>
            <a:endParaRPr lang="en-CA"/>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u="none"/>
            </a:lvl1pPr>
          </a:lstStyle>
          <a:p>
            <a:endParaRPr lang="en-CA"/>
          </a:p>
        </p:txBody>
      </p:sp>
      <p:sp>
        <p:nvSpPr>
          <p:cNvPr id="1032" name="Rectangle 8"/>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u="none"/>
            </a:lvl1pPr>
          </a:lstStyle>
          <a:p>
            <a:fld id="{15657CB8-08BC-524D-B23A-2FA8E46C0667}" type="slidenum">
              <a:rPr lang="en-CA"/>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xmlns:p14="http://schemas.microsoft.com/office/powerpoint/2010/main" id="1" dur="indefinite" restart="never" nodeType="tmRoot"/>
      </p:par>
    </p:tnLst>
  </p:timing>
  <p:hf hdr="0" ftr="0" dt="0"/>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Unicode MS" charset="0"/>
          <a:ea typeface="ＭＳ Ｐゴシック" charset="0"/>
        </a:defRPr>
      </a:lvl2pPr>
      <a:lvl3pPr algn="ctr" rtl="0" fontAlgn="base">
        <a:spcBef>
          <a:spcPct val="0"/>
        </a:spcBef>
        <a:spcAft>
          <a:spcPct val="0"/>
        </a:spcAft>
        <a:defRPr sz="4400">
          <a:solidFill>
            <a:schemeClr val="bg1"/>
          </a:solidFill>
          <a:latin typeface="Arial Unicode MS" charset="0"/>
          <a:ea typeface="ＭＳ Ｐゴシック" charset="0"/>
        </a:defRPr>
      </a:lvl3pPr>
      <a:lvl4pPr algn="ctr" rtl="0" fontAlgn="base">
        <a:spcBef>
          <a:spcPct val="0"/>
        </a:spcBef>
        <a:spcAft>
          <a:spcPct val="0"/>
        </a:spcAft>
        <a:defRPr sz="4400">
          <a:solidFill>
            <a:schemeClr val="bg1"/>
          </a:solidFill>
          <a:latin typeface="Arial Unicode MS" charset="0"/>
          <a:ea typeface="ＭＳ Ｐゴシック" charset="0"/>
        </a:defRPr>
      </a:lvl4pPr>
      <a:lvl5pPr algn="ctr" rtl="0" fontAlgn="base">
        <a:spcBef>
          <a:spcPct val="0"/>
        </a:spcBef>
        <a:spcAft>
          <a:spcPct val="0"/>
        </a:spcAft>
        <a:defRPr sz="4400">
          <a:solidFill>
            <a:schemeClr val="bg1"/>
          </a:solidFill>
          <a:latin typeface="Arial Unicode MS" charset="0"/>
          <a:ea typeface="ＭＳ Ｐゴシック" charset="0"/>
        </a:defRPr>
      </a:lvl5pPr>
      <a:lvl6pPr marL="457200" algn="ctr" rtl="0" fontAlgn="base">
        <a:spcBef>
          <a:spcPct val="0"/>
        </a:spcBef>
        <a:spcAft>
          <a:spcPct val="0"/>
        </a:spcAft>
        <a:defRPr sz="4400">
          <a:solidFill>
            <a:schemeClr val="bg1"/>
          </a:solidFill>
          <a:latin typeface="Arial Unicode MS" charset="0"/>
          <a:ea typeface="ＭＳ Ｐゴシック" charset="0"/>
        </a:defRPr>
      </a:lvl6pPr>
      <a:lvl7pPr marL="914400" algn="ctr" rtl="0" fontAlgn="base">
        <a:spcBef>
          <a:spcPct val="0"/>
        </a:spcBef>
        <a:spcAft>
          <a:spcPct val="0"/>
        </a:spcAft>
        <a:defRPr sz="4400">
          <a:solidFill>
            <a:schemeClr val="bg1"/>
          </a:solidFill>
          <a:latin typeface="Arial Unicode MS" charset="0"/>
          <a:ea typeface="ＭＳ Ｐゴシック" charset="0"/>
        </a:defRPr>
      </a:lvl7pPr>
      <a:lvl8pPr marL="1371600" algn="ctr" rtl="0" fontAlgn="base">
        <a:spcBef>
          <a:spcPct val="0"/>
        </a:spcBef>
        <a:spcAft>
          <a:spcPct val="0"/>
        </a:spcAft>
        <a:defRPr sz="4400">
          <a:solidFill>
            <a:schemeClr val="bg1"/>
          </a:solidFill>
          <a:latin typeface="Arial Unicode MS" charset="0"/>
          <a:ea typeface="ＭＳ Ｐゴシック" charset="0"/>
        </a:defRPr>
      </a:lvl8pPr>
      <a:lvl9pPr marL="1828800" algn="ctr" rtl="0" fontAlgn="base">
        <a:spcBef>
          <a:spcPct val="0"/>
        </a:spcBef>
        <a:spcAft>
          <a:spcPct val="0"/>
        </a:spcAft>
        <a:defRPr sz="4400">
          <a:solidFill>
            <a:schemeClr val="bg1"/>
          </a:solidFill>
          <a:latin typeface="Arial Unicode MS" charset="0"/>
          <a:ea typeface="ＭＳ Ｐゴシック"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ea typeface="+mn-ea"/>
        </a:defRPr>
      </a:lvl2pPr>
      <a:lvl3pPr marL="1143000" indent="-228600" algn="l" rtl="0" fontAlgn="base">
        <a:spcBef>
          <a:spcPct val="20000"/>
        </a:spcBef>
        <a:spcAft>
          <a:spcPct val="0"/>
        </a:spcAft>
        <a:buChar char="•"/>
        <a:defRPr sz="2400">
          <a:solidFill>
            <a:schemeClr val="bg1"/>
          </a:solidFill>
          <a:latin typeface="+mn-lt"/>
          <a:ea typeface="+mn-ea"/>
        </a:defRPr>
      </a:lvl3pPr>
      <a:lvl4pPr marL="1600200" indent="-228600" algn="l" rtl="0" fontAlgn="base">
        <a:spcBef>
          <a:spcPct val="20000"/>
        </a:spcBef>
        <a:spcAft>
          <a:spcPct val="0"/>
        </a:spcAft>
        <a:buChar char="–"/>
        <a:defRPr sz="2000">
          <a:solidFill>
            <a:schemeClr val="bg1"/>
          </a:solidFill>
          <a:latin typeface="+mn-lt"/>
          <a:ea typeface="+mn-ea"/>
        </a:defRPr>
      </a:lvl4pPr>
      <a:lvl5pPr marL="2057400" indent="-228600" algn="l" rtl="0" fontAlgn="base">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Excel_97_-_2004_Worksheet1.xls"/><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chart" Target="../charts/char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chart" Target="../charts/char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bin"/><Relationship Id="rId5"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1219200"/>
            <a:ext cx="8839200" cy="1143000"/>
          </a:xfrm>
        </p:spPr>
        <p:txBody>
          <a:bodyPr/>
          <a:lstStyle/>
          <a:p>
            <a:r>
              <a:rPr lang="en-CA" sz="3800" dirty="0" smtClean="0">
                <a:effectLst>
                  <a:outerShdw blurRad="38100" dist="38100" dir="2700000" algn="tl">
                    <a:srgbClr val="DDDDDD"/>
                  </a:outerShdw>
                </a:effectLst>
                <a:latin typeface="Arial" charset="0"/>
                <a:cs typeface="Arial Unicode MS" charset="0"/>
              </a:rPr>
              <a:t>Pointer Analysis </a:t>
            </a:r>
            <a:r>
              <a:rPr lang="en-US" sz="3800" dirty="0" smtClean="0">
                <a:effectLst>
                  <a:outerShdw blurRad="38100" dist="38100" dir="2700000" algn="tl">
                    <a:srgbClr val="DDDDDD"/>
                  </a:outerShdw>
                </a:effectLst>
                <a:latin typeface="Arial" charset="0"/>
                <a:cs typeface="Arial Unicode MS" charset="0"/>
              </a:rPr>
              <a:t>–</a:t>
            </a:r>
            <a:r>
              <a:rPr lang="en-CA" sz="3800" dirty="0" smtClean="0">
                <a:effectLst>
                  <a:outerShdw blurRad="38100" dist="38100" dir="2700000" algn="tl">
                    <a:srgbClr val="DDDDDD"/>
                  </a:outerShdw>
                </a:effectLst>
                <a:latin typeface="Arial" charset="0"/>
                <a:cs typeface="Arial Unicode MS" charset="0"/>
              </a:rPr>
              <a:t> </a:t>
            </a:r>
            <a:r>
              <a:rPr lang="en-CA" sz="3800" smtClean="0">
                <a:effectLst>
                  <a:outerShdw blurRad="38100" dist="38100" dir="2700000" algn="tl">
                    <a:srgbClr val="DDDDDD"/>
                  </a:outerShdw>
                </a:effectLst>
                <a:latin typeface="Arial" charset="0"/>
                <a:cs typeface="Arial Unicode MS" charset="0"/>
              </a:rPr>
              <a:t>Part II</a:t>
            </a:r>
            <a:endParaRPr lang="en-CA" sz="3800" dirty="0">
              <a:effectLst>
                <a:outerShdw blurRad="38100" dist="38100" dir="2700000" algn="tl">
                  <a:srgbClr val="DDDDDD"/>
                </a:outerShdw>
              </a:effectLst>
              <a:latin typeface="Arial" charset="0"/>
              <a:cs typeface="Arial Unicode MS" charset="0"/>
            </a:endParaRPr>
          </a:p>
        </p:txBody>
      </p:sp>
      <p:sp>
        <p:nvSpPr>
          <p:cNvPr id="2052" name="Rectangle 4"/>
          <p:cNvSpPr>
            <a:spLocks noChangeArrowheads="1"/>
          </p:cNvSpPr>
          <p:nvPr/>
        </p:nvSpPr>
        <p:spPr bwMode="auto">
          <a:xfrm>
            <a:off x="1371600" y="1981200"/>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spcBef>
                <a:spcPct val="20000"/>
              </a:spcBef>
            </a:pPr>
            <a:endParaRPr lang="en-US" sz="3200" u="none">
              <a:latin typeface="Arial Unicode MS" charset="0"/>
            </a:endParaRPr>
          </a:p>
        </p:txBody>
      </p:sp>
      <p:sp>
        <p:nvSpPr>
          <p:cNvPr id="2054" name="Rectangle 6"/>
          <p:cNvSpPr>
            <a:spLocks noChangeArrowheads="1"/>
          </p:cNvSpPr>
          <p:nvPr/>
        </p:nvSpPr>
        <p:spPr bwMode="auto">
          <a:xfrm>
            <a:off x="1371600" y="3048000"/>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spcBef>
                <a:spcPct val="20000"/>
              </a:spcBef>
            </a:pPr>
            <a:r>
              <a:rPr lang="en-CA" sz="2600" u="none" dirty="0" smtClean="0">
                <a:latin typeface="Arial Unicode MS" charset="0"/>
              </a:rPr>
              <a:t>CS </a:t>
            </a:r>
            <a:r>
              <a:rPr lang="en-CA" sz="2600" u="none" dirty="0" smtClean="0">
                <a:latin typeface="Arial Unicode MS" charset="0"/>
              </a:rPr>
              <a:t>6340</a:t>
            </a:r>
            <a:endParaRPr lang="en-CA" sz="2600" u="none" dirty="0">
              <a:latin typeface="Arial Unicode MS" charset="0"/>
            </a:endParaRPr>
          </a:p>
          <a:p>
            <a:pPr algn="ctr">
              <a:spcBef>
                <a:spcPct val="20000"/>
              </a:spcBef>
            </a:pPr>
            <a:endParaRPr lang="en-CA" sz="2600" u="none" dirty="0">
              <a:latin typeface="Arial Unicode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EF37A85-7370-0D45-9602-9360B8867689}" type="slidenum">
              <a:rPr lang="en-CA"/>
              <a:pPr/>
              <a:t>9</a:t>
            </a:fld>
            <a:endParaRPr lang="en-CA"/>
          </a:p>
        </p:txBody>
      </p:sp>
      <p:sp>
        <p:nvSpPr>
          <p:cNvPr id="491522" name="Rectangle 2"/>
          <p:cNvSpPr>
            <a:spLocks noGrp="1" noChangeArrowheads="1"/>
          </p:cNvSpPr>
          <p:nvPr>
            <p:ph type="title"/>
          </p:nvPr>
        </p:nvSpPr>
        <p:spPr/>
        <p:txBody>
          <a:bodyPr/>
          <a:lstStyle/>
          <a:p>
            <a:r>
              <a:rPr lang="en-US" sz="4000"/>
              <a:t>Top 20 Sourceforge Java Apps</a:t>
            </a:r>
          </a:p>
        </p:txBody>
      </p:sp>
      <p:graphicFrame>
        <p:nvGraphicFramePr>
          <p:cNvPr id="491530" name="Object 10"/>
          <p:cNvGraphicFramePr>
            <a:graphicFrameLocks noGrp="1" noChangeAspect="1"/>
          </p:cNvGraphicFramePr>
          <p:nvPr>
            <p:ph idx="1"/>
            <p:extLst>
              <p:ext uri="{D42A27DB-BD31-4B8C-83A1-F6EECF244321}">
                <p14:modId xmlns:p14="http://schemas.microsoft.com/office/powerpoint/2010/main" val="1037728170"/>
              </p:ext>
            </p:extLst>
          </p:nvPr>
        </p:nvGraphicFramePr>
        <p:xfrm>
          <a:off x="739775" y="1243013"/>
          <a:ext cx="7712075" cy="5233987"/>
        </p:xfrm>
        <a:graphic>
          <a:graphicData uri="http://schemas.openxmlformats.org/presentationml/2006/ole">
            <mc:AlternateContent xmlns:mc="http://schemas.openxmlformats.org/markup-compatibility/2006">
              <mc:Choice xmlns:v="urn:schemas-microsoft-com:vml" Requires="v">
                <p:oleObj spid="_x0000_s491573" name="Chart" r:id="rId4" imgW="6007100" imgH="4076700" progId="Excel.Chart.8">
                  <p:embed/>
                </p:oleObj>
              </mc:Choice>
              <mc:Fallback>
                <p:oleObj name="Chart" r:id="rId4" imgW="6007100" imgH="4076700" progId="Excel.Chart.8">
                  <p:embed/>
                  <p:pic>
                    <p:nvPicPr>
                      <p:cNvPr id="0" name="Object 10"/>
                      <p:cNvPicPr>
                        <a:picLocks noChangeAspect="1" noChangeArrowheads="1"/>
                      </p:cNvPicPr>
                      <p:nvPr/>
                    </p:nvPicPr>
                    <p:blipFill>
                      <a:blip r:embed="rId5"/>
                      <a:srcRect/>
                      <a:stretch>
                        <a:fillRect/>
                      </a:stretch>
                    </p:blipFill>
                    <p:spPr bwMode="auto">
                      <a:xfrm>
                        <a:off x="739775" y="1243013"/>
                        <a:ext cx="7712075" cy="52339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cap="flat" cmpd="sng">
                            <a:solidFill>
                              <a:schemeClr val="bg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29F1065-FCEF-554B-8009-AB9DC50E33CA}" type="slidenum">
              <a:rPr lang="en-CA"/>
              <a:pPr/>
              <a:t>10</a:t>
            </a:fld>
            <a:endParaRPr lang="en-CA"/>
          </a:p>
        </p:txBody>
      </p:sp>
      <p:sp>
        <p:nvSpPr>
          <p:cNvPr id="398338" name="Rectangle 2"/>
          <p:cNvSpPr>
            <a:spLocks noGrp="1" noChangeArrowheads="1"/>
          </p:cNvSpPr>
          <p:nvPr>
            <p:ph type="title"/>
          </p:nvPr>
        </p:nvSpPr>
        <p:spPr/>
        <p:txBody>
          <a:bodyPr/>
          <a:lstStyle/>
          <a:p>
            <a:r>
              <a:rPr lang="en-US" dirty="0"/>
              <a:t>Cloning is infeasible (?)</a:t>
            </a:r>
          </a:p>
        </p:txBody>
      </p:sp>
      <p:sp>
        <p:nvSpPr>
          <p:cNvPr id="398339" name="Rectangle 3"/>
          <p:cNvSpPr>
            <a:spLocks noGrp="1" noChangeArrowheads="1"/>
          </p:cNvSpPr>
          <p:nvPr>
            <p:ph type="body" idx="1"/>
          </p:nvPr>
        </p:nvSpPr>
        <p:spPr>
          <a:xfrm>
            <a:off x="457200" y="1524000"/>
            <a:ext cx="8229600" cy="4572000"/>
          </a:xfrm>
        </p:spPr>
        <p:txBody>
          <a:bodyPr/>
          <a:lstStyle/>
          <a:p>
            <a:r>
              <a:rPr lang="en-US" dirty="0"/>
              <a:t>Typical large program has ~10</a:t>
            </a:r>
            <a:r>
              <a:rPr lang="en-US" baseline="30000" dirty="0"/>
              <a:t>14</a:t>
            </a:r>
            <a:r>
              <a:rPr lang="en-US" dirty="0"/>
              <a:t> </a:t>
            </a:r>
            <a:r>
              <a:rPr lang="en-US" dirty="0" smtClean="0"/>
              <a:t>paths</a:t>
            </a:r>
          </a:p>
          <a:p>
            <a:endParaRPr lang="en-US" sz="1600" dirty="0"/>
          </a:p>
          <a:p>
            <a:r>
              <a:rPr lang="en-US" dirty="0" smtClean="0"/>
              <a:t>If </a:t>
            </a:r>
            <a:r>
              <a:rPr lang="en-US" dirty="0"/>
              <a:t>you need 1 byte to represent a </a:t>
            </a:r>
            <a:r>
              <a:rPr lang="en-US" dirty="0" smtClean="0"/>
              <a:t>clone, would </a:t>
            </a:r>
            <a:r>
              <a:rPr lang="en-US" dirty="0"/>
              <a:t>require 256 terabytes of </a:t>
            </a:r>
            <a:r>
              <a:rPr lang="en-US" dirty="0" smtClean="0"/>
              <a:t>storage</a:t>
            </a:r>
          </a:p>
          <a:p>
            <a:pPr lvl="1"/>
            <a:r>
              <a:rPr lang="en-US" dirty="0" smtClean="0"/>
              <a:t>Registered </a:t>
            </a:r>
            <a:r>
              <a:rPr lang="en-US" dirty="0"/>
              <a:t>ECC 1GB DIMMs: $98.6 </a:t>
            </a:r>
            <a:r>
              <a:rPr lang="en-US" dirty="0" smtClean="0"/>
              <a:t>million</a:t>
            </a:r>
          </a:p>
          <a:p>
            <a:pPr lvl="2"/>
            <a:r>
              <a:rPr lang="en-US" dirty="0" smtClean="0"/>
              <a:t>Power</a:t>
            </a:r>
            <a:r>
              <a:rPr lang="en-US" dirty="0"/>
              <a:t>: 96.4 kilowatts = Power for 128 </a:t>
            </a:r>
            <a:r>
              <a:rPr lang="en-US" dirty="0" smtClean="0"/>
              <a:t>homes</a:t>
            </a:r>
          </a:p>
          <a:p>
            <a:pPr lvl="1"/>
            <a:r>
              <a:rPr lang="en-US" dirty="0" smtClean="0"/>
              <a:t>300 </a:t>
            </a:r>
            <a:r>
              <a:rPr lang="en-US" dirty="0"/>
              <a:t>GB hard disks: 939 x $250 = $</a:t>
            </a:r>
            <a:r>
              <a:rPr lang="en-US" dirty="0" smtClean="0"/>
              <a:t>234,750</a:t>
            </a:r>
          </a:p>
          <a:p>
            <a:pPr lvl="2"/>
            <a:r>
              <a:rPr lang="en-US" dirty="0" smtClean="0"/>
              <a:t>Time to read (sequential): 70.8 days</a:t>
            </a:r>
          </a:p>
          <a:p>
            <a:endParaRPr lang="en-US" sz="1600" dirty="0" smtClean="0"/>
          </a:p>
          <a:p>
            <a:r>
              <a:rPr lang="en-US" dirty="0" smtClean="0"/>
              <a:t>Seems </a:t>
            </a:r>
            <a:r>
              <a:rPr lang="en-US" dirty="0"/>
              <a:t>unreasonable!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83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83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83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83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8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26E2CF-CD5A-474D-9507-BE1C10BB43E7}" type="slidenum">
              <a:rPr lang="en-CA"/>
              <a:pPr/>
              <a:t>11</a:t>
            </a:fld>
            <a:endParaRPr lang="en-CA"/>
          </a:p>
        </p:txBody>
      </p:sp>
      <p:sp>
        <p:nvSpPr>
          <p:cNvPr id="490498" name="Rectangle 2"/>
          <p:cNvSpPr>
            <a:spLocks noGrp="1" noChangeArrowheads="1"/>
          </p:cNvSpPr>
          <p:nvPr>
            <p:ph type="title"/>
          </p:nvPr>
        </p:nvSpPr>
        <p:spPr/>
        <p:txBody>
          <a:bodyPr/>
          <a:lstStyle/>
          <a:p>
            <a:r>
              <a:rPr lang="en-US"/>
              <a:t>BDD comes to the rescue</a:t>
            </a:r>
          </a:p>
        </p:txBody>
      </p:sp>
      <p:sp>
        <p:nvSpPr>
          <p:cNvPr id="490499" name="Rectangle 3"/>
          <p:cNvSpPr>
            <a:spLocks noGrp="1" noChangeArrowheads="1"/>
          </p:cNvSpPr>
          <p:nvPr>
            <p:ph type="body" idx="1"/>
          </p:nvPr>
        </p:nvSpPr>
        <p:spPr>
          <a:xfrm>
            <a:off x="457200" y="1524000"/>
            <a:ext cx="8382000" cy="4572000"/>
          </a:xfrm>
        </p:spPr>
        <p:txBody>
          <a:bodyPr/>
          <a:lstStyle/>
          <a:p>
            <a:r>
              <a:rPr lang="en-US" dirty="0"/>
              <a:t>There are many similarities across </a:t>
            </a:r>
            <a:r>
              <a:rPr lang="en-US" dirty="0" smtClean="0"/>
              <a:t>contexts</a:t>
            </a:r>
            <a:endParaRPr lang="en-US" dirty="0"/>
          </a:p>
          <a:p>
            <a:pPr lvl="1"/>
            <a:r>
              <a:rPr lang="en-US" dirty="0"/>
              <a:t>Many copies of nearly-identical </a:t>
            </a:r>
            <a:r>
              <a:rPr lang="en-US" dirty="0" smtClean="0"/>
              <a:t>results</a:t>
            </a:r>
            <a:endParaRPr lang="en-US" dirty="0"/>
          </a:p>
          <a:p>
            <a:endParaRPr lang="en-US" dirty="0" smtClean="0"/>
          </a:p>
          <a:p>
            <a:r>
              <a:rPr lang="en-US" dirty="0" smtClean="0"/>
              <a:t>BDDs </a:t>
            </a:r>
            <a:r>
              <a:rPr lang="en-US" dirty="0"/>
              <a:t>can represent large sets of redundant data </a:t>
            </a:r>
            <a:r>
              <a:rPr lang="en-US" dirty="0" smtClean="0"/>
              <a:t>efficiently</a:t>
            </a:r>
            <a:endParaRPr lang="en-US" dirty="0"/>
          </a:p>
          <a:p>
            <a:pPr lvl="1"/>
            <a:r>
              <a:rPr lang="en-US" dirty="0"/>
              <a:t>Need a BDD encoding that exploits the </a:t>
            </a:r>
            <a:r>
              <a:rPr lang="en-US" dirty="0" smtClean="0"/>
              <a:t>similarities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022D672-2185-6F4B-80BE-0C51CC3C25C6}" type="slidenum">
              <a:rPr lang="en-CA"/>
              <a:pPr/>
              <a:t>12</a:t>
            </a:fld>
            <a:endParaRPr lang="en-CA"/>
          </a:p>
        </p:txBody>
      </p:sp>
      <p:sp>
        <p:nvSpPr>
          <p:cNvPr id="493570" name="Rectangle 2"/>
          <p:cNvSpPr>
            <a:spLocks noGrp="1" noChangeArrowheads="1"/>
          </p:cNvSpPr>
          <p:nvPr>
            <p:ph type="title"/>
          </p:nvPr>
        </p:nvSpPr>
        <p:spPr/>
        <p:txBody>
          <a:bodyPr/>
          <a:lstStyle/>
          <a:p>
            <a:r>
              <a:rPr lang="en-US"/>
              <a:t>Contribution (1)</a:t>
            </a:r>
          </a:p>
        </p:txBody>
      </p:sp>
      <p:sp>
        <p:nvSpPr>
          <p:cNvPr id="493571" name="Rectangle 3"/>
          <p:cNvSpPr>
            <a:spLocks noGrp="1" noChangeArrowheads="1"/>
          </p:cNvSpPr>
          <p:nvPr>
            <p:ph type="body" idx="1"/>
          </p:nvPr>
        </p:nvSpPr>
        <p:spPr/>
        <p:txBody>
          <a:bodyPr/>
          <a:lstStyle/>
          <a:p>
            <a:r>
              <a:rPr lang="en-US"/>
              <a:t>Can represent context-sensitive call graph efficiently with BDDs and a clever context numbering scheme</a:t>
            </a:r>
          </a:p>
          <a:p>
            <a:pPr lvl="1"/>
            <a:r>
              <a:rPr lang="en-US"/>
              <a:t>Inclusion-based pointer analysis</a:t>
            </a:r>
          </a:p>
          <a:p>
            <a:pPr lvl="2"/>
            <a:r>
              <a:rPr lang="en-US"/>
              <a:t>10</a:t>
            </a:r>
            <a:r>
              <a:rPr lang="en-US" baseline="30000"/>
              <a:t>14</a:t>
            </a:r>
            <a:r>
              <a:rPr lang="en-US"/>
              <a:t> contexts, 19 minutes</a:t>
            </a:r>
          </a:p>
          <a:p>
            <a:pPr lvl="1"/>
            <a:r>
              <a:rPr lang="en-US"/>
              <a:t>Generates all answers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F671D64-B9BE-3A41-8DD3-45D3FE0E7C14}" type="slidenum">
              <a:rPr lang="en-CA"/>
              <a:pPr/>
              <a:t>13</a:t>
            </a:fld>
            <a:endParaRPr lang="en-CA"/>
          </a:p>
        </p:txBody>
      </p:sp>
      <p:sp>
        <p:nvSpPr>
          <p:cNvPr id="495618" name="Rectangle 2"/>
          <p:cNvSpPr>
            <a:spLocks noGrp="1" noChangeArrowheads="1"/>
          </p:cNvSpPr>
          <p:nvPr>
            <p:ph type="title"/>
          </p:nvPr>
        </p:nvSpPr>
        <p:spPr/>
        <p:txBody>
          <a:bodyPr/>
          <a:lstStyle/>
          <a:p>
            <a:r>
              <a:rPr lang="en-US"/>
              <a:t>Contribution (2) </a:t>
            </a:r>
          </a:p>
        </p:txBody>
      </p:sp>
      <p:sp>
        <p:nvSpPr>
          <p:cNvPr id="495619" name="Rectangle 3"/>
          <p:cNvSpPr>
            <a:spLocks noGrp="1" noChangeArrowheads="1"/>
          </p:cNvSpPr>
          <p:nvPr>
            <p:ph type="body" idx="1"/>
          </p:nvPr>
        </p:nvSpPr>
        <p:spPr/>
        <p:txBody>
          <a:bodyPr/>
          <a:lstStyle/>
          <a:p>
            <a:pPr>
              <a:buFontTx/>
              <a:buNone/>
            </a:pPr>
            <a:r>
              <a:rPr lang="en-US" dirty="0"/>
              <a:t>BDD hacking is complicated </a:t>
            </a:r>
            <a:r>
              <a:rPr lang="en-US" dirty="0">
                <a:sym typeface="Wingdings" charset="0"/>
              </a:rPr>
              <a:t> </a:t>
            </a:r>
          </a:p>
          <a:p>
            <a:pPr>
              <a:buFontTx/>
              <a:buNone/>
            </a:pPr>
            <a:r>
              <a:rPr lang="en-US" dirty="0" err="1"/>
              <a:t>b</a:t>
            </a:r>
            <a:r>
              <a:rPr lang="en-US" dirty="0" err="1" smtClean="0"/>
              <a:t>ddbddb</a:t>
            </a:r>
            <a:r>
              <a:rPr lang="en-US" dirty="0" smtClean="0"/>
              <a:t> (</a:t>
            </a:r>
            <a:r>
              <a:rPr lang="en-US" u="sng" dirty="0"/>
              <a:t>BDD</a:t>
            </a:r>
            <a:r>
              <a:rPr lang="en-US" dirty="0"/>
              <a:t>-</a:t>
            </a:r>
            <a:r>
              <a:rPr lang="en-US" u="sng" dirty="0"/>
              <a:t>b</a:t>
            </a:r>
            <a:r>
              <a:rPr lang="en-US" dirty="0"/>
              <a:t>ased </a:t>
            </a:r>
            <a:r>
              <a:rPr lang="en-US" u="sng" dirty="0"/>
              <a:t>d</a:t>
            </a:r>
            <a:r>
              <a:rPr lang="en-US" dirty="0"/>
              <a:t>eductive </a:t>
            </a:r>
            <a:r>
              <a:rPr lang="en-US" u="sng" dirty="0"/>
              <a:t>d</a:t>
            </a:r>
            <a:r>
              <a:rPr lang="en-US" dirty="0"/>
              <a:t>ata</a:t>
            </a:r>
            <a:r>
              <a:rPr lang="en-US" u="sng" dirty="0"/>
              <a:t>b</a:t>
            </a:r>
            <a:r>
              <a:rPr lang="en-US" dirty="0"/>
              <a:t>ase</a:t>
            </a:r>
            <a:r>
              <a:rPr lang="en-US" dirty="0" smtClean="0"/>
              <a:t>)</a:t>
            </a:r>
            <a:br>
              <a:rPr lang="en-US" dirty="0" smtClean="0"/>
            </a:br>
            <a:r>
              <a:rPr lang="en-US" dirty="0" smtClean="0"/>
              <a:t> </a:t>
            </a:r>
            <a:endParaRPr lang="en-US" dirty="0"/>
          </a:p>
          <a:p>
            <a:r>
              <a:rPr lang="en-US" dirty="0"/>
              <a:t>Pointer </a:t>
            </a:r>
            <a:r>
              <a:rPr lang="en-US" dirty="0" smtClean="0"/>
              <a:t>analysis </a:t>
            </a:r>
            <a:r>
              <a:rPr lang="en-US" dirty="0"/>
              <a:t>in 6 lines of </a:t>
            </a:r>
            <a:r>
              <a:rPr lang="en-US" dirty="0" err="1"/>
              <a:t>Datalog</a:t>
            </a:r>
            <a:endParaRPr lang="en-US" dirty="0"/>
          </a:p>
          <a:p>
            <a:r>
              <a:rPr lang="en-US" dirty="0"/>
              <a:t>Automatic </a:t>
            </a:r>
            <a:r>
              <a:rPr lang="en-US" dirty="0" smtClean="0"/>
              <a:t>translation </a:t>
            </a:r>
            <a:r>
              <a:rPr lang="en-US" dirty="0"/>
              <a:t>into efficient BDD implementation</a:t>
            </a:r>
          </a:p>
          <a:p>
            <a:r>
              <a:rPr lang="en-US" dirty="0"/>
              <a:t>10x performance over hand-tuned solver (2164 lines of Java)</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4100009-FADD-1B4A-9A97-2CB7D10BC494}" type="slidenum">
              <a:rPr lang="en-CA"/>
              <a:pPr/>
              <a:t>14</a:t>
            </a:fld>
            <a:endParaRPr lang="en-CA"/>
          </a:p>
        </p:txBody>
      </p:sp>
      <p:sp>
        <p:nvSpPr>
          <p:cNvPr id="498690" name="Rectangle 2"/>
          <p:cNvSpPr>
            <a:spLocks noGrp="1" noChangeArrowheads="1"/>
          </p:cNvSpPr>
          <p:nvPr>
            <p:ph type="title"/>
          </p:nvPr>
        </p:nvSpPr>
        <p:spPr/>
        <p:txBody>
          <a:bodyPr/>
          <a:lstStyle/>
          <a:p>
            <a:r>
              <a:rPr lang="en-US"/>
              <a:t>Contribution (3)</a:t>
            </a:r>
          </a:p>
        </p:txBody>
      </p:sp>
      <p:sp>
        <p:nvSpPr>
          <p:cNvPr id="498691" name="Rectangle 3"/>
          <p:cNvSpPr>
            <a:spLocks noGrp="1" noChangeArrowheads="1"/>
          </p:cNvSpPr>
          <p:nvPr>
            <p:ph type="body" idx="1"/>
          </p:nvPr>
        </p:nvSpPr>
        <p:spPr/>
        <p:txBody>
          <a:bodyPr/>
          <a:lstStyle/>
          <a:p>
            <a:pPr>
              <a:lnSpc>
                <a:spcPct val="90000"/>
              </a:lnSpc>
            </a:pPr>
            <a:r>
              <a:rPr lang="en-US" dirty="0" err="1">
                <a:sym typeface="Wingdings" charset="0"/>
              </a:rPr>
              <a:t>bddbddb</a:t>
            </a:r>
            <a:r>
              <a:rPr lang="en-US" dirty="0">
                <a:sym typeface="Wingdings" charset="0"/>
              </a:rPr>
              <a:t>: General </a:t>
            </a:r>
            <a:r>
              <a:rPr lang="en-US" dirty="0" err="1">
                <a:sym typeface="Wingdings" charset="0"/>
              </a:rPr>
              <a:t>Datalog</a:t>
            </a:r>
            <a:r>
              <a:rPr lang="en-US" dirty="0">
                <a:sym typeface="Wingdings" charset="0"/>
              </a:rPr>
              <a:t> solver</a:t>
            </a:r>
          </a:p>
          <a:p>
            <a:pPr lvl="1">
              <a:lnSpc>
                <a:spcPct val="90000"/>
              </a:lnSpc>
            </a:pPr>
            <a:r>
              <a:rPr lang="en-US" dirty="0">
                <a:sym typeface="Wingdings" charset="0"/>
              </a:rPr>
              <a:t>Supports simple declarative queries</a:t>
            </a:r>
          </a:p>
          <a:p>
            <a:pPr lvl="1">
              <a:lnSpc>
                <a:spcPct val="90000"/>
              </a:lnSpc>
            </a:pPr>
            <a:r>
              <a:rPr lang="en-US" dirty="0">
                <a:sym typeface="Wingdings" charset="0"/>
              </a:rPr>
              <a:t>Easy use of context-sensitive pointer results</a:t>
            </a:r>
          </a:p>
          <a:p>
            <a:pPr>
              <a:lnSpc>
                <a:spcPct val="90000"/>
              </a:lnSpc>
            </a:pPr>
            <a:endParaRPr lang="en-US" dirty="0" smtClean="0">
              <a:sym typeface="Wingdings" charset="0"/>
            </a:endParaRPr>
          </a:p>
          <a:p>
            <a:pPr>
              <a:lnSpc>
                <a:spcPct val="90000"/>
              </a:lnSpc>
            </a:pPr>
            <a:r>
              <a:rPr lang="en-US" dirty="0" smtClean="0">
                <a:sym typeface="Wingdings" charset="0"/>
              </a:rPr>
              <a:t>Simple </a:t>
            </a:r>
            <a:r>
              <a:rPr lang="en-US" dirty="0">
                <a:sym typeface="Wingdings" charset="0"/>
              </a:rPr>
              <a:t>context-sensitive analyses:</a:t>
            </a:r>
          </a:p>
          <a:p>
            <a:pPr lvl="1">
              <a:lnSpc>
                <a:spcPct val="90000"/>
              </a:lnSpc>
            </a:pPr>
            <a:r>
              <a:rPr lang="en-US" dirty="0"/>
              <a:t>Escape analysis</a:t>
            </a:r>
          </a:p>
          <a:p>
            <a:pPr lvl="1">
              <a:lnSpc>
                <a:spcPct val="90000"/>
              </a:lnSpc>
            </a:pPr>
            <a:r>
              <a:rPr lang="en-US" dirty="0"/>
              <a:t>Type refinement</a:t>
            </a:r>
          </a:p>
          <a:p>
            <a:pPr lvl="1">
              <a:lnSpc>
                <a:spcPct val="90000"/>
              </a:lnSpc>
            </a:pPr>
            <a:r>
              <a:rPr lang="en-US" dirty="0"/>
              <a:t>Side effect analysis</a:t>
            </a:r>
          </a:p>
          <a:p>
            <a:pPr lvl="1">
              <a:lnSpc>
                <a:spcPct val="90000"/>
              </a:lnSpc>
            </a:pPr>
            <a:r>
              <a:rPr lang="en-US" dirty="0"/>
              <a:t>Many more presented in the paper</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A7244A8A-1BF3-BA44-98C3-9C277199F5DC}" type="slidenum">
              <a:rPr lang="en-CA"/>
              <a:pPr/>
              <a:t>15</a:t>
            </a:fld>
            <a:endParaRPr lang="en-CA"/>
          </a:p>
        </p:txBody>
      </p:sp>
      <p:sp>
        <p:nvSpPr>
          <p:cNvPr id="499714" name="Rectangle 2"/>
          <p:cNvSpPr>
            <a:spLocks noGrp="1" noChangeArrowheads="1"/>
          </p:cNvSpPr>
          <p:nvPr>
            <p:ph type="title"/>
          </p:nvPr>
        </p:nvSpPr>
        <p:spPr/>
        <p:txBody>
          <a:bodyPr/>
          <a:lstStyle/>
          <a:p>
            <a:r>
              <a:rPr lang="en-US" dirty="0"/>
              <a:t>Call </a:t>
            </a:r>
            <a:r>
              <a:rPr lang="en-US" dirty="0" smtClean="0"/>
              <a:t>Graph Relation</a:t>
            </a:r>
            <a:endParaRPr lang="en-US" dirty="0"/>
          </a:p>
        </p:txBody>
      </p:sp>
      <p:sp>
        <p:nvSpPr>
          <p:cNvPr id="499715" name="Rectangle 3"/>
          <p:cNvSpPr>
            <a:spLocks noGrp="1" noChangeArrowheads="1"/>
          </p:cNvSpPr>
          <p:nvPr>
            <p:ph type="body" idx="1"/>
          </p:nvPr>
        </p:nvSpPr>
        <p:spPr/>
        <p:txBody>
          <a:bodyPr/>
          <a:lstStyle/>
          <a:p>
            <a:r>
              <a:rPr lang="en-US" dirty="0"/>
              <a:t>Call graph expressed as a </a:t>
            </a:r>
            <a:r>
              <a:rPr lang="en-US" dirty="0" smtClean="0"/>
              <a:t>relatio</a:t>
            </a:r>
            <a:r>
              <a:rPr lang="en-US" dirty="0"/>
              <a:t>n</a:t>
            </a:r>
          </a:p>
          <a:p>
            <a:pPr lvl="1"/>
            <a:r>
              <a:rPr lang="en-US" dirty="0"/>
              <a:t>Five edges:</a:t>
            </a:r>
          </a:p>
          <a:p>
            <a:pPr lvl="2"/>
            <a:r>
              <a:rPr lang="en-US" dirty="0"/>
              <a:t>Calls(A,B)</a:t>
            </a:r>
          </a:p>
          <a:p>
            <a:pPr lvl="2"/>
            <a:r>
              <a:rPr lang="en-US" dirty="0"/>
              <a:t>Calls(A,C)</a:t>
            </a:r>
          </a:p>
          <a:p>
            <a:pPr lvl="2"/>
            <a:r>
              <a:rPr lang="en-US" dirty="0"/>
              <a:t>Calls(A,D)</a:t>
            </a:r>
          </a:p>
          <a:p>
            <a:pPr lvl="2"/>
            <a:r>
              <a:rPr lang="en-US" dirty="0"/>
              <a:t>Calls(B,D)</a:t>
            </a:r>
          </a:p>
          <a:p>
            <a:pPr lvl="2"/>
            <a:r>
              <a:rPr lang="en-US" dirty="0"/>
              <a:t>Calls(C,D)</a:t>
            </a:r>
          </a:p>
        </p:txBody>
      </p:sp>
      <p:sp>
        <p:nvSpPr>
          <p:cNvPr id="499727" name="Oval 15"/>
          <p:cNvSpPr>
            <a:spLocks noChangeArrowheads="1"/>
          </p:cNvSpPr>
          <p:nvPr/>
        </p:nvSpPr>
        <p:spPr bwMode="auto">
          <a:xfrm>
            <a:off x="4724400" y="3581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B</a:t>
            </a:r>
          </a:p>
        </p:txBody>
      </p:sp>
      <p:sp>
        <p:nvSpPr>
          <p:cNvPr id="499728" name="Oval 16"/>
          <p:cNvSpPr>
            <a:spLocks noChangeArrowheads="1"/>
          </p:cNvSpPr>
          <p:nvPr/>
        </p:nvSpPr>
        <p:spPr bwMode="auto">
          <a:xfrm>
            <a:off x="5486400" y="4343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D</a:t>
            </a:r>
          </a:p>
        </p:txBody>
      </p:sp>
      <p:sp>
        <p:nvSpPr>
          <p:cNvPr id="499729" name="Oval 17"/>
          <p:cNvSpPr>
            <a:spLocks noChangeArrowheads="1"/>
          </p:cNvSpPr>
          <p:nvPr/>
        </p:nvSpPr>
        <p:spPr bwMode="auto">
          <a:xfrm>
            <a:off x="6248400" y="3581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C</a:t>
            </a:r>
          </a:p>
        </p:txBody>
      </p:sp>
      <p:sp>
        <p:nvSpPr>
          <p:cNvPr id="499730" name="Oval 18"/>
          <p:cNvSpPr>
            <a:spLocks noChangeArrowheads="1"/>
          </p:cNvSpPr>
          <p:nvPr/>
        </p:nvSpPr>
        <p:spPr bwMode="auto">
          <a:xfrm>
            <a:off x="5486400" y="2819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A</a:t>
            </a:r>
          </a:p>
        </p:txBody>
      </p:sp>
      <p:sp>
        <p:nvSpPr>
          <p:cNvPr id="499731" name="Line 19"/>
          <p:cNvSpPr>
            <a:spLocks noChangeShapeType="1"/>
          </p:cNvSpPr>
          <p:nvPr/>
        </p:nvSpPr>
        <p:spPr bwMode="auto">
          <a:xfrm flipH="1">
            <a:off x="5181600" y="3276600"/>
            <a:ext cx="381000" cy="38100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9732" name="Line 20"/>
          <p:cNvSpPr>
            <a:spLocks noChangeShapeType="1"/>
          </p:cNvSpPr>
          <p:nvPr/>
        </p:nvSpPr>
        <p:spPr bwMode="auto">
          <a:xfrm>
            <a:off x="5943600" y="3276600"/>
            <a:ext cx="381000" cy="38100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9733" name="Line 21"/>
          <p:cNvSpPr>
            <a:spLocks noChangeShapeType="1"/>
          </p:cNvSpPr>
          <p:nvPr/>
        </p:nvSpPr>
        <p:spPr bwMode="auto">
          <a:xfrm flipH="1">
            <a:off x="5943600" y="4038600"/>
            <a:ext cx="381000" cy="38100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9734" name="Line 22"/>
          <p:cNvSpPr>
            <a:spLocks noChangeShapeType="1"/>
          </p:cNvSpPr>
          <p:nvPr/>
        </p:nvSpPr>
        <p:spPr bwMode="auto">
          <a:xfrm>
            <a:off x="5181600" y="4038600"/>
            <a:ext cx="381000" cy="38100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9735" name="Line 23"/>
          <p:cNvSpPr>
            <a:spLocks noChangeShapeType="1"/>
          </p:cNvSpPr>
          <p:nvPr/>
        </p:nvSpPr>
        <p:spPr bwMode="auto">
          <a:xfrm>
            <a:off x="5759450" y="3363913"/>
            <a:ext cx="0" cy="99060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Graph Relation</a:t>
            </a:r>
            <a:endParaRPr lang="en-US" dirty="0"/>
          </a:p>
        </p:txBody>
      </p:sp>
      <p:sp>
        <p:nvSpPr>
          <p:cNvPr id="4" name="Slide Number Placeholder 3"/>
          <p:cNvSpPr>
            <a:spLocks noGrp="1"/>
          </p:cNvSpPr>
          <p:nvPr>
            <p:ph type="sldNum" sz="quarter" idx="12"/>
          </p:nvPr>
        </p:nvSpPr>
        <p:spPr/>
        <p:txBody>
          <a:bodyPr/>
          <a:lstStyle/>
          <a:p>
            <a:fld id="{F75E594F-3FDD-2043-9924-98001D6D9D2B}" type="slidenum">
              <a:rPr lang="en-CA" smtClean="0"/>
              <a:pPr/>
              <a:t>16</a:t>
            </a:fld>
            <a:endParaRPr lang="en-CA"/>
          </a:p>
        </p:txBody>
      </p:sp>
      <p:sp>
        <p:nvSpPr>
          <p:cNvPr id="20" name="Rectangle 3"/>
          <p:cNvSpPr txBox="1">
            <a:spLocks noChangeArrowheads="1"/>
          </p:cNvSpPr>
          <p:nvPr/>
        </p:nvSpPr>
        <p:spPr bwMode="auto">
          <a:xfrm>
            <a:off x="3124200" y="1752600"/>
            <a:ext cx="5791200" cy="1447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ea typeface="+mn-ea"/>
              </a:defRPr>
            </a:lvl2pPr>
            <a:lvl3pPr marL="1143000" indent="-228600" algn="l" rtl="0" fontAlgn="base">
              <a:spcBef>
                <a:spcPct val="20000"/>
              </a:spcBef>
              <a:spcAft>
                <a:spcPct val="0"/>
              </a:spcAft>
              <a:buChar char="•"/>
              <a:defRPr sz="2400">
                <a:solidFill>
                  <a:schemeClr val="bg1"/>
                </a:solidFill>
                <a:latin typeface="+mn-lt"/>
                <a:ea typeface="+mn-ea"/>
              </a:defRPr>
            </a:lvl3pPr>
            <a:lvl4pPr marL="1600200" indent="-228600" algn="l" rtl="0" fontAlgn="base">
              <a:spcBef>
                <a:spcPct val="20000"/>
              </a:spcBef>
              <a:spcAft>
                <a:spcPct val="0"/>
              </a:spcAft>
              <a:buChar char="–"/>
              <a:defRPr sz="2000">
                <a:solidFill>
                  <a:schemeClr val="bg1"/>
                </a:solidFill>
                <a:latin typeface="+mn-lt"/>
                <a:ea typeface="+mn-ea"/>
              </a:defRPr>
            </a:lvl4pPr>
            <a:lvl5pPr marL="2057400" indent="-228600" algn="l" rtl="0" fontAlgn="base">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a:lstStyle>
          <a:p>
            <a:r>
              <a:rPr lang="en-US" sz="2800" u="none" dirty="0" smtClean="0"/>
              <a:t>Relation expressed as a binary function.</a:t>
            </a:r>
          </a:p>
          <a:p>
            <a:pPr lvl="1"/>
            <a:r>
              <a:rPr lang="en-US" sz="2400" u="none" dirty="0" smtClean="0"/>
              <a:t>A=00, B=01, C=10, D=11</a:t>
            </a:r>
            <a:endParaRPr lang="en-US" sz="2400" u="none" dirty="0"/>
          </a:p>
        </p:txBody>
      </p:sp>
      <p:graphicFrame>
        <p:nvGraphicFramePr>
          <p:cNvPr id="21" name="Group 491"/>
          <p:cNvGraphicFramePr>
            <a:graphicFrameLocks noGrp="1"/>
          </p:cNvGraphicFramePr>
          <p:nvPr>
            <p:ph sz="quarter" idx="4294967295"/>
            <p:extLst>
              <p:ext uri="{D42A27DB-BD31-4B8C-83A1-F6EECF244321}">
                <p14:modId xmlns:p14="http://schemas.microsoft.com/office/powerpoint/2010/main" val="152512091"/>
              </p:ext>
            </p:extLst>
          </p:nvPr>
        </p:nvGraphicFramePr>
        <p:xfrm>
          <a:off x="609600" y="1371600"/>
          <a:ext cx="2133600" cy="5273040"/>
        </p:xfrm>
        <a:graphic>
          <a:graphicData uri="http://schemas.openxmlformats.org/drawingml/2006/table">
            <a:tbl>
              <a:tblPr/>
              <a:tblGrid>
                <a:gridCol w="449263"/>
                <a:gridCol w="446087"/>
                <a:gridCol w="446088"/>
                <a:gridCol w="450850"/>
                <a:gridCol w="341312"/>
              </a:tblGrid>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x</a:t>
                      </a:r>
                      <a:r>
                        <a:rPr kumimoji="0" lang="en-US" sz="2000" b="0" i="0" u="none" strike="noStrike" cap="none" normalizeH="0" baseline="-25000">
                          <a:ln>
                            <a:noFill/>
                          </a:ln>
                          <a:solidFill>
                            <a:schemeClr val="bg1"/>
                          </a:solidFill>
                          <a:effectLst/>
                          <a:latin typeface="Arial Unicode MS" charset="0"/>
                          <a:ea typeface="ＭＳ Ｐゴシック" charset="0"/>
                        </a:rPr>
                        <a:t>1</a:t>
                      </a:r>
                      <a:endParaRPr kumimoji="0" lang="en-US" sz="2000" b="0" i="0" u="none" strike="noStrike" cap="none" normalizeH="0" baseline="0">
                        <a:ln>
                          <a:noFill/>
                        </a:ln>
                        <a:solidFill>
                          <a:schemeClr val="bg1"/>
                        </a:solidFill>
                        <a:effectLst/>
                        <a:latin typeface="Arial Unicode MS" charset="0"/>
                        <a:ea typeface="ＭＳ Ｐゴシック" charset="0"/>
                      </a:endParaRPr>
                    </a:p>
                  </a:txBody>
                  <a:tcPr anchor="ctr" horzOverflow="overflow">
                    <a:lnL cap="flat">
                      <a:noFill/>
                    </a:lnL>
                    <a:lnR>
                      <a:noFill/>
                    </a:lnR>
                    <a:lnT cap="flat">
                      <a:noFill/>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x</a:t>
                      </a:r>
                      <a:r>
                        <a:rPr kumimoji="0" lang="en-US" sz="2000" b="0" i="0" u="none" strike="noStrike" cap="none" normalizeH="0" baseline="-25000">
                          <a:ln>
                            <a:noFill/>
                          </a:ln>
                          <a:solidFill>
                            <a:schemeClr val="bg1"/>
                          </a:solidFill>
                          <a:effectLst/>
                          <a:latin typeface="Arial Unicode MS" charset="0"/>
                          <a:ea typeface="ＭＳ Ｐゴシック" charset="0"/>
                        </a:rPr>
                        <a:t>2</a:t>
                      </a:r>
                    </a:p>
                  </a:txBody>
                  <a:tcPr anchor="ctr" horzOverflow="overflow">
                    <a:lnL>
                      <a:noFill/>
                    </a:lnL>
                    <a:lnR w="19050" cap="flat" cmpd="sng" algn="ctr">
                      <a:solidFill>
                        <a:schemeClr val="bg1"/>
                      </a:solidFill>
                      <a:prstDash val="solid"/>
                      <a:round/>
                      <a:headEnd type="none" w="med" len="med"/>
                      <a:tailEnd type="none" w="med" len="med"/>
                    </a:lnR>
                    <a:lnT cap="flat">
                      <a:noFill/>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x</a:t>
                      </a:r>
                      <a:r>
                        <a:rPr kumimoji="0" lang="en-US" sz="2000" b="0" i="0" u="none" strike="noStrike" cap="none" normalizeH="0" baseline="-25000">
                          <a:ln>
                            <a:noFill/>
                          </a:ln>
                          <a:solidFill>
                            <a:schemeClr val="bg1"/>
                          </a:solidFill>
                          <a:effectLst/>
                          <a:latin typeface="Arial Unicode MS" charset="0"/>
                          <a:ea typeface="ＭＳ Ｐゴシック" charset="0"/>
                        </a:rPr>
                        <a:t>3</a:t>
                      </a:r>
                      <a:endParaRPr kumimoji="0" lang="en-US" sz="2000" b="0" i="0" u="none" strike="noStrike" cap="none" normalizeH="0" baseline="0">
                        <a:ln>
                          <a:noFill/>
                        </a:ln>
                        <a:solidFill>
                          <a:schemeClr val="bg1"/>
                        </a:solidFill>
                        <a:effectLst/>
                        <a:latin typeface="Arial Unicode MS" charset="0"/>
                        <a:ea typeface="ＭＳ Ｐゴシック" charset="0"/>
                      </a:endParaRPr>
                    </a:p>
                  </a:txBody>
                  <a:tcPr anchor="ctr" horzOverflow="overflow">
                    <a:lnL w="19050" cap="flat" cmpd="sng" algn="ctr">
                      <a:solidFill>
                        <a:schemeClr val="bg1"/>
                      </a:solidFill>
                      <a:prstDash val="solid"/>
                      <a:round/>
                      <a:headEnd type="none" w="med" len="med"/>
                      <a:tailEnd type="none" w="med" len="med"/>
                    </a:lnL>
                    <a:lnR>
                      <a:noFill/>
                    </a:lnR>
                    <a:lnT cap="flat">
                      <a:noFill/>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x</a:t>
                      </a:r>
                      <a:r>
                        <a:rPr kumimoji="0" lang="en-US" sz="2000" b="0" i="0" u="none" strike="noStrike" cap="none" normalizeH="0" baseline="-25000">
                          <a:ln>
                            <a:noFill/>
                          </a:ln>
                          <a:solidFill>
                            <a:schemeClr val="bg1"/>
                          </a:solidFill>
                          <a:effectLst/>
                          <a:latin typeface="Arial Unicode MS" charset="0"/>
                          <a:ea typeface="ＭＳ Ｐゴシック" charset="0"/>
                        </a:rPr>
                        <a:t>4</a:t>
                      </a:r>
                    </a:p>
                  </a:txBody>
                  <a:tcPr anchor="ctr" horzOverflow="overflow">
                    <a:lnL>
                      <a:noFill/>
                    </a:lnL>
                    <a:lnR w="28575" cap="flat" cmpd="sng" algn="ctr">
                      <a:solidFill>
                        <a:schemeClr val="bg1"/>
                      </a:solidFill>
                      <a:prstDash val="solid"/>
                      <a:round/>
                      <a:headEnd type="none" w="med" len="med"/>
                      <a:tailEnd type="none" w="med" len="med"/>
                    </a:lnR>
                    <a:lnT cap="flat">
                      <a:noFill/>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f</a:t>
                      </a:r>
                    </a:p>
                  </a:txBody>
                  <a:tcPr anchor="ctr" horzOverflow="overflow">
                    <a:lnL w="28575" cap="flat" cmpd="sng" algn="ctr">
                      <a:solidFill>
                        <a:schemeClr val="bg1"/>
                      </a:solidFill>
                      <a:prstDash val="solid"/>
                      <a:round/>
                      <a:headEnd type="none" w="med" len="med"/>
                      <a:tailEnd type="none" w="med" len="med"/>
                    </a:lnL>
                    <a:lnR cap="flat">
                      <a:noFill/>
                    </a:lnR>
                    <a:lnT cap="flat">
                      <a:noFill/>
                    </a:lnT>
                    <a:lnB w="28575" cap="flat" cmpd="sng" algn="ctr">
                      <a:solidFill>
                        <a:schemeClr val="bg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cap="flat">
                      <a:noFill/>
                    </a:lnL>
                    <a:lnR>
                      <a:noFill/>
                    </a:lnR>
                    <a:lnT w="28575"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a:noFill/>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19050" cap="flat" cmpd="sng" algn="ctr">
                      <a:solidFill>
                        <a:schemeClr val="bg1"/>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28575" cap="flat" cmpd="sng" algn="ctr">
                      <a:solidFill>
                        <a:schemeClr val="bg1"/>
                      </a:solidFill>
                      <a:prstDash val="solid"/>
                      <a:round/>
                      <a:headEnd type="none" w="med" len="med"/>
                      <a:tailEnd type="none" w="med" len="med"/>
                    </a:lnL>
                    <a:lnR cap="flat">
                      <a:noFill/>
                    </a:lnR>
                    <a:lnT w="28575" cap="flat" cmpd="sng" algn="ctr">
                      <a:solidFill>
                        <a:schemeClr val="bg1"/>
                      </a:solidFill>
                      <a:prstDash val="solid"/>
                      <a:round/>
                      <a:headEnd type="none" w="med" len="med"/>
                      <a:tailEnd type="none" w="med" len="med"/>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0</a:t>
                      </a:r>
                    </a:p>
                  </a:txBody>
                  <a:tcPr marT="0" marB="0" anchor="ctr"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0</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0</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solidFill>
                      <a:schemeClr val="bg1"/>
                    </a:solid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0</a:t>
                      </a:r>
                    </a:p>
                  </a:txBody>
                  <a:tcPr marT="0" marB="0" anchor="ctr"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0</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0</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solidFill>
                      <a:schemeClr val="bg1"/>
                    </a:solidFill>
                  </a:tcPr>
                </a:tc>
              </a:tr>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0</a:t>
                      </a:r>
                    </a:p>
                  </a:txBody>
                  <a:tcPr marT="0" marB="0" anchor="ctr"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0</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solidFill>
                      <a:schemeClr val="bg1"/>
                    </a:solid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noFill/>
                  </a:tcPr>
                </a:tc>
              </a:tr>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0</a:t>
                      </a:r>
                    </a:p>
                  </a:txBody>
                  <a:tcPr marT="0" marB="0" anchor="ctr"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solidFill>
                      <a:schemeClr val="bg1"/>
                    </a:solid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0</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Unicode MS" charset="0"/>
                          <a:ea typeface="ＭＳ Ｐゴシック" charset="0"/>
                        </a:rPr>
                        <a:t>1</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solidFill>
                      <a:schemeClr val="bg1"/>
                    </a:solid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w="1905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a:noFill/>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a:noFill/>
                    </a:lnL>
                    <a:lnR w="19050" cap="flat" cmpd="sng" algn="ctr">
                      <a:solidFill>
                        <a:schemeClr val="bg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w="19050" cap="flat" cmpd="sng" algn="ctr">
                      <a:solidFill>
                        <a:schemeClr val="bg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1</a:t>
                      </a:r>
                    </a:p>
                  </a:txBody>
                  <a:tcPr marT="0" marB="0" anchor="ctr" horzOverflow="overflow">
                    <a:lnL>
                      <a:noFill/>
                    </a:lnL>
                    <a:lnR w="28575" cap="flat" cmpd="sng" algn="ctr">
                      <a:solidFill>
                        <a:schemeClr val="bg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Unicode MS" charset="0"/>
                          <a:ea typeface="ＭＳ Ｐゴシック" charset="0"/>
                        </a:rPr>
                        <a:t>0</a:t>
                      </a:r>
                    </a:p>
                  </a:txBody>
                  <a:tcPr marT="0" marB="0" anchor="ctr" horzOverflow="overflow">
                    <a:lnL w="28575" cap="flat" cmpd="sng" algn="ctr">
                      <a:solidFill>
                        <a:schemeClr val="bg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22" name="Oval 409"/>
          <p:cNvSpPr>
            <a:spLocks noChangeArrowheads="1"/>
          </p:cNvSpPr>
          <p:nvPr/>
        </p:nvSpPr>
        <p:spPr bwMode="auto">
          <a:xfrm>
            <a:off x="6172200" y="4114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B</a:t>
            </a:r>
          </a:p>
        </p:txBody>
      </p:sp>
      <p:sp>
        <p:nvSpPr>
          <p:cNvPr id="23" name="Oval 410"/>
          <p:cNvSpPr>
            <a:spLocks noChangeArrowheads="1"/>
          </p:cNvSpPr>
          <p:nvPr/>
        </p:nvSpPr>
        <p:spPr bwMode="auto">
          <a:xfrm>
            <a:off x="6934200" y="4876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D</a:t>
            </a:r>
          </a:p>
        </p:txBody>
      </p:sp>
      <p:sp>
        <p:nvSpPr>
          <p:cNvPr id="24" name="Oval 411"/>
          <p:cNvSpPr>
            <a:spLocks noChangeArrowheads="1"/>
          </p:cNvSpPr>
          <p:nvPr/>
        </p:nvSpPr>
        <p:spPr bwMode="auto">
          <a:xfrm>
            <a:off x="7696200" y="4114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C</a:t>
            </a:r>
          </a:p>
        </p:txBody>
      </p:sp>
      <p:sp>
        <p:nvSpPr>
          <p:cNvPr id="25" name="Oval 412"/>
          <p:cNvSpPr>
            <a:spLocks noChangeArrowheads="1"/>
          </p:cNvSpPr>
          <p:nvPr/>
        </p:nvSpPr>
        <p:spPr bwMode="auto">
          <a:xfrm>
            <a:off x="6934200" y="3352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A</a:t>
            </a:r>
          </a:p>
        </p:txBody>
      </p:sp>
      <p:sp>
        <p:nvSpPr>
          <p:cNvPr id="26" name="Line 413"/>
          <p:cNvSpPr>
            <a:spLocks noChangeShapeType="1"/>
          </p:cNvSpPr>
          <p:nvPr/>
        </p:nvSpPr>
        <p:spPr bwMode="auto">
          <a:xfrm flipH="1">
            <a:off x="6629400" y="3810000"/>
            <a:ext cx="381000" cy="38100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Line 414"/>
          <p:cNvSpPr>
            <a:spLocks noChangeShapeType="1"/>
          </p:cNvSpPr>
          <p:nvPr/>
        </p:nvSpPr>
        <p:spPr bwMode="auto">
          <a:xfrm>
            <a:off x="7391400" y="3810000"/>
            <a:ext cx="381000" cy="38100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Line 415"/>
          <p:cNvSpPr>
            <a:spLocks noChangeShapeType="1"/>
          </p:cNvSpPr>
          <p:nvPr/>
        </p:nvSpPr>
        <p:spPr bwMode="auto">
          <a:xfrm flipH="1">
            <a:off x="7391400" y="4572000"/>
            <a:ext cx="381000" cy="38100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416"/>
          <p:cNvSpPr>
            <a:spLocks noChangeShapeType="1"/>
          </p:cNvSpPr>
          <p:nvPr/>
        </p:nvSpPr>
        <p:spPr bwMode="auto">
          <a:xfrm>
            <a:off x="6629400" y="4572000"/>
            <a:ext cx="381000" cy="38100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Line 417"/>
          <p:cNvSpPr>
            <a:spLocks noChangeShapeType="1"/>
          </p:cNvSpPr>
          <p:nvPr/>
        </p:nvSpPr>
        <p:spPr bwMode="auto">
          <a:xfrm>
            <a:off x="7207250" y="3897313"/>
            <a:ext cx="0" cy="99060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Text Box 482"/>
          <p:cNvSpPr txBox="1">
            <a:spLocks noChangeArrowheads="1"/>
          </p:cNvSpPr>
          <p:nvPr/>
        </p:nvSpPr>
        <p:spPr bwMode="auto">
          <a:xfrm>
            <a:off x="7467600" y="3300413"/>
            <a:ext cx="539750" cy="5191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b="1" u="none">
                <a:solidFill>
                  <a:srgbClr val="FFFF00"/>
                </a:solidFill>
              </a:rPr>
              <a:t>00</a:t>
            </a:r>
          </a:p>
        </p:txBody>
      </p:sp>
      <p:sp>
        <p:nvSpPr>
          <p:cNvPr id="32" name="Text Box 483"/>
          <p:cNvSpPr txBox="1">
            <a:spLocks noChangeArrowheads="1"/>
          </p:cNvSpPr>
          <p:nvPr/>
        </p:nvSpPr>
        <p:spPr bwMode="auto">
          <a:xfrm>
            <a:off x="8229600" y="4114800"/>
            <a:ext cx="539750" cy="5191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b="1" u="none">
                <a:solidFill>
                  <a:srgbClr val="FFFF00"/>
                </a:solidFill>
              </a:rPr>
              <a:t>10</a:t>
            </a:r>
          </a:p>
        </p:txBody>
      </p:sp>
      <p:sp>
        <p:nvSpPr>
          <p:cNvPr id="33" name="Text Box 484"/>
          <p:cNvSpPr txBox="1">
            <a:spLocks noChangeArrowheads="1"/>
          </p:cNvSpPr>
          <p:nvPr/>
        </p:nvSpPr>
        <p:spPr bwMode="auto">
          <a:xfrm>
            <a:off x="5638800" y="4114800"/>
            <a:ext cx="539750" cy="5191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b="1" u="none">
                <a:solidFill>
                  <a:srgbClr val="FFFF00"/>
                </a:solidFill>
              </a:rPr>
              <a:t>01</a:t>
            </a:r>
          </a:p>
        </p:txBody>
      </p:sp>
      <p:sp>
        <p:nvSpPr>
          <p:cNvPr id="34" name="Text Box 485"/>
          <p:cNvSpPr txBox="1">
            <a:spLocks noChangeArrowheads="1"/>
          </p:cNvSpPr>
          <p:nvPr/>
        </p:nvSpPr>
        <p:spPr bwMode="auto">
          <a:xfrm>
            <a:off x="7467600" y="4953000"/>
            <a:ext cx="539750" cy="5191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b="1" u="none">
                <a:solidFill>
                  <a:srgbClr val="FFFF00"/>
                </a:solidFill>
              </a:rPr>
              <a:t>11</a:t>
            </a:r>
          </a:p>
        </p:txBody>
      </p:sp>
    </p:spTree>
    <p:extLst>
      <p:ext uri="{BB962C8B-B14F-4D97-AF65-F5344CB8AC3E}">
        <p14:creationId xmlns:p14="http://schemas.microsoft.com/office/powerpoint/2010/main" val="10586509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31" grpId="0"/>
      <p:bldP spid="32" grpId="0"/>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Decision Diagrams</a:t>
            </a:r>
          </a:p>
        </p:txBody>
      </p:sp>
      <p:sp>
        <p:nvSpPr>
          <p:cNvPr id="3" name="Content Placeholder 2"/>
          <p:cNvSpPr>
            <a:spLocks noGrp="1"/>
          </p:cNvSpPr>
          <p:nvPr>
            <p:ph idx="1"/>
          </p:nvPr>
        </p:nvSpPr>
        <p:spPr>
          <a:xfrm>
            <a:off x="457200" y="1371600"/>
            <a:ext cx="8229600" cy="4572000"/>
          </a:xfrm>
        </p:spPr>
        <p:txBody>
          <a:bodyPr/>
          <a:lstStyle/>
          <a:p>
            <a:r>
              <a:rPr lang="en-US" dirty="0"/>
              <a:t>Graphical encoding of a truth </a:t>
            </a:r>
            <a:r>
              <a:rPr lang="en-US" dirty="0" smtClean="0"/>
              <a:t>table</a:t>
            </a:r>
            <a:endParaRPr lang="en-US" dirty="0"/>
          </a:p>
        </p:txBody>
      </p:sp>
      <p:sp>
        <p:nvSpPr>
          <p:cNvPr id="4" name="Slide Number Placeholder 3"/>
          <p:cNvSpPr>
            <a:spLocks noGrp="1"/>
          </p:cNvSpPr>
          <p:nvPr>
            <p:ph type="sldNum" sz="quarter" idx="12"/>
          </p:nvPr>
        </p:nvSpPr>
        <p:spPr/>
        <p:txBody>
          <a:bodyPr/>
          <a:lstStyle/>
          <a:p>
            <a:fld id="{F75E594F-3FDD-2043-9924-98001D6D9D2B}" type="slidenum">
              <a:rPr lang="en-CA" smtClean="0"/>
              <a:pPr/>
              <a:t>17</a:t>
            </a:fld>
            <a:endParaRPr lang="en-CA"/>
          </a:p>
        </p:txBody>
      </p:sp>
      <p:sp>
        <p:nvSpPr>
          <p:cNvPr id="6" name="Oval 772"/>
          <p:cNvSpPr>
            <a:spLocks noChangeArrowheads="1"/>
          </p:cNvSpPr>
          <p:nvPr/>
        </p:nvSpPr>
        <p:spPr bwMode="auto">
          <a:xfrm>
            <a:off x="60198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7" name="AutoShape 773"/>
          <p:cNvCxnSpPr>
            <a:cxnSpLocks noChangeShapeType="1"/>
            <a:stCxn id="6" idx="3"/>
            <a:endCxn id="9" idx="0"/>
          </p:cNvCxnSpPr>
          <p:nvPr/>
        </p:nvCxnSpPr>
        <p:spPr bwMode="auto">
          <a:xfrm flipH="1">
            <a:off x="5372100" y="3440113"/>
            <a:ext cx="725488" cy="5857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 name="Oval 774"/>
          <p:cNvSpPr>
            <a:spLocks noChangeArrowheads="1"/>
          </p:cNvSpPr>
          <p:nvPr/>
        </p:nvSpPr>
        <p:spPr bwMode="auto">
          <a:xfrm>
            <a:off x="46482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9" name="Oval 775"/>
          <p:cNvSpPr>
            <a:spLocks noChangeArrowheads="1"/>
          </p:cNvSpPr>
          <p:nvPr/>
        </p:nvSpPr>
        <p:spPr bwMode="auto">
          <a:xfrm>
            <a:off x="51054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sp>
        <p:nvSpPr>
          <p:cNvPr id="10" name="Oval 776"/>
          <p:cNvSpPr>
            <a:spLocks noChangeArrowheads="1"/>
          </p:cNvSpPr>
          <p:nvPr/>
        </p:nvSpPr>
        <p:spPr bwMode="auto">
          <a:xfrm>
            <a:off x="69342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11" name="AutoShape 777"/>
          <p:cNvCxnSpPr>
            <a:cxnSpLocks noChangeShapeType="1"/>
            <a:stCxn id="6" idx="5"/>
            <a:endCxn id="10" idx="0"/>
          </p:cNvCxnSpPr>
          <p:nvPr/>
        </p:nvCxnSpPr>
        <p:spPr bwMode="auto">
          <a:xfrm>
            <a:off x="6475413" y="3440113"/>
            <a:ext cx="725487" cy="5857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78"/>
          <p:cNvCxnSpPr>
            <a:cxnSpLocks noChangeShapeType="1"/>
            <a:stCxn id="9" idx="3"/>
            <a:endCxn id="8" idx="0"/>
          </p:cNvCxnSpPr>
          <p:nvPr/>
        </p:nvCxnSpPr>
        <p:spPr bwMode="auto">
          <a:xfrm flipH="1">
            <a:off x="49149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Oval 779"/>
          <p:cNvSpPr>
            <a:spLocks noChangeArrowheads="1"/>
          </p:cNvSpPr>
          <p:nvPr/>
        </p:nvSpPr>
        <p:spPr bwMode="auto">
          <a:xfrm>
            <a:off x="55626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14" name="Oval 780"/>
          <p:cNvSpPr>
            <a:spLocks noChangeArrowheads="1"/>
          </p:cNvSpPr>
          <p:nvPr/>
        </p:nvSpPr>
        <p:spPr bwMode="auto">
          <a:xfrm>
            <a:off x="64770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15" name="Oval 781"/>
          <p:cNvSpPr>
            <a:spLocks noChangeArrowheads="1"/>
          </p:cNvSpPr>
          <p:nvPr/>
        </p:nvSpPr>
        <p:spPr bwMode="auto">
          <a:xfrm>
            <a:off x="73914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cxnSp>
        <p:nvCxnSpPr>
          <p:cNvPr id="16" name="AutoShape 782"/>
          <p:cNvCxnSpPr>
            <a:cxnSpLocks noChangeShapeType="1"/>
            <a:stCxn id="9" idx="5"/>
            <a:endCxn id="13" idx="0"/>
          </p:cNvCxnSpPr>
          <p:nvPr/>
        </p:nvCxnSpPr>
        <p:spPr bwMode="auto">
          <a:xfrm>
            <a:off x="55610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783"/>
          <p:cNvCxnSpPr>
            <a:cxnSpLocks noChangeShapeType="1"/>
            <a:stCxn id="10" idx="3"/>
            <a:endCxn id="14" idx="0"/>
          </p:cNvCxnSpPr>
          <p:nvPr/>
        </p:nvCxnSpPr>
        <p:spPr bwMode="auto">
          <a:xfrm flipH="1">
            <a:off x="67437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AutoShape 784"/>
          <p:cNvCxnSpPr>
            <a:cxnSpLocks noChangeShapeType="1"/>
            <a:stCxn id="10" idx="5"/>
            <a:endCxn id="15" idx="0"/>
          </p:cNvCxnSpPr>
          <p:nvPr/>
        </p:nvCxnSpPr>
        <p:spPr bwMode="auto">
          <a:xfrm>
            <a:off x="73898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Rectangle 785"/>
          <p:cNvSpPr>
            <a:spLocks noChangeArrowheads="1"/>
          </p:cNvSpPr>
          <p:nvPr/>
        </p:nvSpPr>
        <p:spPr bwMode="auto">
          <a:xfrm>
            <a:off x="44958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20" name="AutoShape 786"/>
          <p:cNvCxnSpPr>
            <a:cxnSpLocks noChangeShapeType="1"/>
            <a:stCxn id="8" idx="4"/>
            <a:endCxn id="19" idx="0"/>
          </p:cNvCxnSpPr>
          <p:nvPr/>
        </p:nvCxnSpPr>
        <p:spPr bwMode="auto">
          <a:xfrm flipH="1">
            <a:off x="46863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Rectangle 787"/>
          <p:cNvSpPr>
            <a:spLocks noChangeArrowheads="1"/>
          </p:cNvSpPr>
          <p:nvPr/>
        </p:nvSpPr>
        <p:spPr bwMode="auto">
          <a:xfrm>
            <a:off x="49530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22" name="Rectangle 788"/>
          <p:cNvSpPr>
            <a:spLocks noChangeArrowheads="1"/>
          </p:cNvSpPr>
          <p:nvPr/>
        </p:nvSpPr>
        <p:spPr bwMode="auto">
          <a:xfrm>
            <a:off x="54102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23" name="Rectangle 789"/>
          <p:cNvSpPr>
            <a:spLocks noChangeArrowheads="1"/>
          </p:cNvSpPr>
          <p:nvPr/>
        </p:nvSpPr>
        <p:spPr bwMode="auto">
          <a:xfrm>
            <a:off x="58674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
        <p:nvSpPr>
          <p:cNvPr id="24" name="Rectangle 790"/>
          <p:cNvSpPr>
            <a:spLocks noChangeArrowheads="1"/>
          </p:cNvSpPr>
          <p:nvPr/>
        </p:nvSpPr>
        <p:spPr bwMode="auto">
          <a:xfrm>
            <a:off x="63246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25" name="Rectangle 791"/>
          <p:cNvSpPr>
            <a:spLocks noChangeArrowheads="1"/>
          </p:cNvSpPr>
          <p:nvPr/>
        </p:nvSpPr>
        <p:spPr bwMode="auto">
          <a:xfrm>
            <a:off x="67818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26" name="Rectangle 792"/>
          <p:cNvSpPr>
            <a:spLocks noChangeArrowheads="1"/>
          </p:cNvSpPr>
          <p:nvPr/>
        </p:nvSpPr>
        <p:spPr bwMode="auto">
          <a:xfrm>
            <a:off x="72390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27" name="Rectangle 793"/>
          <p:cNvSpPr>
            <a:spLocks noChangeArrowheads="1"/>
          </p:cNvSpPr>
          <p:nvPr/>
        </p:nvSpPr>
        <p:spPr bwMode="auto">
          <a:xfrm>
            <a:off x="76962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28" name="AutoShape 794"/>
          <p:cNvCxnSpPr>
            <a:cxnSpLocks noChangeShapeType="1"/>
            <a:stCxn id="8" idx="4"/>
            <a:endCxn id="21" idx="0"/>
          </p:cNvCxnSpPr>
          <p:nvPr/>
        </p:nvCxnSpPr>
        <p:spPr bwMode="auto">
          <a:xfrm>
            <a:off x="49149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AutoShape 795"/>
          <p:cNvCxnSpPr>
            <a:cxnSpLocks noChangeShapeType="1"/>
            <a:stCxn id="13" idx="4"/>
            <a:endCxn id="22" idx="0"/>
          </p:cNvCxnSpPr>
          <p:nvPr/>
        </p:nvCxnSpPr>
        <p:spPr bwMode="auto">
          <a:xfrm flipH="1">
            <a:off x="56007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AutoShape 796"/>
          <p:cNvCxnSpPr>
            <a:cxnSpLocks noChangeShapeType="1"/>
            <a:stCxn id="13" idx="4"/>
            <a:endCxn id="23" idx="0"/>
          </p:cNvCxnSpPr>
          <p:nvPr/>
        </p:nvCxnSpPr>
        <p:spPr bwMode="auto">
          <a:xfrm>
            <a:off x="58293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797"/>
          <p:cNvCxnSpPr>
            <a:cxnSpLocks noChangeShapeType="1"/>
            <a:stCxn id="14" idx="4"/>
            <a:endCxn id="24" idx="0"/>
          </p:cNvCxnSpPr>
          <p:nvPr/>
        </p:nvCxnSpPr>
        <p:spPr bwMode="auto">
          <a:xfrm flipH="1">
            <a:off x="65151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AutoShape 798"/>
          <p:cNvCxnSpPr>
            <a:cxnSpLocks noChangeShapeType="1"/>
            <a:stCxn id="14" idx="4"/>
            <a:endCxn id="25" idx="0"/>
          </p:cNvCxnSpPr>
          <p:nvPr/>
        </p:nvCxnSpPr>
        <p:spPr bwMode="auto">
          <a:xfrm>
            <a:off x="67437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AutoShape 799"/>
          <p:cNvCxnSpPr>
            <a:cxnSpLocks noChangeShapeType="1"/>
            <a:stCxn id="15" idx="4"/>
            <a:endCxn id="26" idx="0"/>
          </p:cNvCxnSpPr>
          <p:nvPr/>
        </p:nvCxnSpPr>
        <p:spPr bwMode="auto">
          <a:xfrm flipH="1">
            <a:off x="74295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800"/>
          <p:cNvCxnSpPr>
            <a:cxnSpLocks noChangeShapeType="1"/>
            <a:stCxn id="15" idx="4"/>
            <a:endCxn id="27" idx="0"/>
          </p:cNvCxnSpPr>
          <p:nvPr/>
        </p:nvCxnSpPr>
        <p:spPr bwMode="auto">
          <a:xfrm>
            <a:off x="76581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804"/>
          <p:cNvSpPr>
            <a:spLocks noChangeArrowheads="1"/>
          </p:cNvSpPr>
          <p:nvPr/>
        </p:nvSpPr>
        <p:spPr bwMode="auto">
          <a:xfrm>
            <a:off x="23622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36" name="AutoShape 805"/>
          <p:cNvCxnSpPr>
            <a:cxnSpLocks noChangeShapeType="1"/>
            <a:stCxn id="35" idx="3"/>
            <a:endCxn id="38" idx="0"/>
          </p:cNvCxnSpPr>
          <p:nvPr/>
        </p:nvCxnSpPr>
        <p:spPr bwMode="auto">
          <a:xfrm flipH="1">
            <a:off x="1714500" y="3440113"/>
            <a:ext cx="725488" cy="5857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806"/>
          <p:cNvSpPr>
            <a:spLocks noChangeArrowheads="1"/>
          </p:cNvSpPr>
          <p:nvPr/>
        </p:nvSpPr>
        <p:spPr bwMode="auto">
          <a:xfrm>
            <a:off x="9906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38" name="Oval 807"/>
          <p:cNvSpPr>
            <a:spLocks noChangeArrowheads="1"/>
          </p:cNvSpPr>
          <p:nvPr/>
        </p:nvSpPr>
        <p:spPr bwMode="auto">
          <a:xfrm>
            <a:off x="14478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sp>
        <p:nvSpPr>
          <p:cNvPr id="39" name="Oval 808"/>
          <p:cNvSpPr>
            <a:spLocks noChangeArrowheads="1"/>
          </p:cNvSpPr>
          <p:nvPr/>
        </p:nvSpPr>
        <p:spPr bwMode="auto">
          <a:xfrm>
            <a:off x="32766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40" name="AutoShape 809"/>
          <p:cNvCxnSpPr>
            <a:cxnSpLocks noChangeShapeType="1"/>
            <a:stCxn id="35" idx="5"/>
            <a:endCxn id="39" idx="0"/>
          </p:cNvCxnSpPr>
          <p:nvPr/>
        </p:nvCxnSpPr>
        <p:spPr bwMode="auto">
          <a:xfrm>
            <a:off x="2817813" y="3440113"/>
            <a:ext cx="725487" cy="5857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AutoShape 810"/>
          <p:cNvCxnSpPr>
            <a:cxnSpLocks noChangeShapeType="1"/>
            <a:stCxn id="38" idx="3"/>
            <a:endCxn id="37" idx="0"/>
          </p:cNvCxnSpPr>
          <p:nvPr/>
        </p:nvCxnSpPr>
        <p:spPr bwMode="auto">
          <a:xfrm flipH="1">
            <a:off x="12573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Oval 811"/>
          <p:cNvSpPr>
            <a:spLocks noChangeArrowheads="1"/>
          </p:cNvSpPr>
          <p:nvPr/>
        </p:nvSpPr>
        <p:spPr bwMode="auto">
          <a:xfrm>
            <a:off x="19050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43" name="Oval 812"/>
          <p:cNvSpPr>
            <a:spLocks noChangeArrowheads="1"/>
          </p:cNvSpPr>
          <p:nvPr/>
        </p:nvSpPr>
        <p:spPr bwMode="auto">
          <a:xfrm>
            <a:off x="28194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44" name="Oval 813"/>
          <p:cNvSpPr>
            <a:spLocks noChangeArrowheads="1"/>
          </p:cNvSpPr>
          <p:nvPr/>
        </p:nvSpPr>
        <p:spPr bwMode="auto">
          <a:xfrm>
            <a:off x="37338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cxnSp>
        <p:nvCxnSpPr>
          <p:cNvPr id="45" name="AutoShape 814"/>
          <p:cNvCxnSpPr>
            <a:cxnSpLocks noChangeShapeType="1"/>
            <a:stCxn id="38" idx="5"/>
            <a:endCxn id="42" idx="0"/>
          </p:cNvCxnSpPr>
          <p:nvPr/>
        </p:nvCxnSpPr>
        <p:spPr bwMode="auto">
          <a:xfrm>
            <a:off x="19034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AutoShape 815"/>
          <p:cNvCxnSpPr>
            <a:cxnSpLocks noChangeShapeType="1"/>
            <a:stCxn id="39" idx="3"/>
            <a:endCxn id="43" idx="0"/>
          </p:cNvCxnSpPr>
          <p:nvPr/>
        </p:nvCxnSpPr>
        <p:spPr bwMode="auto">
          <a:xfrm flipH="1">
            <a:off x="30861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AutoShape 816"/>
          <p:cNvCxnSpPr>
            <a:cxnSpLocks noChangeShapeType="1"/>
            <a:stCxn id="39" idx="5"/>
            <a:endCxn id="44" idx="0"/>
          </p:cNvCxnSpPr>
          <p:nvPr/>
        </p:nvCxnSpPr>
        <p:spPr bwMode="auto">
          <a:xfrm>
            <a:off x="37322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 name="Rectangle 817"/>
          <p:cNvSpPr>
            <a:spLocks noChangeArrowheads="1"/>
          </p:cNvSpPr>
          <p:nvPr/>
        </p:nvSpPr>
        <p:spPr bwMode="auto">
          <a:xfrm>
            <a:off x="8382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49" name="AutoShape 818"/>
          <p:cNvCxnSpPr>
            <a:cxnSpLocks noChangeShapeType="1"/>
            <a:stCxn id="37" idx="4"/>
            <a:endCxn id="48" idx="0"/>
          </p:cNvCxnSpPr>
          <p:nvPr/>
        </p:nvCxnSpPr>
        <p:spPr bwMode="auto">
          <a:xfrm flipH="1">
            <a:off x="10287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 name="Rectangle 819"/>
          <p:cNvSpPr>
            <a:spLocks noChangeArrowheads="1"/>
          </p:cNvSpPr>
          <p:nvPr/>
        </p:nvSpPr>
        <p:spPr bwMode="auto">
          <a:xfrm>
            <a:off x="12954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
        <p:nvSpPr>
          <p:cNvPr id="51" name="Rectangle 820"/>
          <p:cNvSpPr>
            <a:spLocks noChangeArrowheads="1"/>
          </p:cNvSpPr>
          <p:nvPr/>
        </p:nvSpPr>
        <p:spPr bwMode="auto">
          <a:xfrm>
            <a:off x="17526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
        <p:nvSpPr>
          <p:cNvPr id="52" name="Rectangle 821"/>
          <p:cNvSpPr>
            <a:spLocks noChangeArrowheads="1"/>
          </p:cNvSpPr>
          <p:nvPr/>
        </p:nvSpPr>
        <p:spPr bwMode="auto">
          <a:xfrm>
            <a:off x="22098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
        <p:nvSpPr>
          <p:cNvPr id="53" name="Rectangle 822"/>
          <p:cNvSpPr>
            <a:spLocks noChangeArrowheads="1"/>
          </p:cNvSpPr>
          <p:nvPr/>
        </p:nvSpPr>
        <p:spPr bwMode="auto">
          <a:xfrm>
            <a:off x="26670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54" name="Rectangle 823"/>
          <p:cNvSpPr>
            <a:spLocks noChangeArrowheads="1"/>
          </p:cNvSpPr>
          <p:nvPr/>
        </p:nvSpPr>
        <p:spPr bwMode="auto">
          <a:xfrm>
            <a:off x="31242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55" name="Rectangle 824"/>
          <p:cNvSpPr>
            <a:spLocks noChangeArrowheads="1"/>
          </p:cNvSpPr>
          <p:nvPr/>
        </p:nvSpPr>
        <p:spPr bwMode="auto">
          <a:xfrm>
            <a:off x="35814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56" name="Rectangle 825"/>
          <p:cNvSpPr>
            <a:spLocks noChangeArrowheads="1"/>
          </p:cNvSpPr>
          <p:nvPr/>
        </p:nvSpPr>
        <p:spPr bwMode="auto">
          <a:xfrm>
            <a:off x="40386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cxnSp>
        <p:nvCxnSpPr>
          <p:cNvPr id="57" name="AutoShape 826"/>
          <p:cNvCxnSpPr>
            <a:cxnSpLocks noChangeShapeType="1"/>
            <a:stCxn id="37" idx="4"/>
            <a:endCxn id="50" idx="0"/>
          </p:cNvCxnSpPr>
          <p:nvPr/>
        </p:nvCxnSpPr>
        <p:spPr bwMode="auto">
          <a:xfrm>
            <a:off x="12573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8" name="AutoShape 827"/>
          <p:cNvCxnSpPr>
            <a:cxnSpLocks noChangeShapeType="1"/>
            <a:stCxn id="42" idx="4"/>
            <a:endCxn id="51" idx="0"/>
          </p:cNvCxnSpPr>
          <p:nvPr/>
        </p:nvCxnSpPr>
        <p:spPr bwMode="auto">
          <a:xfrm flipH="1">
            <a:off x="19431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9" name="AutoShape 828"/>
          <p:cNvCxnSpPr>
            <a:cxnSpLocks noChangeShapeType="1"/>
            <a:stCxn id="42" idx="4"/>
            <a:endCxn id="52" idx="0"/>
          </p:cNvCxnSpPr>
          <p:nvPr/>
        </p:nvCxnSpPr>
        <p:spPr bwMode="auto">
          <a:xfrm>
            <a:off x="21717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0" name="AutoShape 829"/>
          <p:cNvCxnSpPr>
            <a:cxnSpLocks noChangeShapeType="1"/>
            <a:stCxn id="43" idx="4"/>
            <a:endCxn id="53" idx="0"/>
          </p:cNvCxnSpPr>
          <p:nvPr/>
        </p:nvCxnSpPr>
        <p:spPr bwMode="auto">
          <a:xfrm flipH="1">
            <a:off x="28575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830"/>
          <p:cNvCxnSpPr>
            <a:cxnSpLocks noChangeShapeType="1"/>
            <a:stCxn id="43" idx="4"/>
            <a:endCxn id="54" idx="0"/>
          </p:cNvCxnSpPr>
          <p:nvPr/>
        </p:nvCxnSpPr>
        <p:spPr bwMode="auto">
          <a:xfrm>
            <a:off x="30861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2" name="AutoShape 831"/>
          <p:cNvCxnSpPr>
            <a:cxnSpLocks noChangeShapeType="1"/>
            <a:stCxn id="44" idx="4"/>
            <a:endCxn id="55" idx="0"/>
          </p:cNvCxnSpPr>
          <p:nvPr/>
        </p:nvCxnSpPr>
        <p:spPr bwMode="auto">
          <a:xfrm flipH="1">
            <a:off x="37719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832"/>
          <p:cNvCxnSpPr>
            <a:cxnSpLocks noChangeShapeType="1"/>
            <a:stCxn id="44" idx="4"/>
            <a:endCxn id="56" idx="0"/>
          </p:cNvCxnSpPr>
          <p:nvPr/>
        </p:nvCxnSpPr>
        <p:spPr bwMode="auto">
          <a:xfrm>
            <a:off x="40005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Oval 833"/>
          <p:cNvSpPr>
            <a:spLocks noChangeArrowheads="1"/>
          </p:cNvSpPr>
          <p:nvPr/>
        </p:nvSpPr>
        <p:spPr bwMode="auto">
          <a:xfrm>
            <a:off x="4191000" y="2133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1</a:t>
            </a:r>
            <a:endParaRPr lang="en-US" u="none">
              <a:latin typeface="Arial Unicode MS" charset="0"/>
            </a:endParaRPr>
          </a:p>
        </p:txBody>
      </p:sp>
      <p:cxnSp>
        <p:nvCxnSpPr>
          <p:cNvPr id="65" name="AutoShape 834"/>
          <p:cNvCxnSpPr>
            <a:cxnSpLocks noChangeShapeType="1"/>
            <a:stCxn id="64" idx="6"/>
            <a:endCxn id="6" idx="1"/>
          </p:cNvCxnSpPr>
          <p:nvPr/>
        </p:nvCxnSpPr>
        <p:spPr bwMode="auto">
          <a:xfrm>
            <a:off x="4737100" y="2400300"/>
            <a:ext cx="1360488" cy="636588"/>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 name="AutoShape 836"/>
          <p:cNvCxnSpPr>
            <a:cxnSpLocks noChangeShapeType="1"/>
            <a:stCxn id="64" idx="2"/>
            <a:endCxn id="35" idx="7"/>
          </p:cNvCxnSpPr>
          <p:nvPr/>
        </p:nvCxnSpPr>
        <p:spPr bwMode="auto">
          <a:xfrm flipH="1">
            <a:off x="2817813" y="2400300"/>
            <a:ext cx="1360487" cy="636588"/>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7" name="AutoShape 837"/>
          <p:cNvCxnSpPr>
            <a:cxnSpLocks noChangeShapeType="1"/>
          </p:cNvCxnSpPr>
          <p:nvPr/>
        </p:nvCxnSpPr>
        <p:spPr bwMode="auto">
          <a:xfrm>
            <a:off x="6553200" y="2395538"/>
            <a:ext cx="838200" cy="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8" name="Text Box 838"/>
          <p:cNvSpPr txBox="1">
            <a:spLocks noChangeArrowheads="1"/>
          </p:cNvSpPr>
          <p:nvPr/>
        </p:nvSpPr>
        <p:spPr bwMode="auto">
          <a:xfrm>
            <a:off x="7467600" y="2209800"/>
            <a:ext cx="1027113"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u="none">
                <a:latin typeface="Arial Unicode MS" charset="0"/>
              </a:rPr>
              <a:t>0 edge</a:t>
            </a:r>
          </a:p>
        </p:txBody>
      </p:sp>
      <p:cxnSp>
        <p:nvCxnSpPr>
          <p:cNvPr id="69" name="AutoShape 839"/>
          <p:cNvCxnSpPr>
            <a:cxnSpLocks noChangeShapeType="1"/>
          </p:cNvCxnSpPr>
          <p:nvPr/>
        </p:nvCxnSpPr>
        <p:spPr bwMode="auto">
          <a:xfrm>
            <a:off x="6553200" y="2776538"/>
            <a:ext cx="83820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0" name="Text Box 840"/>
          <p:cNvSpPr txBox="1">
            <a:spLocks noChangeArrowheads="1"/>
          </p:cNvSpPr>
          <p:nvPr/>
        </p:nvSpPr>
        <p:spPr bwMode="auto">
          <a:xfrm>
            <a:off x="7467600" y="2590800"/>
            <a:ext cx="1027113"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u="none">
                <a:latin typeface="Arial Unicode MS" charset="0"/>
              </a:rPr>
              <a:t>1 edge</a:t>
            </a:r>
          </a:p>
        </p:txBody>
      </p:sp>
    </p:spTree>
    <p:extLst>
      <p:ext uri="{BB962C8B-B14F-4D97-AF65-F5344CB8AC3E}">
        <p14:creationId xmlns:p14="http://schemas.microsoft.com/office/powerpoint/2010/main" val="33593065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Decision Diagrams</a:t>
            </a:r>
          </a:p>
        </p:txBody>
      </p:sp>
      <p:sp>
        <p:nvSpPr>
          <p:cNvPr id="3" name="Content Placeholder 2"/>
          <p:cNvSpPr>
            <a:spLocks noGrp="1"/>
          </p:cNvSpPr>
          <p:nvPr>
            <p:ph idx="1"/>
          </p:nvPr>
        </p:nvSpPr>
        <p:spPr>
          <a:xfrm>
            <a:off x="457200" y="1371600"/>
            <a:ext cx="8229600" cy="4572000"/>
          </a:xfrm>
        </p:spPr>
        <p:txBody>
          <a:bodyPr/>
          <a:lstStyle/>
          <a:p>
            <a:r>
              <a:rPr lang="en-US" dirty="0"/>
              <a:t>Collapse redundant </a:t>
            </a:r>
            <a:r>
              <a:rPr lang="en-US" dirty="0" smtClean="0"/>
              <a:t>nodes</a:t>
            </a:r>
            <a:endParaRPr lang="en-US" dirty="0"/>
          </a:p>
        </p:txBody>
      </p:sp>
      <p:sp>
        <p:nvSpPr>
          <p:cNvPr id="4" name="Slide Number Placeholder 3"/>
          <p:cNvSpPr>
            <a:spLocks noGrp="1"/>
          </p:cNvSpPr>
          <p:nvPr>
            <p:ph type="sldNum" sz="quarter" idx="12"/>
          </p:nvPr>
        </p:nvSpPr>
        <p:spPr/>
        <p:txBody>
          <a:bodyPr/>
          <a:lstStyle/>
          <a:p>
            <a:fld id="{F75E594F-3FDD-2043-9924-98001D6D9D2B}" type="slidenum">
              <a:rPr lang="en-CA" smtClean="0"/>
              <a:pPr/>
              <a:t>18</a:t>
            </a:fld>
            <a:endParaRPr lang="en-CA"/>
          </a:p>
        </p:txBody>
      </p:sp>
      <p:sp>
        <p:nvSpPr>
          <p:cNvPr id="5" name="Oval 4"/>
          <p:cNvSpPr>
            <a:spLocks noChangeArrowheads="1"/>
          </p:cNvSpPr>
          <p:nvPr/>
        </p:nvSpPr>
        <p:spPr bwMode="auto">
          <a:xfrm>
            <a:off x="60198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6" name="AutoShape 5"/>
          <p:cNvCxnSpPr>
            <a:cxnSpLocks noChangeShapeType="1"/>
            <a:stCxn id="5" idx="3"/>
            <a:endCxn id="8" idx="0"/>
          </p:cNvCxnSpPr>
          <p:nvPr/>
        </p:nvCxnSpPr>
        <p:spPr bwMode="auto">
          <a:xfrm flipH="1">
            <a:off x="5372100" y="3440113"/>
            <a:ext cx="725488" cy="5857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Oval 6"/>
          <p:cNvSpPr>
            <a:spLocks noChangeArrowheads="1"/>
          </p:cNvSpPr>
          <p:nvPr/>
        </p:nvSpPr>
        <p:spPr bwMode="auto">
          <a:xfrm>
            <a:off x="46482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8" name="Oval 7"/>
          <p:cNvSpPr>
            <a:spLocks noChangeArrowheads="1"/>
          </p:cNvSpPr>
          <p:nvPr/>
        </p:nvSpPr>
        <p:spPr bwMode="auto">
          <a:xfrm>
            <a:off x="51054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sp>
        <p:nvSpPr>
          <p:cNvPr id="9" name="Oval 8"/>
          <p:cNvSpPr>
            <a:spLocks noChangeArrowheads="1"/>
          </p:cNvSpPr>
          <p:nvPr/>
        </p:nvSpPr>
        <p:spPr bwMode="auto">
          <a:xfrm>
            <a:off x="69342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10" name="AutoShape 9"/>
          <p:cNvCxnSpPr>
            <a:cxnSpLocks noChangeShapeType="1"/>
            <a:stCxn id="5" idx="5"/>
            <a:endCxn id="9" idx="0"/>
          </p:cNvCxnSpPr>
          <p:nvPr/>
        </p:nvCxnSpPr>
        <p:spPr bwMode="auto">
          <a:xfrm>
            <a:off x="6475413" y="3440113"/>
            <a:ext cx="725487" cy="5857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AutoShape 10"/>
          <p:cNvCxnSpPr>
            <a:cxnSpLocks noChangeShapeType="1"/>
            <a:stCxn id="8" idx="3"/>
            <a:endCxn id="7" idx="0"/>
          </p:cNvCxnSpPr>
          <p:nvPr/>
        </p:nvCxnSpPr>
        <p:spPr bwMode="auto">
          <a:xfrm flipH="1">
            <a:off x="49149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Oval 11"/>
          <p:cNvSpPr>
            <a:spLocks noChangeArrowheads="1"/>
          </p:cNvSpPr>
          <p:nvPr/>
        </p:nvSpPr>
        <p:spPr bwMode="auto">
          <a:xfrm>
            <a:off x="55626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13" name="Oval 12"/>
          <p:cNvSpPr>
            <a:spLocks noChangeArrowheads="1"/>
          </p:cNvSpPr>
          <p:nvPr/>
        </p:nvSpPr>
        <p:spPr bwMode="auto">
          <a:xfrm>
            <a:off x="64770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14" name="Oval 13"/>
          <p:cNvSpPr>
            <a:spLocks noChangeArrowheads="1"/>
          </p:cNvSpPr>
          <p:nvPr/>
        </p:nvSpPr>
        <p:spPr bwMode="auto">
          <a:xfrm>
            <a:off x="73914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cxnSp>
        <p:nvCxnSpPr>
          <p:cNvPr id="15" name="AutoShape 14"/>
          <p:cNvCxnSpPr>
            <a:cxnSpLocks noChangeShapeType="1"/>
            <a:stCxn id="8" idx="5"/>
            <a:endCxn id="12" idx="0"/>
          </p:cNvCxnSpPr>
          <p:nvPr/>
        </p:nvCxnSpPr>
        <p:spPr bwMode="auto">
          <a:xfrm>
            <a:off x="55610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AutoShape 15"/>
          <p:cNvCxnSpPr>
            <a:cxnSpLocks noChangeShapeType="1"/>
            <a:stCxn id="9" idx="3"/>
            <a:endCxn id="13" idx="0"/>
          </p:cNvCxnSpPr>
          <p:nvPr/>
        </p:nvCxnSpPr>
        <p:spPr bwMode="auto">
          <a:xfrm flipH="1">
            <a:off x="67437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16"/>
          <p:cNvCxnSpPr>
            <a:cxnSpLocks noChangeShapeType="1"/>
            <a:stCxn id="9" idx="5"/>
            <a:endCxn id="14" idx="0"/>
          </p:cNvCxnSpPr>
          <p:nvPr/>
        </p:nvCxnSpPr>
        <p:spPr bwMode="auto">
          <a:xfrm>
            <a:off x="73898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17"/>
          <p:cNvSpPr>
            <a:spLocks noChangeArrowheads="1"/>
          </p:cNvSpPr>
          <p:nvPr/>
        </p:nvSpPr>
        <p:spPr bwMode="auto">
          <a:xfrm>
            <a:off x="44958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19" name="AutoShape 18"/>
          <p:cNvCxnSpPr>
            <a:cxnSpLocks noChangeShapeType="1"/>
            <a:stCxn id="7" idx="4"/>
            <a:endCxn id="18" idx="0"/>
          </p:cNvCxnSpPr>
          <p:nvPr/>
        </p:nvCxnSpPr>
        <p:spPr bwMode="auto">
          <a:xfrm flipH="1">
            <a:off x="46863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p:cNvSpPr>
            <a:spLocks noChangeArrowheads="1"/>
          </p:cNvSpPr>
          <p:nvPr/>
        </p:nvSpPr>
        <p:spPr bwMode="auto">
          <a:xfrm>
            <a:off x="49530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21" name="Rectangle 20"/>
          <p:cNvSpPr>
            <a:spLocks noChangeArrowheads="1"/>
          </p:cNvSpPr>
          <p:nvPr/>
        </p:nvSpPr>
        <p:spPr bwMode="auto">
          <a:xfrm>
            <a:off x="54102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22" name="Rectangle 22"/>
          <p:cNvSpPr>
            <a:spLocks noChangeArrowheads="1"/>
          </p:cNvSpPr>
          <p:nvPr/>
        </p:nvSpPr>
        <p:spPr bwMode="auto">
          <a:xfrm>
            <a:off x="63246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23" name="Rectangle 23"/>
          <p:cNvSpPr>
            <a:spLocks noChangeArrowheads="1"/>
          </p:cNvSpPr>
          <p:nvPr/>
        </p:nvSpPr>
        <p:spPr bwMode="auto">
          <a:xfrm>
            <a:off x="67818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24" name="Rectangle 24"/>
          <p:cNvSpPr>
            <a:spLocks noChangeArrowheads="1"/>
          </p:cNvSpPr>
          <p:nvPr/>
        </p:nvSpPr>
        <p:spPr bwMode="auto">
          <a:xfrm>
            <a:off x="72390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25" name="Rectangle 25"/>
          <p:cNvSpPr>
            <a:spLocks noChangeArrowheads="1"/>
          </p:cNvSpPr>
          <p:nvPr/>
        </p:nvSpPr>
        <p:spPr bwMode="auto">
          <a:xfrm>
            <a:off x="76962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26" name="AutoShape 26"/>
          <p:cNvCxnSpPr>
            <a:cxnSpLocks noChangeShapeType="1"/>
            <a:stCxn id="7" idx="4"/>
            <a:endCxn id="20" idx="0"/>
          </p:cNvCxnSpPr>
          <p:nvPr/>
        </p:nvCxnSpPr>
        <p:spPr bwMode="auto">
          <a:xfrm>
            <a:off x="49149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27"/>
          <p:cNvCxnSpPr>
            <a:cxnSpLocks noChangeShapeType="1"/>
            <a:stCxn id="12" idx="4"/>
            <a:endCxn id="21" idx="0"/>
          </p:cNvCxnSpPr>
          <p:nvPr/>
        </p:nvCxnSpPr>
        <p:spPr bwMode="auto">
          <a:xfrm flipH="1">
            <a:off x="56007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AutoShape 28"/>
          <p:cNvCxnSpPr>
            <a:cxnSpLocks noChangeShapeType="1"/>
            <a:stCxn id="12" idx="4"/>
          </p:cNvCxnSpPr>
          <p:nvPr/>
        </p:nvCxnSpPr>
        <p:spPr bwMode="auto">
          <a:xfrm>
            <a:off x="58293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AutoShape 29"/>
          <p:cNvCxnSpPr>
            <a:cxnSpLocks noChangeShapeType="1"/>
            <a:stCxn id="13" idx="4"/>
            <a:endCxn id="22" idx="0"/>
          </p:cNvCxnSpPr>
          <p:nvPr/>
        </p:nvCxnSpPr>
        <p:spPr bwMode="auto">
          <a:xfrm flipH="1">
            <a:off x="65151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AutoShape 30"/>
          <p:cNvCxnSpPr>
            <a:cxnSpLocks noChangeShapeType="1"/>
            <a:stCxn id="13" idx="4"/>
            <a:endCxn id="23" idx="0"/>
          </p:cNvCxnSpPr>
          <p:nvPr/>
        </p:nvCxnSpPr>
        <p:spPr bwMode="auto">
          <a:xfrm>
            <a:off x="67437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31"/>
          <p:cNvCxnSpPr>
            <a:cxnSpLocks noChangeShapeType="1"/>
            <a:stCxn id="14" idx="4"/>
            <a:endCxn id="24" idx="0"/>
          </p:cNvCxnSpPr>
          <p:nvPr/>
        </p:nvCxnSpPr>
        <p:spPr bwMode="auto">
          <a:xfrm flipH="1">
            <a:off x="74295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AutoShape 32"/>
          <p:cNvCxnSpPr>
            <a:cxnSpLocks noChangeShapeType="1"/>
            <a:stCxn id="14" idx="4"/>
            <a:endCxn id="25" idx="0"/>
          </p:cNvCxnSpPr>
          <p:nvPr/>
        </p:nvCxnSpPr>
        <p:spPr bwMode="auto">
          <a:xfrm>
            <a:off x="76581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Oval 33"/>
          <p:cNvSpPr>
            <a:spLocks noChangeArrowheads="1"/>
          </p:cNvSpPr>
          <p:nvPr/>
        </p:nvSpPr>
        <p:spPr bwMode="auto">
          <a:xfrm>
            <a:off x="23622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34" name="AutoShape 34"/>
          <p:cNvCxnSpPr>
            <a:cxnSpLocks noChangeShapeType="1"/>
            <a:stCxn id="33" idx="3"/>
            <a:endCxn id="36" idx="0"/>
          </p:cNvCxnSpPr>
          <p:nvPr/>
        </p:nvCxnSpPr>
        <p:spPr bwMode="auto">
          <a:xfrm flipH="1">
            <a:off x="1714500" y="3440113"/>
            <a:ext cx="725488" cy="5857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5"/>
          <p:cNvSpPr>
            <a:spLocks noChangeArrowheads="1"/>
          </p:cNvSpPr>
          <p:nvPr/>
        </p:nvSpPr>
        <p:spPr bwMode="auto">
          <a:xfrm>
            <a:off x="9906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36" name="Oval 36"/>
          <p:cNvSpPr>
            <a:spLocks noChangeArrowheads="1"/>
          </p:cNvSpPr>
          <p:nvPr/>
        </p:nvSpPr>
        <p:spPr bwMode="auto">
          <a:xfrm>
            <a:off x="14478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sp>
        <p:nvSpPr>
          <p:cNvPr id="37" name="Oval 37"/>
          <p:cNvSpPr>
            <a:spLocks noChangeArrowheads="1"/>
          </p:cNvSpPr>
          <p:nvPr/>
        </p:nvSpPr>
        <p:spPr bwMode="auto">
          <a:xfrm>
            <a:off x="32766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38" name="AutoShape 38"/>
          <p:cNvCxnSpPr>
            <a:cxnSpLocks noChangeShapeType="1"/>
            <a:stCxn id="33" idx="5"/>
            <a:endCxn id="37" idx="0"/>
          </p:cNvCxnSpPr>
          <p:nvPr/>
        </p:nvCxnSpPr>
        <p:spPr bwMode="auto">
          <a:xfrm>
            <a:off x="2817813" y="3440113"/>
            <a:ext cx="725487" cy="5857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AutoShape 39"/>
          <p:cNvCxnSpPr>
            <a:cxnSpLocks noChangeShapeType="1"/>
            <a:stCxn id="36" idx="3"/>
            <a:endCxn id="35" idx="0"/>
          </p:cNvCxnSpPr>
          <p:nvPr/>
        </p:nvCxnSpPr>
        <p:spPr bwMode="auto">
          <a:xfrm flipH="1">
            <a:off x="12573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Oval 40"/>
          <p:cNvSpPr>
            <a:spLocks noChangeArrowheads="1"/>
          </p:cNvSpPr>
          <p:nvPr/>
        </p:nvSpPr>
        <p:spPr bwMode="auto">
          <a:xfrm>
            <a:off x="19050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41" name="Oval 41"/>
          <p:cNvSpPr>
            <a:spLocks noChangeArrowheads="1"/>
          </p:cNvSpPr>
          <p:nvPr/>
        </p:nvSpPr>
        <p:spPr bwMode="auto">
          <a:xfrm>
            <a:off x="28194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42" name="Oval 42"/>
          <p:cNvSpPr>
            <a:spLocks noChangeArrowheads="1"/>
          </p:cNvSpPr>
          <p:nvPr/>
        </p:nvSpPr>
        <p:spPr bwMode="auto">
          <a:xfrm>
            <a:off x="37338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cxnSp>
        <p:nvCxnSpPr>
          <p:cNvPr id="43" name="AutoShape 43"/>
          <p:cNvCxnSpPr>
            <a:cxnSpLocks noChangeShapeType="1"/>
            <a:stCxn id="36" idx="5"/>
            <a:endCxn id="40" idx="0"/>
          </p:cNvCxnSpPr>
          <p:nvPr/>
        </p:nvCxnSpPr>
        <p:spPr bwMode="auto">
          <a:xfrm>
            <a:off x="19034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AutoShape 44"/>
          <p:cNvCxnSpPr>
            <a:cxnSpLocks noChangeShapeType="1"/>
            <a:stCxn id="37" idx="3"/>
            <a:endCxn id="41" idx="0"/>
          </p:cNvCxnSpPr>
          <p:nvPr/>
        </p:nvCxnSpPr>
        <p:spPr bwMode="auto">
          <a:xfrm flipH="1">
            <a:off x="30861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AutoShape 45"/>
          <p:cNvCxnSpPr>
            <a:cxnSpLocks noChangeShapeType="1"/>
            <a:stCxn id="37" idx="5"/>
            <a:endCxn id="42" idx="0"/>
          </p:cNvCxnSpPr>
          <p:nvPr/>
        </p:nvCxnSpPr>
        <p:spPr bwMode="auto">
          <a:xfrm>
            <a:off x="37322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 name="Rectangle 46"/>
          <p:cNvSpPr>
            <a:spLocks noChangeArrowheads="1"/>
          </p:cNvSpPr>
          <p:nvPr/>
        </p:nvSpPr>
        <p:spPr bwMode="auto">
          <a:xfrm>
            <a:off x="8382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47" name="AutoShape 47"/>
          <p:cNvCxnSpPr>
            <a:cxnSpLocks noChangeShapeType="1"/>
            <a:stCxn id="35" idx="4"/>
            <a:endCxn id="46" idx="0"/>
          </p:cNvCxnSpPr>
          <p:nvPr/>
        </p:nvCxnSpPr>
        <p:spPr bwMode="auto">
          <a:xfrm flipH="1">
            <a:off x="10287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 name="Rectangle 51"/>
          <p:cNvSpPr>
            <a:spLocks noChangeArrowheads="1"/>
          </p:cNvSpPr>
          <p:nvPr/>
        </p:nvSpPr>
        <p:spPr bwMode="auto">
          <a:xfrm>
            <a:off x="26670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49" name="Rectangle 52"/>
          <p:cNvSpPr>
            <a:spLocks noChangeArrowheads="1"/>
          </p:cNvSpPr>
          <p:nvPr/>
        </p:nvSpPr>
        <p:spPr bwMode="auto">
          <a:xfrm>
            <a:off x="31242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sp>
        <p:nvSpPr>
          <p:cNvPr id="50" name="Rectangle 53"/>
          <p:cNvSpPr>
            <a:spLocks noChangeArrowheads="1"/>
          </p:cNvSpPr>
          <p:nvPr/>
        </p:nvSpPr>
        <p:spPr bwMode="auto">
          <a:xfrm>
            <a:off x="35814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51" name="AutoShape 55"/>
          <p:cNvCxnSpPr>
            <a:cxnSpLocks noChangeShapeType="1"/>
            <a:stCxn id="35" idx="4"/>
          </p:cNvCxnSpPr>
          <p:nvPr/>
        </p:nvCxnSpPr>
        <p:spPr bwMode="auto">
          <a:xfrm>
            <a:off x="12573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AutoShape 56"/>
          <p:cNvCxnSpPr>
            <a:cxnSpLocks noChangeShapeType="1"/>
            <a:stCxn id="40" idx="4"/>
          </p:cNvCxnSpPr>
          <p:nvPr/>
        </p:nvCxnSpPr>
        <p:spPr bwMode="auto">
          <a:xfrm flipH="1">
            <a:off x="19431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57"/>
          <p:cNvCxnSpPr>
            <a:cxnSpLocks noChangeShapeType="1"/>
            <a:stCxn id="40" idx="4"/>
          </p:cNvCxnSpPr>
          <p:nvPr/>
        </p:nvCxnSpPr>
        <p:spPr bwMode="auto">
          <a:xfrm>
            <a:off x="21717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AutoShape 58"/>
          <p:cNvCxnSpPr>
            <a:cxnSpLocks noChangeShapeType="1"/>
            <a:stCxn id="41" idx="4"/>
            <a:endCxn id="48" idx="0"/>
          </p:cNvCxnSpPr>
          <p:nvPr/>
        </p:nvCxnSpPr>
        <p:spPr bwMode="auto">
          <a:xfrm flipH="1">
            <a:off x="28575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59"/>
          <p:cNvCxnSpPr>
            <a:cxnSpLocks noChangeShapeType="1"/>
            <a:stCxn id="41" idx="4"/>
            <a:endCxn id="49" idx="0"/>
          </p:cNvCxnSpPr>
          <p:nvPr/>
        </p:nvCxnSpPr>
        <p:spPr bwMode="auto">
          <a:xfrm>
            <a:off x="30861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60"/>
          <p:cNvCxnSpPr>
            <a:cxnSpLocks noChangeShapeType="1"/>
            <a:stCxn id="42" idx="4"/>
            <a:endCxn id="50" idx="0"/>
          </p:cNvCxnSpPr>
          <p:nvPr/>
        </p:nvCxnSpPr>
        <p:spPr bwMode="auto">
          <a:xfrm flipH="1">
            <a:off x="3771900" y="5499100"/>
            <a:ext cx="228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AutoShape 61"/>
          <p:cNvCxnSpPr>
            <a:cxnSpLocks noChangeShapeType="1"/>
            <a:stCxn id="42" idx="4"/>
          </p:cNvCxnSpPr>
          <p:nvPr/>
        </p:nvCxnSpPr>
        <p:spPr bwMode="auto">
          <a:xfrm>
            <a:off x="4000500" y="5499100"/>
            <a:ext cx="22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Oval 62"/>
          <p:cNvSpPr>
            <a:spLocks noChangeArrowheads="1"/>
          </p:cNvSpPr>
          <p:nvPr/>
        </p:nvSpPr>
        <p:spPr bwMode="auto">
          <a:xfrm>
            <a:off x="4191000" y="2133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1</a:t>
            </a:r>
            <a:endParaRPr lang="en-US" u="none">
              <a:latin typeface="Arial Unicode MS" charset="0"/>
            </a:endParaRPr>
          </a:p>
        </p:txBody>
      </p:sp>
      <p:cxnSp>
        <p:nvCxnSpPr>
          <p:cNvPr id="59" name="AutoShape 63"/>
          <p:cNvCxnSpPr>
            <a:cxnSpLocks noChangeShapeType="1"/>
            <a:stCxn id="58" idx="6"/>
            <a:endCxn id="5" idx="1"/>
          </p:cNvCxnSpPr>
          <p:nvPr/>
        </p:nvCxnSpPr>
        <p:spPr bwMode="auto">
          <a:xfrm>
            <a:off x="4737100" y="2400300"/>
            <a:ext cx="1360488" cy="636588"/>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0" name="AutoShape 64"/>
          <p:cNvCxnSpPr>
            <a:cxnSpLocks noChangeShapeType="1"/>
            <a:stCxn id="58" idx="2"/>
            <a:endCxn id="33" idx="7"/>
          </p:cNvCxnSpPr>
          <p:nvPr/>
        </p:nvCxnSpPr>
        <p:spPr bwMode="auto">
          <a:xfrm flipH="1">
            <a:off x="2817813" y="2400300"/>
            <a:ext cx="1360487" cy="636588"/>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69"/>
          <p:cNvCxnSpPr>
            <a:cxnSpLocks noChangeShapeType="1"/>
          </p:cNvCxnSpPr>
          <p:nvPr/>
        </p:nvCxnSpPr>
        <p:spPr bwMode="auto">
          <a:xfrm rot="5400000" flipV="1">
            <a:off x="1713706" y="5703094"/>
            <a:ext cx="1588" cy="457200"/>
          </a:xfrm>
          <a:prstGeom prst="curvedConnector3">
            <a:avLst>
              <a:gd name="adj1" fmla="val -13600000"/>
            </a:avLst>
          </a:prstGeom>
          <a:noFill/>
          <a:ln w="254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2" name="AutoShape 70"/>
          <p:cNvCxnSpPr>
            <a:cxnSpLocks noChangeShapeType="1"/>
          </p:cNvCxnSpPr>
          <p:nvPr/>
        </p:nvCxnSpPr>
        <p:spPr bwMode="auto">
          <a:xfrm rot="5400000" flipV="1">
            <a:off x="3313906" y="5017294"/>
            <a:ext cx="1588" cy="1828800"/>
          </a:xfrm>
          <a:prstGeom prst="curvedConnector3">
            <a:avLst>
              <a:gd name="adj1" fmla="val -13600000"/>
            </a:avLst>
          </a:prstGeom>
          <a:noFill/>
          <a:ln w="254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71"/>
          <p:cNvCxnSpPr>
            <a:cxnSpLocks noChangeShapeType="1"/>
          </p:cNvCxnSpPr>
          <p:nvPr/>
        </p:nvCxnSpPr>
        <p:spPr bwMode="auto">
          <a:xfrm rot="5400000" flipV="1">
            <a:off x="5142706" y="5017294"/>
            <a:ext cx="1588" cy="1828800"/>
          </a:xfrm>
          <a:prstGeom prst="curvedConnector3">
            <a:avLst>
              <a:gd name="adj1" fmla="val -13600000"/>
            </a:avLst>
          </a:prstGeom>
          <a:noFill/>
          <a:ln w="254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4" name="AutoShape 72"/>
          <p:cNvCxnSpPr>
            <a:cxnSpLocks noChangeShapeType="1"/>
            <a:stCxn id="46" idx="2"/>
            <a:endCxn id="48" idx="2"/>
          </p:cNvCxnSpPr>
          <p:nvPr/>
        </p:nvCxnSpPr>
        <p:spPr bwMode="auto">
          <a:xfrm rot="16200000" flipH="1">
            <a:off x="1942306" y="5423694"/>
            <a:ext cx="1588" cy="18288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5" name="AutoShape 73"/>
          <p:cNvCxnSpPr>
            <a:cxnSpLocks noChangeShapeType="1"/>
            <a:stCxn id="48" idx="2"/>
            <a:endCxn id="49" idx="2"/>
          </p:cNvCxnSpPr>
          <p:nvPr/>
        </p:nvCxnSpPr>
        <p:spPr bwMode="auto">
          <a:xfrm rot="16200000" flipH="1">
            <a:off x="3085306" y="6109494"/>
            <a:ext cx="1588" cy="4572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 name="AutoShape 76"/>
          <p:cNvCxnSpPr>
            <a:cxnSpLocks noChangeShapeType="1"/>
            <a:stCxn id="49" idx="2"/>
            <a:endCxn id="50" idx="2"/>
          </p:cNvCxnSpPr>
          <p:nvPr/>
        </p:nvCxnSpPr>
        <p:spPr bwMode="auto">
          <a:xfrm rot="16200000" flipH="1">
            <a:off x="3542506" y="6109494"/>
            <a:ext cx="1588" cy="4572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7" name="AutoShape 77"/>
          <p:cNvCxnSpPr>
            <a:cxnSpLocks noChangeShapeType="1"/>
            <a:stCxn id="18" idx="2"/>
            <a:endCxn id="20" idx="2"/>
          </p:cNvCxnSpPr>
          <p:nvPr/>
        </p:nvCxnSpPr>
        <p:spPr bwMode="auto">
          <a:xfrm rot="16200000" flipH="1">
            <a:off x="4914106" y="6109494"/>
            <a:ext cx="1588" cy="4572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8" name="AutoShape 78"/>
          <p:cNvCxnSpPr>
            <a:cxnSpLocks noChangeShapeType="1"/>
            <a:stCxn id="20" idx="2"/>
            <a:endCxn id="21" idx="2"/>
          </p:cNvCxnSpPr>
          <p:nvPr/>
        </p:nvCxnSpPr>
        <p:spPr bwMode="auto">
          <a:xfrm rot="16200000" flipH="1">
            <a:off x="5371306" y="6109494"/>
            <a:ext cx="1588" cy="4572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9" name="AutoShape 79"/>
          <p:cNvCxnSpPr>
            <a:cxnSpLocks noChangeShapeType="1"/>
            <a:stCxn id="21" idx="2"/>
            <a:endCxn id="22" idx="2"/>
          </p:cNvCxnSpPr>
          <p:nvPr/>
        </p:nvCxnSpPr>
        <p:spPr bwMode="auto">
          <a:xfrm rot="16200000" flipH="1">
            <a:off x="6057106" y="5880894"/>
            <a:ext cx="1588" cy="9144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80"/>
          <p:cNvCxnSpPr>
            <a:cxnSpLocks noChangeShapeType="1"/>
            <a:stCxn id="23" idx="2"/>
            <a:endCxn id="24" idx="2"/>
          </p:cNvCxnSpPr>
          <p:nvPr/>
        </p:nvCxnSpPr>
        <p:spPr bwMode="auto">
          <a:xfrm rot="16200000" flipH="1">
            <a:off x="7200106" y="6109494"/>
            <a:ext cx="1588" cy="4572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 name="AutoShape 81"/>
          <p:cNvCxnSpPr>
            <a:cxnSpLocks noChangeShapeType="1"/>
            <a:stCxn id="22" idx="2"/>
            <a:endCxn id="23" idx="2"/>
          </p:cNvCxnSpPr>
          <p:nvPr/>
        </p:nvCxnSpPr>
        <p:spPr bwMode="auto">
          <a:xfrm rot="16200000" flipH="1">
            <a:off x="6742906" y="6109494"/>
            <a:ext cx="1588" cy="4572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 name="AutoShape 82"/>
          <p:cNvCxnSpPr>
            <a:cxnSpLocks noChangeShapeType="1"/>
            <a:stCxn id="24" idx="2"/>
            <a:endCxn id="25" idx="2"/>
          </p:cNvCxnSpPr>
          <p:nvPr/>
        </p:nvCxnSpPr>
        <p:spPr bwMode="auto">
          <a:xfrm rot="16200000" flipH="1">
            <a:off x="7657306" y="6109494"/>
            <a:ext cx="1588" cy="4572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3" name="AutoShape 84"/>
          <p:cNvCxnSpPr>
            <a:cxnSpLocks noChangeShapeType="1"/>
            <a:stCxn id="50" idx="2"/>
            <a:endCxn id="18" idx="2"/>
          </p:cNvCxnSpPr>
          <p:nvPr/>
        </p:nvCxnSpPr>
        <p:spPr bwMode="auto">
          <a:xfrm rot="16200000" flipH="1">
            <a:off x="4228306" y="5880894"/>
            <a:ext cx="1588" cy="9144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AutoShape 86"/>
          <p:cNvCxnSpPr>
            <a:cxnSpLocks noChangeShapeType="1"/>
          </p:cNvCxnSpPr>
          <p:nvPr/>
        </p:nvCxnSpPr>
        <p:spPr bwMode="auto">
          <a:xfrm rot="5400000" flipV="1">
            <a:off x="2170906" y="5703094"/>
            <a:ext cx="1588" cy="457200"/>
          </a:xfrm>
          <a:prstGeom prst="curvedConnector3">
            <a:avLst>
              <a:gd name="adj1" fmla="val -13600000"/>
            </a:avLst>
          </a:prstGeom>
          <a:noFill/>
          <a:ln w="254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Rectangle 87"/>
          <p:cNvSpPr>
            <a:spLocks noChangeArrowheads="1"/>
          </p:cNvSpPr>
          <p:nvPr/>
        </p:nvSpPr>
        <p:spPr bwMode="auto">
          <a:xfrm>
            <a:off x="58674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
        <p:nvSpPr>
          <p:cNvPr id="76" name="Rectangle 88"/>
          <p:cNvSpPr>
            <a:spLocks noChangeArrowheads="1"/>
          </p:cNvSpPr>
          <p:nvPr/>
        </p:nvSpPr>
        <p:spPr bwMode="auto">
          <a:xfrm>
            <a:off x="12954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
        <p:nvSpPr>
          <p:cNvPr id="77" name="Rectangle 89"/>
          <p:cNvSpPr>
            <a:spLocks noChangeArrowheads="1"/>
          </p:cNvSpPr>
          <p:nvPr/>
        </p:nvSpPr>
        <p:spPr bwMode="auto">
          <a:xfrm>
            <a:off x="17526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
        <p:nvSpPr>
          <p:cNvPr id="78" name="Rectangle 90"/>
          <p:cNvSpPr>
            <a:spLocks noChangeArrowheads="1"/>
          </p:cNvSpPr>
          <p:nvPr/>
        </p:nvSpPr>
        <p:spPr bwMode="auto">
          <a:xfrm>
            <a:off x="22098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
        <p:nvSpPr>
          <p:cNvPr id="79" name="Rectangle 91"/>
          <p:cNvSpPr>
            <a:spLocks noChangeArrowheads="1"/>
          </p:cNvSpPr>
          <p:nvPr/>
        </p:nvSpPr>
        <p:spPr bwMode="auto">
          <a:xfrm>
            <a:off x="40386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Tree>
    <p:extLst>
      <p:ext uri="{BB962C8B-B14F-4D97-AF65-F5344CB8AC3E}">
        <p14:creationId xmlns:p14="http://schemas.microsoft.com/office/powerpoint/2010/main" val="40238838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4CB53F1-395D-1747-80D7-F285AE438A12}" type="slidenum">
              <a:rPr lang="en-CA"/>
              <a:pPr/>
              <a:t>1</a:t>
            </a:fld>
            <a:endParaRPr lang="en-CA"/>
          </a:p>
        </p:txBody>
      </p:sp>
      <p:sp>
        <p:nvSpPr>
          <p:cNvPr id="483330" name="Rectangle 2"/>
          <p:cNvSpPr>
            <a:spLocks noGrp="1" noChangeArrowheads="1"/>
          </p:cNvSpPr>
          <p:nvPr>
            <p:ph type="title"/>
          </p:nvPr>
        </p:nvSpPr>
        <p:spPr/>
        <p:txBody>
          <a:bodyPr/>
          <a:lstStyle/>
          <a:p>
            <a:r>
              <a:rPr lang="en-US"/>
              <a:t>Unification vs. Inclusion</a:t>
            </a:r>
          </a:p>
        </p:txBody>
      </p:sp>
      <p:sp>
        <p:nvSpPr>
          <p:cNvPr id="483331" name="Rectangle 3"/>
          <p:cNvSpPr>
            <a:spLocks noGrp="1" noChangeArrowheads="1"/>
          </p:cNvSpPr>
          <p:nvPr>
            <p:ph type="body" idx="1"/>
          </p:nvPr>
        </p:nvSpPr>
        <p:spPr>
          <a:xfrm>
            <a:off x="457200" y="1524000"/>
            <a:ext cx="8534400" cy="4572000"/>
          </a:xfrm>
        </p:spPr>
        <p:txBody>
          <a:bodyPr/>
          <a:lstStyle/>
          <a:p>
            <a:pPr>
              <a:lnSpc>
                <a:spcPct val="90000"/>
              </a:lnSpc>
            </a:pPr>
            <a:r>
              <a:rPr lang="en-US" sz="2800" dirty="0"/>
              <a:t>Earlier scalable pointer analysis was context-insensitive unification-based [</a:t>
            </a:r>
            <a:r>
              <a:rPr lang="en-US" sz="2800" dirty="0" err="1"/>
              <a:t>Steensgaard</a:t>
            </a:r>
            <a:r>
              <a:rPr lang="en-US" sz="2800" dirty="0"/>
              <a:t> ’96]</a:t>
            </a:r>
          </a:p>
          <a:p>
            <a:pPr lvl="1">
              <a:lnSpc>
                <a:spcPct val="90000"/>
              </a:lnSpc>
            </a:pPr>
            <a:r>
              <a:rPr lang="en-US" sz="2400" dirty="0" smtClean="0"/>
              <a:t>Pointers are </a:t>
            </a:r>
            <a:r>
              <a:rPr lang="en-US" sz="2400" smtClean="0"/>
              <a:t>either un-aliased </a:t>
            </a:r>
            <a:r>
              <a:rPr lang="en-US" sz="2400" dirty="0"/>
              <a:t>or point </a:t>
            </a:r>
            <a:r>
              <a:rPr lang="en-US" sz="2400" dirty="0" smtClean="0"/>
              <a:t>to the same</a:t>
            </a:r>
            <a:br>
              <a:rPr lang="en-US" sz="2400" dirty="0" smtClean="0"/>
            </a:br>
            <a:r>
              <a:rPr lang="en-US" sz="2400" dirty="0" smtClean="0"/>
              <a:t>set </a:t>
            </a:r>
            <a:r>
              <a:rPr lang="en-US" sz="2400" dirty="0"/>
              <a:t>of </a:t>
            </a:r>
            <a:r>
              <a:rPr lang="en-US" sz="2400" dirty="0" smtClean="0"/>
              <a:t>objects</a:t>
            </a:r>
            <a:endParaRPr lang="en-US" sz="2400" dirty="0"/>
          </a:p>
          <a:p>
            <a:pPr lvl="1">
              <a:lnSpc>
                <a:spcPct val="90000"/>
              </a:lnSpc>
            </a:pPr>
            <a:r>
              <a:rPr lang="en-US" sz="2400" dirty="0"/>
              <a:t>Near-linear, but </a:t>
            </a:r>
            <a:r>
              <a:rPr lang="en-US" sz="2400" dirty="0" smtClean="0"/>
              <a:t>very imprecise</a:t>
            </a:r>
            <a:endParaRPr lang="en-US" sz="2400" dirty="0"/>
          </a:p>
          <a:p>
            <a:pPr>
              <a:lnSpc>
                <a:spcPct val="90000"/>
              </a:lnSpc>
            </a:pPr>
            <a:endParaRPr lang="en-US" sz="2800" dirty="0" smtClean="0"/>
          </a:p>
          <a:p>
            <a:pPr>
              <a:lnSpc>
                <a:spcPct val="90000"/>
              </a:lnSpc>
            </a:pPr>
            <a:r>
              <a:rPr lang="en-US" sz="2800" dirty="0" smtClean="0"/>
              <a:t>Inclusion</a:t>
            </a:r>
            <a:r>
              <a:rPr lang="en-US" sz="2800" dirty="0"/>
              <a:t>-based pointer analysis</a:t>
            </a:r>
          </a:p>
          <a:p>
            <a:pPr lvl="1">
              <a:lnSpc>
                <a:spcPct val="90000"/>
              </a:lnSpc>
            </a:pPr>
            <a:r>
              <a:rPr lang="en-US" sz="2400" dirty="0"/>
              <a:t>Can point to overlapping sets of </a:t>
            </a:r>
            <a:r>
              <a:rPr lang="en-US" sz="2400" dirty="0" smtClean="0"/>
              <a:t>objects</a:t>
            </a:r>
            <a:endParaRPr lang="en-US" sz="2400" dirty="0"/>
          </a:p>
          <a:p>
            <a:pPr lvl="1">
              <a:lnSpc>
                <a:spcPct val="90000"/>
              </a:lnSpc>
            </a:pPr>
            <a:r>
              <a:rPr lang="en-US" sz="2400" dirty="0"/>
              <a:t>Closure calculation is O(n</a:t>
            </a:r>
            <a:r>
              <a:rPr lang="en-US" sz="2400" baseline="30000" dirty="0"/>
              <a:t>3</a:t>
            </a:r>
            <a:r>
              <a:rPr lang="en-US" sz="2400" dirty="0"/>
              <a:t>)</a:t>
            </a:r>
          </a:p>
          <a:p>
            <a:pPr lvl="1">
              <a:lnSpc>
                <a:spcPct val="90000"/>
              </a:lnSpc>
            </a:pPr>
            <a:r>
              <a:rPr lang="en-US" sz="2400" dirty="0"/>
              <a:t>Various optimizations [</a:t>
            </a:r>
            <a:r>
              <a:rPr lang="en-US" sz="2400" dirty="0" err="1"/>
              <a:t>Fahndrich</a:t>
            </a:r>
            <a:r>
              <a:rPr lang="en-US" sz="2400" dirty="0" smtClean="0"/>
              <a:t>, Su, </a:t>
            </a:r>
            <a:r>
              <a:rPr lang="en-US" sz="2400" dirty="0" err="1" smtClean="0"/>
              <a:t>Heintze</a:t>
            </a:r>
            <a:r>
              <a:rPr lang="en-US" sz="2400" dirty="0"/>
              <a:t>,…]</a:t>
            </a:r>
          </a:p>
          <a:p>
            <a:pPr lvl="1">
              <a:lnSpc>
                <a:spcPct val="90000"/>
              </a:lnSpc>
            </a:pPr>
            <a:r>
              <a:rPr lang="en-US" sz="2400" dirty="0"/>
              <a:t>BDD formulation, simple, scalable [</a:t>
            </a:r>
            <a:r>
              <a:rPr lang="en-US" sz="2400" dirty="0" err="1"/>
              <a:t>Berndl</a:t>
            </a:r>
            <a:r>
              <a:rPr lang="en-US" sz="2400" dirty="0" smtClean="0"/>
              <a:t>, Zhu</a:t>
            </a:r>
            <a:r>
              <a:rPr lang="en-US" sz="2400" dirty="0"/>
              <a:t>]</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Decision Diagrams</a:t>
            </a:r>
          </a:p>
        </p:txBody>
      </p:sp>
      <p:sp>
        <p:nvSpPr>
          <p:cNvPr id="3" name="Content Placeholder 2"/>
          <p:cNvSpPr>
            <a:spLocks noGrp="1"/>
          </p:cNvSpPr>
          <p:nvPr>
            <p:ph idx="1"/>
          </p:nvPr>
        </p:nvSpPr>
        <p:spPr>
          <a:xfrm>
            <a:off x="457200" y="1371600"/>
            <a:ext cx="8229600" cy="4572000"/>
          </a:xfrm>
        </p:spPr>
        <p:txBody>
          <a:bodyPr/>
          <a:lstStyle/>
          <a:p>
            <a:r>
              <a:rPr lang="en-US" dirty="0"/>
              <a:t>Collapse redundant </a:t>
            </a:r>
            <a:r>
              <a:rPr lang="en-US" dirty="0" smtClean="0"/>
              <a:t>nodes</a:t>
            </a:r>
            <a:endParaRPr lang="en-US" dirty="0"/>
          </a:p>
        </p:txBody>
      </p:sp>
      <p:sp>
        <p:nvSpPr>
          <p:cNvPr id="4" name="Slide Number Placeholder 3"/>
          <p:cNvSpPr>
            <a:spLocks noGrp="1"/>
          </p:cNvSpPr>
          <p:nvPr>
            <p:ph type="sldNum" sz="quarter" idx="12"/>
          </p:nvPr>
        </p:nvSpPr>
        <p:spPr/>
        <p:txBody>
          <a:bodyPr/>
          <a:lstStyle/>
          <a:p>
            <a:fld id="{F75E594F-3FDD-2043-9924-98001D6D9D2B}" type="slidenum">
              <a:rPr lang="en-CA" smtClean="0"/>
              <a:pPr/>
              <a:t>19</a:t>
            </a:fld>
            <a:endParaRPr lang="en-CA"/>
          </a:p>
        </p:txBody>
      </p:sp>
      <p:sp>
        <p:nvSpPr>
          <p:cNvPr id="5" name="Oval 4"/>
          <p:cNvSpPr>
            <a:spLocks noChangeArrowheads="1"/>
          </p:cNvSpPr>
          <p:nvPr/>
        </p:nvSpPr>
        <p:spPr bwMode="auto">
          <a:xfrm>
            <a:off x="60198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6" name="AutoShape 5"/>
          <p:cNvCxnSpPr>
            <a:cxnSpLocks noChangeShapeType="1"/>
            <a:stCxn id="5" idx="3"/>
            <a:endCxn id="8" idx="0"/>
          </p:cNvCxnSpPr>
          <p:nvPr/>
        </p:nvCxnSpPr>
        <p:spPr bwMode="auto">
          <a:xfrm flipH="1">
            <a:off x="5372100" y="3440113"/>
            <a:ext cx="725488" cy="5857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Oval 6"/>
          <p:cNvSpPr>
            <a:spLocks noChangeArrowheads="1"/>
          </p:cNvSpPr>
          <p:nvPr/>
        </p:nvSpPr>
        <p:spPr bwMode="auto">
          <a:xfrm>
            <a:off x="46482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8" name="Oval 7"/>
          <p:cNvSpPr>
            <a:spLocks noChangeArrowheads="1"/>
          </p:cNvSpPr>
          <p:nvPr/>
        </p:nvSpPr>
        <p:spPr bwMode="auto">
          <a:xfrm>
            <a:off x="51054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sp>
        <p:nvSpPr>
          <p:cNvPr id="9" name="Oval 8"/>
          <p:cNvSpPr>
            <a:spLocks noChangeArrowheads="1"/>
          </p:cNvSpPr>
          <p:nvPr/>
        </p:nvSpPr>
        <p:spPr bwMode="auto">
          <a:xfrm>
            <a:off x="69342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10" name="AutoShape 9"/>
          <p:cNvCxnSpPr>
            <a:cxnSpLocks noChangeShapeType="1"/>
            <a:stCxn id="5" idx="5"/>
            <a:endCxn id="9" idx="0"/>
          </p:cNvCxnSpPr>
          <p:nvPr/>
        </p:nvCxnSpPr>
        <p:spPr bwMode="auto">
          <a:xfrm>
            <a:off x="6475413" y="3440113"/>
            <a:ext cx="725487" cy="5857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AutoShape 10"/>
          <p:cNvCxnSpPr>
            <a:cxnSpLocks noChangeShapeType="1"/>
            <a:stCxn id="8" idx="3"/>
            <a:endCxn id="7" idx="0"/>
          </p:cNvCxnSpPr>
          <p:nvPr/>
        </p:nvCxnSpPr>
        <p:spPr bwMode="auto">
          <a:xfrm flipH="1">
            <a:off x="49149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Oval 11"/>
          <p:cNvSpPr>
            <a:spLocks noChangeArrowheads="1"/>
          </p:cNvSpPr>
          <p:nvPr/>
        </p:nvSpPr>
        <p:spPr bwMode="auto">
          <a:xfrm>
            <a:off x="55626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13" name="Oval 12"/>
          <p:cNvSpPr>
            <a:spLocks noChangeArrowheads="1"/>
          </p:cNvSpPr>
          <p:nvPr/>
        </p:nvSpPr>
        <p:spPr bwMode="auto">
          <a:xfrm>
            <a:off x="64770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14" name="Oval 13"/>
          <p:cNvSpPr>
            <a:spLocks noChangeArrowheads="1"/>
          </p:cNvSpPr>
          <p:nvPr/>
        </p:nvSpPr>
        <p:spPr bwMode="auto">
          <a:xfrm>
            <a:off x="73914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cxnSp>
        <p:nvCxnSpPr>
          <p:cNvPr id="15" name="AutoShape 14"/>
          <p:cNvCxnSpPr>
            <a:cxnSpLocks noChangeShapeType="1"/>
            <a:stCxn id="8" idx="5"/>
            <a:endCxn id="12" idx="0"/>
          </p:cNvCxnSpPr>
          <p:nvPr/>
        </p:nvCxnSpPr>
        <p:spPr bwMode="auto">
          <a:xfrm>
            <a:off x="55610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AutoShape 15"/>
          <p:cNvCxnSpPr>
            <a:cxnSpLocks noChangeShapeType="1"/>
            <a:stCxn id="9" idx="3"/>
            <a:endCxn id="13" idx="0"/>
          </p:cNvCxnSpPr>
          <p:nvPr/>
        </p:nvCxnSpPr>
        <p:spPr bwMode="auto">
          <a:xfrm flipH="1">
            <a:off x="67437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16"/>
          <p:cNvCxnSpPr>
            <a:cxnSpLocks noChangeShapeType="1"/>
            <a:stCxn id="9" idx="5"/>
            <a:endCxn id="14" idx="0"/>
          </p:cNvCxnSpPr>
          <p:nvPr/>
        </p:nvCxnSpPr>
        <p:spPr bwMode="auto">
          <a:xfrm>
            <a:off x="73898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AutoShape 18"/>
          <p:cNvCxnSpPr>
            <a:cxnSpLocks noChangeShapeType="1"/>
            <a:stCxn id="7" idx="4"/>
            <a:endCxn id="39" idx="0"/>
          </p:cNvCxnSpPr>
          <p:nvPr/>
        </p:nvCxnSpPr>
        <p:spPr bwMode="auto">
          <a:xfrm flipH="1">
            <a:off x="3543300" y="5499100"/>
            <a:ext cx="1371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AutoShape 26"/>
          <p:cNvCxnSpPr>
            <a:cxnSpLocks noChangeShapeType="1"/>
            <a:stCxn id="7" idx="4"/>
            <a:endCxn id="39" idx="0"/>
          </p:cNvCxnSpPr>
          <p:nvPr/>
        </p:nvCxnSpPr>
        <p:spPr bwMode="auto">
          <a:xfrm flipH="1">
            <a:off x="3543300" y="5499100"/>
            <a:ext cx="1371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AutoShape 27"/>
          <p:cNvCxnSpPr>
            <a:cxnSpLocks noChangeShapeType="1"/>
            <a:stCxn id="12" idx="4"/>
            <a:endCxn id="39" idx="0"/>
          </p:cNvCxnSpPr>
          <p:nvPr/>
        </p:nvCxnSpPr>
        <p:spPr bwMode="auto">
          <a:xfrm flipH="1">
            <a:off x="3543300" y="5499100"/>
            <a:ext cx="22860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28"/>
          <p:cNvCxnSpPr>
            <a:cxnSpLocks noChangeShapeType="1"/>
            <a:stCxn id="12" idx="4"/>
          </p:cNvCxnSpPr>
          <p:nvPr/>
        </p:nvCxnSpPr>
        <p:spPr bwMode="auto">
          <a:xfrm flipH="1">
            <a:off x="5295900" y="5499100"/>
            <a:ext cx="5334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AutoShape 29"/>
          <p:cNvCxnSpPr>
            <a:cxnSpLocks noChangeShapeType="1"/>
            <a:stCxn id="13" idx="4"/>
            <a:endCxn id="39" idx="0"/>
          </p:cNvCxnSpPr>
          <p:nvPr/>
        </p:nvCxnSpPr>
        <p:spPr bwMode="auto">
          <a:xfrm flipH="1">
            <a:off x="3543300" y="5499100"/>
            <a:ext cx="32004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AutoShape 30"/>
          <p:cNvCxnSpPr>
            <a:cxnSpLocks noChangeShapeType="1"/>
            <a:stCxn id="13" idx="4"/>
            <a:endCxn id="39" idx="0"/>
          </p:cNvCxnSpPr>
          <p:nvPr/>
        </p:nvCxnSpPr>
        <p:spPr bwMode="auto">
          <a:xfrm flipH="1">
            <a:off x="3543300" y="5499100"/>
            <a:ext cx="32004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31"/>
          <p:cNvCxnSpPr>
            <a:cxnSpLocks noChangeShapeType="1"/>
            <a:stCxn id="14" idx="4"/>
            <a:endCxn id="39" idx="0"/>
          </p:cNvCxnSpPr>
          <p:nvPr/>
        </p:nvCxnSpPr>
        <p:spPr bwMode="auto">
          <a:xfrm flipH="1">
            <a:off x="3543300" y="5499100"/>
            <a:ext cx="41148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AutoShape 32"/>
          <p:cNvCxnSpPr>
            <a:cxnSpLocks noChangeShapeType="1"/>
            <a:stCxn id="14" idx="4"/>
            <a:endCxn id="39" idx="0"/>
          </p:cNvCxnSpPr>
          <p:nvPr/>
        </p:nvCxnSpPr>
        <p:spPr bwMode="auto">
          <a:xfrm flipH="1">
            <a:off x="3543300" y="5499100"/>
            <a:ext cx="41148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Oval 33"/>
          <p:cNvSpPr>
            <a:spLocks noChangeArrowheads="1"/>
          </p:cNvSpPr>
          <p:nvPr/>
        </p:nvSpPr>
        <p:spPr bwMode="auto">
          <a:xfrm>
            <a:off x="23622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27" name="AutoShape 34"/>
          <p:cNvCxnSpPr>
            <a:cxnSpLocks noChangeShapeType="1"/>
            <a:stCxn id="26" idx="3"/>
            <a:endCxn id="29" idx="0"/>
          </p:cNvCxnSpPr>
          <p:nvPr/>
        </p:nvCxnSpPr>
        <p:spPr bwMode="auto">
          <a:xfrm flipH="1">
            <a:off x="1714500" y="3440113"/>
            <a:ext cx="725488" cy="5857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Oval 35"/>
          <p:cNvSpPr>
            <a:spLocks noChangeArrowheads="1"/>
          </p:cNvSpPr>
          <p:nvPr/>
        </p:nvSpPr>
        <p:spPr bwMode="auto">
          <a:xfrm>
            <a:off x="9906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29" name="Oval 36"/>
          <p:cNvSpPr>
            <a:spLocks noChangeArrowheads="1"/>
          </p:cNvSpPr>
          <p:nvPr/>
        </p:nvSpPr>
        <p:spPr bwMode="auto">
          <a:xfrm>
            <a:off x="14478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sp>
        <p:nvSpPr>
          <p:cNvPr id="30" name="Oval 37"/>
          <p:cNvSpPr>
            <a:spLocks noChangeArrowheads="1"/>
          </p:cNvSpPr>
          <p:nvPr/>
        </p:nvSpPr>
        <p:spPr bwMode="auto">
          <a:xfrm>
            <a:off x="32766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31" name="AutoShape 38"/>
          <p:cNvCxnSpPr>
            <a:cxnSpLocks noChangeShapeType="1"/>
            <a:stCxn id="26" idx="5"/>
            <a:endCxn id="30" idx="0"/>
          </p:cNvCxnSpPr>
          <p:nvPr/>
        </p:nvCxnSpPr>
        <p:spPr bwMode="auto">
          <a:xfrm>
            <a:off x="2817813" y="3440113"/>
            <a:ext cx="725487" cy="5857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AutoShape 39"/>
          <p:cNvCxnSpPr>
            <a:cxnSpLocks noChangeShapeType="1"/>
            <a:stCxn id="29" idx="3"/>
            <a:endCxn id="28" idx="0"/>
          </p:cNvCxnSpPr>
          <p:nvPr/>
        </p:nvCxnSpPr>
        <p:spPr bwMode="auto">
          <a:xfrm flipH="1">
            <a:off x="12573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Oval 40"/>
          <p:cNvSpPr>
            <a:spLocks noChangeArrowheads="1"/>
          </p:cNvSpPr>
          <p:nvPr/>
        </p:nvSpPr>
        <p:spPr bwMode="auto">
          <a:xfrm>
            <a:off x="19050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34" name="Oval 41"/>
          <p:cNvSpPr>
            <a:spLocks noChangeArrowheads="1"/>
          </p:cNvSpPr>
          <p:nvPr/>
        </p:nvSpPr>
        <p:spPr bwMode="auto">
          <a:xfrm>
            <a:off x="28194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35" name="Oval 42"/>
          <p:cNvSpPr>
            <a:spLocks noChangeArrowheads="1"/>
          </p:cNvSpPr>
          <p:nvPr/>
        </p:nvSpPr>
        <p:spPr bwMode="auto">
          <a:xfrm>
            <a:off x="37338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cxnSp>
        <p:nvCxnSpPr>
          <p:cNvPr id="36" name="AutoShape 43"/>
          <p:cNvCxnSpPr>
            <a:cxnSpLocks noChangeShapeType="1"/>
            <a:stCxn id="29" idx="5"/>
            <a:endCxn id="33" idx="0"/>
          </p:cNvCxnSpPr>
          <p:nvPr/>
        </p:nvCxnSpPr>
        <p:spPr bwMode="auto">
          <a:xfrm>
            <a:off x="19034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AutoShape 44"/>
          <p:cNvCxnSpPr>
            <a:cxnSpLocks noChangeShapeType="1"/>
            <a:stCxn id="30" idx="3"/>
            <a:endCxn id="34" idx="0"/>
          </p:cNvCxnSpPr>
          <p:nvPr/>
        </p:nvCxnSpPr>
        <p:spPr bwMode="auto">
          <a:xfrm flipH="1">
            <a:off x="3086100" y="4506913"/>
            <a:ext cx="2682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AutoShape 45"/>
          <p:cNvCxnSpPr>
            <a:cxnSpLocks noChangeShapeType="1"/>
            <a:stCxn id="30" idx="5"/>
            <a:endCxn id="35" idx="0"/>
          </p:cNvCxnSpPr>
          <p:nvPr/>
        </p:nvCxnSpPr>
        <p:spPr bwMode="auto">
          <a:xfrm>
            <a:off x="3732213" y="4506913"/>
            <a:ext cx="268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46"/>
          <p:cNvSpPr>
            <a:spLocks noChangeArrowheads="1"/>
          </p:cNvSpPr>
          <p:nvPr/>
        </p:nvSpPr>
        <p:spPr bwMode="auto">
          <a:xfrm>
            <a:off x="33528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40" name="AutoShape 47"/>
          <p:cNvCxnSpPr>
            <a:cxnSpLocks noChangeShapeType="1"/>
            <a:stCxn id="28" idx="4"/>
            <a:endCxn id="39" idx="0"/>
          </p:cNvCxnSpPr>
          <p:nvPr/>
        </p:nvCxnSpPr>
        <p:spPr bwMode="auto">
          <a:xfrm>
            <a:off x="1257300" y="5499100"/>
            <a:ext cx="22860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AutoShape 55"/>
          <p:cNvCxnSpPr>
            <a:cxnSpLocks noChangeShapeType="1"/>
            <a:stCxn id="28" idx="4"/>
          </p:cNvCxnSpPr>
          <p:nvPr/>
        </p:nvCxnSpPr>
        <p:spPr bwMode="auto">
          <a:xfrm>
            <a:off x="1257300" y="5499100"/>
            <a:ext cx="4038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AutoShape 56"/>
          <p:cNvCxnSpPr>
            <a:cxnSpLocks noChangeShapeType="1"/>
            <a:stCxn id="33" idx="4"/>
          </p:cNvCxnSpPr>
          <p:nvPr/>
        </p:nvCxnSpPr>
        <p:spPr bwMode="auto">
          <a:xfrm>
            <a:off x="2171700" y="5499100"/>
            <a:ext cx="31242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AutoShape 57"/>
          <p:cNvCxnSpPr>
            <a:cxnSpLocks noChangeShapeType="1"/>
            <a:stCxn id="33" idx="4"/>
          </p:cNvCxnSpPr>
          <p:nvPr/>
        </p:nvCxnSpPr>
        <p:spPr bwMode="auto">
          <a:xfrm>
            <a:off x="2171700" y="5499100"/>
            <a:ext cx="31242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AutoShape 58"/>
          <p:cNvCxnSpPr>
            <a:cxnSpLocks noChangeShapeType="1"/>
            <a:stCxn id="34" idx="4"/>
            <a:endCxn id="39" idx="0"/>
          </p:cNvCxnSpPr>
          <p:nvPr/>
        </p:nvCxnSpPr>
        <p:spPr bwMode="auto">
          <a:xfrm>
            <a:off x="3086100" y="5499100"/>
            <a:ext cx="4572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AutoShape 59"/>
          <p:cNvCxnSpPr>
            <a:cxnSpLocks noChangeShapeType="1"/>
            <a:stCxn id="34" idx="4"/>
            <a:endCxn id="39" idx="0"/>
          </p:cNvCxnSpPr>
          <p:nvPr/>
        </p:nvCxnSpPr>
        <p:spPr bwMode="auto">
          <a:xfrm>
            <a:off x="3086100" y="5499100"/>
            <a:ext cx="4572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AutoShape 60"/>
          <p:cNvCxnSpPr>
            <a:cxnSpLocks noChangeShapeType="1"/>
            <a:stCxn id="35" idx="4"/>
            <a:endCxn id="39" idx="0"/>
          </p:cNvCxnSpPr>
          <p:nvPr/>
        </p:nvCxnSpPr>
        <p:spPr bwMode="auto">
          <a:xfrm flipH="1">
            <a:off x="3543300" y="5499100"/>
            <a:ext cx="4572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AutoShape 61"/>
          <p:cNvCxnSpPr>
            <a:cxnSpLocks noChangeShapeType="1"/>
            <a:stCxn id="35" idx="4"/>
          </p:cNvCxnSpPr>
          <p:nvPr/>
        </p:nvCxnSpPr>
        <p:spPr bwMode="auto">
          <a:xfrm>
            <a:off x="4000500" y="5499100"/>
            <a:ext cx="12954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 name="Oval 62"/>
          <p:cNvSpPr>
            <a:spLocks noChangeArrowheads="1"/>
          </p:cNvSpPr>
          <p:nvPr/>
        </p:nvSpPr>
        <p:spPr bwMode="auto">
          <a:xfrm>
            <a:off x="4191000" y="2133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1</a:t>
            </a:r>
            <a:endParaRPr lang="en-US" u="none">
              <a:latin typeface="Arial Unicode MS" charset="0"/>
            </a:endParaRPr>
          </a:p>
        </p:txBody>
      </p:sp>
      <p:cxnSp>
        <p:nvCxnSpPr>
          <p:cNvPr id="49" name="AutoShape 63"/>
          <p:cNvCxnSpPr>
            <a:cxnSpLocks noChangeShapeType="1"/>
            <a:stCxn id="48" idx="6"/>
            <a:endCxn id="5" idx="1"/>
          </p:cNvCxnSpPr>
          <p:nvPr/>
        </p:nvCxnSpPr>
        <p:spPr bwMode="auto">
          <a:xfrm>
            <a:off x="4737100" y="2400300"/>
            <a:ext cx="1360488" cy="636588"/>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AutoShape 64"/>
          <p:cNvCxnSpPr>
            <a:cxnSpLocks noChangeShapeType="1"/>
            <a:stCxn id="48" idx="2"/>
            <a:endCxn id="26" idx="7"/>
          </p:cNvCxnSpPr>
          <p:nvPr/>
        </p:nvCxnSpPr>
        <p:spPr bwMode="auto">
          <a:xfrm flipH="1">
            <a:off x="2817813" y="2400300"/>
            <a:ext cx="1360487" cy="636588"/>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AutoShape 79"/>
          <p:cNvCxnSpPr>
            <a:cxnSpLocks noChangeShapeType="1"/>
            <a:stCxn id="34" idx="0"/>
            <a:endCxn id="7" idx="0"/>
          </p:cNvCxnSpPr>
          <p:nvPr/>
        </p:nvCxnSpPr>
        <p:spPr bwMode="auto">
          <a:xfrm rot="5400000" flipV="1">
            <a:off x="3999706" y="4026694"/>
            <a:ext cx="1588" cy="1828800"/>
          </a:xfrm>
          <a:prstGeom prst="curvedConnector3">
            <a:avLst>
              <a:gd name="adj1" fmla="val -13600000"/>
            </a:avLst>
          </a:prstGeom>
          <a:noFill/>
          <a:ln w="254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AutoShape 81"/>
          <p:cNvCxnSpPr>
            <a:cxnSpLocks noChangeShapeType="1"/>
            <a:stCxn id="13" idx="0"/>
            <a:endCxn id="14" idx="0"/>
          </p:cNvCxnSpPr>
          <p:nvPr/>
        </p:nvCxnSpPr>
        <p:spPr bwMode="auto">
          <a:xfrm rot="5400000" flipV="1">
            <a:off x="7200106" y="4483894"/>
            <a:ext cx="1588" cy="914400"/>
          </a:xfrm>
          <a:prstGeom prst="curvedConnector3">
            <a:avLst>
              <a:gd name="adj1" fmla="val -13600000"/>
            </a:avLst>
          </a:prstGeom>
          <a:noFill/>
          <a:ln w="254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82"/>
          <p:cNvCxnSpPr>
            <a:cxnSpLocks noChangeShapeType="1"/>
            <a:stCxn id="28" idx="4"/>
            <a:endCxn id="35" idx="4"/>
          </p:cNvCxnSpPr>
          <p:nvPr/>
        </p:nvCxnSpPr>
        <p:spPr bwMode="auto">
          <a:xfrm rot="16200000" flipH="1">
            <a:off x="2628106" y="4128294"/>
            <a:ext cx="1588" cy="27432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AutoShape 84"/>
          <p:cNvCxnSpPr>
            <a:cxnSpLocks noChangeShapeType="1"/>
            <a:stCxn id="35" idx="4"/>
            <a:endCxn id="12" idx="4"/>
          </p:cNvCxnSpPr>
          <p:nvPr/>
        </p:nvCxnSpPr>
        <p:spPr bwMode="auto">
          <a:xfrm rot="16200000" flipH="1">
            <a:off x="4914106" y="4585494"/>
            <a:ext cx="1588" cy="1828800"/>
          </a:xfrm>
          <a:prstGeom prst="curvedConnector3">
            <a:avLst>
              <a:gd name="adj1" fmla="val 13600000"/>
            </a:avLst>
          </a:prstGeom>
          <a:noFill/>
          <a:ln w="2540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85"/>
          <p:cNvCxnSpPr>
            <a:cxnSpLocks noChangeShapeType="1"/>
            <a:stCxn id="7" idx="0"/>
            <a:endCxn id="13" idx="0"/>
          </p:cNvCxnSpPr>
          <p:nvPr/>
        </p:nvCxnSpPr>
        <p:spPr bwMode="auto">
          <a:xfrm rot="5400000" flipV="1">
            <a:off x="5828506" y="4026694"/>
            <a:ext cx="1588" cy="1828800"/>
          </a:xfrm>
          <a:prstGeom prst="curvedConnector3">
            <a:avLst>
              <a:gd name="adj1" fmla="val -13600000"/>
            </a:avLst>
          </a:prstGeom>
          <a:noFill/>
          <a:ln w="254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Rectangle 86"/>
          <p:cNvSpPr>
            <a:spLocks noChangeArrowheads="1"/>
          </p:cNvSpPr>
          <p:nvPr/>
        </p:nvSpPr>
        <p:spPr bwMode="auto">
          <a:xfrm>
            <a:off x="51054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Tree>
    <p:extLst>
      <p:ext uri="{BB962C8B-B14F-4D97-AF65-F5344CB8AC3E}">
        <p14:creationId xmlns:p14="http://schemas.microsoft.com/office/powerpoint/2010/main" val="40238838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Decision Diagrams</a:t>
            </a:r>
          </a:p>
        </p:txBody>
      </p:sp>
      <p:sp>
        <p:nvSpPr>
          <p:cNvPr id="3" name="Content Placeholder 2"/>
          <p:cNvSpPr>
            <a:spLocks noGrp="1"/>
          </p:cNvSpPr>
          <p:nvPr>
            <p:ph idx="1"/>
          </p:nvPr>
        </p:nvSpPr>
        <p:spPr>
          <a:xfrm>
            <a:off x="457200" y="1371600"/>
            <a:ext cx="8229600" cy="4572000"/>
          </a:xfrm>
        </p:spPr>
        <p:txBody>
          <a:bodyPr/>
          <a:lstStyle/>
          <a:p>
            <a:r>
              <a:rPr lang="en-US" dirty="0"/>
              <a:t>Collapse redundant nodes</a:t>
            </a:r>
          </a:p>
        </p:txBody>
      </p:sp>
      <p:sp>
        <p:nvSpPr>
          <p:cNvPr id="4" name="Slide Number Placeholder 3"/>
          <p:cNvSpPr>
            <a:spLocks noGrp="1"/>
          </p:cNvSpPr>
          <p:nvPr>
            <p:ph type="sldNum" sz="quarter" idx="12"/>
          </p:nvPr>
        </p:nvSpPr>
        <p:spPr/>
        <p:txBody>
          <a:bodyPr/>
          <a:lstStyle/>
          <a:p>
            <a:fld id="{F75E594F-3FDD-2043-9924-98001D6D9D2B}" type="slidenum">
              <a:rPr lang="en-CA" smtClean="0"/>
              <a:pPr/>
              <a:t>20</a:t>
            </a:fld>
            <a:endParaRPr lang="en-CA"/>
          </a:p>
        </p:txBody>
      </p:sp>
      <p:sp>
        <p:nvSpPr>
          <p:cNvPr id="5" name="Oval 4"/>
          <p:cNvSpPr>
            <a:spLocks noChangeArrowheads="1"/>
          </p:cNvSpPr>
          <p:nvPr/>
        </p:nvSpPr>
        <p:spPr bwMode="auto">
          <a:xfrm>
            <a:off x="60198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6" name="AutoShape 5"/>
          <p:cNvCxnSpPr>
            <a:cxnSpLocks noChangeShapeType="1"/>
            <a:stCxn id="5" idx="3"/>
            <a:endCxn id="8" idx="0"/>
          </p:cNvCxnSpPr>
          <p:nvPr/>
        </p:nvCxnSpPr>
        <p:spPr bwMode="auto">
          <a:xfrm flipH="1">
            <a:off x="5372100" y="3440113"/>
            <a:ext cx="725488" cy="5857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Oval 6"/>
          <p:cNvSpPr>
            <a:spLocks noChangeArrowheads="1"/>
          </p:cNvSpPr>
          <p:nvPr/>
        </p:nvSpPr>
        <p:spPr bwMode="auto">
          <a:xfrm>
            <a:off x="46482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8" name="Oval 7"/>
          <p:cNvSpPr>
            <a:spLocks noChangeArrowheads="1"/>
          </p:cNvSpPr>
          <p:nvPr/>
        </p:nvSpPr>
        <p:spPr bwMode="auto">
          <a:xfrm>
            <a:off x="51054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sp>
        <p:nvSpPr>
          <p:cNvPr id="9" name="Oval 8"/>
          <p:cNvSpPr>
            <a:spLocks noChangeArrowheads="1"/>
          </p:cNvSpPr>
          <p:nvPr/>
        </p:nvSpPr>
        <p:spPr bwMode="auto">
          <a:xfrm>
            <a:off x="69342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10" name="AutoShape 9"/>
          <p:cNvCxnSpPr>
            <a:cxnSpLocks noChangeShapeType="1"/>
            <a:stCxn id="5" idx="5"/>
            <a:endCxn id="9" idx="0"/>
          </p:cNvCxnSpPr>
          <p:nvPr/>
        </p:nvCxnSpPr>
        <p:spPr bwMode="auto">
          <a:xfrm>
            <a:off x="6475413" y="3440113"/>
            <a:ext cx="725487" cy="5857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AutoShape 10"/>
          <p:cNvCxnSpPr>
            <a:cxnSpLocks noChangeShapeType="1"/>
            <a:stCxn id="8" idx="4"/>
            <a:endCxn id="7" idx="0"/>
          </p:cNvCxnSpPr>
          <p:nvPr/>
        </p:nvCxnSpPr>
        <p:spPr bwMode="auto">
          <a:xfrm flipH="1">
            <a:off x="4914900" y="4584700"/>
            <a:ext cx="457200" cy="3556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14"/>
          <p:cNvCxnSpPr>
            <a:cxnSpLocks noChangeShapeType="1"/>
            <a:stCxn id="8" idx="3"/>
            <a:endCxn id="24" idx="0"/>
          </p:cNvCxnSpPr>
          <p:nvPr/>
        </p:nvCxnSpPr>
        <p:spPr bwMode="auto">
          <a:xfrm flipH="1">
            <a:off x="4000500" y="4506913"/>
            <a:ext cx="1182688"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5"/>
          <p:cNvCxnSpPr>
            <a:cxnSpLocks noChangeShapeType="1"/>
            <a:stCxn id="9" idx="3"/>
            <a:endCxn id="7" idx="0"/>
          </p:cNvCxnSpPr>
          <p:nvPr/>
        </p:nvCxnSpPr>
        <p:spPr bwMode="auto">
          <a:xfrm flipH="1">
            <a:off x="4914900" y="4506913"/>
            <a:ext cx="20970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AutoShape 16"/>
          <p:cNvCxnSpPr>
            <a:cxnSpLocks noChangeShapeType="1"/>
            <a:stCxn id="9" idx="3"/>
            <a:endCxn id="7" idx="0"/>
          </p:cNvCxnSpPr>
          <p:nvPr/>
        </p:nvCxnSpPr>
        <p:spPr bwMode="auto">
          <a:xfrm flipH="1">
            <a:off x="4914900" y="4506913"/>
            <a:ext cx="2097088"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AutoShape 17"/>
          <p:cNvCxnSpPr>
            <a:cxnSpLocks noChangeShapeType="1"/>
            <a:stCxn id="7" idx="4"/>
            <a:endCxn id="28" idx="0"/>
          </p:cNvCxnSpPr>
          <p:nvPr/>
        </p:nvCxnSpPr>
        <p:spPr bwMode="auto">
          <a:xfrm flipH="1">
            <a:off x="3543300" y="5499100"/>
            <a:ext cx="1371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AutoShape 19"/>
          <p:cNvCxnSpPr>
            <a:cxnSpLocks noChangeShapeType="1"/>
            <a:stCxn id="7" idx="4"/>
            <a:endCxn id="28" idx="0"/>
          </p:cNvCxnSpPr>
          <p:nvPr/>
        </p:nvCxnSpPr>
        <p:spPr bwMode="auto">
          <a:xfrm flipH="1">
            <a:off x="3543300" y="5499100"/>
            <a:ext cx="1371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Oval 26"/>
          <p:cNvSpPr>
            <a:spLocks noChangeArrowheads="1"/>
          </p:cNvSpPr>
          <p:nvPr/>
        </p:nvSpPr>
        <p:spPr bwMode="auto">
          <a:xfrm>
            <a:off x="23622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18" name="AutoShape 27"/>
          <p:cNvCxnSpPr>
            <a:cxnSpLocks noChangeShapeType="1"/>
            <a:stCxn id="17" idx="3"/>
            <a:endCxn id="19" idx="0"/>
          </p:cNvCxnSpPr>
          <p:nvPr/>
        </p:nvCxnSpPr>
        <p:spPr bwMode="auto">
          <a:xfrm flipH="1">
            <a:off x="1714500" y="3440113"/>
            <a:ext cx="725488" cy="5857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Oval 29"/>
          <p:cNvSpPr>
            <a:spLocks noChangeArrowheads="1"/>
          </p:cNvSpPr>
          <p:nvPr/>
        </p:nvSpPr>
        <p:spPr bwMode="auto">
          <a:xfrm>
            <a:off x="14478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sp>
        <p:nvSpPr>
          <p:cNvPr id="20" name="Oval 30"/>
          <p:cNvSpPr>
            <a:spLocks noChangeArrowheads="1"/>
          </p:cNvSpPr>
          <p:nvPr/>
        </p:nvSpPr>
        <p:spPr bwMode="auto">
          <a:xfrm>
            <a:off x="32766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21" name="AutoShape 31"/>
          <p:cNvCxnSpPr>
            <a:cxnSpLocks noChangeShapeType="1"/>
            <a:stCxn id="17" idx="5"/>
            <a:endCxn id="20" idx="0"/>
          </p:cNvCxnSpPr>
          <p:nvPr/>
        </p:nvCxnSpPr>
        <p:spPr bwMode="auto">
          <a:xfrm>
            <a:off x="2817813" y="3440113"/>
            <a:ext cx="725487" cy="5857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AutoShape 32"/>
          <p:cNvCxnSpPr>
            <a:cxnSpLocks noChangeShapeType="1"/>
            <a:stCxn id="19" idx="5"/>
            <a:endCxn id="24" idx="0"/>
          </p:cNvCxnSpPr>
          <p:nvPr/>
        </p:nvCxnSpPr>
        <p:spPr bwMode="auto">
          <a:xfrm>
            <a:off x="1903413" y="4506913"/>
            <a:ext cx="2097087"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Oval 33"/>
          <p:cNvSpPr>
            <a:spLocks noChangeArrowheads="1"/>
          </p:cNvSpPr>
          <p:nvPr/>
        </p:nvSpPr>
        <p:spPr bwMode="auto">
          <a:xfrm>
            <a:off x="19050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24" name="Oval 35"/>
          <p:cNvSpPr>
            <a:spLocks noChangeArrowheads="1"/>
          </p:cNvSpPr>
          <p:nvPr/>
        </p:nvSpPr>
        <p:spPr bwMode="auto">
          <a:xfrm>
            <a:off x="37338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cxnSp>
        <p:nvCxnSpPr>
          <p:cNvPr id="25" name="AutoShape 36"/>
          <p:cNvCxnSpPr>
            <a:cxnSpLocks noChangeShapeType="1"/>
            <a:stCxn id="19" idx="4"/>
            <a:endCxn id="23" idx="0"/>
          </p:cNvCxnSpPr>
          <p:nvPr/>
        </p:nvCxnSpPr>
        <p:spPr bwMode="auto">
          <a:xfrm>
            <a:off x="1714500" y="4584700"/>
            <a:ext cx="45720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AutoShape 37"/>
          <p:cNvCxnSpPr>
            <a:cxnSpLocks noChangeShapeType="1"/>
            <a:stCxn id="20" idx="5"/>
            <a:endCxn id="7" idx="0"/>
          </p:cNvCxnSpPr>
          <p:nvPr/>
        </p:nvCxnSpPr>
        <p:spPr bwMode="auto">
          <a:xfrm>
            <a:off x="3732213" y="4506913"/>
            <a:ext cx="1182687"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38"/>
          <p:cNvCxnSpPr>
            <a:cxnSpLocks noChangeShapeType="1"/>
            <a:stCxn id="20" idx="4"/>
            <a:endCxn id="24" idx="0"/>
          </p:cNvCxnSpPr>
          <p:nvPr/>
        </p:nvCxnSpPr>
        <p:spPr bwMode="auto">
          <a:xfrm>
            <a:off x="3543300" y="4584700"/>
            <a:ext cx="45720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Rectangle 39"/>
          <p:cNvSpPr>
            <a:spLocks noChangeArrowheads="1"/>
          </p:cNvSpPr>
          <p:nvPr/>
        </p:nvSpPr>
        <p:spPr bwMode="auto">
          <a:xfrm>
            <a:off x="33528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29" name="AutoShape 42"/>
          <p:cNvCxnSpPr>
            <a:cxnSpLocks noChangeShapeType="1"/>
            <a:stCxn id="23" idx="4"/>
          </p:cNvCxnSpPr>
          <p:nvPr/>
        </p:nvCxnSpPr>
        <p:spPr bwMode="auto">
          <a:xfrm>
            <a:off x="2171700" y="5499100"/>
            <a:ext cx="31242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AutoShape 43"/>
          <p:cNvCxnSpPr>
            <a:cxnSpLocks noChangeShapeType="1"/>
            <a:stCxn id="23" idx="4"/>
          </p:cNvCxnSpPr>
          <p:nvPr/>
        </p:nvCxnSpPr>
        <p:spPr bwMode="auto">
          <a:xfrm>
            <a:off x="2171700" y="5499100"/>
            <a:ext cx="31242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46"/>
          <p:cNvCxnSpPr>
            <a:cxnSpLocks noChangeShapeType="1"/>
            <a:stCxn id="24" idx="4"/>
            <a:endCxn id="28" idx="0"/>
          </p:cNvCxnSpPr>
          <p:nvPr/>
        </p:nvCxnSpPr>
        <p:spPr bwMode="auto">
          <a:xfrm flipH="1">
            <a:off x="3543300" y="5499100"/>
            <a:ext cx="4572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AutoShape 47"/>
          <p:cNvCxnSpPr>
            <a:cxnSpLocks noChangeShapeType="1"/>
            <a:stCxn id="24" idx="4"/>
          </p:cNvCxnSpPr>
          <p:nvPr/>
        </p:nvCxnSpPr>
        <p:spPr bwMode="auto">
          <a:xfrm>
            <a:off x="4000500" y="5499100"/>
            <a:ext cx="12954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Oval 48"/>
          <p:cNvSpPr>
            <a:spLocks noChangeArrowheads="1"/>
          </p:cNvSpPr>
          <p:nvPr/>
        </p:nvSpPr>
        <p:spPr bwMode="auto">
          <a:xfrm>
            <a:off x="4191000" y="2133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1</a:t>
            </a:r>
            <a:endParaRPr lang="en-US" u="none">
              <a:latin typeface="Arial Unicode MS" charset="0"/>
            </a:endParaRPr>
          </a:p>
        </p:txBody>
      </p:sp>
      <p:cxnSp>
        <p:nvCxnSpPr>
          <p:cNvPr id="34" name="AutoShape 49"/>
          <p:cNvCxnSpPr>
            <a:cxnSpLocks noChangeShapeType="1"/>
            <a:stCxn id="33" idx="6"/>
            <a:endCxn id="5" idx="1"/>
          </p:cNvCxnSpPr>
          <p:nvPr/>
        </p:nvCxnSpPr>
        <p:spPr bwMode="auto">
          <a:xfrm>
            <a:off x="4737100" y="2400300"/>
            <a:ext cx="1360488" cy="636588"/>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 name="AutoShape 50"/>
          <p:cNvCxnSpPr>
            <a:cxnSpLocks noChangeShapeType="1"/>
            <a:stCxn id="33" idx="2"/>
            <a:endCxn id="17" idx="7"/>
          </p:cNvCxnSpPr>
          <p:nvPr/>
        </p:nvCxnSpPr>
        <p:spPr bwMode="auto">
          <a:xfrm flipH="1">
            <a:off x="2817813" y="2400300"/>
            <a:ext cx="1360487" cy="636588"/>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 name="AutoShape 56"/>
          <p:cNvCxnSpPr>
            <a:cxnSpLocks noChangeShapeType="1"/>
            <a:stCxn id="20" idx="0"/>
            <a:endCxn id="8" idx="0"/>
          </p:cNvCxnSpPr>
          <p:nvPr/>
        </p:nvCxnSpPr>
        <p:spPr bwMode="auto">
          <a:xfrm rot="5400000" flipV="1">
            <a:off x="4456906" y="3112294"/>
            <a:ext cx="1588" cy="1828800"/>
          </a:xfrm>
          <a:prstGeom prst="curvedConnector3">
            <a:avLst>
              <a:gd name="adj1" fmla="val -13600000"/>
            </a:avLst>
          </a:prstGeom>
          <a:noFill/>
          <a:ln w="254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Rectangle 57"/>
          <p:cNvSpPr>
            <a:spLocks noChangeArrowheads="1"/>
          </p:cNvSpPr>
          <p:nvPr/>
        </p:nvSpPr>
        <p:spPr bwMode="auto">
          <a:xfrm>
            <a:off x="51054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Tree>
    <p:extLst>
      <p:ext uri="{BB962C8B-B14F-4D97-AF65-F5344CB8AC3E}">
        <p14:creationId xmlns:p14="http://schemas.microsoft.com/office/powerpoint/2010/main" val="40238838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Decision Diagrams</a:t>
            </a:r>
            <a:endParaRPr lang="en-US" dirty="0"/>
          </a:p>
        </p:txBody>
      </p:sp>
      <p:sp>
        <p:nvSpPr>
          <p:cNvPr id="3" name="Content Placeholder 2"/>
          <p:cNvSpPr>
            <a:spLocks noGrp="1"/>
          </p:cNvSpPr>
          <p:nvPr>
            <p:ph idx="1"/>
          </p:nvPr>
        </p:nvSpPr>
        <p:spPr>
          <a:xfrm>
            <a:off x="457200" y="1371600"/>
            <a:ext cx="8229600" cy="4572000"/>
          </a:xfrm>
        </p:spPr>
        <p:txBody>
          <a:bodyPr/>
          <a:lstStyle/>
          <a:p>
            <a:r>
              <a:rPr lang="en-US" dirty="0"/>
              <a:t>Collapse redundant </a:t>
            </a:r>
            <a:r>
              <a:rPr lang="en-US" dirty="0" smtClean="0"/>
              <a:t>nodes</a:t>
            </a:r>
            <a:endParaRPr lang="en-US" dirty="0"/>
          </a:p>
        </p:txBody>
      </p:sp>
      <p:sp>
        <p:nvSpPr>
          <p:cNvPr id="4" name="Slide Number Placeholder 3"/>
          <p:cNvSpPr>
            <a:spLocks noGrp="1"/>
          </p:cNvSpPr>
          <p:nvPr>
            <p:ph type="sldNum" sz="quarter" idx="12"/>
          </p:nvPr>
        </p:nvSpPr>
        <p:spPr/>
        <p:txBody>
          <a:bodyPr/>
          <a:lstStyle/>
          <a:p>
            <a:fld id="{F75E594F-3FDD-2043-9924-98001D6D9D2B}" type="slidenum">
              <a:rPr lang="en-CA" smtClean="0"/>
              <a:pPr/>
              <a:t>21</a:t>
            </a:fld>
            <a:endParaRPr lang="en-CA"/>
          </a:p>
        </p:txBody>
      </p:sp>
      <p:sp>
        <p:nvSpPr>
          <p:cNvPr id="5" name="Oval 4"/>
          <p:cNvSpPr>
            <a:spLocks noChangeArrowheads="1"/>
          </p:cNvSpPr>
          <p:nvPr/>
        </p:nvSpPr>
        <p:spPr bwMode="auto">
          <a:xfrm>
            <a:off x="60198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6" name="AutoShape 5"/>
          <p:cNvCxnSpPr>
            <a:cxnSpLocks noChangeShapeType="1"/>
            <a:stCxn id="5" idx="3"/>
            <a:endCxn id="8" idx="0"/>
          </p:cNvCxnSpPr>
          <p:nvPr/>
        </p:nvCxnSpPr>
        <p:spPr bwMode="auto">
          <a:xfrm flipH="1">
            <a:off x="4457700" y="3440113"/>
            <a:ext cx="1639888" cy="5857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Oval 6"/>
          <p:cNvSpPr>
            <a:spLocks noChangeArrowheads="1"/>
          </p:cNvSpPr>
          <p:nvPr/>
        </p:nvSpPr>
        <p:spPr bwMode="auto">
          <a:xfrm>
            <a:off x="46482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8" name="Oval 7"/>
          <p:cNvSpPr>
            <a:spLocks noChangeArrowheads="1"/>
          </p:cNvSpPr>
          <p:nvPr/>
        </p:nvSpPr>
        <p:spPr bwMode="auto">
          <a:xfrm>
            <a:off x="41910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sp>
        <p:nvSpPr>
          <p:cNvPr id="9" name="Oval 8"/>
          <p:cNvSpPr>
            <a:spLocks noChangeArrowheads="1"/>
          </p:cNvSpPr>
          <p:nvPr/>
        </p:nvSpPr>
        <p:spPr bwMode="auto">
          <a:xfrm>
            <a:off x="60198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10" name="AutoShape 9"/>
          <p:cNvCxnSpPr>
            <a:cxnSpLocks noChangeShapeType="1"/>
            <a:stCxn id="5" idx="4"/>
            <a:endCxn id="9" idx="0"/>
          </p:cNvCxnSpPr>
          <p:nvPr/>
        </p:nvCxnSpPr>
        <p:spPr bwMode="auto">
          <a:xfrm>
            <a:off x="6286500" y="3517900"/>
            <a:ext cx="0" cy="5080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AutoShape 10"/>
          <p:cNvCxnSpPr>
            <a:cxnSpLocks noChangeShapeType="1"/>
            <a:stCxn id="8" idx="5"/>
            <a:endCxn id="7" idx="0"/>
          </p:cNvCxnSpPr>
          <p:nvPr/>
        </p:nvCxnSpPr>
        <p:spPr bwMode="auto">
          <a:xfrm>
            <a:off x="4646613" y="4506913"/>
            <a:ext cx="268287"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11"/>
          <p:cNvCxnSpPr>
            <a:cxnSpLocks noChangeShapeType="1"/>
            <a:stCxn id="8" idx="3"/>
            <a:endCxn id="23" idx="0"/>
          </p:cNvCxnSpPr>
          <p:nvPr/>
        </p:nvCxnSpPr>
        <p:spPr bwMode="auto">
          <a:xfrm flipH="1">
            <a:off x="4000500" y="4506913"/>
            <a:ext cx="268288"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2"/>
          <p:cNvCxnSpPr>
            <a:cxnSpLocks noChangeShapeType="1"/>
            <a:stCxn id="9" idx="3"/>
            <a:endCxn id="7" idx="0"/>
          </p:cNvCxnSpPr>
          <p:nvPr/>
        </p:nvCxnSpPr>
        <p:spPr bwMode="auto">
          <a:xfrm flipH="1">
            <a:off x="4914900" y="4506913"/>
            <a:ext cx="11826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AutoShape 13"/>
          <p:cNvCxnSpPr>
            <a:cxnSpLocks noChangeShapeType="1"/>
            <a:stCxn id="9" idx="3"/>
            <a:endCxn id="7" idx="0"/>
          </p:cNvCxnSpPr>
          <p:nvPr/>
        </p:nvCxnSpPr>
        <p:spPr bwMode="auto">
          <a:xfrm flipH="1">
            <a:off x="4914900" y="4506913"/>
            <a:ext cx="1182688"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AutoShape 14"/>
          <p:cNvCxnSpPr>
            <a:cxnSpLocks noChangeShapeType="1"/>
            <a:stCxn id="7" idx="4"/>
            <a:endCxn id="25" idx="0"/>
          </p:cNvCxnSpPr>
          <p:nvPr/>
        </p:nvCxnSpPr>
        <p:spPr bwMode="auto">
          <a:xfrm flipH="1">
            <a:off x="3543300" y="5499100"/>
            <a:ext cx="1371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AutoShape 16"/>
          <p:cNvCxnSpPr>
            <a:cxnSpLocks noChangeShapeType="1"/>
            <a:stCxn id="7" idx="4"/>
            <a:endCxn id="25" idx="0"/>
          </p:cNvCxnSpPr>
          <p:nvPr/>
        </p:nvCxnSpPr>
        <p:spPr bwMode="auto">
          <a:xfrm flipH="1">
            <a:off x="3543300" y="5499100"/>
            <a:ext cx="1371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Oval 17"/>
          <p:cNvSpPr>
            <a:spLocks noChangeArrowheads="1"/>
          </p:cNvSpPr>
          <p:nvPr/>
        </p:nvSpPr>
        <p:spPr bwMode="auto">
          <a:xfrm>
            <a:off x="23622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18" name="AutoShape 18"/>
          <p:cNvCxnSpPr>
            <a:cxnSpLocks noChangeShapeType="1"/>
            <a:stCxn id="17" idx="4"/>
            <a:endCxn id="19" idx="0"/>
          </p:cNvCxnSpPr>
          <p:nvPr/>
        </p:nvCxnSpPr>
        <p:spPr bwMode="auto">
          <a:xfrm>
            <a:off x="2628900" y="3517900"/>
            <a:ext cx="0" cy="5080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Oval 19"/>
          <p:cNvSpPr>
            <a:spLocks noChangeArrowheads="1"/>
          </p:cNvSpPr>
          <p:nvPr/>
        </p:nvSpPr>
        <p:spPr bwMode="auto">
          <a:xfrm>
            <a:off x="23622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20" name="AutoShape 21"/>
          <p:cNvCxnSpPr>
            <a:cxnSpLocks noChangeShapeType="1"/>
            <a:stCxn id="17" idx="5"/>
            <a:endCxn id="8" idx="0"/>
          </p:cNvCxnSpPr>
          <p:nvPr/>
        </p:nvCxnSpPr>
        <p:spPr bwMode="auto">
          <a:xfrm>
            <a:off x="2817813" y="3440113"/>
            <a:ext cx="1639887" cy="5857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22"/>
          <p:cNvCxnSpPr>
            <a:cxnSpLocks noChangeShapeType="1"/>
            <a:stCxn id="19" idx="5"/>
            <a:endCxn id="23" idx="0"/>
          </p:cNvCxnSpPr>
          <p:nvPr/>
        </p:nvCxnSpPr>
        <p:spPr bwMode="auto">
          <a:xfrm>
            <a:off x="2817813" y="4506913"/>
            <a:ext cx="1182687"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Oval 23"/>
          <p:cNvSpPr>
            <a:spLocks noChangeArrowheads="1"/>
          </p:cNvSpPr>
          <p:nvPr/>
        </p:nvSpPr>
        <p:spPr bwMode="auto">
          <a:xfrm>
            <a:off x="19050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23" name="Oval 24"/>
          <p:cNvSpPr>
            <a:spLocks noChangeArrowheads="1"/>
          </p:cNvSpPr>
          <p:nvPr/>
        </p:nvSpPr>
        <p:spPr bwMode="auto">
          <a:xfrm>
            <a:off x="37338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cxnSp>
        <p:nvCxnSpPr>
          <p:cNvPr id="24" name="AutoShape 25"/>
          <p:cNvCxnSpPr>
            <a:cxnSpLocks noChangeShapeType="1"/>
            <a:stCxn id="19" idx="4"/>
            <a:endCxn id="22" idx="0"/>
          </p:cNvCxnSpPr>
          <p:nvPr/>
        </p:nvCxnSpPr>
        <p:spPr bwMode="auto">
          <a:xfrm flipH="1">
            <a:off x="2171700" y="4584700"/>
            <a:ext cx="45720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28"/>
          <p:cNvSpPr>
            <a:spLocks noChangeArrowheads="1"/>
          </p:cNvSpPr>
          <p:nvPr/>
        </p:nvSpPr>
        <p:spPr bwMode="auto">
          <a:xfrm>
            <a:off x="33528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26" name="AutoShape 29"/>
          <p:cNvCxnSpPr>
            <a:cxnSpLocks noChangeShapeType="1"/>
            <a:stCxn id="22" idx="4"/>
          </p:cNvCxnSpPr>
          <p:nvPr/>
        </p:nvCxnSpPr>
        <p:spPr bwMode="auto">
          <a:xfrm>
            <a:off x="2171700" y="5499100"/>
            <a:ext cx="31242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30"/>
          <p:cNvCxnSpPr>
            <a:cxnSpLocks noChangeShapeType="1"/>
            <a:stCxn id="22" idx="4"/>
          </p:cNvCxnSpPr>
          <p:nvPr/>
        </p:nvCxnSpPr>
        <p:spPr bwMode="auto">
          <a:xfrm>
            <a:off x="2171700" y="5499100"/>
            <a:ext cx="31242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AutoShape 31"/>
          <p:cNvCxnSpPr>
            <a:cxnSpLocks noChangeShapeType="1"/>
            <a:stCxn id="23" idx="4"/>
            <a:endCxn id="25" idx="0"/>
          </p:cNvCxnSpPr>
          <p:nvPr/>
        </p:nvCxnSpPr>
        <p:spPr bwMode="auto">
          <a:xfrm flipH="1">
            <a:off x="3543300" y="5499100"/>
            <a:ext cx="4572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AutoShape 32"/>
          <p:cNvCxnSpPr>
            <a:cxnSpLocks noChangeShapeType="1"/>
            <a:stCxn id="23" idx="4"/>
          </p:cNvCxnSpPr>
          <p:nvPr/>
        </p:nvCxnSpPr>
        <p:spPr bwMode="auto">
          <a:xfrm>
            <a:off x="4000500" y="5499100"/>
            <a:ext cx="12954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Oval 33"/>
          <p:cNvSpPr>
            <a:spLocks noChangeArrowheads="1"/>
          </p:cNvSpPr>
          <p:nvPr/>
        </p:nvSpPr>
        <p:spPr bwMode="auto">
          <a:xfrm>
            <a:off x="4191000" y="2133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1</a:t>
            </a:r>
            <a:endParaRPr lang="en-US" u="none">
              <a:latin typeface="Arial Unicode MS" charset="0"/>
            </a:endParaRPr>
          </a:p>
        </p:txBody>
      </p:sp>
      <p:cxnSp>
        <p:nvCxnSpPr>
          <p:cNvPr id="31" name="AutoShape 34"/>
          <p:cNvCxnSpPr>
            <a:cxnSpLocks noChangeShapeType="1"/>
            <a:stCxn id="30" idx="6"/>
            <a:endCxn id="5" idx="1"/>
          </p:cNvCxnSpPr>
          <p:nvPr/>
        </p:nvCxnSpPr>
        <p:spPr bwMode="auto">
          <a:xfrm>
            <a:off x="4737100" y="2400300"/>
            <a:ext cx="1360488" cy="636588"/>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AutoShape 35"/>
          <p:cNvCxnSpPr>
            <a:cxnSpLocks noChangeShapeType="1"/>
            <a:stCxn id="30" idx="2"/>
            <a:endCxn id="17" idx="7"/>
          </p:cNvCxnSpPr>
          <p:nvPr/>
        </p:nvCxnSpPr>
        <p:spPr bwMode="auto">
          <a:xfrm flipH="1">
            <a:off x="2817813" y="2400300"/>
            <a:ext cx="1360487" cy="636588"/>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Rectangle 38"/>
          <p:cNvSpPr>
            <a:spLocks noChangeArrowheads="1"/>
          </p:cNvSpPr>
          <p:nvPr/>
        </p:nvSpPr>
        <p:spPr bwMode="auto">
          <a:xfrm>
            <a:off x="51054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Tree>
    <p:extLst>
      <p:ext uri="{BB962C8B-B14F-4D97-AF65-F5344CB8AC3E}">
        <p14:creationId xmlns:p14="http://schemas.microsoft.com/office/powerpoint/2010/main" val="40238838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Decision Diagrams</a:t>
            </a:r>
            <a:endParaRPr lang="en-US" dirty="0"/>
          </a:p>
        </p:txBody>
      </p:sp>
      <p:sp>
        <p:nvSpPr>
          <p:cNvPr id="3" name="Content Placeholder 2"/>
          <p:cNvSpPr>
            <a:spLocks noGrp="1"/>
          </p:cNvSpPr>
          <p:nvPr>
            <p:ph idx="1"/>
          </p:nvPr>
        </p:nvSpPr>
        <p:spPr>
          <a:xfrm>
            <a:off x="457200" y="1371600"/>
            <a:ext cx="8229600" cy="4572000"/>
          </a:xfrm>
        </p:spPr>
        <p:txBody>
          <a:bodyPr/>
          <a:lstStyle/>
          <a:p>
            <a:r>
              <a:rPr lang="en-US" dirty="0"/>
              <a:t>Eliminate unnecessary nodes</a:t>
            </a:r>
          </a:p>
        </p:txBody>
      </p:sp>
      <p:sp>
        <p:nvSpPr>
          <p:cNvPr id="4" name="Slide Number Placeholder 3"/>
          <p:cNvSpPr>
            <a:spLocks noGrp="1"/>
          </p:cNvSpPr>
          <p:nvPr>
            <p:ph type="sldNum" sz="quarter" idx="12"/>
          </p:nvPr>
        </p:nvSpPr>
        <p:spPr/>
        <p:txBody>
          <a:bodyPr/>
          <a:lstStyle/>
          <a:p>
            <a:fld id="{F75E594F-3FDD-2043-9924-98001D6D9D2B}" type="slidenum">
              <a:rPr lang="en-CA" smtClean="0"/>
              <a:pPr/>
              <a:t>22</a:t>
            </a:fld>
            <a:endParaRPr lang="en-CA"/>
          </a:p>
        </p:txBody>
      </p:sp>
      <p:sp>
        <p:nvSpPr>
          <p:cNvPr id="5" name="Oval 4"/>
          <p:cNvSpPr>
            <a:spLocks noChangeArrowheads="1"/>
          </p:cNvSpPr>
          <p:nvPr/>
        </p:nvSpPr>
        <p:spPr bwMode="auto">
          <a:xfrm>
            <a:off x="60198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6" name="AutoShape 5"/>
          <p:cNvCxnSpPr>
            <a:cxnSpLocks noChangeShapeType="1"/>
            <a:stCxn id="5" idx="3"/>
            <a:endCxn id="8" idx="0"/>
          </p:cNvCxnSpPr>
          <p:nvPr/>
        </p:nvCxnSpPr>
        <p:spPr bwMode="auto">
          <a:xfrm flipH="1">
            <a:off x="4457700" y="3440113"/>
            <a:ext cx="1639888" cy="5857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Oval 6"/>
          <p:cNvSpPr>
            <a:spLocks noChangeArrowheads="1"/>
          </p:cNvSpPr>
          <p:nvPr/>
        </p:nvSpPr>
        <p:spPr bwMode="auto">
          <a:xfrm>
            <a:off x="46482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8" name="Oval 7"/>
          <p:cNvSpPr>
            <a:spLocks noChangeArrowheads="1"/>
          </p:cNvSpPr>
          <p:nvPr/>
        </p:nvSpPr>
        <p:spPr bwMode="auto">
          <a:xfrm>
            <a:off x="41910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sp>
        <p:nvSpPr>
          <p:cNvPr id="9" name="Oval 8"/>
          <p:cNvSpPr>
            <a:spLocks noChangeArrowheads="1"/>
          </p:cNvSpPr>
          <p:nvPr/>
        </p:nvSpPr>
        <p:spPr bwMode="auto">
          <a:xfrm>
            <a:off x="60198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10" name="AutoShape 9"/>
          <p:cNvCxnSpPr>
            <a:cxnSpLocks noChangeShapeType="1"/>
            <a:stCxn id="5" idx="4"/>
            <a:endCxn id="9" idx="0"/>
          </p:cNvCxnSpPr>
          <p:nvPr/>
        </p:nvCxnSpPr>
        <p:spPr bwMode="auto">
          <a:xfrm>
            <a:off x="6286500" y="3517900"/>
            <a:ext cx="0" cy="5080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AutoShape 10"/>
          <p:cNvCxnSpPr>
            <a:cxnSpLocks noChangeShapeType="1"/>
            <a:stCxn id="8" idx="5"/>
            <a:endCxn id="7" idx="0"/>
          </p:cNvCxnSpPr>
          <p:nvPr/>
        </p:nvCxnSpPr>
        <p:spPr bwMode="auto">
          <a:xfrm>
            <a:off x="4646613" y="4506913"/>
            <a:ext cx="268287"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11"/>
          <p:cNvCxnSpPr>
            <a:cxnSpLocks noChangeShapeType="1"/>
            <a:stCxn id="8" idx="3"/>
            <a:endCxn id="23" idx="0"/>
          </p:cNvCxnSpPr>
          <p:nvPr/>
        </p:nvCxnSpPr>
        <p:spPr bwMode="auto">
          <a:xfrm flipH="1">
            <a:off x="4000500" y="4506913"/>
            <a:ext cx="268288"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2"/>
          <p:cNvCxnSpPr>
            <a:cxnSpLocks noChangeShapeType="1"/>
            <a:stCxn id="9" idx="3"/>
            <a:endCxn id="7" idx="0"/>
          </p:cNvCxnSpPr>
          <p:nvPr/>
        </p:nvCxnSpPr>
        <p:spPr bwMode="auto">
          <a:xfrm flipH="1">
            <a:off x="4914900" y="4506913"/>
            <a:ext cx="1182688"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AutoShape 13"/>
          <p:cNvCxnSpPr>
            <a:cxnSpLocks noChangeShapeType="1"/>
            <a:stCxn id="9" idx="3"/>
            <a:endCxn id="7" idx="0"/>
          </p:cNvCxnSpPr>
          <p:nvPr/>
        </p:nvCxnSpPr>
        <p:spPr bwMode="auto">
          <a:xfrm flipH="1">
            <a:off x="4914900" y="4506913"/>
            <a:ext cx="1182688"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AutoShape 14"/>
          <p:cNvCxnSpPr>
            <a:cxnSpLocks noChangeShapeType="1"/>
            <a:stCxn id="7" idx="4"/>
            <a:endCxn id="25" idx="0"/>
          </p:cNvCxnSpPr>
          <p:nvPr/>
        </p:nvCxnSpPr>
        <p:spPr bwMode="auto">
          <a:xfrm flipH="1">
            <a:off x="3543300" y="5499100"/>
            <a:ext cx="1371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AutoShape 16"/>
          <p:cNvCxnSpPr>
            <a:cxnSpLocks noChangeShapeType="1"/>
            <a:stCxn id="7" idx="4"/>
            <a:endCxn id="25" idx="0"/>
          </p:cNvCxnSpPr>
          <p:nvPr/>
        </p:nvCxnSpPr>
        <p:spPr bwMode="auto">
          <a:xfrm flipH="1">
            <a:off x="3543300" y="5499100"/>
            <a:ext cx="13716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Oval 17"/>
          <p:cNvSpPr>
            <a:spLocks noChangeArrowheads="1"/>
          </p:cNvSpPr>
          <p:nvPr/>
        </p:nvSpPr>
        <p:spPr bwMode="auto">
          <a:xfrm>
            <a:off x="23622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18" name="AutoShape 18"/>
          <p:cNvCxnSpPr>
            <a:cxnSpLocks noChangeShapeType="1"/>
            <a:stCxn id="17" idx="4"/>
            <a:endCxn id="19" idx="0"/>
          </p:cNvCxnSpPr>
          <p:nvPr/>
        </p:nvCxnSpPr>
        <p:spPr bwMode="auto">
          <a:xfrm>
            <a:off x="2628900" y="3517900"/>
            <a:ext cx="0" cy="5080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Oval 19"/>
          <p:cNvSpPr>
            <a:spLocks noChangeArrowheads="1"/>
          </p:cNvSpPr>
          <p:nvPr/>
        </p:nvSpPr>
        <p:spPr bwMode="auto">
          <a:xfrm>
            <a:off x="23622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20" name="AutoShape 21"/>
          <p:cNvCxnSpPr>
            <a:cxnSpLocks noChangeShapeType="1"/>
            <a:stCxn id="17" idx="5"/>
            <a:endCxn id="8" idx="0"/>
          </p:cNvCxnSpPr>
          <p:nvPr/>
        </p:nvCxnSpPr>
        <p:spPr bwMode="auto">
          <a:xfrm>
            <a:off x="2817813" y="3440113"/>
            <a:ext cx="1639887" cy="5857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22"/>
          <p:cNvCxnSpPr>
            <a:cxnSpLocks noChangeShapeType="1"/>
            <a:stCxn id="19" idx="5"/>
            <a:endCxn id="23" idx="0"/>
          </p:cNvCxnSpPr>
          <p:nvPr/>
        </p:nvCxnSpPr>
        <p:spPr bwMode="auto">
          <a:xfrm>
            <a:off x="2817813" y="4506913"/>
            <a:ext cx="1182687"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Oval 23"/>
          <p:cNvSpPr>
            <a:spLocks noChangeArrowheads="1"/>
          </p:cNvSpPr>
          <p:nvPr/>
        </p:nvSpPr>
        <p:spPr bwMode="auto">
          <a:xfrm>
            <a:off x="19050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sp>
        <p:nvSpPr>
          <p:cNvPr id="23" name="Oval 24"/>
          <p:cNvSpPr>
            <a:spLocks noChangeArrowheads="1"/>
          </p:cNvSpPr>
          <p:nvPr/>
        </p:nvSpPr>
        <p:spPr bwMode="auto">
          <a:xfrm>
            <a:off x="37338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cxnSp>
        <p:nvCxnSpPr>
          <p:cNvPr id="24" name="AutoShape 25"/>
          <p:cNvCxnSpPr>
            <a:cxnSpLocks noChangeShapeType="1"/>
            <a:stCxn id="19" idx="4"/>
            <a:endCxn id="22" idx="0"/>
          </p:cNvCxnSpPr>
          <p:nvPr/>
        </p:nvCxnSpPr>
        <p:spPr bwMode="auto">
          <a:xfrm flipH="1">
            <a:off x="2171700" y="4584700"/>
            <a:ext cx="45720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28"/>
          <p:cNvSpPr>
            <a:spLocks noChangeArrowheads="1"/>
          </p:cNvSpPr>
          <p:nvPr/>
        </p:nvSpPr>
        <p:spPr bwMode="auto">
          <a:xfrm>
            <a:off x="33528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26" name="AutoShape 29"/>
          <p:cNvCxnSpPr>
            <a:cxnSpLocks noChangeShapeType="1"/>
            <a:stCxn id="22" idx="4"/>
          </p:cNvCxnSpPr>
          <p:nvPr/>
        </p:nvCxnSpPr>
        <p:spPr bwMode="auto">
          <a:xfrm>
            <a:off x="2171700" y="5499100"/>
            <a:ext cx="31242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30"/>
          <p:cNvCxnSpPr>
            <a:cxnSpLocks noChangeShapeType="1"/>
            <a:stCxn id="22" idx="4"/>
          </p:cNvCxnSpPr>
          <p:nvPr/>
        </p:nvCxnSpPr>
        <p:spPr bwMode="auto">
          <a:xfrm>
            <a:off x="2171700" y="5499100"/>
            <a:ext cx="31242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AutoShape 31"/>
          <p:cNvCxnSpPr>
            <a:cxnSpLocks noChangeShapeType="1"/>
            <a:stCxn id="23" idx="4"/>
            <a:endCxn id="25" idx="0"/>
          </p:cNvCxnSpPr>
          <p:nvPr/>
        </p:nvCxnSpPr>
        <p:spPr bwMode="auto">
          <a:xfrm flipH="1">
            <a:off x="3543300" y="5499100"/>
            <a:ext cx="4572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AutoShape 32"/>
          <p:cNvCxnSpPr>
            <a:cxnSpLocks noChangeShapeType="1"/>
            <a:stCxn id="23" idx="4"/>
          </p:cNvCxnSpPr>
          <p:nvPr/>
        </p:nvCxnSpPr>
        <p:spPr bwMode="auto">
          <a:xfrm>
            <a:off x="4000500" y="5499100"/>
            <a:ext cx="129540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Oval 33"/>
          <p:cNvSpPr>
            <a:spLocks noChangeArrowheads="1"/>
          </p:cNvSpPr>
          <p:nvPr/>
        </p:nvSpPr>
        <p:spPr bwMode="auto">
          <a:xfrm>
            <a:off x="4191000" y="2133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1</a:t>
            </a:r>
            <a:endParaRPr lang="en-US" u="none">
              <a:latin typeface="Arial Unicode MS" charset="0"/>
            </a:endParaRPr>
          </a:p>
        </p:txBody>
      </p:sp>
      <p:cxnSp>
        <p:nvCxnSpPr>
          <p:cNvPr id="31" name="AutoShape 34"/>
          <p:cNvCxnSpPr>
            <a:cxnSpLocks noChangeShapeType="1"/>
            <a:stCxn id="30" idx="6"/>
            <a:endCxn id="5" idx="1"/>
          </p:cNvCxnSpPr>
          <p:nvPr/>
        </p:nvCxnSpPr>
        <p:spPr bwMode="auto">
          <a:xfrm>
            <a:off x="4737100" y="2400300"/>
            <a:ext cx="1360488" cy="636588"/>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AutoShape 35"/>
          <p:cNvCxnSpPr>
            <a:cxnSpLocks noChangeShapeType="1"/>
            <a:stCxn id="30" idx="2"/>
            <a:endCxn id="17" idx="7"/>
          </p:cNvCxnSpPr>
          <p:nvPr/>
        </p:nvCxnSpPr>
        <p:spPr bwMode="auto">
          <a:xfrm flipH="1">
            <a:off x="2817813" y="2400300"/>
            <a:ext cx="1360487" cy="636588"/>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Oval 37"/>
          <p:cNvSpPr>
            <a:spLocks noChangeArrowheads="1"/>
          </p:cNvSpPr>
          <p:nvPr/>
        </p:nvSpPr>
        <p:spPr bwMode="auto">
          <a:xfrm>
            <a:off x="5867400" y="3886200"/>
            <a:ext cx="838200" cy="838200"/>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Oval 38"/>
          <p:cNvSpPr>
            <a:spLocks noChangeArrowheads="1"/>
          </p:cNvSpPr>
          <p:nvPr/>
        </p:nvSpPr>
        <p:spPr bwMode="auto">
          <a:xfrm>
            <a:off x="4495800" y="4800600"/>
            <a:ext cx="838200" cy="838200"/>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 name="Oval 39"/>
          <p:cNvSpPr>
            <a:spLocks noChangeArrowheads="1"/>
          </p:cNvSpPr>
          <p:nvPr/>
        </p:nvSpPr>
        <p:spPr bwMode="auto">
          <a:xfrm>
            <a:off x="1752600" y="4800600"/>
            <a:ext cx="838200" cy="838200"/>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Rectangle 40"/>
          <p:cNvSpPr>
            <a:spLocks noChangeArrowheads="1"/>
          </p:cNvSpPr>
          <p:nvPr/>
        </p:nvSpPr>
        <p:spPr bwMode="auto">
          <a:xfrm>
            <a:off x="51054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Tree>
    <p:extLst>
      <p:ext uri="{BB962C8B-B14F-4D97-AF65-F5344CB8AC3E}">
        <p14:creationId xmlns:p14="http://schemas.microsoft.com/office/powerpoint/2010/main" val="45373293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Decision Diagrams</a:t>
            </a:r>
          </a:p>
        </p:txBody>
      </p:sp>
      <p:sp>
        <p:nvSpPr>
          <p:cNvPr id="3" name="Content Placeholder 2"/>
          <p:cNvSpPr>
            <a:spLocks noGrp="1"/>
          </p:cNvSpPr>
          <p:nvPr>
            <p:ph idx="1"/>
          </p:nvPr>
        </p:nvSpPr>
        <p:spPr>
          <a:xfrm>
            <a:off x="457200" y="1371600"/>
            <a:ext cx="8229600" cy="4572000"/>
          </a:xfrm>
        </p:spPr>
        <p:txBody>
          <a:bodyPr/>
          <a:lstStyle/>
          <a:p>
            <a:r>
              <a:rPr lang="en-US" dirty="0"/>
              <a:t>Eliminate unnecessary </a:t>
            </a:r>
            <a:r>
              <a:rPr lang="en-US" dirty="0" smtClean="0"/>
              <a:t>nodes</a:t>
            </a:r>
            <a:endParaRPr lang="en-US" dirty="0"/>
          </a:p>
        </p:txBody>
      </p:sp>
      <p:sp>
        <p:nvSpPr>
          <p:cNvPr id="4" name="Slide Number Placeholder 3"/>
          <p:cNvSpPr>
            <a:spLocks noGrp="1"/>
          </p:cNvSpPr>
          <p:nvPr>
            <p:ph type="sldNum" sz="quarter" idx="12"/>
          </p:nvPr>
        </p:nvSpPr>
        <p:spPr/>
        <p:txBody>
          <a:bodyPr/>
          <a:lstStyle/>
          <a:p>
            <a:fld id="{F75E594F-3FDD-2043-9924-98001D6D9D2B}" type="slidenum">
              <a:rPr lang="en-CA" smtClean="0"/>
              <a:pPr/>
              <a:t>23</a:t>
            </a:fld>
            <a:endParaRPr lang="en-CA"/>
          </a:p>
        </p:txBody>
      </p:sp>
      <p:sp>
        <p:nvSpPr>
          <p:cNvPr id="5" name="Oval 4"/>
          <p:cNvSpPr>
            <a:spLocks noChangeArrowheads="1"/>
          </p:cNvSpPr>
          <p:nvPr/>
        </p:nvSpPr>
        <p:spPr bwMode="auto">
          <a:xfrm>
            <a:off x="60198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6" name="AutoShape 5"/>
          <p:cNvCxnSpPr>
            <a:cxnSpLocks noChangeShapeType="1"/>
            <a:stCxn id="5" idx="3"/>
            <a:endCxn id="7" idx="0"/>
          </p:cNvCxnSpPr>
          <p:nvPr/>
        </p:nvCxnSpPr>
        <p:spPr bwMode="auto">
          <a:xfrm flipH="1">
            <a:off x="4457700" y="3440113"/>
            <a:ext cx="1639888" cy="5857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Oval 7"/>
          <p:cNvSpPr>
            <a:spLocks noChangeArrowheads="1"/>
          </p:cNvSpPr>
          <p:nvPr/>
        </p:nvSpPr>
        <p:spPr bwMode="auto">
          <a:xfrm>
            <a:off x="41910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8" name="AutoShape 9"/>
          <p:cNvCxnSpPr>
            <a:cxnSpLocks noChangeShapeType="1"/>
            <a:stCxn id="5" idx="4"/>
            <a:endCxn id="18" idx="0"/>
          </p:cNvCxnSpPr>
          <p:nvPr/>
        </p:nvCxnSpPr>
        <p:spPr bwMode="auto">
          <a:xfrm flipH="1">
            <a:off x="3543300" y="3517900"/>
            <a:ext cx="2743200" cy="24130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AutoShape 10"/>
          <p:cNvCxnSpPr>
            <a:cxnSpLocks noChangeShapeType="1"/>
            <a:stCxn id="7" idx="3"/>
            <a:endCxn id="18" idx="0"/>
          </p:cNvCxnSpPr>
          <p:nvPr/>
        </p:nvCxnSpPr>
        <p:spPr bwMode="auto">
          <a:xfrm flipH="1">
            <a:off x="3543300" y="4506913"/>
            <a:ext cx="725488" cy="14239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AutoShape 11"/>
          <p:cNvCxnSpPr>
            <a:cxnSpLocks noChangeShapeType="1"/>
            <a:stCxn id="7" idx="5"/>
            <a:endCxn id="16" idx="0"/>
          </p:cNvCxnSpPr>
          <p:nvPr/>
        </p:nvCxnSpPr>
        <p:spPr bwMode="auto">
          <a:xfrm>
            <a:off x="4646613" y="4506913"/>
            <a:ext cx="649287" cy="4333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 17"/>
          <p:cNvSpPr>
            <a:spLocks noChangeArrowheads="1"/>
          </p:cNvSpPr>
          <p:nvPr/>
        </p:nvSpPr>
        <p:spPr bwMode="auto">
          <a:xfrm>
            <a:off x="2362200" y="2971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2</a:t>
            </a:r>
            <a:endParaRPr lang="en-US" u="none">
              <a:latin typeface="Arial Unicode MS" charset="0"/>
            </a:endParaRPr>
          </a:p>
        </p:txBody>
      </p:sp>
      <p:cxnSp>
        <p:nvCxnSpPr>
          <p:cNvPr id="12" name="AutoShape 18"/>
          <p:cNvCxnSpPr>
            <a:cxnSpLocks noChangeShapeType="1"/>
            <a:stCxn id="11" idx="4"/>
            <a:endCxn id="13" idx="0"/>
          </p:cNvCxnSpPr>
          <p:nvPr/>
        </p:nvCxnSpPr>
        <p:spPr bwMode="auto">
          <a:xfrm>
            <a:off x="2628900" y="3517900"/>
            <a:ext cx="0" cy="5080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Oval 19"/>
          <p:cNvSpPr>
            <a:spLocks noChangeArrowheads="1"/>
          </p:cNvSpPr>
          <p:nvPr/>
        </p:nvSpPr>
        <p:spPr bwMode="auto">
          <a:xfrm>
            <a:off x="2362200" y="4038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3</a:t>
            </a:r>
            <a:endParaRPr lang="en-US" u="none">
              <a:latin typeface="Arial Unicode MS" charset="0"/>
            </a:endParaRPr>
          </a:p>
        </p:txBody>
      </p:sp>
      <p:cxnSp>
        <p:nvCxnSpPr>
          <p:cNvPr id="14" name="AutoShape 20"/>
          <p:cNvCxnSpPr>
            <a:cxnSpLocks noChangeShapeType="1"/>
            <a:stCxn id="11" idx="5"/>
            <a:endCxn id="7" idx="0"/>
          </p:cNvCxnSpPr>
          <p:nvPr/>
        </p:nvCxnSpPr>
        <p:spPr bwMode="auto">
          <a:xfrm>
            <a:off x="2817813" y="3440113"/>
            <a:ext cx="1639887" cy="585787"/>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AutoShape 21"/>
          <p:cNvCxnSpPr>
            <a:cxnSpLocks noChangeShapeType="1"/>
            <a:stCxn id="13" idx="5"/>
            <a:endCxn id="16" idx="0"/>
          </p:cNvCxnSpPr>
          <p:nvPr/>
        </p:nvCxnSpPr>
        <p:spPr bwMode="auto">
          <a:xfrm>
            <a:off x="2817813" y="4506913"/>
            <a:ext cx="2478087" cy="433387"/>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Oval 23"/>
          <p:cNvSpPr>
            <a:spLocks noChangeArrowheads="1"/>
          </p:cNvSpPr>
          <p:nvPr/>
        </p:nvSpPr>
        <p:spPr bwMode="auto">
          <a:xfrm>
            <a:off x="5029200" y="4953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4</a:t>
            </a:r>
            <a:endParaRPr lang="en-US" u="none">
              <a:latin typeface="Arial Unicode MS" charset="0"/>
            </a:endParaRPr>
          </a:p>
        </p:txBody>
      </p:sp>
      <p:cxnSp>
        <p:nvCxnSpPr>
          <p:cNvPr id="17" name="AutoShape 24"/>
          <p:cNvCxnSpPr>
            <a:cxnSpLocks noChangeShapeType="1"/>
            <a:stCxn id="13" idx="4"/>
          </p:cNvCxnSpPr>
          <p:nvPr/>
        </p:nvCxnSpPr>
        <p:spPr bwMode="auto">
          <a:xfrm>
            <a:off x="2628900" y="4584700"/>
            <a:ext cx="2667000" cy="13462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25"/>
          <p:cNvSpPr>
            <a:spLocks noChangeArrowheads="1"/>
          </p:cNvSpPr>
          <p:nvPr/>
        </p:nvSpPr>
        <p:spPr bwMode="auto">
          <a:xfrm>
            <a:off x="3352800" y="5943600"/>
            <a:ext cx="381000" cy="3810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0</a:t>
            </a:r>
          </a:p>
        </p:txBody>
      </p:sp>
      <p:cxnSp>
        <p:nvCxnSpPr>
          <p:cNvPr id="19" name="AutoShape 28"/>
          <p:cNvCxnSpPr>
            <a:cxnSpLocks noChangeShapeType="1"/>
            <a:stCxn id="16" idx="4"/>
            <a:endCxn id="18" idx="0"/>
          </p:cNvCxnSpPr>
          <p:nvPr/>
        </p:nvCxnSpPr>
        <p:spPr bwMode="auto">
          <a:xfrm flipH="1">
            <a:off x="3543300" y="5499100"/>
            <a:ext cx="1752600" cy="431800"/>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AutoShape 29"/>
          <p:cNvCxnSpPr>
            <a:cxnSpLocks noChangeShapeType="1"/>
            <a:stCxn id="16" idx="4"/>
          </p:cNvCxnSpPr>
          <p:nvPr/>
        </p:nvCxnSpPr>
        <p:spPr bwMode="auto">
          <a:xfrm>
            <a:off x="5295900" y="5499100"/>
            <a:ext cx="0" cy="4318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Oval 30"/>
          <p:cNvSpPr>
            <a:spLocks noChangeArrowheads="1"/>
          </p:cNvSpPr>
          <p:nvPr/>
        </p:nvSpPr>
        <p:spPr bwMode="auto">
          <a:xfrm>
            <a:off x="4191000" y="2133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x</a:t>
            </a:r>
            <a:r>
              <a:rPr lang="en-US" u="none" baseline="-25000">
                <a:latin typeface="Arial Unicode MS" charset="0"/>
              </a:rPr>
              <a:t>1</a:t>
            </a:r>
            <a:endParaRPr lang="en-US" u="none">
              <a:latin typeface="Arial Unicode MS" charset="0"/>
            </a:endParaRPr>
          </a:p>
        </p:txBody>
      </p:sp>
      <p:cxnSp>
        <p:nvCxnSpPr>
          <p:cNvPr id="22" name="AutoShape 31"/>
          <p:cNvCxnSpPr>
            <a:cxnSpLocks noChangeShapeType="1"/>
            <a:stCxn id="21" idx="6"/>
            <a:endCxn id="5" idx="1"/>
          </p:cNvCxnSpPr>
          <p:nvPr/>
        </p:nvCxnSpPr>
        <p:spPr bwMode="auto">
          <a:xfrm>
            <a:off x="4737100" y="2400300"/>
            <a:ext cx="1360488" cy="636588"/>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AutoShape 32"/>
          <p:cNvCxnSpPr>
            <a:cxnSpLocks noChangeShapeType="1"/>
            <a:stCxn id="21" idx="2"/>
            <a:endCxn id="11" idx="7"/>
          </p:cNvCxnSpPr>
          <p:nvPr/>
        </p:nvCxnSpPr>
        <p:spPr bwMode="auto">
          <a:xfrm flipH="1">
            <a:off x="2817813" y="2400300"/>
            <a:ext cx="1360487" cy="636588"/>
          </a:xfrm>
          <a:prstGeom prst="straightConnector1">
            <a:avLst/>
          </a:prstGeom>
          <a:noFill/>
          <a:ln w="25400">
            <a:solidFill>
              <a:schemeClr val="bg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36"/>
          <p:cNvSpPr>
            <a:spLocks noChangeArrowheads="1"/>
          </p:cNvSpPr>
          <p:nvPr/>
        </p:nvSpPr>
        <p:spPr bwMode="auto">
          <a:xfrm>
            <a:off x="5105400" y="5943600"/>
            <a:ext cx="381000" cy="381000"/>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solidFill>
                  <a:schemeClr val="tx1"/>
                </a:solidFill>
                <a:latin typeface="Arial Unicode MS" charset="0"/>
              </a:rPr>
              <a:t>1</a:t>
            </a:r>
          </a:p>
        </p:txBody>
      </p:sp>
    </p:spTree>
    <p:extLst>
      <p:ext uri="{BB962C8B-B14F-4D97-AF65-F5344CB8AC3E}">
        <p14:creationId xmlns:p14="http://schemas.microsoft.com/office/powerpoint/2010/main" val="402388389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Decision Diagrams</a:t>
            </a:r>
          </a:p>
        </p:txBody>
      </p:sp>
      <p:sp>
        <p:nvSpPr>
          <p:cNvPr id="3" name="Content Placeholder 2"/>
          <p:cNvSpPr>
            <a:spLocks noGrp="1"/>
          </p:cNvSpPr>
          <p:nvPr>
            <p:ph idx="1"/>
          </p:nvPr>
        </p:nvSpPr>
        <p:spPr/>
        <p:txBody>
          <a:bodyPr/>
          <a:lstStyle/>
          <a:p>
            <a:r>
              <a:rPr lang="en-US" sz="2800" dirty="0"/>
              <a:t>Size is correlated to amount of redundancy, NOT size of relation</a:t>
            </a:r>
          </a:p>
          <a:p>
            <a:pPr lvl="1"/>
            <a:r>
              <a:rPr lang="en-US" sz="2400" dirty="0"/>
              <a:t>As the set gets larger, the number of don’t-care bits</a:t>
            </a:r>
            <a:br>
              <a:rPr lang="en-US" sz="2400" dirty="0"/>
            </a:br>
            <a:r>
              <a:rPr lang="en-US" sz="2400" i="1" dirty="0"/>
              <a:t>increases</a:t>
            </a:r>
            <a:r>
              <a:rPr lang="en-US" sz="2400" dirty="0"/>
              <a:t>, leading to fewer necessary </a:t>
            </a:r>
            <a:r>
              <a:rPr lang="en-US" sz="2400" dirty="0" smtClean="0"/>
              <a:t>nodes</a:t>
            </a:r>
            <a:endParaRPr lang="en-US" sz="2400" dirty="0"/>
          </a:p>
        </p:txBody>
      </p:sp>
      <p:sp>
        <p:nvSpPr>
          <p:cNvPr id="4" name="Slide Number Placeholder 3"/>
          <p:cNvSpPr>
            <a:spLocks noGrp="1"/>
          </p:cNvSpPr>
          <p:nvPr>
            <p:ph type="sldNum" sz="quarter" idx="12"/>
          </p:nvPr>
        </p:nvSpPr>
        <p:spPr/>
        <p:txBody>
          <a:bodyPr/>
          <a:lstStyle/>
          <a:p>
            <a:fld id="{F75E594F-3FDD-2043-9924-98001D6D9D2B}" type="slidenum">
              <a:rPr lang="en-CA" smtClean="0"/>
              <a:pPr/>
              <a:t>24</a:t>
            </a:fld>
            <a:endParaRPr lang="en-CA"/>
          </a:p>
        </p:txBody>
      </p:sp>
    </p:spTree>
    <p:extLst>
      <p:ext uri="{BB962C8B-B14F-4D97-AF65-F5344CB8AC3E}">
        <p14:creationId xmlns:p14="http://schemas.microsoft.com/office/powerpoint/2010/main" val="40238838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12"/>
          </p:nvPr>
        </p:nvSpPr>
        <p:spPr/>
        <p:txBody>
          <a:bodyPr/>
          <a:lstStyle/>
          <a:p>
            <a:fld id="{B08E4D44-1CAF-1F41-B344-1EE142F25FC7}" type="slidenum">
              <a:rPr lang="en-CA"/>
              <a:pPr/>
              <a:t>25</a:t>
            </a:fld>
            <a:endParaRPr lang="en-CA"/>
          </a:p>
        </p:txBody>
      </p:sp>
      <p:sp>
        <p:nvSpPr>
          <p:cNvPr id="538626" name="Rectangle 2"/>
          <p:cNvSpPr>
            <a:spLocks noGrp="1" noChangeArrowheads="1"/>
          </p:cNvSpPr>
          <p:nvPr>
            <p:ph type="title"/>
          </p:nvPr>
        </p:nvSpPr>
        <p:spPr/>
        <p:txBody>
          <a:bodyPr/>
          <a:lstStyle/>
          <a:p>
            <a:r>
              <a:rPr lang="en-US"/>
              <a:t>Expanded Call Graph</a:t>
            </a:r>
          </a:p>
        </p:txBody>
      </p:sp>
      <p:sp>
        <p:nvSpPr>
          <p:cNvPr id="538628" name="Oval 4"/>
          <p:cNvSpPr>
            <a:spLocks noChangeArrowheads="1"/>
          </p:cNvSpPr>
          <p:nvPr/>
        </p:nvSpPr>
        <p:spPr bwMode="auto">
          <a:xfrm>
            <a:off x="1524000" y="1447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A</a:t>
            </a:r>
          </a:p>
        </p:txBody>
      </p:sp>
      <p:cxnSp>
        <p:nvCxnSpPr>
          <p:cNvPr id="538629" name="AutoShape 5"/>
          <p:cNvCxnSpPr>
            <a:cxnSpLocks noChangeShapeType="1"/>
            <a:stCxn id="538628" idx="5"/>
            <a:endCxn id="538630" idx="1"/>
          </p:cNvCxnSpPr>
          <p:nvPr/>
        </p:nvCxnSpPr>
        <p:spPr bwMode="auto">
          <a:xfrm>
            <a:off x="1979613" y="19161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8630" name="Oval 6"/>
          <p:cNvSpPr>
            <a:spLocks noChangeArrowheads="1"/>
          </p:cNvSpPr>
          <p:nvPr/>
        </p:nvSpPr>
        <p:spPr bwMode="auto">
          <a:xfrm>
            <a:off x="2438400" y="23622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D</a:t>
            </a:r>
          </a:p>
        </p:txBody>
      </p:sp>
      <p:sp>
        <p:nvSpPr>
          <p:cNvPr id="538631" name="Oval 7"/>
          <p:cNvSpPr>
            <a:spLocks noChangeArrowheads="1"/>
          </p:cNvSpPr>
          <p:nvPr/>
        </p:nvSpPr>
        <p:spPr bwMode="auto">
          <a:xfrm>
            <a:off x="609600" y="23622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B</a:t>
            </a:r>
          </a:p>
        </p:txBody>
      </p:sp>
      <p:sp>
        <p:nvSpPr>
          <p:cNvPr id="538632" name="Oval 8"/>
          <p:cNvSpPr>
            <a:spLocks noChangeArrowheads="1"/>
          </p:cNvSpPr>
          <p:nvPr/>
        </p:nvSpPr>
        <p:spPr bwMode="auto">
          <a:xfrm>
            <a:off x="1524000" y="23622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C</a:t>
            </a:r>
          </a:p>
        </p:txBody>
      </p:sp>
      <p:sp>
        <p:nvSpPr>
          <p:cNvPr id="538633" name="Oval 9"/>
          <p:cNvSpPr>
            <a:spLocks noChangeArrowheads="1"/>
          </p:cNvSpPr>
          <p:nvPr/>
        </p:nvSpPr>
        <p:spPr bwMode="auto">
          <a:xfrm>
            <a:off x="1524000" y="3276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E</a:t>
            </a:r>
          </a:p>
        </p:txBody>
      </p:sp>
      <p:sp>
        <p:nvSpPr>
          <p:cNvPr id="538634" name="Oval 10"/>
          <p:cNvSpPr>
            <a:spLocks noChangeArrowheads="1"/>
          </p:cNvSpPr>
          <p:nvPr/>
        </p:nvSpPr>
        <p:spPr bwMode="auto">
          <a:xfrm>
            <a:off x="609600" y="4191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F</a:t>
            </a:r>
          </a:p>
        </p:txBody>
      </p:sp>
      <p:sp>
        <p:nvSpPr>
          <p:cNvPr id="538635" name="Oval 11"/>
          <p:cNvSpPr>
            <a:spLocks noChangeArrowheads="1"/>
          </p:cNvSpPr>
          <p:nvPr/>
        </p:nvSpPr>
        <p:spPr bwMode="auto">
          <a:xfrm>
            <a:off x="2438400" y="4191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G</a:t>
            </a:r>
          </a:p>
        </p:txBody>
      </p:sp>
      <p:sp>
        <p:nvSpPr>
          <p:cNvPr id="538636" name="Oval 12"/>
          <p:cNvSpPr>
            <a:spLocks noChangeArrowheads="1"/>
          </p:cNvSpPr>
          <p:nvPr/>
        </p:nvSpPr>
        <p:spPr bwMode="auto">
          <a:xfrm>
            <a:off x="1524000" y="5105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cxnSp>
        <p:nvCxnSpPr>
          <p:cNvPr id="538637" name="AutoShape 13"/>
          <p:cNvCxnSpPr>
            <a:cxnSpLocks noChangeShapeType="1"/>
            <a:stCxn id="538628" idx="3"/>
            <a:endCxn id="538631" idx="7"/>
          </p:cNvCxnSpPr>
          <p:nvPr/>
        </p:nvCxnSpPr>
        <p:spPr bwMode="auto">
          <a:xfrm flipH="1">
            <a:off x="1065213" y="19161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38" name="AutoShape 14"/>
          <p:cNvCxnSpPr>
            <a:cxnSpLocks noChangeShapeType="1"/>
            <a:stCxn id="538628" idx="4"/>
            <a:endCxn id="538632" idx="0"/>
          </p:cNvCxnSpPr>
          <p:nvPr/>
        </p:nvCxnSpPr>
        <p:spPr bwMode="auto">
          <a:xfrm>
            <a:off x="1790700" y="19939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39" name="AutoShape 15"/>
          <p:cNvCxnSpPr>
            <a:cxnSpLocks noChangeShapeType="1"/>
            <a:stCxn id="538632" idx="4"/>
            <a:endCxn id="538633" idx="0"/>
          </p:cNvCxnSpPr>
          <p:nvPr/>
        </p:nvCxnSpPr>
        <p:spPr bwMode="auto">
          <a:xfrm>
            <a:off x="1790700" y="29083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40" name="AutoShape 16"/>
          <p:cNvCxnSpPr>
            <a:cxnSpLocks noChangeShapeType="1"/>
            <a:stCxn id="538630" idx="3"/>
            <a:endCxn id="538633" idx="7"/>
          </p:cNvCxnSpPr>
          <p:nvPr/>
        </p:nvCxnSpPr>
        <p:spPr bwMode="auto">
          <a:xfrm flipH="1">
            <a:off x="1979613" y="28305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41" name="AutoShape 17"/>
          <p:cNvCxnSpPr>
            <a:cxnSpLocks noChangeShapeType="1"/>
            <a:stCxn id="538631" idx="5"/>
            <a:endCxn id="538633" idx="1"/>
          </p:cNvCxnSpPr>
          <p:nvPr/>
        </p:nvCxnSpPr>
        <p:spPr bwMode="auto">
          <a:xfrm>
            <a:off x="1065213" y="28305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44" name="AutoShape 20"/>
          <p:cNvCxnSpPr>
            <a:cxnSpLocks noChangeShapeType="1"/>
            <a:stCxn id="538633" idx="3"/>
            <a:endCxn id="538634" idx="7"/>
          </p:cNvCxnSpPr>
          <p:nvPr/>
        </p:nvCxnSpPr>
        <p:spPr bwMode="auto">
          <a:xfrm flipH="1">
            <a:off x="1065213" y="37449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45" name="AutoShape 21"/>
          <p:cNvCxnSpPr>
            <a:cxnSpLocks noChangeShapeType="1"/>
            <a:stCxn id="538634" idx="5"/>
            <a:endCxn id="538636" idx="1"/>
          </p:cNvCxnSpPr>
          <p:nvPr/>
        </p:nvCxnSpPr>
        <p:spPr bwMode="auto">
          <a:xfrm>
            <a:off x="1065213" y="46593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86" name="AutoShape 62"/>
          <p:cNvCxnSpPr>
            <a:cxnSpLocks noChangeShapeType="1"/>
          </p:cNvCxnSpPr>
          <p:nvPr/>
        </p:nvCxnSpPr>
        <p:spPr bwMode="auto">
          <a:xfrm>
            <a:off x="1981200" y="3733800"/>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87" name="AutoShape 63"/>
          <p:cNvCxnSpPr>
            <a:cxnSpLocks noChangeShapeType="1"/>
          </p:cNvCxnSpPr>
          <p:nvPr/>
        </p:nvCxnSpPr>
        <p:spPr bwMode="auto">
          <a:xfrm flipH="1">
            <a:off x="1981200" y="4648200"/>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8691" name="Text Box 67"/>
          <p:cNvSpPr txBox="1">
            <a:spLocks noChangeArrowheads="1"/>
          </p:cNvSpPr>
          <p:nvPr/>
        </p:nvSpPr>
        <p:spPr bwMode="auto">
          <a:xfrm>
            <a:off x="5257800" y="29321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38692" name="Text Box 68"/>
          <p:cNvSpPr txBox="1">
            <a:spLocks noChangeArrowheads="1"/>
          </p:cNvSpPr>
          <p:nvPr/>
        </p:nvSpPr>
        <p:spPr bwMode="auto">
          <a:xfrm>
            <a:off x="6248400" y="29321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1</a:t>
            </a:r>
          </a:p>
        </p:txBody>
      </p:sp>
      <p:sp>
        <p:nvSpPr>
          <p:cNvPr id="538693" name="Text Box 69"/>
          <p:cNvSpPr txBox="1">
            <a:spLocks noChangeArrowheads="1"/>
          </p:cNvSpPr>
          <p:nvPr/>
        </p:nvSpPr>
        <p:spPr bwMode="auto">
          <a:xfrm>
            <a:off x="7162800" y="29321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2</a:t>
            </a:r>
          </a:p>
        </p:txBody>
      </p:sp>
      <p:grpSp>
        <p:nvGrpSpPr>
          <p:cNvPr id="538706" name="Group 82"/>
          <p:cNvGrpSpPr>
            <a:grpSpLocks/>
          </p:cNvGrpSpPr>
          <p:nvPr/>
        </p:nvGrpSpPr>
        <p:grpSpPr bwMode="auto">
          <a:xfrm>
            <a:off x="3886200" y="1447800"/>
            <a:ext cx="4495800" cy="4191000"/>
            <a:chOff x="2448" y="912"/>
            <a:chExt cx="2832" cy="2640"/>
          </a:xfrm>
        </p:grpSpPr>
        <p:sp>
          <p:nvSpPr>
            <p:cNvPr id="538647" name="Oval 23"/>
            <p:cNvSpPr>
              <a:spLocks noChangeArrowheads="1"/>
            </p:cNvSpPr>
            <p:nvPr/>
          </p:nvSpPr>
          <p:spPr bwMode="auto">
            <a:xfrm>
              <a:off x="3696" y="912"/>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A</a:t>
              </a:r>
            </a:p>
          </p:txBody>
        </p:sp>
        <p:cxnSp>
          <p:nvCxnSpPr>
            <p:cNvPr id="538648" name="AutoShape 24"/>
            <p:cNvCxnSpPr>
              <a:cxnSpLocks noChangeShapeType="1"/>
              <a:stCxn id="538647" idx="5"/>
              <a:endCxn id="538649" idx="1"/>
            </p:cNvCxnSpPr>
            <p:nvPr/>
          </p:nvCxnSpPr>
          <p:spPr bwMode="auto">
            <a:xfrm>
              <a:off x="3983" y="1207"/>
              <a:ext cx="338"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8649" name="Oval 25"/>
            <p:cNvSpPr>
              <a:spLocks noChangeArrowheads="1"/>
            </p:cNvSpPr>
            <p:nvPr/>
          </p:nvSpPr>
          <p:spPr bwMode="auto">
            <a:xfrm>
              <a:off x="4272" y="1488"/>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D</a:t>
              </a:r>
            </a:p>
          </p:txBody>
        </p:sp>
        <p:sp>
          <p:nvSpPr>
            <p:cNvPr id="538650" name="Oval 26"/>
            <p:cNvSpPr>
              <a:spLocks noChangeArrowheads="1"/>
            </p:cNvSpPr>
            <p:nvPr/>
          </p:nvSpPr>
          <p:spPr bwMode="auto">
            <a:xfrm>
              <a:off x="3120" y="1488"/>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B</a:t>
              </a:r>
            </a:p>
          </p:txBody>
        </p:sp>
        <p:sp>
          <p:nvSpPr>
            <p:cNvPr id="538651" name="Oval 27"/>
            <p:cNvSpPr>
              <a:spLocks noChangeArrowheads="1"/>
            </p:cNvSpPr>
            <p:nvPr/>
          </p:nvSpPr>
          <p:spPr bwMode="auto">
            <a:xfrm>
              <a:off x="3696" y="1488"/>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C</a:t>
              </a:r>
            </a:p>
          </p:txBody>
        </p:sp>
        <p:sp>
          <p:nvSpPr>
            <p:cNvPr id="538652" name="Oval 28"/>
            <p:cNvSpPr>
              <a:spLocks noChangeArrowheads="1"/>
            </p:cNvSpPr>
            <p:nvPr/>
          </p:nvSpPr>
          <p:spPr bwMode="auto">
            <a:xfrm>
              <a:off x="3696" y="2064"/>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E</a:t>
              </a:r>
            </a:p>
          </p:txBody>
        </p:sp>
        <p:sp>
          <p:nvSpPr>
            <p:cNvPr id="538653" name="Oval 29"/>
            <p:cNvSpPr>
              <a:spLocks noChangeArrowheads="1"/>
            </p:cNvSpPr>
            <p:nvPr/>
          </p:nvSpPr>
          <p:spPr bwMode="auto">
            <a:xfrm>
              <a:off x="3216" y="2640"/>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F</a:t>
              </a:r>
            </a:p>
          </p:txBody>
        </p:sp>
        <p:sp>
          <p:nvSpPr>
            <p:cNvPr id="538654" name="Oval 30"/>
            <p:cNvSpPr>
              <a:spLocks noChangeArrowheads="1"/>
            </p:cNvSpPr>
            <p:nvPr/>
          </p:nvSpPr>
          <p:spPr bwMode="auto">
            <a:xfrm>
              <a:off x="4176" y="2640"/>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G</a:t>
              </a:r>
            </a:p>
          </p:txBody>
        </p:sp>
        <p:sp>
          <p:nvSpPr>
            <p:cNvPr id="538655" name="Oval 31"/>
            <p:cNvSpPr>
              <a:spLocks noChangeArrowheads="1"/>
            </p:cNvSpPr>
            <p:nvPr/>
          </p:nvSpPr>
          <p:spPr bwMode="auto">
            <a:xfrm>
              <a:off x="2448" y="3216"/>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cxnSp>
          <p:nvCxnSpPr>
            <p:cNvPr id="538656" name="AutoShape 32"/>
            <p:cNvCxnSpPr>
              <a:cxnSpLocks noChangeShapeType="1"/>
              <a:stCxn id="538647" idx="3"/>
              <a:endCxn id="538650" idx="7"/>
            </p:cNvCxnSpPr>
            <p:nvPr/>
          </p:nvCxnSpPr>
          <p:spPr bwMode="auto">
            <a:xfrm flipH="1">
              <a:off x="3407" y="1207"/>
              <a:ext cx="338"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57" name="AutoShape 33"/>
            <p:cNvCxnSpPr>
              <a:cxnSpLocks noChangeShapeType="1"/>
              <a:stCxn id="538647" idx="4"/>
              <a:endCxn id="538651" idx="0"/>
            </p:cNvCxnSpPr>
            <p:nvPr/>
          </p:nvCxnSpPr>
          <p:spPr bwMode="auto">
            <a:xfrm>
              <a:off x="3864" y="1256"/>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58" name="AutoShape 34"/>
            <p:cNvCxnSpPr>
              <a:cxnSpLocks noChangeShapeType="1"/>
              <a:stCxn id="538651" idx="4"/>
              <a:endCxn id="538652" idx="0"/>
            </p:cNvCxnSpPr>
            <p:nvPr/>
          </p:nvCxnSpPr>
          <p:spPr bwMode="auto">
            <a:xfrm>
              <a:off x="3864" y="1832"/>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59" name="AutoShape 35"/>
            <p:cNvCxnSpPr>
              <a:cxnSpLocks noChangeShapeType="1"/>
              <a:stCxn id="538649" idx="4"/>
              <a:endCxn id="538666" idx="0"/>
            </p:cNvCxnSpPr>
            <p:nvPr/>
          </p:nvCxnSpPr>
          <p:spPr bwMode="auto">
            <a:xfrm>
              <a:off x="4440" y="1832"/>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60" name="AutoShape 36"/>
            <p:cNvCxnSpPr>
              <a:cxnSpLocks noChangeShapeType="1"/>
              <a:stCxn id="538650" idx="4"/>
              <a:endCxn id="538665" idx="0"/>
            </p:cNvCxnSpPr>
            <p:nvPr/>
          </p:nvCxnSpPr>
          <p:spPr bwMode="auto">
            <a:xfrm>
              <a:off x="3288" y="1832"/>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61" name="AutoShape 37"/>
            <p:cNvCxnSpPr>
              <a:cxnSpLocks noChangeShapeType="1"/>
              <a:stCxn id="538652" idx="5"/>
              <a:endCxn id="538670" idx="1"/>
            </p:cNvCxnSpPr>
            <p:nvPr/>
          </p:nvCxnSpPr>
          <p:spPr bwMode="auto">
            <a:xfrm>
              <a:off x="3983" y="2359"/>
              <a:ext cx="626"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62" name="AutoShape 38"/>
            <p:cNvCxnSpPr>
              <a:cxnSpLocks noChangeShapeType="1"/>
              <a:stCxn id="538652" idx="3"/>
              <a:endCxn id="538668" idx="7"/>
            </p:cNvCxnSpPr>
            <p:nvPr/>
          </p:nvCxnSpPr>
          <p:spPr bwMode="auto">
            <a:xfrm flipH="1">
              <a:off x="3119" y="2359"/>
              <a:ext cx="626"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8665" name="Oval 41"/>
            <p:cNvSpPr>
              <a:spLocks noChangeArrowheads="1"/>
            </p:cNvSpPr>
            <p:nvPr/>
          </p:nvSpPr>
          <p:spPr bwMode="auto">
            <a:xfrm>
              <a:off x="3120" y="2064"/>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E</a:t>
              </a:r>
            </a:p>
          </p:txBody>
        </p:sp>
        <p:sp>
          <p:nvSpPr>
            <p:cNvPr id="538666" name="Oval 42"/>
            <p:cNvSpPr>
              <a:spLocks noChangeArrowheads="1"/>
            </p:cNvSpPr>
            <p:nvPr/>
          </p:nvSpPr>
          <p:spPr bwMode="auto">
            <a:xfrm>
              <a:off x="4272" y="2064"/>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E</a:t>
              </a:r>
            </a:p>
          </p:txBody>
        </p:sp>
        <p:sp>
          <p:nvSpPr>
            <p:cNvPr id="538667" name="Oval 43"/>
            <p:cNvSpPr>
              <a:spLocks noChangeArrowheads="1"/>
            </p:cNvSpPr>
            <p:nvPr/>
          </p:nvSpPr>
          <p:spPr bwMode="auto">
            <a:xfrm>
              <a:off x="2448" y="2640"/>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F</a:t>
              </a:r>
            </a:p>
          </p:txBody>
        </p:sp>
        <p:sp>
          <p:nvSpPr>
            <p:cNvPr id="538668" name="Oval 44"/>
            <p:cNvSpPr>
              <a:spLocks noChangeArrowheads="1"/>
            </p:cNvSpPr>
            <p:nvPr/>
          </p:nvSpPr>
          <p:spPr bwMode="auto">
            <a:xfrm>
              <a:off x="2832" y="2640"/>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F</a:t>
              </a:r>
            </a:p>
          </p:txBody>
        </p:sp>
        <p:sp>
          <p:nvSpPr>
            <p:cNvPr id="538669" name="Oval 45"/>
            <p:cNvSpPr>
              <a:spLocks noChangeArrowheads="1"/>
            </p:cNvSpPr>
            <p:nvPr/>
          </p:nvSpPr>
          <p:spPr bwMode="auto">
            <a:xfrm>
              <a:off x="4944" y="2640"/>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G</a:t>
              </a:r>
            </a:p>
          </p:txBody>
        </p:sp>
        <p:sp>
          <p:nvSpPr>
            <p:cNvPr id="538670" name="Oval 46"/>
            <p:cNvSpPr>
              <a:spLocks noChangeArrowheads="1"/>
            </p:cNvSpPr>
            <p:nvPr/>
          </p:nvSpPr>
          <p:spPr bwMode="auto">
            <a:xfrm>
              <a:off x="4560" y="2640"/>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G</a:t>
              </a:r>
            </a:p>
          </p:txBody>
        </p:sp>
        <p:sp>
          <p:nvSpPr>
            <p:cNvPr id="538671" name="Oval 47"/>
            <p:cNvSpPr>
              <a:spLocks noChangeArrowheads="1"/>
            </p:cNvSpPr>
            <p:nvPr/>
          </p:nvSpPr>
          <p:spPr bwMode="auto">
            <a:xfrm>
              <a:off x="2832" y="3216"/>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sp>
          <p:nvSpPr>
            <p:cNvPr id="538672" name="Oval 48"/>
            <p:cNvSpPr>
              <a:spLocks noChangeArrowheads="1"/>
            </p:cNvSpPr>
            <p:nvPr/>
          </p:nvSpPr>
          <p:spPr bwMode="auto">
            <a:xfrm>
              <a:off x="3216" y="3216"/>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sp>
          <p:nvSpPr>
            <p:cNvPr id="538673" name="Oval 49"/>
            <p:cNvSpPr>
              <a:spLocks noChangeArrowheads="1"/>
            </p:cNvSpPr>
            <p:nvPr/>
          </p:nvSpPr>
          <p:spPr bwMode="auto">
            <a:xfrm>
              <a:off x="4176" y="3216"/>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sp>
          <p:nvSpPr>
            <p:cNvPr id="538674" name="Oval 50"/>
            <p:cNvSpPr>
              <a:spLocks noChangeArrowheads="1"/>
            </p:cNvSpPr>
            <p:nvPr/>
          </p:nvSpPr>
          <p:spPr bwMode="auto">
            <a:xfrm>
              <a:off x="4560" y="3216"/>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sp>
          <p:nvSpPr>
            <p:cNvPr id="538675" name="Oval 51"/>
            <p:cNvSpPr>
              <a:spLocks noChangeArrowheads="1"/>
            </p:cNvSpPr>
            <p:nvPr/>
          </p:nvSpPr>
          <p:spPr bwMode="auto">
            <a:xfrm>
              <a:off x="4944" y="3216"/>
              <a:ext cx="336" cy="336"/>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cxnSp>
          <p:nvCxnSpPr>
            <p:cNvPr id="538676" name="AutoShape 52"/>
            <p:cNvCxnSpPr>
              <a:cxnSpLocks noChangeShapeType="1"/>
              <a:stCxn id="538665" idx="3"/>
              <a:endCxn id="538667" idx="7"/>
            </p:cNvCxnSpPr>
            <p:nvPr/>
          </p:nvCxnSpPr>
          <p:spPr bwMode="auto">
            <a:xfrm flipH="1">
              <a:off x="2735" y="2359"/>
              <a:ext cx="434"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77" name="AutoShape 53"/>
            <p:cNvCxnSpPr>
              <a:cxnSpLocks noChangeShapeType="1"/>
              <a:stCxn id="538665" idx="5"/>
              <a:endCxn id="538654" idx="1"/>
            </p:cNvCxnSpPr>
            <p:nvPr/>
          </p:nvCxnSpPr>
          <p:spPr bwMode="auto">
            <a:xfrm>
              <a:off x="3407" y="2359"/>
              <a:ext cx="818"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78" name="AutoShape 54"/>
            <p:cNvCxnSpPr>
              <a:cxnSpLocks noChangeShapeType="1"/>
              <a:stCxn id="538666" idx="5"/>
              <a:endCxn id="538669" idx="1"/>
            </p:cNvCxnSpPr>
            <p:nvPr/>
          </p:nvCxnSpPr>
          <p:spPr bwMode="auto">
            <a:xfrm>
              <a:off x="4559" y="2359"/>
              <a:ext cx="434"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79" name="AutoShape 55"/>
            <p:cNvCxnSpPr>
              <a:cxnSpLocks noChangeShapeType="1"/>
              <a:stCxn id="538666" idx="3"/>
              <a:endCxn id="538653" idx="7"/>
            </p:cNvCxnSpPr>
            <p:nvPr/>
          </p:nvCxnSpPr>
          <p:spPr bwMode="auto">
            <a:xfrm flipH="1">
              <a:off x="3503" y="2359"/>
              <a:ext cx="818"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80" name="AutoShape 56"/>
            <p:cNvCxnSpPr>
              <a:cxnSpLocks noChangeShapeType="1"/>
              <a:stCxn id="538667" idx="4"/>
              <a:endCxn id="538655" idx="0"/>
            </p:cNvCxnSpPr>
            <p:nvPr/>
          </p:nvCxnSpPr>
          <p:spPr bwMode="auto">
            <a:xfrm>
              <a:off x="2616" y="2984"/>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81" name="AutoShape 57"/>
            <p:cNvCxnSpPr>
              <a:cxnSpLocks noChangeShapeType="1"/>
              <a:stCxn id="538668" idx="4"/>
              <a:endCxn id="538671" idx="0"/>
            </p:cNvCxnSpPr>
            <p:nvPr/>
          </p:nvCxnSpPr>
          <p:spPr bwMode="auto">
            <a:xfrm>
              <a:off x="3000" y="2984"/>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82" name="AutoShape 58"/>
            <p:cNvCxnSpPr>
              <a:cxnSpLocks noChangeShapeType="1"/>
              <a:stCxn id="538653" idx="4"/>
              <a:endCxn id="538672" idx="0"/>
            </p:cNvCxnSpPr>
            <p:nvPr/>
          </p:nvCxnSpPr>
          <p:spPr bwMode="auto">
            <a:xfrm>
              <a:off x="3384" y="2984"/>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83" name="AutoShape 59"/>
            <p:cNvCxnSpPr>
              <a:cxnSpLocks noChangeShapeType="1"/>
              <a:stCxn id="538654" idx="4"/>
              <a:endCxn id="538673" idx="0"/>
            </p:cNvCxnSpPr>
            <p:nvPr/>
          </p:nvCxnSpPr>
          <p:spPr bwMode="auto">
            <a:xfrm>
              <a:off x="4344" y="2984"/>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84" name="AutoShape 60"/>
            <p:cNvCxnSpPr>
              <a:cxnSpLocks noChangeShapeType="1"/>
              <a:stCxn id="538670" idx="4"/>
              <a:endCxn id="538674" idx="0"/>
            </p:cNvCxnSpPr>
            <p:nvPr/>
          </p:nvCxnSpPr>
          <p:spPr bwMode="auto">
            <a:xfrm>
              <a:off x="4728" y="2984"/>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85" name="AutoShape 61"/>
            <p:cNvCxnSpPr>
              <a:cxnSpLocks noChangeShapeType="1"/>
              <a:stCxn id="538669" idx="4"/>
              <a:endCxn id="538675" idx="0"/>
            </p:cNvCxnSpPr>
            <p:nvPr/>
          </p:nvCxnSpPr>
          <p:spPr bwMode="auto">
            <a:xfrm>
              <a:off x="5112" y="2984"/>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88" name="AutoShape 64"/>
            <p:cNvCxnSpPr>
              <a:cxnSpLocks noChangeShapeType="1"/>
            </p:cNvCxnSpPr>
            <p:nvPr/>
          </p:nvCxnSpPr>
          <p:spPr bwMode="auto">
            <a:xfrm>
              <a:off x="3864" y="1832"/>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89" name="AutoShape 65"/>
            <p:cNvCxnSpPr>
              <a:cxnSpLocks noChangeShapeType="1"/>
            </p:cNvCxnSpPr>
            <p:nvPr/>
          </p:nvCxnSpPr>
          <p:spPr bwMode="auto">
            <a:xfrm>
              <a:off x="4440" y="1832"/>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90" name="AutoShape 66"/>
            <p:cNvCxnSpPr>
              <a:cxnSpLocks noChangeShapeType="1"/>
            </p:cNvCxnSpPr>
            <p:nvPr/>
          </p:nvCxnSpPr>
          <p:spPr bwMode="auto">
            <a:xfrm>
              <a:off x="3288" y="1832"/>
              <a:ext cx="0" cy="224"/>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94" name="AutoShape 70"/>
            <p:cNvCxnSpPr>
              <a:cxnSpLocks noChangeShapeType="1"/>
            </p:cNvCxnSpPr>
            <p:nvPr/>
          </p:nvCxnSpPr>
          <p:spPr bwMode="auto">
            <a:xfrm>
              <a:off x="3983" y="2359"/>
              <a:ext cx="626"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95" name="AutoShape 71"/>
            <p:cNvCxnSpPr>
              <a:cxnSpLocks noChangeShapeType="1"/>
            </p:cNvCxnSpPr>
            <p:nvPr/>
          </p:nvCxnSpPr>
          <p:spPr bwMode="auto">
            <a:xfrm flipH="1">
              <a:off x="3119" y="2359"/>
              <a:ext cx="626"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96" name="AutoShape 72"/>
            <p:cNvCxnSpPr>
              <a:cxnSpLocks noChangeShapeType="1"/>
            </p:cNvCxnSpPr>
            <p:nvPr/>
          </p:nvCxnSpPr>
          <p:spPr bwMode="auto">
            <a:xfrm flipH="1">
              <a:off x="2735" y="2359"/>
              <a:ext cx="434"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97" name="AutoShape 73"/>
            <p:cNvCxnSpPr>
              <a:cxnSpLocks noChangeShapeType="1"/>
            </p:cNvCxnSpPr>
            <p:nvPr/>
          </p:nvCxnSpPr>
          <p:spPr bwMode="auto">
            <a:xfrm>
              <a:off x="3407" y="2359"/>
              <a:ext cx="818"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98" name="AutoShape 74"/>
            <p:cNvCxnSpPr>
              <a:cxnSpLocks noChangeShapeType="1"/>
            </p:cNvCxnSpPr>
            <p:nvPr/>
          </p:nvCxnSpPr>
          <p:spPr bwMode="auto">
            <a:xfrm>
              <a:off x="4559" y="2359"/>
              <a:ext cx="434"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8699" name="AutoShape 75"/>
            <p:cNvCxnSpPr>
              <a:cxnSpLocks noChangeShapeType="1"/>
            </p:cNvCxnSpPr>
            <p:nvPr/>
          </p:nvCxnSpPr>
          <p:spPr bwMode="auto">
            <a:xfrm flipH="1">
              <a:off x="3503" y="2359"/>
              <a:ext cx="818" cy="322"/>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538700" name="Text Box 76"/>
          <p:cNvSpPr txBox="1">
            <a:spLocks noChangeArrowheads="1"/>
          </p:cNvSpPr>
          <p:nvPr/>
        </p:nvSpPr>
        <p:spPr bwMode="auto">
          <a:xfrm>
            <a:off x="3733800" y="38465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38701" name="Text Box 77"/>
          <p:cNvSpPr txBox="1">
            <a:spLocks noChangeArrowheads="1"/>
          </p:cNvSpPr>
          <p:nvPr/>
        </p:nvSpPr>
        <p:spPr bwMode="auto">
          <a:xfrm>
            <a:off x="4754563" y="3806825"/>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1</a:t>
            </a:r>
          </a:p>
        </p:txBody>
      </p:sp>
      <p:sp>
        <p:nvSpPr>
          <p:cNvPr id="538702" name="Text Box 78"/>
          <p:cNvSpPr txBox="1">
            <a:spLocks noChangeArrowheads="1"/>
          </p:cNvSpPr>
          <p:nvPr/>
        </p:nvSpPr>
        <p:spPr bwMode="auto">
          <a:xfrm>
            <a:off x="5638800" y="40751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2</a:t>
            </a:r>
          </a:p>
        </p:txBody>
      </p:sp>
      <p:sp>
        <p:nvSpPr>
          <p:cNvPr id="538703" name="Text Box 79"/>
          <p:cNvSpPr txBox="1">
            <a:spLocks noChangeArrowheads="1"/>
          </p:cNvSpPr>
          <p:nvPr/>
        </p:nvSpPr>
        <p:spPr bwMode="auto">
          <a:xfrm>
            <a:off x="8229600" y="38465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2</a:t>
            </a:r>
          </a:p>
        </p:txBody>
      </p:sp>
      <p:sp>
        <p:nvSpPr>
          <p:cNvPr id="538704" name="Text Box 80"/>
          <p:cNvSpPr txBox="1">
            <a:spLocks noChangeArrowheads="1"/>
          </p:cNvSpPr>
          <p:nvPr/>
        </p:nvSpPr>
        <p:spPr bwMode="auto">
          <a:xfrm>
            <a:off x="7202488" y="378936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1</a:t>
            </a:r>
          </a:p>
        </p:txBody>
      </p:sp>
      <p:sp>
        <p:nvSpPr>
          <p:cNvPr id="538705" name="Text Box 81"/>
          <p:cNvSpPr txBox="1">
            <a:spLocks noChangeArrowheads="1"/>
          </p:cNvSpPr>
          <p:nvPr/>
        </p:nvSpPr>
        <p:spPr bwMode="auto">
          <a:xfrm>
            <a:off x="6305550" y="4070350"/>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8706"/>
                                        </p:tgtEl>
                                        <p:attrNameLst>
                                          <p:attrName>style.visibility</p:attrName>
                                        </p:attrNameLst>
                                      </p:cBhvr>
                                      <p:to>
                                        <p:strVal val="visible"/>
                                      </p:to>
                                    </p:set>
                                    <p:animEffect transition="in" filter="wipe(up)">
                                      <p:cBhvr>
                                        <p:cTn id="7" dur="1000"/>
                                        <p:tgtEl>
                                          <p:spTgt spid="538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3869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3869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3869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3870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3870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3870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3870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3870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38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91" grpId="0"/>
      <p:bldP spid="538692" grpId="0"/>
      <p:bldP spid="538693" grpId="0"/>
      <p:bldP spid="538700" grpId="0"/>
      <p:bldP spid="538701" grpId="0"/>
      <p:bldP spid="538702" grpId="0"/>
      <p:bldP spid="538703" grpId="0"/>
      <p:bldP spid="538704" grpId="0"/>
      <p:bldP spid="53870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Number Placeholder 5"/>
          <p:cNvSpPr>
            <a:spLocks noGrp="1"/>
          </p:cNvSpPr>
          <p:nvPr>
            <p:ph type="sldNum" sz="quarter" idx="12"/>
          </p:nvPr>
        </p:nvSpPr>
        <p:spPr/>
        <p:txBody>
          <a:bodyPr/>
          <a:lstStyle/>
          <a:p>
            <a:fld id="{B13A927A-57F7-5042-90A8-577DDEDF6193}" type="slidenum">
              <a:rPr lang="en-CA"/>
              <a:pPr/>
              <a:t>26</a:t>
            </a:fld>
            <a:endParaRPr lang="en-CA"/>
          </a:p>
        </p:txBody>
      </p:sp>
      <p:sp>
        <p:nvSpPr>
          <p:cNvPr id="563202" name="Rectangle 2"/>
          <p:cNvSpPr>
            <a:spLocks noGrp="1" noChangeArrowheads="1"/>
          </p:cNvSpPr>
          <p:nvPr>
            <p:ph type="title"/>
          </p:nvPr>
        </p:nvSpPr>
        <p:spPr/>
        <p:txBody>
          <a:bodyPr/>
          <a:lstStyle/>
          <a:p>
            <a:r>
              <a:rPr lang="en-US"/>
              <a:t>Numbering Clones</a:t>
            </a:r>
          </a:p>
        </p:txBody>
      </p:sp>
      <p:sp>
        <p:nvSpPr>
          <p:cNvPr id="563203" name="Oval 3"/>
          <p:cNvSpPr>
            <a:spLocks noChangeArrowheads="1"/>
          </p:cNvSpPr>
          <p:nvPr/>
        </p:nvSpPr>
        <p:spPr bwMode="auto">
          <a:xfrm>
            <a:off x="1524000" y="1447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A</a:t>
            </a:r>
          </a:p>
        </p:txBody>
      </p:sp>
      <p:cxnSp>
        <p:nvCxnSpPr>
          <p:cNvPr id="563204" name="AutoShape 4"/>
          <p:cNvCxnSpPr>
            <a:cxnSpLocks noChangeShapeType="1"/>
            <a:stCxn id="563203" idx="5"/>
            <a:endCxn id="563205" idx="1"/>
          </p:cNvCxnSpPr>
          <p:nvPr/>
        </p:nvCxnSpPr>
        <p:spPr bwMode="auto">
          <a:xfrm>
            <a:off x="1979613" y="19161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3205" name="Oval 5"/>
          <p:cNvSpPr>
            <a:spLocks noChangeArrowheads="1"/>
          </p:cNvSpPr>
          <p:nvPr/>
        </p:nvSpPr>
        <p:spPr bwMode="auto">
          <a:xfrm>
            <a:off x="2438400" y="23622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D</a:t>
            </a:r>
          </a:p>
        </p:txBody>
      </p:sp>
      <p:sp>
        <p:nvSpPr>
          <p:cNvPr id="563206" name="Oval 6"/>
          <p:cNvSpPr>
            <a:spLocks noChangeArrowheads="1"/>
          </p:cNvSpPr>
          <p:nvPr/>
        </p:nvSpPr>
        <p:spPr bwMode="auto">
          <a:xfrm>
            <a:off x="609600" y="23622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B</a:t>
            </a:r>
          </a:p>
        </p:txBody>
      </p:sp>
      <p:sp>
        <p:nvSpPr>
          <p:cNvPr id="563207" name="Oval 7"/>
          <p:cNvSpPr>
            <a:spLocks noChangeArrowheads="1"/>
          </p:cNvSpPr>
          <p:nvPr/>
        </p:nvSpPr>
        <p:spPr bwMode="auto">
          <a:xfrm>
            <a:off x="1524000" y="23622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C</a:t>
            </a:r>
          </a:p>
        </p:txBody>
      </p:sp>
      <p:sp>
        <p:nvSpPr>
          <p:cNvPr id="563208" name="Oval 8"/>
          <p:cNvSpPr>
            <a:spLocks noChangeArrowheads="1"/>
          </p:cNvSpPr>
          <p:nvPr/>
        </p:nvSpPr>
        <p:spPr bwMode="auto">
          <a:xfrm>
            <a:off x="1524000" y="3276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E</a:t>
            </a:r>
          </a:p>
        </p:txBody>
      </p:sp>
      <p:sp>
        <p:nvSpPr>
          <p:cNvPr id="563209" name="Oval 9"/>
          <p:cNvSpPr>
            <a:spLocks noChangeArrowheads="1"/>
          </p:cNvSpPr>
          <p:nvPr/>
        </p:nvSpPr>
        <p:spPr bwMode="auto">
          <a:xfrm>
            <a:off x="609600" y="4191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F</a:t>
            </a:r>
          </a:p>
        </p:txBody>
      </p:sp>
      <p:sp>
        <p:nvSpPr>
          <p:cNvPr id="563210" name="Oval 10"/>
          <p:cNvSpPr>
            <a:spLocks noChangeArrowheads="1"/>
          </p:cNvSpPr>
          <p:nvPr/>
        </p:nvSpPr>
        <p:spPr bwMode="auto">
          <a:xfrm>
            <a:off x="2438400" y="4191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G</a:t>
            </a:r>
          </a:p>
        </p:txBody>
      </p:sp>
      <p:sp>
        <p:nvSpPr>
          <p:cNvPr id="563211" name="Oval 11"/>
          <p:cNvSpPr>
            <a:spLocks noChangeArrowheads="1"/>
          </p:cNvSpPr>
          <p:nvPr/>
        </p:nvSpPr>
        <p:spPr bwMode="auto">
          <a:xfrm>
            <a:off x="1524000" y="5105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cxnSp>
        <p:nvCxnSpPr>
          <p:cNvPr id="563212" name="AutoShape 12"/>
          <p:cNvCxnSpPr>
            <a:cxnSpLocks noChangeShapeType="1"/>
            <a:stCxn id="563203" idx="3"/>
            <a:endCxn id="563206" idx="7"/>
          </p:cNvCxnSpPr>
          <p:nvPr/>
        </p:nvCxnSpPr>
        <p:spPr bwMode="auto">
          <a:xfrm flipH="1">
            <a:off x="1065213" y="19161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13" name="AutoShape 13"/>
          <p:cNvCxnSpPr>
            <a:cxnSpLocks noChangeShapeType="1"/>
            <a:stCxn id="563203" idx="4"/>
            <a:endCxn id="563207" idx="0"/>
          </p:cNvCxnSpPr>
          <p:nvPr/>
        </p:nvCxnSpPr>
        <p:spPr bwMode="auto">
          <a:xfrm>
            <a:off x="1790700" y="19939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14" name="AutoShape 14"/>
          <p:cNvCxnSpPr>
            <a:cxnSpLocks noChangeShapeType="1"/>
            <a:stCxn id="563207" idx="4"/>
            <a:endCxn id="563208" idx="0"/>
          </p:cNvCxnSpPr>
          <p:nvPr/>
        </p:nvCxnSpPr>
        <p:spPr bwMode="auto">
          <a:xfrm>
            <a:off x="1790700" y="29083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15" name="AutoShape 15"/>
          <p:cNvCxnSpPr>
            <a:cxnSpLocks noChangeShapeType="1"/>
            <a:stCxn id="563205" idx="3"/>
            <a:endCxn id="563208" idx="7"/>
          </p:cNvCxnSpPr>
          <p:nvPr/>
        </p:nvCxnSpPr>
        <p:spPr bwMode="auto">
          <a:xfrm flipH="1">
            <a:off x="1979613" y="28305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16" name="AutoShape 16"/>
          <p:cNvCxnSpPr>
            <a:cxnSpLocks noChangeShapeType="1"/>
            <a:stCxn id="563206" idx="5"/>
            <a:endCxn id="563208" idx="1"/>
          </p:cNvCxnSpPr>
          <p:nvPr/>
        </p:nvCxnSpPr>
        <p:spPr bwMode="auto">
          <a:xfrm>
            <a:off x="1065213" y="28305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17" name="AutoShape 17"/>
          <p:cNvCxnSpPr>
            <a:cxnSpLocks noChangeShapeType="1"/>
            <a:stCxn id="563208" idx="3"/>
            <a:endCxn id="563209" idx="7"/>
          </p:cNvCxnSpPr>
          <p:nvPr/>
        </p:nvCxnSpPr>
        <p:spPr bwMode="auto">
          <a:xfrm flipH="1">
            <a:off x="1065213" y="37449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18" name="AutoShape 18"/>
          <p:cNvCxnSpPr>
            <a:cxnSpLocks noChangeShapeType="1"/>
            <a:stCxn id="563209" idx="5"/>
            <a:endCxn id="563211" idx="1"/>
          </p:cNvCxnSpPr>
          <p:nvPr/>
        </p:nvCxnSpPr>
        <p:spPr bwMode="auto">
          <a:xfrm>
            <a:off x="1065213" y="46593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3219" name="Oval 19"/>
          <p:cNvSpPr>
            <a:spLocks noChangeArrowheads="1"/>
          </p:cNvSpPr>
          <p:nvPr/>
        </p:nvSpPr>
        <p:spPr bwMode="auto">
          <a:xfrm>
            <a:off x="5867400" y="14478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A</a:t>
            </a:r>
          </a:p>
        </p:txBody>
      </p:sp>
      <p:cxnSp>
        <p:nvCxnSpPr>
          <p:cNvPr id="563220" name="AutoShape 20"/>
          <p:cNvCxnSpPr>
            <a:cxnSpLocks noChangeShapeType="1"/>
            <a:stCxn id="563219" idx="5"/>
            <a:endCxn id="563221" idx="1"/>
          </p:cNvCxnSpPr>
          <p:nvPr/>
        </p:nvCxnSpPr>
        <p:spPr bwMode="auto">
          <a:xfrm>
            <a:off x="6323013" y="19161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3221" name="Oval 21"/>
          <p:cNvSpPr>
            <a:spLocks noChangeArrowheads="1"/>
          </p:cNvSpPr>
          <p:nvPr/>
        </p:nvSpPr>
        <p:spPr bwMode="auto">
          <a:xfrm>
            <a:off x="6781800" y="23622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D</a:t>
            </a:r>
          </a:p>
        </p:txBody>
      </p:sp>
      <p:sp>
        <p:nvSpPr>
          <p:cNvPr id="563222" name="Oval 22"/>
          <p:cNvSpPr>
            <a:spLocks noChangeArrowheads="1"/>
          </p:cNvSpPr>
          <p:nvPr/>
        </p:nvSpPr>
        <p:spPr bwMode="auto">
          <a:xfrm>
            <a:off x="4953000" y="23622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B</a:t>
            </a:r>
          </a:p>
        </p:txBody>
      </p:sp>
      <p:sp>
        <p:nvSpPr>
          <p:cNvPr id="563223" name="Oval 23"/>
          <p:cNvSpPr>
            <a:spLocks noChangeArrowheads="1"/>
          </p:cNvSpPr>
          <p:nvPr/>
        </p:nvSpPr>
        <p:spPr bwMode="auto">
          <a:xfrm>
            <a:off x="5867400" y="23622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C</a:t>
            </a:r>
          </a:p>
        </p:txBody>
      </p:sp>
      <p:sp>
        <p:nvSpPr>
          <p:cNvPr id="563224" name="Oval 24"/>
          <p:cNvSpPr>
            <a:spLocks noChangeArrowheads="1"/>
          </p:cNvSpPr>
          <p:nvPr/>
        </p:nvSpPr>
        <p:spPr bwMode="auto">
          <a:xfrm>
            <a:off x="5867400" y="3276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E</a:t>
            </a:r>
          </a:p>
        </p:txBody>
      </p:sp>
      <p:sp>
        <p:nvSpPr>
          <p:cNvPr id="563225" name="Oval 25"/>
          <p:cNvSpPr>
            <a:spLocks noChangeArrowheads="1"/>
          </p:cNvSpPr>
          <p:nvPr/>
        </p:nvSpPr>
        <p:spPr bwMode="auto">
          <a:xfrm>
            <a:off x="5105400" y="4191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F</a:t>
            </a:r>
          </a:p>
        </p:txBody>
      </p:sp>
      <p:sp>
        <p:nvSpPr>
          <p:cNvPr id="563226" name="Oval 26"/>
          <p:cNvSpPr>
            <a:spLocks noChangeArrowheads="1"/>
          </p:cNvSpPr>
          <p:nvPr/>
        </p:nvSpPr>
        <p:spPr bwMode="auto">
          <a:xfrm>
            <a:off x="6629400" y="4191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G</a:t>
            </a:r>
          </a:p>
        </p:txBody>
      </p:sp>
      <p:sp>
        <p:nvSpPr>
          <p:cNvPr id="563227" name="Oval 27"/>
          <p:cNvSpPr>
            <a:spLocks noChangeArrowheads="1"/>
          </p:cNvSpPr>
          <p:nvPr/>
        </p:nvSpPr>
        <p:spPr bwMode="auto">
          <a:xfrm>
            <a:off x="3886200" y="5105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cxnSp>
        <p:nvCxnSpPr>
          <p:cNvPr id="563228" name="AutoShape 28"/>
          <p:cNvCxnSpPr>
            <a:cxnSpLocks noChangeShapeType="1"/>
            <a:stCxn id="563219" idx="3"/>
            <a:endCxn id="563222" idx="7"/>
          </p:cNvCxnSpPr>
          <p:nvPr/>
        </p:nvCxnSpPr>
        <p:spPr bwMode="auto">
          <a:xfrm flipH="1">
            <a:off x="5408613" y="1916113"/>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29" name="AutoShape 29"/>
          <p:cNvCxnSpPr>
            <a:cxnSpLocks noChangeShapeType="1"/>
            <a:stCxn id="563219" idx="4"/>
            <a:endCxn id="563223" idx="0"/>
          </p:cNvCxnSpPr>
          <p:nvPr/>
        </p:nvCxnSpPr>
        <p:spPr bwMode="auto">
          <a:xfrm>
            <a:off x="6134100" y="19939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30" name="AutoShape 30"/>
          <p:cNvCxnSpPr>
            <a:cxnSpLocks noChangeShapeType="1"/>
            <a:stCxn id="563223" idx="4"/>
            <a:endCxn id="563224" idx="0"/>
          </p:cNvCxnSpPr>
          <p:nvPr/>
        </p:nvCxnSpPr>
        <p:spPr bwMode="auto">
          <a:xfrm>
            <a:off x="6134100" y="29083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31" name="AutoShape 31"/>
          <p:cNvCxnSpPr>
            <a:cxnSpLocks noChangeShapeType="1"/>
            <a:stCxn id="563221" idx="4"/>
            <a:endCxn id="563236" idx="0"/>
          </p:cNvCxnSpPr>
          <p:nvPr/>
        </p:nvCxnSpPr>
        <p:spPr bwMode="auto">
          <a:xfrm>
            <a:off x="7048500" y="29083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32" name="AutoShape 32"/>
          <p:cNvCxnSpPr>
            <a:cxnSpLocks noChangeShapeType="1"/>
            <a:stCxn id="563222" idx="4"/>
            <a:endCxn id="563235" idx="0"/>
          </p:cNvCxnSpPr>
          <p:nvPr/>
        </p:nvCxnSpPr>
        <p:spPr bwMode="auto">
          <a:xfrm>
            <a:off x="5219700" y="29083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33" name="AutoShape 33"/>
          <p:cNvCxnSpPr>
            <a:cxnSpLocks noChangeShapeType="1"/>
            <a:stCxn id="563224" idx="5"/>
            <a:endCxn id="563240" idx="1"/>
          </p:cNvCxnSpPr>
          <p:nvPr/>
        </p:nvCxnSpPr>
        <p:spPr bwMode="auto">
          <a:xfrm>
            <a:off x="6323013" y="3744913"/>
            <a:ext cx="9937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34" name="AutoShape 34"/>
          <p:cNvCxnSpPr>
            <a:cxnSpLocks noChangeShapeType="1"/>
            <a:stCxn id="563224" idx="3"/>
            <a:endCxn id="563238" idx="7"/>
          </p:cNvCxnSpPr>
          <p:nvPr/>
        </p:nvCxnSpPr>
        <p:spPr bwMode="auto">
          <a:xfrm flipH="1">
            <a:off x="4951413" y="3744913"/>
            <a:ext cx="9937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3235" name="Oval 35"/>
          <p:cNvSpPr>
            <a:spLocks noChangeArrowheads="1"/>
          </p:cNvSpPr>
          <p:nvPr/>
        </p:nvSpPr>
        <p:spPr bwMode="auto">
          <a:xfrm>
            <a:off x="4953000" y="3276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E</a:t>
            </a:r>
          </a:p>
        </p:txBody>
      </p:sp>
      <p:sp>
        <p:nvSpPr>
          <p:cNvPr id="563236" name="Oval 36"/>
          <p:cNvSpPr>
            <a:spLocks noChangeArrowheads="1"/>
          </p:cNvSpPr>
          <p:nvPr/>
        </p:nvSpPr>
        <p:spPr bwMode="auto">
          <a:xfrm>
            <a:off x="6781800" y="32766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E</a:t>
            </a:r>
          </a:p>
        </p:txBody>
      </p:sp>
      <p:sp>
        <p:nvSpPr>
          <p:cNvPr id="563237" name="Oval 37"/>
          <p:cNvSpPr>
            <a:spLocks noChangeArrowheads="1"/>
          </p:cNvSpPr>
          <p:nvPr/>
        </p:nvSpPr>
        <p:spPr bwMode="auto">
          <a:xfrm>
            <a:off x="3886200" y="4191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F</a:t>
            </a:r>
          </a:p>
        </p:txBody>
      </p:sp>
      <p:sp>
        <p:nvSpPr>
          <p:cNvPr id="563238" name="Oval 38"/>
          <p:cNvSpPr>
            <a:spLocks noChangeArrowheads="1"/>
          </p:cNvSpPr>
          <p:nvPr/>
        </p:nvSpPr>
        <p:spPr bwMode="auto">
          <a:xfrm>
            <a:off x="4495800" y="4191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F</a:t>
            </a:r>
          </a:p>
        </p:txBody>
      </p:sp>
      <p:sp>
        <p:nvSpPr>
          <p:cNvPr id="563239" name="Oval 39"/>
          <p:cNvSpPr>
            <a:spLocks noChangeArrowheads="1"/>
          </p:cNvSpPr>
          <p:nvPr/>
        </p:nvSpPr>
        <p:spPr bwMode="auto">
          <a:xfrm>
            <a:off x="7848600" y="4191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G</a:t>
            </a:r>
          </a:p>
        </p:txBody>
      </p:sp>
      <p:sp>
        <p:nvSpPr>
          <p:cNvPr id="563240" name="Oval 40"/>
          <p:cNvSpPr>
            <a:spLocks noChangeArrowheads="1"/>
          </p:cNvSpPr>
          <p:nvPr/>
        </p:nvSpPr>
        <p:spPr bwMode="auto">
          <a:xfrm>
            <a:off x="7239000" y="41910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G</a:t>
            </a:r>
          </a:p>
        </p:txBody>
      </p:sp>
      <p:sp>
        <p:nvSpPr>
          <p:cNvPr id="563241" name="Oval 41"/>
          <p:cNvSpPr>
            <a:spLocks noChangeArrowheads="1"/>
          </p:cNvSpPr>
          <p:nvPr/>
        </p:nvSpPr>
        <p:spPr bwMode="auto">
          <a:xfrm>
            <a:off x="4495800" y="5105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sp>
        <p:nvSpPr>
          <p:cNvPr id="563242" name="Oval 42"/>
          <p:cNvSpPr>
            <a:spLocks noChangeArrowheads="1"/>
          </p:cNvSpPr>
          <p:nvPr/>
        </p:nvSpPr>
        <p:spPr bwMode="auto">
          <a:xfrm>
            <a:off x="5105400" y="5105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sp>
        <p:nvSpPr>
          <p:cNvPr id="563243" name="Oval 43"/>
          <p:cNvSpPr>
            <a:spLocks noChangeArrowheads="1"/>
          </p:cNvSpPr>
          <p:nvPr/>
        </p:nvSpPr>
        <p:spPr bwMode="auto">
          <a:xfrm>
            <a:off x="6629400" y="5105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sp>
        <p:nvSpPr>
          <p:cNvPr id="563244" name="Oval 44"/>
          <p:cNvSpPr>
            <a:spLocks noChangeArrowheads="1"/>
          </p:cNvSpPr>
          <p:nvPr/>
        </p:nvSpPr>
        <p:spPr bwMode="auto">
          <a:xfrm>
            <a:off x="7239000" y="5105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sp>
        <p:nvSpPr>
          <p:cNvPr id="563245" name="Oval 45"/>
          <p:cNvSpPr>
            <a:spLocks noChangeArrowheads="1"/>
          </p:cNvSpPr>
          <p:nvPr/>
        </p:nvSpPr>
        <p:spPr bwMode="auto">
          <a:xfrm>
            <a:off x="7848600" y="5105400"/>
            <a:ext cx="533400" cy="533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p>
        </p:txBody>
      </p:sp>
      <p:cxnSp>
        <p:nvCxnSpPr>
          <p:cNvPr id="563246" name="AutoShape 46"/>
          <p:cNvCxnSpPr>
            <a:cxnSpLocks noChangeShapeType="1"/>
            <a:stCxn id="563235" idx="3"/>
            <a:endCxn id="563237" idx="7"/>
          </p:cNvCxnSpPr>
          <p:nvPr/>
        </p:nvCxnSpPr>
        <p:spPr bwMode="auto">
          <a:xfrm flipH="1">
            <a:off x="4341813" y="3744913"/>
            <a:ext cx="6889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47" name="AutoShape 47"/>
          <p:cNvCxnSpPr>
            <a:cxnSpLocks noChangeShapeType="1"/>
            <a:stCxn id="563235" idx="5"/>
            <a:endCxn id="563226" idx="1"/>
          </p:cNvCxnSpPr>
          <p:nvPr/>
        </p:nvCxnSpPr>
        <p:spPr bwMode="auto">
          <a:xfrm>
            <a:off x="5408613" y="3744913"/>
            <a:ext cx="1298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48" name="AutoShape 48"/>
          <p:cNvCxnSpPr>
            <a:cxnSpLocks noChangeShapeType="1"/>
            <a:stCxn id="563236" idx="5"/>
            <a:endCxn id="563239" idx="1"/>
          </p:cNvCxnSpPr>
          <p:nvPr/>
        </p:nvCxnSpPr>
        <p:spPr bwMode="auto">
          <a:xfrm>
            <a:off x="7237413" y="3744913"/>
            <a:ext cx="6889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49" name="AutoShape 49"/>
          <p:cNvCxnSpPr>
            <a:cxnSpLocks noChangeShapeType="1"/>
            <a:stCxn id="563236" idx="3"/>
            <a:endCxn id="563225" idx="7"/>
          </p:cNvCxnSpPr>
          <p:nvPr/>
        </p:nvCxnSpPr>
        <p:spPr bwMode="auto">
          <a:xfrm flipH="1">
            <a:off x="5561013" y="3744913"/>
            <a:ext cx="1298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50" name="AutoShape 50"/>
          <p:cNvCxnSpPr>
            <a:cxnSpLocks noChangeShapeType="1"/>
            <a:stCxn id="563237" idx="4"/>
            <a:endCxn id="563227" idx="0"/>
          </p:cNvCxnSpPr>
          <p:nvPr/>
        </p:nvCxnSpPr>
        <p:spPr bwMode="auto">
          <a:xfrm>
            <a:off x="4152900" y="47371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51" name="AutoShape 51"/>
          <p:cNvCxnSpPr>
            <a:cxnSpLocks noChangeShapeType="1"/>
            <a:stCxn id="563238" idx="4"/>
            <a:endCxn id="563241" idx="0"/>
          </p:cNvCxnSpPr>
          <p:nvPr/>
        </p:nvCxnSpPr>
        <p:spPr bwMode="auto">
          <a:xfrm>
            <a:off x="4762500" y="47371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52" name="AutoShape 52"/>
          <p:cNvCxnSpPr>
            <a:cxnSpLocks noChangeShapeType="1"/>
            <a:stCxn id="563225" idx="4"/>
            <a:endCxn id="563242" idx="0"/>
          </p:cNvCxnSpPr>
          <p:nvPr/>
        </p:nvCxnSpPr>
        <p:spPr bwMode="auto">
          <a:xfrm>
            <a:off x="5372100" y="47371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53" name="AutoShape 53"/>
          <p:cNvCxnSpPr>
            <a:cxnSpLocks noChangeShapeType="1"/>
            <a:stCxn id="563226" idx="4"/>
            <a:endCxn id="563243" idx="0"/>
          </p:cNvCxnSpPr>
          <p:nvPr/>
        </p:nvCxnSpPr>
        <p:spPr bwMode="auto">
          <a:xfrm>
            <a:off x="6896100" y="47371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54" name="AutoShape 54"/>
          <p:cNvCxnSpPr>
            <a:cxnSpLocks noChangeShapeType="1"/>
            <a:stCxn id="563240" idx="4"/>
            <a:endCxn id="563244" idx="0"/>
          </p:cNvCxnSpPr>
          <p:nvPr/>
        </p:nvCxnSpPr>
        <p:spPr bwMode="auto">
          <a:xfrm>
            <a:off x="7505700" y="47371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55" name="AutoShape 55"/>
          <p:cNvCxnSpPr>
            <a:cxnSpLocks noChangeShapeType="1"/>
            <a:stCxn id="563239" idx="4"/>
            <a:endCxn id="563245" idx="0"/>
          </p:cNvCxnSpPr>
          <p:nvPr/>
        </p:nvCxnSpPr>
        <p:spPr bwMode="auto">
          <a:xfrm>
            <a:off x="8115300" y="4737100"/>
            <a:ext cx="0" cy="35560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56" name="AutoShape 56"/>
          <p:cNvCxnSpPr>
            <a:cxnSpLocks noChangeShapeType="1"/>
          </p:cNvCxnSpPr>
          <p:nvPr/>
        </p:nvCxnSpPr>
        <p:spPr bwMode="auto">
          <a:xfrm>
            <a:off x="1981200" y="3733800"/>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3257" name="AutoShape 57"/>
          <p:cNvCxnSpPr>
            <a:cxnSpLocks noChangeShapeType="1"/>
          </p:cNvCxnSpPr>
          <p:nvPr/>
        </p:nvCxnSpPr>
        <p:spPr bwMode="auto">
          <a:xfrm flipH="1">
            <a:off x="1981200" y="4648200"/>
            <a:ext cx="536575" cy="511175"/>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3258" name="Text Box 58"/>
          <p:cNvSpPr txBox="1">
            <a:spLocks noChangeArrowheads="1"/>
          </p:cNvSpPr>
          <p:nvPr/>
        </p:nvSpPr>
        <p:spPr bwMode="auto">
          <a:xfrm>
            <a:off x="838200" y="19415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63259" name="Text Box 59"/>
          <p:cNvSpPr txBox="1">
            <a:spLocks noChangeArrowheads="1"/>
          </p:cNvSpPr>
          <p:nvPr/>
        </p:nvSpPr>
        <p:spPr bwMode="auto">
          <a:xfrm>
            <a:off x="1828800" y="19415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63260" name="Text Box 60"/>
          <p:cNvSpPr txBox="1">
            <a:spLocks noChangeArrowheads="1"/>
          </p:cNvSpPr>
          <p:nvPr/>
        </p:nvSpPr>
        <p:spPr bwMode="auto">
          <a:xfrm>
            <a:off x="2438400" y="19415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63261" name="Text Box 61"/>
          <p:cNvSpPr txBox="1">
            <a:spLocks noChangeArrowheads="1"/>
          </p:cNvSpPr>
          <p:nvPr/>
        </p:nvSpPr>
        <p:spPr bwMode="auto">
          <a:xfrm>
            <a:off x="1066800" y="30083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63262" name="Text Box 62"/>
          <p:cNvSpPr txBox="1">
            <a:spLocks noChangeArrowheads="1"/>
          </p:cNvSpPr>
          <p:nvPr/>
        </p:nvSpPr>
        <p:spPr bwMode="auto">
          <a:xfrm>
            <a:off x="1752600" y="28559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1</a:t>
            </a:r>
          </a:p>
        </p:txBody>
      </p:sp>
      <p:sp>
        <p:nvSpPr>
          <p:cNvPr id="563263" name="Text Box 63"/>
          <p:cNvSpPr txBox="1">
            <a:spLocks noChangeArrowheads="1"/>
          </p:cNvSpPr>
          <p:nvPr/>
        </p:nvSpPr>
        <p:spPr bwMode="auto">
          <a:xfrm>
            <a:off x="2209800" y="30083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2</a:t>
            </a:r>
          </a:p>
        </p:txBody>
      </p:sp>
      <p:sp>
        <p:nvSpPr>
          <p:cNvPr id="563264" name="Text Box 64"/>
          <p:cNvSpPr txBox="1">
            <a:spLocks noChangeArrowheads="1"/>
          </p:cNvSpPr>
          <p:nvPr/>
        </p:nvSpPr>
        <p:spPr bwMode="auto">
          <a:xfrm>
            <a:off x="685800" y="3733800"/>
            <a:ext cx="6096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u="none">
                <a:solidFill>
                  <a:srgbClr val="FFFF00"/>
                </a:solidFill>
              </a:rPr>
              <a:t>0-2</a:t>
            </a:r>
          </a:p>
        </p:txBody>
      </p:sp>
      <p:sp>
        <p:nvSpPr>
          <p:cNvPr id="563266" name="Text Box 66"/>
          <p:cNvSpPr txBox="1">
            <a:spLocks noChangeArrowheads="1"/>
          </p:cNvSpPr>
          <p:nvPr/>
        </p:nvSpPr>
        <p:spPr bwMode="auto">
          <a:xfrm>
            <a:off x="2362200" y="3733800"/>
            <a:ext cx="6096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u="none">
                <a:solidFill>
                  <a:srgbClr val="FFFF00"/>
                </a:solidFill>
              </a:rPr>
              <a:t>0-2</a:t>
            </a:r>
          </a:p>
        </p:txBody>
      </p:sp>
      <p:sp>
        <p:nvSpPr>
          <p:cNvPr id="563267" name="Text Box 67"/>
          <p:cNvSpPr txBox="1">
            <a:spLocks noChangeArrowheads="1"/>
          </p:cNvSpPr>
          <p:nvPr/>
        </p:nvSpPr>
        <p:spPr bwMode="auto">
          <a:xfrm>
            <a:off x="914400" y="4876800"/>
            <a:ext cx="6096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u="none">
                <a:solidFill>
                  <a:srgbClr val="FFFF00"/>
                </a:solidFill>
              </a:rPr>
              <a:t>0-2</a:t>
            </a:r>
          </a:p>
        </p:txBody>
      </p:sp>
      <p:sp>
        <p:nvSpPr>
          <p:cNvPr id="563268" name="Text Box 68"/>
          <p:cNvSpPr txBox="1">
            <a:spLocks noChangeArrowheads="1"/>
          </p:cNvSpPr>
          <p:nvPr/>
        </p:nvSpPr>
        <p:spPr bwMode="auto">
          <a:xfrm>
            <a:off x="2133600" y="4876800"/>
            <a:ext cx="6096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u="none">
                <a:solidFill>
                  <a:srgbClr val="FFFF00"/>
                </a:solidFill>
              </a:rPr>
              <a:t>3-5</a:t>
            </a:r>
          </a:p>
        </p:txBody>
      </p:sp>
      <p:sp>
        <p:nvSpPr>
          <p:cNvPr id="563269" name="Text Box 69"/>
          <p:cNvSpPr txBox="1">
            <a:spLocks noChangeArrowheads="1"/>
          </p:cNvSpPr>
          <p:nvPr/>
        </p:nvSpPr>
        <p:spPr bwMode="auto">
          <a:xfrm>
            <a:off x="5181600" y="19415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63270" name="Text Box 70"/>
          <p:cNvSpPr txBox="1">
            <a:spLocks noChangeArrowheads="1"/>
          </p:cNvSpPr>
          <p:nvPr/>
        </p:nvSpPr>
        <p:spPr bwMode="auto">
          <a:xfrm>
            <a:off x="6172200" y="19415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63271" name="Text Box 71"/>
          <p:cNvSpPr txBox="1">
            <a:spLocks noChangeArrowheads="1"/>
          </p:cNvSpPr>
          <p:nvPr/>
        </p:nvSpPr>
        <p:spPr bwMode="auto">
          <a:xfrm>
            <a:off x="6781800" y="19415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63272" name="Text Box 72"/>
          <p:cNvSpPr txBox="1">
            <a:spLocks noChangeArrowheads="1"/>
          </p:cNvSpPr>
          <p:nvPr/>
        </p:nvSpPr>
        <p:spPr bwMode="auto">
          <a:xfrm>
            <a:off x="5257800" y="29321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63273" name="Text Box 73"/>
          <p:cNvSpPr txBox="1">
            <a:spLocks noChangeArrowheads="1"/>
          </p:cNvSpPr>
          <p:nvPr/>
        </p:nvSpPr>
        <p:spPr bwMode="auto">
          <a:xfrm>
            <a:off x="6248400" y="29321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1</a:t>
            </a:r>
          </a:p>
        </p:txBody>
      </p:sp>
      <p:sp>
        <p:nvSpPr>
          <p:cNvPr id="563274" name="Text Box 74"/>
          <p:cNvSpPr txBox="1">
            <a:spLocks noChangeArrowheads="1"/>
          </p:cNvSpPr>
          <p:nvPr/>
        </p:nvSpPr>
        <p:spPr bwMode="auto">
          <a:xfrm>
            <a:off x="7162800" y="29321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2</a:t>
            </a:r>
          </a:p>
        </p:txBody>
      </p:sp>
      <p:sp>
        <p:nvSpPr>
          <p:cNvPr id="563275" name="Text Box 75"/>
          <p:cNvSpPr txBox="1">
            <a:spLocks noChangeArrowheads="1"/>
          </p:cNvSpPr>
          <p:nvPr/>
        </p:nvSpPr>
        <p:spPr bwMode="auto">
          <a:xfrm>
            <a:off x="3733800" y="38465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63276" name="Text Box 76"/>
          <p:cNvSpPr txBox="1">
            <a:spLocks noChangeArrowheads="1"/>
          </p:cNvSpPr>
          <p:nvPr/>
        </p:nvSpPr>
        <p:spPr bwMode="auto">
          <a:xfrm>
            <a:off x="4754563" y="3806825"/>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1</a:t>
            </a:r>
          </a:p>
        </p:txBody>
      </p:sp>
      <p:sp>
        <p:nvSpPr>
          <p:cNvPr id="563277" name="Text Box 77"/>
          <p:cNvSpPr txBox="1">
            <a:spLocks noChangeArrowheads="1"/>
          </p:cNvSpPr>
          <p:nvPr/>
        </p:nvSpPr>
        <p:spPr bwMode="auto">
          <a:xfrm>
            <a:off x="5638800" y="40751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2</a:t>
            </a:r>
          </a:p>
        </p:txBody>
      </p:sp>
      <p:sp>
        <p:nvSpPr>
          <p:cNvPr id="563278" name="Text Box 78"/>
          <p:cNvSpPr txBox="1">
            <a:spLocks noChangeArrowheads="1"/>
          </p:cNvSpPr>
          <p:nvPr/>
        </p:nvSpPr>
        <p:spPr bwMode="auto">
          <a:xfrm>
            <a:off x="8229600" y="38465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2</a:t>
            </a:r>
          </a:p>
        </p:txBody>
      </p:sp>
      <p:sp>
        <p:nvSpPr>
          <p:cNvPr id="563279" name="Text Box 79"/>
          <p:cNvSpPr txBox="1">
            <a:spLocks noChangeArrowheads="1"/>
          </p:cNvSpPr>
          <p:nvPr/>
        </p:nvSpPr>
        <p:spPr bwMode="auto">
          <a:xfrm>
            <a:off x="7202488" y="378936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1</a:t>
            </a:r>
          </a:p>
        </p:txBody>
      </p:sp>
      <p:sp>
        <p:nvSpPr>
          <p:cNvPr id="563280" name="Text Box 80"/>
          <p:cNvSpPr txBox="1">
            <a:spLocks noChangeArrowheads="1"/>
          </p:cNvSpPr>
          <p:nvPr/>
        </p:nvSpPr>
        <p:spPr bwMode="auto">
          <a:xfrm>
            <a:off x="6305550" y="4070350"/>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63281" name="Text Box 81"/>
          <p:cNvSpPr txBox="1">
            <a:spLocks noChangeArrowheads="1"/>
          </p:cNvSpPr>
          <p:nvPr/>
        </p:nvSpPr>
        <p:spPr bwMode="auto">
          <a:xfrm>
            <a:off x="3733800" y="47609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
        <p:nvSpPr>
          <p:cNvPr id="563282" name="Text Box 82"/>
          <p:cNvSpPr txBox="1">
            <a:spLocks noChangeArrowheads="1"/>
          </p:cNvSpPr>
          <p:nvPr/>
        </p:nvSpPr>
        <p:spPr bwMode="auto">
          <a:xfrm>
            <a:off x="4800600" y="47609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1</a:t>
            </a:r>
          </a:p>
        </p:txBody>
      </p:sp>
      <p:sp>
        <p:nvSpPr>
          <p:cNvPr id="563283" name="Text Box 83"/>
          <p:cNvSpPr txBox="1">
            <a:spLocks noChangeArrowheads="1"/>
          </p:cNvSpPr>
          <p:nvPr/>
        </p:nvSpPr>
        <p:spPr bwMode="auto">
          <a:xfrm>
            <a:off x="5486400" y="47609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2</a:t>
            </a:r>
          </a:p>
        </p:txBody>
      </p:sp>
      <p:sp>
        <p:nvSpPr>
          <p:cNvPr id="563287" name="Text Box 87"/>
          <p:cNvSpPr txBox="1">
            <a:spLocks noChangeArrowheads="1"/>
          </p:cNvSpPr>
          <p:nvPr/>
        </p:nvSpPr>
        <p:spPr bwMode="auto">
          <a:xfrm>
            <a:off x="6400800" y="47609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3</a:t>
            </a:r>
          </a:p>
        </p:txBody>
      </p:sp>
      <p:sp>
        <p:nvSpPr>
          <p:cNvPr id="563288" name="Text Box 88"/>
          <p:cNvSpPr txBox="1">
            <a:spLocks noChangeArrowheads="1"/>
          </p:cNvSpPr>
          <p:nvPr/>
        </p:nvSpPr>
        <p:spPr bwMode="auto">
          <a:xfrm>
            <a:off x="7467600" y="47609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4</a:t>
            </a:r>
          </a:p>
        </p:txBody>
      </p:sp>
      <p:sp>
        <p:nvSpPr>
          <p:cNvPr id="563289" name="Text Box 89"/>
          <p:cNvSpPr txBox="1">
            <a:spLocks noChangeArrowheads="1"/>
          </p:cNvSpPr>
          <p:nvPr/>
        </p:nvSpPr>
        <p:spPr bwMode="auto">
          <a:xfrm>
            <a:off x="8153400" y="4760913"/>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5</a:t>
            </a:r>
          </a:p>
        </p:txBody>
      </p:sp>
      <p:sp>
        <p:nvSpPr>
          <p:cNvPr id="563290" name="Text Box 90"/>
          <p:cNvSpPr txBox="1">
            <a:spLocks noChangeArrowheads="1"/>
          </p:cNvSpPr>
          <p:nvPr/>
        </p:nvSpPr>
        <p:spPr bwMode="auto">
          <a:xfrm>
            <a:off x="1905000" y="1143000"/>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u="none">
                <a:solidFill>
                  <a:srgbClr val="FFFF00"/>
                </a:solidFill>
              </a:rPr>
              <a:t>0</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9AF9E6C6-D119-1941-90F0-233417C899C9}" type="slidenum">
              <a:rPr lang="en-CA"/>
              <a:pPr/>
              <a:t>27</a:t>
            </a:fld>
            <a:endParaRPr lang="en-CA"/>
          </a:p>
        </p:txBody>
      </p:sp>
      <p:sp>
        <p:nvSpPr>
          <p:cNvPr id="551938" name="Rectangle 2"/>
          <p:cNvSpPr>
            <a:spLocks noGrp="1" noChangeArrowheads="1"/>
          </p:cNvSpPr>
          <p:nvPr>
            <p:ph type="title"/>
          </p:nvPr>
        </p:nvSpPr>
        <p:spPr/>
        <p:txBody>
          <a:bodyPr/>
          <a:lstStyle/>
          <a:p>
            <a:r>
              <a:rPr lang="en-US"/>
              <a:t>Pointer Analysis Example</a:t>
            </a:r>
          </a:p>
        </p:txBody>
      </p:sp>
      <p:sp>
        <p:nvSpPr>
          <p:cNvPr id="551939" name="Rectangle 3"/>
          <p:cNvSpPr>
            <a:spLocks noGrp="1" noChangeArrowheads="1"/>
          </p:cNvSpPr>
          <p:nvPr>
            <p:ph type="body" idx="1"/>
          </p:nvPr>
        </p:nvSpPr>
        <p:spPr>
          <a:xfrm>
            <a:off x="457200" y="1524000"/>
            <a:ext cx="4267200" cy="3875088"/>
          </a:xfrm>
        </p:spPr>
        <p:txBody>
          <a:bodyPr/>
          <a:lstStyle/>
          <a:p>
            <a:pPr>
              <a:buFontTx/>
              <a:buNone/>
            </a:pPr>
            <a:endParaRPr lang="en-US" sz="2800" dirty="0"/>
          </a:p>
          <a:p>
            <a:pPr>
              <a:buFontTx/>
              <a:buNone/>
            </a:pPr>
            <a:r>
              <a:rPr lang="en-US" sz="2800" dirty="0" smtClean="0"/>
              <a:t>     h</a:t>
            </a:r>
            <a:r>
              <a:rPr lang="en-US" sz="2800" baseline="-25000" dirty="0" smtClean="0"/>
              <a:t>1</a:t>
            </a:r>
            <a:r>
              <a:rPr lang="en-US" sz="2800" dirty="0"/>
              <a:t>: v</a:t>
            </a:r>
            <a:r>
              <a:rPr lang="en-US" sz="2800" baseline="-25000" dirty="0"/>
              <a:t>1</a:t>
            </a:r>
            <a:r>
              <a:rPr lang="en-US" sz="2800" dirty="0"/>
              <a:t> = new Object();</a:t>
            </a:r>
          </a:p>
          <a:p>
            <a:pPr>
              <a:buFontTx/>
              <a:buNone/>
            </a:pPr>
            <a:r>
              <a:rPr lang="en-US" sz="2800" dirty="0" smtClean="0"/>
              <a:t>     h</a:t>
            </a:r>
            <a:r>
              <a:rPr lang="en-US" sz="2800" baseline="-25000" dirty="0" smtClean="0"/>
              <a:t>2</a:t>
            </a:r>
            <a:r>
              <a:rPr lang="en-US" sz="2800" dirty="0"/>
              <a:t>: v</a:t>
            </a:r>
            <a:r>
              <a:rPr lang="en-US" sz="2800" baseline="-25000" dirty="0"/>
              <a:t>2</a:t>
            </a:r>
            <a:r>
              <a:rPr lang="en-US" sz="2800" dirty="0"/>
              <a:t> = new Object()</a:t>
            </a:r>
            <a:r>
              <a:rPr lang="en-US" sz="2800" dirty="0" smtClean="0"/>
              <a:t>;</a:t>
            </a:r>
          </a:p>
          <a:p>
            <a:pPr>
              <a:buFontTx/>
              <a:buNone/>
            </a:pPr>
            <a:r>
              <a:rPr lang="en-US" sz="2800" dirty="0" smtClean="0"/>
              <a:t>	 </a:t>
            </a:r>
            <a:r>
              <a:rPr lang="en-US" sz="2000" dirty="0" smtClean="0"/>
              <a:t> </a:t>
            </a:r>
            <a:r>
              <a:rPr lang="en-US" sz="2800" dirty="0" smtClean="0"/>
              <a:t>v</a:t>
            </a:r>
            <a:r>
              <a:rPr lang="en-US" sz="2800" baseline="-25000" dirty="0" smtClean="0"/>
              <a:t>1</a:t>
            </a:r>
            <a:r>
              <a:rPr lang="en-US" sz="2800" dirty="0" smtClean="0"/>
              <a:t>.f = v</a:t>
            </a:r>
            <a:r>
              <a:rPr lang="en-US" sz="2800" baseline="-25000" dirty="0" smtClean="0"/>
              <a:t>2</a:t>
            </a:r>
            <a:r>
              <a:rPr lang="en-US" sz="2800" dirty="0" smtClean="0"/>
              <a:t>;</a:t>
            </a:r>
          </a:p>
          <a:p>
            <a:pPr>
              <a:buFontTx/>
              <a:buNone/>
            </a:pPr>
            <a:r>
              <a:rPr lang="en-US" sz="2800" dirty="0" smtClean="0"/>
              <a:t>     v</a:t>
            </a:r>
            <a:r>
              <a:rPr lang="en-US" sz="2800" baseline="-25000" dirty="0" smtClean="0"/>
              <a:t>3</a:t>
            </a:r>
            <a:r>
              <a:rPr lang="en-US" sz="2800" dirty="0" smtClean="0"/>
              <a:t> </a:t>
            </a:r>
            <a:r>
              <a:rPr lang="en-US" sz="2800" dirty="0"/>
              <a:t>= v</a:t>
            </a:r>
            <a:r>
              <a:rPr lang="en-US" sz="2800" baseline="-25000" dirty="0"/>
              <a:t>1</a:t>
            </a:r>
            <a:r>
              <a:rPr lang="en-US" sz="2800" dirty="0"/>
              <a:t>.f;</a:t>
            </a:r>
          </a:p>
        </p:txBody>
      </p:sp>
      <p:sp>
        <p:nvSpPr>
          <p:cNvPr id="551940" name="Rectangle 4"/>
          <p:cNvSpPr>
            <a:spLocks noChangeArrowheads="1"/>
          </p:cNvSpPr>
          <p:nvPr/>
        </p:nvSpPr>
        <p:spPr bwMode="auto">
          <a:xfrm>
            <a:off x="4724400" y="1547090"/>
            <a:ext cx="4267200" cy="4800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en-US" sz="2800" dirty="0">
                <a:latin typeface="Arial Unicode MS" charset="0"/>
              </a:rPr>
              <a:t>Input Relations</a:t>
            </a:r>
          </a:p>
          <a:p>
            <a:pPr marL="342900" indent="-342900">
              <a:spcBef>
                <a:spcPct val="20000"/>
              </a:spcBef>
            </a:pPr>
            <a:r>
              <a:rPr lang="en-US" sz="2800" u="none" dirty="0" err="1">
                <a:latin typeface="Arial Unicode MS" charset="0"/>
              </a:rPr>
              <a:t>vPointsTo</a:t>
            </a:r>
            <a:r>
              <a:rPr lang="en-US" sz="2800" u="none" dirty="0">
                <a:latin typeface="Arial Unicode MS" charset="0"/>
              </a:rPr>
              <a:t>(v</a:t>
            </a:r>
            <a:r>
              <a:rPr lang="en-US" sz="2800" u="none" baseline="-25000" dirty="0">
                <a:latin typeface="Arial Unicode MS" charset="0"/>
              </a:rPr>
              <a:t>1</a:t>
            </a:r>
            <a:r>
              <a:rPr lang="en-US" sz="2800" u="none" dirty="0" smtClean="0">
                <a:latin typeface="Arial Unicode MS" charset="0"/>
              </a:rPr>
              <a:t>, h</a:t>
            </a:r>
            <a:r>
              <a:rPr lang="en-US" sz="2800" u="none" baseline="-25000" dirty="0" smtClean="0">
                <a:latin typeface="Arial Unicode MS" charset="0"/>
              </a:rPr>
              <a:t>1</a:t>
            </a:r>
            <a:r>
              <a:rPr lang="en-US" sz="2800" u="none" dirty="0">
                <a:latin typeface="Arial Unicode MS" charset="0"/>
              </a:rPr>
              <a:t>)</a:t>
            </a:r>
          </a:p>
          <a:p>
            <a:pPr marL="342900" indent="-342900">
              <a:spcBef>
                <a:spcPct val="20000"/>
              </a:spcBef>
            </a:pPr>
            <a:r>
              <a:rPr lang="en-US" sz="2800" u="none" dirty="0" err="1">
                <a:latin typeface="Arial Unicode MS" charset="0"/>
              </a:rPr>
              <a:t>vPointsTo</a:t>
            </a:r>
            <a:r>
              <a:rPr lang="en-US" sz="2800" u="none" dirty="0">
                <a:latin typeface="Arial Unicode MS" charset="0"/>
              </a:rPr>
              <a:t>(v</a:t>
            </a:r>
            <a:r>
              <a:rPr lang="en-US" sz="2800" u="none" baseline="-25000" dirty="0">
                <a:latin typeface="Arial Unicode MS" charset="0"/>
              </a:rPr>
              <a:t>2</a:t>
            </a:r>
            <a:r>
              <a:rPr lang="en-US" sz="2800" u="none" dirty="0" smtClean="0">
                <a:latin typeface="Arial Unicode MS" charset="0"/>
              </a:rPr>
              <a:t>, h</a:t>
            </a:r>
            <a:r>
              <a:rPr lang="en-US" sz="2800" u="none" baseline="-25000" dirty="0" smtClean="0">
                <a:latin typeface="Arial Unicode MS" charset="0"/>
              </a:rPr>
              <a:t>2</a:t>
            </a:r>
            <a:r>
              <a:rPr lang="en-US" sz="2800" u="none" dirty="0">
                <a:latin typeface="Arial Unicode MS" charset="0"/>
              </a:rPr>
              <a:t>)</a:t>
            </a:r>
          </a:p>
          <a:p>
            <a:pPr marL="342900" indent="-342900">
              <a:spcBef>
                <a:spcPct val="20000"/>
              </a:spcBef>
            </a:pPr>
            <a:r>
              <a:rPr lang="en-US" sz="2800" u="none" dirty="0">
                <a:latin typeface="Arial Unicode MS" charset="0"/>
              </a:rPr>
              <a:t>Store(v</a:t>
            </a:r>
            <a:r>
              <a:rPr lang="en-US" sz="2800" u="none" baseline="-25000" dirty="0">
                <a:latin typeface="Arial Unicode MS" charset="0"/>
              </a:rPr>
              <a:t>1</a:t>
            </a:r>
            <a:r>
              <a:rPr lang="en-US" sz="2800" u="none" dirty="0" smtClean="0">
                <a:latin typeface="Arial Unicode MS" charset="0"/>
              </a:rPr>
              <a:t>, f, v</a:t>
            </a:r>
            <a:r>
              <a:rPr lang="en-US" sz="2800" u="none" baseline="-25000" dirty="0" smtClean="0">
                <a:latin typeface="Arial Unicode MS" charset="0"/>
              </a:rPr>
              <a:t>2</a:t>
            </a:r>
            <a:r>
              <a:rPr lang="en-US" sz="2800" u="none" dirty="0">
                <a:latin typeface="Arial Unicode MS" charset="0"/>
              </a:rPr>
              <a:t>)</a:t>
            </a:r>
          </a:p>
          <a:p>
            <a:pPr marL="342900" indent="-342900">
              <a:spcBef>
                <a:spcPct val="20000"/>
              </a:spcBef>
            </a:pPr>
            <a:r>
              <a:rPr lang="en-US" sz="2800" u="none" dirty="0">
                <a:latin typeface="Arial Unicode MS" charset="0"/>
              </a:rPr>
              <a:t>Load(v</a:t>
            </a:r>
            <a:r>
              <a:rPr lang="en-US" sz="2800" u="none" baseline="-25000" dirty="0">
                <a:latin typeface="Arial Unicode MS" charset="0"/>
              </a:rPr>
              <a:t>1</a:t>
            </a:r>
            <a:r>
              <a:rPr lang="en-US" sz="2800" u="none" dirty="0" smtClean="0">
                <a:latin typeface="Arial Unicode MS" charset="0"/>
              </a:rPr>
              <a:t>, f, v</a:t>
            </a:r>
            <a:r>
              <a:rPr lang="en-US" sz="2800" u="none" baseline="-25000" dirty="0" smtClean="0">
                <a:latin typeface="Arial Unicode MS" charset="0"/>
              </a:rPr>
              <a:t>3</a:t>
            </a:r>
            <a:r>
              <a:rPr lang="en-US" sz="2800" u="none" dirty="0">
                <a:latin typeface="Arial Unicode MS" charset="0"/>
              </a:rPr>
              <a:t>)</a:t>
            </a:r>
          </a:p>
          <a:p>
            <a:pPr marL="342900" indent="-342900">
              <a:spcBef>
                <a:spcPct val="20000"/>
              </a:spcBef>
            </a:pPr>
            <a:endParaRPr lang="en-US" sz="2800" u="none" dirty="0">
              <a:latin typeface="Arial Unicode MS" charset="0"/>
            </a:endParaRPr>
          </a:p>
          <a:p>
            <a:pPr marL="342900" indent="-342900">
              <a:spcBef>
                <a:spcPct val="20000"/>
              </a:spcBef>
            </a:pPr>
            <a:r>
              <a:rPr lang="en-US" sz="2800" dirty="0">
                <a:latin typeface="Arial Unicode MS" charset="0"/>
              </a:rPr>
              <a:t>Output Relations</a:t>
            </a:r>
          </a:p>
          <a:p>
            <a:pPr marL="342900" indent="-342900">
              <a:spcBef>
                <a:spcPct val="20000"/>
              </a:spcBef>
            </a:pPr>
            <a:r>
              <a:rPr lang="en-US" sz="2800" u="none" dirty="0" err="1">
                <a:latin typeface="Arial Unicode MS" charset="0"/>
              </a:rPr>
              <a:t>hPointsTo</a:t>
            </a:r>
            <a:r>
              <a:rPr lang="en-US" sz="2800" u="none" dirty="0">
                <a:latin typeface="Arial Unicode MS" charset="0"/>
              </a:rPr>
              <a:t>(h</a:t>
            </a:r>
            <a:r>
              <a:rPr lang="en-US" sz="2800" u="none" baseline="-25000" dirty="0">
                <a:latin typeface="Arial Unicode MS" charset="0"/>
              </a:rPr>
              <a:t>1</a:t>
            </a:r>
            <a:r>
              <a:rPr lang="en-US" sz="2800" u="none" dirty="0" smtClean="0">
                <a:latin typeface="Arial Unicode MS" charset="0"/>
              </a:rPr>
              <a:t>, f, h</a:t>
            </a:r>
            <a:r>
              <a:rPr lang="en-US" sz="2800" u="none" baseline="-25000" dirty="0" smtClean="0">
                <a:latin typeface="Arial Unicode MS" charset="0"/>
              </a:rPr>
              <a:t>2</a:t>
            </a:r>
            <a:r>
              <a:rPr lang="en-US" sz="2800" u="none" dirty="0">
                <a:latin typeface="Arial Unicode MS" charset="0"/>
              </a:rPr>
              <a:t>)</a:t>
            </a:r>
          </a:p>
          <a:p>
            <a:pPr marL="342900" indent="-342900">
              <a:spcBef>
                <a:spcPct val="20000"/>
              </a:spcBef>
            </a:pPr>
            <a:r>
              <a:rPr lang="en-US" sz="2800" u="none" dirty="0" err="1">
                <a:latin typeface="Arial Unicode MS" charset="0"/>
              </a:rPr>
              <a:t>vPointsTo</a:t>
            </a:r>
            <a:r>
              <a:rPr lang="en-US" sz="2800" u="none" dirty="0">
                <a:latin typeface="Arial Unicode MS" charset="0"/>
              </a:rPr>
              <a:t>(v</a:t>
            </a:r>
            <a:r>
              <a:rPr lang="en-US" sz="2800" u="none" baseline="-25000" dirty="0">
                <a:latin typeface="Arial Unicode MS" charset="0"/>
              </a:rPr>
              <a:t>3</a:t>
            </a:r>
            <a:r>
              <a:rPr lang="en-US" sz="2800" u="none" dirty="0" smtClean="0">
                <a:latin typeface="Arial Unicode MS" charset="0"/>
              </a:rPr>
              <a:t>, h</a:t>
            </a:r>
            <a:r>
              <a:rPr lang="en-US" sz="2800" u="none" baseline="-25000" dirty="0" smtClean="0">
                <a:latin typeface="Arial Unicode MS" charset="0"/>
              </a:rPr>
              <a:t>2</a:t>
            </a:r>
            <a:r>
              <a:rPr lang="en-US" sz="2800" u="none" dirty="0">
                <a:latin typeface="Arial Unicode MS" charset="0"/>
              </a:rPr>
              <a:t>)</a:t>
            </a:r>
          </a:p>
        </p:txBody>
      </p:sp>
      <p:sp>
        <p:nvSpPr>
          <p:cNvPr id="551941" name="Oval 5"/>
          <p:cNvSpPr>
            <a:spLocks noChangeArrowheads="1"/>
          </p:cNvSpPr>
          <p:nvPr/>
        </p:nvSpPr>
        <p:spPr bwMode="auto">
          <a:xfrm>
            <a:off x="533400" y="4724400"/>
            <a:ext cx="609600" cy="6096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v</a:t>
            </a:r>
            <a:r>
              <a:rPr lang="en-US" u="none" baseline="-25000">
                <a:latin typeface="Arial Unicode MS" charset="0"/>
              </a:rPr>
              <a:t>1</a:t>
            </a:r>
            <a:endParaRPr lang="en-US" u="none">
              <a:latin typeface="Arial Unicode MS" charset="0"/>
            </a:endParaRPr>
          </a:p>
        </p:txBody>
      </p:sp>
      <p:sp>
        <p:nvSpPr>
          <p:cNvPr id="551942" name="Rectangle 6"/>
          <p:cNvSpPr>
            <a:spLocks noChangeArrowheads="1"/>
          </p:cNvSpPr>
          <p:nvPr/>
        </p:nvSpPr>
        <p:spPr bwMode="auto">
          <a:xfrm>
            <a:off x="1905000" y="4724400"/>
            <a:ext cx="609600" cy="6096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r>
              <a:rPr lang="en-US" u="none" baseline="-25000">
                <a:latin typeface="Arial Unicode MS" charset="0"/>
              </a:rPr>
              <a:t>1</a:t>
            </a:r>
            <a:endParaRPr lang="en-US" u="none">
              <a:latin typeface="Arial Unicode MS" charset="0"/>
            </a:endParaRPr>
          </a:p>
        </p:txBody>
      </p:sp>
      <p:cxnSp>
        <p:nvCxnSpPr>
          <p:cNvPr id="551943" name="AutoShape 7"/>
          <p:cNvCxnSpPr>
            <a:cxnSpLocks noChangeShapeType="1"/>
            <a:stCxn id="551941" idx="6"/>
            <a:endCxn id="551942" idx="1"/>
          </p:cNvCxnSpPr>
          <p:nvPr/>
        </p:nvCxnSpPr>
        <p:spPr bwMode="auto">
          <a:xfrm>
            <a:off x="1155700" y="5029200"/>
            <a:ext cx="73660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51944" name="Oval 8"/>
          <p:cNvSpPr>
            <a:spLocks noChangeArrowheads="1"/>
          </p:cNvSpPr>
          <p:nvPr/>
        </p:nvSpPr>
        <p:spPr bwMode="auto">
          <a:xfrm>
            <a:off x="533400" y="5486400"/>
            <a:ext cx="609600" cy="6096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v</a:t>
            </a:r>
            <a:r>
              <a:rPr lang="en-US" u="none" baseline="-25000">
                <a:latin typeface="Arial Unicode MS" charset="0"/>
              </a:rPr>
              <a:t>2</a:t>
            </a:r>
            <a:endParaRPr lang="en-US" u="none">
              <a:latin typeface="Arial Unicode MS" charset="0"/>
            </a:endParaRPr>
          </a:p>
        </p:txBody>
      </p:sp>
      <p:sp>
        <p:nvSpPr>
          <p:cNvPr id="551945" name="Rectangle 9"/>
          <p:cNvSpPr>
            <a:spLocks noChangeArrowheads="1"/>
          </p:cNvSpPr>
          <p:nvPr/>
        </p:nvSpPr>
        <p:spPr bwMode="auto">
          <a:xfrm>
            <a:off x="1905000" y="5486400"/>
            <a:ext cx="609600" cy="6096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r>
              <a:rPr lang="en-US" u="none" baseline="-25000">
                <a:latin typeface="Arial Unicode MS" charset="0"/>
              </a:rPr>
              <a:t>2</a:t>
            </a:r>
            <a:endParaRPr lang="en-US" u="none">
              <a:latin typeface="Arial Unicode MS" charset="0"/>
            </a:endParaRPr>
          </a:p>
        </p:txBody>
      </p:sp>
      <p:cxnSp>
        <p:nvCxnSpPr>
          <p:cNvPr id="551946" name="AutoShape 10"/>
          <p:cNvCxnSpPr>
            <a:cxnSpLocks noChangeShapeType="1"/>
            <a:stCxn id="551944" idx="6"/>
            <a:endCxn id="551945" idx="1"/>
          </p:cNvCxnSpPr>
          <p:nvPr/>
        </p:nvCxnSpPr>
        <p:spPr bwMode="auto">
          <a:xfrm>
            <a:off x="1155700" y="5791200"/>
            <a:ext cx="73660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1947" name="AutoShape 11"/>
          <p:cNvCxnSpPr>
            <a:cxnSpLocks noChangeShapeType="1"/>
            <a:stCxn id="551945" idx="3"/>
            <a:endCxn id="551942" idx="3"/>
          </p:cNvCxnSpPr>
          <p:nvPr/>
        </p:nvCxnSpPr>
        <p:spPr bwMode="auto">
          <a:xfrm flipV="1">
            <a:off x="2527300" y="5029200"/>
            <a:ext cx="1588" cy="762000"/>
          </a:xfrm>
          <a:prstGeom prst="curvedConnector3">
            <a:avLst>
              <a:gd name="adj1" fmla="val 27300000"/>
            </a:avLst>
          </a:prstGeom>
          <a:noFill/>
          <a:ln w="25400">
            <a:solidFill>
              <a:schemeClr val="bg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51948" name="Text Box 12"/>
          <p:cNvSpPr txBox="1">
            <a:spLocks noChangeArrowheads="1"/>
          </p:cNvSpPr>
          <p:nvPr/>
        </p:nvSpPr>
        <p:spPr bwMode="auto">
          <a:xfrm>
            <a:off x="3032125" y="5180013"/>
            <a:ext cx="296863"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u="none">
                <a:latin typeface="Arial Unicode MS" charset="0"/>
              </a:rPr>
              <a:t>f</a:t>
            </a:r>
          </a:p>
        </p:txBody>
      </p:sp>
      <p:sp>
        <p:nvSpPr>
          <p:cNvPr id="551952" name="AutoShape 16"/>
          <p:cNvSpPr>
            <a:spLocks noChangeArrowheads="1"/>
          </p:cNvSpPr>
          <p:nvPr/>
        </p:nvSpPr>
        <p:spPr bwMode="auto">
          <a:xfrm>
            <a:off x="152400" y="2057400"/>
            <a:ext cx="762000" cy="457200"/>
          </a:xfrm>
          <a:prstGeom prst="rightArrow">
            <a:avLst>
              <a:gd name="adj1" fmla="val 50000"/>
              <a:gd name="adj2" fmla="val 50000"/>
            </a:avLst>
          </a:prstGeom>
          <a:solidFill>
            <a:srgbClr val="FFFF00"/>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1953" name="Oval 17"/>
          <p:cNvSpPr>
            <a:spLocks noChangeArrowheads="1"/>
          </p:cNvSpPr>
          <p:nvPr/>
        </p:nvSpPr>
        <p:spPr bwMode="auto">
          <a:xfrm>
            <a:off x="3429000" y="5486400"/>
            <a:ext cx="609600" cy="6096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v</a:t>
            </a:r>
            <a:r>
              <a:rPr lang="en-US" u="none" baseline="-25000">
                <a:latin typeface="Arial Unicode MS" charset="0"/>
              </a:rPr>
              <a:t>3</a:t>
            </a:r>
            <a:endParaRPr lang="en-US" u="none">
              <a:latin typeface="Arial Unicode MS" charset="0"/>
            </a:endParaRPr>
          </a:p>
        </p:txBody>
      </p:sp>
      <p:cxnSp>
        <p:nvCxnSpPr>
          <p:cNvPr id="551954" name="AutoShape 18"/>
          <p:cNvCxnSpPr>
            <a:cxnSpLocks noChangeShapeType="1"/>
            <a:stCxn id="551953" idx="2"/>
          </p:cNvCxnSpPr>
          <p:nvPr/>
        </p:nvCxnSpPr>
        <p:spPr bwMode="auto">
          <a:xfrm flipH="1">
            <a:off x="2527300" y="5791200"/>
            <a:ext cx="88900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19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grpId="1" nodeType="clickEffect">
                                  <p:stCondLst>
                                    <p:cond delay="0"/>
                                  </p:stCondLst>
                                  <p:childTnLst>
                                    <p:animMotion origin="layout" path="M 6.93889E-18 -2.01249E-6 L 6.93889E-18 0.07773 " pathEditMode="relative" rAng="0" ptsTypes="AA">
                                      <p:cBhvr>
                                        <p:cTn id="14" dur="500" fill="hold"/>
                                        <p:tgtEl>
                                          <p:spTgt spid="551952"/>
                                        </p:tgtEl>
                                        <p:attrNameLst>
                                          <p:attrName>ppt_x</p:attrName>
                                          <p:attrName>ppt_y</p:attrName>
                                        </p:attrNameLst>
                                      </p:cBhvr>
                                      <p:rCtr x="0" y="3886"/>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19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2" nodeType="clickEffect">
                                  <p:stCondLst>
                                    <p:cond delay="0"/>
                                  </p:stCondLst>
                                  <p:childTnLst>
                                    <p:animMotion origin="layout" path="M 6.93889E-18 0.07773 L 6.93889E-18 0.15545 " pathEditMode="relative" rAng="0" ptsTypes="AA">
                                      <p:cBhvr>
                                        <p:cTn id="22" dur="500" fill="hold"/>
                                        <p:tgtEl>
                                          <p:spTgt spid="551952"/>
                                        </p:tgtEl>
                                        <p:attrNameLst>
                                          <p:attrName>ppt_x</p:attrName>
                                          <p:attrName>ppt_y</p:attrName>
                                        </p:attrNameLst>
                                      </p:cBhvr>
                                      <p:rCtr x="0" y="3886"/>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5194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19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194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path" presetSubtype="0" accel="50000" decel="50000" fill="hold" grpId="3" nodeType="clickEffect">
                                  <p:stCondLst>
                                    <p:cond delay="0"/>
                                  </p:stCondLst>
                                  <p:childTnLst>
                                    <p:animMotion origin="layout" path="M 6.93889E-18 0.15545 L 6.93889E-18 0.22207 " pathEditMode="relative" rAng="0" ptsTypes="AA">
                                      <p:cBhvr>
                                        <p:cTn id="34" dur="500" fill="hold"/>
                                        <p:tgtEl>
                                          <p:spTgt spid="551952"/>
                                        </p:tgtEl>
                                        <p:attrNameLst>
                                          <p:attrName>ppt_x</p:attrName>
                                          <p:attrName>ppt_y</p:attrName>
                                        </p:attrNameLst>
                                      </p:cBhvr>
                                      <p:rCtr x="0" y="3331"/>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519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19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8" grpId="0"/>
      <p:bldP spid="551952" grpId="0" animBg="1"/>
      <p:bldP spid="551952" grpId="1" animBg="1"/>
      <p:bldP spid="551952" grpId="2" animBg="1"/>
      <p:bldP spid="551952" grpId="3"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AC649DD8-5672-CD43-93E9-0F3176A4483E}" type="slidenum">
              <a:rPr lang="en-CA"/>
              <a:pPr/>
              <a:t>28</a:t>
            </a:fld>
            <a:endParaRPr lang="en-CA"/>
          </a:p>
        </p:txBody>
      </p:sp>
      <p:sp>
        <p:nvSpPr>
          <p:cNvPr id="572419" name="Rectangle 3"/>
          <p:cNvSpPr>
            <a:spLocks noChangeArrowheads="1"/>
          </p:cNvSpPr>
          <p:nvPr/>
        </p:nvSpPr>
        <p:spPr bwMode="auto">
          <a:xfrm>
            <a:off x="609600" y="2057400"/>
            <a:ext cx="7924800" cy="1905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en-US" sz="2800" u="none" dirty="0">
                <a:latin typeface="Arial Unicode MS" charset="0"/>
              </a:rPr>
              <a:t>	</a:t>
            </a:r>
            <a:r>
              <a:rPr lang="en-US" sz="2800" u="none" dirty="0" err="1" smtClean="0">
                <a:latin typeface="Arial Unicode MS" charset="0"/>
              </a:rPr>
              <a:t>hPointsTo</a:t>
            </a:r>
            <a:r>
              <a:rPr lang="en-US" sz="2800" u="none" dirty="0">
                <a:latin typeface="Arial Unicode MS" charset="0"/>
              </a:rPr>
              <a:t>(h</a:t>
            </a:r>
            <a:r>
              <a:rPr lang="en-US" sz="2800" u="none" baseline="-25000" dirty="0">
                <a:latin typeface="Arial Unicode MS" charset="0"/>
              </a:rPr>
              <a:t>1</a:t>
            </a:r>
            <a:r>
              <a:rPr lang="en-US" sz="2800" u="none" dirty="0">
                <a:latin typeface="Arial Unicode MS" charset="0"/>
              </a:rPr>
              <a:t>, f, h</a:t>
            </a:r>
            <a:r>
              <a:rPr lang="en-US" sz="2800" u="none" baseline="-25000" dirty="0">
                <a:latin typeface="Arial Unicode MS" charset="0"/>
              </a:rPr>
              <a:t>2</a:t>
            </a:r>
            <a:r>
              <a:rPr lang="en-US" sz="2800" u="none" dirty="0" smtClean="0">
                <a:latin typeface="Arial Unicode MS" charset="0"/>
              </a:rPr>
              <a:t>)  </a:t>
            </a:r>
            <a:r>
              <a:rPr lang="en-US" sz="2800" u="none" dirty="0">
                <a:latin typeface="Arial Unicode MS" charset="0"/>
              </a:rPr>
              <a:t>:- Store(v</a:t>
            </a:r>
            <a:r>
              <a:rPr lang="en-US" sz="2800" u="none" baseline="-25000" dirty="0">
                <a:latin typeface="Arial Unicode MS" charset="0"/>
              </a:rPr>
              <a:t>1</a:t>
            </a:r>
            <a:r>
              <a:rPr lang="en-US" sz="2800" u="none" dirty="0">
                <a:latin typeface="Arial Unicode MS" charset="0"/>
              </a:rPr>
              <a:t>, f, v</a:t>
            </a:r>
            <a:r>
              <a:rPr lang="en-US" sz="2800" u="none" baseline="-25000" dirty="0">
                <a:latin typeface="Arial Unicode MS" charset="0"/>
              </a:rPr>
              <a:t>2</a:t>
            </a:r>
            <a:r>
              <a:rPr lang="en-US" sz="2800" u="none" dirty="0">
                <a:latin typeface="Arial Unicode MS" charset="0"/>
              </a:rPr>
              <a:t>)</a:t>
            </a:r>
            <a:r>
              <a:rPr lang="en-US" sz="2800" u="none" dirty="0" smtClean="0">
                <a:latin typeface="Arial Unicode MS" charset="0"/>
              </a:rPr>
              <a:t>,</a:t>
            </a:r>
          </a:p>
          <a:p>
            <a:pPr marL="342900" indent="-342900">
              <a:spcBef>
                <a:spcPct val="20000"/>
              </a:spcBef>
            </a:pPr>
            <a:r>
              <a:rPr lang="en-US" sz="2800" u="none" dirty="0" smtClean="0">
                <a:latin typeface="Arial Unicode MS" charset="0"/>
              </a:rPr>
              <a:t>                                      </a:t>
            </a:r>
            <a:r>
              <a:rPr lang="en-US" sz="2800" u="none" dirty="0" err="1" smtClean="0">
                <a:latin typeface="Arial Unicode MS" charset="0"/>
              </a:rPr>
              <a:t>vPointsTo</a:t>
            </a:r>
            <a:r>
              <a:rPr lang="en-US" sz="2800" u="none" dirty="0">
                <a:latin typeface="Arial Unicode MS" charset="0"/>
              </a:rPr>
              <a:t>(v</a:t>
            </a:r>
            <a:r>
              <a:rPr lang="en-US" sz="2800" u="none" baseline="-25000" dirty="0">
                <a:latin typeface="Arial Unicode MS" charset="0"/>
              </a:rPr>
              <a:t>1</a:t>
            </a:r>
            <a:r>
              <a:rPr lang="en-US" sz="2800" u="none" dirty="0">
                <a:latin typeface="Arial Unicode MS" charset="0"/>
              </a:rPr>
              <a:t>, h</a:t>
            </a:r>
            <a:r>
              <a:rPr lang="en-US" sz="2800" u="none" baseline="-25000" dirty="0">
                <a:latin typeface="Arial Unicode MS" charset="0"/>
              </a:rPr>
              <a:t>1</a:t>
            </a:r>
            <a:r>
              <a:rPr lang="en-US" sz="2800" u="none" dirty="0">
                <a:latin typeface="Arial Unicode MS" charset="0"/>
              </a:rPr>
              <a:t>),</a:t>
            </a:r>
          </a:p>
          <a:p>
            <a:pPr marL="342900" indent="-342900">
              <a:spcBef>
                <a:spcPct val="20000"/>
              </a:spcBef>
            </a:pPr>
            <a:r>
              <a:rPr lang="en-US" sz="2800" u="none" dirty="0">
                <a:latin typeface="Arial Unicode MS" charset="0"/>
              </a:rPr>
              <a:t>                          </a:t>
            </a:r>
            <a:r>
              <a:rPr lang="en-US" sz="2800" u="none" dirty="0" smtClean="0">
                <a:latin typeface="Arial Unicode MS" charset="0"/>
              </a:rPr>
              <a:t>            </a:t>
            </a:r>
            <a:r>
              <a:rPr lang="en-US" sz="2800" u="none" dirty="0" err="1">
                <a:latin typeface="Arial Unicode MS" charset="0"/>
              </a:rPr>
              <a:t>vPointsTo</a:t>
            </a:r>
            <a:r>
              <a:rPr lang="en-US" sz="2800" u="none" dirty="0">
                <a:latin typeface="Arial Unicode MS" charset="0"/>
              </a:rPr>
              <a:t>(v</a:t>
            </a:r>
            <a:r>
              <a:rPr lang="en-US" sz="2800" u="none" baseline="-25000" dirty="0">
                <a:latin typeface="Arial Unicode MS" charset="0"/>
              </a:rPr>
              <a:t>2</a:t>
            </a:r>
            <a:r>
              <a:rPr lang="en-US" sz="2800" u="none" dirty="0">
                <a:latin typeface="Arial Unicode MS" charset="0"/>
              </a:rPr>
              <a:t>, h</a:t>
            </a:r>
            <a:r>
              <a:rPr lang="en-US" sz="2800" u="none" baseline="-25000" dirty="0">
                <a:latin typeface="Arial Unicode MS" charset="0"/>
              </a:rPr>
              <a:t>2</a:t>
            </a:r>
            <a:r>
              <a:rPr lang="en-US" sz="2800" u="none" dirty="0">
                <a:latin typeface="Arial Unicode MS" charset="0"/>
              </a:rPr>
              <a:t>).</a:t>
            </a:r>
          </a:p>
          <a:p>
            <a:pPr marL="342900" indent="-342900">
              <a:spcBef>
                <a:spcPct val="20000"/>
              </a:spcBef>
            </a:pPr>
            <a:endParaRPr lang="en-US" sz="2800" u="none" dirty="0">
              <a:latin typeface="Arial Unicode MS" charset="0"/>
            </a:endParaRPr>
          </a:p>
        </p:txBody>
      </p:sp>
      <p:sp>
        <p:nvSpPr>
          <p:cNvPr id="572421" name="Oval 5"/>
          <p:cNvSpPr>
            <a:spLocks noChangeArrowheads="1"/>
          </p:cNvSpPr>
          <p:nvPr/>
        </p:nvSpPr>
        <p:spPr bwMode="auto">
          <a:xfrm>
            <a:off x="3276600" y="4648200"/>
            <a:ext cx="609600" cy="6096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v</a:t>
            </a:r>
            <a:r>
              <a:rPr lang="en-US" u="none" baseline="-25000">
                <a:latin typeface="Arial Unicode MS" charset="0"/>
              </a:rPr>
              <a:t>1</a:t>
            </a:r>
            <a:endParaRPr lang="en-US" u="none">
              <a:latin typeface="Arial Unicode MS" charset="0"/>
            </a:endParaRPr>
          </a:p>
        </p:txBody>
      </p:sp>
      <p:sp>
        <p:nvSpPr>
          <p:cNvPr id="572422" name="Rectangle 6"/>
          <p:cNvSpPr>
            <a:spLocks noChangeArrowheads="1"/>
          </p:cNvSpPr>
          <p:nvPr/>
        </p:nvSpPr>
        <p:spPr bwMode="auto">
          <a:xfrm>
            <a:off x="4648200" y="4648200"/>
            <a:ext cx="609600" cy="6096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r>
              <a:rPr lang="en-US" u="none" baseline="-25000">
                <a:latin typeface="Arial Unicode MS" charset="0"/>
              </a:rPr>
              <a:t>1</a:t>
            </a:r>
          </a:p>
        </p:txBody>
      </p:sp>
      <p:cxnSp>
        <p:nvCxnSpPr>
          <p:cNvPr id="572423" name="AutoShape 7"/>
          <p:cNvCxnSpPr>
            <a:cxnSpLocks noChangeShapeType="1"/>
            <a:stCxn id="572421" idx="6"/>
            <a:endCxn id="572422" idx="1"/>
          </p:cNvCxnSpPr>
          <p:nvPr/>
        </p:nvCxnSpPr>
        <p:spPr bwMode="auto">
          <a:xfrm>
            <a:off x="3898900" y="4953000"/>
            <a:ext cx="73660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2424" name="Oval 8"/>
          <p:cNvSpPr>
            <a:spLocks noChangeArrowheads="1"/>
          </p:cNvSpPr>
          <p:nvPr/>
        </p:nvSpPr>
        <p:spPr bwMode="auto">
          <a:xfrm>
            <a:off x="3276600" y="5410200"/>
            <a:ext cx="609600" cy="6096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v</a:t>
            </a:r>
            <a:r>
              <a:rPr lang="en-US" u="none" baseline="-25000">
                <a:latin typeface="Arial Unicode MS" charset="0"/>
              </a:rPr>
              <a:t>2</a:t>
            </a:r>
            <a:endParaRPr lang="en-US" u="none">
              <a:latin typeface="Arial Unicode MS" charset="0"/>
            </a:endParaRPr>
          </a:p>
        </p:txBody>
      </p:sp>
      <p:sp>
        <p:nvSpPr>
          <p:cNvPr id="572425" name="Rectangle 9"/>
          <p:cNvSpPr>
            <a:spLocks noChangeArrowheads="1"/>
          </p:cNvSpPr>
          <p:nvPr/>
        </p:nvSpPr>
        <p:spPr bwMode="auto">
          <a:xfrm>
            <a:off x="4648200" y="5410200"/>
            <a:ext cx="609600" cy="609600"/>
          </a:xfrm>
          <a:prstGeom prst="rect">
            <a:avLst/>
          </a:prstGeom>
          <a:solidFill>
            <a:schemeClr val="accent2"/>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latin typeface="Arial Unicode MS" charset="0"/>
              </a:rPr>
              <a:t>h</a:t>
            </a:r>
            <a:r>
              <a:rPr lang="en-US" u="none" baseline="-25000">
                <a:latin typeface="Arial Unicode MS" charset="0"/>
              </a:rPr>
              <a:t>2</a:t>
            </a:r>
          </a:p>
        </p:txBody>
      </p:sp>
      <p:cxnSp>
        <p:nvCxnSpPr>
          <p:cNvPr id="572426" name="AutoShape 10"/>
          <p:cNvCxnSpPr>
            <a:cxnSpLocks noChangeShapeType="1"/>
            <a:stCxn id="572424" idx="6"/>
            <a:endCxn id="572425" idx="1"/>
          </p:cNvCxnSpPr>
          <p:nvPr/>
        </p:nvCxnSpPr>
        <p:spPr bwMode="auto">
          <a:xfrm>
            <a:off x="3898900" y="5715000"/>
            <a:ext cx="73660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2427" name="AutoShape 11"/>
          <p:cNvCxnSpPr>
            <a:cxnSpLocks noChangeShapeType="1"/>
            <a:stCxn id="572425" idx="3"/>
            <a:endCxn id="572422" idx="3"/>
          </p:cNvCxnSpPr>
          <p:nvPr/>
        </p:nvCxnSpPr>
        <p:spPr bwMode="auto">
          <a:xfrm flipV="1">
            <a:off x="5270500" y="4953000"/>
            <a:ext cx="1588" cy="762000"/>
          </a:xfrm>
          <a:prstGeom prst="curvedConnector3">
            <a:avLst>
              <a:gd name="adj1" fmla="val 27300000"/>
            </a:avLst>
          </a:prstGeom>
          <a:noFill/>
          <a:ln w="25400">
            <a:solidFill>
              <a:schemeClr val="bg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2428" name="Text Box 12"/>
          <p:cNvSpPr txBox="1">
            <a:spLocks noChangeArrowheads="1"/>
          </p:cNvSpPr>
          <p:nvPr/>
        </p:nvSpPr>
        <p:spPr bwMode="auto">
          <a:xfrm>
            <a:off x="5775325" y="5103813"/>
            <a:ext cx="296863"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u="none">
                <a:latin typeface="Arial Unicode MS" charset="0"/>
              </a:rPr>
              <a:t>f</a:t>
            </a:r>
          </a:p>
        </p:txBody>
      </p:sp>
      <p:sp>
        <p:nvSpPr>
          <p:cNvPr id="572433" name="Rectangle 17"/>
          <p:cNvSpPr>
            <a:spLocks noGrp="1" noChangeArrowheads="1"/>
          </p:cNvSpPr>
          <p:nvPr>
            <p:ph type="title"/>
          </p:nvPr>
        </p:nvSpPr>
        <p:spPr>
          <a:xfrm>
            <a:off x="457200" y="0"/>
            <a:ext cx="8229600" cy="1143000"/>
          </a:xfrm>
          <a:noFill/>
          <a:ln/>
        </p:spPr>
        <p:txBody>
          <a:bodyPr/>
          <a:lstStyle/>
          <a:p>
            <a:r>
              <a:rPr lang="en-US"/>
              <a:t>Inference Rule in Datalog</a:t>
            </a:r>
          </a:p>
        </p:txBody>
      </p:sp>
      <p:sp>
        <p:nvSpPr>
          <p:cNvPr id="572434" name="Rectangle 18"/>
          <p:cNvSpPr>
            <a:spLocks noChangeArrowheads="1"/>
          </p:cNvSpPr>
          <p:nvPr/>
        </p:nvSpPr>
        <p:spPr bwMode="auto">
          <a:xfrm>
            <a:off x="3505200" y="3886200"/>
            <a:ext cx="2895600" cy="685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en-US" sz="2800" u="none" dirty="0">
                <a:latin typeface="Arial Unicode MS" charset="0"/>
              </a:rPr>
              <a:t>v</a:t>
            </a:r>
            <a:r>
              <a:rPr lang="en-US" sz="2800" u="none" baseline="-25000" dirty="0">
                <a:latin typeface="Arial Unicode MS" charset="0"/>
              </a:rPr>
              <a:t>1</a:t>
            </a:r>
            <a:r>
              <a:rPr lang="en-US" sz="2800" u="none" dirty="0">
                <a:latin typeface="Arial Unicode MS" charset="0"/>
              </a:rPr>
              <a:t>.f = v</a:t>
            </a:r>
            <a:r>
              <a:rPr lang="en-US" sz="2800" u="none" baseline="-25000" dirty="0">
                <a:latin typeface="Arial Unicode MS" charset="0"/>
              </a:rPr>
              <a:t>2</a:t>
            </a:r>
            <a:r>
              <a:rPr lang="en-US" sz="2800" u="none" dirty="0">
                <a:latin typeface="Arial Unicode MS" charset="0"/>
              </a:rPr>
              <a:t>;</a:t>
            </a:r>
          </a:p>
          <a:p>
            <a:pPr marL="342900" indent="-342900">
              <a:spcBef>
                <a:spcPct val="20000"/>
              </a:spcBef>
            </a:pPr>
            <a:endParaRPr lang="en-US" sz="2800" u="none" dirty="0">
              <a:latin typeface="Arial Unicode MS" charset="0"/>
            </a:endParaRPr>
          </a:p>
        </p:txBody>
      </p:sp>
      <p:sp>
        <p:nvSpPr>
          <p:cNvPr id="572435" name="Rectangle 19"/>
          <p:cNvSpPr>
            <a:spLocks noChangeArrowheads="1"/>
          </p:cNvSpPr>
          <p:nvPr/>
        </p:nvSpPr>
        <p:spPr bwMode="auto">
          <a:xfrm>
            <a:off x="914400" y="1371600"/>
            <a:ext cx="4267200" cy="609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en-US" sz="3200" u="none" dirty="0" smtClean="0">
                <a:latin typeface="Arial Unicode MS" charset="0"/>
              </a:rPr>
              <a:t>Heap Writes:</a:t>
            </a:r>
            <a:endParaRPr lang="en-US" sz="3200" u="none" dirty="0">
              <a:latin typeface="Arial Unicode MS"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72427"/>
                                        </p:tgtEl>
                                        <p:attrNameLst>
                                          <p:attrName>style.visibility</p:attrName>
                                        </p:attrNameLst>
                                      </p:cBhvr>
                                      <p:to>
                                        <p:strVal val="visible"/>
                                      </p:to>
                                    </p:set>
                                    <p:animEffect transition="in" filter="dissolve">
                                      <p:cBhvr>
                                        <p:cTn id="7" dur="2000"/>
                                        <p:tgtEl>
                                          <p:spTgt spid="57242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72428"/>
                                        </p:tgtEl>
                                        <p:attrNameLst>
                                          <p:attrName>style.visibility</p:attrName>
                                        </p:attrNameLst>
                                      </p:cBhvr>
                                      <p:to>
                                        <p:strVal val="visible"/>
                                      </p:to>
                                    </p:set>
                                    <p:animEffect transition="in" filter="dissolve">
                                      <p:cBhvr>
                                        <p:cTn id="10" dur="2000"/>
                                        <p:tgtEl>
                                          <p:spTgt spid="572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4AD576F8-F983-A94C-8471-56F10DEDF320}" type="slidenum">
              <a:rPr lang="en-CA"/>
              <a:pPr/>
              <a:t>2</a:t>
            </a:fld>
            <a:endParaRPr lang="en-CA"/>
          </a:p>
        </p:txBody>
      </p:sp>
      <p:sp>
        <p:nvSpPr>
          <p:cNvPr id="291842" name="Rectangle 2"/>
          <p:cNvSpPr>
            <a:spLocks noGrp="1" noChangeArrowheads="1"/>
          </p:cNvSpPr>
          <p:nvPr>
            <p:ph type="title"/>
          </p:nvPr>
        </p:nvSpPr>
        <p:spPr/>
        <p:txBody>
          <a:bodyPr/>
          <a:lstStyle/>
          <a:p>
            <a:r>
              <a:rPr lang="en-US"/>
              <a:t>Context Sensitivity</a:t>
            </a:r>
            <a:endParaRPr lang="en-US" i="1"/>
          </a:p>
        </p:txBody>
      </p:sp>
      <p:sp>
        <p:nvSpPr>
          <p:cNvPr id="291843" name="Rectangle 3"/>
          <p:cNvSpPr>
            <a:spLocks noGrp="1" noChangeArrowheads="1"/>
          </p:cNvSpPr>
          <p:nvPr>
            <p:ph type="body" idx="1"/>
          </p:nvPr>
        </p:nvSpPr>
        <p:spPr>
          <a:xfrm>
            <a:off x="457200" y="1600200"/>
            <a:ext cx="8686800" cy="4495800"/>
          </a:xfrm>
        </p:spPr>
        <p:txBody>
          <a:bodyPr/>
          <a:lstStyle/>
          <a:p>
            <a:r>
              <a:rPr lang="en-CA" sz="2800" dirty="0"/>
              <a:t>Context sensitivity is important for </a:t>
            </a:r>
            <a:r>
              <a:rPr lang="en-CA" sz="2800" dirty="0" smtClean="0"/>
              <a:t>precision</a:t>
            </a:r>
            <a:endParaRPr lang="en-CA" sz="2800" dirty="0"/>
          </a:p>
          <a:p>
            <a:pPr lvl="1"/>
            <a:r>
              <a:rPr lang="en-CA" dirty="0">
                <a:solidFill>
                  <a:srgbClr val="FFFF00"/>
                </a:solidFill>
              </a:rPr>
              <a:t>Unrealizable </a:t>
            </a:r>
            <a:r>
              <a:rPr lang="en-CA" dirty="0" smtClean="0">
                <a:solidFill>
                  <a:srgbClr val="FFFF00"/>
                </a:solidFill>
              </a:rPr>
              <a:t>paths</a:t>
            </a:r>
            <a:endParaRPr lang="en-US" dirty="0">
              <a:solidFill>
                <a:srgbClr val="FFFF00"/>
              </a:solidFill>
            </a:endParaRPr>
          </a:p>
        </p:txBody>
      </p:sp>
      <p:sp>
        <p:nvSpPr>
          <p:cNvPr id="291857" name="Text Box 17"/>
          <p:cNvSpPr txBox="1">
            <a:spLocks noChangeArrowheads="1"/>
          </p:cNvSpPr>
          <p:nvPr/>
        </p:nvSpPr>
        <p:spPr bwMode="auto">
          <a:xfrm>
            <a:off x="3048000" y="4648200"/>
            <a:ext cx="3232150" cy="1398588"/>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u="none"/>
              <a:t>Object id(Object x) {</a:t>
            </a:r>
            <a:br>
              <a:rPr lang="en-US" sz="2800" u="none"/>
            </a:br>
            <a:r>
              <a:rPr lang="en-US" sz="2800" u="none"/>
              <a:t>    return x;</a:t>
            </a:r>
            <a:br>
              <a:rPr lang="en-US" sz="2800" u="none"/>
            </a:br>
            <a:r>
              <a:rPr lang="en-US" sz="2800" u="none"/>
              <a:t>}</a:t>
            </a:r>
          </a:p>
        </p:txBody>
      </p:sp>
      <p:sp>
        <p:nvSpPr>
          <p:cNvPr id="291858" name="Text Box 18"/>
          <p:cNvSpPr txBox="1">
            <a:spLocks noChangeArrowheads="1"/>
          </p:cNvSpPr>
          <p:nvPr/>
        </p:nvSpPr>
        <p:spPr bwMode="auto">
          <a:xfrm>
            <a:off x="2057400" y="3352800"/>
            <a:ext cx="1509713" cy="5191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u="none"/>
              <a:t>a = id(b);</a:t>
            </a:r>
          </a:p>
        </p:txBody>
      </p:sp>
      <p:sp>
        <p:nvSpPr>
          <p:cNvPr id="291859" name="Text Box 19"/>
          <p:cNvSpPr txBox="1">
            <a:spLocks noChangeArrowheads="1"/>
          </p:cNvSpPr>
          <p:nvPr/>
        </p:nvSpPr>
        <p:spPr bwMode="auto">
          <a:xfrm>
            <a:off x="5876925" y="3352800"/>
            <a:ext cx="1509713" cy="5191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u="none"/>
              <a:t>c = id(d);</a:t>
            </a:r>
          </a:p>
        </p:txBody>
      </p:sp>
      <p:sp>
        <p:nvSpPr>
          <p:cNvPr id="291861" name="Freeform 21"/>
          <p:cNvSpPr>
            <a:spLocks/>
          </p:cNvSpPr>
          <p:nvPr/>
        </p:nvSpPr>
        <p:spPr bwMode="auto">
          <a:xfrm>
            <a:off x="3200400" y="3886200"/>
            <a:ext cx="457200" cy="685800"/>
          </a:xfrm>
          <a:custGeom>
            <a:avLst/>
            <a:gdLst>
              <a:gd name="T0" fmla="*/ 0 w 288"/>
              <a:gd name="T1" fmla="*/ 0 h 432"/>
              <a:gd name="T2" fmla="*/ 240 w 288"/>
              <a:gd name="T3" fmla="*/ 192 h 432"/>
              <a:gd name="T4" fmla="*/ 288 w 288"/>
              <a:gd name="T5" fmla="*/ 432 h 432"/>
            </a:gdLst>
            <a:ahLst/>
            <a:cxnLst>
              <a:cxn ang="0">
                <a:pos x="T0" y="T1"/>
              </a:cxn>
              <a:cxn ang="0">
                <a:pos x="T2" y="T3"/>
              </a:cxn>
              <a:cxn ang="0">
                <a:pos x="T4" y="T5"/>
              </a:cxn>
            </a:cxnLst>
            <a:rect l="0" t="0" r="r" b="b"/>
            <a:pathLst>
              <a:path w="288" h="432">
                <a:moveTo>
                  <a:pt x="0" y="0"/>
                </a:moveTo>
                <a:cubicBezTo>
                  <a:pt x="96" y="60"/>
                  <a:pt x="192" y="120"/>
                  <a:pt x="240" y="192"/>
                </a:cubicBezTo>
                <a:cubicBezTo>
                  <a:pt x="288" y="264"/>
                  <a:pt x="288" y="348"/>
                  <a:pt x="288" y="432"/>
                </a:cubicBezTo>
              </a:path>
            </a:pathLst>
          </a:custGeom>
          <a:noFill/>
          <a:ln w="63500" cap="flat" cmpd="sng">
            <a:solidFill>
              <a:srgbClr val="FF0000"/>
            </a:solidFill>
            <a:prstDash val="solid"/>
            <a:round/>
            <a:headEnd/>
            <a:tailEnd type="triangl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1862" name="Freeform 22"/>
          <p:cNvSpPr>
            <a:spLocks/>
          </p:cNvSpPr>
          <p:nvPr/>
        </p:nvSpPr>
        <p:spPr bwMode="auto">
          <a:xfrm>
            <a:off x="2235200" y="3962400"/>
            <a:ext cx="812800" cy="1295400"/>
          </a:xfrm>
          <a:custGeom>
            <a:avLst/>
            <a:gdLst>
              <a:gd name="T0" fmla="*/ 512 w 512"/>
              <a:gd name="T1" fmla="*/ 816 h 816"/>
              <a:gd name="T2" fmla="*/ 80 w 512"/>
              <a:gd name="T3" fmla="*/ 624 h 816"/>
              <a:gd name="T4" fmla="*/ 32 w 512"/>
              <a:gd name="T5" fmla="*/ 0 h 816"/>
            </a:gdLst>
            <a:ahLst/>
            <a:cxnLst>
              <a:cxn ang="0">
                <a:pos x="T0" y="T1"/>
              </a:cxn>
              <a:cxn ang="0">
                <a:pos x="T2" y="T3"/>
              </a:cxn>
              <a:cxn ang="0">
                <a:pos x="T4" y="T5"/>
              </a:cxn>
            </a:cxnLst>
            <a:rect l="0" t="0" r="r" b="b"/>
            <a:pathLst>
              <a:path w="512" h="816">
                <a:moveTo>
                  <a:pt x="512" y="816"/>
                </a:moveTo>
                <a:cubicBezTo>
                  <a:pt x="336" y="788"/>
                  <a:pt x="160" y="760"/>
                  <a:pt x="80" y="624"/>
                </a:cubicBezTo>
                <a:cubicBezTo>
                  <a:pt x="0" y="488"/>
                  <a:pt x="16" y="244"/>
                  <a:pt x="32" y="0"/>
                </a:cubicBezTo>
              </a:path>
            </a:pathLst>
          </a:custGeom>
          <a:noFill/>
          <a:ln w="63500" cap="flat" cmpd="sng">
            <a:solidFill>
              <a:srgbClr val="FF0000"/>
            </a:solidFill>
            <a:prstDash val="solid"/>
            <a:round/>
            <a:headEnd/>
            <a:tailEnd type="triangl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1863" name="Freeform 23"/>
          <p:cNvSpPr>
            <a:spLocks/>
          </p:cNvSpPr>
          <p:nvPr/>
        </p:nvSpPr>
        <p:spPr bwMode="auto">
          <a:xfrm flipH="1">
            <a:off x="5562600" y="3886200"/>
            <a:ext cx="457200" cy="762000"/>
          </a:xfrm>
          <a:custGeom>
            <a:avLst/>
            <a:gdLst>
              <a:gd name="T0" fmla="*/ 0 w 288"/>
              <a:gd name="T1" fmla="*/ 0 h 432"/>
              <a:gd name="T2" fmla="*/ 240 w 288"/>
              <a:gd name="T3" fmla="*/ 192 h 432"/>
              <a:gd name="T4" fmla="*/ 288 w 288"/>
              <a:gd name="T5" fmla="*/ 432 h 432"/>
            </a:gdLst>
            <a:ahLst/>
            <a:cxnLst>
              <a:cxn ang="0">
                <a:pos x="T0" y="T1"/>
              </a:cxn>
              <a:cxn ang="0">
                <a:pos x="T2" y="T3"/>
              </a:cxn>
              <a:cxn ang="0">
                <a:pos x="T4" y="T5"/>
              </a:cxn>
            </a:cxnLst>
            <a:rect l="0" t="0" r="r" b="b"/>
            <a:pathLst>
              <a:path w="288" h="432">
                <a:moveTo>
                  <a:pt x="0" y="0"/>
                </a:moveTo>
                <a:cubicBezTo>
                  <a:pt x="96" y="60"/>
                  <a:pt x="192" y="120"/>
                  <a:pt x="240" y="192"/>
                </a:cubicBezTo>
                <a:cubicBezTo>
                  <a:pt x="288" y="264"/>
                  <a:pt x="288" y="348"/>
                  <a:pt x="288" y="432"/>
                </a:cubicBezTo>
              </a:path>
            </a:pathLst>
          </a:custGeom>
          <a:noFill/>
          <a:ln w="63500" cap="flat" cmpd="sng">
            <a:solidFill>
              <a:srgbClr val="00FFFF"/>
            </a:solidFill>
            <a:prstDash val="solid"/>
            <a:round/>
            <a:headEnd type="triangle" w="lg" len="med"/>
            <a:tailEnd type="non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1864" name="Freeform 24"/>
          <p:cNvSpPr>
            <a:spLocks/>
          </p:cNvSpPr>
          <p:nvPr/>
        </p:nvSpPr>
        <p:spPr bwMode="auto">
          <a:xfrm flipH="1">
            <a:off x="6324600" y="3962400"/>
            <a:ext cx="812800" cy="1295400"/>
          </a:xfrm>
          <a:custGeom>
            <a:avLst/>
            <a:gdLst>
              <a:gd name="T0" fmla="*/ 512 w 512"/>
              <a:gd name="T1" fmla="*/ 816 h 816"/>
              <a:gd name="T2" fmla="*/ 80 w 512"/>
              <a:gd name="T3" fmla="*/ 624 h 816"/>
              <a:gd name="T4" fmla="*/ 32 w 512"/>
              <a:gd name="T5" fmla="*/ 0 h 816"/>
            </a:gdLst>
            <a:ahLst/>
            <a:cxnLst>
              <a:cxn ang="0">
                <a:pos x="T0" y="T1"/>
              </a:cxn>
              <a:cxn ang="0">
                <a:pos x="T2" y="T3"/>
              </a:cxn>
              <a:cxn ang="0">
                <a:pos x="T4" y="T5"/>
              </a:cxn>
            </a:cxnLst>
            <a:rect l="0" t="0" r="r" b="b"/>
            <a:pathLst>
              <a:path w="512" h="816">
                <a:moveTo>
                  <a:pt x="512" y="816"/>
                </a:moveTo>
                <a:cubicBezTo>
                  <a:pt x="336" y="788"/>
                  <a:pt x="160" y="760"/>
                  <a:pt x="80" y="624"/>
                </a:cubicBezTo>
                <a:cubicBezTo>
                  <a:pt x="0" y="488"/>
                  <a:pt x="16" y="244"/>
                  <a:pt x="32" y="0"/>
                </a:cubicBezTo>
              </a:path>
            </a:pathLst>
          </a:custGeom>
          <a:noFill/>
          <a:ln w="63500" cap="flat" cmpd="sng">
            <a:solidFill>
              <a:srgbClr val="00FFFF"/>
            </a:solidFill>
            <a:prstDash val="solid"/>
            <a:round/>
            <a:headEnd type="triangle" w="lg" len="med"/>
            <a:tailEnd type="non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1865" name="Freeform 25"/>
          <p:cNvSpPr>
            <a:spLocks/>
          </p:cNvSpPr>
          <p:nvPr/>
        </p:nvSpPr>
        <p:spPr bwMode="auto">
          <a:xfrm flipH="1">
            <a:off x="5334000" y="3657600"/>
            <a:ext cx="533400" cy="990600"/>
          </a:xfrm>
          <a:custGeom>
            <a:avLst/>
            <a:gdLst>
              <a:gd name="T0" fmla="*/ 0 w 288"/>
              <a:gd name="T1" fmla="*/ 0 h 432"/>
              <a:gd name="T2" fmla="*/ 240 w 288"/>
              <a:gd name="T3" fmla="*/ 192 h 432"/>
              <a:gd name="T4" fmla="*/ 288 w 288"/>
              <a:gd name="T5" fmla="*/ 432 h 432"/>
            </a:gdLst>
            <a:ahLst/>
            <a:cxnLst>
              <a:cxn ang="0">
                <a:pos x="T0" y="T1"/>
              </a:cxn>
              <a:cxn ang="0">
                <a:pos x="T2" y="T3"/>
              </a:cxn>
              <a:cxn ang="0">
                <a:pos x="T4" y="T5"/>
              </a:cxn>
            </a:cxnLst>
            <a:rect l="0" t="0" r="r" b="b"/>
            <a:pathLst>
              <a:path w="288" h="432">
                <a:moveTo>
                  <a:pt x="0" y="0"/>
                </a:moveTo>
                <a:cubicBezTo>
                  <a:pt x="96" y="60"/>
                  <a:pt x="192" y="120"/>
                  <a:pt x="240" y="192"/>
                </a:cubicBezTo>
                <a:cubicBezTo>
                  <a:pt x="288" y="264"/>
                  <a:pt x="288" y="348"/>
                  <a:pt x="288" y="432"/>
                </a:cubicBezTo>
              </a:path>
            </a:pathLst>
          </a:custGeom>
          <a:noFill/>
          <a:ln w="63500" cap="flat" cmpd="sng">
            <a:solidFill>
              <a:srgbClr val="FF0000"/>
            </a:solidFill>
            <a:prstDash val="solid"/>
            <a:round/>
            <a:headEnd type="triangle" w="lg" len="med"/>
            <a:tailEnd type="non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1867" name="Freeform 27"/>
          <p:cNvSpPr>
            <a:spLocks/>
          </p:cNvSpPr>
          <p:nvPr/>
        </p:nvSpPr>
        <p:spPr bwMode="auto">
          <a:xfrm>
            <a:off x="2514600" y="3962400"/>
            <a:ext cx="533400" cy="1066800"/>
          </a:xfrm>
          <a:custGeom>
            <a:avLst/>
            <a:gdLst>
              <a:gd name="T0" fmla="*/ 512 w 512"/>
              <a:gd name="T1" fmla="*/ 816 h 816"/>
              <a:gd name="T2" fmla="*/ 80 w 512"/>
              <a:gd name="T3" fmla="*/ 624 h 816"/>
              <a:gd name="T4" fmla="*/ 32 w 512"/>
              <a:gd name="T5" fmla="*/ 0 h 816"/>
            </a:gdLst>
            <a:ahLst/>
            <a:cxnLst>
              <a:cxn ang="0">
                <a:pos x="T0" y="T1"/>
              </a:cxn>
              <a:cxn ang="0">
                <a:pos x="T2" y="T3"/>
              </a:cxn>
              <a:cxn ang="0">
                <a:pos x="T4" y="T5"/>
              </a:cxn>
            </a:cxnLst>
            <a:rect l="0" t="0" r="r" b="b"/>
            <a:pathLst>
              <a:path w="512" h="816">
                <a:moveTo>
                  <a:pt x="512" y="816"/>
                </a:moveTo>
                <a:cubicBezTo>
                  <a:pt x="336" y="788"/>
                  <a:pt x="160" y="760"/>
                  <a:pt x="80" y="624"/>
                </a:cubicBezTo>
                <a:cubicBezTo>
                  <a:pt x="0" y="488"/>
                  <a:pt x="16" y="244"/>
                  <a:pt x="32" y="0"/>
                </a:cubicBezTo>
              </a:path>
            </a:pathLst>
          </a:custGeom>
          <a:noFill/>
          <a:ln w="63500" cap="flat" cmpd="sng">
            <a:solidFill>
              <a:srgbClr val="00FFFF"/>
            </a:solidFill>
            <a:prstDash val="solid"/>
            <a:round/>
            <a:headEnd/>
            <a:tailEnd type="triangl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8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18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1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65" grpId="0" animBg="1"/>
      <p:bldP spid="2918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28A59C7-D3EF-644A-ADDC-6DE5A3A056CE}" type="slidenum">
              <a:rPr lang="en-CA"/>
              <a:pPr/>
              <a:t>29</a:t>
            </a:fld>
            <a:endParaRPr lang="en-CA"/>
          </a:p>
        </p:txBody>
      </p:sp>
      <p:sp>
        <p:nvSpPr>
          <p:cNvPr id="580610" name="Rectangle 2"/>
          <p:cNvSpPr>
            <a:spLocks noGrp="1" noChangeArrowheads="1"/>
          </p:cNvSpPr>
          <p:nvPr>
            <p:ph type="title"/>
          </p:nvPr>
        </p:nvSpPr>
        <p:spPr/>
        <p:txBody>
          <a:bodyPr/>
          <a:lstStyle/>
          <a:p>
            <a:r>
              <a:rPr lang="en-US" sz="4000"/>
              <a:t>Context-sensitive pointer analysis</a:t>
            </a:r>
          </a:p>
        </p:txBody>
      </p:sp>
      <p:sp>
        <p:nvSpPr>
          <p:cNvPr id="580611" name="Rectangle 3"/>
          <p:cNvSpPr>
            <a:spLocks noGrp="1" noChangeArrowheads="1"/>
          </p:cNvSpPr>
          <p:nvPr>
            <p:ph type="body" idx="1"/>
          </p:nvPr>
        </p:nvSpPr>
        <p:spPr>
          <a:xfrm>
            <a:off x="457200" y="1447800"/>
            <a:ext cx="7848600" cy="4572000"/>
          </a:xfrm>
        </p:spPr>
        <p:txBody>
          <a:bodyPr/>
          <a:lstStyle/>
          <a:p>
            <a:pPr>
              <a:lnSpc>
                <a:spcPct val="90000"/>
              </a:lnSpc>
            </a:pPr>
            <a:r>
              <a:rPr lang="en-US" sz="2800" dirty="0"/>
              <a:t>Compute call graph with context-insensitive pointer </a:t>
            </a:r>
            <a:r>
              <a:rPr lang="en-US" sz="2800" dirty="0" smtClean="0"/>
              <a:t>analysis</a:t>
            </a:r>
            <a:endParaRPr lang="en-US" sz="2800" dirty="0"/>
          </a:p>
          <a:p>
            <a:pPr lvl="1">
              <a:lnSpc>
                <a:spcPct val="90000"/>
              </a:lnSpc>
            </a:pPr>
            <a:r>
              <a:rPr lang="en-US" dirty="0" err="1"/>
              <a:t>Datalog</a:t>
            </a:r>
            <a:r>
              <a:rPr lang="en-US" dirty="0"/>
              <a:t> rules for:</a:t>
            </a:r>
          </a:p>
          <a:p>
            <a:pPr lvl="2">
              <a:lnSpc>
                <a:spcPct val="90000"/>
              </a:lnSpc>
            </a:pPr>
            <a:r>
              <a:rPr lang="en-US" dirty="0"/>
              <a:t>assignments, loads, stores</a:t>
            </a:r>
          </a:p>
          <a:p>
            <a:pPr lvl="2">
              <a:lnSpc>
                <a:spcPct val="90000"/>
              </a:lnSpc>
            </a:pPr>
            <a:r>
              <a:rPr lang="en-US" dirty="0"/>
              <a:t>discover call targets, bind parameters</a:t>
            </a:r>
          </a:p>
          <a:p>
            <a:pPr lvl="2">
              <a:lnSpc>
                <a:spcPct val="90000"/>
              </a:lnSpc>
            </a:pPr>
            <a:r>
              <a:rPr lang="en-US" dirty="0"/>
              <a:t>type filtering</a:t>
            </a:r>
          </a:p>
          <a:p>
            <a:pPr lvl="1">
              <a:lnSpc>
                <a:spcPct val="90000"/>
              </a:lnSpc>
            </a:pPr>
            <a:r>
              <a:rPr lang="en-US" dirty="0"/>
              <a:t>Apply rules until fix-point </a:t>
            </a:r>
            <a:r>
              <a:rPr lang="en-US" dirty="0" smtClean="0"/>
              <a:t>reached</a:t>
            </a:r>
            <a:endParaRPr lang="en-US" dirty="0"/>
          </a:p>
          <a:p>
            <a:pPr>
              <a:lnSpc>
                <a:spcPct val="90000"/>
              </a:lnSpc>
            </a:pPr>
            <a:endParaRPr lang="en-US" sz="2000" dirty="0" smtClean="0"/>
          </a:p>
          <a:p>
            <a:pPr>
              <a:lnSpc>
                <a:spcPct val="90000"/>
              </a:lnSpc>
            </a:pPr>
            <a:r>
              <a:rPr lang="en-US" sz="2800" dirty="0" smtClean="0"/>
              <a:t>Compute </a:t>
            </a:r>
            <a:r>
              <a:rPr lang="en-US" sz="2800" dirty="0"/>
              <a:t>expanded call graph </a:t>
            </a:r>
            <a:r>
              <a:rPr lang="en-US" sz="2800" dirty="0" smtClean="0"/>
              <a:t>relation</a:t>
            </a:r>
            <a:endParaRPr lang="en-US" sz="2800" dirty="0"/>
          </a:p>
          <a:p>
            <a:pPr>
              <a:lnSpc>
                <a:spcPct val="90000"/>
              </a:lnSpc>
            </a:pPr>
            <a:endParaRPr lang="en-US" sz="2000" dirty="0" smtClean="0"/>
          </a:p>
          <a:p>
            <a:pPr>
              <a:lnSpc>
                <a:spcPct val="90000"/>
              </a:lnSpc>
            </a:pPr>
            <a:r>
              <a:rPr lang="en-US" sz="2800" dirty="0" smtClean="0"/>
              <a:t>Apply </a:t>
            </a:r>
            <a:r>
              <a:rPr lang="en-US" sz="2800" dirty="0"/>
              <a:t>context-insensitive algorithm </a:t>
            </a:r>
            <a:r>
              <a:rPr lang="en-US" sz="2800" dirty="0" smtClean="0"/>
              <a:t>to the </a:t>
            </a:r>
            <a:r>
              <a:rPr lang="en-US" sz="2800" dirty="0"/>
              <a:t>expanded call </a:t>
            </a:r>
            <a:r>
              <a:rPr lang="en-US" sz="2800" dirty="0" smtClean="0"/>
              <a:t>graph</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3273B01-A6A9-7C41-B340-81EA6F6F30AC}" type="slidenum">
              <a:rPr lang="en-CA"/>
              <a:pPr/>
              <a:t>30</a:t>
            </a:fld>
            <a:endParaRPr lang="en-CA"/>
          </a:p>
        </p:txBody>
      </p:sp>
      <p:sp>
        <p:nvSpPr>
          <p:cNvPr id="577538" name="Rectangle 2"/>
          <p:cNvSpPr>
            <a:spLocks noGrp="1" noChangeArrowheads="1"/>
          </p:cNvSpPr>
          <p:nvPr>
            <p:ph type="title"/>
          </p:nvPr>
        </p:nvSpPr>
        <p:spPr/>
        <p:txBody>
          <a:bodyPr/>
          <a:lstStyle/>
          <a:p>
            <a:r>
              <a:rPr lang="en-US"/>
              <a:t>Datalog</a:t>
            </a:r>
          </a:p>
        </p:txBody>
      </p:sp>
      <p:sp>
        <p:nvSpPr>
          <p:cNvPr id="577539" name="Rectangle 3"/>
          <p:cNvSpPr>
            <a:spLocks noGrp="1" noChangeArrowheads="1"/>
          </p:cNvSpPr>
          <p:nvPr>
            <p:ph type="body" idx="1"/>
          </p:nvPr>
        </p:nvSpPr>
        <p:spPr/>
        <p:txBody>
          <a:bodyPr/>
          <a:lstStyle/>
          <a:p>
            <a:pPr>
              <a:lnSpc>
                <a:spcPct val="90000"/>
              </a:lnSpc>
            </a:pPr>
            <a:r>
              <a:rPr lang="en-US" sz="2800" dirty="0"/>
              <a:t>Declarative logic programming language designed for databases</a:t>
            </a:r>
          </a:p>
          <a:p>
            <a:pPr lvl="1">
              <a:lnSpc>
                <a:spcPct val="90000"/>
              </a:lnSpc>
            </a:pPr>
            <a:r>
              <a:rPr lang="en-US" sz="2400" dirty="0"/>
              <a:t>Horn clauses</a:t>
            </a:r>
          </a:p>
          <a:p>
            <a:pPr lvl="1">
              <a:lnSpc>
                <a:spcPct val="90000"/>
              </a:lnSpc>
            </a:pPr>
            <a:r>
              <a:rPr lang="en-US" sz="2400" dirty="0"/>
              <a:t>Operates on relations</a:t>
            </a:r>
          </a:p>
          <a:p>
            <a:pPr>
              <a:lnSpc>
                <a:spcPct val="90000"/>
              </a:lnSpc>
            </a:pPr>
            <a:endParaRPr lang="en-US" sz="2000" dirty="0" smtClean="0"/>
          </a:p>
          <a:p>
            <a:pPr>
              <a:lnSpc>
                <a:spcPct val="90000"/>
              </a:lnSpc>
            </a:pPr>
            <a:r>
              <a:rPr lang="en-US" sz="2800" dirty="0" err="1" smtClean="0"/>
              <a:t>Datalog</a:t>
            </a:r>
            <a:r>
              <a:rPr lang="en-US" sz="2800" dirty="0" smtClean="0"/>
              <a:t> </a:t>
            </a:r>
            <a:r>
              <a:rPr lang="en-US" sz="2800" dirty="0"/>
              <a:t>is expressive</a:t>
            </a:r>
          </a:p>
          <a:p>
            <a:pPr lvl="1">
              <a:lnSpc>
                <a:spcPct val="90000"/>
              </a:lnSpc>
            </a:pPr>
            <a:r>
              <a:rPr lang="en-US" sz="2400" dirty="0"/>
              <a:t>Relational algebra:</a:t>
            </a:r>
          </a:p>
          <a:p>
            <a:pPr lvl="2">
              <a:lnSpc>
                <a:spcPct val="90000"/>
              </a:lnSpc>
            </a:pPr>
            <a:r>
              <a:rPr lang="en-US" sz="2000" dirty="0"/>
              <a:t>Explicitly specify relational join, project, </a:t>
            </a:r>
            <a:r>
              <a:rPr lang="en-US" sz="2000" dirty="0" smtClean="0"/>
              <a:t>rename</a:t>
            </a:r>
            <a:endParaRPr lang="en-US" sz="2000" dirty="0"/>
          </a:p>
          <a:p>
            <a:pPr lvl="1">
              <a:lnSpc>
                <a:spcPct val="90000"/>
              </a:lnSpc>
            </a:pPr>
            <a:r>
              <a:rPr lang="en-US" sz="2400" dirty="0"/>
              <a:t>Relational calculus:</a:t>
            </a:r>
          </a:p>
          <a:p>
            <a:pPr lvl="2">
              <a:lnSpc>
                <a:spcPct val="90000"/>
              </a:lnSpc>
            </a:pPr>
            <a:r>
              <a:rPr lang="en-US" sz="2000" dirty="0"/>
              <a:t>Specify relations between variables; operations are </a:t>
            </a:r>
            <a:r>
              <a:rPr lang="en-US" sz="2000" dirty="0" smtClean="0"/>
              <a:t>implicit</a:t>
            </a:r>
            <a:endParaRPr lang="en-US" sz="2000" dirty="0"/>
          </a:p>
          <a:p>
            <a:pPr lvl="1">
              <a:lnSpc>
                <a:spcPct val="90000"/>
              </a:lnSpc>
            </a:pPr>
            <a:r>
              <a:rPr lang="en-US" sz="2400" dirty="0" err="1"/>
              <a:t>Datalog</a:t>
            </a:r>
            <a:r>
              <a:rPr lang="en-US" sz="2400" dirty="0"/>
              <a:t>:</a:t>
            </a:r>
          </a:p>
          <a:p>
            <a:pPr lvl="2">
              <a:lnSpc>
                <a:spcPct val="90000"/>
              </a:lnSpc>
            </a:pPr>
            <a:r>
              <a:rPr lang="en-US" sz="2000" dirty="0"/>
              <a:t>Allows recursively-defined </a:t>
            </a:r>
            <a:r>
              <a:rPr lang="en-US" sz="2000" dirty="0" smtClean="0"/>
              <a:t>relations</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1C087DB-400E-2A41-B29C-B93A5AFD2911}" type="slidenum">
              <a:rPr lang="en-CA"/>
              <a:pPr/>
              <a:t>31</a:t>
            </a:fld>
            <a:endParaRPr lang="en-CA"/>
          </a:p>
        </p:txBody>
      </p:sp>
      <p:sp>
        <p:nvSpPr>
          <p:cNvPr id="578562" name="Rectangle 2"/>
          <p:cNvSpPr>
            <a:spLocks noGrp="1" noChangeArrowheads="1"/>
          </p:cNvSpPr>
          <p:nvPr>
            <p:ph type="title"/>
          </p:nvPr>
        </p:nvSpPr>
        <p:spPr/>
        <p:txBody>
          <a:bodyPr/>
          <a:lstStyle/>
          <a:p>
            <a:r>
              <a:rPr lang="en-US"/>
              <a:t>Datalog </a:t>
            </a:r>
            <a:r>
              <a:rPr lang="en-US">
                <a:sym typeface="Wingdings" charset="0"/>
              </a:rPr>
              <a:t></a:t>
            </a:r>
            <a:r>
              <a:rPr lang="en-US"/>
              <a:t> BDD</a:t>
            </a:r>
          </a:p>
        </p:txBody>
      </p:sp>
      <p:sp>
        <p:nvSpPr>
          <p:cNvPr id="578563" name="Rectangle 3"/>
          <p:cNvSpPr>
            <a:spLocks noGrp="1" noChangeArrowheads="1"/>
          </p:cNvSpPr>
          <p:nvPr>
            <p:ph type="body" idx="1"/>
          </p:nvPr>
        </p:nvSpPr>
        <p:spPr>
          <a:xfrm>
            <a:off x="457200" y="1600200"/>
            <a:ext cx="8229600" cy="4572000"/>
          </a:xfrm>
        </p:spPr>
        <p:txBody>
          <a:bodyPr/>
          <a:lstStyle/>
          <a:p>
            <a:r>
              <a:rPr lang="en-US" dirty="0"/>
              <a:t>Join, project, rename are directly mapped to built-in BDD operations</a:t>
            </a:r>
          </a:p>
          <a:p>
            <a:endParaRPr lang="en-US" sz="2000" dirty="0" smtClean="0"/>
          </a:p>
          <a:p>
            <a:r>
              <a:rPr lang="en-US" dirty="0" smtClean="0"/>
              <a:t>Automatically </a:t>
            </a:r>
            <a:r>
              <a:rPr lang="en-US" dirty="0"/>
              <a:t>optimizes:</a:t>
            </a:r>
          </a:p>
          <a:p>
            <a:pPr lvl="1"/>
            <a:r>
              <a:rPr lang="en-US" dirty="0"/>
              <a:t>Rule application order</a:t>
            </a:r>
          </a:p>
          <a:p>
            <a:pPr lvl="1"/>
            <a:r>
              <a:rPr lang="en-US" dirty="0" err="1"/>
              <a:t>Incrementalization</a:t>
            </a:r>
            <a:endParaRPr lang="en-US" dirty="0"/>
          </a:p>
          <a:p>
            <a:pPr lvl="1"/>
            <a:r>
              <a:rPr lang="en-US" dirty="0"/>
              <a:t>Variable ordering</a:t>
            </a:r>
          </a:p>
          <a:p>
            <a:pPr lvl="1"/>
            <a:r>
              <a:rPr lang="en-US" dirty="0"/>
              <a:t>BDD parameter tuning</a:t>
            </a:r>
          </a:p>
          <a:p>
            <a:pPr lvl="1"/>
            <a:r>
              <a:rPr lang="en-US" dirty="0"/>
              <a:t>Many more…</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E50F0B6-484E-D64E-B7AF-3287830DC52C}" type="slidenum">
              <a:rPr lang="en-CA"/>
              <a:pPr/>
              <a:t>32</a:t>
            </a:fld>
            <a:endParaRPr lang="en-CA"/>
          </a:p>
        </p:txBody>
      </p:sp>
      <p:sp>
        <p:nvSpPr>
          <p:cNvPr id="457730" name="Rectangle 2"/>
          <p:cNvSpPr>
            <a:spLocks noGrp="1" noChangeArrowheads="1"/>
          </p:cNvSpPr>
          <p:nvPr>
            <p:ph type="title"/>
          </p:nvPr>
        </p:nvSpPr>
        <p:spPr/>
        <p:txBody>
          <a:bodyPr/>
          <a:lstStyle/>
          <a:p>
            <a:r>
              <a:rPr lang="en-US"/>
              <a:t>Experimental Results</a:t>
            </a:r>
          </a:p>
        </p:txBody>
      </p:sp>
      <p:sp>
        <p:nvSpPr>
          <p:cNvPr id="457731" name="Rectangle 3"/>
          <p:cNvSpPr>
            <a:spLocks noGrp="1" noChangeArrowheads="1"/>
          </p:cNvSpPr>
          <p:nvPr>
            <p:ph type="body" idx="1"/>
          </p:nvPr>
        </p:nvSpPr>
        <p:spPr/>
        <p:txBody>
          <a:bodyPr/>
          <a:lstStyle/>
          <a:p>
            <a:pPr>
              <a:lnSpc>
                <a:spcPct val="90000"/>
              </a:lnSpc>
            </a:pPr>
            <a:r>
              <a:rPr lang="en-US" dirty="0"/>
              <a:t>Top 20 Java projects on </a:t>
            </a:r>
            <a:r>
              <a:rPr lang="en-US" dirty="0" err="1"/>
              <a:t>SourceForge</a:t>
            </a:r>
            <a:endParaRPr lang="en-US" dirty="0"/>
          </a:p>
          <a:p>
            <a:pPr lvl="1">
              <a:lnSpc>
                <a:spcPct val="90000"/>
              </a:lnSpc>
            </a:pPr>
            <a:r>
              <a:rPr lang="en-US" dirty="0"/>
              <a:t>Real programs with 100K+ users each</a:t>
            </a:r>
          </a:p>
          <a:p>
            <a:pPr>
              <a:lnSpc>
                <a:spcPct val="90000"/>
              </a:lnSpc>
            </a:pPr>
            <a:endParaRPr lang="en-US" sz="2000" dirty="0" smtClean="0"/>
          </a:p>
          <a:p>
            <a:pPr>
              <a:lnSpc>
                <a:spcPct val="90000"/>
              </a:lnSpc>
            </a:pPr>
            <a:r>
              <a:rPr lang="en-US" dirty="0" smtClean="0"/>
              <a:t>Using </a:t>
            </a:r>
            <a:r>
              <a:rPr lang="en-US" dirty="0"/>
              <a:t>automatic </a:t>
            </a:r>
            <a:r>
              <a:rPr lang="en-US" dirty="0" err="1"/>
              <a:t>bddbddb</a:t>
            </a:r>
            <a:r>
              <a:rPr lang="en-US" dirty="0"/>
              <a:t> solver</a:t>
            </a:r>
          </a:p>
          <a:p>
            <a:pPr lvl="1">
              <a:lnSpc>
                <a:spcPct val="90000"/>
              </a:lnSpc>
            </a:pPr>
            <a:r>
              <a:rPr lang="en-US" dirty="0"/>
              <a:t>Each analysis only a few lines of code</a:t>
            </a:r>
          </a:p>
          <a:p>
            <a:pPr lvl="1">
              <a:lnSpc>
                <a:spcPct val="90000"/>
              </a:lnSpc>
            </a:pPr>
            <a:r>
              <a:rPr lang="en-US" dirty="0"/>
              <a:t>Easy to try new algorithms, new queries</a:t>
            </a:r>
          </a:p>
          <a:p>
            <a:pPr>
              <a:lnSpc>
                <a:spcPct val="90000"/>
              </a:lnSpc>
            </a:pPr>
            <a:endParaRPr lang="en-US" sz="2000" dirty="0" smtClean="0"/>
          </a:p>
          <a:p>
            <a:pPr>
              <a:lnSpc>
                <a:spcPct val="90000"/>
              </a:lnSpc>
            </a:pPr>
            <a:r>
              <a:rPr lang="en-US" dirty="0" smtClean="0"/>
              <a:t>Test </a:t>
            </a:r>
            <a:r>
              <a:rPr lang="en-US" dirty="0"/>
              <a:t>system:</a:t>
            </a:r>
          </a:p>
          <a:p>
            <a:pPr lvl="1">
              <a:lnSpc>
                <a:spcPct val="90000"/>
              </a:lnSpc>
            </a:pPr>
            <a:r>
              <a:rPr lang="en-US" dirty="0"/>
              <a:t>Pentium 4 2.2GHz, 1GB RAM</a:t>
            </a:r>
          </a:p>
          <a:p>
            <a:pPr lvl="1">
              <a:lnSpc>
                <a:spcPct val="90000"/>
              </a:lnSpc>
            </a:pPr>
            <a:r>
              <a:rPr lang="en-US" dirty="0" err="1"/>
              <a:t>RedHat</a:t>
            </a:r>
            <a:r>
              <a:rPr lang="en-US" dirty="0"/>
              <a:t> Fedora Core 1, JDK 1.4.2_04, </a:t>
            </a:r>
            <a:r>
              <a:rPr lang="en-US" dirty="0" err="1"/>
              <a:t>javabdd</a:t>
            </a:r>
            <a:r>
              <a:rPr lang="en-US" dirty="0"/>
              <a:t> library, </a:t>
            </a:r>
            <a:r>
              <a:rPr lang="en-US" dirty="0" err="1"/>
              <a:t>Joeq</a:t>
            </a:r>
            <a:r>
              <a:rPr lang="en-US" dirty="0"/>
              <a:t> compiler</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48480F8-2B1D-1541-9C42-366741A58078}" type="slidenum">
              <a:rPr lang="en-CA"/>
              <a:pPr/>
              <a:t>33</a:t>
            </a:fld>
            <a:endParaRPr lang="en-CA"/>
          </a:p>
        </p:txBody>
      </p:sp>
      <p:graphicFrame>
        <p:nvGraphicFramePr>
          <p:cNvPr id="3" name="Object 15"/>
          <p:cNvGraphicFramePr>
            <a:graphicFrameLocks noGrp="1" noChangeAspect="1"/>
          </p:cNvGraphicFramePr>
          <p:nvPr>
            <p:ph/>
            <p:extLst>
              <p:ext uri="{D42A27DB-BD31-4B8C-83A1-F6EECF244321}">
                <p14:modId xmlns:p14="http://schemas.microsoft.com/office/powerpoint/2010/main" val="5403698"/>
              </p:ext>
            </p:extLst>
          </p:nvPr>
        </p:nvGraphicFramePr>
        <p:xfrm>
          <a:off x="914400" y="838200"/>
          <a:ext cx="7391400" cy="51260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D33EF66-21C4-984B-B32E-5B24E7F2E772}" type="slidenum">
              <a:rPr lang="en-CA"/>
              <a:pPr/>
              <a:t>34</a:t>
            </a:fld>
            <a:endParaRPr lang="en-CA"/>
          </a:p>
        </p:txBody>
      </p:sp>
      <p:graphicFrame>
        <p:nvGraphicFramePr>
          <p:cNvPr id="2" name="Object 7"/>
          <p:cNvGraphicFramePr>
            <a:graphicFrameLocks noGrp="1" noChangeAspect="1"/>
          </p:cNvGraphicFramePr>
          <p:nvPr>
            <p:ph/>
            <p:extLst>
              <p:ext uri="{D42A27DB-BD31-4B8C-83A1-F6EECF244321}">
                <p14:modId xmlns:p14="http://schemas.microsoft.com/office/powerpoint/2010/main" val="4005799894"/>
              </p:ext>
            </p:extLst>
          </p:nvPr>
        </p:nvGraphicFramePr>
        <p:xfrm>
          <a:off x="914400" y="838200"/>
          <a:ext cx="7391400" cy="511645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6623DFA-F3AE-C944-8779-78581ECE00B4}" type="slidenum">
              <a:rPr lang="en-CA"/>
              <a:pPr/>
              <a:t>35</a:t>
            </a:fld>
            <a:endParaRPr lang="en-CA"/>
          </a:p>
        </p:txBody>
      </p:sp>
      <p:sp>
        <p:nvSpPr>
          <p:cNvPr id="500738" name="Rectangle 2"/>
          <p:cNvSpPr>
            <a:spLocks noGrp="1" noChangeArrowheads="1"/>
          </p:cNvSpPr>
          <p:nvPr>
            <p:ph type="title"/>
          </p:nvPr>
        </p:nvSpPr>
        <p:spPr/>
        <p:txBody>
          <a:bodyPr/>
          <a:lstStyle/>
          <a:p>
            <a:r>
              <a:rPr lang="en-US"/>
              <a:t>Multi-type variables</a:t>
            </a:r>
          </a:p>
        </p:txBody>
      </p:sp>
      <p:sp>
        <p:nvSpPr>
          <p:cNvPr id="500739" name="Rectangle 3"/>
          <p:cNvSpPr>
            <a:spLocks noGrp="1" noChangeArrowheads="1"/>
          </p:cNvSpPr>
          <p:nvPr>
            <p:ph type="body" idx="1"/>
          </p:nvPr>
        </p:nvSpPr>
        <p:spPr/>
        <p:txBody>
          <a:bodyPr/>
          <a:lstStyle/>
          <a:p>
            <a:r>
              <a:rPr lang="en-US" dirty="0"/>
              <a:t>A variable is multi-type if it can point to objects of different </a:t>
            </a:r>
            <a:r>
              <a:rPr lang="en-US" dirty="0" smtClean="0"/>
              <a:t>types</a:t>
            </a:r>
            <a:endParaRPr lang="en-US" dirty="0"/>
          </a:p>
          <a:p>
            <a:pPr lvl="1"/>
            <a:r>
              <a:rPr lang="en-US" dirty="0"/>
              <a:t>Measure of analysis precision</a:t>
            </a:r>
          </a:p>
          <a:p>
            <a:pPr lvl="1"/>
            <a:r>
              <a:rPr lang="en-US" dirty="0"/>
              <a:t>One line in </a:t>
            </a:r>
            <a:r>
              <a:rPr lang="en-US" dirty="0" err="1"/>
              <a:t>Datalog</a:t>
            </a:r>
            <a:endParaRPr lang="en-US" dirty="0"/>
          </a:p>
          <a:p>
            <a:endParaRPr lang="en-US" dirty="0" smtClean="0"/>
          </a:p>
          <a:p>
            <a:r>
              <a:rPr lang="en-US" dirty="0" smtClean="0"/>
              <a:t>Two </a:t>
            </a:r>
            <a:r>
              <a:rPr lang="en-US" dirty="0"/>
              <a:t>ways of handling context sensitivity:</a:t>
            </a:r>
          </a:p>
          <a:p>
            <a:pPr lvl="1"/>
            <a:r>
              <a:rPr lang="en-US" dirty="0"/>
              <a:t>Projected: Merge all contexts together</a:t>
            </a:r>
          </a:p>
          <a:p>
            <a:pPr lvl="1"/>
            <a:r>
              <a:rPr lang="en-US" dirty="0"/>
              <a:t>Full: Keep each context separate</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F402187-8ABF-424C-9D1F-843719A93CBE}" type="slidenum">
              <a:rPr lang="en-CA"/>
              <a:pPr/>
              <a:t>36</a:t>
            </a:fld>
            <a:endParaRPr lang="en-CA"/>
          </a:p>
        </p:txBody>
      </p:sp>
      <p:graphicFrame>
        <p:nvGraphicFramePr>
          <p:cNvPr id="539665" name="Object 17"/>
          <p:cNvGraphicFramePr>
            <a:graphicFrameLocks noGrp="1" noChangeAspect="1"/>
          </p:cNvGraphicFramePr>
          <p:nvPr>
            <p:ph/>
            <p:extLst>
              <p:ext uri="{D42A27DB-BD31-4B8C-83A1-F6EECF244321}">
                <p14:modId xmlns:p14="http://schemas.microsoft.com/office/powerpoint/2010/main" val="3825714719"/>
              </p:ext>
            </p:extLst>
          </p:nvPr>
        </p:nvGraphicFramePr>
        <p:xfrm>
          <a:off x="457200" y="758031"/>
          <a:ext cx="8229600" cy="5407819"/>
        </p:xfrm>
        <a:graphic>
          <a:graphicData uri="http://schemas.openxmlformats.org/presentationml/2006/ole">
            <mc:AlternateContent xmlns:mc="http://schemas.openxmlformats.org/markup-compatibility/2006">
              <mc:Choice xmlns:v="urn:schemas-microsoft-com:vml" Requires="v">
                <p:oleObj spid="_x0000_s539707" name="Chart" r:id="rId4" imgW="8667750" imgH="5696129" progId="Excel.Chart.8">
                  <p:embed/>
                </p:oleObj>
              </mc:Choice>
              <mc:Fallback>
                <p:oleObj name="Chart" r:id="rId4" imgW="8667750" imgH="5696129" progId="Excel.Chart.8">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758031"/>
                        <a:ext cx="8229600" cy="5407819"/>
                      </a:xfrm>
                      <a:prstGeom prst="rect">
                        <a:avLst/>
                      </a:prstGeom>
                      <a:noFill/>
                      <a:ln>
                        <a:noFill/>
                      </a:ln>
                      <a:effectLs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E21312-E498-304B-A659-BEDE6644B9E4}" type="slidenum">
              <a:rPr lang="en-CA"/>
              <a:pPr/>
              <a:t>37</a:t>
            </a:fld>
            <a:endParaRPr lang="en-CA"/>
          </a:p>
        </p:txBody>
      </p:sp>
      <p:sp>
        <p:nvSpPr>
          <p:cNvPr id="409602" name="Rectangle 2"/>
          <p:cNvSpPr>
            <a:spLocks noGrp="1" noChangeArrowheads="1"/>
          </p:cNvSpPr>
          <p:nvPr>
            <p:ph type="title"/>
          </p:nvPr>
        </p:nvSpPr>
        <p:spPr/>
        <p:txBody>
          <a:bodyPr/>
          <a:lstStyle/>
          <a:p>
            <a:r>
              <a:rPr lang="en-US"/>
              <a:t>Conclusion</a:t>
            </a:r>
          </a:p>
        </p:txBody>
      </p:sp>
      <p:sp>
        <p:nvSpPr>
          <p:cNvPr id="409603" name="Rectangle 3"/>
          <p:cNvSpPr>
            <a:spLocks noGrp="1" noChangeArrowheads="1"/>
          </p:cNvSpPr>
          <p:nvPr>
            <p:ph type="body" idx="1"/>
          </p:nvPr>
        </p:nvSpPr>
        <p:spPr>
          <a:xfrm>
            <a:off x="457200" y="1371600"/>
            <a:ext cx="8458200" cy="4572000"/>
          </a:xfrm>
        </p:spPr>
        <p:txBody>
          <a:bodyPr/>
          <a:lstStyle/>
          <a:p>
            <a:r>
              <a:rPr lang="en-US" sz="2800" dirty="0"/>
              <a:t>The first scalable context-sensitive inclusion-based pointer </a:t>
            </a:r>
            <a:r>
              <a:rPr lang="en-US" sz="2800" dirty="0" smtClean="0"/>
              <a:t>analysis</a:t>
            </a:r>
            <a:endParaRPr lang="en-US" sz="2800" dirty="0"/>
          </a:p>
          <a:p>
            <a:pPr lvl="1"/>
            <a:r>
              <a:rPr lang="en-US" sz="2400" dirty="0"/>
              <a:t>Achieves context sensitivity by </a:t>
            </a:r>
            <a:r>
              <a:rPr lang="en-US" sz="2400" dirty="0" smtClean="0"/>
              <a:t>cloning</a:t>
            </a:r>
            <a:endParaRPr lang="en-US" sz="2400" dirty="0"/>
          </a:p>
          <a:p>
            <a:endParaRPr lang="en-US" sz="1000" dirty="0" smtClean="0"/>
          </a:p>
          <a:p>
            <a:r>
              <a:rPr lang="en-US" sz="2800" dirty="0" err="1" smtClean="0"/>
              <a:t>bddbddb</a:t>
            </a:r>
            <a:r>
              <a:rPr lang="en-US" sz="2800" dirty="0"/>
              <a:t>: </a:t>
            </a:r>
            <a:r>
              <a:rPr lang="en-US" sz="2800" dirty="0" err="1"/>
              <a:t>Datalog</a:t>
            </a:r>
            <a:r>
              <a:rPr lang="en-US" sz="2800" dirty="0"/>
              <a:t> </a:t>
            </a:r>
            <a:r>
              <a:rPr lang="en-US" sz="2800" dirty="0">
                <a:sym typeface="Wingdings" charset="0"/>
              </a:rPr>
              <a:t> efficient BDD</a:t>
            </a:r>
          </a:p>
          <a:p>
            <a:endParaRPr lang="en-US" sz="1000" dirty="0" smtClean="0"/>
          </a:p>
          <a:p>
            <a:r>
              <a:rPr lang="en-US" sz="2800" dirty="0" smtClean="0"/>
              <a:t>Easy </a:t>
            </a:r>
            <a:r>
              <a:rPr lang="en-US" sz="2800" dirty="0"/>
              <a:t>to query results, develop new </a:t>
            </a:r>
            <a:r>
              <a:rPr lang="en-US" sz="2800" dirty="0" smtClean="0"/>
              <a:t>analyses</a:t>
            </a:r>
            <a:endParaRPr lang="en-US" sz="2800" dirty="0"/>
          </a:p>
          <a:p>
            <a:endParaRPr lang="en-US" sz="1000" dirty="0" smtClean="0"/>
          </a:p>
          <a:p>
            <a:r>
              <a:rPr lang="en-US" sz="2800" dirty="0" smtClean="0"/>
              <a:t>Very </a:t>
            </a:r>
            <a:r>
              <a:rPr lang="en-US" sz="2800" dirty="0"/>
              <a:t>efficient!</a:t>
            </a:r>
          </a:p>
          <a:p>
            <a:pPr lvl="1"/>
            <a:r>
              <a:rPr lang="en-US" sz="2400" dirty="0" smtClean="0"/>
              <a:t>&lt; 19 </a:t>
            </a:r>
            <a:r>
              <a:rPr lang="en-US" sz="2400" dirty="0"/>
              <a:t>minutes, </a:t>
            </a:r>
            <a:r>
              <a:rPr lang="en-US" sz="2400" dirty="0" smtClean="0"/>
              <a:t>&lt; 600mb </a:t>
            </a:r>
            <a:r>
              <a:rPr lang="en-US" sz="2400" dirty="0"/>
              <a:t>on largest </a:t>
            </a:r>
            <a:r>
              <a:rPr lang="en-US" sz="2400" dirty="0" smtClean="0"/>
              <a:t>benchmark</a:t>
            </a:r>
            <a:endParaRPr lang="en-US" sz="2400" dirty="0"/>
          </a:p>
          <a:p>
            <a:endParaRPr lang="en-US" sz="1000" dirty="0" smtClean="0"/>
          </a:p>
          <a:p>
            <a:r>
              <a:rPr lang="en-US" sz="2800" dirty="0" smtClean="0"/>
              <a:t>Complete </a:t>
            </a:r>
            <a:r>
              <a:rPr lang="en-US" sz="2800" dirty="0"/>
              <a:t>system is publicly available at</a:t>
            </a:r>
            <a:r>
              <a:rPr lang="en-US" sz="2800" dirty="0" smtClean="0"/>
              <a:t>:</a:t>
            </a:r>
            <a:br>
              <a:rPr lang="en-US" sz="2800" dirty="0" smtClean="0"/>
            </a:br>
            <a:r>
              <a:rPr lang="en-US" sz="2800" dirty="0" smtClean="0"/>
              <a:t>http</a:t>
            </a:r>
            <a:r>
              <a:rPr lang="en-US" sz="2800" dirty="0"/>
              <a:t>://</a:t>
            </a:r>
            <a:r>
              <a:rPr lang="en-US" sz="2800" dirty="0" err="1"/>
              <a:t>suif.stanford.edu</a:t>
            </a:r>
            <a:r>
              <a:rPr lang="en-US" sz="2800" dirty="0"/>
              <a:t>/</a:t>
            </a:r>
            <a:r>
              <a:rPr lang="en-US" sz="2800" dirty="0" err="1"/>
              <a:t>bddbddb</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18F3875A-E97E-EE40-B946-3EC12F6E77EB}" type="slidenum">
              <a:rPr lang="en-CA"/>
              <a:pPr/>
              <a:t>3</a:t>
            </a:fld>
            <a:endParaRPr lang="en-CA"/>
          </a:p>
        </p:txBody>
      </p:sp>
      <p:sp>
        <p:nvSpPr>
          <p:cNvPr id="296973" name="Text Box 13"/>
          <p:cNvSpPr txBox="1">
            <a:spLocks noChangeArrowheads="1"/>
          </p:cNvSpPr>
          <p:nvPr/>
        </p:nvSpPr>
        <p:spPr bwMode="auto">
          <a:xfrm>
            <a:off x="3048000" y="4648200"/>
            <a:ext cx="3232150" cy="1398588"/>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u="none"/>
              <a:t>Object id(Object x) {</a:t>
            </a:r>
            <a:br>
              <a:rPr lang="en-US" sz="2800" u="none"/>
            </a:br>
            <a:r>
              <a:rPr lang="en-US" sz="2800" u="none"/>
              <a:t>    return x;</a:t>
            </a:r>
            <a:br>
              <a:rPr lang="en-US" sz="2800" u="none"/>
            </a:br>
            <a:r>
              <a:rPr lang="en-US" sz="2800" u="none"/>
              <a:t>}</a:t>
            </a:r>
          </a:p>
        </p:txBody>
      </p:sp>
      <p:sp>
        <p:nvSpPr>
          <p:cNvPr id="296964" name="Text Box 4"/>
          <p:cNvSpPr txBox="1">
            <a:spLocks noChangeArrowheads="1"/>
          </p:cNvSpPr>
          <p:nvPr/>
        </p:nvSpPr>
        <p:spPr bwMode="auto">
          <a:xfrm>
            <a:off x="3048000" y="4648200"/>
            <a:ext cx="3232150" cy="1398588"/>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u="none"/>
              <a:t>Object id(Object x) {</a:t>
            </a:r>
            <a:br>
              <a:rPr lang="en-US" sz="2800" u="none"/>
            </a:br>
            <a:r>
              <a:rPr lang="en-US" sz="2800" u="none"/>
              <a:t>    return x;</a:t>
            </a:r>
            <a:br>
              <a:rPr lang="en-US" sz="2800" u="none"/>
            </a:br>
            <a:r>
              <a:rPr lang="en-US" sz="2800" u="none"/>
              <a:t>}</a:t>
            </a:r>
          </a:p>
        </p:txBody>
      </p:sp>
      <p:sp>
        <p:nvSpPr>
          <p:cNvPr id="296962" name="Rectangle 2"/>
          <p:cNvSpPr>
            <a:spLocks noGrp="1" noChangeArrowheads="1"/>
          </p:cNvSpPr>
          <p:nvPr>
            <p:ph type="title"/>
          </p:nvPr>
        </p:nvSpPr>
        <p:spPr/>
        <p:txBody>
          <a:bodyPr/>
          <a:lstStyle/>
          <a:p>
            <a:r>
              <a:rPr lang="en-US"/>
              <a:t>Context Sensitivity</a:t>
            </a:r>
            <a:endParaRPr lang="en-US" i="1"/>
          </a:p>
        </p:txBody>
      </p:sp>
      <p:sp>
        <p:nvSpPr>
          <p:cNvPr id="296963" name="Rectangle 3"/>
          <p:cNvSpPr>
            <a:spLocks noGrp="1" noChangeArrowheads="1"/>
          </p:cNvSpPr>
          <p:nvPr>
            <p:ph type="body" idx="1"/>
          </p:nvPr>
        </p:nvSpPr>
        <p:spPr>
          <a:xfrm>
            <a:off x="457200" y="1600200"/>
            <a:ext cx="8686800" cy="4495800"/>
          </a:xfrm>
        </p:spPr>
        <p:txBody>
          <a:bodyPr/>
          <a:lstStyle/>
          <a:p>
            <a:r>
              <a:rPr lang="en-CA" sz="2800" dirty="0"/>
              <a:t>Context sensitivity is important for </a:t>
            </a:r>
            <a:r>
              <a:rPr lang="en-CA" sz="2800" dirty="0" smtClean="0"/>
              <a:t>precision</a:t>
            </a:r>
            <a:endParaRPr lang="en-CA" sz="2800" dirty="0"/>
          </a:p>
          <a:p>
            <a:pPr lvl="1"/>
            <a:r>
              <a:rPr lang="en-CA" dirty="0">
                <a:solidFill>
                  <a:srgbClr val="FFFF00"/>
                </a:solidFill>
              </a:rPr>
              <a:t>Unrealizable </a:t>
            </a:r>
            <a:r>
              <a:rPr lang="en-CA" dirty="0" smtClean="0">
                <a:solidFill>
                  <a:srgbClr val="FFFF00"/>
                </a:solidFill>
              </a:rPr>
              <a:t>paths</a:t>
            </a:r>
            <a:endParaRPr lang="en-CA" dirty="0">
              <a:solidFill>
                <a:srgbClr val="FFFF00"/>
              </a:solidFill>
            </a:endParaRPr>
          </a:p>
          <a:p>
            <a:pPr lvl="1"/>
            <a:r>
              <a:rPr lang="en-CA" dirty="0">
                <a:solidFill>
                  <a:srgbClr val="FFFF00"/>
                </a:solidFill>
              </a:rPr>
              <a:t>Conceptually give each caller its own </a:t>
            </a:r>
            <a:r>
              <a:rPr lang="en-CA" dirty="0" smtClean="0">
                <a:solidFill>
                  <a:srgbClr val="FFFF00"/>
                </a:solidFill>
              </a:rPr>
              <a:t>copy</a:t>
            </a:r>
            <a:endParaRPr lang="en-US" dirty="0">
              <a:solidFill>
                <a:srgbClr val="FFFF00"/>
              </a:solidFill>
            </a:endParaRPr>
          </a:p>
        </p:txBody>
      </p:sp>
      <p:sp>
        <p:nvSpPr>
          <p:cNvPr id="296965" name="Text Box 5"/>
          <p:cNvSpPr txBox="1">
            <a:spLocks noChangeArrowheads="1"/>
          </p:cNvSpPr>
          <p:nvPr/>
        </p:nvSpPr>
        <p:spPr bwMode="auto">
          <a:xfrm>
            <a:off x="2057400" y="3352800"/>
            <a:ext cx="1509713" cy="5191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u="none"/>
              <a:t>a = id(b);</a:t>
            </a:r>
          </a:p>
        </p:txBody>
      </p:sp>
      <p:sp>
        <p:nvSpPr>
          <p:cNvPr id="296966" name="Text Box 6"/>
          <p:cNvSpPr txBox="1">
            <a:spLocks noChangeArrowheads="1"/>
          </p:cNvSpPr>
          <p:nvPr/>
        </p:nvSpPr>
        <p:spPr bwMode="auto">
          <a:xfrm>
            <a:off x="5876925" y="3352800"/>
            <a:ext cx="1509713" cy="5191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u="none"/>
              <a:t>c = id(d);</a:t>
            </a:r>
          </a:p>
        </p:txBody>
      </p:sp>
      <p:sp>
        <p:nvSpPr>
          <p:cNvPr id="296974" name="Freeform 14"/>
          <p:cNvSpPr>
            <a:spLocks/>
          </p:cNvSpPr>
          <p:nvPr/>
        </p:nvSpPr>
        <p:spPr bwMode="auto">
          <a:xfrm>
            <a:off x="3200400" y="3886200"/>
            <a:ext cx="457200" cy="685800"/>
          </a:xfrm>
          <a:custGeom>
            <a:avLst/>
            <a:gdLst>
              <a:gd name="T0" fmla="*/ 0 w 288"/>
              <a:gd name="T1" fmla="*/ 0 h 432"/>
              <a:gd name="T2" fmla="*/ 240 w 288"/>
              <a:gd name="T3" fmla="*/ 192 h 432"/>
              <a:gd name="T4" fmla="*/ 288 w 288"/>
              <a:gd name="T5" fmla="*/ 432 h 432"/>
            </a:gdLst>
            <a:ahLst/>
            <a:cxnLst>
              <a:cxn ang="0">
                <a:pos x="T0" y="T1"/>
              </a:cxn>
              <a:cxn ang="0">
                <a:pos x="T2" y="T3"/>
              </a:cxn>
              <a:cxn ang="0">
                <a:pos x="T4" y="T5"/>
              </a:cxn>
            </a:cxnLst>
            <a:rect l="0" t="0" r="r" b="b"/>
            <a:pathLst>
              <a:path w="288" h="432">
                <a:moveTo>
                  <a:pt x="0" y="0"/>
                </a:moveTo>
                <a:cubicBezTo>
                  <a:pt x="96" y="60"/>
                  <a:pt x="192" y="120"/>
                  <a:pt x="240" y="192"/>
                </a:cubicBezTo>
                <a:cubicBezTo>
                  <a:pt x="288" y="264"/>
                  <a:pt x="288" y="348"/>
                  <a:pt x="288" y="432"/>
                </a:cubicBezTo>
              </a:path>
            </a:pathLst>
          </a:custGeom>
          <a:noFill/>
          <a:ln w="63500" cap="flat" cmpd="sng">
            <a:solidFill>
              <a:srgbClr val="FF0000"/>
            </a:solidFill>
            <a:prstDash val="solid"/>
            <a:round/>
            <a:headEnd/>
            <a:tailEnd type="triangl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6975" name="Freeform 15"/>
          <p:cNvSpPr>
            <a:spLocks/>
          </p:cNvSpPr>
          <p:nvPr/>
        </p:nvSpPr>
        <p:spPr bwMode="auto">
          <a:xfrm>
            <a:off x="2235200" y="3962400"/>
            <a:ext cx="812800" cy="1295400"/>
          </a:xfrm>
          <a:custGeom>
            <a:avLst/>
            <a:gdLst>
              <a:gd name="T0" fmla="*/ 512 w 512"/>
              <a:gd name="T1" fmla="*/ 816 h 816"/>
              <a:gd name="T2" fmla="*/ 80 w 512"/>
              <a:gd name="T3" fmla="*/ 624 h 816"/>
              <a:gd name="T4" fmla="*/ 32 w 512"/>
              <a:gd name="T5" fmla="*/ 0 h 816"/>
            </a:gdLst>
            <a:ahLst/>
            <a:cxnLst>
              <a:cxn ang="0">
                <a:pos x="T0" y="T1"/>
              </a:cxn>
              <a:cxn ang="0">
                <a:pos x="T2" y="T3"/>
              </a:cxn>
              <a:cxn ang="0">
                <a:pos x="T4" y="T5"/>
              </a:cxn>
            </a:cxnLst>
            <a:rect l="0" t="0" r="r" b="b"/>
            <a:pathLst>
              <a:path w="512" h="816">
                <a:moveTo>
                  <a:pt x="512" y="816"/>
                </a:moveTo>
                <a:cubicBezTo>
                  <a:pt x="336" y="788"/>
                  <a:pt x="160" y="760"/>
                  <a:pt x="80" y="624"/>
                </a:cubicBezTo>
                <a:cubicBezTo>
                  <a:pt x="0" y="488"/>
                  <a:pt x="16" y="244"/>
                  <a:pt x="32" y="0"/>
                </a:cubicBezTo>
              </a:path>
            </a:pathLst>
          </a:custGeom>
          <a:noFill/>
          <a:ln w="63500" cap="flat" cmpd="sng">
            <a:solidFill>
              <a:srgbClr val="FF0000"/>
            </a:solidFill>
            <a:prstDash val="solid"/>
            <a:round/>
            <a:headEnd/>
            <a:tailEnd type="triangl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6976" name="Freeform 16"/>
          <p:cNvSpPr>
            <a:spLocks/>
          </p:cNvSpPr>
          <p:nvPr/>
        </p:nvSpPr>
        <p:spPr bwMode="auto">
          <a:xfrm flipH="1">
            <a:off x="6324600" y="3962400"/>
            <a:ext cx="812800" cy="1295400"/>
          </a:xfrm>
          <a:custGeom>
            <a:avLst/>
            <a:gdLst>
              <a:gd name="T0" fmla="*/ 512 w 512"/>
              <a:gd name="T1" fmla="*/ 816 h 816"/>
              <a:gd name="T2" fmla="*/ 80 w 512"/>
              <a:gd name="T3" fmla="*/ 624 h 816"/>
              <a:gd name="T4" fmla="*/ 32 w 512"/>
              <a:gd name="T5" fmla="*/ 0 h 816"/>
            </a:gdLst>
            <a:ahLst/>
            <a:cxnLst>
              <a:cxn ang="0">
                <a:pos x="T0" y="T1"/>
              </a:cxn>
              <a:cxn ang="0">
                <a:pos x="T2" y="T3"/>
              </a:cxn>
              <a:cxn ang="0">
                <a:pos x="T4" y="T5"/>
              </a:cxn>
            </a:cxnLst>
            <a:rect l="0" t="0" r="r" b="b"/>
            <a:pathLst>
              <a:path w="512" h="816">
                <a:moveTo>
                  <a:pt x="512" y="816"/>
                </a:moveTo>
                <a:cubicBezTo>
                  <a:pt x="336" y="788"/>
                  <a:pt x="160" y="760"/>
                  <a:pt x="80" y="624"/>
                </a:cubicBezTo>
                <a:cubicBezTo>
                  <a:pt x="0" y="488"/>
                  <a:pt x="16" y="244"/>
                  <a:pt x="32" y="0"/>
                </a:cubicBezTo>
              </a:path>
            </a:pathLst>
          </a:custGeom>
          <a:noFill/>
          <a:ln w="63500" cap="flat" cmpd="sng">
            <a:solidFill>
              <a:srgbClr val="00FFFF"/>
            </a:solidFill>
            <a:prstDash val="solid"/>
            <a:round/>
            <a:headEnd type="triangle" w="lg" len="med"/>
            <a:tailEnd type="non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6977" name="Freeform 17"/>
          <p:cNvSpPr>
            <a:spLocks/>
          </p:cNvSpPr>
          <p:nvPr/>
        </p:nvSpPr>
        <p:spPr bwMode="auto">
          <a:xfrm flipH="1">
            <a:off x="5334000" y="3657600"/>
            <a:ext cx="533400" cy="990600"/>
          </a:xfrm>
          <a:custGeom>
            <a:avLst/>
            <a:gdLst>
              <a:gd name="T0" fmla="*/ 0 w 288"/>
              <a:gd name="T1" fmla="*/ 0 h 432"/>
              <a:gd name="T2" fmla="*/ 240 w 288"/>
              <a:gd name="T3" fmla="*/ 192 h 432"/>
              <a:gd name="T4" fmla="*/ 288 w 288"/>
              <a:gd name="T5" fmla="*/ 432 h 432"/>
            </a:gdLst>
            <a:ahLst/>
            <a:cxnLst>
              <a:cxn ang="0">
                <a:pos x="T0" y="T1"/>
              </a:cxn>
              <a:cxn ang="0">
                <a:pos x="T2" y="T3"/>
              </a:cxn>
              <a:cxn ang="0">
                <a:pos x="T4" y="T5"/>
              </a:cxn>
            </a:cxnLst>
            <a:rect l="0" t="0" r="r" b="b"/>
            <a:pathLst>
              <a:path w="288" h="432">
                <a:moveTo>
                  <a:pt x="0" y="0"/>
                </a:moveTo>
                <a:cubicBezTo>
                  <a:pt x="96" y="60"/>
                  <a:pt x="192" y="120"/>
                  <a:pt x="240" y="192"/>
                </a:cubicBezTo>
                <a:cubicBezTo>
                  <a:pt x="288" y="264"/>
                  <a:pt x="288" y="348"/>
                  <a:pt x="288" y="432"/>
                </a:cubicBezTo>
              </a:path>
            </a:pathLst>
          </a:custGeom>
          <a:noFill/>
          <a:ln w="63500" cap="flat" cmpd="sng">
            <a:solidFill>
              <a:srgbClr val="FF0000"/>
            </a:solidFill>
            <a:prstDash val="solid"/>
            <a:round/>
            <a:headEnd type="triangle" w="lg" len="med"/>
            <a:tailEnd type="non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6978" name="Freeform 18"/>
          <p:cNvSpPr>
            <a:spLocks/>
          </p:cNvSpPr>
          <p:nvPr/>
        </p:nvSpPr>
        <p:spPr bwMode="auto">
          <a:xfrm flipH="1">
            <a:off x="5562600" y="3886200"/>
            <a:ext cx="457200" cy="762000"/>
          </a:xfrm>
          <a:custGeom>
            <a:avLst/>
            <a:gdLst>
              <a:gd name="T0" fmla="*/ 0 w 288"/>
              <a:gd name="T1" fmla="*/ 0 h 432"/>
              <a:gd name="T2" fmla="*/ 240 w 288"/>
              <a:gd name="T3" fmla="*/ 192 h 432"/>
              <a:gd name="T4" fmla="*/ 288 w 288"/>
              <a:gd name="T5" fmla="*/ 432 h 432"/>
            </a:gdLst>
            <a:ahLst/>
            <a:cxnLst>
              <a:cxn ang="0">
                <a:pos x="T0" y="T1"/>
              </a:cxn>
              <a:cxn ang="0">
                <a:pos x="T2" y="T3"/>
              </a:cxn>
              <a:cxn ang="0">
                <a:pos x="T4" y="T5"/>
              </a:cxn>
            </a:cxnLst>
            <a:rect l="0" t="0" r="r" b="b"/>
            <a:pathLst>
              <a:path w="288" h="432">
                <a:moveTo>
                  <a:pt x="0" y="0"/>
                </a:moveTo>
                <a:cubicBezTo>
                  <a:pt x="96" y="60"/>
                  <a:pt x="192" y="120"/>
                  <a:pt x="240" y="192"/>
                </a:cubicBezTo>
                <a:cubicBezTo>
                  <a:pt x="288" y="264"/>
                  <a:pt x="288" y="348"/>
                  <a:pt x="288" y="432"/>
                </a:cubicBezTo>
              </a:path>
            </a:pathLst>
          </a:custGeom>
          <a:noFill/>
          <a:ln w="63500" cap="flat" cmpd="sng">
            <a:solidFill>
              <a:srgbClr val="00FFFF"/>
            </a:solidFill>
            <a:prstDash val="solid"/>
            <a:round/>
            <a:headEnd type="triangle" w="lg" len="med"/>
            <a:tailEnd type="non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6979" name="Freeform 19"/>
          <p:cNvSpPr>
            <a:spLocks/>
          </p:cNvSpPr>
          <p:nvPr/>
        </p:nvSpPr>
        <p:spPr bwMode="auto">
          <a:xfrm>
            <a:off x="2514600" y="3962400"/>
            <a:ext cx="533400" cy="1066800"/>
          </a:xfrm>
          <a:custGeom>
            <a:avLst/>
            <a:gdLst>
              <a:gd name="T0" fmla="*/ 512 w 512"/>
              <a:gd name="T1" fmla="*/ 816 h 816"/>
              <a:gd name="T2" fmla="*/ 80 w 512"/>
              <a:gd name="T3" fmla="*/ 624 h 816"/>
              <a:gd name="T4" fmla="*/ 32 w 512"/>
              <a:gd name="T5" fmla="*/ 0 h 816"/>
            </a:gdLst>
            <a:ahLst/>
            <a:cxnLst>
              <a:cxn ang="0">
                <a:pos x="T0" y="T1"/>
              </a:cxn>
              <a:cxn ang="0">
                <a:pos x="T2" y="T3"/>
              </a:cxn>
              <a:cxn ang="0">
                <a:pos x="T4" y="T5"/>
              </a:cxn>
            </a:cxnLst>
            <a:rect l="0" t="0" r="r" b="b"/>
            <a:pathLst>
              <a:path w="512" h="816">
                <a:moveTo>
                  <a:pt x="512" y="816"/>
                </a:moveTo>
                <a:cubicBezTo>
                  <a:pt x="336" y="788"/>
                  <a:pt x="160" y="760"/>
                  <a:pt x="80" y="624"/>
                </a:cubicBezTo>
                <a:cubicBezTo>
                  <a:pt x="0" y="488"/>
                  <a:pt x="16" y="244"/>
                  <a:pt x="32" y="0"/>
                </a:cubicBezTo>
              </a:path>
            </a:pathLst>
          </a:custGeom>
          <a:noFill/>
          <a:ln w="63500" cap="flat" cmpd="sng">
            <a:solidFill>
              <a:srgbClr val="00FFFF"/>
            </a:solidFill>
            <a:prstDash val="solid"/>
            <a:round/>
            <a:headEnd/>
            <a:tailEnd type="triangl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6982" name="Freeform 22"/>
          <p:cNvSpPr>
            <a:spLocks/>
          </p:cNvSpPr>
          <p:nvPr/>
        </p:nvSpPr>
        <p:spPr bwMode="auto">
          <a:xfrm>
            <a:off x="3200400" y="3810000"/>
            <a:ext cx="117475" cy="763588"/>
          </a:xfrm>
          <a:custGeom>
            <a:avLst/>
            <a:gdLst>
              <a:gd name="T0" fmla="*/ 32 w 74"/>
              <a:gd name="T1" fmla="*/ 0 h 481"/>
              <a:gd name="T2" fmla="*/ 69 w 74"/>
              <a:gd name="T3" fmla="*/ 227 h 481"/>
              <a:gd name="T4" fmla="*/ 0 w 74"/>
              <a:gd name="T5" fmla="*/ 481 h 481"/>
            </a:gdLst>
            <a:ahLst/>
            <a:cxnLst>
              <a:cxn ang="0">
                <a:pos x="T0" y="T1"/>
              </a:cxn>
              <a:cxn ang="0">
                <a:pos x="T2" y="T3"/>
              </a:cxn>
              <a:cxn ang="0">
                <a:pos x="T4" y="T5"/>
              </a:cxn>
            </a:cxnLst>
            <a:rect l="0" t="0" r="r" b="b"/>
            <a:pathLst>
              <a:path w="74" h="481">
                <a:moveTo>
                  <a:pt x="32" y="0"/>
                </a:moveTo>
                <a:cubicBezTo>
                  <a:pt x="38" y="38"/>
                  <a:pt x="74" y="147"/>
                  <a:pt x="69" y="227"/>
                </a:cubicBezTo>
                <a:cubicBezTo>
                  <a:pt x="64" y="307"/>
                  <a:pt x="14" y="428"/>
                  <a:pt x="0" y="481"/>
                </a:cubicBezTo>
              </a:path>
            </a:pathLst>
          </a:custGeom>
          <a:noFill/>
          <a:ln w="63500" cap="flat" cmpd="sng">
            <a:solidFill>
              <a:srgbClr val="FF0000"/>
            </a:solidFill>
            <a:prstDash val="solid"/>
            <a:round/>
            <a:headEnd/>
            <a:tailEnd type="triangl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6983" name="Freeform 23"/>
          <p:cNvSpPr>
            <a:spLocks/>
          </p:cNvSpPr>
          <p:nvPr/>
        </p:nvSpPr>
        <p:spPr bwMode="auto">
          <a:xfrm>
            <a:off x="1905000" y="3810000"/>
            <a:ext cx="241300" cy="774700"/>
          </a:xfrm>
          <a:custGeom>
            <a:avLst/>
            <a:gdLst>
              <a:gd name="T0" fmla="*/ 55 w 152"/>
              <a:gd name="T1" fmla="*/ 488 h 488"/>
              <a:gd name="T2" fmla="*/ 16 w 152"/>
              <a:gd name="T3" fmla="*/ 273 h 488"/>
              <a:gd name="T4" fmla="*/ 152 w 152"/>
              <a:gd name="T5" fmla="*/ 0 h 488"/>
            </a:gdLst>
            <a:ahLst/>
            <a:cxnLst>
              <a:cxn ang="0">
                <a:pos x="T0" y="T1"/>
              </a:cxn>
              <a:cxn ang="0">
                <a:pos x="T2" y="T3"/>
              </a:cxn>
              <a:cxn ang="0">
                <a:pos x="T4" y="T5"/>
              </a:cxn>
            </a:cxnLst>
            <a:rect l="0" t="0" r="r" b="b"/>
            <a:pathLst>
              <a:path w="152" h="488">
                <a:moveTo>
                  <a:pt x="55" y="488"/>
                </a:moveTo>
                <a:cubicBezTo>
                  <a:pt x="49" y="452"/>
                  <a:pt x="0" y="354"/>
                  <a:pt x="16" y="273"/>
                </a:cubicBezTo>
                <a:cubicBezTo>
                  <a:pt x="32" y="192"/>
                  <a:pt x="124" y="57"/>
                  <a:pt x="152" y="0"/>
                </a:cubicBezTo>
              </a:path>
            </a:pathLst>
          </a:custGeom>
          <a:noFill/>
          <a:ln w="63500" cap="flat" cmpd="sng">
            <a:solidFill>
              <a:srgbClr val="FF0000"/>
            </a:solidFill>
            <a:prstDash val="solid"/>
            <a:round/>
            <a:headEnd/>
            <a:tailEnd type="triangl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6984" name="Freeform 24"/>
          <p:cNvSpPr>
            <a:spLocks/>
          </p:cNvSpPr>
          <p:nvPr/>
        </p:nvSpPr>
        <p:spPr bwMode="auto">
          <a:xfrm>
            <a:off x="5791200" y="3810000"/>
            <a:ext cx="241300" cy="774700"/>
          </a:xfrm>
          <a:custGeom>
            <a:avLst/>
            <a:gdLst>
              <a:gd name="T0" fmla="*/ 55 w 152"/>
              <a:gd name="T1" fmla="*/ 488 h 488"/>
              <a:gd name="T2" fmla="*/ 16 w 152"/>
              <a:gd name="T3" fmla="*/ 273 h 488"/>
              <a:gd name="T4" fmla="*/ 152 w 152"/>
              <a:gd name="T5" fmla="*/ 0 h 488"/>
            </a:gdLst>
            <a:ahLst/>
            <a:cxnLst>
              <a:cxn ang="0">
                <a:pos x="T0" y="T1"/>
              </a:cxn>
              <a:cxn ang="0">
                <a:pos x="T2" y="T3"/>
              </a:cxn>
              <a:cxn ang="0">
                <a:pos x="T4" y="T5"/>
              </a:cxn>
            </a:cxnLst>
            <a:rect l="0" t="0" r="r" b="b"/>
            <a:pathLst>
              <a:path w="152" h="488">
                <a:moveTo>
                  <a:pt x="55" y="488"/>
                </a:moveTo>
                <a:cubicBezTo>
                  <a:pt x="49" y="452"/>
                  <a:pt x="0" y="354"/>
                  <a:pt x="16" y="273"/>
                </a:cubicBezTo>
                <a:cubicBezTo>
                  <a:pt x="32" y="192"/>
                  <a:pt x="124" y="57"/>
                  <a:pt x="152" y="0"/>
                </a:cubicBezTo>
              </a:path>
            </a:pathLst>
          </a:custGeom>
          <a:noFill/>
          <a:ln w="63500" cap="flat" cmpd="sng">
            <a:solidFill>
              <a:srgbClr val="00FFFF"/>
            </a:solidFill>
            <a:prstDash val="solid"/>
            <a:round/>
            <a:headEnd/>
            <a:tailEnd type="triangl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96985" name="Freeform 25"/>
          <p:cNvSpPr>
            <a:spLocks/>
          </p:cNvSpPr>
          <p:nvPr/>
        </p:nvSpPr>
        <p:spPr bwMode="auto">
          <a:xfrm>
            <a:off x="7010400" y="3810000"/>
            <a:ext cx="117475" cy="763588"/>
          </a:xfrm>
          <a:custGeom>
            <a:avLst/>
            <a:gdLst>
              <a:gd name="T0" fmla="*/ 32 w 74"/>
              <a:gd name="T1" fmla="*/ 0 h 481"/>
              <a:gd name="T2" fmla="*/ 69 w 74"/>
              <a:gd name="T3" fmla="*/ 227 h 481"/>
              <a:gd name="T4" fmla="*/ 0 w 74"/>
              <a:gd name="T5" fmla="*/ 481 h 481"/>
            </a:gdLst>
            <a:ahLst/>
            <a:cxnLst>
              <a:cxn ang="0">
                <a:pos x="T0" y="T1"/>
              </a:cxn>
              <a:cxn ang="0">
                <a:pos x="T2" y="T3"/>
              </a:cxn>
              <a:cxn ang="0">
                <a:pos x="T4" y="T5"/>
              </a:cxn>
            </a:cxnLst>
            <a:rect l="0" t="0" r="r" b="b"/>
            <a:pathLst>
              <a:path w="74" h="481">
                <a:moveTo>
                  <a:pt x="32" y="0"/>
                </a:moveTo>
                <a:cubicBezTo>
                  <a:pt x="38" y="38"/>
                  <a:pt x="74" y="147"/>
                  <a:pt x="69" y="227"/>
                </a:cubicBezTo>
                <a:cubicBezTo>
                  <a:pt x="64" y="307"/>
                  <a:pt x="14" y="428"/>
                  <a:pt x="0" y="481"/>
                </a:cubicBezTo>
              </a:path>
            </a:pathLst>
          </a:custGeom>
          <a:noFill/>
          <a:ln w="63500" cap="flat" cmpd="sng">
            <a:solidFill>
              <a:srgbClr val="00FFFF"/>
            </a:solidFill>
            <a:prstDash val="solid"/>
            <a:round/>
            <a:headEnd/>
            <a:tailEnd type="triangle" w="lg"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697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9697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9697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9697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9697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96978"/>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96979"/>
                                        </p:tgtEl>
                                        <p:attrNameLst>
                                          <p:attrName>style.visibility</p:attrName>
                                        </p:attrNameLst>
                                      </p:cBhvr>
                                      <p:to>
                                        <p:strVal val="hidden"/>
                                      </p:to>
                                    </p:set>
                                  </p:childTnLst>
                                </p:cTn>
                              </p:par>
                            </p:childTnLst>
                          </p:cTn>
                        </p:par>
                        <p:par>
                          <p:cTn id="19" fill="hold" nodeType="afterGroup">
                            <p:stCondLst>
                              <p:cond delay="0"/>
                            </p:stCondLst>
                            <p:childTnLst>
                              <p:par>
                                <p:cTn id="20" presetID="63" presetClass="path" presetSubtype="0" accel="50000" decel="50000" fill="hold" grpId="0" nodeType="afterEffect">
                                  <p:stCondLst>
                                    <p:cond delay="0"/>
                                  </p:stCondLst>
                                  <p:childTnLst>
                                    <p:animMotion origin="layout" path="M -3.33333E-6 2.22222E-6 L 0.23334 2.22222E-6 " pathEditMode="relative" rAng="0" ptsTypes="AA">
                                      <p:cBhvr>
                                        <p:cTn id="21" dur="2000" fill="hold"/>
                                        <p:tgtEl>
                                          <p:spTgt spid="296973"/>
                                        </p:tgtEl>
                                        <p:attrNameLst>
                                          <p:attrName>ppt_x</p:attrName>
                                          <p:attrName>ppt_y</p:attrName>
                                        </p:attrNameLst>
                                      </p:cBhvr>
                                      <p:rCtr x="11667" y="0"/>
                                    </p:animMotion>
                                  </p:childTnLst>
                                </p:cTn>
                              </p:par>
                              <p:par>
                                <p:cTn id="22" presetID="35" presetClass="path" presetSubtype="0" accel="50000" decel="50000" fill="hold" grpId="0" nodeType="withEffect">
                                  <p:stCondLst>
                                    <p:cond delay="0"/>
                                  </p:stCondLst>
                                  <p:childTnLst>
                                    <p:animMotion origin="layout" path="M -3.33333E-6 2.22222E-6 L -0.225 2.22222E-6 " pathEditMode="relative" rAng="0" ptsTypes="AA">
                                      <p:cBhvr>
                                        <p:cTn id="23" dur="2000" fill="hold"/>
                                        <p:tgtEl>
                                          <p:spTgt spid="296964"/>
                                        </p:tgtEl>
                                        <p:attrNameLst>
                                          <p:attrName>ppt_x</p:attrName>
                                          <p:attrName>ppt_y</p:attrName>
                                        </p:attrNameLst>
                                      </p:cBhvr>
                                      <p:rCtr x="-11250" y="0"/>
                                    </p:animMotion>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2969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9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69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6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3" grpId="0" animBg="1"/>
      <p:bldP spid="296964" grpId="0" animBg="1"/>
      <p:bldP spid="296974" grpId="0" animBg="1"/>
      <p:bldP spid="296975" grpId="0" animBg="1"/>
      <p:bldP spid="296976" grpId="0" animBg="1"/>
      <p:bldP spid="296977" grpId="0" animBg="1"/>
      <p:bldP spid="296977" grpId="1" animBg="1"/>
      <p:bldP spid="296978" grpId="0" animBg="1"/>
      <p:bldP spid="296979" grpId="0" animBg="1"/>
      <p:bldP spid="296982" grpId="0" animBg="1"/>
      <p:bldP spid="296983" grpId="0" animBg="1"/>
      <p:bldP spid="296984" grpId="0" animBg="1"/>
      <p:bldP spid="29698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2B17D4-D7B9-7D47-AA24-23A2EFFCA636}" type="slidenum">
              <a:rPr lang="en-CA"/>
              <a:pPr/>
              <a:t>4</a:t>
            </a:fld>
            <a:endParaRPr lang="en-CA"/>
          </a:p>
        </p:txBody>
      </p:sp>
      <p:sp>
        <p:nvSpPr>
          <p:cNvPr id="487426" name="Rectangle 2"/>
          <p:cNvSpPr>
            <a:spLocks noGrp="1" noChangeArrowheads="1"/>
          </p:cNvSpPr>
          <p:nvPr>
            <p:ph type="title"/>
          </p:nvPr>
        </p:nvSpPr>
        <p:spPr/>
        <p:txBody>
          <a:bodyPr/>
          <a:lstStyle/>
          <a:p>
            <a:r>
              <a:rPr lang="en-US" dirty="0"/>
              <a:t>Summary-Based Analysis</a:t>
            </a:r>
          </a:p>
        </p:txBody>
      </p:sp>
      <p:sp>
        <p:nvSpPr>
          <p:cNvPr id="487427" name="Rectangle 3"/>
          <p:cNvSpPr>
            <a:spLocks noGrp="1" noChangeArrowheads="1"/>
          </p:cNvSpPr>
          <p:nvPr>
            <p:ph type="body" idx="1"/>
          </p:nvPr>
        </p:nvSpPr>
        <p:spPr>
          <a:xfrm>
            <a:off x="457200" y="1524000"/>
            <a:ext cx="8458200" cy="4572000"/>
          </a:xfrm>
        </p:spPr>
        <p:txBody>
          <a:bodyPr/>
          <a:lstStyle/>
          <a:p>
            <a:r>
              <a:rPr lang="en-US" dirty="0"/>
              <a:t>Popular method for context </a:t>
            </a:r>
            <a:r>
              <a:rPr lang="en-US" dirty="0" smtClean="0"/>
              <a:t>sensitivity</a:t>
            </a:r>
          </a:p>
          <a:p>
            <a:pPr marL="0" indent="0">
              <a:buNone/>
            </a:pPr>
            <a:endParaRPr lang="en-US" sz="2000" dirty="0"/>
          </a:p>
          <a:p>
            <a:r>
              <a:rPr lang="en-US" dirty="0" smtClean="0"/>
              <a:t>Two </a:t>
            </a:r>
            <a:r>
              <a:rPr lang="en-US" dirty="0"/>
              <a:t>kinds:</a:t>
            </a:r>
          </a:p>
          <a:p>
            <a:pPr lvl="1"/>
            <a:r>
              <a:rPr lang="en-US" dirty="0"/>
              <a:t>Bottom-up</a:t>
            </a:r>
          </a:p>
          <a:p>
            <a:pPr lvl="1"/>
            <a:r>
              <a:rPr lang="en-US" dirty="0"/>
              <a:t>Top-</a:t>
            </a:r>
            <a:r>
              <a:rPr lang="en-US" dirty="0" smtClean="0"/>
              <a:t>down</a:t>
            </a:r>
            <a:endParaRPr lang="en-US" dirty="0"/>
          </a:p>
          <a:p>
            <a:pPr marL="0" indent="0">
              <a:buNone/>
            </a:pPr>
            <a:endParaRPr lang="en-US" sz="2000" dirty="0"/>
          </a:p>
          <a:p>
            <a:r>
              <a:rPr lang="en-US" dirty="0" smtClean="0"/>
              <a:t>Problems</a:t>
            </a:r>
            <a:r>
              <a:rPr lang="en-US" dirty="0"/>
              <a:t>:</a:t>
            </a:r>
          </a:p>
          <a:p>
            <a:pPr lvl="1"/>
            <a:r>
              <a:rPr lang="en-US" dirty="0"/>
              <a:t>Difficult to summarize pointer </a:t>
            </a:r>
            <a:r>
              <a:rPr lang="en-US" dirty="0" smtClean="0"/>
              <a:t>analysis</a:t>
            </a:r>
            <a:endParaRPr lang="en-US" dirty="0"/>
          </a:p>
          <a:p>
            <a:pPr lvl="1"/>
            <a:r>
              <a:rPr lang="en-US" dirty="0"/>
              <a:t>Summary-based analysis using BDD: not shown to scale [Zhu’02]</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69D2CEA-E842-DE46-81A8-D2CD6DAB4BB0}" type="slidenum">
              <a:rPr lang="en-CA"/>
              <a:pPr/>
              <a:t>5</a:t>
            </a:fld>
            <a:endParaRPr lang="en-CA"/>
          </a:p>
        </p:txBody>
      </p:sp>
      <p:sp>
        <p:nvSpPr>
          <p:cNvPr id="488450" name="Rectangle 2"/>
          <p:cNvSpPr>
            <a:spLocks noGrp="1" noChangeArrowheads="1"/>
          </p:cNvSpPr>
          <p:nvPr>
            <p:ph type="title"/>
          </p:nvPr>
        </p:nvSpPr>
        <p:spPr/>
        <p:txBody>
          <a:bodyPr/>
          <a:lstStyle/>
          <a:p>
            <a:r>
              <a:rPr lang="en-US"/>
              <a:t>Cloning-Based Analysis</a:t>
            </a:r>
          </a:p>
        </p:txBody>
      </p:sp>
      <p:sp>
        <p:nvSpPr>
          <p:cNvPr id="488451" name="Rectangle 3"/>
          <p:cNvSpPr>
            <a:spLocks noGrp="1" noChangeArrowheads="1"/>
          </p:cNvSpPr>
          <p:nvPr>
            <p:ph type="body" idx="1"/>
          </p:nvPr>
        </p:nvSpPr>
        <p:spPr/>
        <p:txBody>
          <a:bodyPr/>
          <a:lstStyle/>
          <a:p>
            <a:r>
              <a:rPr lang="en-US" dirty="0"/>
              <a:t>Simple brute force </a:t>
            </a:r>
            <a:r>
              <a:rPr lang="en-US" dirty="0" smtClean="0"/>
              <a:t>technique</a:t>
            </a:r>
            <a:endParaRPr lang="en-US" dirty="0"/>
          </a:p>
          <a:p>
            <a:pPr lvl="1"/>
            <a:r>
              <a:rPr lang="en-US" dirty="0"/>
              <a:t>Clone every path through the call </a:t>
            </a:r>
            <a:r>
              <a:rPr lang="en-US" dirty="0" smtClean="0"/>
              <a:t>graph</a:t>
            </a:r>
            <a:endParaRPr lang="en-US" dirty="0"/>
          </a:p>
          <a:p>
            <a:pPr lvl="1"/>
            <a:r>
              <a:rPr lang="en-US" dirty="0"/>
              <a:t>Run context-insensitive algorithm </a:t>
            </a:r>
            <a:r>
              <a:rPr lang="en-US" dirty="0" smtClean="0"/>
              <a:t>on the </a:t>
            </a:r>
            <a:r>
              <a:rPr lang="en-US" dirty="0"/>
              <a:t>expanded call </a:t>
            </a:r>
            <a:r>
              <a:rPr lang="en-US" dirty="0" smtClean="0"/>
              <a:t>graph</a:t>
            </a:r>
          </a:p>
          <a:p>
            <a:pPr lvl="1"/>
            <a:endParaRPr lang="en-US" dirty="0"/>
          </a:p>
          <a:p>
            <a:r>
              <a:rPr lang="en-US" dirty="0"/>
              <a:t>The catch: exponential blowup</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lide Number Placeholder 5"/>
          <p:cNvSpPr>
            <a:spLocks noGrp="1"/>
          </p:cNvSpPr>
          <p:nvPr>
            <p:ph type="sldNum" sz="quarter" idx="12"/>
          </p:nvPr>
        </p:nvSpPr>
        <p:spPr/>
        <p:txBody>
          <a:bodyPr/>
          <a:lstStyle/>
          <a:p>
            <a:fld id="{BADD056F-D8FE-FB47-98F4-7A3E986B772E}" type="slidenum">
              <a:rPr lang="en-CA"/>
              <a:pPr/>
              <a:t>6</a:t>
            </a:fld>
            <a:endParaRPr lang="en-CA"/>
          </a:p>
        </p:txBody>
      </p:sp>
      <p:sp>
        <p:nvSpPr>
          <p:cNvPr id="297986" name="Rectangle 2"/>
          <p:cNvSpPr>
            <a:spLocks noGrp="1" noChangeArrowheads="1"/>
          </p:cNvSpPr>
          <p:nvPr>
            <p:ph type="title"/>
          </p:nvPr>
        </p:nvSpPr>
        <p:spPr/>
        <p:txBody>
          <a:bodyPr/>
          <a:lstStyle/>
          <a:p>
            <a:r>
              <a:rPr lang="en-US" dirty="0"/>
              <a:t>Cloning is e</a:t>
            </a:r>
            <a:r>
              <a:rPr lang="en-US" dirty="0" smtClean="0"/>
              <a:t>xponential</a:t>
            </a:r>
            <a:r>
              <a:rPr lang="en-US" dirty="0"/>
              <a:t>!</a:t>
            </a:r>
          </a:p>
        </p:txBody>
      </p:sp>
      <p:grpSp>
        <p:nvGrpSpPr>
          <p:cNvPr id="298252" name="Group 268"/>
          <p:cNvGrpSpPr>
            <a:grpSpLocks/>
          </p:cNvGrpSpPr>
          <p:nvPr/>
        </p:nvGrpSpPr>
        <p:grpSpPr bwMode="auto">
          <a:xfrm>
            <a:off x="4038600" y="1143636"/>
            <a:ext cx="1066800" cy="4835525"/>
            <a:chOff x="384" y="719"/>
            <a:chExt cx="672" cy="3046"/>
          </a:xfrm>
        </p:grpSpPr>
        <p:grpSp>
          <p:nvGrpSpPr>
            <p:cNvPr id="298004" name="Group 20"/>
            <p:cNvGrpSpPr>
              <a:grpSpLocks/>
            </p:cNvGrpSpPr>
            <p:nvPr/>
          </p:nvGrpSpPr>
          <p:grpSpPr bwMode="auto">
            <a:xfrm>
              <a:off x="384" y="912"/>
              <a:ext cx="672" cy="1536"/>
              <a:chOff x="480" y="912"/>
              <a:chExt cx="1248" cy="2688"/>
            </a:xfrm>
          </p:grpSpPr>
          <p:sp>
            <p:nvSpPr>
              <p:cNvPr id="297988" name="Oval 4"/>
              <p:cNvSpPr>
                <a:spLocks noChangeArrowheads="1"/>
              </p:cNvSpPr>
              <p:nvPr/>
            </p:nvSpPr>
            <p:spPr bwMode="auto">
              <a:xfrm>
                <a:off x="912" y="912"/>
                <a:ext cx="384" cy="384"/>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7989" name="Line 5"/>
              <p:cNvSpPr>
                <a:spLocks noChangeShapeType="1"/>
              </p:cNvSpPr>
              <p:nvPr/>
            </p:nvSpPr>
            <p:spPr bwMode="auto">
              <a:xfrm flipH="1">
                <a:off x="792" y="1260"/>
                <a:ext cx="196" cy="264"/>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990" name="Line 6"/>
              <p:cNvSpPr>
                <a:spLocks noChangeShapeType="1"/>
              </p:cNvSpPr>
              <p:nvPr/>
            </p:nvSpPr>
            <p:spPr bwMode="auto">
              <a:xfrm>
                <a:off x="1218" y="1258"/>
                <a:ext cx="196" cy="264"/>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991" name="Oval 7"/>
              <p:cNvSpPr>
                <a:spLocks noChangeArrowheads="1"/>
              </p:cNvSpPr>
              <p:nvPr/>
            </p:nvSpPr>
            <p:spPr bwMode="auto">
              <a:xfrm>
                <a:off x="1344" y="1488"/>
                <a:ext cx="384" cy="384"/>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7992" name="Line 8"/>
              <p:cNvSpPr>
                <a:spLocks noChangeShapeType="1"/>
              </p:cNvSpPr>
              <p:nvPr/>
            </p:nvSpPr>
            <p:spPr bwMode="auto">
              <a:xfrm flipH="1">
                <a:off x="1224" y="1836"/>
                <a:ext cx="196" cy="264"/>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993" name="Oval 9"/>
              <p:cNvSpPr>
                <a:spLocks noChangeArrowheads="1"/>
              </p:cNvSpPr>
              <p:nvPr/>
            </p:nvSpPr>
            <p:spPr bwMode="auto">
              <a:xfrm>
                <a:off x="480" y="1488"/>
                <a:ext cx="384" cy="384"/>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7994" name="Line 10"/>
              <p:cNvSpPr>
                <a:spLocks noChangeShapeType="1"/>
              </p:cNvSpPr>
              <p:nvPr/>
            </p:nvSpPr>
            <p:spPr bwMode="auto">
              <a:xfrm>
                <a:off x="786" y="1834"/>
                <a:ext cx="196" cy="264"/>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995" name="Oval 11"/>
              <p:cNvSpPr>
                <a:spLocks noChangeArrowheads="1"/>
              </p:cNvSpPr>
              <p:nvPr/>
            </p:nvSpPr>
            <p:spPr bwMode="auto">
              <a:xfrm>
                <a:off x="912" y="2064"/>
                <a:ext cx="384" cy="384"/>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7996" name="Line 12"/>
              <p:cNvSpPr>
                <a:spLocks noChangeShapeType="1"/>
              </p:cNvSpPr>
              <p:nvPr/>
            </p:nvSpPr>
            <p:spPr bwMode="auto">
              <a:xfrm flipH="1">
                <a:off x="792" y="2412"/>
                <a:ext cx="196" cy="264"/>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997" name="Line 13"/>
              <p:cNvSpPr>
                <a:spLocks noChangeShapeType="1"/>
              </p:cNvSpPr>
              <p:nvPr/>
            </p:nvSpPr>
            <p:spPr bwMode="auto">
              <a:xfrm>
                <a:off x="1218" y="2410"/>
                <a:ext cx="196" cy="264"/>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998" name="Oval 14"/>
              <p:cNvSpPr>
                <a:spLocks noChangeArrowheads="1"/>
              </p:cNvSpPr>
              <p:nvPr/>
            </p:nvSpPr>
            <p:spPr bwMode="auto">
              <a:xfrm>
                <a:off x="1344" y="2640"/>
                <a:ext cx="384" cy="384"/>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7999" name="Line 15"/>
              <p:cNvSpPr>
                <a:spLocks noChangeShapeType="1"/>
              </p:cNvSpPr>
              <p:nvPr/>
            </p:nvSpPr>
            <p:spPr bwMode="auto">
              <a:xfrm flipH="1">
                <a:off x="1224" y="2988"/>
                <a:ext cx="196" cy="264"/>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000" name="Oval 16"/>
              <p:cNvSpPr>
                <a:spLocks noChangeArrowheads="1"/>
              </p:cNvSpPr>
              <p:nvPr/>
            </p:nvSpPr>
            <p:spPr bwMode="auto">
              <a:xfrm>
                <a:off x="480" y="2640"/>
                <a:ext cx="384" cy="384"/>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001" name="Line 17"/>
              <p:cNvSpPr>
                <a:spLocks noChangeShapeType="1"/>
              </p:cNvSpPr>
              <p:nvPr/>
            </p:nvSpPr>
            <p:spPr bwMode="auto">
              <a:xfrm>
                <a:off x="786" y="2986"/>
                <a:ext cx="196" cy="264"/>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002" name="Oval 18"/>
              <p:cNvSpPr>
                <a:spLocks noChangeArrowheads="1"/>
              </p:cNvSpPr>
              <p:nvPr/>
            </p:nvSpPr>
            <p:spPr bwMode="auto">
              <a:xfrm>
                <a:off x="912" y="3216"/>
                <a:ext cx="384" cy="384"/>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grpSp>
        <p:sp>
          <p:nvSpPr>
            <p:cNvPr id="298003" name="Line 19"/>
            <p:cNvSpPr>
              <a:spLocks noChangeShapeType="1"/>
            </p:cNvSpPr>
            <p:nvPr/>
          </p:nvSpPr>
          <p:spPr bwMode="auto">
            <a:xfrm>
              <a:off x="720" y="719"/>
              <a:ext cx="4" cy="192"/>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023" name="Line 39"/>
            <p:cNvSpPr>
              <a:spLocks noChangeShapeType="1"/>
            </p:cNvSpPr>
            <p:nvPr/>
          </p:nvSpPr>
          <p:spPr bwMode="auto">
            <a:xfrm flipH="1">
              <a:off x="552" y="2428"/>
              <a:ext cx="106" cy="151"/>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024" name="Line 40"/>
            <p:cNvSpPr>
              <a:spLocks noChangeShapeType="1"/>
            </p:cNvSpPr>
            <p:nvPr/>
          </p:nvSpPr>
          <p:spPr bwMode="auto">
            <a:xfrm>
              <a:off x="781" y="2427"/>
              <a:ext cx="106" cy="151"/>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025" name="Oval 41"/>
            <p:cNvSpPr>
              <a:spLocks noChangeArrowheads="1"/>
            </p:cNvSpPr>
            <p:nvPr/>
          </p:nvSpPr>
          <p:spPr bwMode="auto">
            <a:xfrm>
              <a:off x="849" y="2558"/>
              <a:ext cx="207" cy="22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026" name="Line 42"/>
            <p:cNvSpPr>
              <a:spLocks noChangeShapeType="1"/>
            </p:cNvSpPr>
            <p:nvPr/>
          </p:nvSpPr>
          <p:spPr bwMode="auto">
            <a:xfrm flipH="1">
              <a:off x="785" y="2757"/>
              <a:ext cx="105" cy="151"/>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027" name="Oval 43"/>
            <p:cNvSpPr>
              <a:spLocks noChangeArrowheads="1"/>
            </p:cNvSpPr>
            <p:nvPr/>
          </p:nvSpPr>
          <p:spPr bwMode="auto">
            <a:xfrm>
              <a:off x="384" y="2558"/>
              <a:ext cx="207" cy="22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028" name="Line 44"/>
            <p:cNvSpPr>
              <a:spLocks noChangeShapeType="1"/>
            </p:cNvSpPr>
            <p:nvPr/>
          </p:nvSpPr>
          <p:spPr bwMode="auto">
            <a:xfrm>
              <a:off x="549" y="2756"/>
              <a:ext cx="105" cy="151"/>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029" name="Oval 45"/>
            <p:cNvSpPr>
              <a:spLocks noChangeArrowheads="1"/>
            </p:cNvSpPr>
            <p:nvPr/>
          </p:nvSpPr>
          <p:spPr bwMode="auto">
            <a:xfrm>
              <a:off x="617" y="2887"/>
              <a:ext cx="206" cy="22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030" name="Line 46"/>
            <p:cNvSpPr>
              <a:spLocks noChangeShapeType="1"/>
            </p:cNvSpPr>
            <p:nvPr/>
          </p:nvSpPr>
          <p:spPr bwMode="auto">
            <a:xfrm flipH="1">
              <a:off x="552" y="3086"/>
              <a:ext cx="106" cy="151"/>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031" name="Line 47"/>
            <p:cNvSpPr>
              <a:spLocks noChangeShapeType="1"/>
            </p:cNvSpPr>
            <p:nvPr/>
          </p:nvSpPr>
          <p:spPr bwMode="auto">
            <a:xfrm>
              <a:off x="781" y="3085"/>
              <a:ext cx="106" cy="151"/>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032" name="Oval 48"/>
            <p:cNvSpPr>
              <a:spLocks noChangeArrowheads="1"/>
            </p:cNvSpPr>
            <p:nvPr/>
          </p:nvSpPr>
          <p:spPr bwMode="auto">
            <a:xfrm>
              <a:off x="849" y="3216"/>
              <a:ext cx="207" cy="22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033" name="Line 49"/>
            <p:cNvSpPr>
              <a:spLocks noChangeShapeType="1"/>
            </p:cNvSpPr>
            <p:nvPr/>
          </p:nvSpPr>
          <p:spPr bwMode="auto">
            <a:xfrm flipH="1">
              <a:off x="785" y="3415"/>
              <a:ext cx="105" cy="151"/>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034" name="Oval 50"/>
            <p:cNvSpPr>
              <a:spLocks noChangeArrowheads="1"/>
            </p:cNvSpPr>
            <p:nvPr/>
          </p:nvSpPr>
          <p:spPr bwMode="auto">
            <a:xfrm>
              <a:off x="384" y="3216"/>
              <a:ext cx="207" cy="22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035" name="Line 51"/>
            <p:cNvSpPr>
              <a:spLocks noChangeShapeType="1"/>
            </p:cNvSpPr>
            <p:nvPr/>
          </p:nvSpPr>
          <p:spPr bwMode="auto">
            <a:xfrm>
              <a:off x="549" y="3414"/>
              <a:ext cx="105" cy="151"/>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036" name="Oval 52"/>
            <p:cNvSpPr>
              <a:spLocks noChangeArrowheads="1"/>
            </p:cNvSpPr>
            <p:nvPr/>
          </p:nvSpPr>
          <p:spPr bwMode="auto">
            <a:xfrm>
              <a:off x="617" y="354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grpSp>
      <p:grpSp>
        <p:nvGrpSpPr>
          <p:cNvPr id="298251" name="Group 267"/>
          <p:cNvGrpSpPr>
            <a:grpSpLocks/>
          </p:cNvGrpSpPr>
          <p:nvPr/>
        </p:nvGrpSpPr>
        <p:grpSpPr bwMode="auto">
          <a:xfrm>
            <a:off x="5257800" y="1143000"/>
            <a:ext cx="327025" cy="652463"/>
            <a:chOff x="3312" y="720"/>
            <a:chExt cx="206" cy="411"/>
          </a:xfrm>
        </p:grpSpPr>
        <p:sp>
          <p:nvSpPr>
            <p:cNvPr id="298105" name="Oval 121"/>
            <p:cNvSpPr>
              <a:spLocks noChangeArrowheads="1"/>
            </p:cNvSpPr>
            <p:nvPr/>
          </p:nvSpPr>
          <p:spPr bwMode="auto">
            <a:xfrm>
              <a:off x="3312" y="91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06" name="Line 122"/>
            <p:cNvSpPr>
              <a:spLocks noChangeShapeType="1"/>
            </p:cNvSpPr>
            <p:nvPr/>
          </p:nvSpPr>
          <p:spPr bwMode="auto">
            <a:xfrm>
              <a:off x="3408" y="720"/>
              <a:ext cx="4" cy="18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98247" name="Group 263"/>
          <p:cNvGrpSpPr>
            <a:grpSpLocks/>
          </p:cNvGrpSpPr>
          <p:nvPr/>
        </p:nvGrpSpPr>
        <p:grpSpPr bwMode="auto">
          <a:xfrm>
            <a:off x="1828800" y="4900613"/>
            <a:ext cx="7185025" cy="1085850"/>
            <a:chOff x="1152" y="3087"/>
            <a:chExt cx="4526" cy="684"/>
          </a:xfrm>
        </p:grpSpPr>
        <p:sp>
          <p:nvSpPr>
            <p:cNvPr id="298162" name="Oval 178"/>
            <p:cNvSpPr>
              <a:spLocks noChangeArrowheads="1"/>
            </p:cNvSpPr>
            <p:nvPr/>
          </p:nvSpPr>
          <p:spPr bwMode="auto">
            <a:xfrm>
              <a:off x="1152"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63" name="Oval 179"/>
            <p:cNvSpPr>
              <a:spLocks noChangeArrowheads="1"/>
            </p:cNvSpPr>
            <p:nvPr/>
          </p:nvSpPr>
          <p:spPr bwMode="auto">
            <a:xfrm>
              <a:off x="1152"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64" name="Line 180"/>
            <p:cNvSpPr>
              <a:spLocks noChangeShapeType="1"/>
            </p:cNvSpPr>
            <p:nvPr/>
          </p:nvSpPr>
          <p:spPr bwMode="auto">
            <a:xfrm>
              <a:off x="1257"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65" name="Oval 181"/>
            <p:cNvSpPr>
              <a:spLocks noChangeArrowheads="1"/>
            </p:cNvSpPr>
            <p:nvPr/>
          </p:nvSpPr>
          <p:spPr bwMode="auto">
            <a:xfrm>
              <a:off x="2304"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66" name="Oval 182"/>
            <p:cNvSpPr>
              <a:spLocks noChangeArrowheads="1"/>
            </p:cNvSpPr>
            <p:nvPr/>
          </p:nvSpPr>
          <p:spPr bwMode="auto">
            <a:xfrm>
              <a:off x="2304"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67" name="Line 183"/>
            <p:cNvSpPr>
              <a:spLocks noChangeShapeType="1"/>
            </p:cNvSpPr>
            <p:nvPr/>
          </p:nvSpPr>
          <p:spPr bwMode="auto">
            <a:xfrm>
              <a:off x="2409"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68" name="Oval 184"/>
            <p:cNvSpPr>
              <a:spLocks noChangeArrowheads="1"/>
            </p:cNvSpPr>
            <p:nvPr/>
          </p:nvSpPr>
          <p:spPr bwMode="auto">
            <a:xfrm>
              <a:off x="3456"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69" name="Oval 185"/>
            <p:cNvSpPr>
              <a:spLocks noChangeArrowheads="1"/>
            </p:cNvSpPr>
            <p:nvPr/>
          </p:nvSpPr>
          <p:spPr bwMode="auto">
            <a:xfrm>
              <a:off x="3456"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70" name="Line 186"/>
            <p:cNvSpPr>
              <a:spLocks noChangeShapeType="1"/>
            </p:cNvSpPr>
            <p:nvPr/>
          </p:nvSpPr>
          <p:spPr bwMode="auto">
            <a:xfrm>
              <a:off x="3561"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71" name="Oval 187"/>
            <p:cNvSpPr>
              <a:spLocks noChangeArrowheads="1"/>
            </p:cNvSpPr>
            <p:nvPr/>
          </p:nvSpPr>
          <p:spPr bwMode="auto">
            <a:xfrm>
              <a:off x="4608"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72" name="Oval 188"/>
            <p:cNvSpPr>
              <a:spLocks noChangeArrowheads="1"/>
            </p:cNvSpPr>
            <p:nvPr/>
          </p:nvSpPr>
          <p:spPr bwMode="auto">
            <a:xfrm>
              <a:off x="4608"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73" name="Line 189"/>
            <p:cNvSpPr>
              <a:spLocks noChangeShapeType="1"/>
            </p:cNvSpPr>
            <p:nvPr/>
          </p:nvSpPr>
          <p:spPr bwMode="auto">
            <a:xfrm>
              <a:off x="4713"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74" name="Oval 190"/>
            <p:cNvSpPr>
              <a:spLocks noChangeArrowheads="1"/>
            </p:cNvSpPr>
            <p:nvPr/>
          </p:nvSpPr>
          <p:spPr bwMode="auto">
            <a:xfrm>
              <a:off x="1728"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75" name="Oval 191"/>
            <p:cNvSpPr>
              <a:spLocks noChangeArrowheads="1"/>
            </p:cNvSpPr>
            <p:nvPr/>
          </p:nvSpPr>
          <p:spPr bwMode="auto">
            <a:xfrm>
              <a:off x="1728"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76" name="Line 192"/>
            <p:cNvSpPr>
              <a:spLocks noChangeShapeType="1"/>
            </p:cNvSpPr>
            <p:nvPr/>
          </p:nvSpPr>
          <p:spPr bwMode="auto">
            <a:xfrm>
              <a:off x="1833"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77" name="Oval 193"/>
            <p:cNvSpPr>
              <a:spLocks noChangeArrowheads="1"/>
            </p:cNvSpPr>
            <p:nvPr/>
          </p:nvSpPr>
          <p:spPr bwMode="auto">
            <a:xfrm>
              <a:off x="2880"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78" name="Oval 194"/>
            <p:cNvSpPr>
              <a:spLocks noChangeArrowheads="1"/>
            </p:cNvSpPr>
            <p:nvPr/>
          </p:nvSpPr>
          <p:spPr bwMode="auto">
            <a:xfrm>
              <a:off x="2880"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79" name="Line 195"/>
            <p:cNvSpPr>
              <a:spLocks noChangeShapeType="1"/>
            </p:cNvSpPr>
            <p:nvPr/>
          </p:nvSpPr>
          <p:spPr bwMode="auto">
            <a:xfrm>
              <a:off x="2985"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80" name="Oval 196"/>
            <p:cNvSpPr>
              <a:spLocks noChangeArrowheads="1"/>
            </p:cNvSpPr>
            <p:nvPr/>
          </p:nvSpPr>
          <p:spPr bwMode="auto">
            <a:xfrm>
              <a:off x="4032"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81" name="Oval 197"/>
            <p:cNvSpPr>
              <a:spLocks noChangeArrowheads="1"/>
            </p:cNvSpPr>
            <p:nvPr/>
          </p:nvSpPr>
          <p:spPr bwMode="auto">
            <a:xfrm>
              <a:off x="4032"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82" name="Line 198"/>
            <p:cNvSpPr>
              <a:spLocks noChangeShapeType="1"/>
            </p:cNvSpPr>
            <p:nvPr/>
          </p:nvSpPr>
          <p:spPr bwMode="auto">
            <a:xfrm>
              <a:off x="4137"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83" name="Oval 199"/>
            <p:cNvSpPr>
              <a:spLocks noChangeArrowheads="1"/>
            </p:cNvSpPr>
            <p:nvPr/>
          </p:nvSpPr>
          <p:spPr bwMode="auto">
            <a:xfrm>
              <a:off x="5184"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84" name="Oval 200"/>
            <p:cNvSpPr>
              <a:spLocks noChangeArrowheads="1"/>
            </p:cNvSpPr>
            <p:nvPr/>
          </p:nvSpPr>
          <p:spPr bwMode="auto">
            <a:xfrm>
              <a:off x="5184"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85" name="Line 201"/>
            <p:cNvSpPr>
              <a:spLocks noChangeShapeType="1"/>
            </p:cNvSpPr>
            <p:nvPr/>
          </p:nvSpPr>
          <p:spPr bwMode="auto">
            <a:xfrm>
              <a:off x="5289"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86" name="Oval 202"/>
            <p:cNvSpPr>
              <a:spLocks noChangeArrowheads="1"/>
            </p:cNvSpPr>
            <p:nvPr/>
          </p:nvSpPr>
          <p:spPr bwMode="auto">
            <a:xfrm>
              <a:off x="1440"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87" name="Oval 203"/>
            <p:cNvSpPr>
              <a:spLocks noChangeArrowheads="1"/>
            </p:cNvSpPr>
            <p:nvPr/>
          </p:nvSpPr>
          <p:spPr bwMode="auto">
            <a:xfrm>
              <a:off x="1440"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88" name="Line 204"/>
            <p:cNvSpPr>
              <a:spLocks noChangeShapeType="1"/>
            </p:cNvSpPr>
            <p:nvPr/>
          </p:nvSpPr>
          <p:spPr bwMode="auto">
            <a:xfrm>
              <a:off x="1545"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89" name="Oval 205"/>
            <p:cNvSpPr>
              <a:spLocks noChangeArrowheads="1"/>
            </p:cNvSpPr>
            <p:nvPr/>
          </p:nvSpPr>
          <p:spPr bwMode="auto">
            <a:xfrm>
              <a:off x="2592"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90" name="Oval 206"/>
            <p:cNvSpPr>
              <a:spLocks noChangeArrowheads="1"/>
            </p:cNvSpPr>
            <p:nvPr/>
          </p:nvSpPr>
          <p:spPr bwMode="auto">
            <a:xfrm>
              <a:off x="2592"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91" name="Line 207"/>
            <p:cNvSpPr>
              <a:spLocks noChangeShapeType="1"/>
            </p:cNvSpPr>
            <p:nvPr/>
          </p:nvSpPr>
          <p:spPr bwMode="auto">
            <a:xfrm>
              <a:off x="2697"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92" name="Oval 208"/>
            <p:cNvSpPr>
              <a:spLocks noChangeArrowheads="1"/>
            </p:cNvSpPr>
            <p:nvPr/>
          </p:nvSpPr>
          <p:spPr bwMode="auto">
            <a:xfrm>
              <a:off x="3744"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93" name="Oval 209"/>
            <p:cNvSpPr>
              <a:spLocks noChangeArrowheads="1"/>
            </p:cNvSpPr>
            <p:nvPr/>
          </p:nvSpPr>
          <p:spPr bwMode="auto">
            <a:xfrm>
              <a:off x="3744"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94" name="Line 210"/>
            <p:cNvSpPr>
              <a:spLocks noChangeShapeType="1"/>
            </p:cNvSpPr>
            <p:nvPr/>
          </p:nvSpPr>
          <p:spPr bwMode="auto">
            <a:xfrm>
              <a:off x="3849"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95" name="Oval 211"/>
            <p:cNvSpPr>
              <a:spLocks noChangeArrowheads="1"/>
            </p:cNvSpPr>
            <p:nvPr/>
          </p:nvSpPr>
          <p:spPr bwMode="auto">
            <a:xfrm>
              <a:off x="4896"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96" name="Oval 212"/>
            <p:cNvSpPr>
              <a:spLocks noChangeArrowheads="1"/>
            </p:cNvSpPr>
            <p:nvPr/>
          </p:nvSpPr>
          <p:spPr bwMode="auto">
            <a:xfrm>
              <a:off x="4896"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97" name="Line 213"/>
            <p:cNvSpPr>
              <a:spLocks noChangeShapeType="1"/>
            </p:cNvSpPr>
            <p:nvPr/>
          </p:nvSpPr>
          <p:spPr bwMode="auto">
            <a:xfrm>
              <a:off x="5001"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98" name="Oval 214"/>
            <p:cNvSpPr>
              <a:spLocks noChangeArrowheads="1"/>
            </p:cNvSpPr>
            <p:nvPr/>
          </p:nvSpPr>
          <p:spPr bwMode="auto">
            <a:xfrm>
              <a:off x="2016"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99" name="Oval 215"/>
            <p:cNvSpPr>
              <a:spLocks noChangeArrowheads="1"/>
            </p:cNvSpPr>
            <p:nvPr/>
          </p:nvSpPr>
          <p:spPr bwMode="auto">
            <a:xfrm>
              <a:off x="2016"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200" name="Line 216"/>
            <p:cNvSpPr>
              <a:spLocks noChangeShapeType="1"/>
            </p:cNvSpPr>
            <p:nvPr/>
          </p:nvSpPr>
          <p:spPr bwMode="auto">
            <a:xfrm>
              <a:off x="2121"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01" name="Oval 217"/>
            <p:cNvSpPr>
              <a:spLocks noChangeArrowheads="1"/>
            </p:cNvSpPr>
            <p:nvPr/>
          </p:nvSpPr>
          <p:spPr bwMode="auto">
            <a:xfrm>
              <a:off x="3168"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202" name="Oval 218"/>
            <p:cNvSpPr>
              <a:spLocks noChangeArrowheads="1"/>
            </p:cNvSpPr>
            <p:nvPr/>
          </p:nvSpPr>
          <p:spPr bwMode="auto">
            <a:xfrm>
              <a:off x="3168"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203" name="Line 219"/>
            <p:cNvSpPr>
              <a:spLocks noChangeShapeType="1"/>
            </p:cNvSpPr>
            <p:nvPr/>
          </p:nvSpPr>
          <p:spPr bwMode="auto">
            <a:xfrm>
              <a:off x="3273"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04" name="Oval 220"/>
            <p:cNvSpPr>
              <a:spLocks noChangeArrowheads="1"/>
            </p:cNvSpPr>
            <p:nvPr/>
          </p:nvSpPr>
          <p:spPr bwMode="auto">
            <a:xfrm>
              <a:off x="4320"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205" name="Oval 221"/>
            <p:cNvSpPr>
              <a:spLocks noChangeArrowheads="1"/>
            </p:cNvSpPr>
            <p:nvPr/>
          </p:nvSpPr>
          <p:spPr bwMode="auto">
            <a:xfrm>
              <a:off x="4320"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206" name="Line 222"/>
            <p:cNvSpPr>
              <a:spLocks noChangeShapeType="1"/>
            </p:cNvSpPr>
            <p:nvPr/>
          </p:nvSpPr>
          <p:spPr bwMode="auto">
            <a:xfrm>
              <a:off x="4425"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07" name="Oval 223"/>
            <p:cNvSpPr>
              <a:spLocks noChangeArrowheads="1"/>
            </p:cNvSpPr>
            <p:nvPr/>
          </p:nvSpPr>
          <p:spPr bwMode="auto">
            <a:xfrm>
              <a:off x="5472" y="355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208" name="Oval 224"/>
            <p:cNvSpPr>
              <a:spLocks noChangeArrowheads="1"/>
            </p:cNvSpPr>
            <p:nvPr/>
          </p:nvSpPr>
          <p:spPr bwMode="auto">
            <a:xfrm>
              <a:off x="5472" y="321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209" name="Line 225"/>
            <p:cNvSpPr>
              <a:spLocks noChangeShapeType="1"/>
            </p:cNvSpPr>
            <p:nvPr/>
          </p:nvSpPr>
          <p:spPr bwMode="auto">
            <a:xfrm>
              <a:off x="5577" y="3438"/>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10" name="Line 226"/>
            <p:cNvSpPr>
              <a:spLocks noChangeShapeType="1"/>
            </p:cNvSpPr>
            <p:nvPr/>
          </p:nvSpPr>
          <p:spPr bwMode="auto">
            <a:xfrm flipH="1">
              <a:off x="1293" y="3087"/>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11" name="Line 227"/>
            <p:cNvSpPr>
              <a:spLocks noChangeShapeType="1"/>
            </p:cNvSpPr>
            <p:nvPr/>
          </p:nvSpPr>
          <p:spPr bwMode="auto">
            <a:xfrm>
              <a:off x="1440" y="3087"/>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12" name="Line 228"/>
            <p:cNvSpPr>
              <a:spLocks noChangeShapeType="1"/>
            </p:cNvSpPr>
            <p:nvPr/>
          </p:nvSpPr>
          <p:spPr bwMode="auto">
            <a:xfrm flipH="1">
              <a:off x="1869" y="3090"/>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13" name="Line 229"/>
            <p:cNvSpPr>
              <a:spLocks noChangeShapeType="1"/>
            </p:cNvSpPr>
            <p:nvPr/>
          </p:nvSpPr>
          <p:spPr bwMode="auto">
            <a:xfrm>
              <a:off x="2016" y="3090"/>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16" name="Line 232"/>
            <p:cNvSpPr>
              <a:spLocks noChangeShapeType="1"/>
            </p:cNvSpPr>
            <p:nvPr/>
          </p:nvSpPr>
          <p:spPr bwMode="auto">
            <a:xfrm flipH="1">
              <a:off x="2445" y="3090"/>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17" name="Line 233"/>
            <p:cNvSpPr>
              <a:spLocks noChangeShapeType="1"/>
            </p:cNvSpPr>
            <p:nvPr/>
          </p:nvSpPr>
          <p:spPr bwMode="auto">
            <a:xfrm>
              <a:off x="2592" y="3090"/>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18" name="Line 234"/>
            <p:cNvSpPr>
              <a:spLocks noChangeShapeType="1"/>
            </p:cNvSpPr>
            <p:nvPr/>
          </p:nvSpPr>
          <p:spPr bwMode="auto">
            <a:xfrm flipH="1">
              <a:off x="3021" y="3096"/>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19" name="Line 235"/>
            <p:cNvSpPr>
              <a:spLocks noChangeShapeType="1"/>
            </p:cNvSpPr>
            <p:nvPr/>
          </p:nvSpPr>
          <p:spPr bwMode="auto">
            <a:xfrm>
              <a:off x="3168" y="3096"/>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20" name="Line 236"/>
            <p:cNvSpPr>
              <a:spLocks noChangeShapeType="1"/>
            </p:cNvSpPr>
            <p:nvPr/>
          </p:nvSpPr>
          <p:spPr bwMode="auto">
            <a:xfrm flipH="1">
              <a:off x="3597" y="3090"/>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21" name="Line 237"/>
            <p:cNvSpPr>
              <a:spLocks noChangeShapeType="1"/>
            </p:cNvSpPr>
            <p:nvPr/>
          </p:nvSpPr>
          <p:spPr bwMode="auto">
            <a:xfrm>
              <a:off x="3744" y="3090"/>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22" name="Line 238"/>
            <p:cNvSpPr>
              <a:spLocks noChangeShapeType="1"/>
            </p:cNvSpPr>
            <p:nvPr/>
          </p:nvSpPr>
          <p:spPr bwMode="auto">
            <a:xfrm flipH="1">
              <a:off x="4176" y="3087"/>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23" name="Line 239"/>
            <p:cNvSpPr>
              <a:spLocks noChangeShapeType="1"/>
            </p:cNvSpPr>
            <p:nvPr/>
          </p:nvSpPr>
          <p:spPr bwMode="auto">
            <a:xfrm>
              <a:off x="4323" y="3087"/>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24" name="Line 240"/>
            <p:cNvSpPr>
              <a:spLocks noChangeShapeType="1"/>
            </p:cNvSpPr>
            <p:nvPr/>
          </p:nvSpPr>
          <p:spPr bwMode="auto">
            <a:xfrm flipH="1">
              <a:off x="4752" y="3087"/>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25" name="Line 241"/>
            <p:cNvSpPr>
              <a:spLocks noChangeShapeType="1"/>
            </p:cNvSpPr>
            <p:nvPr/>
          </p:nvSpPr>
          <p:spPr bwMode="auto">
            <a:xfrm>
              <a:off x="4899" y="3087"/>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26" name="Line 242"/>
            <p:cNvSpPr>
              <a:spLocks noChangeShapeType="1"/>
            </p:cNvSpPr>
            <p:nvPr/>
          </p:nvSpPr>
          <p:spPr bwMode="auto">
            <a:xfrm flipH="1">
              <a:off x="5328" y="3093"/>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27" name="Line 243"/>
            <p:cNvSpPr>
              <a:spLocks noChangeShapeType="1"/>
            </p:cNvSpPr>
            <p:nvPr/>
          </p:nvSpPr>
          <p:spPr bwMode="auto">
            <a:xfrm>
              <a:off x="5475" y="3093"/>
              <a:ext cx="67" cy="13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98248" name="Group 264"/>
          <p:cNvGrpSpPr>
            <a:grpSpLocks/>
          </p:cNvGrpSpPr>
          <p:nvPr/>
        </p:nvGrpSpPr>
        <p:grpSpPr bwMode="auto">
          <a:xfrm>
            <a:off x="2057400" y="3800475"/>
            <a:ext cx="6727825" cy="1119188"/>
            <a:chOff x="1296" y="2394"/>
            <a:chExt cx="4238" cy="705"/>
          </a:xfrm>
        </p:grpSpPr>
        <p:sp>
          <p:nvSpPr>
            <p:cNvPr id="298126" name="Oval 142"/>
            <p:cNvSpPr>
              <a:spLocks noChangeArrowheads="1"/>
            </p:cNvSpPr>
            <p:nvPr/>
          </p:nvSpPr>
          <p:spPr bwMode="auto">
            <a:xfrm>
              <a:off x="1296" y="2880"/>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27" name="Oval 143"/>
            <p:cNvSpPr>
              <a:spLocks noChangeArrowheads="1"/>
            </p:cNvSpPr>
            <p:nvPr/>
          </p:nvSpPr>
          <p:spPr bwMode="auto">
            <a:xfrm>
              <a:off x="1296" y="2544"/>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28" name="Line 144"/>
            <p:cNvSpPr>
              <a:spLocks noChangeShapeType="1"/>
            </p:cNvSpPr>
            <p:nvPr/>
          </p:nvSpPr>
          <p:spPr bwMode="auto">
            <a:xfrm>
              <a:off x="1401" y="2766"/>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29" name="Oval 145"/>
            <p:cNvSpPr>
              <a:spLocks noChangeArrowheads="1"/>
            </p:cNvSpPr>
            <p:nvPr/>
          </p:nvSpPr>
          <p:spPr bwMode="auto">
            <a:xfrm>
              <a:off x="2448" y="2880"/>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30" name="Oval 146"/>
            <p:cNvSpPr>
              <a:spLocks noChangeArrowheads="1"/>
            </p:cNvSpPr>
            <p:nvPr/>
          </p:nvSpPr>
          <p:spPr bwMode="auto">
            <a:xfrm>
              <a:off x="2448" y="2544"/>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31" name="Line 147"/>
            <p:cNvSpPr>
              <a:spLocks noChangeShapeType="1"/>
            </p:cNvSpPr>
            <p:nvPr/>
          </p:nvSpPr>
          <p:spPr bwMode="auto">
            <a:xfrm>
              <a:off x="2553" y="2766"/>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32" name="Oval 148"/>
            <p:cNvSpPr>
              <a:spLocks noChangeArrowheads="1"/>
            </p:cNvSpPr>
            <p:nvPr/>
          </p:nvSpPr>
          <p:spPr bwMode="auto">
            <a:xfrm>
              <a:off x="3600" y="2880"/>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33" name="Oval 149"/>
            <p:cNvSpPr>
              <a:spLocks noChangeArrowheads="1"/>
            </p:cNvSpPr>
            <p:nvPr/>
          </p:nvSpPr>
          <p:spPr bwMode="auto">
            <a:xfrm>
              <a:off x="3600" y="2544"/>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34" name="Line 150"/>
            <p:cNvSpPr>
              <a:spLocks noChangeShapeType="1"/>
            </p:cNvSpPr>
            <p:nvPr/>
          </p:nvSpPr>
          <p:spPr bwMode="auto">
            <a:xfrm>
              <a:off x="3705" y="2766"/>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35" name="Oval 151"/>
            <p:cNvSpPr>
              <a:spLocks noChangeArrowheads="1"/>
            </p:cNvSpPr>
            <p:nvPr/>
          </p:nvSpPr>
          <p:spPr bwMode="auto">
            <a:xfrm>
              <a:off x="4752" y="2880"/>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36" name="Oval 152"/>
            <p:cNvSpPr>
              <a:spLocks noChangeArrowheads="1"/>
            </p:cNvSpPr>
            <p:nvPr/>
          </p:nvSpPr>
          <p:spPr bwMode="auto">
            <a:xfrm>
              <a:off x="4752" y="2544"/>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37" name="Line 153"/>
            <p:cNvSpPr>
              <a:spLocks noChangeShapeType="1"/>
            </p:cNvSpPr>
            <p:nvPr/>
          </p:nvSpPr>
          <p:spPr bwMode="auto">
            <a:xfrm>
              <a:off x="4857" y="2766"/>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50" name="Oval 166"/>
            <p:cNvSpPr>
              <a:spLocks noChangeArrowheads="1"/>
            </p:cNvSpPr>
            <p:nvPr/>
          </p:nvSpPr>
          <p:spPr bwMode="auto">
            <a:xfrm>
              <a:off x="1872" y="2880"/>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51" name="Oval 167"/>
            <p:cNvSpPr>
              <a:spLocks noChangeArrowheads="1"/>
            </p:cNvSpPr>
            <p:nvPr/>
          </p:nvSpPr>
          <p:spPr bwMode="auto">
            <a:xfrm>
              <a:off x="1872" y="2544"/>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52" name="Line 168"/>
            <p:cNvSpPr>
              <a:spLocks noChangeShapeType="1"/>
            </p:cNvSpPr>
            <p:nvPr/>
          </p:nvSpPr>
          <p:spPr bwMode="auto">
            <a:xfrm>
              <a:off x="1977" y="2766"/>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53" name="Oval 169"/>
            <p:cNvSpPr>
              <a:spLocks noChangeArrowheads="1"/>
            </p:cNvSpPr>
            <p:nvPr/>
          </p:nvSpPr>
          <p:spPr bwMode="auto">
            <a:xfrm>
              <a:off x="3024" y="2880"/>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54" name="Oval 170"/>
            <p:cNvSpPr>
              <a:spLocks noChangeArrowheads="1"/>
            </p:cNvSpPr>
            <p:nvPr/>
          </p:nvSpPr>
          <p:spPr bwMode="auto">
            <a:xfrm>
              <a:off x="3024" y="2544"/>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55" name="Line 171"/>
            <p:cNvSpPr>
              <a:spLocks noChangeShapeType="1"/>
            </p:cNvSpPr>
            <p:nvPr/>
          </p:nvSpPr>
          <p:spPr bwMode="auto">
            <a:xfrm>
              <a:off x="3129" y="2766"/>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56" name="Oval 172"/>
            <p:cNvSpPr>
              <a:spLocks noChangeArrowheads="1"/>
            </p:cNvSpPr>
            <p:nvPr/>
          </p:nvSpPr>
          <p:spPr bwMode="auto">
            <a:xfrm>
              <a:off x="4176" y="2880"/>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57" name="Oval 173"/>
            <p:cNvSpPr>
              <a:spLocks noChangeArrowheads="1"/>
            </p:cNvSpPr>
            <p:nvPr/>
          </p:nvSpPr>
          <p:spPr bwMode="auto">
            <a:xfrm>
              <a:off x="4176" y="2544"/>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58" name="Line 174"/>
            <p:cNvSpPr>
              <a:spLocks noChangeShapeType="1"/>
            </p:cNvSpPr>
            <p:nvPr/>
          </p:nvSpPr>
          <p:spPr bwMode="auto">
            <a:xfrm>
              <a:off x="4281" y="2766"/>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59" name="Oval 175"/>
            <p:cNvSpPr>
              <a:spLocks noChangeArrowheads="1"/>
            </p:cNvSpPr>
            <p:nvPr/>
          </p:nvSpPr>
          <p:spPr bwMode="auto">
            <a:xfrm>
              <a:off x="5328" y="2880"/>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60" name="Oval 176"/>
            <p:cNvSpPr>
              <a:spLocks noChangeArrowheads="1"/>
            </p:cNvSpPr>
            <p:nvPr/>
          </p:nvSpPr>
          <p:spPr bwMode="auto">
            <a:xfrm>
              <a:off x="5328" y="2544"/>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61" name="Line 177"/>
            <p:cNvSpPr>
              <a:spLocks noChangeShapeType="1"/>
            </p:cNvSpPr>
            <p:nvPr/>
          </p:nvSpPr>
          <p:spPr bwMode="auto">
            <a:xfrm>
              <a:off x="5433" y="2766"/>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28" name="Line 244"/>
            <p:cNvSpPr>
              <a:spLocks noChangeShapeType="1"/>
            </p:cNvSpPr>
            <p:nvPr/>
          </p:nvSpPr>
          <p:spPr bwMode="auto">
            <a:xfrm>
              <a:off x="2916" y="2400"/>
              <a:ext cx="138" cy="168"/>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29" name="Line 245"/>
            <p:cNvSpPr>
              <a:spLocks noChangeShapeType="1"/>
            </p:cNvSpPr>
            <p:nvPr/>
          </p:nvSpPr>
          <p:spPr bwMode="auto">
            <a:xfrm flipH="1">
              <a:off x="2622" y="2400"/>
              <a:ext cx="138" cy="168"/>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30" name="Line 246"/>
            <p:cNvSpPr>
              <a:spLocks noChangeShapeType="1"/>
            </p:cNvSpPr>
            <p:nvPr/>
          </p:nvSpPr>
          <p:spPr bwMode="auto">
            <a:xfrm>
              <a:off x="1767" y="2403"/>
              <a:ext cx="138" cy="168"/>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31" name="Line 247"/>
            <p:cNvSpPr>
              <a:spLocks noChangeShapeType="1"/>
            </p:cNvSpPr>
            <p:nvPr/>
          </p:nvSpPr>
          <p:spPr bwMode="auto">
            <a:xfrm flipH="1">
              <a:off x="1473" y="2403"/>
              <a:ext cx="138" cy="168"/>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36" name="Line 252"/>
            <p:cNvSpPr>
              <a:spLocks noChangeShapeType="1"/>
            </p:cNvSpPr>
            <p:nvPr/>
          </p:nvSpPr>
          <p:spPr bwMode="auto">
            <a:xfrm>
              <a:off x="5220" y="2394"/>
              <a:ext cx="138" cy="168"/>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37" name="Line 253"/>
            <p:cNvSpPr>
              <a:spLocks noChangeShapeType="1"/>
            </p:cNvSpPr>
            <p:nvPr/>
          </p:nvSpPr>
          <p:spPr bwMode="auto">
            <a:xfrm flipH="1">
              <a:off x="4926" y="2394"/>
              <a:ext cx="138" cy="168"/>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38" name="Line 254"/>
            <p:cNvSpPr>
              <a:spLocks noChangeShapeType="1"/>
            </p:cNvSpPr>
            <p:nvPr/>
          </p:nvSpPr>
          <p:spPr bwMode="auto">
            <a:xfrm>
              <a:off x="4071" y="2397"/>
              <a:ext cx="138" cy="168"/>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39" name="Line 255"/>
            <p:cNvSpPr>
              <a:spLocks noChangeShapeType="1"/>
            </p:cNvSpPr>
            <p:nvPr/>
          </p:nvSpPr>
          <p:spPr bwMode="auto">
            <a:xfrm flipH="1">
              <a:off x="3777" y="2397"/>
              <a:ext cx="138" cy="168"/>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98249" name="Group 265"/>
          <p:cNvGrpSpPr>
            <a:grpSpLocks/>
          </p:cNvGrpSpPr>
          <p:nvPr/>
        </p:nvGrpSpPr>
        <p:grpSpPr bwMode="auto">
          <a:xfrm>
            <a:off x="2514600" y="2667000"/>
            <a:ext cx="5813425" cy="1185863"/>
            <a:chOff x="1584" y="1680"/>
            <a:chExt cx="3662" cy="747"/>
          </a:xfrm>
        </p:grpSpPr>
        <p:sp>
          <p:nvSpPr>
            <p:cNvPr id="298108" name="Oval 124"/>
            <p:cNvSpPr>
              <a:spLocks noChangeArrowheads="1"/>
            </p:cNvSpPr>
            <p:nvPr/>
          </p:nvSpPr>
          <p:spPr bwMode="auto">
            <a:xfrm>
              <a:off x="1584" y="2208"/>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09" name="Oval 125"/>
            <p:cNvSpPr>
              <a:spLocks noChangeArrowheads="1"/>
            </p:cNvSpPr>
            <p:nvPr/>
          </p:nvSpPr>
          <p:spPr bwMode="auto">
            <a:xfrm>
              <a:off x="1584" y="187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10" name="Line 126"/>
            <p:cNvSpPr>
              <a:spLocks noChangeShapeType="1"/>
            </p:cNvSpPr>
            <p:nvPr/>
          </p:nvSpPr>
          <p:spPr bwMode="auto">
            <a:xfrm>
              <a:off x="1689" y="2094"/>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11" name="Oval 127"/>
            <p:cNvSpPr>
              <a:spLocks noChangeArrowheads="1"/>
            </p:cNvSpPr>
            <p:nvPr/>
          </p:nvSpPr>
          <p:spPr bwMode="auto">
            <a:xfrm>
              <a:off x="2736" y="2208"/>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12" name="Oval 128"/>
            <p:cNvSpPr>
              <a:spLocks noChangeArrowheads="1"/>
            </p:cNvSpPr>
            <p:nvPr/>
          </p:nvSpPr>
          <p:spPr bwMode="auto">
            <a:xfrm>
              <a:off x="2736" y="187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13" name="Line 129"/>
            <p:cNvSpPr>
              <a:spLocks noChangeShapeType="1"/>
            </p:cNvSpPr>
            <p:nvPr/>
          </p:nvSpPr>
          <p:spPr bwMode="auto">
            <a:xfrm>
              <a:off x="2841" y="2094"/>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14" name="Oval 130"/>
            <p:cNvSpPr>
              <a:spLocks noChangeArrowheads="1"/>
            </p:cNvSpPr>
            <p:nvPr/>
          </p:nvSpPr>
          <p:spPr bwMode="auto">
            <a:xfrm>
              <a:off x="3888" y="2208"/>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15" name="Oval 131"/>
            <p:cNvSpPr>
              <a:spLocks noChangeArrowheads="1"/>
            </p:cNvSpPr>
            <p:nvPr/>
          </p:nvSpPr>
          <p:spPr bwMode="auto">
            <a:xfrm>
              <a:off x="3888" y="187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16" name="Line 132"/>
            <p:cNvSpPr>
              <a:spLocks noChangeShapeType="1"/>
            </p:cNvSpPr>
            <p:nvPr/>
          </p:nvSpPr>
          <p:spPr bwMode="auto">
            <a:xfrm>
              <a:off x="3993" y="2094"/>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17" name="Oval 133"/>
            <p:cNvSpPr>
              <a:spLocks noChangeArrowheads="1"/>
            </p:cNvSpPr>
            <p:nvPr/>
          </p:nvSpPr>
          <p:spPr bwMode="auto">
            <a:xfrm>
              <a:off x="5040" y="2208"/>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18" name="Oval 134"/>
            <p:cNvSpPr>
              <a:spLocks noChangeArrowheads="1"/>
            </p:cNvSpPr>
            <p:nvPr/>
          </p:nvSpPr>
          <p:spPr bwMode="auto">
            <a:xfrm>
              <a:off x="5040" y="1872"/>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19" name="Line 135"/>
            <p:cNvSpPr>
              <a:spLocks noChangeShapeType="1"/>
            </p:cNvSpPr>
            <p:nvPr/>
          </p:nvSpPr>
          <p:spPr bwMode="auto">
            <a:xfrm>
              <a:off x="5145" y="2094"/>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40" name="Line 256"/>
            <p:cNvSpPr>
              <a:spLocks noChangeShapeType="1"/>
            </p:cNvSpPr>
            <p:nvPr/>
          </p:nvSpPr>
          <p:spPr bwMode="auto">
            <a:xfrm>
              <a:off x="4656" y="1680"/>
              <a:ext cx="384" cy="24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41" name="Line 257"/>
            <p:cNvSpPr>
              <a:spLocks noChangeShapeType="1"/>
            </p:cNvSpPr>
            <p:nvPr/>
          </p:nvSpPr>
          <p:spPr bwMode="auto">
            <a:xfrm flipH="1">
              <a:off x="4080" y="1680"/>
              <a:ext cx="384" cy="24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42" name="Line 258"/>
            <p:cNvSpPr>
              <a:spLocks noChangeShapeType="1"/>
            </p:cNvSpPr>
            <p:nvPr/>
          </p:nvSpPr>
          <p:spPr bwMode="auto">
            <a:xfrm>
              <a:off x="2364" y="1683"/>
              <a:ext cx="384" cy="24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43" name="Line 259"/>
            <p:cNvSpPr>
              <a:spLocks noChangeShapeType="1"/>
            </p:cNvSpPr>
            <p:nvPr/>
          </p:nvSpPr>
          <p:spPr bwMode="auto">
            <a:xfrm flipH="1">
              <a:off x="1776" y="1680"/>
              <a:ext cx="384" cy="24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98250" name="Group 266"/>
          <p:cNvGrpSpPr>
            <a:grpSpLocks/>
          </p:cNvGrpSpPr>
          <p:nvPr/>
        </p:nvGrpSpPr>
        <p:grpSpPr bwMode="auto">
          <a:xfrm>
            <a:off x="3429000" y="1676400"/>
            <a:ext cx="3984625" cy="1109663"/>
            <a:chOff x="2160" y="1056"/>
            <a:chExt cx="2510" cy="699"/>
          </a:xfrm>
        </p:grpSpPr>
        <p:sp>
          <p:nvSpPr>
            <p:cNvPr id="298101" name="Oval 117"/>
            <p:cNvSpPr>
              <a:spLocks noChangeArrowheads="1"/>
            </p:cNvSpPr>
            <p:nvPr/>
          </p:nvSpPr>
          <p:spPr bwMode="auto">
            <a:xfrm>
              <a:off x="2160" y="153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03" name="Oval 119"/>
            <p:cNvSpPr>
              <a:spLocks noChangeArrowheads="1"/>
            </p:cNvSpPr>
            <p:nvPr/>
          </p:nvSpPr>
          <p:spPr bwMode="auto">
            <a:xfrm>
              <a:off x="2160" y="1200"/>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07" name="Line 123"/>
            <p:cNvSpPr>
              <a:spLocks noChangeShapeType="1"/>
            </p:cNvSpPr>
            <p:nvPr/>
          </p:nvSpPr>
          <p:spPr bwMode="auto">
            <a:xfrm>
              <a:off x="2265" y="1422"/>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120" name="Oval 136"/>
            <p:cNvSpPr>
              <a:spLocks noChangeArrowheads="1"/>
            </p:cNvSpPr>
            <p:nvPr/>
          </p:nvSpPr>
          <p:spPr bwMode="auto">
            <a:xfrm>
              <a:off x="4464" y="1536"/>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21" name="Oval 137"/>
            <p:cNvSpPr>
              <a:spLocks noChangeArrowheads="1"/>
            </p:cNvSpPr>
            <p:nvPr/>
          </p:nvSpPr>
          <p:spPr bwMode="auto">
            <a:xfrm>
              <a:off x="4464" y="1200"/>
              <a:ext cx="206" cy="219"/>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u="none"/>
            </a:p>
          </p:txBody>
        </p:sp>
        <p:sp>
          <p:nvSpPr>
            <p:cNvPr id="298122" name="Line 138"/>
            <p:cNvSpPr>
              <a:spLocks noChangeShapeType="1"/>
            </p:cNvSpPr>
            <p:nvPr/>
          </p:nvSpPr>
          <p:spPr bwMode="auto">
            <a:xfrm>
              <a:off x="4569" y="1422"/>
              <a:ext cx="1" cy="12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45" name="Line 261"/>
            <p:cNvSpPr>
              <a:spLocks noChangeShapeType="1"/>
            </p:cNvSpPr>
            <p:nvPr/>
          </p:nvSpPr>
          <p:spPr bwMode="auto">
            <a:xfrm flipH="1">
              <a:off x="2352" y="1056"/>
              <a:ext cx="960" cy="192"/>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8246" name="Line 262"/>
            <p:cNvSpPr>
              <a:spLocks noChangeShapeType="1"/>
            </p:cNvSpPr>
            <p:nvPr/>
          </p:nvSpPr>
          <p:spPr bwMode="auto">
            <a:xfrm>
              <a:off x="3516" y="1059"/>
              <a:ext cx="960" cy="192"/>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2955182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nodeType="clickEffect">
                                  <p:stCondLst>
                                    <p:cond delay="0"/>
                                  </p:stCondLst>
                                  <p:childTnLst>
                                    <p:animMotion origin="layout" path="M 3.33333E-6 1.50289E-6 L -0.38334 1.50289E-6 " pathEditMode="relative" rAng="0" ptsTypes="AA">
                                      <p:cBhvr>
                                        <p:cTn id="6" dur="1000" fill="hold"/>
                                        <p:tgtEl>
                                          <p:spTgt spid="298252"/>
                                        </p:tgtEl>
                                        <p:attrNameLst>
                                          <p:attrName>ppt_x</p:attrName>
                                          <p:attrName>ppt_y</p:attrName>
                                        </p:attrNameLst>
                                      </p:cBhvr>
                                      <p:rCtr x="-19167" y="0"/>
                                    </p:animMotion>
                                  </p:childTnLst>
                                </p:cTn>
                              </p:par>
                            </p:childTnLst>
                          </p:cTn>
                        </p:par>
                        <p:par>
                          <p:cTn id="7" fill="hold" nodeType="afterGroup">
                            <p:stCondLst>
                              <p:cond delay="1000"/>
                            </p:stCondLst>
                            <p:childTnLst>
                              <p:par>
                                <p:cTn id="8" presetID="22" presetClass="entr" presetSubtype="1" fill="hold" nodeType="afterEffect">
                                  <p:stCondLst>
                                    <p:cond delay="0"/>
                                  </p:stCondLst>
                                  <p:childTnLst>
                                    <p:set>
                                      <p:cBhvr>
                                        <p:cTn id="9" dur="1" fill="hold">
                                          <p:stCondLst>
                                            <p:cond delay="0"/>
                                          </p:stCondLst>
                                        </p:cTn>
                                        <p:tgtEl>
                                          <p:spTgt spid="298251"/>
                                        </p:tgtEl>
                                        <p:attrNameLst>
                                          <p:attrName>style.visibility</p:attrName>
                                        </p:attrNameLst>
                                      </p:cBhvr>
                                      <p:to>
                                        <p:strVal val="visible"/>
                                      </p:to>
                                    </p:set>
                                    <p:animEffect transition="in" filter="wipe(up)">
                                      <p:cBhvr>
                                        <p:cTn id="10" dur="500"/>
                                        <p:tgtEl>
                                          <p:spTgt spid="298251"/>
                                        </p:tgtEl>
                                      </p:cBhvr>
                                    </p:animEffect>
                                  </p:childTnLst>
                                </p:cTn>
                              </p:par>
                            </p:childTnLst>
                          </p:cTn>
                        </p:par>
                        <p:par>
                          <p:cTn id="11" fill="hold" nodeType="afterGroup">
                            <p:stCondLst>
                              <p:cond delay="1500"/>
                            </p:stCondLst>
                            <p:childTnLst>
                              <p:par>
                                <p:cTn id="12" presetID="22" presetClass="entr" presetSubtype="1" fill="hold" nodeType="afterEffect">
                                  <p:stCondLst>
                                    <p:cond delay="0"/>
                                  </p:stCondLst>
                                  <p:childTnLst>
                                    <p:set>
                                      <p:cBhvr>
                                        <p:cTn id="13" dur="1" fill="hold">
                                          <p:stCondLst>
                                            <p:cond delay="0"/>
                                          </p:stCondLst>
                                        </p:cTn>
                                        <p:tgtEl>
                                          <p:spTgt spid="298250"/>
                                        </p:tgtEl>
                                        <p:attrNameLst>
                                          <p:attrName>style.visibility</p:attrName>
                                        </p:attrNameLst>
                                      </p:cBhvr>
                                      <p:to>
                                        <p:strVal val="visible"/>
                                      </p:to>
                                    </p:set>
                                    <p:animEffect transition="in" filter="wipe(up)">
                                      <p:cBhvr>
                                        <p:cTn id="14" dur="500"/>
                                        <p:tgtEl>
                                          <p:spTgt spid="298250"/>
                                        </p:tgtEl>
                                      </p:cBhvr>
                                    </p:animEffect>
                                  </p:childTnLst>
                                </p:cTn>
                              </p:par>
                            </p:childTnLst>
                          </p:cTn>
                        </p:par>
                        <p:par>
                          <p:cTn id="15" fill="hold" nodeType="afterGroup">
                            <p:stCondLst>
                              <p:cond delay="2000"/>
                            </p:stCondLst>
                            <p:childTnLst>
                              <p:par>
                                <p:cTn id="16" presetID="22" presetClass="entr" presetSubtype="1" fill="hold" nodeType="afterEffect">
                                  <p:stCondLst>
                                    <p:cond delay="0"/>
                                  </p:stCondLst>
                                  <p:childTnLst>
                                    <p:set>
                                      <p:cBhvr>
                                        <p:cTn id="17" dur="1" fill="hold">
                                          <p:stCondLst>
                                            <p:cond delay="0"/>
                                          </p:stCondLst>
                                        </p:cTn>
                                        <p:tgtEl>
                                          <p:spTgt spid="298249"/>
                                        </p:tgtEl>
                                        <p:attrNameLst>
                                          <p:attrName>style.visibility</p:attrName>
                                        </p:attrNameLst>
                                      </p:cBhvr>
                                      <p:to>
                                        <p:strVal val="visible"/>
                                      </p:to>
                                    </p:set>
                                    <p:animEffect transition="in" filter="wipe(up)">
                                      <p:cBhvr>
                                        <p:cTn id="18" dur="500"/>
                                        <p:tgtEl>
                                          <p:spTgt spid="298249"/>
                                        </p:tgtEl>
                                      </p:cBhvr>
                                    </p:animEffect>
                                  </p:childTnLst>
                                </p:cTn>
                              </p:par>
                            </p:childTnLst>
                          </p:cTn>
                        </p:par>
                        <p:par>
                          <p:cTn id="19" fill="hold" nodeType="afterGroup">
                            <p:stCondLst>
                              <p:cond delay="2500"/>
                            </p:stCondLst>
                            <p:childTnLst>
                              <p:par>
                                <p:cTn id="20" presetID="22" presetClass="entr" presetSubtype="1" fill="hold" nodeType="afterEffect">
                                  <p:stCondLst>
                                    <p:cond delay="0"/>
                                  </p:stCondLst>
                                  <p:childTnLst>
                                    <p:set>
                                      <p:cBhvr>
                                        <p:cTn id="21" dur="1" fill="hold">
                                          <p:stCondLst>
                                            <p:cond delay="0"/>
                                          </p:stCondLst>
                                        </p:cTn>
                                        <p:tgtEl>
                                          <p:spTgt spid="298248"/>
                                        </p:tgtEl>
                                        <p:attrNameLst>
                                          <p:attrName>style.visibility</p:attrName>
                                        </p:attrNameLst>
                                      </p:cBhvr>
                                      <p:to>
                                        <p:strVal val="visible"/>
                                      </p:to>
                                    </p:set>
                                    <p:animEffect transition="in" filter="wipe(up)">
                                      <p:cBhvr>
                                        <p:cTn id="22" dur="500"/>
                                        <p:tgtEl>
                                          <p:spTgt spid="298248"/>
                                        </p:tgtEl>
                                      </p:cBhvr>
                                    </p:animEffect>
                                  </p:childTnLst>
                                </p:cTn>
                              </p:par>
                            </p:childTnLst>
                          </p:cTn>
                        </p:par>
                        <p:par>
                          <p:cTn id="23" fill="hold" nodeType="afterGroup">
                            <p:stCondLst>
                              <p:cond delay="3000"/>
                            </p:stCondLst>
                            <p:childTnLst>
                              <p:par>
                                <p:cTn id="24" presetID="22" presetClass="entr" presetSubtype="1" fill="hold" nodeType="afterEffect">
                                  <p:stCondLst>
                                    <p:cond delay="0"/>
                                  </p:stCondLst>
                                  <p:childTnLst>
                                    <p:set>
                                      <p:cBhvr>
                                        <p:cTn id="25" dur="1" fill="hold">
                                          <p:stCondLst>
                                            <p:cond delay="0"/>
                                          </p:stCondLst>
                                        </p:cTn>
                                        <p:tgtEl>
                                          <p:spTgt spid="298247"/>
                                        </p:tgtEl>
                                        <p:attrNameLst>
                                          <p:attrName>style.visibility</p:attrName>
                                        </p:attrNameLst>
                                      </p:cBhvr>
                                      <p:to>
                                        <p:strVal val="visible"/>
                                      </p:to>
                                    </p:set>
                                    <p:animEffect transition="in" filter="wipe(up)">
                                      <p:cBhvr>
                                        <p:cTn id="26" dur="500"/>
                                        <p:tgtEl>
                                          <p:spTgt spid="29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BE144B4-270B-0849-9465-E20102DE546C}" type="slidenum">
              <a:rPr lang="en-CA"/>
              <a:pPr/>
              <a:t>7</a:t>
            </a:fld>
            <a:endParaRPr lang="en-CA"/>
          </a:p>
        </p:txBody>
      </p:sp>
      <p:sp>
        <p:nvSpPr>
          <p:cNvPr id="492546" name="Rectangle 2"/>
          <p:cNvSpPr>
            <a:spLocks noGrp="1" noChangeArrowheads="1"/>
          </p:cNvSpPr>
          <p:nvPr>
            <p:ph type="title"/>
          </p:nvPr>
        </p:nvSpPr>
        <p:spPr/>
        <p:txBody>
          <a:bodyPr/>
          <a:lstStyle/>
          <a:p>
            <a:r>
              <a:rPr lang="en-US"/>
              <a:t>Recursion</a:t>
            </a:r>
          </a:p>
        </p:txBody>
      </p:sp>
      <p:sp>
        <p:nvSpPr>
          <p:cNvPr id="492547" name="Rectangle 3"/>
          <p:cNvSpPr>
            <a:spLocks noGrp="1" noChangeArrowheads="1"/>
          </p:cNvSpPr>
          <p:nvPr>
            <p:ph type="body" idx="1"/>
          </p:nvPr>
        </p:nvSpPr>
        <p:spPr/>
        <p:txBody>
          <a:bodyPr/>
          <a:lstStyle/>
          <a:p>
            <a:r>
              <a:rPr lang="en-US" dirty="0"/>
              <a:t>Actually, cloning is unbounded in the presence of recursive </a:t>
            </a:r>
            <a:r>
              <a:rPr lang="en-US" dirty="0" smtClean="0"/>
              <a:t>cycles</a:t>
            </a:r>
          </a:p>
          <a:p>
            <a:endParaRPr lang="en-US" dirty="0"/>
          </a:p>
          <a:p>
            <a:r>
              <a:rPr lang="en-US" dirty="0" smtClean="0"/>
              <a:t>Solution: treat </a:t>
            </a:r>
            <a:r>
              <a:rPr lang="en-US" dirty="0"/>
              <a:t>all methods </a:t>
            </a:r>
            <a:r>
              <a:rPr lang="en-US" dirty="0" smtClean="0"/>
              <a:t>in </a:t>
            </a:r>
            <a:r>
              <a:rPr lang="en-US" dirty="0"/>
              <a:t>a strongly-connected component as a single </a:t>
            </a:r>
            <a:r>
              <a:rPr lang="en-US" dirty="0" smtClean="0"/>
              <a:t>node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p:txBody>
          <a:bodyPr/>
          <a:lstStyle/>
          <a:p>
            <a:fld id="{0B3FEB3C-8236-1041-AF3F-B43F1606D12F}" type="slidenum">
              <a:rPr lang="en-CA"/>
              <a:pPr/>
              <a:t>8</a:t>
            </a:fld>
            <a:endParaRPr lang="en-CA"/>
          </a:p>
        </p:txBody>
      </p:sp>
      <p:sp>
        <p:nvSpPr>
          <p:cNvPr id="505119" name="Oval 287"/>
          <p:cNvSpPr>
            <a:spLocks noChangeAspect="1" noChangeArrowheads="1"/>
          </p:cNvSpPr>
          <p:nvPr/>
        </p:nvSpPr>
        <p:spPr bwMode="auto">
          <a:xfrm>
            <a:off x="131763" y="3590925"/>
            <a:ext cx="1865312" cy="792163"/>
          </a:xfrm>
          <a:prstGeom prst="ellipse">
            <a:avLst/>
          </a:prstGeom>
          <a:solidFill>
            <a:srgbClr val="FF00FF"/>
          </a:solidFill>
          <a:ln>
            <a:noFill/>
          </a:ln>
          <a:effectLst/>
          <a:extLst>
            <a:ext uri="{91240B29-F687-4f45-9708-019B960494DF}">
              <a14:hiddenLine xmlns:a14="http://schemas.microsoft.com/office/drawing/2010/main" w="25400">
                <a:solidFill>
                  <a:schemeClr val="bg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009" name="Oval 177"/>
          <p:cNvSpPr>
            <a:spLocks noChangeAspect="1" noChangeArrowheads="1"/>
          </p:cNvSpPr>
          <p:nvPr/>
        </p:nvSpPr>
        <p:spPr bwMode="auto">
          <a:xfrm>
            <a:off x="130175" y="2559050"/>
            <a:ext cx="1865313" cy="792163"/>
          </a:xfrm>
          <a:prstGeom prst="ellipse">
            <a:avLst/>
          </a:prstGeom>
          <a:solidFill>
            <a:srgbClr val="00CCFF"/>
          </a:solidFill>
          <a:ln>
            <a:noFill/>
          </a:ln>
          <a:effectLst/>
          <a:extLst>
            <a:ext uri="{91240B29-F687-4f45-9708-019B960494DF}">
              <a14:hiddenLine xmlns:a14="http://schemas.microsoft.com/office/drawing/2010/main" w="25400">
                <a:solidFill>
                  <a:schemeClr val="bg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4834" name="Rectangle 2"/>
          <p:cNvSpPr>
            <a:spLocks noGrp="1" noChangeArrowheads="1"/>
          </p:cNvSpPr>
          <p:nvPr>
            <p:ph type="title"/>
          </p:nvPr>
        </p:nvSpPr>
        <p:spPr/>
        <p:txBody>
          <a:bodyPr/>
          <a:lstStyle/>
          <a:p>
            <a:r>
              <a:rPr lang="en-US"/>
              <a:t>Recursion</a:t>
            </a:r>
          </a:p>
        </p:txBody>
      </p:sp>
      <p:sp>
        <p:nvSpPr>
          <p:cNvPr id="504994" name="Oval 162"/>
          <p:cNvSpPr>
            <a:spLocks noChangeAspect="1" noChangeArrowheads="1"/>
          </p:cNvSpPr>
          <p:nvPr/>
        </p:nvSpPr>
        <p:spPr bwMode="auto">
          <a:xfrm>
            <a:off x="1317625" y="1711325"/>
            <a:ext cx="452438" cy="452438"/>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A</a:t>
            </a:r>
          </a:p>
        </p:txBody>
      </p:sp>
      <p:sp>
        <p:nvSpPr>
          <p:cNvPr id="504995" name="Line 163"/>
          <p:cNvSpPr>
            <a:spLocks noChangeAspect="1" noChangeShapeType="1"/>
          </p:cNvSpPr>
          <p:nvPr/>
        </p:nvSpPr>
        <p:spPr bwMode="auto">
          <a:xfrm>
            <a:off x="1704975" y="2098675"/>
            <a:ext cx="782638" cy="638175"/>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4998" name="Oval 166"/>
          <p:cNvSpPr>
            <a:spLocks noChangeAspect="1" noChangeArrowheads="1"/>
          </p:cNvSpPr>
          <p:nvPr/>
        </p:nvSpPr>
        <p:spPr bwMode="auto">
          <a:xfrm>
            <a:off x="1317625" y="4764088"/>
            <a:ext cx="452438" cy="452437"/>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G</a:t>
            </a:r>
          </a:p>
        </p:txBody>
      </p:sp>
      <p:sp>
        <p:nvSpPr>
          <p:cNvPr id="505000" name="Oval 168"/>
          <p:cNvSpPr>
            <a:spLocks noChangeAspect="1" noChangeArrowheads="1"/>
          </p:cNvSpPr>
          <p:nvPr/>
        </p:nvSpPr>
        <p:spPr bwMode="auto">
          <a:xfrm>
            <a:off x="300038" y="2728913"/>
            <a:ext cx="452437" cy="452437"/>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B</a:t>
            </a:r>
          </a:p>
        </p:txBody>
      </p:sp>
      <p:sp>
        <p:nvSpPr>
          <p:cNvPr id="505001" name="Oval 169"/>
          <p:cNvSpPr>
            <a:spLocks noChangeAspect="1" noChangeArrowheads="1"/>
          </p:cNvSpPr>
          <p:nvPr/>
        </p:nvSpPr>
        <p:spPr bwMode="auto">
          <a:xfrm>
            <a:off x="1317625" y="2728913"/>
            <a:ext cx="452438" cy="452437"/>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C</a:t>
            </a:r>
          </a:p>
        </p:txBody>
      </p:sp>
      <p:cxnSp>
        <p:nvCxnSpPr>
          <p:cNvPr id="505002" name="AutoShape 170"/>
          <p:cNvCxnSpPr>
            <a:cxnSpLocks noChangeAspect="1" noChangeShapeType="1"/>
            <a:stCxn id="505000" idx="5"/>
            <a:endCxn id="505001" idx="3"/>
          </p:cNvCxnSpPr>
          <p:nvPr/>
        </p:nvCxnSpPr>
        <p:spPr bwMode="auto">
          <a:xfrm>
            <a:off x="685800" y="3127375"/>
            <a:ext cx="69850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5003" name="AutoShape 171"/>
          <p:cNvCxnSpPr>
            <a:cxnSpLocks noChangeAspect="1" noChangeShapeType="1"/>
            <a:stCxn id="505001" idx="1"/>
            <a:endCxn id="505000" idx="7"/>
          </p:cNvCxnSpPr>
          <p:nvPr/>
        </p:nvCxnSpPr>
        <p:spPr bwMode="auto">
          <a:xfrm flipH="1">
            <a:off x="685800" y="2782888"/>
            <a:ext cx="69850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5005" name="Line 173"/>
          <p:cNvSpPr>
            <a:spLocks noChangeAspect="1" noChangeShapeType="1"/>
          </p:cNvSpPr>
          <p:nvPr/>
        </p:nvSpPr>
        <p:spPr bwMode="auto">
          <a:xfrm>
            <a:off x="525463" y="3181350"/>
            <a:ext cx="1587" cy="56515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006" name="Line 174"/>
          <p:cNvSpPr>
            <a:spLocks noChangeAspect="1" noChangeShapeType="1"/>
          </p:cNvSpPr>
          <p:nvPr/>
        </p:nvSpPr>
        <p:spPr bwMode="auto">
          <a:xfrm>
            <a:off x="1543050" y="3181350"/>
            <a:ext cx="1588" cy="56515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010" name="Oval 178"/>
          <p:cNvSpPr>
            <a:spLocks noChangeAspect="1" noChangeArrowheads="1"/>
          </p:cNvSpPr>
          <p:nvPr/>
        </p:nvSpPr>
        <p:spPr bwMode="auto">
          <a:xfrm>
            <a:off x="2335213" y="2728913"/>
            <a:ext cx="452437" cy="452437"/>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D</a:t>
            </a:r>
          </a:p>
        </p:txBody>
      </p:sp>
      <p:sp>
        <p:nvSpPr>
          <p:cNvPr id="505013" name="Oval 181"/>
          <p:cNvSpPr>
            <a:spLocks noChangeAspect="1" noChangeArrowheads="1"/>
          </p:cNvSpPr>
          <p:nvPr/>
        </p:nvSpPr>
        <p:spPr bwMode="auto">
          <a:xfrm>
            <a:off x="300038" y="3746500"/>
            <a:ext cx="452437" cy="452438"/>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E</a:t>
            </a:r>
          </a:p>
        </p:txBody>
      </p:sp>
      <p:sp>
        <p:nvSpPr>
          <p:cNvPr id="505014" name="Oval 182"/>
          <p:cNvSpPr>
            <a:spLocks noChangeAspect="1" noChangeArrowheads="1"/>
          </p:cNvSpPr>
          <p:nvPr/>
        </p:nvSpPr>
        <p:spPr bwMode="auto">
          <a:xfrm>
            <a:off x="1317625" y="3746500"/>
            <a:ext cx="452438" cy="452438"/>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F</a:t>
            </a:r>
          </a:p>
        </p:txBody>
      </p:sp>
      <p:cxnSp>
        <p:nvCxnSpPr>
          <p:cNvPr id="505015" name="AutoShape 183"/>
          <p:cNvCxnSpPr>
            <a:cxnSpLocks noChangeAspect="1" noChangeShapeType="1"/>
            <a:stCxn id="505013" idx="5"/>
            <a:endCxn id="505014" idx="3"/>
          </p:cNvCxnSpPr>
          <p:nvPr/>
        </p:nvCxnSpPr>
        <p:spPr bwMode="auto">
          <a:xfrm>
            <a:off x="685800" y="4144963"/>
            <a:ext cx="69850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5016" name="AutoShape 184"/>
          <p:cNvCxnSpPr>
            <a:cxnSpLocks noChangeAspect="1" noChangeShapeType="1"/>
            <a:stCxn id="505014" idx="1"/>
            <a:endCxn id="505013" idx="7"/>
          </p:cNvCxnSpPr>
          <p:nvPr/>
        </p:nvCxnSpPr>
        <p:spPr bwMode="auto">
          <a:xfrm flipH="1">
            <a:off x="685800" y="3800475"/>
            <a:ext cx="69850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5018" name="Line 186"/>
          <p:cNvSpPr>
            <a:spLocks noChangeAspect="1" noChangeShapeType="1"/>
          </p:cNvSpPr>
          <p:nvPr/>
        </p:nvSpPr>
        <p:spPr bwMode="auto">
          <a:xfrm>
            <a:off x="1543050" y="4198938"/>
            <a:ext cx="1588" cy="56515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019" name="Line 187"/>
          <p:cNvSpPr>
            <a:spLocks noChangeAspect="1" noChangeShapeType="1"/>
          </p:cNvSpPr>
          <p:nvPr/>
        </p:nvSpPr>
        <p:spPr bwMode="auto">
          <a:xfrm>
            <a:off x="1543050" y="2163763"/>
            <a:ext cx="1588" cy="56515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021" name="Line 189"/>
          <p:cNvSpPr>
            <a:spLocks noChangeAspect="1" noChangeShapeType="1"/>
          </p:cNvSpPr>
          <p:nvPr/>
        </p:nvSpPr>
        <p:spPr bwMode="auto">
          <a:xfrm flipH="1">
            <a:off x="1720850" y="3133725"/>
            <a:ext cx="701675" cy="711200"/>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05123" name="Group 291"/>
          <p:cNvGrpSpPr>
            <a:grpSpLocks/>
          </p:cNvGrpSpPr>
          <p:nvPr/>
        </p:nvGrpSpPr>
        <p:grpSpPr bwMode="auto">
          <a:xfrm>
            <a:off x="2971800" y="1679575"/>
            <a:ext cx="5980113" cy="3536950"/>
            <a:chOff x="1872" y="1058"/>
            <a:chExt cx="3767" cy="2228"/>
          </a:xfrm>
        </p:grpSpPr>
        <p:sp>
          <p:nvSpPr>
            <p:cNvPr id="505122" name="Oval 290"/>
            <p:cNvSpPr>
              <a:spLocks noChangeAspect="1" noChangeArrowheads="1"/>
            </p:cNvSpPr>
            <p:nvPr/>
          </p:nvSpPr>
          <p:spPr bwMode="auto">
            <a:xfrm>
              <a:off x="4464" y="2256"/>
              <a:ext cx="1175" cy="499"/>
            </a:xfrm>
            <a:prstGeom prst="ellipse">
              <a:avLst/>
            </a:prstGeom>
            <a:solidFill>
              <a:srgbClr val="FF00FF"/>
            </a:solidFill>
            <a:ln>
              <a:noFill/>
            </a:ln>
            <a:effectLst/>
            <a:extLst>
              <a:ext uri="{91240B29-F687-4f45-9708-019B960494DF}">
                <a14:hiddenLine xmlns:a14="http://schemas.microsoft.com/office/drawing/2010/main" w="25400">
                  <a:solidFill>
                    <a:schemeClr val="bg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121" name="Oval 289"/>
            <p:cNvSpPr>
              <a:spLocks noChangeAspect="1" noChangeArrowheads="1"/>
            </p:cNvSpPr>
            <p:nvPr/>
          </p:nvSpPr>
          <p:spPr bwMode="auto">
            <a:xfrm>
              <a:off x="3168" y="2256"/>
              <a:ext cx="1175" cy="499"/>
            </a:xfrm>
            <a:prstGeom prst="ellipse">
              <a:avLst/>
            </a:prstGeom>
            <a:solidFill>
              <a:srgbClr val="FF00FF"/>
            </a:solidFill>
            <a:ln>
              <a:noFill/>
            </a:ln>
            <a:effectLst/>
            <a:extLst>
              <a:ext uri="{91240B29-F687-4f45-9708-019B960494DF}">
                <a14:hiddenLine xmlns:a14="http://schemas.microsoft.com/office/drawing/2010/main" w="25400">
                  <a:solidFill>
                    <a:schemeClr val="bg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120" name="Oval 288"/>
            <p:cNvSpPr>
              <a:spLocks noChangeAspect="1" noChangeArrowheads="1"/>
            </p:cNvSpPr>
            <p:nvPr/>
          </p:nvSpPr>
          <p:spPr bwMode="auto">
            <a:xfrm>
              <a:off x="1872" y="2256"/>
              <a:ext cx="1175" cy="499"/>
            </a:xfrm>
            <a:prstGeom prst="ellipse">
              <a:avLst/>
            </a:prstGeom>
            <a:solidFill>
              <a:srgbClr val="FF00FF"/>
            </a:solidFill>
            <a:ln>
              <a:noFill/>
            </a:ln>
            <a:effectLst/>
            <a:extLst>
              <a:ext uri="{91240B29-F687-4f45-9708-019B960494DF}">
                <a14:hiddenLine xmlns:a14="http://schemas.microsoft.com/office/drawing/2010/main" w="25400">
                  <a:solidFill>
                    <a:schemeClr val="bg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118" name="Oval 286"/>
            <p:cNvSpPr>
              <a:spLocks noChangeAspect="1" noChangeArrowheads="1"/>
            </p:cNvSpPr>
            <p:nvPr/>
          </p:nvSpPr>
          <p:spPr bwMode="auto">
            <a:xfrm>
              <a:off x="3120" y="1584"/>
              <a:ext cx="1175" cy="499"/>
            </a:xfrm>
            <a:prstGeom prst="ellipse">
              <a:avLst/>
            </a:prstGeom>
            <a:solidFill>
              <a:srgbClr val="00CCFF"/>
            </a:solidFill>
            <a:ln>
              <a:noFill/>
            </a:ln>
            <a:effectLst/>
            <a:extLst>
              <a:ext uri="{91240B29-F687-4f45-9708-019B960494DF}">
                <a14:hiddenLine xmlns:a14="http://schemas.microsoft.com/office/drawing/2010/main" w="25400">
                  <a:solidFill>
                    <a:schemeClr val="bg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079" name="Oval 247"/>
            <p:cNvSpPr>
              <a:spLocks noChangeAspect="1" noChangeArrowheads="1"/>
            </p:cNvSpPr>
            <p:nvPr/>
          </p:nvSpPr>
          <p:spPr bwMode="auto">
            <a:xfrm>
              <a:off x="3922" y="1058"/>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A</a:t>
              </a:r>
            </a:p>
          </p:txBody>
        </p:sp>
        <p:sp>
          <p:nvSpPr>
            <p:cNvPr id="505080" name="Freeform 248"/>
            <p:cNvSpPr>
              <a:spLocks noChangeAspect="1"/>
            </p:cNvSpPr>
            <p:nvPr/>
          </p:nvSpPr>
          <p:spPr bwMode="auto">
            <a:xfrm>
              <a:off x="4162" y="1318"/>
              <a:ext cx="411" cy="426"/>
            </a:xfrm>
            <a:custGeom>
              <a:avLst/>
              <a:gdLst>
                <a:gd name="T0" fmla="*/ 0 w 411"/>
                <a:gd name="T1" fmla="*/ 0 h 426"/>
                <a:gd name="T2" fmla="*/ 411 w 411"/>
                <a:gd name="T3" fmla="*/ 426 h 426"/>
              </a:gdLst>
              <a:ahLst/>
              <a:cxnLst>
                <a:cxn ang="0">
                  <a:pos x="T0" y="T1"/>
                </a:cxn>
                <a:cxn ang="0">
                  <a:pos x="T2" y="T3"/>
                </a:cxn>
              </a:cxnLst>
              <a:rect l="0" t="0" r="r" b="b"/>
              <a:pathLst>
                <a:path w="411" h="426">
                  <a:moveTo>
                    <a:pt x="0" y="0"/>
                  </a:moveTo>
                  <a:lnTo>
                    <a:pt x="411" y="426"/>
                  </a:lnTo>
                </a:path>
              </a:pathLst>
            </a:custGeom>
            <a:noFill/>
            <a:ln w="25400">
              <a:solidFill>
                <a:schemeClr val="bg1"/>
              </a:solidFill>
              <a:round/>
              <a:headEn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081" name="Oval 249"/>
            <p:cNvSpPr>
              <a:spLocks noChangeAspect="1" noChangeArrowheads="1"/>
            </p:cNvSpPr>
            <p:nvPr/>
          </p:nvSpPr>
          <p:spPr bwMode="auto">
            <a:xfrm>
              <a:off x="2606" y="3001"/>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G</a:t>
              </a:r>
            </a:p>
          </p:txBody>
        </p:sp>
        <p:sp>
          <p:nvSpPr>
            <p:cNvPr id="505082" name="Oval 250"/>
            <p:cNvSpPr>
              <a:spLocks noChangeAspect="1" noChangeArrowheads="1"/>
            </p:cNvSpPr>
            <p:nvPr/>
          </p:nvSpPr>
          <p:spPr bwMode="auto">
            <a:xfrm>
              <a:off x="3261" y="1699"/>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B</a:t>
              </a:r>
            </a:p>
          </p:txBody>
        </p:sp>
        <p:sp>
          <p:nvSpPr>
            <p:cNvPr id="505083" name="Oval 251"/>
            <p:cNvSpPr>
              <a:spLocks noChangeAspect="1" noChangeArrowheads="1"/>
            </p:cNvSpPr>
            <p:nvPr/>
          </p:nvSpPr>
          <p:spPr bwMode="auto">
            <a:xfrm>
              <a:off x="3902" y="1699"/>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C</a:t>
              </a:r>
            </a:p>
          </p:txBody>
        </p:sp>
        <p:cxnSp>
          <p:nvCxnSpPr>
            <p:cNvPr id="505084" name="AutoShape 252"/>
            <p:cNvCxnSpPr>
              <a:cxnSpLocks noChangeAspect="1" noChangeShapeType="1"/>
              <a:stCxn id="505082" idx="5"/>
              <a:endCxn id="505083" idx="3"/>
            </p:cNvCxnSpPr>
            <p:nvPr/>
          </p:nvCxnSpPr>
          <p:spPr bwMode="auto">
            <a:xfrm>
              <a:off x="3504" y="1950"/>
              <a:ext cx="44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5085" name="AutoShape 253"/>
            <p:cNvCxnSpPr>
              <a:cxnSpLocks noChangeAspect="1" noChangeShapeType="1"/>
              <a:stCxn id="505083" idx="1"/>
              <a:endCxn id="505082" idx="7"/>
            </p:cNvCxnSpPr>
            <p:nvPr/>
          </p:nvCxnSpPr>
          <p:spPr bwMode="auto">
            <a:xfrm flipH="1">
              <a:off x="3504" y="1733"/>
              <a:ext cx="44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5089" name="Oval 257"/>
            <p:cNvSpPr>
              <a:spLocks noChangeAspect="1" noChangeArrowheads="1"/>
            </p:cNvSpPr>
            <p:nvPr/>
          </p:nvSpPr>
          <p:spPr bwMode="auto">
            <a:xfrm>
              <a:off x="4543" y="1699"/>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D</a:t>
              </a:r>
            </a:p>
          </p:txBody>
        </p:sp>
        <p:sp>
          <p:nvSpPr>
            <p:cNvPr id="505090" name="Oval 258"/>
            <p:cNvSpPr>
              <a:spLocks noChangeAspect="1" noChangeArrowheads="1"/>
            </p:cNvSpPr>
            <p:nvPr/>
          </p:nvSpPr>
          <p:spPr bwMode="auto">
            <a:xfrm>
              <a:off x="1965" y="2360"/>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E</a:t>
              </a:r>
            </a:p>
          </p:txBody>
        </p:sp>
        <p:sp>
          <p:nvSpPr>
            <p:cNvPr id="505091" name="Oval 259"/>
            <p:cNvSpPr>
              <a:spLocks noChangeAspect="1" noChangeArrowheads="1"/>
            </p:cNvSpPr>
            <p:nvPr/>
          </p:nvSpPr>
          <p:spPr bwMode="auto">
            <a:xfrm>
              <a:off x="2606" y="2360"/>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F</a:t>
              </a:r>
            </a:p>
          </p:txBody>
        </p:sp>
        <p:cxnSp>
          <p:nvCxnSpPr>
            <p:cNvPr id="505092" name="AutoShape 260"/>
            <p:cNvCxnSpPr>
              <a:cxnSpLocks noChangeAspect="1" noChangeShapeType="1"/>
              <a:stCxn id="505090" idx="5"/>
              <a:endCxn id="505091" idx="3"/>
            </p:cNvCxnSpPr>
            <p:nvPr/>
          </p:nvCxnSpPr>
          <p:spPr bwMode="auto">
            <a:xfrm>
              <a:off x="2208" y="2611"/>
              <a:ext cx="44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5093" name="AutoShape 261"/>
            <p:cNvCxnSpPr>
              <a:cxnSpLocks noChangeAspect="1" noChangeShapeType="1"/>
              <a:stCxn id="505091" idx="1"/>
              <a:endCxn id="505090" idx="7"/>
            </p:cNvCxnSpPr>
            <p:nvPr/>
          </p:nvCxnSpPr>
          <p:spPr bwMode="auto">
            <a:xfrm flipH="1">
              <a:off x="2208" y="2394"/>
              <a:ext cx="44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5095" name="Line 263"/>
            <p:cNvSpPr>
              <a:spLocks noChangeAspect="1" noChangeShapeType="1"/>
            </p:cNvSpPr>
            <p:nvPr/>
          </p:nvSpPr>
          <p:spPr bwMode="auto">
            <a:xfrm>
              <a:off x="2748" y="2645"/>
              <a:ext cx="1" cy="35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096" name="Line 264"/>
            <p:cNvSpPr>
              <a:spLocks noChangeAspect="1" noChangeShapeType="1"/>
            </p:cNvSpPr>
            <p:nvPr/>
          </p:nvSpPr>
          <p:spPr bwMode="auto">
            <a:xfrm>
              <a:off x="4044" y="1343"/>
              <a:ext cx="1" cy="35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098" name="Oval 266"/>
            <p:cNvSpPr>
              <a:spLocks noChangeAspect="1" noChangeArrowheads="1"/>
            </p:cNvSpPr>
            <p:nvPr/>
          </p:nvSpPr>
          <p:spPr bwMode="auto">
            <a:xfrm>
              <a:off x="3261" y="2366"/>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E</a:t>
              </a:r>
            </a:p>
          </p:txBody>
        </p:sp>
        <p:sp>
          <p:nvSpPr>
            <p:cNvPr id="505099" name="Oval 267"/>
            <p:cNvSpPr>
              <a:spLocks noChangeAspect="1" noChangeArrowheads="1"/>
            </p:cNvSpPr>
            <p:nvPr/>
          </p:nvSpPr>
          <p:spPr bwMode="auto">
            <a:xfrm>
              <a:off x="3902" y="2366"/>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F</a:t>
              </a:r>
            </a:p>
          </p:txBody>
        </p:sp>
        <p:cxnSp>
          <p:nvCxnSpPr>
            <p:cNvPr id="505100" name="AutoShape 268"/>
            <p:cNvCxnSpPr>
              <a:cxnSpLocks noChangeAspect="1" noChangeShapeType="1"/>
              <a:stCxn id="505098" idx="5"/>
              <a:endCxn id="505099" idx="3"/>
            </p:cNvCxnSpPr>
            <p:nvPr/>
          </p:nvCxnSpPr>
          <p:spPr bwMode="auto">
            <a:xfrm>
              <a:off x="3504" y="2617"/>
              <a:ext cx="44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5101" name="AutoShape 269"/>
            <p:cNvCxnSpPr>
              <a:cxnSpLocks noChangeAspect="1" noChangeShapeType="1"/>
              <a:stCxn id="505099" idx="1"/>
              <a:endCxn id="505098" idx="7"/>
            </p:cNvCxnSpPr>
            <p:nvPr/>
          </p:nvCxnSpPr>
          <p:spPr bwMode="auto">
            <a:xfrm flipH="1">
              <a:off x="3504" y="2400"/>
              <a:ext cx="44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5103" name="Oval 271"/>
            <p:cNvSpPr>
              <a:spLocks noChangeAspect="1" noChangeArrowheads="1"/>
            </p:cNvSpPr>
            <p:nvPr/>
          </p:nvSpPr>
          <p:spPr bwMode="auto">
            <a:xfrm>
              <a:off x="4557" y="2366"/>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E</a:t>
              </a:r>
            </a:p>
          </p:txBody>
        </p:sp>
        <p:sp>
          <p:nvSpPr>
            <p:cNvPr id="505104" name="Oval 272"/>
            <p:cNvSpPr>
              <a:spLocks noChangeAspect="1" noChangeArrowheads="1"/>
            </p:cNvSpPr>
            <p:nvPr/>
          </p:nvSpPr>
          <p:spPr bwMode="auto">
            <a:xfrm>
              <a:off x="5198" y="2366"/>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F</a:t>
              </a:r>
            </a:p>
          </p:txBody>
        </p:sp>
        <p:cxnSp>
          <p:nvCxnSpPr>
            <p:cNvPr id="505105" name="AutoShape 273"/>
            <p:cNvCxnSpPr>
              <a:cxnSpLocks noChangeAspect="1" noChangeShapeType="1"/>
              <a:stCxn id="505103" idx="5"/>
              <a:endCxn id="505104" idx="3"/>
            </p:cNvCxnSpPr>
            <p:nvPr/>
          </p:nvCxnSpPr>
          <p:spPr bwMode="auto">
            <a:xfrm>
              <a:off x="4800" y="2617"/>
              <a:ext cx="44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5106" name="AutoShape 274"/>
            <p:cNvCxnSpPr>
              <a:cxnSpLocks noChangeAspect="1" noChangeShapeType="1"/>
              <a:stCxn id="505104" idx="1"/>
              <a:endCxn id="505103" idx="7"/>
            </p:cNvCxnSpPr>
            <p:nvPr/>
          </p:nvCxnSpPr>
          <p:spPr bwMode="auto">
            <a:xfrm flipH="1">
              <a:off x="4800" y="2400"/>
              <a:ext cx="440" cy="0"/>
            </a:xfrm>
            <a:prstGeom prst="straightConnector1">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5108" name="Oval 276"/>
            <p:cNvSpPr>
              <a:spLocks noChangeAspect="1" noChangeArrowheads="1"/>
            </p:cNvSpPr>
            <p:nvPr/>
          </p:nvSpPr>
          <p:spPr bwMode="auto">
            <a:xfrm>
              <a:off x="3895" y="3001"/>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G</a:t>
              </a:r>
            </a:p>
          </p:txBody>
        </p:sp>
        <p:sp>
          <p:nvSpPr>
            <p:cNvPr id="505109" name="Line 277"/>
            <p:cNvSpPr>
              <a:spLocks noChangeAspect="1" noChangeShapeType="1"/>
            </p:cNvSpPr>
            <p:nvPr/>
          </p:nvSpPr>
          <p:spPr bwMode="auto">
            <a:xfrm>
              <a:off x="4037" y="2645"/>
              <a:ext cx="1" cy="35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112" name="Oval 280"/>
            <p:cNvSpPr>
              <a:spLocks noChangeAspect="1" noChangeArrowheads="1"/>
            </p:cNvSpPr>
            <p:nvPr/>
          </p:nvSpPr>
          <p:spPr bwMode="auto">
            <a:xfrm>
              <a:off x="5198" y="3001"/>
              <a:ext cx="285" cy="285"/>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u="none"/>
                <a:t>G</a:t>
              </a:r>
            </a:p>
          </p:txBody>
        </p:sp>
        <p:sp>
          <p:nvSpPr>
            <p:cNvPr id="505113" name="Line 281"/>
            <p:cNvSpPr>
              <a:spLocks noChangeAspect="1" noChangeShapeType="1"/>
            </p:cNvSpPr>
            <p:nvPr/>
          </p:nvSpPr>
          <p:spPr bwMode="auto">
            <a:xfrm>
              <a:off x="5340" y="2645"/>
              <a:ext cx="1" cy="35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114" name="Freeform 282"/>
            <p:cNvSpPr>
              <a:spLocks noChangeAspect="1"/>
            </p:cNvSpPr>
            <p:nvPr/>
          </p:nvSpPr>
          <p:spPr bwMode="auto">
            <a:xfrm>
              <a:off x="4786" y="1942"/>
              <a:ext cx="450" cy="466"/>
            </a:xfrm>
            <a:custGeom>
              <a:avLst/>
              <a:gdLst>
                <a:gd name="T0" fmla="*/ 0 w 411"/>
                <a:gd name="T1" fmla="*/ 0 h 426"/>
                <a:gd name="T2" fmla="*/ 411 w 411"/>
                <a:gd name="T3" fmla="*/ 426 h 426"/>
              </a:gdLst>
              <a:ahLst/>
              <a:cxnLst>
                <a:cxn ang="0">
                  <a:pos x="T0" y="T1"/>
                </a:cxn>
                <a:cxn ang="0">
                  <a:pos x="T2" y="T3"/>
                </a:cxn>
              </a:cxnLst>
              <a:rect l="0" t="0" r="r" b="b"/>
              <a:pathLst>
                <a:path w="411" h="426">
                  <a:moveTo>
                    <a:pt x="0" y="0"/>
                  </a:moveTo>
                  <a:lnTo>
                    <a:pt x="411" y="426"/>
                  </a:lnTo>
                </a:path>
              </a:pathLst>
            </a:custGeom>
            <a:noFill/>
            <a:ln w="25400">
              <a:solidFill>
                <a:schemeClr val="bg1"/>
              </a:solidFill>
              <a:round/>
              <a:headEn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115" name="Freeform 283"/>
            <p:cNvSpPr>
              <a:spLocks noChangeAspect="1"/>
            </p:cNvSpPr>
            <p:nvPr/>
          </p:nvSpPr>
          <p:spPr bwMode="auto">
            <a:xfrm>
              <a:off x="2180" y="1880"/>
              <a:ext cx="1091" cy="487"/>
            </a:xfrm>
            <a:custGeom>
              <a:avLst/>
              <a:gdLst>
                <a:gd name="T0" fmla="*/ 1091 w 1091"/>
                <a:gd name="T1" fmla="*/ 0 h 487"/>
                <a:gd name="T2" fmla="*/ 0 w 1091"/>
                <a:gd name="T3" fmla="*/ 487 h 487"/>
              </a:gdLst>
              <a:ahLst/>
              <a:cxnLst>
                <a:cxn ang="0">
                  <a:pos x="T0" y="T1"/>
                </a:cxn>
                <a:cxn ang="0">
                  <a:pos x="T2" y="T3"/>
                </a:cxn>
              </a:cxnLst>
              <a:rect l="0" t="0" r="r" b="b"/>
              <a:pathLst>
                <a:path w="1091" h="487">
                  <a:moveTo>
                    <a:pt x="1091" y="0"/>
                  </a:moveTo>
                  <a:lnTo>
                    <a:pt x="0" y="487"/>
                  </a:lnTo>
                </a:path>
              </a:pathLst>
            </a:custGeom>
            <a:noFill/>
            <a:ln w="25400">
              <a:solidFill>
                <a:schemeClr val="bg1"/>
              </a:solidFill>
              <a:round/>
              <a:headEn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116" name="Line 284"/>
            <p:cNvSpPr>
              <a:spLocks noChangeAspect="1" noChangeShapeType="1"/>
            </p:cNvSpPr>
            <p:nvPr/>
          </p:nvSpPr>
          <p:spPr bwMode="auto">
            <a:xfrm>
              <a:off x="4044" y="1995"/>
              <a:ext cx="1" cy="356"/>
            </a:xfrm>
            <a:prstGeom prst="line">
              <a:avLst/>
            </a:prstGeom>
            <a:noFill/>
            <a:ln w="25400">
              <a:solidFill>
                <a:schemeClr val="bg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0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51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05123"/>
                                        </p:tgtEl>
                                        <p:attrNameLst>
                                          <p:attrName>style.visibility</p:attrName>
                                        </p:attrNameLst>
                                      </p:cBhvr>
                                      <p:to>
                                        <p:strVal val="visible"/>
                                      </p:to>
                                    </p:set>
                                    <p:animEffect transition="in" filter="wipe(up)">
                                      <p:cBhvr>
                                        <p:cTn id="15" dur="1000"/>
                                        <p:tgtEl>
                                          <p:spTgt spid="50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119" grpId="0" animBg="1"/>
      <p:bldP spid="505009"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Unicode MS"/>
        <a:ea typeface="ＭＳ Ｐゴシック"/>
        <a:cs typeface=""/>
      </a:majorFont>
      <a:minorFont>
        <a:latin typeface="Arial Unicode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sng" strike="noStrike" cap="none" normalizeH="0" baseline="0">
            <a:ln>
              <a:noFill/>
            </a:ln>
            <a:solidFill>
              <a:schemeClr val="bg1"/>
            </a:solidFill>
            <a:effectLst/>
            <a:latin typeface="Times New Roman" charset="0"/>
            <a:ea typeface="ＭＳ Ｐゴシック" charset="0"/>
            <a:cs typeface="Arial Unicode MS" charset="0"/>
          </a:defRPr>
        </a:defPPr>
      </a:lstStyle>
    </a:spDef>
    <a:lnDef>
      <a:spPr bwMode="auto">
        <a:xfrm>
          <a:off x="0" y="0"/>
          <a:ext cx="1" cy="1"/>
        </a:xfrm>
        <a:custGeom>
          <a:avLst/>
          <a:gdLst/>
          <a:ahLst/>
          <a:cxnLst/>
          <a:rect l="0" t="0" r="0" b="0"/>
          <a:pathLst/>
        </a:custGeom>
        <a:solidFill>
          <a:schemeClr val="accent2"/>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sng" strike="noStrike" cap="none" normalizeH="0" baseline="0">
            <a:ln>
              <a:noFill/>
            </a:ln>
            <a:solidFill>
              <a:schemeClr val="bg1"/>
            </a:solidFill>
            <a:effectLst/>
            <a:latin typeface="Times New Roman" charset="0"/>
            <a:ea typeface="ＭＳ Ｐゴシック" charset="0"/>
            <a:cs typeface="Arial Unicode MS"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14196</TotalTime>
  <Words>4963</Words>
  <Application>Microsoft Macintosh PowerPoint</Application>
  <PresentationFormat>On-screen Show (4:3)</PresentationFormat>
  <Paragraphs>668</Paragraphs>
  <Slides>38</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Default Design</vt:lpstr>
      <vt:lpstr>Chart</vt:lpstr>
      <vt:lpstr>Pointer Analysis – Part II</vt:lpstr>
      <vt:lpstr>Unification vs. Inclusion</vt:lpstr>
      <vt:lpstr>Context Sensitivity</vt:lpstr>
      <vt:lpstr>Context Sensitivity</vt:lpstr>
      <vt:lpstr>Summary-Based Analysis</vt:lpstr>
      <vt:lpstr>Cloning-Based Analysis</vt:lpstr>
      <vt:lpstr>Cloning is exponential!</vt:lpstr>
      <vt:lpstr>Recursion</vt:lpstr>
      <vt:lpstr>Recursion</vt:lpstr>
      <vt:lpstr>Top 20 Sourceforge Java Apps</vt:lpstr>
      <vt:lpstr>Cloning is infeasible (?)</vt:lpstr>
      <vt:lpstr>BDD comes to the rescue</vt:lpstr>
      <vt:lpstr>Contribution (1)</vt:lpstr>
      <vt:lpstr>Contribution (2) </vt:lpstr>
      <vt:lpstr>Contribution (3)</vt:lpstr>
      <vt:lpstr>Call Graph Relation</vt:lpstr>
      <vt:lpstr>Call Graph Relation</vt:lpstr>
      <vt:lpstr>Binary Decision Diagrams</vt:lpstr>
      <vt:lpstr>Binary Decision Diagrams</vt:lpstr>
      <vt:lpstr>Binary Decision Diagrams</vt:lpstr>
      <vt:lpstr>Binary Decision Diagrams</vt:lpstr>
      <vt:lpstr>Binary Decision Diagrams</vt:lpstr>
      <vt:lpstr>Binary Decision Diagrams</vt:lpstr>
      <vt:lpstr>Binary Decision Diagrams</vt:lpstr>
      <vt:lpstr>Binary Decision Diagrams</vt:lpstr>
      <vt:lpstr>Expanded Call Graph</vt:lpstr>
      <vt:lpstr>Numbering Clones</vt:lpstr>
      <vt:lpstr>Pointer Analysis Example</vt:lpstr>
      <vt:lpstr>Inference Rule in Datalog</vt:lpstr>
      <vt:lpstr>Context-sensitive pointer analysis</vt:lpstr>
      <vt:lpstr>Datalog</vt:lpstr>
      <vt:lpstr>Datalog  BDD</vt:lpstr>
      <vt:lpstr>Experimental Results</vt:lpstr>
      <vt:lpstr>PowerPoint Presentation</vt:lpstr>
      <vt:lpstr>PowerPoint Presentation</vt:lpstr>
      <vt:lpstr>Multi-type variables</vt:lpstr>
      <vt:lpstr>PowerPoint Presentation</vt:lpstr>
      <vt:lpstr>Conclusion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Context-sensitive Pointer Alias Analysis using BDDs</dc:title>
  <dc:creator>John Whaley</dc:creator>
  <cp:lastModifiedBy>Mayur Naik</cp:lastModifiedBy>
  <cp:revision>208</cp:revision>
  <dcterms:created xsi:type="dcterms:W3CDTF">2002-10-14T00:00:35Z</dcterms:created>
  <dcterms:modified xsi:type="dcterms:W3CDTF">2014-09-03T18:45:17Z</dcterms:modified>
</cp:coreProperties>
</file>