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</p:sldMasterIdLst>
  <p:notesMasterIdLst>
    <p:notesMasterId r:id="rId134"/>
  </p:notesMasterIdLst>
  <p:handoutMasterIdLst>
    <p:handoutMasterId r:id="rId135"/>
  </p:handoutMasterIdLst>
  <p:sldIdLst>
    <p:sldId id="783" r:id="rId3"/>
    <p:sldId id="784" r:id="rId4"/>
    <p:sldId id="812" r:id="rId5"/>
    <p:sldId id="814" r:id="rId6"/>
    <p:sldId id="838" r:id="rId7"/>
    <p:sldId id="832" r:id="rId8"/>
    <p:sldId id="839" r:id="rId9"/>
    <p:sldId id="835" r:id="rId10"/>
    <p:sldId id="806" r:id="rId11"/>
    <p:sldId id="836" r:id="rId12"/>
    <p:sldId id="845" r:id="rId13"/>
    <p:sldId id="844" r:id="rId14"/>
    <p:sldId id="843" r:id="rId15"/>
    <p:sldId id="847" r:id="rId16"/>
    <p:sldId id="853" r:id="rId17"/>
    <p:sldId id="854" r:id="rId18"/>
    <p:sldId id="962" r:id="rId19"/>
    <p:sldId id="855" r:id="rId20"/>
    <p:sldId id="856" r:id="rId21"/>
    <p:sldId id="861" r:id="rId22"/>
    <p:sldId id="857" r:id="rId23"/>
    <p:sldId id="858" r:id="rId24"/>
    <p:sldId id="859" r:id="rId25"/>
    <p:sldId id="863" r:id="rId26"/>
    <p:sldId id="862" r:id="rId27"/>
    <p:sldId id="841" r:id="rId28"/>
    <p:sldId id="848" r:id="rId29"/>
    <p:sldId id="846" r:id="rId30"/>
    <p:sldId id="849" r:id="rId31"/>
    <p:sldId id="865" r:id="rId32"/>
    <p:sldId id="868" r:id="rId33"/>
    <p:sldId id="867" r:id="rId34"/>
    <p:sldId id="869" r:id="rId35"/>
    <p:sldId id="870" r:id="rId36"/>
    <p:sldId id="837" r:id="rId37"/>
    <p:sldId id="866" r:id="rId38"/>
    <p:sldId id="1031" r:id="rId39"/>
    <p:sldId id="882" r:id="rId40"/>
    <p:sldId id="883" r:id="rId41"/>
    <p:sldId id="884" r:id="rId42"/>
    <p:sldId id="919" r:id="rId43"/>
    <p:sldId id="893" r:id="rId44"/>
    <p:sldId id="964" r:id="rId45"/>
    <p:sldId id="885" r:id="rId46"/>
    <p:sldId id="920" r:id="rId47"/>
    <p:sldId id="921" r:id="rId48"/>
    <p:sldId id="922" r:id="rId49"/>
    <p:sldId id="923" r:id="rId50"/>
    <p:sldId id="924" r:id="rId51"/>
    <p:sldId id="925" r:id="rId52"/>
    <p:sldId id="927" r:id="rId53"/>
    <p:sldId id="928" r:id="rId54"/>
    <p:sldId id="929" r:id="rId55"/>
    <p:sldId id="930" r:id="rId56"/>
    <p:sldId id="931" r:id="rId57"/>
    <p:sldId id="932" r:id="rId58"/>
    <p:sldId id="926" r:id="rId59"/>
    <p:sldId id="934" r:id="rId60"/>
    <p:sldId id="965" r:id="rId61"/>
    <p:sldId id="966" r:id="rId62"/>
    <p:sldId id="817" r:id="rId63"/>
    <p:sldId id="831" r:id="rId64"/>
    <p:sldId id="819" r:id="rId65"/>
    <p:sldId id="820" r:id="rId66"/>
    <p:sldId id="875" r:id="rId67"/>
    <p:sldId id="818" r:id="rId68"/>
    <p:sldId id="878" r:id="rId69"/>
    <p:sldId id="823" r:id="rId70"/>
    <p:sldId id="881" r:id="rId71"/>
    <p:sldId id="888" r:id="rId72"/>
    <p:sldId id="948" r:id="rId73"/>
    <p:sldId id="827" r:id="rId74"/>
    <p:sldId id="828" r:id="rId75"/>
    <p:sldId id="949" r:id="rId76"/>
    <p:sldId id="829" r:id="rId77"/>
    <p:sldId id="891" r:id="rId78"/>
    <p:sldId id="950" r:id="rId79"/>
    <p:sldId id="830" r:id="rId80"/>
    <p:sldId id="951" r:id="rId81"/>
    <p:sldId id="952" r:id="rId82"/>
    <p:sldId id="971" r:id="rId83"/>
    <p:sldId id="796" r:id="rId84"/>
    <p:sldId id="799" r:id="rId85"/>
    <p:sldId id="978" r:id="rId86"/>
    <p:sldId id="979" r:id="rId87"/>
    <p:sldId id="973" r:id="rId88"/>
    <p:sldId id="970" r:id="rId89"/>
    <p:sldId id="982" r:id="rId90"/>
    <p:sldId id="795" r:id="rId91"/>
    <p:sldId id="968" r:id="rId92"/>
    <p:sldId id="955" r:id="rId93"/>
    <p:sldId id="967" r:id="rId94"/>
    <p:sldId id="969" r:id="rId95"/>
    <p:sldId id="981" r:id="rId96"/>
    <p:sldId id="1030" r:id="rId97"/>
    <p:sldId id="984" r:id="rId98"/>
    <p:sldId id="986" r:id="rId99"/>
    <p:sldId id="996" r:id="rId100"/>
    <p:sldId id="997" r:id="rId101"/>
    <p:sldId id="998" r:id="rId102"/>
    <p:sldId id="987" r:id="rId103"/>
    <p:sldId id="994" r:id="rId104"/>
    <p:sldId id="1000" r:id="rId105"/>
    <p:sldId id="1001" r:id="rId106"/>
    <p:sldId id="1002" r:id="rId107"/>
    <p:sldId id="1004" r:id="rId108"/>
    <p:sldId id="1005" r:id="rId109"/>
    <p:sldId id="1022" r:id="rId110"/>
    <p:sldId id="1007" r:id="rId111"/>
    <p:sldId id="1008" r:id="rId112"/>
    <p:sldId id="1009" r:id="rId113"/>
    <p:sldId id="1021" r:id="rId114"/>
    <p:sldId id="1023" r:id="rId115"/>
    <p:sldId id="1011" r:id="rId116"/>
    <p:sldId id="1012" r:id="rId117"/>
    <p:sldId id="1028" r:id="rId118"/>
    <p:sldId id="1024" r:id="rId119"/>
    <p:sldId id="1027" r:id="rId120"/>
    <p:sldId id="1029" r:id="rId121"/>
    <p:sldId id="1025" r:id="rId122"/>
    <p:sldId id="1013" r:id="rId123"/>
    <p:sldId id="1014" r:id="rId124"/>
    <p:sldId id="1015" r:id="rId125"/>
    <p:sldId id="1016" r:id="rId126"/>
    <p:sldId id="1017" r:id="rId127"/>
    <p:sldId id="1018" r:id="rId128"/>
    <p:sldId id="1019" r:id="rId129"/>
    <p:sldId id="811" r:id="rId130"/>
    <p:sldId id="1032" r:id="rId131"/>
    <p:sldId id="1033" r:id="rId132"/>
    <p:sldId id="1034" r:id="rId133"/>
  </p:sldIdLst>
  <p:sldSz cx="9144000" cy="6858000" type="screen4x3"/>
  <p:notesSz cx="6858000" cy="9144000"/>
  <p:defaultTextStyle>
    <a:defPPr>
      <a:defRPr lang="en-GB"/>
    </a:defPPr>
    <a:lvl1pPr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700" b="1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742950" indent="-285750"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700" b="1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1143000" indent="-228600"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700" b="1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600200" indent="-228600"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700" b="1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2057400" indent="-228600"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700" b="1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1700" b="1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1700" b="1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1700" b="1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1700" b="1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993300"/>
    <a:srgbClr val="FFCC99"/>
    <a:srgbClr val="0000FF"/>
    <a:srgbClr val="003399"/>
    <a:srgbClr val="DDDDDD"/>
    <a:srgbClr val="C0C0C0"/>
    <a:srgbClr val="FF6600"/>
    <a:srgbClr val="00D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661" autoAdjust="0"/>
    <p:restoredTop sz="96403" autoAdjust="0"/>
  </p:normalViewPr>
  <p:slideViewPr>
    <p:cSldViewPr>
      <p:cViewPr varScale="1">
        <p:scale>
          <a:sx n="89" d="100"/>
          <a:sy n="89" d="100"/>
        </p:scale>
        <p:origin x="-810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5012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74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theme" Target="theme/theme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notesMaster" Target="notesMasters/notesMaster1.xml"/><Relationship Id="rId139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handoutMaster" Target="handoutMasters/handoutMaster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5396825396825395"/>
          <c:y val="9.2526690391459068E-2"/>
          <c:w val="0.72222222222222221"/>
          <c:h val="0.59074733096085408"/>
        </c:manualLayout>
      </c:layout>
      <c:barChart>
        <c:barDir val="col"/>
        <c:grouping val="percentStacked"/>
        <c:varyColors val="0"/>
        <c:ser>
          <c:idx val="0"/>
          <c:order val="0"/>
          <c:spPr>
            <a:solidFill>
              <a:srgbClr val="0000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Sheet1!$B$13:$B$18</c:f>
              <c:strCache>
                <c:ptCount val="6"/>
                <c:pt idx="0">
                  <c:v>hedc</c:v>
                </c:pt>
                <c:pt idx="1">
                  <c:v>weblech</c:v>
                </c:pt>
                <c:pt idx="2">
                  <c:v>lusearch</c:v>
                </c:pt>
                <c:pt idx="3">
                  <c:v>hsqldb</c:v>
                </c:pt>
                <c:pt idx="4">
                  <c:v>avrora</c:v>
                </c:pt>
                <c:pt idx="5">
                  <c:v>sunflow</c:v>
                </c:pt>
              </c:strCache>
            </c:strRef>
          </c:cat>
          <c:val>
            <c:numRef>
              <c:f>Sheet1!$D$13:$D$18</c:f>
              <c:numCache>
                <c:formatCode>General</c:formatCode>
                <c:ptCount val="6"/>
                <c:pt idx="0">
                  <c:v>183</c:v>
                </c:pt>
                <c:pt idx="1">
                  <c:v>182</c:v>
                </c:pt>
                <c:pt idx="2">
                  <c:v>2399</c:v>
                </c:pt>
                <c:pt idx="3">
                  <c:v>1920</c:v>
                </c:pt>
                <c:pt idx="4">
                  <c:v>3724</c:v>
                </c:pt>
                <c:pt idx="5">
                  <c:v>3346</c:v>
                </c:pt>
              </c:numCache>
            </c:numRef>
          </c:val>
        </c:ser>
        <c:ser>
          <c:idx val="1"/>
          <c:order val="1"/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Sheet1!$B$13:$B$18</c:f>
              <c:strCache>
                <c:ptCount val="6"/>
                <c:pt idx="0">
                  <c:v>hedc</c:v>
                </c:pt>
                <c:pt idx="1">
                  <c:v>weblech</c:v>
                </c:pt>
                <c:pt idx="2">
                  <c:v>lusearch</c:v>
                </c:pt>
                <c:pt idx="3">
                  <c:v>hsqldb</c:v>
                </c:pt>
                <c:pt idx="4">
                  <c:v>avrora</c:v>
                </c:pt>
                <c:pt idx="5">
                  <c:v>sunflow</c:v>
                </c:pt>
              </c:strCache>
            </c:strRef>
          </c:cat>
          <c:val>
            <c:numRef>
              <c:f>Sheet1!$E$13:$E$18</c:f>
              <c:numCache>
                <c:formatCode>General</c:formatCode>
                <c:ptCount val="6"/>
                <c:pt idx="0">
                  <c:v>383</c:v>
                </c:pt>
                <c:pt idx="1">
                  <c:v>499</c:v>
                </c:pt>
                <c:pt idx="2">
                  <c:v>4776</c:v>
                </c:pt>
                <c:pt idx="3">
                  <c:v>12496</c:v>
                </c:pt>
                <c:pt idx="4">
                  <c:v>10667</c:v>
                </c:pt>
                <c:pt idx="5">
                  <c:v>6637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2100736"/>
        <c:axId val="157582464"/>
      </c:barChart>
      <c:catAx>
        <c:axId val="162100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375" b="1" i="0" u="none" strike="noStrike" baseline="0">
                <a:solidFill>
                  <a:schemeClr val="bg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5758246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5758246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0%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375" b="1" i="0" u="none" strike="noStrike" baseline="0">
                <a:solidFill>
                  <a:schemeClr val="bg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62100736"/>
        <c:crosses val="autoZero"/>
        <c:crossBetween val="between"/>
        <c:majorUnit val="0.2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375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4455252918287938"/>
          <c:y val="9.3189964157706098E-2"/>
          <c:w val="0.53696498054474706"/>
          <c:h val="0.58781362007168458"/>
        </c:manualLayout>
      </c:layout>
      <c:barChart>
        <c:barDir val="col"/>
        <c:grouping val="percentStacked"/>
        <c:varyColors val="0"/>
        <c:ser>
          <c:idx val="2"/>
          <c:order val="0"/>
          <c:tx>
            <c:strRef>
              <c:f>Sheet1!$D$35</c:f>
              <c:strCache>
                <c:ptCount val="1"/>
                <c:pt idx="0">
                  <c:v>thread-local</c:v>
                </c:pt>
              </c:strCache>
            </c:strRef>
          </c:tx>
          <c:spPr>
            <a:solidFill>
              <a:srgbClr val="0000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Sheet1!$B$36:$B$41</c:f>
              <c:strCache>
                <c:ptCount val="6"/>
                <c:pt idx="0">
                  <c:v>hedc</c:v>
                </c:pt>
                <c:pt idx="1">
                  <c:v>weblech</c:v>
                </c:pt>
                <c:pt idx="2">
                  <c:v>lusearch</c:v>
                </c:pt>
                <c:pt idx="3">
                  <c:v>hsqldb</c:v>
                </c:pt>
                <c:pt idx="4">
                  <c:v>avrora</c:v>
                </c:pt>
                <c:pt idx="5">
                  <c:v>sunflow</c:v>
                </c:pt>
              </c:strCache>
            </c:strRef>
          </c:cat>
          <c:val>
            <c:numRef>
              <c:f>Sheet1!$D$36:$D$41</c:f>
              <c:numCache>
                <c:formatCode>General</c:formatCode>
                <c:ptCount val="6"/>
                <c:pt idx="0">
                  <c:v>140</c:v>
                </c:pt>
                <c:pt idx="1">
                  <c:v>168</c:v>
                </c:pt>
                <c:pt idx="2">
                  <c:v>1976</c:v>
                </c:pt>
                <c:pt idx="3">
                  <c:v>1778</c:v>
                </c:pt>
                <c:pt idx="4">
                  <c:v>2481</c:v>
                </c:pt>
                <c:pt idx="5">
                  <c:v>4644</c:v>
                </c:pt>
              </c:numCache>
            </c:numRef>
          </c:val>
        </c:ser>
        <c:ser>
          <c:idx val="1"/>
          <c:order val="1"/>
          <c:tx>
            <c:strRef>
              <c:f>Sheet1!$E$35</c:f>
              <c:strCache>
                <c:ptCount val="1"/>
                <c:pt idx="0">
                  <c:v>thread-shared</c:v>
                </c:pt>
              </c:strCache>
            </c:strRef>
          </c:tx>
          <c:spPr>
            <a:solidFill>
              <a:srgbClr val="FF000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Sheet1!$B$36:$B$41</c:f>
              <c:strCache>
                <c:ptCount val="6"/>
                <c:pt idx="0">
                  <c:v>hedc</c:v>
                </c:pt>
                <c:pt idx="1">
                  <c:v>weblech</c:v>
                </c:pt>
                <c:pt idx="2">
                  <c:v>lusearch</c:v>
                </c:pt>
                <c:pt idx="3">
                  <c:v>hsqldb</c:v>
                </c:pt>
                <c:pt idx="4">
                  <c:v>avrora</c:v>
                </c:pt>
                <c:pt idx="5">
                  <c:v>sunflow</c:v>
                </c:pt>
              </c:strCache>
            </c:strRef>
          </c:cat>
          <c:val>
            <c:numRef>
              <c:f>Sheet1!$E$36:$E$41</c:f>
              <c:numCache>
                <c:formatCode>General</c:formatCode>
                <c:ptCount val="6"/>
                <c:pt idx="0">
                  <c:v>75</c:v>
                </c:pt>
                <c:pt idx="1">
                  <c:v>160</c:v>
                </c:pt>
                <c:pt idx="2">
                  <c:v>149</c:v>
                </c:pt>
                <c:pt idx="3">
                  <c:v>1768</c:v>
                </c:pt>
                <c:pt idx="4">
                  <c:v>1988</c:v>
                </c:pt>
                <c:pt idx="5">
                  <c:v>799</c:v>
                </c:pt>
              </c:numCache>
            </c:numRef>
          </c:val>
        </c:ser>
        <c:ser>
          <c:idx val="3"/>
          <c:order val="2"/>
          <c:tx>
            <c:strRef>
              <c:f>Sheet1!$F$35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Sheet1!$B$36:$B$41</c:f>
              <c:strCache>
                <c:ptCount val="6"/>
                <c:pt idx="0">
                  <c:v>hedc</c:v>
                </c:pt>
                <c:pt idx="1">
                  <c:v>weblech</c:v>
                </c:pt>
                <c:pt idx="2">
                  <c:v>lusearch</c:v>
                </c:pt>
                <c:pt idx="3">
                  <c:v>hsqldb</c:v>
                </c:pt>
                <c:pt idx="4">
                  <c:v>avrora</c:v>
                </c:pt>
                <c:pt idx="5">
                  <c:v>sunflow</c:v>
                </c:pt>
              </c:strCache>
            </c:strRef>
          </c:cat>
          <c:val>
            <c:numRef>
              <c:f>Sheet1!$F$36:$F$41</c:f>
              <c:numCache>
                <c:formatCode>General</c:formatCode>
                <c:ptCount val="6"/>
                <c:pt idx="0">
                  <c:v>63</c:v>
                </c:pt>
                <c:pt idx="1">
                  <c:v>95</c:v>
                </c:pt>
                <c:pt idx="2">
                  <c:v>413</c:v>
                </c:pt>
                <c:pt idx="3">
                  <c:v>845</c:v>
                </c:pt>
                <c:pt idx="4">
                  <c:v>916</c:v>
                </c:pt>
                <c:pt idx="5">
                  <c:v>782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2318848"/>
        <c:axId val="157584192"/>
      </c:barChart>
      <c:catAx>
        <c:axId val="162318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375" b="1" i="0" u="none" strike="noStrike" baseline="0">
                <a:solidFill>
                  <a:schemeClr val="bg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5758419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57584192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0%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375" b="1" i="0" u="none" strike="noStrike" baseline="0">
                <a:solidFill>
                  <a:schemeClr val="bg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62318848"/>
        <c:crosses val="autoZero"/>
        <c:crossBetween val="between"/>
        <c:majorUnit val="0.2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2.9182879377431907E-2"/>
          <c:y val="0.21505376344086022"/>
          <c:w val="0.29377431906614787"/>
          <c:h val="0.37275985663082439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265" b="1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3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5396825396825395"/>
          <c:y val="9.2526690391459068E-2"/>
          <c:w val="0.72222222222222221"/>
          <c:h val="0.59074733096085408"/>
        </c:manualLayout>
      </c:layout>
      <c:barChart>
        <c:barDir val="col"/>
        <c:grouping val="percentStacked"/>
        <c:varyColors val="0"/>
        <c:ser>
          <c:idx val="0"/>
          <c:order val="0"/>
          <c:spPr>
            <a:solidFill>
              <a:srgbClr val="0000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Sheet1!$B$13:$B$18</c:f>
              <c:strCache>
                <c:ptCount val="6"/>
                <c:pt idx="0">
                  <c:v>hedc</c:v>
                </c:pt>
                <c:pt idx="1">
                  <c:v>weblech</c:v>
                </c:pt>
                <c:pt idx="2">
                  <c:v>lusearch</c:v>
                </c:pt>
                <c:pt idx="3">
                  <c:v>hsqldb</c:v>
                </c:pt>
                <c:pt idx="4">
                  <c:v>avrora</c:v>
                </c:pt>
                <c:pt idx="5">
                  <c:v>sunflow</c:v>
                </c:pt>
              </c:strCache>
            </c:strRef>
          </c:cat>
          <c:val>
            <c:numRef>
              <c:f>Sheet1!$D$13:$D$18</c:f>
              <c:numCache>
                <c:formatCode>General</c:formatCode>
                <c:ptCount val="6"/>
                <c:pt idx="0">
                  <c:v>183</c:v>
                </c:pt>
                <c:pt idx="1">
                  <c:v>182</c:v>
                </c:pt>
                <c:pt idx="2">
                  <c:v>2399</c:v>
                </c:pt>
                <c:pt idx="3">
                  <c:v>1920</c:v>
                </c:pt>
                <c:pt idx="4">
                  <c:v>3724</c:v>
                </c:pt>
                <c:pt idx="5">
                  <c:v>3346</c:v>
                </c:pt>
              </c:numCache>
            </c:numRef>
          </c:val>
        </c:ser>
        <c:ser>
          <c:idx val="1"/>
          <c:order val="1"/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Sheet1!$B$13:$B$18</c:f>
              <c:strCache>
                <c:ptCount val="6"/>
                <c:pt idx="0">
                  <c:v>hedc</c:v>
                </c:pt>
                <c:pt idx="1">
                  <c:v>weblech</c:v>
                </c:pt>
                <c:pt idx="2">
                  <c:v>lusearch</c:v>
                </c:pt>
                <c:pt idx="3">
                  <c:v>hsqldb</c:v>
                </c:pt>
                <c:pt idx="4">
                  <c:v>avrora</c:v>
                </c:pt>
                <c:pt idx="5">
                  <c:v>sunflow</c:v>
                </c:pt>
              </c:strCache>
            </c:strRef>
          </c:cat>
          <c:val>
            <c:numRef>
              <c:f>Sheet1!$E$13:$E$18</c:f>
              <c:numCache>
                <c:formatCode>General</c:formatCode>
                <c:ptCount val="6"/>
                <c:pt idx="0">
                  <c:v>383</c:v>
                </c:pt>
                <c:pt idx="1">
                  <c:v>499</c:v>
                </c:pt>
                <c:pt idx="2">
                  <c:v>4776</c:v>
                </c:pt>
                <c:pt idx="3">
                  <c:v>12496</c:v>
                </c:pt>
                <c:pt idx="4">
                  <c:v>10667</c:v>
                </c:pt>
                <c:pt idx="5">
                  <c:v>6637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2101248"/>
        <c:axId val="37608768"/>
      </c:barChart>
      <c:catAx>
        <c:axId val="162101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375" b="1" i="0" u="none" strike="noStrike" baseline="0">
                <a:solidFill>
                  <a:schemeClr val="bg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760876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7608768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0%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375" b="1" i="0" u="none" strike="noStrike" baseline="0">
                <a:solidFill>
                  <a:schemeClr val="bg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62101248"/>
        <c:crosses val="autoZero"/>
        <c:crossBetween val="between"/>
        <c:majorUnit val="0.2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375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4455252918287938"/>
          <c:y val="9.3189964157706098E-2"/>
          <c:w val="0.53696498054474706"/>
          <c:h val="0.58781362007168458"/>
        </c:manualLayout>
      </c:layout>
      <c:barChart>
        <c:barDir val="col"/>
        <c:grouping val="percentStacked"/>
        <c:varyColors val="0"/>
        <c:ser>
          <c:idx val="2"/>
          <c:order val="0"/>
          <c:tx>
            <c:strRef>
              <c:f>Sheet1!$D$35</c:f>
              <c:strCache>
                <c:ptCount val="1"/>
                <c:pt idx="0">
                  <c:v>thread-local</c:v>
                </c:pt>
              </c:strCache>
            </c:strRef>
          </c:tx>
          <c:spPr>
            <a:solidFill>
              <a:srgbClr val="0000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Sheet1!$B$36:$B$41</c:f>
              <c:strCache>
                <c:ptCount val="6"/>
                <c:pt idx="0">
                  <c:v>hedc</c:v>
                </c:pt>
                <c:pt idx="1">
                  <c:v>weblech</c:v>
                </c:pt>
                <c:pt idx="2">
                  <c:v>lusearch</c:v>
                </c:pt>
                <c:pt idx="3">
                  <c:v>hsqldb</c:v>
                </c:pt>
                <c:pt idx="4">
                  <c:v>avrora</c:v>
                </c:pt>
                <c:pt idx="5">
                  <c:v>sunflow</c:v>
                </c:pt>
              </c:strCache>
            </c:strRef>
          </c:cat>
          <c:val>
            <c:numRef>
              <c:f>Sheet1!$D$36:$D$41</c:f>
              <c:numCache>
                <c:formatCode>General</c:formatCode>
                <c:ptCount val="6"/>
                <c:pt idx="0">
                  <c:v>140</c:v>
                </c:pt>
                <c:pt idx="1">
                  <c:v>168</c:v>
                </c:pt>
                <c:pt idx="2">
                  <c:v>1976</c:v>
                </c:pt>
                <c:pt idx="3">
                  <c:v>1778</c:v>
                </c:pt>
                <c:pt idx="4">
                  <c:v>2481</c:v>
                </c:pt>
                <c:pt idx="5">
                  <c:v>4644</c:v>
                </c:pt>
              </c:numCache>
            </c:numRef>
          </c:val>
        </c:ser>
        <c:ser>
          <c:idx val="1"/>
          <c:order val="1"/>
          <c:tx>
            <c:strRef>
              <c:f>Sheet1!$E$35</c:f>
              <c:strCache>
                <c:ptCount val="1"/>
                <c:pt idx="0">
                  <c:v>thread-shared</c:v>
                </c:pt>
              </c:strCache>
            </c:strRef>
          </c:tx>
          <c:spPr>
            <a:solidFill>
              <a:srgbClr val="FF000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Sheet1!$B$36:$B$41</c:f>
              <c:strCache>
                <c:ptCount val="6"/>
                <c:pt idx="0">
                  <c:v>hedc</c:v>
                </c:pt>
                <c:pt idx="1">
                  <c:v>weblech</c:v>
                </c:pt>
                <c:pt idx="2">
                  <c:v>lusearch</c:v>
                </c:pt>
                <c:pt idx="3">
                  <c:v>hsqldb</c:v>
                </c:pt>
                <c:pt idx="4">
                  <c:v>avrora</c:v>
                </c:pt>
                <c:pt idx="5">
                  <c:v>sunflow</c:v>
                </c:pt>
              </c:strCache>
            </c:strRef>
          </c:cat>
          <c:val>
            <c:numRef>
              <c:f>Sheet1!$E$36:$E$41</c:f>
              <c:numCache>
                <c:formatCode>General</c:formatCode>
                <c:ptCount val="6"/>
                <c:pt idx="0">
                  <c:v>75</c:v>
                </c:pt>
                <c:pt idx="1">
                  <c:v>160</c:v>
                </c:pt>
                <c:pt idx="2">
                  <c:v>149</c:v>
                </c:pt>
                <c:pt idx="3">
                  <c:v>1768</c:v>
                </c:pt>
                <c:pt idx="4">
                  <c:v>1988</c:v>
                </c:pt>
                <c:pt idx="5">
                  <c:v>799</c:v>
                </c:pt>
              </c:numCache>
            </c:numRef>
          </c:val>
        </c:ser>
        <c:ser>
          <c:idx val="3"/>
          <c:order val="2"/>
          <c:tx>
            <c:strRef>
              <c:f>Sheet1!$F$35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Sheet1!$B$36:$B$41</c:f>
              <c:strCache>
                <c:ptCount val="6"/>
                <c:pt idx="0">
                  <c:v>hedc</c:v>
                </c:pt>
                <c:pt idx="1">
                  <c:v>weblech</c:v>
                </c:pt>
                <c:pt idx="2">
                  <c:v>lusearch</c:v>
                </c:pt>
                <c:pt idx="3">
                  <c:v>hsqldb</c:v>
                </c:pt>
                <c:pt idx="4">
                  <c:v>avrora</c:v>
                </c:pt>
                <c:pt idx="5">
                  <c:v>sunflow</c:v>
                </c:pt>
              </c:strCache>
            </c:strRef>
          </c:cat>
          <c:val>
            <c:numRef>
              <c:f>Sheet1!$F$36:$F$41</c:f>
              <c:numCache>
                <c:formatCode>General</c:formatCode>
                <c:ptCount val="6"/>
                <c:pt idx="0">
                  <c:v>63</c:v>
                </c:pt>
                <c:pt idx="1">
                  <c:v>95</c:v>
                </c:pt>
                <c:pt idx="2">
                  <c:v>413</c:v>
                </c:pt>
                <c:pt idx="3">
                  <c:v>845</c:v>
                </c:pt>
                <c:pt idx="4">
                  <c:v>916</c:v>
                </c:pt>
                <c:pt idx="5">
                  <c:v>782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2102272"/>
        <c:axId val="157587072"/>
      </c:barChart>
      <c:catAx>
        <c:axId val="162102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375" b="1" i="0" u="none" strike="noStrike" baseline="0">
                <a:solidFill>
                  <a:schemeClr val="bg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5758707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57587072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0%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375" b="1" i="0" u="none" strike="noStrike" baseline="0">
                <a:solidFill>
                  <a:schemeClr val="bg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62102272"/>
        <c:crosses val="autoZero"/>
        <c:crossBetween val="between"/>
        <c:majorUnit val="0.2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2.9182879377431907E-2"/>
          <c:y val="0.21505376344086022"/>
          <c:w val="0.29377431906614787"/>
          <c:h val="0.37275985663082439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265" b="1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3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rgbClr val="000000"/>
                </a:solidFill>
                <a:latin typeface="Arial" charset="0"/>
              </a:defRPr>
            </a:lvl1pPr>
          </a:lstStyle>
          <a:p>
            <a:fld id="{9F46E5E5-43A3-4799-8738-FA84568A32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0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87187" cy="12480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7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37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0578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1pPr>
    <a:lvl2pPr marL="742950" indent="-28575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2pPr>
    <a:lvl3pPr marL="11430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3pPr>
    <a:lvl4pPr marL="16002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4pPr>
    <a:lvl5pPr marL="20574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4000" y="-11796713"/>
            <a:ext cx="16638588" cy="12480926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75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4000" y="-11796713"/>
            <a:ext cx="16638588" cy="12480926"/>
          </a:xfrm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4000" y="-11796713"/>
            <a:ext cx="16638588" cy="12480926"/>
          </a:xfrm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4000" y="-11796713"/>
            <a:ext cx="16638588" cy="12480926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10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/>
              <a:t>1. versatility:</a:t>
            </a:r>
          </a:p>
          <a:p>
            <a:r>
              <a:rPr lang="en-US"/>
              <a:t>a) analyses – static, dynamic, imperatively in Java or declaratively in Datalog, summary or cloning, client-driven, iterative refinement, combined static/dynamic</a:t>
            </a:r>
          </a:p>
          <a:p>
            <a:r>
              <a:rPr lang="en-US"/>
              <a:t>b) domains: parallel, mobile, cloud, verification, testing, security, performance</a:t>
            </a:r>
          </a:p>
          <a:p>
            <a:r>
              <a:rPr lang="en-US"/>
              <a:t>c) platforms: Android &amp; Hadoop; highly portable (no dependence on OS or JVM, does not require Eclipse)</a:t>
            </a:r>
          </a:p>
          <a:p>
            <a:r>
              <a:rPr lang="en-US"/>
              <a:t>2. extensibility</a:t>
            </a:r>
          </a:p>
          <a:p>
            <a:r>
              <a:rPr lang="en-US"/>
              <a:t>3. productivity: many program analysis templates are offered (e.g. RHS, Datalog, etc.)</a:t>
            </a:r>
          </a:p>
          <a:p>
            <a:r>
              <a:rPr lang="en-US"/>
              <a:t>4. robustness: conglomeration of tools that are reasonably efficient but robust, results deterministic across different runs, etc.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4000" y="-11796713"/>
            <a:ext cx="16638588" cy="12480926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42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4000" y="-11796713"/>
            <a:ext cx="16638588" cy="12480926"/>
          </a:xfrm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4000" y="-11796713"/>
            <a:ext cx="16638588" cy="12480926"/>
          </a:xfrm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4000" y="-11796713"/>
            <a:ext cx="16638588" cy="12480926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r>
              <a:rPr lang="en-US" baseline="0" dirty="0" smtClean="0"/>
              <a:t> can override all these analysis templates except </a:t>
            </a:r>
            <a:r>
              <a:rPr lang="en-US" baseline="0" dirty="0" err="1" smtClean="0"/>
              <a:t>DlogAnalysis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18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4000" y="-11796713"/>
            <a:ext cx="16638588" cy="12480926"/>
          </a:xfrm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4000" y="-11796713"/>
            <a:ext cx="16638588" cy="12480926"/>
          </a:xfrm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4000" y="-11796713"/>
            <a:ext cx="16638588" cy="12480926"/>
          </a:xfrm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6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2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68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66800"/>
            <a:ext cx="8229600" cy="480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35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856AE-3946-4018-B833-E4539581A6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695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13D7D-399E-45D9-AB0B-42285ACD16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23952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3010B7-5F2E-43A3-8BDA-097CB32B01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13992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CB8235-5781-4999-8A24-966878EC63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61997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43DC6-6DD8-4C2F-993A-8E58A07C58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70137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8FC7-7DEF-421F-9CEE-BF17BB01B8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57592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C5F68-678A-4B52-AF3F-A3B40AE317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429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009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E1CF66-CBC9-4A1D-B77F-A9A8FB7161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72157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9B5FD-CF31-49AD-A88F-76F6AC6905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13125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A3BF1-302F-439A-ACF0-32F1F31B87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25886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195B2-A691-498C-A323-27A5616B8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9774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473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8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03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550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005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7" name="Picture 13" descr="Intel_white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6169025"/>
            <a:ext cx="811213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Line 18"/>
          <p:cNvSpPr>
            <a:spLocks noChangeShapeType="1"/>
          </p:cNvSpPr>
          <p:nvPr userDrawn="1"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5" name="Rectangle 21"/>
          <p:cNvSpPr>
            <a:spLocks noChangeArrowheads="1"/>
          </p:cNvSpPr>
          <p:nvPr userDrawn="1"/>
        </p:nvSpPr>
        <p:spPr bwMode="auto"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AB335C71-FCED-4A92-AEFB-2303C13A29BF}" type="slidenum">
              <a:rPr lang="en-US" sz="1400" b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US" sz="1400" b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marL="1143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marL="1600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marL="20574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3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4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83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8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 b="0">
                <a:latin typeface="+mn-lt"/>
              </a:defRPr>
            </a:lvl1pPr>
          </a:lstStyle>
          <a:p>
            <a:fld id="{6BDC3DB6-C7F9-44ED-A6ED-98F2DD39380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219200"/>
            <a:ext cx="7696200" cy="1470025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Chord: A Versatile Platform for Program Analysis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2286000"/>
          </a:xfrm>
        </p:spPr>
        <p:txBody>
          <a:bodyPr/>
          <a:lstStyle/>
          <a:p>
            <a:r>
              <a:rPr lang="en-US" sz="3400" dirty="0" err="1">
                <a:solidFill>
                  <a:schemeClr val="bg1"/>
                </a:solidFill>
              </a:rPr>
              <a:t>Mayur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 err="1">
                <a:solidFill>
                  <a:schemeClr val="bg1"/>
                </a:solidFill>
              </a:rPr>
              <a:t>Naik</a:t>
            </a:r>
            <a:endParaRPr lang="en-US" sz="3400" dirty="0">
              <a:solidFill>
                <a:schemeClr val="bg1"/>
              </a:solidFill>
            </a:endParaRPr>
          </a:p>
          <a:p>
            <a:r>
              <a:rPr lang="en-US" sz="3400" dirty="0">
                <a:solidFill>
                  <a:schemeClr val="bg1"/>
                </a:solidFill>
              </a:rPr>
              <a:t>Intel Labs, Berkeley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3400" dirty="0">
                <a:solidFill>
                  <a:schemeClr val="bg1"/>
                </a:solidFill>
              </a:rPr>
              <a:t>PLDI 2011 Tutorial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Setting Up a Java Program for Analysis</a:t>
            </a:r>
          </a:p>
        </p:txBody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0" y="1905000"/>
            <a:ext cx="5105400" cy="137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Command to run in Chord’s main directory: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ant –</a:t>
            </a:r>
            <a:r>
              <a:rPr lang="en-US" sz="2000" dirty="0" err="1">
                <a:solidFill>
                  <a:schemeClr val="bg1"/>
                </a:solidFill>
              </a:rPr>
              <a:t>Dchord.work.dir</a:t>
            </a:r>
            <a:r>
              <a:rPr lang="en-US" sz="2000" dirty="0">
                <a:solidFill>
                  <a:schemeClr val="bg1"/>
                </a:solidFill>
              </a:rPr>
              <a:t>=&lt;…&gt;/example run</a:t>
            </a:r>
          </a:p>
        </p:txBody>
      </p:sp>
      <p:sp>
        <p:nvSpPr>
          <p:cNvPr id="964612" name="Rectangle 4"/>
          <p:cNvSpPr>
            <a:spLocks noChangeArrowheads="1"/>
          </p:cNvSpPr>
          <p:nvPr/>
        </p:nvSpPr>
        <p:spPr bwMode="auto">
          <a:xfrm>
            <a:off x="457200" y="1065213"/>
            <a:ext cx="2971800" cy="55626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example/</a:t>
            </a:r>
            <a:b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</a:t>
            </a:r>
            <a:r>
              <a:rPr lang="en-US" sz="1800" b="0" dirty="0" err="1">
                <a:solidFill>
                  <a:schemeClr val="bg1"/>
                </a:solidFill>
                <a:cs typeface="Times New Roman" pitchFamily="18" charset="0"/>
              </a:rPr>
              <a:t>src</a:t>
            </a: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/</a:t>
            </a:r>
            <a:b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        foo/</a:t>
            </a:r>
            <a:b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               Main.java</a:t>
            </a:r>
            <a:b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               ...</a:t>
            </a:r>
            <a:b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classes/</a:t>
            </a:r>
            <a:b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        foo/</a:t>
            </a:r>
            <a:b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               </a:t>
            </a:r>
            <a:r>
              <a:rPr lang="en-US" sz="1800" b="0" dirty="0" err="1">
                <a:solidFill>
                  <a:schemeClr val="bg1"/>
                </a:solidFill>
                <a:cs typeface="Times New Roman" pitchFamily="18" charset="0"/>
              </a:rPr>
              <a:t>Main.class</a:t>
            </a: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/>
            </a:r>
            <a:b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               ...</a:t>
            </a:r>
            <a:b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lib/</a:t>
            </a:r>
            <a:b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        </a:t>
            </a:r>
            <a:r>
              <a:rPr lang="en-US" sz="1800" b="0" dirty="0" err="1">
                <a:solidFill>
                  <a:schemeClr val="bg1"/>
                </a:solidFill>
                <a:cs typeface="Times New Roman" pitchFamily="18" charset="0"/>
              </a:rPr>
              <a:t>src</a:t>
            </a: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/</a:t>
            </a:r>
            <a:b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               </a:t>
            </a:r>
            <a:r>
              <a:rPr lang="en-US" sz="1800" b="0" dirty="0" err="1">
                <a:solidFill>
                  <a:schemeClr val="bg1"/>
                </a:solidFill>
                <a:cs typeface="Times New Roman" pitchFamily="18" charset="0"/>
              </a:rPr>
              <a:t>taz</a:t>
            </a: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/</a:t>
            </a:r>
            <a:b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               ...</a:t>
            </a:r>
            <a:b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        jar/</a:t>
            </a:r>
            <a:b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               taz.jar</a:t>
            </a:r>
          </a:p>
          <a:p>
            <a:pPr algn="l"/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</a:t>
            </a:r>
            <a:r>
              <a:rPr lang="en-US" sz="1800" b="0" dirty="0" err="1">
                <a:solidFill>
                  <a:schemeClr val="bg1"/>
                </a:solidFill>
                <a:cs typeface="Times New Roman" pitchFamily="18" charset="0"/>
              </a:rPr>
              <a:t>chord.properties</a:t>
            </a:r>
            <a:endParaRPr lang="en-US" sz="1800" b="0" dirty="0">
              <a:solidFill>
                <a:schemeClr val="bg1"/>
              </a:solidFill>
              <a:cs typeface="Times New Roman" pitchFamily="18" charset="0"/>
            </a:endParaRPr>
          </a:p>
          <a:p>
            <a:pPr algn="l"/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</a:t>
            </a:r>
            <a:r>
              <a:rPr lang="en-US" sz="1800" b="0" dirty="0" err="1">
                <a:solidFill>
                  <a:schemeClr val="bg1"/>
                </a:solidFill>
                <a:cs typeface="Times New Roman" pitchFamily="18" charset="0"/>
              </a:rPr>
              <a:t>chord_output</a:t>
            </a: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/</a:t>
            </a:r>
          </a:p>
          <a:p>
            <a:pPr algn="l"/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        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bddbddb</a:t>
            </a: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/</a:t>
            </a:r>
            <a:endParaRPr lang="en-US" sz="1800" b="0" dirty="0">
              <a:solidFill>
                <a:schemeClr val="bg1"/>
              </a:solidFill>
            </a:endParaRPr>
          </a:p>
        </p:txBody>
      </p:sp>
      <p:sp>
        <p:nvSpPr>
          <p:cNvPr id="964613" name="Line 5"/>
          <p:cNvSpPr>
            <a:spLocks noChangeShapeType="1"/>
          </p:cNvSpPr>
          <p:nvPr/>
        </p:nvSpPr>
        <p:spPr bwMode="auto">
          <a:xfrm>
            <a:off x="838200" y="1457326"/>
            <a:ext cx="0" cy="23304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14" name="Line 6"/>
          <p:cNvSpPr>
            <a:spLocks noChangeShapeType="1"/>
          </p:cNvSpPr>
          <p:nvPr/>
        </p:nvSpPr>
        <p:spPr bwMode="auto">
          <a:xfrm>
            <a:off x="838200" y="1620838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17" name="Line 9"/>
          <p:cNvSpPr>
            <a:spLocks noChangeShapeType="1"/>
          </p:cNvSpPr>
          <p:nvPr/>
        </p:nvSpPr>
        <p:spPr bwMode="auto">
          <a:xfrm>
            <a:off x="838200" y="2698750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18" name="Line 10"/>
          <p:cNvSpPr>
            <a:spLocks noChangeShapeType="1"/>
          </p:cNvSpPr>
          <p:nvPr/>
        </p:nvSpPr>
        <p:spPr bwMode="auto">
          <a:xfrm>
            <a:off x="838200" y="3787775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20" name="Line 12"/>
          <p:cNvSpPr>
            <a:spLocks noChangeShapeType="1"/>
          </p:cNvSpPr>
          <p:nvPr/>
        </p:nvSpPr>
        <p:spPr bwMode="auto">
          <a:xfrm>
            <a:off x="838200" y="5583238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21" name="Line 13"/>
          <p:cNvSpPr>
            <a:spLocks noChangeShapeType="1"/>
          </p:cNvSpPr>
          <p:nvPr/>
        </p:nvSpPr>
        <p:spPr bwMode="auto">
          <a:xfrm>
            <a:off x="1404938" y="1902933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22" name="Line 14"/>
          <p:cNvSpPr>
            <a:spLocks noChangeShapeType="1"/>
          </p:cNvSpPr>
          <p:nvPr/>
        </p:nvSpPr>
        <p:spPr bwMode="auto">
          <a:xfrm>
            <a:off x="1404938" y="1719263"/>
            <a:ext cx="0" cy="18256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23" name="Line 15"/>
          <p:cNvSpPr>
            <a:spLocks noChangeShapeType="1"/>
          </p:cNvSpPr>
          <p:nvPr/>
        </p:nvSpPr>
        <p:spPr bwMode="auto">
          <a:xfrm>
            <a:off x="1905000" y="2155825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24" name="Line 16"/>
          <p:cNvSpPr>
            <a:spLocks noChangeShapeType="1"/>
          </p:cNvSpPr>
          <p:nvPr/>
        </p:nvSpPr>
        <p:spPr bwMode="auto">
          <a:xfrm>
            <a:off x="1905000" y="1982788"/>
            <a:ext cx="0" cy="384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25" name="Line 17"/>
          <p:cNvSpPr>
            <a:spLocks noChangeShapeType="1"/>
          </p:cNvSpPr>
          <p:nvPr/>
        </p:nvSpPr>
        <p:spPr bwMode="auto">
          <a:xfrm>
            <a:off x="1895475" y="2371725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26" name="Line 18"/>
          <p:cNvSpPr>
            <a:spLocks noChangeShapeType="1"/>
          </p:cNvSpPr>
          <p:nvPr/>
        </p:nvSpPr>
        <p:spPr bwMode="auto">
          <a:xfrm>
            <a:off x="1416050" y="2971800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27" name="Line 19"/>
          <p:cNvSpPr>
            <a:spLocks noChangeShapeType="1"/>
          </p:cNvSpPr>
          <p:nvPr/>
        </p:nvSpPr>
        <p:spPr bwMode="auto">
          <a:xfrm>
            <a:off x="1416050" y="2798763"/>
            <a:ext cx="0" cy="18256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28" name="Line 20"/>
          <p:cNvSpPr>
            <a:spLocks noChangeShapeType="1"/>
          </p:cNvSpPr>
          <p:nvPr/>
        </p:nvSpPr>
        <p:spPr bwMode="auto">
          <a:xfrm>
            <a:off x="1905000" y="3282950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29" name="Line 21"/>
          <p:cNvSpPr>
            <a:spLocks noChangeShapeType="1"/>
          </p:cNvSpPr>
          <p:nvPr/>
        </p:nvSpPr>
        <p:spPr bwMode="auto">
          <a:xfrm>
            <a:off x="1905000" y="3109913"/>
            <a:ext cx="0" cy="384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30" name="Line 22"/>
          <p:cNvSpPr>
            <a:spLocks noChangeShapeType="1"/>
          </p:cNvSpPr>
          <p:nvPr/>
        </p:nvSpPr>
        <p:spPr bwMode="auto">
          <a:xfrm>
            <a:off x="1895475" y="3498850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31" name="Line 23"/>
          <p:cNvSpPr>
            <a:spLocks noChangeShapeType="1"/>
          </p:cNvSpPr>
          <p:nvPr/>
        </p:nvSpPr>
        <p:spPr bwMode="auto">
          <a:xfrm>
            <a:off x="1414463" y="4087813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32" name="Line 24"/>
          <p:cNvSpPr>
            <a:spLocks noChangeShapeType="1"/>
          </p:cNvSpPr>
          <p:nvPr/>
        </p:nvSpPr>
        <p:spPr bwMode="auto">
          <a:xfrm>
            <a:off x="1414463" y="3914775"/>
            <a:ext cx="0" cy="9969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33" name="Line 25"/>
          <p:cNvSpPr>
            <a:spLocks noChangeShapeType="1"/>
          </p:cNvSpPr>
          <p:nvPr/>
        </p:nvSpPr>
        <p:spPr bwMode="auto">
          <a:xfrm>
            <a:off x="1905000" y="4381500"/>
            <a:ext cx="30162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34" name="Line 26"/>
          <p:cNvSpPr>
            <a:spLocks noChangeShapeType="1"/>
          </p:cNvSpPr>
          <p:nvPr/>
        </p:nvSpPr>
        <p:spPr bwMode="auto">
          <a:xfrm>
            <a:off x="1905000" y="4208463"/>
            <a:ext cx="0" cy="384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35" name="Line 27"/>
          <p:cNvSpPr>
            <a:spLocks noChangeShapeType="1"/>
          </p:cNvSpPr>
          <p:nvPr/>
        </p:nvSpPr>
        <p:spPr bwMode="auto">
          <a:xfrm>
            <a:off x="1895475" y="4597400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36" name="Line 28"/>
          <p:cNvSpPr>
            <a:spLocks noChangeShapeType="1"/>
          </p:cNvSpPr>
          <p:nvPr/>
        </p:nvSpPr>
        <p:spPr bwMode="auto">
          <a:xfrm>
            <a:off x="1414463" y="4908550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37" name="Line 29"/>
          <p:cNvSpPr>
            <a:spLocks noChangeShapeType="1"/>
          </p:cNvSpPr>
          <p:nvPr/>
        </p:nvSpPr>
        <p:spPr bwMode="auto">
          <a:xfrm>
            <a:off x="1906588" y="5194300"/>
            <a:ext cx="30162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38" name="Line 30"/>
          <p:cNvSpPr>
            <a:spLocks noChangeShapeType="1"/>
          </p:cNvSpPr>
          <p:nvPr/>
        </p:nvSpPr>
        <p:spPr bwMode="auto">
          <a:xfrm>
            <a:off x="1906588" y="5021263"/>
            <a:ext cx="0" cy="18256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39" name="Rectangle 31"/>
          <p:cNvSpPr>
            <a:spLocks noChangeArrowheads="1"/>
          </p:cNvSpPr>
          <p:nvPr/>
        </p:nvSpPr>
        <p:spPr bwMode="auto">
          <a:xfrm>
            <a:off x="4343400" y="3886200"/>
            <a:ext cx="4191000" cy="21336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sz="1800" b="0" dirty="0" err="1">
                <a:solidFill>
                  <a:schemeClr val="bg1"/>
                </a:solidFill>
              </a:rPr>
              <a:t>chord.main.class</a:t>
            </a:r>
            <a:r>
              <a:rPr lang="en-US" sz="1800" b="0" dirty="0">
                <a:solidFill>
                  <a:schemeClr val="bg1"/>
                </a:solidFill>
              </a:rPr>
              <a:t>=</a:t>
            </a:r>
            <a:r>
              <a:rPr lang="en-US" sz="1800" b="0" dirty="0" err="1">
                <a:solidFill>
                  <a:schemeClr val="bg1"/>
                </a:solidFill>
              </a:rPr>
              <a:t>foo.Main</a:t>
            </a:r>
            <a:r>
              <a:rPr lang="en-US" sz="1800" b="0" dirty="0">
                <a:solidFill>
                  <a:schemeClr val="bg1"/>
                </a:solidFill>
              </a:rPr>
              <a:t/>
            </a:r>
            <a:br>
              <a:rPr lang="en-US" sz="1800" b="0" dirty="0">
                <a:solidFill>
                  <a:schemeClr val="bg1"/>
                </a:solidFill>
              </a:rPr>
            </a:br>
            <a:r>
              <a:rPr lang="en-US" sz="1800" b="0" dirty="0" err="1">
                <a:solidFill>
                  <a:schemeClr val="bg1"/>
                </a:solidFill>
              </a:rPr>
              <a:t>chord.class.path</a:t>
            </a:r>
            <a:r>
              <a:rPr lang="en-US" sz="1800" b="0" dirty="0">
                <a:solidFill>
                  <a:schemeClr val="bg1"/>
                </a:solidFill>
              </a:rPr>
              <a:t>=</a:t>
            </a:r>
            <a:r>
              <a:rPr lang="en-US" sz="1800" b="0" dirty="0" err="1">
                <a:solidFill>
                  <a:schemeClr val="bg1"/>
                </a:solidFill>
              </a:rPr>
              <a:t>classes:lib</a:t>
            </a:r>
            <a:r>
              <a:rPr lang="en-US" sz="1800" b="0" dirty="0">
                <a:solidFill>
                  <a:schemeClr val="bg1"/>
                </a:solidFill>
              </a:rPr>
              <a:t>/jar/taz.jar</a:t>
            </a:r>
            <a:br>
              <a:rPr lang="en-US" sz="1800" b="0" dirty="0">
                <a:solidFill>
                  <a:schemeClr val="bg1"/>
                </a:solidFill>
              </a:rPr>
            </a:br>
            <a:r>
              <a:rPr lang="en-US" sz="1800" b="0" dirty="0" err="1">
                <a:solidFill>
                  <a:schemeClr val="bg1"/>
                </a:solidFill>
              </a:rPr>
              <a:t>chord.src.path</a:t>
            </a:r>
            <a:r>
              <a:rPr lang="en-US" sz="1800" b="0" dirty="0">
                <a:solidFill>
                  <a:schemeClr val="bg1"/>
                </a:solidFill>
              </a:rPr>
              <a:t>=</a:t>
            </a:r>
            <a:r>
              <a:rPr lang="en-US" sz="1800" b="0" dirty="0" err="1">
                <a:solidFill>
                  <a:schemeClr val="bg1"/>
                </a:solidFill>
              </a:rPr>
              <a:t>src:lib</a:t>
            </a:r>
            <a:r>
              <a:rPr lang="en-US" sz="1800" b="0" dirty="0">
                <a:solidFill>
                  <a:schemeClr val="bg1"/>
                </a:solidFill>
              </a:rPr>
              <a:t>/</a:t>
            </a:r>
            <a:r>
              <a:rPr lang="en-US" sz="1800" b="0" dirty="0" err="1">
                <a:solidFill>
                  <a:schemeClr val="bg1"/>
                </a:solidFill>
              </a:rPr>
              <a:t>src</a:t>
            </a:r>
            <a:r>
              <a:rPr lang="en-US" sz="1800" b="0" dirty="0">
                <a:solidFill>
                  <a:schemeClr val="bg1"/>
                </a:solidFill>
              </a:rPr>
              <a:t/>
            </a:r>
            <a:br>
              <a:rPr lang="en-US" sz="1800" b="0" dirty="0">
                <a:solidFill>
                  <a:schemeClr val="bg1"/>
                </a:solidFill>
              </a:rPr>
            </a:br>
            <a:r>
              <a:rPr lang="en-US" sz="1800" b="0" dirty="0" err="1">
                <a:solidFill>
                  <a:schemeClr val="bg1"/>
                </a:solidFill>
              </a:rPr>
              <a:t>chord.run.ids</a:t>
            </a:r>
            <a:r>
              <a:rPr lang="en-US" sz="1800" b="0" dirty="0">
                <a:solidFill>
                  <a:schemeClr val="bg1"/>
                </a:solidFill>
              </a:rPr>
              <a:t>=0,1</a:t>
            </a:r>
            <a:br>
              <a:rPr lang="en-US" sz="1800" b="0" dirty="0">
                <a:solidFill>
                  <a:schemeClr val="bg1"/>
                </a:solidFill>
              </a:rPr>
            </a:br>
            <a:r>
              <a:rPr lang="en-US" sz="1800" b="0" dirty="0">
                <a:solidFill>
                  <a:schemeClr val="bg1"/>
                </a:solidFill>
              </a:rPr>
              <a:t>chord.args.0="-thread 1 -n 10"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b="0" dirty="0">
                <a:solidFill>
                  <a:schemeClr val="bg1"/>
                </a:solidFill>
              </a:rPr>
              <a:t/>
            </a:r>
            <a:br>
              <a:rPr lang="en-US" sz="1800" b="0" dirty="0">
                <a:solidFill>
                  <a:schemeClr val="bg1"/>
                </a:solidFill>
              </a:rPr>
            </a:br>
            <a:r>
              <a:rPr lang="en-US" sz="1800" b="0" dirty="0">
                <a:solidFill>
                  <a:schemeClr val="bg1"/>
                </a:solidFill>
              </a:rPr>
              <a:t>chord.args.1="-thread 2 -n 50"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64643" name="Line 35"/>
          <p:cNvSpPr>
            <a:spLocks noChangeShapeType="1"/>
          </p:cNvSpPr>
          <p:nvPr/>
        </p:nvSpPr>
        <p:spPr bwMode="auto">
          <a:xfrm flipV="1">
            <a:off x="2971800" y="4953000"/>
            <a:ext cx="1371600" cy="609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45" name="Line 37"/>
          <p:cNvSpPr>
            <a:spLocks noChangeShapeType="1"/>
          </p:cNvSpPr>
          <p:nvPr/>
        </p:nvSpPr>
        <p:spPr bwMode="auto">
          <a:xfrm>
            <a:off x="838200" y="5997575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46" name="Line 38"/>
          <p:cNvSpPr>
            <a:spLocks noChangeShapeType="1"/>
          </p:cNvSpPr>
          <p:nvPr/>
        </p:nvSpPr>
        <p:spPr bwMode="auto">
          <a:xfrm>
            <a:off x="1524000" y="6389688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47" name="Line 39"/>
          <p:cNvSpPr>
            <a:spLocks noChangeShapeType="1"/>
          </p:cNvSpPr>
          <p:nvPr/>
        </p:nvSpPr>
        <p:spPr bwMode="auto">
          <a:xfrm>
            <a:off x="1524000" y="6172200"/>
            <a:ext cx="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5"/>
          <p:cNvSpPr>
            <a:spLocks noChangeShapeType="1"/>
          </p:cNvSpPr>
          <p:nvPr/>
        </p:nvSpPr>
        <p:spPr bwMode="auto">
          <a:xfrm>
            <a:off x="838200" y="5583238"/>
            <a:ext cx="0" cy="420624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5"/>
          <p:cNvSpPr>
            <a:spLocks noChangeShapeType="1"/>
          </p:cNvSpPr>
          <p:nvPr/>
        </p:nvSpPr>
        <p:spPr bwMode="auto">
          <a:xfrm>
            <a:off x="838200" y="3788734"/>
            <a:ext cx="0" cy="1794504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11" grpId="0" uiExpand="1" build="p"/>
      <p:bldP spid="964620" grpId="0" animBg="1"/>
      <p:bldP spid="964639" grpId="0" animBg="1"/>
      <p:bldP spid="964643" grpId="0" animBg="1"/>
      <p:bldP spid="964645" grpId="0" animBg="1"/>
      <p:bldP spid="964646" grpId="0" animBg="1"/>
      <p:bldP spid="964647" grpId="0" animBg="1"/>
      <p:bldP spid="33" grpId="0" animBg="1"/>
      <p:bldP spid="3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utoShape 67"/>
          <p:cNvSpPr>
            <a:spLocks noChangeArrowheads="1"/>
          </p:cNvSpPr>
          <p:nvPr/>
        </p:nvSpPr>
        <p:spPr bwMode="auto">
          <a:xfrm>
            <a:off x="1014413" y="1677988"/>
            <a:ext cx="2566987" cy="29210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7494" name="AutoShape 54"/>
          <p:cNvSpPr>
            <a:spLocks noChangeArrowheads="1"/>
          </p:cNvSpPr>
          <p:nvPr/>
        </p:nvSpPr>
        <p:spPr bwMode="auto">
          <a:xfrm>
            <a:off x="990600" y="5800725"/>
            <a:ext cx="2743200" cy="53340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7493" name="AutoShape 53"/>
          <p:cNvSpPr>
            <a:spLocks noChangeArrowheads="1"/>
          </p:cNvSpPr>
          <p:nvPr/>
        </p:nvSpPr>
        <p:spPr bwMode="auto">
          <a:xfrm>
            <a:off x="860425" y="2319338"/>
            <a:ext cx="3581400" cy="2252662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74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Example: Cloning with Object Sensitivity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57446" name="AutoShape 6"/>
          <p:cNvCxnSpPr>
            <a:cxnSpLocks noChangeShapeType="1"/>
          </p:cNvCxnSpPr>
          <p:nvPr/>
        </p:nvCxnSpPr>
        <p:spPr bwMode="auto">
          <a:xfrm>
            <a:off x="4724400" y="7429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47" name="AutoShape 7"/>
          <p:cNvCxnSpPr>
            <a:cxnSpLocks noChangeShapeType="1"/>
          </p:cNvCxnSpPr>
          <p:nvPr/>
        </p:nvCxnSpPr>
        <p:spPr bwMode="auto">
          <a:xfrm>
            <a:off x="4724400" y="7429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48" name="AutoShape 8"/>
          <p:cNvCxnSpPr>
            <a:cxnSpLocks noChangeShapeType="1"/>
          </p:cNvCxnSpPr>
          <p:nvPr/>
        </p:nvCxnSpPr>
        <p:spPr bwMode="auto">
          <a:xfrm>
            <a:off x="4724400" y="7429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7449" name="AutoShape 9"/>
          <p:cNvSpPr>
            <a:spLocks noChangeArrowheads="1"/>
          </p:cNvSpPr>
          <p:nvPr/>
        </p:nvSpPr>
        <p:spPr bwMode="auto">
          <a:xfrm>
            <a:off x="2252663" y="5802313"/>
            <a:ext cx="1352550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57495" name="AutoShape 55"/>
          <p:cNvCxnSpPr>
            <a:cxnSpLocks noChangeShapeType="1"/>
            <a:endCxn id="957493" idx="1"/>
          </p:cNvCxnSpPr>
          <p:nvPr/>
        </p:nvCxnSpPr>
        <p:spPr bwMode="auto">
          <a:xfrm rot="10800000" flipV="1">
            <a:off x="860425" y="1824038"/>
            <a:ext cx="153988" cy="1622425"/>
          </a:xfrm>
          <a:prstGeom prst="curvedConnector3">
            <a:avLst>
              <a:gd name="adj1" fmla="val 345356"/>
            </a:avLst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7497" name="Text Box 57"/>
          <p:cNvSpPr txBox="1">
            <a:spLocks noChangeArrowheads="1"/>
          </p:cNvSpPr>
          <p:nvPr/>
        </p:nvSpPr>
        <p:spPr bwMode="auto">
          <a:xfrm>
            <a:off x="112713" y="2392363"/>
            <a:ext cx="3222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57503" name="Text Box 63"/>
          <p:cNvSpPr txBox="1">
            <a:spLocks noChangeArrowheads="1"/>
          </p:cNvSpPr>
          <p:nvPr/>
        </p:nvSpPr>
        <p:spPr bwMode="auto">
          <a:xfrm>
            <a:off x="2202665" y="4830763"/>
            <a:ext cx="324127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7508" name="AutoShape 68"/>
          <p:cNvSpPr>
            <a:spLocks noChangeArrowheads="1"/>
          </p:cNvSpPr>
          <p:nvPr/>
        </p:nvSpPr>
        <p:spPr bwMode="auto">
          <a:xfrm>
            <a:off x="2635250" y="4088772"/>
            <a:ext cx="1239838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09" name="AutoShape 69"/>
          <p:cNvSpPr>
            <a:spLocks noChangeArrowheads="1"/>
          </p:cNvSpPr>
          <p:nvPr/>
        </p:nvSpPr>
        <p:spPr bwMode="auto">
          <a:xfrm>
            <a:off x="2263775" y="2328863"/>
            <a:ext cx="1112838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10" name="AutoShape 70"/>
          <p:cNvSpPr>
            <a:spLocks noChangeArrowheads="1"/>
          </p:cNvSpPr>
          <p:nvPr/>
        </p:nvSpPr>
        <p:spPr bwMode="auto">
          <a:xfrm>
            <a:off x="2625725" y="3435830"/>
            <a:ext cx="1249363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11" name="AutoShape 71"/>
          <p:cNvSpPr>
            <a:spLocks noChangeArrowheads="1"/>
          </p:cNvSpPr>
          <p:nvPr/>
        </p:nvSpPr>
        <p:spPr bwMode="auto">
          <a:xfrm>
            <a:off x="2263775" y="2761622"/>
            <a:ext cx="1103313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12" name="Rectangle 72"/>
          <p:cNvSpPr>
            <a:spLocks noChangeArrowheads="1"/>
          </p:cNvSpPr>
          <p:nvPr/>
        </p:nvSpPr>
        <p:spPr bwMode="auto">
          <a:xfrm>
            <a:off x="990600" y="3211513"/>
            <a:ext cx="3484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for (int i = 0; i &lt; K; i++)</a:t>
            </a:r>
          </a:p>
        </p:txBody>
      </p:sp>
      <p:sp>
        <p:nvSpPr>
          <p:cNvPr id="957513" name="Rectangle 73"/>
          <p:cNvSpPr>
            <a:spLocks noChangeArrowheads="1"/>
          </p:cNvSpPr>
          <p:nvPr/>
        </p:nvSpPr>
        <p:spPr bwMode="auto">
          <a:xfrm>
            <a:off x="1000125" y="3865563"/>
            <a:ext cx="3484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for (int i = 0; i &lt; M; i++)</a:t>
            </a:r>
          </a:p>
        </p:txBody>
      </p:sp>
      <p:sp>
        <p:nvSpPr>
          <p:cNvPr id="957514" name="AutoShape 74"/>
          <p:cNvSpPr>
            <a:spLocks noChangeArrowheads="1"/>
          </p:cNvSpPr>
          <p:nvPr/>
        </p:nvSpPr>
        <p:spPr bwMode="auto">
          <a:xfrm>
            <a:off x="2122488" y="1687513"/>
            <a:ext cx="1143000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AutoShape 54"/>
          <p:cNvSpPr>
            <a:spLocks noChangeArrowheads="1"/>
          </p:cNvSpPr>
          <p:nvPr/>
        </p:nvSpPr>
        <p:spPr bwMode="auto">
          <a:xfrm>
            <a:off x="4114800" y="5800725"/>
            <a:ext cx="2743200" cy="53340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5376863" y="5802313"/>
            <a:ext cx="1352550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552700" y="4572000"/>
            <a:ext cx="0" cy="1256966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2552700" y="4572000"/>
            <a:ext cx="2824163" cy="1230313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Text Box 63"/>
          <p:cNvSpPr txBox="1">
            <a:spLocks noChangeArrowheads="1"/>
          </p:cNvSpPr>
          <p:nvPr/>
        </p:nvSpPr>
        <p:spPr bwMode="auto">
          <a:xfrm>
            <a:off x="4171672" y="4827657"/>
            <a:ext cx="324128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02" name="AutoShape 2"/>
          <p:cNvCxnSpPr>
            <a:cxnSpLocks noChangeShapeType="1"/>
          </p:cNvCxnSpPr>
          <p:nvPr/>
        </p:nvCxnSpPr>
        <p:spPr bwMode="auto">
          <a:xfrm flipH="1">
            <a:off x="5593905" y="2614613"/>
            <a:ext cx="4763" cy="3365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AutoShape 3"/>
          <p:cNvCxnSpPr>
            <a:cxnSpLocks noChangeShapeType="1"/>
          </p:cNvCxnSpPr>
          <p:nvPr/>
        </p:nvCxnSpPr>
        <p:spPr bwMode="auto">
          <a:xfrm flipH="1">
            <a:off x="7860855" y="2625725"/>
            <a:ext cx="4763" cy="3365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AutoShape 11"/>
          <p:cNvSpPr>
            <a:spLocks noChangeArrowheads="1"/>
          </p:cNvSpPr>
          <p:nvPr/>
        </p:nvSpPr>
        <p:spPr bwMode="auto">
          <a:xfrm>
            <a:off x="6657403" y="1563688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b</a:t>
            </a:r>
          </a:p>
        </p:txBody>
      </p:sp>
      <p:sp>
        <p:nvSpPr>
          <p:cNvPr id="105" name="AutoShape 12"/>
          <p:cNvSpPr>
            <a:spLocks noChangeArrowheads="1"/>
          </p:cNvSpPr>
          <p:nvPr/>
        </p:nvSpPr>
        <p:spPr bwMode="auto">
          <a:xfrm>
            <a:off x="6214491" y="2090738"/>
            <a:ext cx="1143000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1</a:t>
            </a:r>
            <a:r>
              <a:rPr lang="en-US" sz="1600">
                <a:latin typeface="Courier New" pitchFamily="49" charset="0"/>
              </a:rPr>
              <a:t> Bldg</a:t>
            </a:r>
          </a:p>
        </p:txBody>
      </p:sp>
      <p:sp>
        <p:nvSpPr>
          <p:cNvPr id="106" name="AutoShape 13"/>
          <p:cNvSpPr>
            <a:spLocks noChangeArrowheads="1"/>
          </p:cNvSpPr>
          <p:nvPr/>
        </p:nvSpPr>
        <p:spPr bwMode="auto">
          <a:xfrm>
            <a:off x="5458968" y="2379663"/>
            <a:ext cx="265112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</a:rPr>
              <a:t>el</a:t>
            </a:r>
          </a:p>
        </p:txBody>
      </p:sp>
      <p:sp>
        <p:nvSpPr>
          <p:cNvPr id="107" name="AutoShape 14"/>
          <p:cNvSpPr>
            <a:spLocks noChangeArrowheads="1"/>
          </p:cNvSpPr>
          <p:nvPr/>
        </p:nvSpPr>
        <p:spPr bwMode="auto">
          <a:xfrm>
            <a:off x="5382768" y="2962275"/>
            <a:ext cx="114300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2</a:t>
            </a:r>
            <a:r>
              <a:rPr lang="en-US" sz="1600">
                <a:latin typeface="Courier New" pitchFamily="49" charset="0"/>
              </a:rPr>
              <a:t> List</a:t>
            </a:r>
          </a:p>
        </p:txBody>
      </p:sp>
      <p:sp>
        <p:nvSpPr>
          <p:cNvPr id="108" name="AutoShape 15"/>
          <p:cNvSpPr>
            <a:spLocks noChangeArrowheads="1"/>
          </p:cNvSpPr>
          <p:nvPr/>
        </p:nvSpPr>
        <p:spPr bwMode="auto">
          <a:xfrm>
            <a:off x="7730680" y="2401888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err="1">
                <a:latin typeface="Courier New" pitchFamily="49" charset="0"/>
              </a:rPr>
              <a:t>fl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09" name="AutoShape 16"/>
          <p:cNvSpPr>
            <a:spLocks noChangeArrowheads="1"/>
          </p:cNvSpPr>
          <p:nvPr/>
        </p:nvSpPr>
        <p:spPr bwMode="auto">
          <a:xfrm>
            <a:off x="7017448" y="2962275"/>
            <a:ext cx="114300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</a:rPr>
              <a:t>new</a:t>
            </a:r>
            <a:r>
              <a:rPr lang="en-US" sz="1600" baseline="30000" dirty="0">
                <a:latin typeface="Courier New" pitchFamily="49" charset="0"/>
              </a:rPr>
              <a:t>3</a:t>
            </a:r>
            <a:r>
              <a:rPr lang="en-US" sz="1600" dirty="0">
                <a:latin typeface="Courier New" pitchFamily="49" charset="0"/>
              </a:rPr>
              <a:t> List</a:t>
            </a:r>
          </a:p>
        </p:txBody>
      </p:sp>
      <p:sp>
        <p:nvSpPr>
          <p:cNvPr id="110" name="AutoShape 18"/>
          <p:cNvSpPr>
            <a:spLocks noChangeArrowheads="1"/>
          </p:cNvSpPr>
          <p:nvPr/>
        </p:nvSpPr>
        <p:spPr bwMode="auto">
          <a:xfrm>
            <a:off x="7438453" y="5373688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e</a:t>
            </a:r>
          </a:p>
        </p:txBody>
      </p:sp>
      <p:sp>
        <p:nvSpPr>
          <p:cNvPr id="111" name="AutoShape 19"/>
          <p:cNvSpPr>
            <a:spLocks noChangeArrowheads="1"/>
          </p:cNvSpPr>
          <p:nvPr/>
        </p:nvSpPr>
        <p:spPr bwMode="auto">
          <a:xfrm>
            <a:off x="6909816" y="4849813"/>
            <a:ext cx="1316037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5</a:t>
            </a:r>
            <a:r>
              <a:rPr lang="en-US" sz="1600">
                <a:latin typeface="Courier New" pitchFamily="49" charset="0"/>
              </a:rPr>
              <a:t> Floor</a:t>
            </a:r>
          </a:p>
        </p:txBody>
      </p:sp>
      <p:sp>
        <p:nvSpPr>
          <p:cNvPr id="112" name="AutoShape 20"/>
          <p:cNvSpPr>
            <a:spLocks noChangeArrowheads="1"/>
          </p:cNvSpPr>
          <p:nvPr/>
        </p:nvSpPr>
        <p:spPr bwMode="auto">
          <a:xfrm>
            <a:off x="5334000" y="3838575"/>
            <a:ext cx="1239838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dirty="0">
                <a:latin typeface="Courier New" pitchFamily="49" charset="0"/>
              </a:rPr>
              <a:t>new</a:t>
            </a:r>
            <a:r>
              <a:rPr lang="en-US" sz="1600" baseline="30000" dirty="0">
                <a:latin typeface="Courier New" pitchFamily="49" charset="0"/>
              </a:rPr>
              <a:t>6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Obj</a:t>
            </a:r>
            <a:r>
              <a:rPr lang="en-US" sz="1600" dirty="0">
                <a:latin typeface="Courier New" pitchFamily="49" charset="0"/>
              </a:rPr>
              <a:t>[]</a:t>
            </a:r>
          </a:p>
        </p:txBody>
      </p:sp>
      <p:sp>
        <p:nvSpPr>
          <p:cNvPr id="113" name="AutoShape 21"/>
          <p:cNvSpPr>
            <a:spLocks noChangeArrowheads="1"/>
          </p:cNvSpPr>
          <p:nvPr/>
        </p:nvSpPr>
        <p:spPr bwMode="auto">
          <a:xfrm>
            <a:off x="5828728" y="5351463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f</a:t>
            </a:r>
          </a:p>
        </p:txBody>
      </p:sp>
      <p:sp>
        <p:nvSpPr>
          <p:cNvPr id="114" name="AutoShape 22"/>
          <p:cNvSpPr>
            <a:spLocks noChangeArrowheads="1"/>
          </p:cNvSpPr>
          <p:nvPr/>
        </p:nvSpPr>
        <p:spPr bwMode="auto">
          <a:xfrm>
            <a:off x="5309616" y="4851400"/>
            <a:ext cx="1317625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4</a:t>
            </a:r>
            <a:r>
              <a:rPr lang="en-US" sz="1600">
                <a:latin typeface="Courier New" pitchFamily="49" charset="0"/>
              </a:rPr>
              <a:t> Event</a:t>
            </a:r>
          </a:p>
        </p:txBody>
      </p:sp>
      <p:cxnSp>
        <p:nvCxnSpPr>
          <p:cNvPr id="115" name="AutoShape 23"/>
          <p:cNvCxnSpPr>
            <a:cxnSpLocks noChangeShapeType="1"/>
            <a:stCxn id="104" idx="2"/>
            <a:endCxn id="105" idx="0"/>
          </p:cNvCxnSpPr>
          <p:nvPr/>
        </p:nvCxnSpPr>
        <p:spPr bwMode="auto">
          <a:xfrm flipH="1">
            <a:off x="6785991" y="1828800"/>
            <a:ext cx="4762" cy="26193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AutoShape 24"/>
          <p:cNvCxnSpPr>
            <a:cxnSpLocks noChangeShapeType="1"/>
            <a:stCxn id="105" idx="2"/>
            <a:endCxn id="107" idx="0"/>
          </p:cNvCxnSpPr>
          <p:nvPr/>
        </p:nvCxnSpPr>
        <p:spPr bwMode="auto">
          <a:xfrm flipH="1">
            <a:off x="5954268" y="2355850"/>
            <a:ext cx="831723" cy="606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AutoShape 25"/>
          <p:cNvCxnSpPr>
            <a:cxnSpLocks noChangeShapeType="1"/>
            <a:stCxn id="105" idx="2"/>
            <a:endCxn id="109" idx="0"/>
          </p:cNvCxnSpPr>
          <p:nvPr/>
        </p:nvCxnSpPr>
        <p:spPr bwMode="auto">
          <a:xfrm>
            <a:off x="6785991" y="2355850"/>
            <a:ext cx="802957" cy="606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AutoShape 26"/>
          <p:cNvCxnSpPr>
            <a:cxnSpLocks noChangeShapeType="1"/>
            <a:stCxn id="107" idx="2"/>
            <a:endCxn id="112" idx="0"/>
          </p:cNvCxnSpPr>
          <p:nvPr/>
        </p:nvCxnSpPr>
        <p:spPr bwMode="auto">
          <a:xfrm flipH="1">
            <a:off x="5953919" y="3227388"/>
            <a:ext cx="349" cy="6111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AutoShape 27"/>
          <p:cNvCxnSpPr>
            <a:cxnSpLocks noChangeShapeType="1"/>
            <a:stCxn id="109" idx="2"/>
            <a:endCxn id="61" idx="0"/>
          </p:cNvCxnSpPr>
          <p:nvPr/>
        </p:nvCxnSpPr>
        <p:spPr bwMode="auto">
          <a:xfrm flipH="1">
            <a:off x="7582249" y="3227388"/>
            <a:ext cx="6699" cy="6191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AutoShape 28"/>
          <p:cNvCxnSpPr>
            <a:cxnSpLocks noChangeShapeType="1"/>
            <a:stCxn id="61" idx="2"/>
            <a:endCxn id="111" idx="0"/>
          </p:cNvCxnSpPr>
          <p:nvPr/>
        </p:nvCxnSpPr>
        <p:spPr bwMode="auto">
          <a:xfrm flipH="1">
            <a:off x="7567835" y="4113276"/>
            <a:ext cx="14414" cy="73653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AutoShape 29"/>
          <p:cNvCxnSpPr>
            <a:cxnSpLocks noChangeShapeType="1"/>
            <a:stCxn id="112" idx="2"/>
            <a:endCxn id="114" idx="0"/>
          </p:cNvCxnSpPr>
          <p:nvPr/>
        </p:nvCxnSpPr>
        <p:spPr bwMode="auto">
          <a:xfrm>
            <a:off x="5953919" y="4105275"/>
            <a:ext cx="14510" cy="7461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AutoShape 30"/>
          <p:cNvCxnSpPr>
            <a:cxnSpLocks noChangeShapeType="1"/>
            <a:stCxn id="113" idx="0"/>
            <a:endCxn id="114" idx="2"/>
          </p:cNvCxnSpPr>
          <p:nvPr/>
        </p:nvCxnSpPr>
        <p:spPr bwMode="auto">
          <a:xfrm flipV="1">
            <a:off x="5962078" y="5116513"/>
            <a:ext cx="6350" cy="2349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AutoShape 31"/>
          <p:cNvCxnSpPr>
            <a:cxnSpLocks noChangeShapeType="1"/>
            <a:stCxn id="110" idx="0"/>
            <a:endCxn id="111" idx="2"/>
          </p:cNvCxnSpPr>
          <p:nvPr/>
        </p:nvCxnSpPr>
        <p:spPr bwMode="auto">
          <a:xfrm flipH="1" flipV="1">
            <a:off x="7568628" y="5114925"/>
            <a:ext cx="3175" cy="25876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Text Box 32"/>
          <p:cNvSpPr txBox="1">
            <a:spLocks noChangeArrowheads="1"/>
          </p:cNvSpPr>
          <p:nvPr/>
        </p:nvSpPr>
        <p:spPr bwMode="auto">
          <a:xfrm>
            <a:off x="5970016" y="2581275"/>
            <a:ext cx="733425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events</a:t>
            </a:r>
          </a:p>
        </p:txBody>
      </p:sp>
      <p:sp>
        <p:nvSpPr>
          <p:cNvPr id="125" name="Text Box 33"/>
          <p:cNvSpPr txBox="1">
            <a:spLocks noChangeArrowheads="1"/>
          </p:cNvSpPr>
          <p:nvPr/>
        </p:nvSpPr>
        <p:spPr bwMode="auto">
          <a:xfrm>
            <a:off x="6808216" y="2581275"/>
            <a:ext cx="733425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floors</a:t>
            </a:r>
          </a:p>
        </p:txBody>
      </p:sp>
      <p:sp useBgFill="1">
        <p:nvSpPr>
          <p:cNvPr id="126" name="Text Box 34"/>
          <p:cNvSpPr txBox="1">
            <a:spLocks noChangeArrowheads="1"/>
          </p:cNvSpPr>
          <p:nvPr/>
        </p:nvSpPr>
        <p:spPr bwMode="auto">
          <a:xfrm>
            <a:off x="5638800" y="3408363"/>
            <a:ext cx="617157" cy="22775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 useBgFill="1">
        <p:nvSpPr>
          <p:cNvPr id="127" name="Text Box 35"/>
          <p:cNvSpPr txBox="1">
            <a:spLocks noChangeArrowheads="1"/>
          </p:cNvSpPr>
          <p:nvPr/>
        </p:nvSpPr>
        <p:spPr bwMode="auto">
          <a:xfrm>
            <a:off x="7289228" y="3406775"/>
            <a:ext cx="617157" cy="22775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28" name="Text Box 36"/>
          <p:cNvSpPr txBox="1">
            <a:spLocks noChangeArrowheads="1"/>
          </p:cNvSpPr>
          <p:nvPr/>
        </p:nvSpPr>
        <p:spPr bwMode="auto">
          <a:xfrm>
            <a:off x="7405687" y="4383088"/>
            <a:ext cx="366713" cy="2206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[*]</a:t>
            </a:r>
          </a:p>
        </p:txBody>
      </p:sp>
      <p:sp>
        <p:nvSpPr>
          <p:cNvPr id="129" name="Text Box 37"/>
          <p:cNvSpPr txBox="1">
            <a:spLocks noChangeArrowheads="1"/>
          </p:cNvSpPr>
          <p:nvPr/>
        </p:nvSpPr>
        <p:spPr bwMode="auto">
          <a:xfrm>
            <a:off x="5779008" y="4383088"/>
            <a:ext cx="366713" cy="2206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[*]</a:t>
            </a:r>
          </a:p>
        </p:txBody>
      </p:sp>
      <p:cxnSp>
        <p:nvCxnSpPr>
          <p:cNvPr id="130" name="AutoShape 64"/>
          <p:cNvCxnSpPr>
            <a:cxnSpLocks noChangeShapeType="1"/>
            <a:stCxn id="131" idx="0"/>
            <a:endCxn id="112" idx="2"/>
          </p:cNvCxnSpPr>
          <p:nvPr/>
        </p:nvCxnSpPr>
        <p:spPr bwMode="auto">
          <a:xfrm flipV="1">
            <a:off x="5277644" y="4105275"/>
            <a:ext cx="676275" cy="30321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1" name="AutoShape 65"/>
          <p:cNvSpPr>
            <a:spLocks noChangeArrowheads="1"/>
          </p:cNvSpPr>
          <p:nvPr/>
        </p:nvSpPr>
        <p:spPr bwMode="auto">
          <a:xfrm>
            <a:off x="5145088" y="4408488"/>
            <a:ext cx="265112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</a:rPr>
              <a:t>a</a:t>
            </a:r>
          </a:p>
        </p:txBody>
      </p:sp>
      <p:sp>
        <p:nvSpPr>
          <p:cNvPr id="133" name="AutoShape 43"/>
          <p:cNvSpPr>
            <a:spLocks noChangeArrowheads="1"/>
          </p:cNvSpPr>
          <p:nvPr/>
        </p:nvSpPr>
        <p:spPr bwMode="auto">
          <a:xfrm>
            <a:off x="5486400" y="1012825"/>
            <a:ext cx="2500791" cy="434975"/>
          </a:xfrm>
          <a:prstGeom prst="roundRect">
            <a:avLst>
              <a:gd name="adj" fmla="val 16667"/>
            </a:avLst>
          </a:prstGeom>
          <a:noFill/>
          <a:ln w="25400" algn="ctr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0" dirty="0" smtClean="0">
                <a:solidFill>
                  <a:schemeClr val="bg1"/>
                </a:solidFill>
              </a:rPr>
              <a:t>disjoint-reach(</a:t>
            </a:r>
            <a:r>
              <a:rPr lang="en-US" sz="1800" dirty="0" smtClean="0">
                <a:solidFill>
                  <a:schemeClr val="bg1"/>
                </a:solidFill>
                <a:latin typeface="Courier New" pitchFamily="49" charset="0"/>
              </a:rPr>
              <a:t>el</a:t>
            </a:r>
            <a:r>
              <a:rPr lang="en-US" sz="1800" b="0" dirty="0" smtClean="0">
                <a:solidFill>
                  <a:schemeClr val="bg1"/>
                </a:solidFill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urier New" pitchFamily="49" charset="0"/>
              </a:rPr>
              <a:t>fl</a:t>
            </a:r>
            <a:r>
              <a:rPr lang="en-US" sz="1800" b="0" dirty="0" smtClean="0">
                <a:solidFill>
                  <a:schemeClr val="bg1"/>
                </a:solidFill>
              </a:rPr>
              <a:t>)?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1" name="AutoShape 20"/>
          <p:cNvSpPr>
            <a:spLocks noChangeArrowheads="1"/>
          </p:cNvSpPr>
          <p:nvPr/>
        </p:nvSpPr>
        <p:spPr bwMode="auto">
          <a:xfrm>
            <a:off x="6962330" y="3846576"/>
            <a:ext cx="1239838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dirty="0">
                <a:latin typeface="Courier New" pitchFamily="49" charset="0"/>
              </a:rPr>
              <a:t>new</a:t>
            </a:r>
            <a:r>
              <a:rPr lang="en-US" sz="1600" baseline="30000" dirty="0">
                <a:latin typeface="Courier New" pitchFamily="49" charset="0"/>
              </a:rPr>
              <a:t>6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Obj</a:t>
            </a:r>
            <a:r>
              <a:rPr lang="en-US" sz="1600" dirty="0">
                <a:latin typeface="Courier New" pitchFamily="49" charset="0"/>
              </a:rPr>
              <a:t>[]</a:t>
            </a:r>
          </a:p>
        </p:txBody>
      </p:sp>
      <p:cxnSp>
        <p:nvCxnSpPr>
          <p:cNvPr id="65" name="AutoShape 64"/>
          <p:cNvCxnSpPr>
            <a:cxnSpLocks noChangeShapeType="1"/>
            <a:stCxn id="66" idx="0"/>
            <a:endCxn id="61" idx="2"/>
          </p:cNvCxnSpPr>
          <p:nvPr/>
        </p:nvCxnSpPr>
        <p:spPr bwMode="auto">
          <a:xfrm flipH="1" flipV="1">
            <a:off x="7582249" y="4113276"/>
            <a:ext cx="667195" cy="269812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AutoShape 65"/>
          <p:cNvSpPr>
            <a:spLocks noChangeArrowheads="1"/>
          </p:cNvSpPr>
          <p:nvPr/>
        </p:nvSpPr>
        <p:spPr bwMode="auto">
          <a:xfrm>
            <a:off x="8116888" y="4383088"/>
            <a:ext cx="265112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a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28600" y="5910421"/>
            <a:ext cx="415417" cy="325787"/>
          </a:xfrm>
          <a:prstGeom prst="roundRect">
            <a:avLst/>
          </a:prstGeom>
          <a:solidFill>
            <a:srgbClr val="0033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7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2</a:t>
            </a:r>
          </a:p>
        </p:txBody>
      </p:sp>
      <p:sp>
        <p:nvSpPr>
          <p:cNvPr id="71" name="Rounded Rectangle 70"/>
          <p:cNvSpPr/>
          <p:nvPr/>
        </p:nvSpPr>
        <p:spPr bwMode="auto">
          <a:xfrm>
            <a:off x="7202424" y="5898229"/>
            <a:ext cx="415417" cy="325787"/>
          </a:xfrm>
          <a:prstGeom prst="roundRect">
            <a:avLst/>
          </a:prstGeom>
          <a:solidFill>
            <a:srgbClr val="0033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3</a:t>
            </a:r>
            <a:endParaRPr kumimoji="0" lang="en-US" sz="17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4648200" y="3804253"/>
            <a:ext cx="415417" cy="325787"/>
          </a:xfrm>
          <a:prstGeom prst="roundRect">
            <a:avLst/>
          </a:prstGeom>
          <a:solidFill>
            <a:srgbClr val="0033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</a:rPr>
              <a:t>2</a:t>
            </a:r>
            <a:endParaRPr kumimoji="0" lang="en-US" sz="17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8499983" y="3828637"/>
            <a:ext cx="415417" cy="325787"/>
          </a:xfrm>
          <a:prstGeom prst="roundRect">
            <a:avLst/>
          </a:prstGeom>
          <a:solidFill>
            <a:srgbClr val="0033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3</a:t>
            </a:r>
            <a:endParaRPr kumimoji="0" lang="en-US" sz="17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endParaRPr>
          </a:p>
        </p:txBody>
      </p:sp>
      <p:cxnSp>
        <p:nvCxnSpPr>
          <p:cNvPr id="9" name="Straight Connector 8"/>
          <p:cNvCxnSpPr>
            <a:stCxn id="72" idx="3"/>
            <a:endCxn id="112" idx="1"/>
          </p:cNvCxnSpPr>
          <p:nvPr/>
        </p:nvCxnSpPr>
        <p:spPr bwMode="auto">
          <a:xfrm>
            <a:off x="5063617" y="3967147"/>
            <a:ext cx="270383" cy="477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/>
          <p:nvPr/>
        </p:nvCxnSpPr>
        <p:spPr bwMode="auto">
          <a:xfrm>
            <a:off x="8229600" y="3985054"/>
            <a:ext cx="270383" cy="477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>
            <a:stCxn id="72" idx="2"/>
            <a:endCxn id="131" idx="1"/>
          </p:cNvCxnSpPr>
          <p:nvPr/>
        </p:nvCxnSpPr>
        <p:spPr bwMode="auto">
          <a:xfrm>
            <a:off x="4855909" y="4130040"/>
            <a:ext cx="289179" cy="411004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>
            <a:stCxn id="73" idx="2"/>
            <a:endCxn id="66" idx="3"/>
          </p:cNvCxnSpPr>
          <p:nvPr/>
        </p:nvCxnSpPr>
        <p:spPr bwMode="auto">
          <a:xfrm flipH="1">
            <a:off x="8382000" y="4154424"/>
            <a:ext cx="325692" cy="361220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Connector 83"/>
          <p:cNvCxnSpPr>
            <a:stCxn id="71" idx="1"/>
            <a:endCxn id="56" idx="3"/>
          </p:cNvCxnSpPr>
          <p:nvPr/>
        </p:nvCxnSpPr>
        <p:spPr bwMode="auto">
          <a:xfrm flipH="1">
            <a:off x="6858000" y="6061123"/>
            <a:ext cx="344424" cy="6302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Connector 86"/>
          <p:cNvCxnSpPr>
            <a:stCxn id="957494" idx="1"/>
            <a:endCxn id="7" idx="3"/>
          </p:cNvCxnSpPr>
          <p:nvPr/>
        </p:nvCxnSpPr>
        <p:spPr bwMode="auto">
          <a:xfrm flipH="1">
            <a:off x="644017" y="6067425"/>
            <a:ext cx="346583" cy="5890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4" name="Picture 182" descr="ti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09" y="1012825"/>
            <a:ext cx="484187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9"/>
          <p:cNvSpPr>
            <a:spLocks noChangeArrowheads="1"/>
          </p:cNvSpPr>
          <p:nvPr/>
        </p:nvSpPr>
        <p:spPr bwMode="auto">
          <a:xfrm>
            <a:off x="381000" y="990600"/>
            <a:ext cx="4343400" cy="401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 events, floors;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static void main(String[] a)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b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el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this.events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el;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this.floors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Event e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Event();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[*] = e;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Floor f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Floor();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[*] = f;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3505200" y="5114925"/>
            <a:ext cx="3581400" cy="142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a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[…];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a;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381000" y="5114925"/>
            <a:ext cx="35814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a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[…];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a;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975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Running Cloning-based Analyses in Chord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381000" y="2209800"/>
            <a:ext cx="8305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 err="1" smtClean="0">
                <a:solidFill>
                  <a:schemeClr val="bg1"/>
                </a:solidFill>
              </a:rPr>
              <a:t>chord.ctxt.kind</a:t>
            </a:r>
            <a:r>
              <a:rPr lang="en-US" sz="2200" b="0" dirty="0" smtClean="0">
                <a:solidFill>
                  <a:schemeClr val="bg1"/>
                </a:solidFill>
              </a:rPr>
              <a:t>=[</a:t>
            </a:r>
            <a:r>
              <a:rPr lang="en-US" sz="2200" b="0" u="sng" dirty="0" err="1" smtClean="0">
                <a:solidFill>
                  <a:schemeClr val="bg1"/>
                </a:solidFill>
              </a:rPr>
              <a:t>ci</a:t>
            </a:r>
            <a:r>
              <a:rPr lang="en-US" sz="2200" b="0" dirty="0" err="1" smtClean="0">
                <a:solidFill>
                  <a:schemeClr val="bg1"/>
                </a:solidFill>
              </a:rPr>
              <a:t>|cs|co</a:t>
            </a:r>
            <a:r>
              <a:rPr lang="en-US" sz="2200" b="0" dirty="0" smtClean="0">
                <a:solidFill>
                  <a:schemeClr val="bg1"/>
                </a:solidFill>
              </a:rPr>
              <a:t>]</a:t>
            </a:r>
            <a:endParaRPr lang="en-US" sz="2200" b="0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kind </a:t>
            </a:r>
            <a:r>
              <a:rPr lang="en-US" sz="2000" b="0" dirty="0">
                <a:solidFill>
                  <a:schemeClr val="bg1"/>
                </a:solidFill>
              </a:rPr>
              <a:t>of </a:t>
            </a:r>
            <a:r>
              <a:rPr lang="en-US" sz="2000" b="0" dirty="0" smtClean="0">
                <a:solidFill>
                  <a:schemeClr val="bg1"/>
                </a:solidFill>
              </a:rPr>
              <a:t>context sensitivity for each method and its locals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 err="1" smtClean="0">
                <a:solidFill>
                  <a:schemeClr val="bg1"/>
                </a:solidFill>
              </a:rPr>
              <a:t>chord.inst.ctxt.kind</a:t>
            </a:r>
            <a:r>
              <a:rPr lang="en-US" sz="2200" b="0" dirty="0" smtClean="0">
                <a:solidFill>
                  <a:schemeClr val="bg1"/>
                </a:solidFill>
              </a:rPr>
              <a:t>=[</a:t>
            </a:r>
            <a:r>
              <a:rPr lang="en-US" sz="2200" b="0" dirty="0" err="1" smtClean="0">
                <a:solidFill>
                  <a:schemeClr val="bg1"/>
                </a:solidFill>
              </a:rPr>
              <a:t>ci|cs|co</a:t>
            </a:r>
            <a:r>
              <a:rPr lang="en-US" sz="2200" b="0" dirty="0" smtClean="0">
                <a:solidFill>
                  <a:schemeClr val="bg1"/>
                </a:solidFill>
              </a:rPr>
              <a:t>]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kind of context sensitivity for each instance method and its locals</a:t>
            </a:r>
            <a:endParaRPr lang="en-US" sz="1600" b="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 err="1" smtClean="0">
                <a:solidFill>
                  <a:schemeClr val="bg1"/>
                </a:solidFill>
              </a:rPr>
              <a:t>chord.stat.ctxt.kind</a:t>
            </a:r>
            <a:r>
              <a:rPr lang="en-US" sz="2200" b="0" dirty="0">
                <a:solidFill>
                  <a:schemeClr val="bg1"/>
                </a:solidFill>
              </a:rPr>
              <a:t>=[</a:t>
            </a:r>
            <a:r>
              <a:rPr lang="en-US" sz="2200" b="0" dirty="0" err="1">
                <a:solidFill>
                  <a:schemeClr val="bg1"/>
                </a:solidFill>
              </a:rPr>
              <a:t>ci|cs|co</a:t>
            </a:r>
            <a:r>
              <a:rPr lang="en-US" sz="2200" b="0" dirty="0">
                <a:solidFill>
                  <a:schemeClr val="bg1"/>
                </a:solidFill>
              </a:rPr>
              <a:t>]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kind </a:t>
            </a:r>
            <a:r>
              <a:rPr lang="en-US" sz="2000" b="0" dirty="0">
                <a:solidFill>
                  <a:schemeClr val="bg1"/>
                </a:solidFill>
              </a:rPr>
              <a:t>of context sensitivity for each </a:t>
            </a:r>
            <a:r>
              <a:rPr lang="en-US" sz="2000" b="0" dirty="0" smtClean="0">
                <a:solidFill>
                  <a:schemeClr val="bg1"/>
                </a:solidFill>
              </a:rPr>
              <a:t>static </a:t>
            </a:r>
            <a:r>
              <a:rPr lang="en-US" sz="2000" b="0" dirty="0">
                <a:solidFill>
                  <a:schemeClr val="bg1"/>
                </a:solidFill>
              </a:rPr>
              <a:t>method and its </a:t>
            </a:r>
            <a:r>
              <a:rPr lang="en-US" sz="2000" b="0" dirty="0" smtClean="0">
                <a:solidFill>
                  <a:schemeClr val="bg1"/>
                </a:solidFill>
              </a:rPr>
              <a:t>locals</a:t>
            </a:r>
            <a:endParaRPr lang="en-US" sz="2400" b="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 err="1">
                <a:solidFill>
                  <a:schemeClr val="bg1"/>
                </a:solidFill>
              </a:rPr>
              <a:t>chord.kobj.k</a:t>
            </a:r>
            <a:r>
              <a:rPr lang="en-US" sz="2200" b="0" dirty="0">
                <a:solidFill>
                  <a:schemeClr val="bg1"/>
                </a:solidFill>
              </a:rPr>
              <a:t>=[</a:t>
            </a:r>
            <a:r>
              <a:rPr lang="en-US" sz="2200" b="0" u="sng" dirty="0">
                <a:solidFill>
                  <a:schemeClr val="bg1"/>
                </a:solidFill>
              </a:rPr>
              <a:t>1</a:t>
            </a:r>
            <a:r>
              <a:rPr lang="en-US" sz="2200" b="0" dirty="0">
                <a:solidFill>
                  <a:schemeClr val="bg1"/>
                </a:solidFill>
              </a:rPr>
              <a:t>|2|…]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k </a:t>
            </a:r>
            <a:r>
              <a:rPr lang="en-US" sz="2000" b="0" dirty="0">
                <a:solidFill>
                  <a:schemeClr val="bg1"/>
                </a:solidFill>
              </a:rPr>
              <a:t>value to use for each object allocation </a:t>
            </a:r>
            <a:r>
              <a:rPr lang="en-US" sz="2000" b="0" dirty="0" smtClean="0">
                <a:solidFill>
                  <a:schemeClr val="bg1"/>
                </a:solidFill>
              </a:rPr>
              <a:t>site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 err="1" smtClean="0">
                <a:solidFill>
                  <a:schemeClr val="bg1"/>
                </a:solidFill>
              </a:rPr>
              <a:t>chord.kcfa.k</a:t>
            </a:r>
            <a:r>
              <a:rPr lang="en-US" sz="2200" b="0" dirty="0">
                <a:solidFill>
                  <a:schemeClr val="bg1"/>
                </a:solidFill>
              </a:rPr>
              <a:t>=[</a:t>
            </a:r>
            <a:r>
              <a:rPr lang="en-US" sz="2200" b="0" u="sng" dirty="0">
                <a:solidFill>
                  <a:schemeClr val="bg1"/>
                </a:solidFill>
              </a:rPr>
              <a:t>1</a:t>
            </a:r>
            <a:r>
              <a:rPr lang="en-US" sz="2200" b="0" dirty="0">
                <a:solidFill>
                  <a:schemeClr val="bg1"/>
                </a:solidFill>
              </a:rPr>
              <a:t>|2|…]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k </a:t>
            </a:r>
            <a:r>
              <a:rPr lang="en-US" sz="2000" b="0" dirty="0">
                <a:solidFill>
                  <a:schemeClr val="bg1"/>
                </a:solidFill>
              </a:rPr>
              <a:t>value to use for each </a:t>
            </a:r>
            <a:r>
              <a:rPr lang="en-US" sz="2000" b="0" dirty="0" smtClean="0">
                <a:solidFill>
                  <a:schemeClr val="bg1"/>
                </a:solidFill>
              </a:rPr>
              <a:t>method call </a:t>
            </a:r>
            <a:r>
              <a:rPr lang="en-US" sz="2000" b="0" dirty="0">
                <a:solidFill>
                  <a:schemeClr val="bg1"/>
                </a:solidFill>
              </a:rPr>
              <a:t>site</a:t>
            </a:r>
            <a:endParaRPr lang="en-US" sz="1500" b="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itchFamily="34" charset="0"/>
              <a:buChar char="•"/>
            </a:pPr>
            <a:endParaRPr lang="en-US" sz="1500" b="0" dirty="0" smtClean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16992" y="1676400"/>
            <a:ext cx="846883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000" b="0" dirty="0" smtClean="0">
                <a:solidFill>
                  <a:schemeClr val="bg1"/>
                </a:solidFill>
              </a:rPr>
              <a:t>ant –</a:t>
            </a:r>
            <a:r>
              <a:rPr lang="en-US" sz="2000" b="0" dirty="0" err="1" smtClean="0">
                <a:solidFill>
                  <a:schemeClr val="bg1"/>
                </a:solidFill>
              </a:rPr>
              <a:t>Dchord.work.dir</a:t>
            </a:r>
            <a:r>
              <a:rPr lang="en-US" sz="2000" b="0" dirty="0" smtClean="0">
                <a:solidFill>
                  <a:schemeClr val="bg1"/>
                </a:solidFill>
              </a:rPr>
              <a:t>=&lt;…&gt; –</a:t>
            </a:r>
            <a:r>
              <a:rPr lang="en-US" sz="2000" b="0" dirty="0" err="1" smtClean="0">
                <a:solidFill>
                  <a:schemeClr val="bg1"/>
                </a:solidFill>
              </a:rPr>
              <a:t>Dchord.run.analyses</a:t>
            </a:r>
            <a:r>
              <a:rPr lang="en-US" sz="2000" b="0" dirty="0" smtClean="0">
                <a:solidFill>
                  <a:schemeClr val="bg1"/>
                </a:solidFill>
              </a:rPr>
              <a:t>=</a:t>
            </a:r>
            <a:r>
              <a:rPr lang="en-US" sz="1600" dirty="0" smtClean="0">
                <a:solidFill>
                  <a:schemeClr val="bg1"/>
                </a:solidFill>
              </a:rPr>
              <a:t>&lt;ONE OF ABOVE&gt;</a:t>
            </a:r>
            <a:r>
              <a:rPr lang="en-US" sz="2000" b="0" dirty="0" smtClean="0">
                <a:solidFill>
                  <a:schemeClr val="bg1"/>
                </a:solidFill>
              </a:rPr>
              <a:t> run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292608" y="1080516"/>
            <a:ext cx="8534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/>
            <a:r>
              <a:rPr lang="en-US" sz="2200" b="0" dirty="0" smtClean="0">
                <a:solidFill>
                  <a:schemeClr val="bg1"/>
                </a:solidFill>
              </a:rPr>
              <a:t>cspa_0cfa.dlog, </a:t>
            </a:r>
            <a:r>
              <a:rPr lang="en-US" sz="2200" b="0" dirty="0" err="1" smtClean="0">
                <a:solidFill>
                  <a:schemeClr val="bg1"/>
                </a:solidFill>
              </a:rPr>
              <a:t>cspa_kcfa.dlog</a:t>
            </a:r>
            <a:r>
              <a:rPr lang="en-US" sz="2200" b="0" dirty="0" smtClean="0">
                <a:solidFill>
                  <a:schemeClr val="bg1"/>
                </a:solidFill>
              </a:rPr>
              <a:t>, </a:t>
            </a:r>
            <a:r>
              <a:rPr lang="en-US" sz="2200" b="0" dirty="0" err="1" smtClean="0">
                <a:solidFill>
                  <a:schemeClr val="bg1"/>
                </a:solidFill>
              </a:rPr>
              <a:t>cspa_kobj.dlog</a:t>
            </a:r>
            <a:r>
              <a:rPr lang="en-US" sz="2200" b="0" dirty="0" smtClean="0">
                <a:solidFill>
                  <a:schemeClr val="bg1"/>
                </a:solidFill>
              </a:rPr>
              <a:t>,</a:t>
            </a:r>
            <a:r>
              <a:rPr lang="en-US" sz="2200" b="0" dirty="0">
                <a:solidFill>
                  <a:schemeClr val="bg1"/>
                </a:solidFill>
              </a:rPr>
              <a:t> </a:t>
            </a:r>
            <a:r>
              <a:rPr lang="en-US" sz="2200" b="0" dirty="0" err="1" smtClean="0">
                <a:solidFill>
                  <a:schemeClr val="bg1"/>
                </a:solidFill>
              </a:rPr>
              <a:t>cspa_hybrid.dlog</a:t>
            </a:r>
            <a:endParaRPr lang="en-US" sz="2200" b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25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Output of Pointer/Call-Graph Analyses in Chord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292608" y="1080516"/>
            <a:ext cx="8534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/>
            <a:r>
              <a:rPr lang="en-US" sz="2200" b="0" dirty="0" smtClean="0">
                <a:solidFill>
                  <a:schemeClr val="bg1"/>
                </a:solidFill>
              </a:rPr>
              <a:t>cspa_0cfa.dlog, </a:t>
            </a:r>
            <a:r>
              <a:rPr lang="en-US" sz="2200" b="0" dirty="0" err="1" smtClean="0">
                <a:solidFill>
                  <a:schemeClr val="bg1"/>
                </a:solidFill>
              </a:rPr>
              <a:t>cspa_kcfa.dlog</a:t>
            </a:r>
            <a:r>
              <a:rPr lang="en-US" sz="2200" b="0" dirty="0" smtClean="0">
                <a:solidFill>
                  <a:schemeClr val="bg1"/>
                </a:solidFill>
              </a:rPr>
              <a:t>, </a:t>
            </a:r>
            <a:r>
              <a:rPr lang="en-US" sz="2200" b="0" dirty="0" err="1" smtClean="0">
                <a:solidFill>
                  <a:schemeClr val="bg1"/>
                </a:solidFill>
              </a:rPr>
              <a:t>cspa_kobj.dlog</a:t>
            </a:r>
            <a:r>
              <a:rPr lang="en-US" sz="2200" b="0" dirty="0" smtClean="0">
                <a:solidFill>
                  <a:schemeClr val="bg1"/>
                </a:solidFill>
              </a:rPr>
              <a:t>,</a:t>
            </a:r>
            <a:r>
              <a:rPr lang="en-US" sz="2200" b="0" dirty="0">
                <a:solidFill>
                  <a:schemeClr val="bg1"/>
                </a:solidFill>
              </a:rPr>
              <a:t> </a:t>
            </a:r>
            <a:r>
              <a:rPr lang="en-US" sz="2200" b="0" dirty="0" err="1" smtClean="0">
                <a:solidFill>
                  <a:schemeClr val="bg1"/>
                </a:solidFill>
              </a:rPr>
              <a:t>cspa_hybrid.dlog</a:t>
            </a:r>
            <a:endParaRPr lang="en-US" sz="2200" b="0" dirty="0" smtClean="0">
              <a:solidFill>
                <a:schemeClr val="bg1"/>
              </a:solidFill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457200" y="1676400"/>
            <a:ext cx="7848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 err="1" smtClean="0">
                <a:solidFill>
                  <a:schemeClr val="bg1"/>
                </a:solidFill>
              </a:rPr>
              <a:t>rootCM</a:t>
            </a:r>
            <a:endParaRPr lang="en-US" sz="2200" b="0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(</a:t>
            </a:r>
            <a:r>
              <a:rPr lang="en-US" sz="2000" b="0" dirty="0" err="1" smtClean="0">
                <a:solidFill>
                  <a:schemeClr val="bg1"/>
                </a:solidFill>
              </a:rPr>
              <a:t>c,m</a:t>
            </a:r>
            <a:r>
              <a:rPr lang="en-US" sz="2000" b="0" dirty="0" smtClean="0">
                <a:solidFill>
                  <a:schemeClr val="bg1"/>
                </a:solidFill>
              </a:rPr>
              <a:t>): m is entry method in </a:t>
            </a:r>
            <a:r>
              <a:rPr lang="en-US" sz="2000" b="0" dirty="0" err="1" smtClean="0">
                <a:solidFill>
                  <a:schemeClr val="bg1"/>
                </a:solidFill>
              </a:rPr>
              <a:t>ctxt</a:t>
            </a:r>
            <a:r>
              <a:rPr lang="en-US" sz="2000" b="0" dirty="0" smtClean="0">
                <a:solidFill>
                  <a:schemeClr val="bg1"/>
                </a:solidFill>
              </a:rPr>
              <a:t> c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 smtClean="0">
                <a:solidFill>
                  <a:schemeClr val="bg1"/>
                </a:solidFill>
              </a:rPr>
              <a:t>CICM</a:t>
            </a:r>
            <a:endParaRPr lang="en-US" sz="2200" b="0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kern="0" dirty="0" smtClean="0">
                <a:solidFill>
                  <a:schemeClr val="bg1"/>
                </a:solidFill>
              </a:rPr>
              <a:t>(c1,i,c2,m</a:t>
            </a:r>
            <a:r>
              <a:rPr lang="en-US" sz="2000" b="0" kern="0" dirty="0">
                <a:solidFill>
                  <a:schemeClr val="bg1"/>
                </a:solidFill>
              </a:rPr>
              <a:t>): call site i in </a:t>
            </a:r>
            <a:r>
              <a:rPr lang="en-US" sz="2000" b="0" kern="0" dirty="0" err="1">
                <a:solidFill>
                  <a:schemeClr val="bg1"/>
                </a:solidFill>
              </a:rPr>
              <a:t>ctxt</a:t>
            </a:r>
            <a:r>
              <a:rPr lang="en-US" sz="2000" b="0" kern="0" dirty="0">
                <a:solidFill>
                  <a:schemeClr val="bg1"/>
                </a:solidFill>
              </a:rPr>
              <a:t> c1 may </a:t>
            </a:r>
            <a:r>
              <a:rPr lang="en-US" sz="2000" b="0" kern="0" dirty="0" smtClean="0">
                <a:solidFill>
                  <a:schemeClr val="bg1"/>
                </a:solidFill>
              </a:rPr>
              <a:t>call</a:t>
            </a:r>
            <a:br>
              <a:rPr lang="en-US" sz="2000" b="0" kern="0" dirty="0" smtClean="0">
                <a:solidFill>
                  <a:schemeClr val="bg1"/>
                </a:solidFill>
              </a:rPr>
            </a:br>
            <a:r>
              <a:rPr lang="en-US" sz="2000" b="0" kern="0" dirty="0" smtClean="0">
                <a:solidFill>
                  <a:schemeClr val="bg1"/>
                </a:solidFill>
              </a:rPr>
              <a:t>method </a:t>
            </a:r>
            <a:r>
              <a:rPr lang="en-US" sz="2000" b="0" kern="0" dirty="0">
                <a:solidFill>
                  <a:schemeClr val="bg1"/>
                </a:solidFill>
              </a:rPr>
              <a:t>m in </a:t>
            </a:r>
            <a:r>
              <a:rPr lang="en-US" sz="2000" b="0" kern="0" dirty="0" err="1">
                <a:solidFill>
                  <a:schemeClr val="bg1"/>
                </a:solidFill>
              </a:rPr>
              <a:t>ctxt</a:t>
            </a:r>
            <a:r>
              <a:rPr lang="en-US" sz="2000" b="0" kern="0" dirty="0">
                <a:solidFill>
                  <a:schemeClr val="bg1"/>
                </a:solidFill>
              </a:rPr>
              <a:t> </a:t>
            </a:r>
            <a:r>
              <a:rPr lang="en-US" sz="2000" b="0" kern="0" dirty="0" smtClean="0">
                <a:solidFill>
                  <a:schemeClr val="bg1"/>
                </a:solidFill>
              </a:rPr>
              <a:t>c2</a:t>
            </a:r>
            <a:endParaRPr lang="en-US" sz="2000" b="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 smtClean="0">
                <a:solidFill>
                  <a:schemeClr val="bg1"/>
                </a:solidFill>
              </a:rPr>
              <a:t>CVC</a:t>
            </a:r>
            <a:endParaRPr lang="en-US" sz="2200" b="0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kern="0" dirty="0">
                <a:solidFill>
                  <a:schemeClr val="bg1"/>
                </a:solidFill>
              </a:rPr>
              <a:t>(</a:t>
            </a:r>
            <a:r>
              <a:rPr lang="en-US" sz="2000" b="0" kern="0" dirty="0" err="1" smtClean="0">
                <a:solidFill>
                  <a:schemeClr val="bg1"/>
                </a:solidFill>
              </a:rPr>
              <a:t>c,v,o</a:t>
            </a:r>
            <a:r>
              <a:rPr lang="en-US" sz="2000" b="0" kern="0" dirty="0" smtClean="0">
                <a:solidFill>
                  <a:schemeClr val="bg1"/>
                </a:solidFill>
              </a:rPr>
              <a:t>): local v may point to object o in</a:t>
            </a:r>
            <a:br>
              <a:rPr lang="en-US" sz="2000" b="0" kern="0" dirty="0" smtClean="0">
                <a:solidFill>
                  <a:schemeClr val="bg1"/>
                </a:solidFill>
              </a:rPr>
            </a:br>
            <a:r>
              <a:rPr lang="en-US" sz="2000" b="0" kern="0" dirty="0" err="1" smtClean="0">
                <a:solidFill>
                  <a:schemeClr val="bg1"/>
                </a:solidFill>
              </a:rPr>
              <a:t>ctxt</a:t>
            </a:r>
            <a:r>
              <a:rPr lang="en-US" sz="2000" b="0" kern="0" dirty="0" smtClean="0">
                <a:solidFill>
                  <a:schemeClr val="bg1"/>
                </a:solidFill>
              </a:rPr>
              <a:t> c of its declaring method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 smtClean="0">
                <a:solidFill>
                  <a:schemeClr val="bg1"/>
                </a:solidFill>
              </a:rPr>
              <a:t>FC</a:t>
            </a:r>
            <a:endParaRPr lang="en-US" sz="2200" b="0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kern="0" dirty="0" smtClean="0">
                <a:solidFill>
                  <a:schemeClr val="bg1"/>
                </a:solidFill>
              </a:rPr>
              <a:t>(</a:t>
            </a:r>
            <a:r>
              <a:rPr lang="en-US" sz="2000" b="0" kern="0" dirty="0" err="1" smtClean="0">
                <a:solidFill>
                  <a:schemeClr val="bg1"/>
                </a:solidFill>
              </a:rPr>
              <a:t>f,o</a:t>
            </a:r>
            <a:r>
              <a:rPr lang="en-US" sz="2000" b="0" kern="0" dirty="0" smtClean="0">
                <a:solidFill>
                  <a:schemeClr val="bg1"/>
                </a:solidFill>
              </a:rPr>
              <a:t>): static field f may point to object o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 smtClean="0">
                <a:solidFill>
                  <a:schemeClr val="bg1"/>
                </a:solidFill>
              </a:rPr>
              <a:t>CFC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kern="0" dirty="0" smtClean="0">
                <a:solidFill>
                  <a:schemeClr val="bg1"/>
                </a:solidFill>
              </a:rPr>
              <a:t>(o1,f,o2): instance field f of object o1 may point to object o2</a:t>
            </a:r>
            <a:endParaRPr lang="en-US" sz="2000" b="0" dirty="0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096000" y="2057400"/>
            <a:ext cx="2590800" cy="3200400"/>
          </a:xfrm>
          <a:prstGeom prst="roundRect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16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200" b="0" dirty="0" smtClean="0">
                <a:solidFill>
                  <a:schemeClr val="bg1"/>
                </a:solidFill>
              </a:rPr>
              <a:t>cipa_0cfa.dlog</a:t>
            </a:r>
            <a:br>
              <a:rPr lang="en-US" sz="2200" b="0" dirty="0" smtClean="0">
                <a:solidFill>
                  <a:schemeClr val="bg1"/>
                </a:solidFill>
              </a:rPr>
            </a:br>
            <a:endParaRPr lang="en-US" sz="500" b="0" kern="0" dirty="0" smtClean="0">
              <a:solidFill>
                <a:schemeClr val="bg1"/>
              </a:solidFill>
              <a:latin typeface="Tahoma"/>
              <a:cs typeface="Arial"/>
            </a:endParaRPr>
          </a:p>
          <a:p>
            <a:pPr marL="342900" lvl="0" indent="-342900" algn="l">
              <a:spcBef>
                <a:spcPts val="800"/>
              </a:spcBef>
              <a:buClr>
                <a:schemeClr val="bg1"/>
              </a:buClr>
              <a:buFont typeface="Arial" charset="0"/>
              <a:buChar char="•"/>
            </a:pPr>
            <a:r>
              <a:rPr lang="en-US" sz="2200" b="0" kern="0" dirty="0" err="1" smtClean="0">
                <a:solidFill>
                  <a:schemeClr val="bg1"/>
                </a:solidFill>
                <a:latin typeface="Tahoma"/>
                <a:cs typeface="Arial"/>
              </a:rPr>
              <a:t>rootM</a:t>
            </a:r>
            <a:endParaRPr lang="en-US" sz="2200" b="0" kern="0" dirty="0" smtClean="0">
              <a:solidFill>
                <a:schemeClr val="bg1"/>
              </a:solidFill>
              <a:latin typeface="Tahoma"/>
              <a:cs typeface="Arial"/>
            </a:endParaRPr>
          </a:p>
          <a:p>
            <a:pPr marL="342900" lvl="0" indent="-342900" algn="l">
              <a:spcBef>
                <a:spcPts val="800"/>
              </a:spcBef>
              <a:buClr>
                <a:schemeClr val="bg1"/>
              </a:buClr>
              <a:buFont typeface="Arial" charset="0"/>
              <a:buChar char="•"/>
            </a:pPr>
            <a:r>
              <a:rPr lang="en-US" sz="2200" b="0" kern="0" dirty="0" smtClean="0">
                <a:solidFill>
                  <a:schemeClr val="bg1"/>
                </a:solidFill>
                <a:latin typeface="Tahoma"/>
                <a:cs typeface="Arial"/>
              </a:rPr>
              <a:t>IM</a:t>
            </a:r>
          </a:p>
          <a:p>
            <a:pPr marL="342900" lvl="0" indent="-342900" algn="l">
              <a:spcBef>
                <a:spcPts val="800"/>
              </a:spcBef>
              <a:buClr>
                <a:schemeClr val="bg1"/>
              </a:buClr>
              <a:buFont typeface="Arial" charset="0"/>
              <a:buChar char="•"/>
            </a:pPr>
            <a:r>
              <a:rPr lang="en-US" sz="2200" b="0" kern="0" dirty="0" smtClean="0">
                <a:solidFill>
                  <a:schemeClr val="bg1"/>
                </a:solidFill>
                <a:latin typeface="Tahoma"/>
                <a:cs typeface="Arial"/>
              </a:rPr>
              <a:t>VH</a:t>
            </a:r>
          </a:p>
          <a:p>
            <a:pPr marL="342900" lvl="0" indent="-342900" algn="l">
              <a:spcBef>
                <a:spcPts val="800"/>
              </a:spcBef>
              <a:buClr>
                <a:schemeClr val="bg1"/>
              </a:buClr>
              <a:buFont typeface="Arial" charset="0"/>
              <a:buChar char="•"/>
            </a:pPr>
            <a:r>
              <a:rPr lang="en-US" sz="2200" b="0" kern="0" dirty="0" smtClean="0">
                <a:solidFill>
                  <a:schemeClr val="bg1"/>
                </a:solidFill>
                <a:latin typeface="Tahoma"/>
                <a:cs typeface="Arial"/>
              </a:rPr>
              <a:t>FH</a:t>
            </a:r>
          </a:p>
          <a:p>
            <a:pPr marL="342900" lvl="0" indent="-342900" algn="l">
              <a:spcBef>
                <a:spcPts val="800"/>
              </a:spcBef>
              <a:buClr>
                <a:schemeClr val="bg1"/>
              </a:buClr>
              <a:buFont typeface="Arial" charset="0"/>
              <a:buChar char="•"/>
            </a:pPr>
            <a:r>
              <a:rPr lang="en-US" sz="2200" b="0" kern="0" dirty="0" smtClean="0">
                <a:solidFill>
                  <a:schemeClr val="bg1"/>
                </a:solidFill>
                <a:latin typeface="Tahoma"/>
                <a:cs typeface="Arial"/>
              </a:rPr>
              <a:t>HFH</a:t>
            </a:r>
            <a:endParaRPr kumimoji="0" lang="en-US" sz="22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039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Cloning-Based vs. Summary-Based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381000" y="1219200"/>
            <a:ext cx="8305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b="0" dirty="0" smtClean="0">
                <a:solidFill>
                  <a:schemeClr val="bg1"/>
                </a:solidFill>
              </a:rPr>
              <a:t>Cloning-based Analysis: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 smtClean="0">
                <a:solidFill>
                  <a:schemeClr val="bg1"/>
                </a:solidFill>
              </a:rPr>
              <a:t>Flow-insensitive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 smtClean="0">
                <a:solidFill>
                  <a:schemeClr val="bg1"/>
                </a:solidFill>
              </a:rPr>
              <a:t>Notion of method contexts is somewhat arbitrary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2200" b="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b="0" dirty="0" smtClean="0">
                <a:solidFill>
                  <a:schemeClr val="bg1"/>
                </a:solidFill>
              </a:rPr>
              <a:t>Summary-based Analysis: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 smtClean="0">
                <a:solidFill>
                  <a:schemeClr val="bg1"/>
                </a:solidFill>
              </a:rPr>
              <a:t>Flow-sensitive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 smtClean="0">
                <a:solidFill>
                  <a:schemeClr val="bg1"/>
                </a:solidFill>
              </a:rPr>
              <a:t>Notion of method contexts is defined by the user</a:t>
            </a:r>
          </a:p>
        </p:txBody>
      </p:sp>
    </p:spTree>
    <p:extLst>
      <p:ext uri="{BB962C8B-B14F-4D97-AF65-F5344CB8AC3E}">
        <p14:creationId xmlns:p14="http://schemas.microsoft.com/office/powerpoint/2010/main" val="347868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AutoShape 14"/>
          <p:cNvCxnSpPr>
            <a:cxnSpLocks noChangeShapeType="1"/>
            <a:stCxn id="232" idx="4"/>
            <a:endCxn id="225" idx="0"/>
          </p:cNvCxnSpPr>
          <p:nvPr/>
        </p:nvCxnSpPr>
        <p:spPr bwMode="auto">
          <a:xfrm flipH="1">
            <a:off x="5409801" y="4878416"/>
            <a:ext cx="311912" cy="356616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8" name="AutoShape 16"/>
          <p:cNvCxnSpPr>
            <a:cxnSpLocks noChangeShapeType="1"/>
            <a:stCxn id="224" idx="4"/>
            <a:endCxn id="227" idx="0"/>
          </p:cNvCxnSpPr>
          <p:nvPr/>
        </p:nvCxnSpPr>
        <p:spPr bwMode="auto">
          <a:xfrm flipH="1">
            <a:off x="5721745" y="3101622"/>
            <a:ext cx="752475" cy="40735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0" name="AutoShape 18"/>
          <p:cNvCxnSpPr>
            <a:cxnSpLocks noChangeShapeType="1"/>
            <a:stCxn id="224" idx="4"/>
            <a:endCxn id="223" idx="0"/>
          </p:cNvCxnSpPr>
          <p:nvPr/>
        </p:nvCxnSpPr>
        <p:spPr bwMode="auto">
          <a:xfrm>
            <a:off x="6474220" y="3101622"/>
            <a:ext cx="701675" cy="40735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3" name="AutoShape 21"/>
          <p:cNvCxnSpPr>
            <a:cxnSpLocks noChangeShapeType="1"/>
            <a:endCxn id="232" idx="0"/>
          </p:cNvCxnSpPr>
          <p:nvPr/>
        </p:nvCxnSpPr>
        <p:spPr bwMode="auto">
          <a:xfrm flipH="1">
            <a:off x="5721713" y="3941791"/>
            <a:ext cx="826" cy="479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" name="AutoShape 24"/>
          <p:cNvCxnSpPr>
            <a:cxnSpLocks noChangeShapeType="1"/>
            <a:endCxn id="235" idx="0"/>
          </p:cNvCxnSpPr>
          <p:nvPr/>
        </p:nvCxnSpPr>
        <p:spPr bwMode="auto">
          <a:xfrm flipH="1">
            <a:off x="7177451" y="3941791"/>
            <a:ext cx="825" cy="479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9" name="AutoShape 27"/>
          <p:cNvCxnSpPr>
            <a:cxnSpLocks noChangeShapeType="1"/>
            <a:stCxn id="235" idx="4"/>
            <a:endCxn id="238" idx="0"/>
          </p:cNvCxnSpPr>
          <p:nvPr/>
        </p:nvCxnSpPr>
        <p:spPr bwMode="auto">
          <a:xfrm flipH="1">
            <a:off x="6911576" y="4878416"/>
            <a:ext cx="265875" cy="356616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AutoShape 30"/>
          <p:cNvCxnSpPr>
            <a:cxnSpLocks noChangeShapeType="1"/>
            <a:stCxn id="235" idx="4"/>
            <a:endCxn id="241" idx="0"/>
          </p:cNvCxnSpPr>
          <p:nvPr/>
        </p:nvCxnSpPr>
        <p:spPr bwMode="auto">
          <a:xfrm>
            <a:off x="7177451" y="4878416"/>
            <a:ext cx="419925" cy="356616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" name="AutoShape 38"/>
          <p:cNvCxnSpPr>
            <a:cxnSpLocks noChangeShapeType="1"/>
            <a:stCxn id="232" idx="4"/>
            <a:endCxn id="244" idx="0"/>
          </p:cNvCxnSpPr>
          <p:nvPr/>
        </p:nvCxnSpPr>
        <p:spPr bwMode="auto">
          <a:xfrm>
            <a:off x="5721713" y="4878416"/>
            <a:ext cx="373888" cy="37090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8" name="Straight Arrow Connector 247"/>
          <p:cNvCxnSpPr>
            <a:stCxn id="247" idx="3"/>
            <a:endCxn id="227" idx="2"/>
          </p:cNvCxnSpPr>
          <p:nvPr/>
        </p:nvCxnSpPr>
        <p:spPr bwMode="auto">
          <a:xfrm>
            <a:off x="5003528" y="3732706"/>
            <a:ext cx="279273" cy="4869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" name="Straight Arrow Connector 249"/>
          <p:cNvCxnSpPr>
            <a:stCxn id="249" idx="1"/>
            <a:endCxn id="223" idx="6"/>
          </p:cNvCxnSpPr>
          <p:nvPr/>
        </p:nvCxnSpPr>
        <p:spPr bwMode="auto">
          <a:xfrm flipH="1" flipV="1">
            <a:off x="7614839" y="3737575"/>
            <a:ext cx="323642" cy="5764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1" name="Straight Arrow Connector 250"/>
          <p:cNvCxnSpPr>
            <a:stCxn id="252" idx="1"/>
          </p:cNvCxnSpPr>
          <p:nvPr/>
        </p:nvCxnSpPr>
        <p:spPr bwMode="auto">
          <a:xfrm flipH="1">
            <a:off x="6940151" y="2870468"/>
            <a:ext cx="322984" cy="2554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94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Example: Thread-Escape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9530" name="Rectangle 42"/>
          <p:cNvSpPr>
            <a:spLocks noChangeArrowheads="1"/>
          </p:cNvSpPr>
          <p:nvPr/>
        </p:nvSpPr>
        <p:spPr bwMode="auto">
          <a:xfrm>
            <a:off x="511175" y="930782"/>
            <a:ext cx="4267200" cy="401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 events, floors;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static void main(String[] a)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b = new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el = new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this.events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el;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new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this.floors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for (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 = 0; i &lt; K; i++)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Event e = new Event();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 = e;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for (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 = 0; i &lt; M; i++)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Floor f = new Floor();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 = f;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9" name="Rectangle 40"/>
          <p:cNvSpPr>
            <a:spLocks noChangeArrowheads="1"/>
          </p:cNvSpPr>
          <p:nvPr/>
        </p:nvSpPr>
        <p:spPr bwMode="auto">
          <a:xfrm>
            <a:off x="5257800" y="914400"/>
            <a:ext cx="34290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a = new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[…];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a;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2" name="Text Box 9"/>
          <p:cNvSpPr txBox="1">
            <a:spLocks noChangeArrowheads="1"/>
          </p:cNvSpPr>
          <p:nvPr/>
        </p:nvSpPr>
        <p:spPr bwMode="auto">
          <a:xfrm>
            <a:off x="5287564" y="4887941"/>
            <a:ext cx="306387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223" name="Oval 10"/>
          <p:cNvSpPr>
            <a:spLocks noChangeArrowheads="1"/>
          </p:cNvSpPr>
          <p:nvPr/>
        </p:nvSpPr>
        <p:spPr bwMode="auto">
          <a:xfrm>
            <a:off x="6736951" y="3508975"/>
            <a:ext cx="877888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/>
              <a:t>List</a:t>
            </a:r>
          </a:p>
        </p:txBody>
      </p:sp>
      <p:sp>
        <p:nvSpPr>
          <p:cNvPr id="224" name="Oval 12"/>
          <p:cNvSpPr>
            <a:spLocks noChangeArrowheads="1"/>
          </p:cNvSpPr>
          <p:nvPr/>
        </p:nvSpPr>
        <p:spPr bwMode="auto">
          <a:xfrm>
            <a:off x="6008289" y="2644422"/>
            <a:ext cx="931862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/>
              <a:t>Bldg</a:t>
            </a:r>
          </a:p>
        </p:txBody>
      </p:sp>
      <p:sp>
        <p:nvSpPr>
          <p:cNvPr id="225" name="Oval 13"/>
          <p:cNvSpPr>
            <a:spLocks noChangeArrowheads="1"/>
          </p:cNvSpPr>
          <p:nvPr/>
        </p:nvSpPr>
        <p:spPr bwMode="auto">
          <a:xfrm>
            <a:off x="5105001" y="5235032"/>
            <a:ext cx="6096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/>
              <a:t>Event</a:t>
            </a:r>
          </a:p>
        </p:txBody>
      </p:sp>
      <p:sp>
        <p:nvSpPr>
          <p:cNvPr id="227" name="Oval 15"/>
          <p:cNvSpPr>
            <a:spLocks noChangeArrowheads="1"/>
          </p:cNvSpPr>
          <p:nvPr/>
        </p:nvSpPr>
        <p:spPr bwMode="auto">
          <a:xfrm>
            <a:off x="5282801" y="3508975"/>
            <a:ext cx="877888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/>
              <a:t>List</a:t>
            </a:r>
          </a:p>
        </p:txBody>
      </p:sp>
      <p:sp useBgFill="1">
        <p:nvSpPr>
          <p:cNvPr id="229" name="Text Box 17"/>
          <p:cNvSpPr txBox="1">
            <a:spLocks noChangeArrowheads="1"/>
          </p:cNvSpPr>
          <p:nvPr/>
        </p:nvSpPr>
        <p:spPr bwMode="auto">
          <a:xfrm>
            <a:off x="5670423" y="3200999"/>
            <a:ext cx="733425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events</a:t>
            </a:r>
          </a:p>
        </p:txBody>
      </p:sp>
      <p:sp useBgFill="1">
        <p:nvSpPr>
          <p:cNvPr id="231" name="Text Box 19"/>
          <p:cNvSpPr txBox="1">
            <a:spLocks noChangeArrowheads="1"/>
          </p:cNvSpPr>
          <p:nvPr/>
        </p:nvSpPr>
        <p:spPr bwMode="auto">
          <a:xfrm>
            <a:off x="6556248" y="3201000"/>
            <a:ext cx="733425" cy="2206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floors</a:t>
            </a:r>
          </a:p>
        </p:txBody>
      </p:sp>
      <p:sp>
        <p:nvSpPr>
          <p:cNvPr id="232" name="Oval 20"/>
          <p:cNvSpPr>
            <a:spLocks noChangeArrowheads="1"/>
          </p:cNvSpPr>
          <p:nvPr/>
        </p:nvSpPr>
        <p:spPr bwMode="auto">
          <a:xfrm>
            <a:off x="5282801" y="4421216"/>
            <a:ext cx="877824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/>
              <a:t>Obj[]</a:t>
            </a:r>
          </a:p>
        </p:txBody>
      </p:sp>
      <p:sp useBgFill="1">
        <p:nvSpPr>
          <p:cNvPr id="234" name="Text Box 22"/>
          <p:cNvSpPr txBox="1">
            <a:spLocks noChangeArrowheads="1"/>
          </p:cNvSpPr>
          <p:nvPr/>
        </p:nvSpPr>
        <p:spPr bwMode="auto">
          <a:xfrm>
            <a:off x="5425676" y="4040216"/>
            <a:ext cx="617157" cy="22775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235" name="Oval 23"/>
          <p:cNvSpPr>
            <a:spLocks noChangeArrowheads="1"/>
          </p:cNvSpPr>
          <p:nvPr/>
        </p:nvSpPr>
        <p:spPr bwMode="auto">
          <a:xfrm>
            <a:off x="6738539" y="4421216"/>
            <a:ext cx="877824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 err="1" smtClean="0"/>
              <a:t>Obj</a:t>
            </a:r>
            <a:r>
              <a:rPr lang="en-US" b="0" dirty="0" smtClean="0"/>
              <a:t>[]</a:t>
            </a:r>
            <a:endParaRPr lang="en-US" b="0" dirty="0"/>
          </a:p>
        </p:txBody>
      </p:sp>
      <p:sp useBgFill="1">
        <p:nvSpPr>
          <p:cNvPr id="237" name="Text Box 25"/>
          <p:cNvSpPr txBox="1">
            <a:spLocks noChangeArrowheads="1"/>
          </p:cNvSpPr>
          <p:nvPr/>
        </p:nvSpPr>
        <p:spPr bwMode="auto">
          <a:xfrm>
            <a:off x="6857030" y="4040216"/>
            <a:ext cx="617157" cy="22775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238" name="Oval 26"/>
          <p:cNvSpPr>
            <a:spLocks noChangeArrowheads="1"/>
          </p:cNvSpPr>
          <p:nvPr/>
        </p:nvSpPr>
        <p:spPr bwMode="auto">
          <a:xfrm>
            <a:off x="6606776" y="5235032"/>
            <a:ext cx="6096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/>
              <a:t>Floor</a:t>
            </a:r>
          </a:p>
        </p:txBody>
      </p:sp>
      <p:sp>
        <p:nvSpPr>
          <p:cNvPr id="240" name="Text Box 28"/>
          <p:cNvSpPr txBox="1">
            <a:spLocks noChangeArrowheads="1"/>
          </p:cNvSpPr>
          <p:nvPr/>
        </p:nvSpPr>
        <p:spPr bwMode="auto">
          <a:xfrm>
            <a:off x="6759176" y="4899053"/>
            <a:ext cx="306388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241" name="Oval 29"/>
          <p:cNvSpPr>
            <a:spLocks noChangeArrowheads="1"/>
          </p:cNvSpPr>
          <p:nvPr/>
        </p:nvSpPr>
        <p:spPr bwMode="auto">
          <a:xfrm>
            <a:off x="7292576" y="5235032"/>
            <a:ext cx="6096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/>
              <a:t>Floor</a:t>
            </a:r>
          </a:p>
        </p:txBody>
      </p:sp>
      <p:sp>
        <p:nvSpPr>
          <p:cNvPr id="243" name="Text Box 31"/>
          <p:cNvSpPr txBox="1">
            <a:spLocks noChangeArrowheads="1"/>
          </p:cNvSpPr>
          <p:nvPr/>
        </p:nvSpPr>
        <p:spPr bwMode="auto">
          <a:xfrm>
            <a:off x="7413226" y="4899053"/>
            <a:ext cx="306388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44" name="Oval 37"/>
          <p:cNvSpPr>
            <a:spLocks noChangeArrowheads="1"/>
          </p:cNvSpPr>
          <p:nvPr/>
        </p:nvSpPr>
        <p:spPr bwMode="auto">
          <a:xfrm>
            <a:off x="5790801" y="5249319"/>
            <a:ext cx="6096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/>
              <a:t>Event</a:t>
            </a:r>
          </a:p>
        </p:txBody>
      </p:sp>
      <p:sp>
        <p:nvSpPr>
          <p:cNvPr id="246" name="Text Box 39"/>
          <p:cNvSpPr txBox="1">
            <a:spLocks noChangeArrowheads="1"/>
          </p:cNvSpPr>
          <p:nvPr/>
        </p:nvSpPr>
        <p:spPr bwMode="auto">
          <a:xfrm>
            <a:off x="5893989" y="4891116"/>
            <a:ext cx="306387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4572000" y="3563429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el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7938481" y="3574062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f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l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7263135" y="2701191"/>
            <a:ext cx="308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b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8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Example: Thread-Escape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Oval 11"/>
          <p:cNvSpPr>
            <a:spLocks noChangeArrowheads="1"/>
          </p:cNvSpPr>
          <p:nvPr/>
        </p:nvSpPr>
        <p:spPr bwMode="auto">
          <a:xfrm>
            <a:off x="7986132" y="4310154"/>
            <a:ext cx="630936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 err="1" smtClean="0"/>
              <a:t>Elev</a:t>
            </a:r>
            <a:endParaRPr lang="en-US" b="0" dirty="0"/>
          </a:p>
        </p:txBody>
      </p:sp>
      <p:sp>
        <p:nvSpPr>
          <p:cNvPr id="82" name="Oval 32"/>
          <p:cNvSpPr>
            <a:spLocks noChangeArrowheads="1"/>
          </p:cNvSpPr>
          <p:nvPr/>
        </p:nvSpPr>
        <p:spPr bwMode="auto">
          <a:xfrm>
            <a:off x="7976817" y="2774343"/>
            <a:ext cx="630936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 err="1" smtClean="0"/>
              <a:t>Elev</a:t>
            </a:r>
            <a:endParaRPr lang="en-US" b="0" dirty="0"/>
          </a:p>
        </p:txBody>
      </p:sp>
      <p:cxnSp>
        <p:nvCxnSpPr>
          <p:cNvPr id="83" name="AutoShape 33"/>
          <p:cNvCxnSpPr>
            <a:cxnSpLocks noChangeShapeType="1"/>
            <a:stCxn id="82" idx="3"/>
          </p:cNvCxnSpPr>
          <p:nvPr/>
        </p:nvCxnSpPr>
        <p:spPr bwMode="auto">
          <a:xfrm flipH="1">
            <a:off x="7486275" y="3099547"/>
            <a:ext cx="582940" cy="47638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34"/>
          <p:cNvCxnSpPr>
            <a:cxnSpLocks noChangeShapeType="1"/>
            <a:stCxn id="81" idx="1"/>
          </p:cNvCxnSpPr>
          <p:nvPr/>
        </p:nvCxnSpPr>
        <p:spPr bwMode="auto">
          <a:xfrm flipH="1" flipV="1">
            <a:off x="7486275" y="3899220"/>
            <a:ext cx="592255" cy="46673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85" name="Text Box 35"/>
          <p:cNvSpPr txBox="1">
            <a:spLocks noChangeArrowheads="1"/>
          </p:cNvSpPr>
          <p:nvPr/>
        </p:nvSpPr>
        <p:spPr bwMode="auto">
          <a:xfrm>
            <a:off x="7545144" y="3198777"/>
            <a:ext cx="733425" cy="2206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floors</a:t>
            </a:r>
          </a:p>
        </p:txBody>
      </p:sp>
      <p:sp useBgFill="1">
        <p:nvSpPr>
          <p:cNvPr id="86" name="Text Box 36"/>
          <p:cNvSpPr txBox="1">
            <a:spLocks noChangeArrowheads="1"/>
          </p:cNvSpPr>
          <p:nvPr/>
        </p:nvSpPr>
        <p:spPr bwMode="auto">
          <a:xfrm>
            <a:off x="7560384" y="4051151"/>
            <a:ext cx="733425" cy="220663"/>
          </a:xfrm>
          <a:prstGeom prst="rect">
            <a:avLst/>
          </a:prstGeom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floors</a:t>
            </a:r>
          </a:p>
        </p:txBody>
      </p:sp>
      <p:sp>
        <p:nvSpPr>
          <p:cNvPr id="91" name="Text Box 90"/>
          <p:cNvSpPr txBox="1">
            <a:spLocks noChangeArrowheads="1"/>
          </p:cNvSpPr>
          <p:nvPr/>
        </p:nvSpPr>
        <p:spPr bwMode="auto">
          <a:xfrm>
            <a:off x="573024" y="2179003"/>
            <a:ext cx="4445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p:</a:t>
            </a:r>
          </a:p>
        </p:txBody>
      </p:sp>
      <p:sp>
        <p:nvSpPr>
          <p:cNvPr id="94" name="Oval 137"/>
          <p:cNvSpPr>
            <a:spLocks noChangeArrowheads="1"/>
          </p:cNvSpPr>
          <p:nvPr/>
        </p:nvSpPr>
        <p:spPr bwMode="auto">
          <a:xfrm>
            <a:off x="1109599" y="6326251"/>
            <a:ext cx="5334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45720" rIns="45720" anchor="ctr"/>
          <a:lstStyle/>
          <a:p>
            <a:endParaRPr lang="en-US" b="0">
              <a:solidFill>
                <a:schemeClr val="bg1"/>
              </a:solidFill>
            </a:endParaRPr>
          </a:p>
        </p:txBody>
      </p:sp>
      <p:sp>
        <p:nvSpPr>
          <p:cNvPr id="95" name="Text Box 138"/>
          <p:cNvSpPr txBox="1">
            <a:spLocks noChangeArrowheads="1"/>
          </p:cNvSpPr>
          <p:nvPr/>
        </p:nvSpPr>
        <p:spPr bwMode="auto">
          <a:xfrm>
            <a:off x="1600136" y="6284976"/>
            <a:ext cx="954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= local</a:t>
            </a:r>
          </a:p>
        </p:txBody>
      </p:sp>
      <p:sp>
        <p:nvSpPr>
          <p:cNvPr id="96" name="Oval 139"/>
          <p:cNvSpPr>
            <a:spLocks noChangeArrowheads="1"/>
          </p:cNvSpPr>
          <p:nvPr/>
        </p:nvSpPr>
        <p:spPr bwMode="auto">
          <a:xfrm>
            <a:off x="2657475" y="6326251"/>
            <a:ext cx="533400" cy="381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endParaRPr lang="en-US" b="0">
              <a:solidFill>
                <a:schemeClr val="bg1"/>
              </a:solidFill>
            </a:endParaRPr>
          </a:p>
        </p:txBody>
      </p:sp>
      <p:sp>
        <p:nvSpPr>
          <p:cNvPr id="97" name="Text Box 140"/>
          <p:cNvSpPr txBox="1">
            <a:spLocks noChangeArrowheads="1"/>
          </p:cNvSpPr>
          <p:nvPr/>
        </p:nvSpPr>
        <p:spPr bwMode="auto">
          <a:xfrm>
            <a:off x="3143250" y="6284976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= shared</a:t>
            </a:r>
          </a:p>
        </p:txBody>
      </p:sp>
      <p:sp>
        <p:nvSpPr>
          <p:cNvPr id="134" name="Rounded Rectangle 133"/>
          <p:cNvSpPr/>
          <p:nvPr/>
        </p:nvSpPr>
        <p:spPr bwMode="auto">
          <a:xfrm>
            <a:off x="4849812" y="5791200"/>
            <a:ext cx="3397250" cy="649224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kern="0" dirty="0">
                <a:solidFill>
                  <a:schemeClr val="bg1"/>
                </a:solidFill>
                <a:latin typeface="Tahoma"/>
                <a:cs typeface="Arial"/>
              </a:rPr>
              <a:t>local(</a:t>
            </a:r>
            <a:r>
              <a:rPr lang="en-US" sz="2000" b="0" kern="0" dirty="0" err="1">
                <a:solidFill>
                  <a:schemeClr val="bg1"/>
                </a:solidFill>
                <a:latin typeface="Tahoma"/>
                <a:cs typeface="Arial"/>
              </a:rPr>
              <a:t>p,v</a:t>
            </a:r>
            <a:r>
              <a:rPr lang="en-US" sz="2000" b="0" kern="0" dirty="0">
                <a:solidFill>
                  <a:schemeClr val="bg1"/>
                </a:solidFill>
                <a:latin typeface="Tahoma"/>
                <a:cs typeface="Arial"/>
              </a:rPr>
              <a:t>): Is v </a:t>
            </a:r>
            <a:r>
              <a:rPr lang="en-US" sz="2000" b="0" kern="0" dirty="0" smtClean="0">
                <a:solidFill>
                  <a:schemeClr val="bg1"/>
                </a:solidFill>
                <a:latin typeface="Tahoma"/>
                <a:cs typeface="Arial"/>
              </a:rPr>
              <a:t>reachable</a:t>
            </a:r>
            <a:br>
              <a:rPr lang="en-US" sz="2000" b="0" kern="0" dirty="0" smtClean="0">
                <a:solidFill>
                  <a:schemeClr val="bg1"/>
                </a:solidFill>
                <a:latin typeface="Tahoma"/>
                <a:cs typeface="Arial"/>
              </a:rPr>
            </a:br>
            <a:r>
              <a:rPr lang="en-US" sz="2000" b="0" kern="0" dirty="0" smtClean="0">
                <a:solidFill>
                  <a:schemeClr val="bg1"/>
                </a:solidFill>
                <a:latin typeface="Tahoma"/>
                <a:cs typeface="Arial"/>
              </a:rPr>
              <a:t>from </a:t>
            </a:r>
            <a:r>
              <a:rPr lang="en-US" sz="2000" b="0" kern="0" dirty="0">
                <a:solidFill>
                  <a:schemeClr val="bg1"/>
                </a:solidFill>
                <a:latin typeface="Tahoma"/>
                <a:cs typeface="Arial"/>
              </a:rPr>
              <a:t>single thread at p?</a:t>
            </a:r>
            <a:endParaRPr lang="en-US" sz="2000" dirty="0">
              <a:solidFill>
                <a:schemeClr val="bg1"/>
              </a:solidFill>
            </a:endParaRP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endParaRPr>
          </a:p>
        </p:txBody>
      </p:sp>
      <p:pic>
        <p:nvPicPr>
          <p:cNvPr id="135" name="Picture 182" descr="ti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2" y="5867400"/>
            <a:ext cx="484188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6" name="AutoShape 64"/>
          <p:cNvCxnSpPr>
            <a:cxnSpLocks noChangeShapeType="1"/>
          </p:cNvCxnSpPr>
          <p:nvPr/>
        </p:nvCxnSpPr>
        <p:spPr bwMode="auto">
          <a:xfrm>
            <a:off x="4818945" y="5425532"/>
            <a:ext cx="301752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" name="Text Box 63"/>
          <p:cNvSpPr txBox="1">
            <a:spLocks noChangeArrowheads="1"/>
          </p:cNvSpPr>
          <p:nvPr/>
        </p:nvSpPr>
        <p:spPr bwMode="auto">
          <a:xfrm>
            <a:off x="4419600" y="524651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</a:p>
        </p:txBody>
      </p:sp>
      <p:sp>
        <p:nvSpPr>
          <p:cNvPr id="138" name="Rectangle 40"/>
          <p:cNvSpPr>
            <a:spLocks noChangeArrowheads="1"/>
          </p:cNvSpPr>
          <p:nvPr/>
        </p:nvSpPr>
        <p:spPr bwMode="auto">
          <a:xfrm>
            <a:off x="5257800" y="914400"/>
            <a:ext cx="34290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a = new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[…];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a;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9" name="Rectangle 42"/>
          <p:cNvSpPr>
            <a:spLocks noChangeArrowheads="1"/>
          </p:cNvSpPr>
          <p:nvPr/>
        </p:nvSpPr>
        <p:spPr bwMode="auto">
          <a:xfrm>
            <a:off x="511175" y="926592"/>
            <a:ext cx="4267200" cy="536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 events, floors;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static void main(String[] a)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b = new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for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(i = 0; i &lt; K; i++)    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List el =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b.events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el.elems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[i];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el = new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this.events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el;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new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this.floors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for (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 = 0; i &lt; K; i++)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Event e = new Event();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 = e;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for (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 = 0; i &lt; M; i++)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Floor f = new Floor();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 = f;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for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(i = 0; i &lt; N; i++)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Elev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 = new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Elev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t.start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71" name="AutoShape 14"/>
          <p:cNvCxnSpPr>
            <a:cxnSpLocks noChangeShapeType="1"/>
            <a:stCxn id="189" idx="4"/>
            <a:endCxn id="185" idx="0"/>
          </p:cNvCxnSpPr>
          <p:nvPr/>
        </p:nvCxnSpPr>
        <p:spPr bwMode="auto">
          <a:xfrm flipH="1">
            <a:off x="5409801" y="4878416"/>
            <a:ext cx="311912" cy="356616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AutoShape 16"/>
          <p:cNvCxnSpPr>
            <a:cxnSpLocks noChangeShapeType="1"/>
            <a:stCxn id="184" idx="4"/>
            <a:endCxn id="186" idx="0"/>
          </p:cNvCxnSpPr>
          <p:nvPr/>
        </p:nvCxnSpPr>
        <p:spPr bwMode="auto">
          <a:xfrm flipH="1">
            <a:off x="5721745" y="3101622"/>
            <a:ext cx="752475" cy="40735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AutoShape 18"/>
          <p:cNvCxnSpPr>
            <a:cxnSpLocks noChangeShapeType="1"/>
            <a:stCxn id="184" idx="4"/>
            <a:endCxn id="183" idx="0"/>
          </p:cNvCxnSpPr>
          <p:nvPr/>
        </p:nvCxnSpPr>
        <p:spPr bwMode="auto">
          <a:xfrm>
            <a:off x="6474220" y="3101622"/>
            <a:ext cx="701675" cy="40735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" name="AutoShape 21"/>
          <p:cNvCxnSpPr>
            <a:cxnSpLocks noChangeShapeType="1"/>
            <a:endCxn id="189" idx="0"/>
          </p:cNvCxnSpPr>
          <p:nvPr/>
        </p:nvCxnSpPr>
        <p:spPr bwMode="auto">
          <a:xfrm flipH="1">
            <a:off x="5721713" y="3941791"/>
            <a:ext cx="826" cy="479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" name="AutoShape 24"/>
          <p:cNvCxnSpPr>
            <a:cxnSpLocks noChangeShapeType="1"/>
            <a:endCxn id="191" idx="0"/>
          </p:cNvCxnSpPr>
          <p:nvPr/>
        </p:nvCxnSpPr>
        <p:spPr bwMode="auto">
          <a:xfrm flipH="1">
            <a:off x="7177451" y="3941791"/>
            <a:ext cx="825" cy="479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AutoShape 27"/>
          <p:cNvCxnSpPr>
            <a:cxnSpLocks noChangeShapeType="1"/>
            <a:stCxn id="191" idx="4"/>
            <a:endCxn id="193" idx="0"/>
          </p:cNvCxnSpPr>
          <p:nvPr/>
        </p:nvCxnSpPr>
        <p:spPr bwMode="auto">
          <a:xfrm flipH="1">
            <a:off x="6911576" y="4878416"/>
            <a:ext cx="265875" cy="356616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AutoShape 30"/>
          <p:cNvCxnSpPr>
            <a:cxnSpLocks noChangeShapeType="1"/>
            <a:stCxn id="191" idx="4"/>
            <a:endCxn id="195" idx="0"/>
          </p:cNvCxnSpPr>
          <p:nvPr/>
        </p:nvCxnSpPr>
        <p:spPr bwMode="auto">
          <a:xfrm>
            <a:off x="7177451" y="4878416"/>
            <a:ext cx="419925" cy="356616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AutoShape 38"/>
          <p:cNvCxnSpPr>
            <a:cxnSpLocks noChangeShapeType="1"/>
            <a:stCxn id="189" idx="4"/>
            <a:endCxn id="197" idx="0"/>
          </p:cNvCxnSpPr>
          <p:nvPr/>
        </p:nvCxnSpPr>
        <p:spPr bwMode="auto">
          <a:xfrm>
            <a:off x="5721713" y="4878416"/>
            <a:ext cx="373888" cy="37090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Straight Arrow Connector 178"/>
          <p:cNvCxnSpPr>
            <a:stCxn id="199" idx="3"/>
            <a:endCxn id="186" idx="2"/>
          </p:cNvCxnSpPr>
          <p:nvPr/>
        </p:nvCxnSpPr>
        <p:spPr bwMode="auto">
          <a:xfrm>
            <a:off x="5003528" y="3732706"/>
            <a:ext cx="279273" cy="4869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Straight Arrow Connector 179"/>
          <p:cNvCxnSpPr>
            <a:stCxn id="200" idx="1"/>
            <a:endCxn id="183" idx="6"/>
          </p:cNvCxnSpPr>
          <p:nvPr/>
        </p:nvCxnSpPr>
        <p:spPr bwMode="auto">
          <a:xfrm flipH="1" flipV="1">
            <a:off x="7614839" y="3737575"/>
            <a:ext cx="323642" cy="5764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Straight Arrow Connector 180"/>
          <p:cNvCxnSpPr>
            <a:stCxn id="201" idx="1"/>
          </p:cNvCxnSpPr>
          <p:nvPr/>
        </p:nvCxnSpPr>
        <p:spPr bwMode="auto">
          <a:xfrm flipH="1">
            <a:off x="6940151" y="2870468"/>
            <a:ext cx="322984" cy="2554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" name="Text Box 9"/>
          <p:cNvSpPr txBox="1">
            <a:spLocks noChangeArrowheads="1"/>
          </p:cNvSpPr>
          <p:nvPr/>
        </p:nvSpPr>
        <p:spPr bwMode="auto">
          <a:xfrm>
            <a:off x="5287564" y="4887941"/>
            <a:ext cx="306387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183" name="Oval 10"/>
          <p:cNvSpPr>
            <a:spLocks noChangeArrowheads="1"/>
          </p:cNvSpPr>
          <p:nvPr/>
        </p:nvSpPr>
        <p:spPr bwMode="auto">
          <a:xfrm>
            <a:off x="6736951" y="3508975"/>
            <a:ext cx="877888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/>
              <a:t>List</a:t>
            </a:r>
          </a:p>
        </p:txBody>
      </p:sp>
      <p:sp>
        <p:nvSpPr>
          <p:cNvPr id="184" name="Oval 12"/>
          <p:cNvSpPr>
            <a:spLocks noChangeArrowheads="1"/>
          </p:cNvSpPr>
          <p:nvPr/>
        </p:nvSpPr>
        <p:spPr bwMode="auto">
          <a:xfrm>
            <a:off x="6008289" y="2644422"/>
            <a:ext cx="931862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/>
              <a:t>Bldg</a:t>
            </a:r>
          </a:p>
        </p:txBody>
      </p:sp>
      <p:sp>
        <p:nvSpPr>
          <p:cNvPr id="185" name="Oval 13"/>
          <p:cNvSpPr>
            <a:spLocks noChangeArrowheads="1"/>
          </p:cNvSpPr>
          <p:nvPr/>
        </p:nvSpPr>
        <p:spPr bwMode="auto">
          <a:xfrm>
            <a:off x="5105001" y="5235032"/>
            <a:ext cx="6096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/>
              <a:t>Event</a:t>
            </a:r>
          </a:p>
        </p:txBody>
      </p:sp>
      <p:sp>
        <p:nvSpPr>
          <p:cNvPr id="186" name="Oval 15"/>
          <p:cNvSpPr>
            <a:spLocks noChangeArrowheads="1"/>
          </p:cNvSpPr>
          <p:nvPr/>
        </p:nvSpPr>
        <p:spPr bwMode="auto">
          <a:xfrm>
            <a:off x="5282801" y="3508975"/>
            <a:ext cx="877888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/>
              <a:t>List</a:t>
            </a:r>
          </a:p>
        </p:txBody>
      </p:sp>
      <p:sp useBgFill="1">
        <p:nvSpPr>
          <p:cNvPr id="187" name="Text Box 17"/>
          <p:cNvSpPr txBox="1">
            <a:spLocks noChangeArrowheads="1"/>
          </p:cNvSpPr>
          <p:nvPr/>
        </p:nvSpPr>
        <p:spPr bwMode="auto">
          <a:xfrm>
            <a:off x="5670423" y="3200999"/>
            <a:ext cx="733425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events</a:t>
            </a:r>
          </a:p>
        </p:txBody>
      </p:sp>
      <p:sp useBgFill="1">
        <p:nvSpPr>
          <p:cNvPr id="188" name="Text Box 19"/>
          <p:cNvSpPr txBox="1">
            <a:spLocks noChangeArrowheads="1"/>
          </p:cNvSpPr>
          <p:nvPr/>
        </p:nvSpPr>
        <p:spPr bwMode="auto">
          <a:xfrm>
            <a:off x="6556248" y="3201000"/>
            <a:ext cx="733425" cy="2206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floors</a:t>
            </a:r>
          </a:p>
        </p:txBody>
      </p:sp>
      <p:sp>
        <p:nvSpPr>
          <p:cNvPr id="189" name="Oval 20"/>
          <p:cNvSpPr>
            <a:spLocks noChangeArrowheads="1"/>
          </p:cNvSpPr>
          <p:nvPr/>
        </p:nvSpPr>
        <p:spPr bwMode="auto">
          <a:xfrm>
            <a:off x="5282801" y="4421216"/>
            <a:ext cx="877824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/>
              <a:t>Obj[]</a:t>
            </a:r>
          </a:p>
        </p:txBody>
      </p:sp>
      <p:sp useBgFill="1">
        <p:nvSpPr>
          <p:cNvPr id="190" name="Text Box 22"/>
          <p:cNvSpPr txBox="1">
            <a:spLocks noChangeArrowheads="1"/>
          </p:cNvSpPr>
          <p:nvPr/>
        </p:nvSpPr>
        <p:spPr bwMode="auto">
          <a:xfrm>
            <a:off x="5425676" y="4040216"/>
            <a:ext cx="617157" cy="22775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91" name="Oval 23"/>
          <p:cNvSpPr>
            <a:spLocks noChangeArrowheads="1"/>
          </p:cNvSpPr>
          <p:nvPr/>
        </p:nvSpPr>
        <p:spPr bwMode="auto">
          <a:xfrm>
            <a:off x="6738539" y="4421216"/>
            <a:ext cx="877824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 err="1" smtClean="0"/>
              <a:t>Obj</a:t>
            </a:r>
            <a:r>
              <a:rPr lang="en-US" b="0" dirty="0" smtClean="0"/>
              <a:t>[]</a:t>
            </a:r>
            <a:endParaRPr lang="en-US" b="0" dirty="0"/>
          </a:p>
        </p:txBody>
      </p:sp>
      <p:sp useBgFill="1">
        <p:nvSpPr>
          <p:cNvPr id="192" name="Text Box 25"/>
          <p:cNvSpPr txBox="1">
            <a:spLocks noChangeArrowheads="1"/>
          </p:cNvSpPr>
          <p:nvPr/>
        </p:nvSpPr>
        <p:spPr bwMode="auto">
          <a:xfrm>
            <a:off x="6857030" y="4040216"/>
            <a:ext cx="617157" cy="22775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93" name="Oval 26"/>
          <p:cNvSpPr>
            <a:spLocks noChangeArrowheads="1"/>
          </p:cNvSpPr>
          <p:nvPr/>
        </p:nvSpPr>
        <p:spPr bwMode="auto">
          <a:xfrm>
            <a:off x="6606776" y="5235032"/>
            <a:ext cx="6096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/>
              <a:t>Floor</a:t>
            </a:r>
          </a:p>
        </p:txBody>
      </p:sp>
      <p:sp>
        <p:nvSpPr>
          <p:cNvPr id="194" name="Text Box 28"/>
          <p:cNvSpPr txBox="1">
            <a:spLocks noChangeArrowheads="1"/>
          </p:cNvSpPr>
          <p:nvPr/>
        </p:nvSpPr>
        <p:spPr bwMode="auto">
          <a:xfrm>
            <a:off x="6759176" y="4899053"/>
            <a:ext cx="306388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195" name="Oval 29"/>
          <p:cNvSpPr>
            <a:spLocks noChangeArrowheads="1"/>
          </p:cNvSpPr>
          <p:nvPr/>
        </p:nvSpPr>
        <p:spPr bwMode="auto">
          <a:xfrm>
            <a:off x="7292576" y="5235032"/>
            <a:ext cx="6096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/>
              <a:t>Floor</a:t>
            </a:r>
          </a:p>
        </p:txBody>
      </p:sp>
      <p:sp>
        <p:nvSpPr>
          <p:cNvPr id="196" name="Text Box 31"/>
          <p:cNvSpPr txBox="1">
            <a:spLocks noChangeArrowheads="1"/>
          </p:cNvSpPr>
          <p:nvPr/>
        </p:nvSpPr>
        <p:spPr bwMode="auto">
          <a:xfrm>
            <a:off x="7413226" y="4899053"/>
            <a:ext cx="306388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97" name="Oval 37"/>
          <p:cNvSpPr>
            <a:spLocks noChangeArrowheads="1"/>
          </p:cNvSpPr>
          <p:nvPr/>
        </p:nvSpPr>
        <p:spPr bwMode="auto">
          <a:xfrm>
            <a:off x="5790801" y="5249319"/>
            <a:ext cx="6096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/>
              <a:t>Event</a:t>
            </a:r>
          </a:p>
        </p:txBody>
      </p:sp>
      <p:sp>
        <p:nvSpPr>
          <p:cNvPr id="198" name="Text Box 39"/>
          <p:cNvSpPr txBox="1">
            <a:spLocks noChangeArrowheads="1"/>
          </p:cNvSpPr>
          <p:nvPr/>
        </p:nvSpPr>
        <p:spPr bwMode="auto">
          <a:xfrm>
            <a:off x="5893989" y="4891116"/>
            <a:ext cx="306387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572000" y="3563429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el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938481" y="3574062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f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l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7263135" y="2701191"/>
            <a:ext cx="308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b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76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5" grpId="0" animBg="1"/>
      <p:bldP spid="86" grpId="0" animBg="1"/>
      <p:bldP spid="94" grpId="0" animBg="1"/>
      <p:bldP spid="95" grpId="0"/>
      <p:bldP spid="96" grpId="0" animBg="1"/>
      <p:bldP spid="97" grpId="0"/>
      <p:bldP spid="134" grpId="0"/>
      <p:bldP spid="137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Example: Trivial Pointer Abstraction</a:t>
            </a:r>
          </a:p>
        </p:txBody>
      </p:sp>
      <p:sp>
        <p:nvSpPr>
          <p:cNvPr id="819216" name="AutoShape 16"/>
          <p:cNvSpPr>
            <a:spLocks noChangeArrowheads="1"/>
          </p:cNvSpPr>
          <p:nvPr/>
        </p:nvSpPr>
        <p:spPr bwMode="auto">
          <a:xfrm>
            <a:off x="4845756" y="2580189"/>
            <a:ext cx="3886200" cy="315468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19263" name="Text Box 63"/>
          <p:cNvSpPr txBox="1">
            <a:spLocks noChangeArrowheads="1"/>
          </p:cNvSpPr>
          <p:nvPr/>
        </p:nvSpPr>
        <p:spPr bwMode="auto">
          <a:xfrm>
            <a:off x="5136444" y="590126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</a:p>
        </p:txBody>
      </p:sp>
      <p:cxnSp>
        <p:nvCxnSpPr>
          <p:cNvPr id="819264" name="AutoShape 64"/>
          <p:cNvCxnSpPr>
            <a:cxnSpLocks noChangeShapeType="1"/>
            <a:stCxn id="819263" idx="0"/>
          </p:cNvCxnSpPr>
          <p:nvPr/>
        </p:nvCxnSpPr>
        <p:spPr bwMode="auto">
          <a:xfrm flipV="1">
            <a:off x="5403144" y="5616032"/>
            <a:ext cx="6657" cy="28523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 Box 90"/>
          <p:cNvSpPr txBox="1">
            <a:spLocks noChangeArrowheads="1"/>
          </p:cNvSpPr>
          <p:nvPr/>
        </p:nvSpPr>
        <p:spPr bwMode="auto">
          <a:xfrm>
            <a:off x="573024" y="2179003"/>
            <a:ext cx="4445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p:</a:t>
            </a:r>
          </a:p>
        </p:txBody>
      </p:sp>
      <p:sp>
        <p:nvSpPr>
          <p:cNvPr id="68" name="Text Box 100"/>
          <p:cNvSpPr txBox="1">
            <a:spLocks noChangeArrowheads="1"/>
          </p:cNvSpPr>
          <p:nvPr/>
        </p:nvSpPr>
        <p:spPr bwMode="auto">
          <a:xfrm>
            <a:off x="5815643" y="5888608"/>
            <a:ext cx="14782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local(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</a:rPr>
              <a:t>p</a:t>
            </a:r>
            <a:r>
              <a:rPr lang="en-US" sz="2000" b="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</a:rPr>
              <a:t>v</a:t>
            </a:r>
            <a:r>
              <a:rPr lang="en-US" sz="2000" b="0" dirty="0">
                <a:solidFill>
                  <a:schemeClr val="bg1"/>
                </a:solidFill>
              </a:rPr>
              <a:t>)?</a:t>
            </a:r>
          </a:p>
        </p:txBody>
      </p:sp>
      <p:pic>
        <p:nvPicPr>
          <p:cNvPr id="69" name="Picture 101" descr="cro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7" y="5867400"/>
            <a:ext cx="430213" cy="43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Rectangle 40"/>
          <p:cNvSpPr>
            <a:spLocks noChangeArrowheads="1"/>
          </p:cNvSpPr>
          <p:nvPr/>
        </p:nvSpPr>
        <p:spPr bwMode="auto">
          <a:xfrm>
            <a:off x="5257800" y="914400"/>
            <a:ext cx="34290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a = new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[…];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a;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3" name="Rectangle 42"/>
          <p:cNvSpPr>
            <a:spLocks noChangeArrowheads="1"/>
          </p:cNvSpPr>
          <p:nvPr/>
        </p:nvSpPr>
        <p:spPr bwMode="auto">
          <a:xfrm>
            <a:off x="511175" y="926592"/>
            <a:ext cx="4267200" cy="536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 events, floors;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static void main(String[] a)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b = new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for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(i = 0; i &lt; K; i++)    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List el =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b.events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el.elems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[i];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el = new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this.events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el;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new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this.floors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for (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 = 0; i &lt; K; i++)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Event e = new Event();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 = e;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for (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 = 0; i &lt; M; i++)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Floor f = new Floor();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 = f;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for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(i = 0; i &lt; N; i++)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Elev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 = new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Elev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t.start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4" name="Oval 11"/>
          <p:cNvSpPr>
            <a:spLocks noChangeArrowheads="1"/>
          </p:cNvSpPr>
          <p:nvPr/>
        </p:nvSpPr>
        <p:spPr bwMode="auto">
          <a:xfrm>
            <a:off x="7986132" y="4310154"/>
            <a:ext cx="630936" cy="381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 err="1" smtClean="0"/>
              <a:t>Elev</a:t>
            </a:r>
            <a:endParaRPr lang="en-US" b="0" dirty="0"/>
          </a:p>
        </p:txBody>
      </p:sp>
      <p:sp>
        <p:nvSpPr>
          <p:cNvPr id="115" name="Oval 32"/>
          <p:cNvSpPr>
            <a:spLocks noChangeArrowheads="1"/>
          </p:cNvSpPr>
          <p:nvPr/>
        </p:nvSpPr>
        <p:spPr bwMode="auto">
          <a:xfrm>
            <a:off x="7976817" y="2774343"/>
            <a:ext cx="630936" cy="381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 err="1" smtClean="0"/>
              <a:t>Elev</a:t>
            </a:r>
            <a:endParaRPr lang="en-US" b="0" dirty="0"/>
          </a:p>
        </p:txBody>
      </p:sp>
      <p:cxnSp>
        <p:nvCxnSpPr>
          <p:cNvPr id="116" name="AutoShape 33"/>
          <p:cNvCxnSpPr>
            <a:cxnSpLocks noChangeShapeType="1"/>
            <a:stCxn id="115" idx="3"/>
          </p:cNvCxnSpPr>
          <p:nvPr/>
        </p:nvCxnSpPr>
        <p:spPr bwMode="auto">
          <a:xfrm flipH="1">
            <a:off x="7486275" y="3099547"/>
            <a:ext cx="582940" cy="47638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AutoShape 34"/>
          <p:cNvCxnSpPr>
            <a:cxnSpLocks noChangeShapeType="1"/>
            <a:stCxn id="114" idx="1"/>
          </p:cNvCxnSpPr>
          <p:nvPr/>
        </p:nvCxnSpPr>
        <p:spPr bwMode="auto">
          <a:xfrm flipH="1" flipV="1">
            <a:off x="7486275" y="3899220"/>
            <a:ext cx="592255" cy="46673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118" name="Text Box 35"/>
          <p:cNvSpPr txBox="1">
            <a:spLocks noChangeArrowheads="1"/>
          </p:cNvSpPr>
          <p:nvPr/>
        </p:nvSpPr>
        <p:spPr bwMode="auto">
          <a:xfrm>
            <a:off x="7545144" y="3198777"/>
            <a:ext cx="733425" cy="2206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floors</a:t>
            </a:r>
          </a:p>
        </p:txBody>
      </p:sp>
      <p:sp useBgFill="1">
        <p:nvSpPr>
          <p:cNvPr id="119" name="Text Box 36"/>
          <p:cNvSpPr txBox="1">
            <a:spLocks noChangeArrowheads="1"/>
          </p:cNvSpPr>
          <p:nvPr/>
        </p:nvSpPr>
        <p:spPr bwMode="auto">
          <a:xfrm>
            <a:off x="7560384" y="4051151"/>
            <a:ext cx="733425" cy="220663"/>
          </a:xfrm>
          <a:prstGeom prst="rect">
            <a:avLst/>
          </a:prstGeom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floors</a:t>
            </a:r>
          </a:p>
        </p:txBody>
      </p:sp>
      <p:cxnSp>
        <p:nvCxnSpPr>
          <p:cNvPr id="121" name="AutoShape 14"/>
          <p:cNvCxnSpPr>
            <a:cxnSpLocks noChangeShapeType="1"/>
            <a:stCxn id="138" idx="4"/>
            <a:endCxn id="134" idx="0"/>
          </p:cNvCxnSpPr>
          <p:nvPr/>
        </p:nvCxnSpPr>
        <p:spPr bwMode="auto">
          <a:xfrm flipH="1">
            <a:off x="5409801" y="4878416"/>
            <a:ext cx="311912" cy="356616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AutoShape 16"/>
          <p:cNvCxnSpPr>
            <a:cxnSpLocks noChangeShapeType="1"/>
            <a:stCxn id="133" idx="4"/>
            <a:endCxn id="135" idx="0"/>
          </p:cNvCxnSpPr>
          <p:nvPr/>
        </p:nvCxnSpPr>
        <p:spPr bwMode="auto">
          <a:xfrm flipH="1">
            <a:off x="5721745" y="3101622"/>
            <a:ext cx="752475" cy="40735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AutoShape 18"/>
          <p:cNvCxnSpPr>
            <a:cxnSpLocks noChangeShapeType="1"/>
            <a:stCxn id="133" idx="4"/>
            <a:endCxn id="132" idx="0"/>
          </p:cNvCxnSpPr>
          <p:nvPr/>
        </p:nvCxnSpPr>
        <p:spPr bwMode="auto">
          <a:xfrm>
            <a:off x="6474220" y="3101622"/>
            <a:ext cx="701675" cy="40735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AutoShape 21"/>
          <p:cNvCxnSpPr>
            <a:cxnSpLocks noChangeShapeType="1"/>
            <a:endCxn id="138" idx="0"/>
          </p:cNvCxnSpPr>
          <p:nvPr/>
        </p:nvCxnSpPr>
        <p:spPr bwMode="auto">
          <a:xfrm flipH="1">
            <a:off x="5721713" y="3941791"/>
            <a:ext cx="826" cy="479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AutoShape 24"/>
          <p:cNvCxnSpPr>
            <a:cxnSpLocks noChangeShapeType="1"/>
            <a:endCxn id="140" idx="0"/>
          </p:cNvCxnSpPr>
          <p:nvPr/>
        </p:nvCxnSpPr>
        <p:spPr bwMode="auto">
          <a:xfrm flipH="1">
            <a:off x="7177451" y="3941791"/>
            <a:ext cx="825" cy="479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AutoShape 27"/>
          <p:cNvCxnSpPr>
            <a:cxnSpLocks noChangeShapeType="1"/>
            <a:stCxn id="140" idx="4"/>
            <a:endCxn id="142" idx="0"/>
          </p:cNvCxnSpPr>
          <p:nvPr/>
        </p:nvCxnSpPr>
        <p:spPr bwMode="auto">
          <a:xfrm flipH="1">
            <a:off x="6911576" y="4878416"/>
            <a:ext cx="265875" cy="356616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AutoShape 30"/>
          <p:cNvCxnSpPr>
            <a:cxnSpLocks noChangeShapeType="1"/>
            <a:stCxn id="140" idx="4"/>
            <a:endCxn id="144" idx="0"/>
          </p:cNvCxnSpPr>
          <p:nvPr/>
        </p:nvCxnSpPr>
        <p:spPr bwMode="auto">
          <a:xfrm>
            <a:off x="7177451" y="4878416"/>
            <a:ext cx="419925" cy="356616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AutoShape 38"/>
          <p:cNvCxnSpPr>
            <a:cxnSpLocks noChangeShapeType="1"/>
            <a:stCxn id="138" idx="4"/>
            <a:endCxn id="146" idx="0"/>
          </p:cNvCxnSpPr>
          <p:nvPr/>
        </p:nvCxnSpPr>
        <p:spPr bwMode="auto">
          <a:xfrm>
            <a:off x="5721713" y="4878416"/>
            <a:ext cx="373888" cy="37090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1" name="Text Box 9"/>
          <p:cNvSpPr txBox="1">
            <a:spLocks noChangeArrowheads="1"/>
          </p:cNvSpPr>
          <p:nvPr/>
        </p:nvSpPr>
        <p:spPr bwMode="auto">
          <a:xfrm>
            <a:off x="5287564" y="4887941"/>
            <a:ext cx="306387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132" name="Oval 10"/>
          <p:cNvSpPr>
            <a:spLocks noChangeArrowheads="1"/>
          </p:cNvSpPr>
          <p:nvPr/>
        </p:nvSpPr>
        <p:spPr bwMode="auto">
          <a:xfrm>
            <a:off x="6736951" y="3508975"/>
            <a:ext cx="877888" cy="4572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/>
              <a:t>List</a:t>
            </a:r>
          </a:p>
        </p:txBody>
      </p:sp>
      <p:sp>
        <p:nvSpPr>
          <p:cNvPr id="133" name="Oval 12"/>
          <p:cNvSpPr>
            <a:spLocks noChangeArrowheads="1"/>
          </p:cNvSpPr>
          <p:nvPr/>
        </p:nvSpPr>
        <p:spPr bwMode="auto">
          <a:xfrm>
            <a:off x="6008289" y="2644422"/>
            <a:ext cx="931862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/>
              <a:t>Bldg</a:t>
            </a:r>
          </a:p>
        </p:txBody>
      </p:sp>
      <p:sp>
        <p:nvSpPr>
          <p:cNvPr id="134" name="Oval 13"/>
          <p:cNvSpPr>
            <a:spLocks noChangeArrowheads="1"/>
          </p:cNvSpPr>
          <p:nvPr/>
        </p:nvSpPr>
        <p:spPr bwMode="auto">
          <a:xfrm>
            <a:off x="5105001" y="5235032"/>
            <a:ext cx="6096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/>
              <a:t>Event</a:t>
            </a:r>
          </a:p>
        </p:txBody>
      </p:sp>
      <p:sp>
        <p:nvSpPr>
          <p:cNvPr id="135" name="Oval 15"/>
          <p:cNvSpPr>
            <a:spLocks noChangeArrowheads="1"/>
          </p:cNvSpPr>
          <p:nvPr/>
        </p:nvSpPr>
        <p:spPr bwMode="auto">
          <a:xfrm>
            <a:off x="5282801" y="3508975"/>
            <a:ext cx="877888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/>
              <a:t>List</a:t>
            </a:r>
          </a:p>
        </p:txBody>
      </p:sp>
      <p:sp useBgFill="1">
        <p:nvSpPr>
          <p:cNvPr id="136" name="Text Box 17"/>
          <p:cNvSpPr txBox="1">
            <a:spLocks noChangeArrowheads="1"/>
          </p:cNvSpPr>
          <p:nvPr/>
        </p:nvSpPr>
        <p:spPr bwMode="auto">
          <a:xfrm>
            <a:off x="5670423" y="3200999"/>
            <a:ext cx="733425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events</a:t>
            </a:r>
          </a:p>
        </p:txBody>
      </p:sp>
      <p:sp useBgFill="1">
        <p:nvSpPr>
          <p:cNvPr id="137" name="Text Box 19"/>
          <p:cNvSpPr txBox="1">
            <a:spLocks noChangeArrowheads="1"/>
          </p:cNvSpPr>
          <p:nvPr/>
        </p:nvSpPr>
        <p:spPr bwMode="auto">
          <a:xfrm>
            <a:off x="6556248" y="3201000"/>
            <a:ext cx="733425" cy="2206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floors</a:t>
            </a:r>
          </a:p>
        </p:txBody>
      </p:sp>
      <p:sp>
        <p:nvSpPr>
          <p:cNvPr id="138" name="Oval 20"/>
          <p:cNvSpPr>
            <a:spLocks noChangeArrowheads="1"/>
          </p:cNvSpPr>
          <p:nvPr/>
        </p:nvSpPr>
        <p:spPr bwMode="auto">
          <a:xfrm>
            <a:off x="5282801" y="4421216"/>
            <a:ext cx="877824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/>
              <a:t>Obj[]</a:t>
            </a:r>
          </a:p>
        </p:txBody>
      </p:sp>
      <p:sp useBgFill="1">
        <p:nvSpPr>
          <p:cNvPr id="139" name="Text Box 22"/>
          <p:cNvSpPr txBox="1">
            <a:spLocks noChangeArrowheads="1"/>
          </p:cNvSpPr>
          <p:nvPr/>
        </p:nvSpPr>
        <p:spPr bwMode="auto">
          <a:xfrm>
            <a:off x="5425676" y="4040216"/>
            <a:ext cx="617157" cy="22775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0" name="Oval 23"/>
          <p:cNvSpPr>
            <a:spLocks noChangeArrowheads="1"/>
          </p:cNvSpPr>
          <p:nvPr/>
        </p:nvSpPr>
        <p:spPr bwMode="auto">
          <a:xfrm>
            <a:off x="6738539" y="4421216"/>
            <a:ext cx="877824" cy="4572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 err="1" smtClean="0"/>
              <a:t>Obj</a:t>
            </a:r>
            <a:r>
              <a:rPr lang="en-US" b="0" dirty="0" smtClean="0"/>
              <a:t>[]</a:t>
            </a:r>
            <a:endParaRPr lang="en-US" b="0" dirty="0"/>
          </a:p>
        </p:txBody>
      </p:sp>
      <p:sp useBgFill="1">
        <p:nvSpPr>
          <p:cNvPr id="141" name="Text Box 25"/>
          <p:cNvSpPr txBox="1">
            <a:spLocks noChangeArrowheads="1"/>
          </p:cNvSpPr>
          <p:nvPr/>
        </p:nvSpPr>
        <p:spPr bwMode="auto">
          <a:xfrm>
            <a:off x="6857030" y="4040216"/>
            <a:ext cx="617157" cy="22775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2" name="Oval 26"/>
          <p:cNvSpPr>
            <a:spLocks noChangeArrowheads="1"/>
          </p:cNvSpPr>
          <p:nvPr/>
        </p:nvSpPr>
        <p:spPr bwMode="auto">
          <a:xfrm>
            <a:off x="6606776" y="5235032"/>
            <a:ext cx="609600" cy="381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/>
              <a:t>Floor</a:t>
            </a:r>
          </a:p>
        </p:txBody>
      </p:sp>
      <p:sp>
        <p:nvSpPr>
          <p:cNvPr id="143" name="Text Box 28"/>
          <p:cNvSpPr txBox="1">
            <a:spLocks noChangeArrowheads="1"/>
          </p:cNvSpPr>
          <p:nvPr/>
        </p:nvSpPr>
        <p:spPr bwMode="auto">
          <a:xfrm>
            <a:off x="6759176" y="4899053"/>
            <a:ext cx="306388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144" name="Oval 29"/>
          <p:cNvSpPr>
            <a:spLocks noChangeArrowheads="1"/>
          </p:cNvSpPr>
          <p:nvPr/>
        </p:nvSpPr>
        <p:spPr bwMode="auto">
          <a:xfrm>
            <a:off x="7292576" y="5235032"/>
            <a:ext cx="609600" cy="381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/>
              <a:t>Floor</a:t>
            </a:r>
          </a:p>
        </p:txBody>
      </p:sp>
      <p:sp>
        <p:nvSpPr>
          <p:cNvPr id="145" name="Text Box 31"/>
          <p:cNvSpPr txBox="1">
            <a:spLocks noChangeArrowheads="1"/>
          </p:cNvSpPr>
          <p:nvPr/>
        </p:nvSpPr>
        <p:spPr bwMode="auto">
          <a:xfrm>
            <a:off x="7413226" y="4899053"/>
            <a:ext cx="306388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6" name="Oval 37"/>
          <p:cNvSpPr>
            <a:spLocks noChangeArrowheads="1"/>
          </p:cNvSpPr>
          <p:nvPr/>
        </p:nvSpPr>
        <p:spPr bwMode="auto">
          <a:xfrm>
            <a:off x="5790801" y="5249319"/>
            <a:ext cx="6096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/>
              <a:t>Event</a:t>
            </a:r>
          </a:p>
        </p:txBody>
      </p:sp>
      <p:sp>
        <p:nvSpPr>
          <p:cNvPr id="147" name="Text Box 39"/>
          <p:cNvSpPr txBox="1">
            <a:spLocks noChangeArrowheads="1"/>
          </p:cNvSpPr>
          <p:nvPr/>
        </p:nvSpPr>
        <p:spPr bwMode="auto">
          <a:xfrm>
            <a:off x="5893989" y="4891116"/>
            <a:ext cx="306387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9905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1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utoShape 68"/>
          <p:cNvSpPr>
            <a:spLocks noChangeArrowheads="1"/>
          </p:cNvSpPr>
          <p:nvPr/>
        </p:nvSpPr>
        <p:spPr bwMode="auto">
          <a:xfrm>
            <a:off x="7143968" y="1602436"/>
            <a:ext cx="1291654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AutoShape 68"/>
          <p:cNvSpPr>
            <a:spLocks noChangeArrowheads="1"/>
          </p:cNvSpPr>
          <p:nvPr/>
        </p:nvSpPr>
        <p:spPr bwMode="auto">
          <a:xfrm>
            <a:off x="2605723" y="5339164"/>
            <a:ext cx="1069848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AutoShape 68"/>
          <p:cNvSpPr>
            <a:spLocks noChangeArrowheads="1"/>
          </p:cNvSpPr>
          <p:nvPr/>
        </p:nvSpPr>
        <p:spPr bwMode="auto">
          <a:xfrm>
            <a:off x="2697861" y="4680796"/>
            <a:ext cx="1225296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AutoShape 69"/>
          <p:cNvSpPr>
            <a:spLocks noChangeArrowheads="1"/>
          </p:cNvSpPr>
          <p:nvPr/>
        </p:nvSpPr>
        <p:spPr bwMode="auto">
          <a:xfrm>
            <a:off x="2338578" y="2920887"/>
            <a:ext cx="1097280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AutoShape 70"/>
          <p:cNvSpPr>
            <a:spLocks noChangeArrowheads="1"/>
          </p:cNvSpPr>
          <p:nvPr/>
        </p:nvSpPr>
        <p:spPr bwMode="auto">
          <a:xfrm>
            <a:off x="2700528" y="4027854"/>
            <a:ext cx="1225296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AutoShape 71"/>
          <p:cNvSpPr>
            <a:spLocks noChangeArrowheads="1"/>
          </p:cNvSpPr>
          <p:nvPr/>
        </p:nvSpPr>
        <p:spPr bwMode="auto">
          <a:xfrm>
            <a:off x="2338578" y="3353646"/>
            <a:ext cx="1097280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AutoShape 74"/>
          <p:cNvSpPr>
            <a:spLocks noChangeArrowheads="1"/>
          </p:cNvSpPr>
          <p:nvPr/>
        </p:nvSpPr>
        <p:spPr bwMode="auto">
          <a:xfrm>
            <a:off x="2218944" y="1613295"/>
            <a:ext cx="1097280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1285" name="AutoShape 277"/>
          <p:cNvSpPr>
            <a:spLocks noChangeArrowheads="1"/>
          </p:cNvSpPr>
          <p:nvPr/>
        </p:nvSpPr>
        <p:spPr bwMode="auto">
          <a:xfrm>
            <a:off x="6630635" y="3471156"/>
            <a:ext cx="1119187" cy="533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1144" name="AutoShape 136"/>
          <p:cNvSpPr>
            <a:spLocks noChangeArrowheads="1"/>
          </p:cNvSpPr>
          <p:nvPr/>
        </p:nvSpPr>
        <p:spPr bwMode="auto">
          <a:xfrm>
            <a:off x="5051777" y="5181600"/>
            <a:ext cx="1408176" cy="533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1145" name="AutoShape 137"/>
          <p:cNvSpPr>
            <a:spLocks noChangeArrowheads="1"/>
          </p:cNvSpPr>
          <p:nvPr/>
        </p:nvSpPr>
        <p:spPr bwMode="auto">
          <a:xfrm>
            <a:off x="6539971" y="5181600"/>
            <a:ext cx="1427162" cy="533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1146" name="AutoShape 138"/>
          <p:cNvSpPr>
            <a:spLocks noChangeArrowheads="1"/>
          </p:cNvSpPr>
          <p:nvPr/>
        </p:nvSpPr>
        <p:spPr bwMode="auto">
          <a:xfrm>
            <a:off x="5228520" y="4374444"/>
            <a:ext cx="2468880" cy="533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1147" name="AutoShape 139"/>
          <p:cNvSpPr>
            <a:spLocks noChangeArrowheads="1"/>
          </p:cNvSpPr>
          <p:nvPr/>
        </p:nvSpPr>
        <p:spPr bwMode="auto">
          <a:xfrm>
            <a:off x="7890030" y="2754489"/>
            <a:ext cx="762000" cy="198424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1148" name="AutoShape 140"/>
          <p:cNvSpPr>
            <a:spLocks noChangeArrowheads="1"/>
          </p:cNvSpPr>
          <p:nvPr/>
        </p:nvSpPr>
        <p:spPr bwMode="auto">
          <a:xfrm>
            <a:off x="5200650" y="3460044"/>
            <a:ext cx="1047750" cy="533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1149" name="AutoShape 141"/>
          <p:cNvSpPr>
            <a:spLocks noChangeArrowheads="1"/>
          </p:cNvSpPr>
          <p:nvPr/>
        </p:nvSpPr>
        <p:spPr bwMode="auto">
          <a:xfrm>
            <a:off x="5898091" y="2602089"/>
            <a:ext cx="1120775" cy="533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Example: Allocation Sites Pointer Abstraction</a:t>
            </a:r>
          </a:p>
        </p:txBody>
      </p:sp>
      <p:sp>
        <p:nvSpPr>
          <p:cNvPr id="69" name="Text Box 90"/>
          <p:cNvSpPr txBox="1">
            <a:spLocks noChangeArrowheads="1"/>
          </p:cNvSpPr>
          <p:nvPr/>
        </p:nvSpPr>
        <p:spPr bwMode="auto">
          <a:xfrm>
            <a:off x="573024" y="2182954"/>
            <a:ext cx="4445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p:</a:t>
            </a:r>
          </a:p>
        </p:txBody>
      </p:sp>
      <p:sp>
        <p:nvSpPr>
          <p:cNvPr id="87" name="Text Box 100"/>
          <p:cNvSpPr txBox="1">
            <a:spLocks noChangeArrowheads="1"/>
          </p:cNvSpPr>
          <p:nvPr/>
        </p:nvSpPr>
        <p:spPr bwMode="auto">
          <a:xfrm>
            <a:off x="5815643" y="5888608"/>
            <a:ext cx="14782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local(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</a:rPr>
              <a:t>p</a:t>
            </a:r>
            <a:r>
              <a:rPr lang="en-US" sz="2000" b="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</a:rPr>
              <a:t>v</a:t>
            </a:r>
            <a:r>
              <a:rPr lang="en-US" sz="2000" b="0" dirty="0">
                <a:solidFill>
                  <a:schemeClr val="bg1"/>
                </a:solidFill>
              </a:rPr>
              <a:t>)?</a:t>
            </a:r>
          </a:p>
        </p:txBody>
      </p:sp>
      <p:pic>
        <p:nvPicPr>
          <p:cNvPr id="88" name="Picture 101" descr="cro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7" y="5867400"/>
            <a:ext cx="430213" cy="43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 Box 63"/>
          <p:cNvSpPr txBox="1">
            <a:spLocks noChangeArrowheads="1"/>
          </p:cNvSpPr>
          <p:nvPr/>
        </p:nvSpPr>
        <p:spPr bwMode="auto">
          <a:xfrm>
            <a:off x="5136444" y="590126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</a:p>
        </p:txBody>
      </p:sp>
      <p:cxnSp>
        <p:nvCxnSpPr>
          <p:cNvPr id="90" name="AutoShape 64"/>
          <p:cNvCxnSpPr>
            <a:cxnSpLocks noChangeShapeType="1"/>
            <a:stCxn id="89" idx="0"/>
            <a:endCxn id="100" idx="4"/>
          </p:cNvCxnSpPr>
          <p:nvPr/>
        </p:nvCxnSpPr>
        <p:spPr bwMode="auto">
          <a:xfrm flipV="1">
            <a:off x="5403144" y="5616032"/>
            <a:ext cx="6657" cy="28523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Oval 11"/>
          <p:cNvSpPr>
            <a:spLocks noChangeArrowheads="1"/>
          </p:cNvSpPr>
          <p:nvPr/>
        </p:nvSpPr>
        <p:spPr bwMode="auto">
          <a:xfrm>
            <a:off x="7986132" y="4310154"/>
            <a:ext cx="630936" cy="381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 err="1" smtClean="0"/>
              <a:t>Elev</a:t>
            </a:r>
            <a:endParaRPr lang="en-US" b="0" dirty="0"/>
          </a:p>
        </p:txBody>
      </p:sp>
      <p:sp>
        <p:nvSpPr>
          <p:cNvPr id="92" name="Oval 32"/>
          <p:cNvSpPr>
            <a:spLocks noChangeArrowheads="1"/>
          </p:cNvSpPr>
          <p:nvPr/>
        </p:nvSpPr>
        <p:spPr bwMode="auto">
          <a:xfrm>
            <a:off x="7976817" y="2774343"/>
            <a:ext cx="630936" cy="381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 err="1" smtClean="0"/>
              <a:t>Elev</a:t>
            </a:r>
            <a:endParaRPr lang="en-US" b="0" dirty="0"/>
          </a:p>
        </p:txBody>
      </p:sp>
      <p:cxnSp>
        <p:nvCxnSpPr>
          <p:cNvPr id="93" name="AutoShape 33"/>
          <p:cNvCxnSpPr>
            <a:cxnSpLocks noChangeShapeType="1"/>
            <a:stCxn id="92" idx="3"/>
            <a:endCxn id="98" idx="7"/>
          </p:cNvCxnSpPr>
          <p:nvPr/>
        </p:nvCxnSpPr>
        <p:spPr bwMode="auto">
          <a:xfrm flipH="1">
            <a:off x="7486275" y="3099547"/>
            <a:ext cx="582940" cy="47638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AutoShape 34"/>
          <p:cNvCxnSpPr>
            <a:cxnSpLocks noChangeShapeType="1"/>
            <a:stCxn id="91" idx="1"/>
            <a:endCxn id="98" idx="5"/>
          </p:cNvCxnSpPr>
          <p:nvPr/>
        </p:nvCxnSpPr>
        <p:spPr bwMode="auto">
          <a:xfrm flipH="1" flipV="1">
            <a:off x="7486275" y="3899220"/>
            <a:ext cx="592255" cy="46673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95" name="Text Box 35"/>
          <p:cNvSpPr txBox="1">
            <a:spLocks noChangeArrowheads="1"/>
          </p:cNvSpPr>
          <p:nvPr/>
        </p:nvSpPr>
        <p:spPr bwMode="auto">
          <a:xfrm>
            <a:off x="7545144" y="3198777"/>
            <a:ext cx="733425" cy="2206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floors</a:t>
            </a:r>
          </a:p>
        </p:txBody>
      </p:sp>
      <p:sp useBgFill="1">
        <p:nvSpPr>
          <p:cNvPr id="96" name="Text Box 36"/>
          <p:cNvSpPr txBox="1">
            <a:spLocks noChangeArrowheads="1"/>
          </p:cNvSpPr>
          <p:nvPr/>
        </p:nvSpPr>
        <p:spPr bwMode="auto">
          <a:xfrm>
            <a:off x="7560384" y="4062440"/>
            <a:ext cx="740587" cy="22775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floors</a:t>
            </a:r>
          </a:p>
        </p:txBody>
      </p:sp>
      <p:sp>
        <p:nvSpPr>
          <p:cNvPr id="97" name="Text Box 9"/>
          <p:cNvSpPr txBox="1">
            <a:spLocks noChangeArrowheads="1"/>
          </p:cNvSpPr>
          <p:nvPr/>
        </p:nvSpPr>
        <p:spPr bwMode="auto">
          <a:xfrm>
            <a:off x="5287564" y="4887941"/>
            <a:ext cx="306387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98" name="Oval 10"/>
          <p:cNvSpPr>
            <a:spLocks noChangeArrowheads="1"/>
          </p:cNvSpPr>
          <p:nvPr/>
        </p:nvSpPr>
        <p:spPr bwMode="auto">
          <a:xfrm>
            <a:off x="6736951" y="3508975"/>
            <a:ext cx="877888" cy="4572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/>
              <a:t>List</a:t>
            </a:r>
          </a:p>
        </p:txBody>
      </p:sp>
      <p:sp>
        <p:nvSpPr>
          <p:cNvPr id="99" name="Oval 12"/>
          <p:cNvSpPr>
            <a:spLocks noChangeArrowheads="1"/>
          </p:cNvSpPr>
          <p:nvPr/>
        </p:nvSpPr>
        <p:spPr bwMode="auto">
          <a:xfrm>
            <a:off x="6008289" y="2644422"/>
            <a:ext cx="931862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/>
              <a:t>Bldg</a:t>
            </a:r>
          </a:p>
        </p:txBody>
      </p:sp>
      <p:sp>
        <p:nvSpPr>
          <p:cNvPr id="100" name="Oval 13"/>
          <p:cNvSpPr>
            <a:spLocks noChangeArrowheads="1"/>
          </p:cNvSpPr>
          <p:nvPr/>
        </p:nvSpPr>
        <p:spPr bwMode="auto">
          <a:xfrm>
            <a:off x="5105001" y="5235032"/>
            <a:ext cx="6096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/>
              <a:t>Event</a:t>
            </a:r>
          </a:p>
        </p:txBody>
      </p:sp>
      <p:cxnSp>
        <p:nvCxnSpPr>
          <p:cNvPr id="101" name="AutoShape 14"/>
          <p:cNvCxnSpPr>
            <a:cxnSpLocks noChangeShapeType="1"/>
            <a:stCxn id="107" idx="4"/>
            <a:endCxn id="100" idx="0"/>
          </p:cNvCxnSpPr>
          <p:nvPr/>
        </p:nvCxnSpPr>
        <p:spPr bwMode="auto">
          <a:xfrm flipH="1">
            <a:off x="5409801" y="4878416"/>
            <a:ext cx="311912" cy="356616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Oval 15"/>
          <p:cNvSpPr>
            <a:spLocks noChangeArrowheads="1"/>
          </p:cNvSpPr>
          <p:nvPr/>
        </p:nvSpPr>
        <p:spPr bwMode="auto">
          <a:xfrm>
            <a:off x="5282801" y="3508975"/>
            <a:ext cx="877888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/>
              <a:t>List</a:t>
            </a:r>
          </a:p>
        </p:txBody>
      </p:sp>
      <p:cxnSp>
        <p:nvCxnSpPr>
          <p:cNvPr id="103" name="AutoShape 16"/>
          <p:cNvCxnSpPr>
            <a:cxnSpLocks noChangeShapeType="1"/>
            <a:stCxn id="99" idx="4"/>
            <a:endCxn id="102" idx="0"/>
          </p:cNvCxnSpPr>
          <p:nvPr/>
        </p:nvCxnSpPr>
        <p:spPr bwMode="auto">
          <a:xfrm flipH="1">
            <a:off x="5721745" y="3101622"/>
            <a:ext cx="752475" cy="40735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104" name="Text Box 17"/>
          <p:cNvSpPr txBox="1">
            <a:spLocks noChangeArrowheads="1"/>
          </p:cNvSpPr>
          <p:nvPr/>
        </p:nvSpPr>
        <p:spPr bwMode="auto">
          <a:xfrm>
            <a:off x="5670423" y="3200999"/>
            <a:ext cx="733425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events</a:t>
            </a:r>
          </a:p>
        </p:txBody>
      </p:sp>
      <p:cxnSp>
        <p:nvCxnSpPr>
          <p:cNvPr id="105" name="AutoShape 18"/>
          <p:cNvCxnSpPr>
            <a:cxnSpLocks noChangeShapeType="1"/>
            <a:stCxn id="99" idx="4"/>
            <a:endCxn id="98" idx="0"/>
          </p:cNvCxnSpPr>
          <p:nvPr/>
        </p:nvCxnSpPr>
        <p:spPr bwMode="auto">
          <a:xfrm>
            <a:off x="6474220" y="3101622"/>
            <a:ext cx="701675" cy="40735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106" name="Text Box 19"/>
          <p:cNvSpPr txBox="1">
            <a:spLocks noChangeArrowheads="1"/>
          </p:cNvSpPr>
          <p:nvPr/>
        </p:nvSpPr>
        <p:spPr bwMode="auto">
          <a:xfrm>
            <a:off x="6556248" y="3201000"/>
            <a:ext cx="733425" cy="2206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floors</a:t>
            </a:r>
          </a:p>
        </p:txBody>
      </p:sp>
      <p:sp>
        <p:nvSpPr>
          <p:cNvPr id="107" name="Oval 20"/>
          <p:cNvSpPr>
            <a:spLocks noChangeArrowheads="1"/>
          </p:cNvSpPr>
          <p:nvPr/>
        </p:nvSpPr>
        <p:spPr bwMode="auto">
          <a:xfrm>
            <a:off x="5282801" y="4421216"/>
            <a:ext cx="877824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/>
              <a:t>Obj[]</a:t>
            </a:r>
          </a:p>
        </p:txBody>
      </p:sp>
      <p:cxnSp>
        <p:nvCxnSpPr>
          <p:cNvPr id="108" name="AutoShape 21"/>
          <p:cNvCxnSpPr>
            <a:cxnSpLocks noChangeShapeType="1"/>
            <a:endCxn id="107" idx="0"/>
          </p:cNvCxnSpPr>
          <p:nvPr/>
        </p:nvCxnSpPr>
        <p:spPr bwMode="auto">
          <a:xfrm flipH="1">
            <a:off x="5721713" y="3941791"/>
            <a:ext cx="826" cy="479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109" name="Text Box 22"/>
          <p:cNvSpPr txBox="1">
            <a:spLocks noChangeArrowheads="1"/>
          </p:cNvSpPr>
          <p:nvPr/>
        </p:nvSpPr>
        <p:spPr bwMode="auto">
          <a:xfrm>
            <a:off x="5425676" y="4040216"/>
            <a:ext cx="617157" cy="22775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10" name="Oval 23"/>
          <p:cNvSpPr>
            <a:spLocks noChangeArrowheads="1"/>
          </p:cNvSpPr>
          <p:nvPr/>
        </p:nvSpPr>
        <p:spPr bwMode="auto">
          <a:xfrm>
            <a:off x="6738539" y="4421216"/>
            <a:ext cx="877824" cy="4572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 err="1" smtClean="0"/>
              <a:t>Obj</a:t>
            </a:r>
            <a:r>
              <a:rPr lang="en-US" b="0" dirty="0" smtClean="0"/>
              <a:t>[]</a:t>
            </a:r>
            <a:endParaRPr lang="en-US" b="0" dirty="0"/>
          </a:p>
        </p:txBody>
      </p:sp>
      <p:cxnSp>
        <p:nvCxnSpPr>
          <p:cNvPr id="111" name="AutoShape 24"/>
          <p:cNvCxnSpPr>
            <a:cxnSpLocks noChangeShapeType="1"/>
            <a:endCxn id="110" idx="0"/>
          </p:cNvCxnSpPr>
          <p:nvPr/>
        </p:nvCxnSpPr>
        <p:spPr bwMode="auto">
          <a:xfrm flipH="1">
            <a:off x="7177451" y="3941791"/>
            <a:ext cx="825" cy="479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112" name="Text Box 25"/>
          <p:cNvSpPr txBox="1">
            <a:spLocks noChangeArrowheads="1"/>
          </p:cNvSpPr>
          <p:nvPr/>
        </p:nvSpPr>
        <p:spPr bwMode="auto">
          <a:xfrm>
            <a:off x="6857030" y="4040216"/>
            <a:ext cx="617157" cy="22775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13" name="Oval 26"/>
          <p:cNvSpPr>
            <a:spLocks noChangeArrowheads="1"/>
          </p:cNvSpPr>
          <p:nvPr/>
        </p:nvSpPr>
        <p:spPr bwMode="auto">
          <a:xfrm>
            <a:off x="6606776" y="5235032"/>
            <a:ext cx="609600" cy="381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/>
              <a:t>Floor</a:t>
            </a:r>
          </a:p>
        </p:txBody>
      </p:sp>
      <p:cxnSp>
        <p:nvCxnSpPr>
          <p:cNvPr id="114" name="AutoShape 27"/>
          <p:cNvCxnSpPr>
            <a:cxnSpLocks noChangeShapeType="1"/>
            <a:stCxn id="110" idx="4"/>
            <a:endCxn id="113" idx="0"/>
          </p:cNvCxnSpPr>
          <p:nvPr/>
        </p:nvCxnSpPr>
        <p:spPr bwMode="auto">
          <a:xfrm flipH="1">
            <a:off x="6911576" y="4878416"/>
            <a:ext cx="265875" cy="356616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Text Box 28"/>
          <p:cNvSpPr txBox="1">
            <a:spLocks noChangeArrowheads="1"/>
          </p:cNvSpPr>
          <p:nvPr/>
        </p:nvSpPr>
        <p:spPr bwMode="auto">
          <a:xfrm>
            <a:off x="6759176" y="4899053"/>
            <a:ext cx="306388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116" name="Oval 29"/>
          <p:cNvSpPr>
            <a:spLocks noChangeArrowheads="1"/>
          </p:cNvSpPr>
          <p:nvPr/>
        </p:nvSpPr>
        <p:spPr bwMode="auto">
          <a:xfrm>
            <a:off x="7292576" y="5235032"/>
            <a:ext cx="609600" cy="381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/>
              <a:t>Floor</a:t>
            </a:r>
          </a:p>
        </p:txBody>
      </p:sp>
      <p:cxnSp>
        <p:nvCxnSpPr>
          <p:cNvPr id="117" name="AutoShape 30"/>
          <p:cNvCxnSpPr>
            <a:cxnSpLocks noChangeShapeType="1"/>
            <a:stCxn id="110" idx="4"/>
            <a:endCxn id="116" idx="0"/>
          </p:cNvCxnSpPr>
          <p:nvPr/>
        </p:nvCxnSpPr>
        <p:spPr bwMode="auto">
          <a:xfrm>
            <a:off x="7177451" y="4878416"/>
            <a:ext cx="419925" cy="356616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7413226" y="4899053"/>
            <a:ext cx="306388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19" name="Oval 37"/>
          <p:cNvSpPr>
            <a:spLocks noChangeArrowheads="1"/>
          </p:cNvSpPr>
          <p:nvPr/>
        </p:nvSpPr>
        <p:spPr bwMode="auto">
          <a:xfrm>
            <a:off x="5790801" y="5249319"/>
            <a:ext cx="6096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/>
              <a:t>Event</a:t>
            </a:r>
          </a:p>
        </p:txBody>
      </p:sp>
      <p:cxnSp>
        <p:nvCxnSpPr>
          <p:cNvPr id="120" name="AutoShape 38"/>
          <p:cNvCxnSpPr>
            <a:cxnSpLocks noChangeShapeType="1"/>
            <a:stCxn id="107" idx="4"/>
            <a:endCxn id="119" idx="0"/>
          </p:cNvCxnSpPr>
          <p:nvPr/>
        </p:nvCxnSpPr>
        <p:spPr bwMode="auto">
          <a:xfrm>
            <a:off x="5721713" y="4878416"/>
            <a:ext cx="373888" cy="37090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" name="Text Box 39"/>
          <p:cNvSpPr txBox="1">
            <a:spLocks noChangeArrowheads="1"/>
          </p:cNvSpPr>
          <p:nvPr/>
        </p:nvSpPr>
        <p:spPr bwMode="auto">
          <a:xfrm>
            <a:off x="5893989" y="4891116"/>
            <a:ext cx="306387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23" name="Rectangle 40"/>
          <p:cNvSpPr>
            <a:spLocks noChangeArrowheads="1"/>
          </p:cNvSpPr>
          <p:nvPr/>
        </p:nvSpPr>
        <p:spPr bwMode="auto">
          <a:xfrm>
            <a:off x="5257800" y="914400"/>
            <a:ext cx="34290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a = new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[…];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a;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4" name="Rectangle 42"/>
          <p:cNvSpPr>
            <a:spLocks noChangeArrowheads="1"/>
          </p:cNvSpPr>
          <p:nvPr/>
        </p:nvSpPr>
        <p:spPr bwMode="auto">
          <a:xfrm>
            <a:off x="511175" y="926592"/>
            <a:ext cx="4267200" cy="536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 events, floors;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static void main(String[] a)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b = new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for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(i = 0; i &lt; K; i++)    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List el =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b.events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el.elems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[i];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el = new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this.events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el;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new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this.floors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for (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 = 0; i &lt; K; i++)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Event e = new Event();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 = e;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for (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 = 0; i &lt; M; i++)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Floor f = new Floor();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 = f;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for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(i = 0; i &lt; N; i++)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Elev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 = new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Elev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t.start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534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4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811285" grpId="0" animBg="1"/>
      <p:bldP spid="811144" grpId="0" animBg="1"/>
      <p:bldP spid="811145" grpId="0" animBg="1"/>
      <p:bldP spid="811146" grpId="0" animBg="1"/>
      <p:bldP spid="811147" grpId="0" animBg="1"/>
      <p:bldP spid="811148" grpId="0" animBg="1"/>
      <p:bldP spid="811149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AutoShape 138"/>
          <p:cNvSpPr>
            <a:spLocks noChangeArrowheads="1"/>
          </p:cNvSpPr>
          <p:nvPr/>
        </p:nvSpPr>
        <p:spPr bwMode="auto">
          <a:xfrm>
            <a:off x="5228520" y="4374444"/>
            <a:ext cx="2468880" cy="533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" name="AutoShape 277"/>
          <p:cNvSpPr>
            <a:spLocks noChangeArrowheads="1"/>
          </p:cNvSpPr>
          <p:nvPr/>
        </p:nvSpPr>
        <p:spPr bwMode="auto">
          <a:xfrm>
            <a:off x="6564489" y="4374444"/>
            <a:ext cx="1119187" cy="533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AutoShape 140"/>
          <p:cNvSpPr>
            <a:spLocks noChangeArrowheads="1"/>
          </p:cNvSpPr>
          <p:nvPr/>
        </p:nvSpPr>
        <p:spPr bwMode="auto">
          <a:xfrm>
            <a:off x="5242983" y="4374621"/>
            <a:ext cx="1047750" cy="533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AutoShape 68"/>
          <p:cNvSpPr>
            <a:spLocks noChangeArrowheads="1"/>
          </p:cNvSpPr>
          <p:nvPr/>
        </p:nvSpPr>
        <p:spPr bwMode="auto">
          <a:xfrm>
            <a:off x="7143968" y="1602436"/>
            <a:ext cx="1291654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AutoShape 68"/>
          <p:cNvSpPr>
            <a:spLocks noChangeArrowheads="1"/>
          </p:cNvSpPr>
          <p:nvPr/>
        </p:nvSpPr>
        <p:spPr bwMode="auto">
          <a:xfrm>
            <a:off x="2605723" y="5339164"/>
            <a:ext cx="1069848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AutoShape 68"/>
          <p:cNvSpPr>
            <a:spLocks noChangeArrowheads="1"/>
          </p:cNvSpPr>
          <p:nvPr/>
        </p:nvSpPr>
        <p:spPr bwMode="auto">
          <a:xfrm>
            <a:off x="2697861" y="4680796"/>
            <a:ext cx="1225296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AutoShape 69"/>
          <p:cNvSpPr>
            <a:spLocks noChangeArrowheads="1"/>
          </p:cNvSpPr>
          <p:nvPr/>
        </p:nvSpPr>
        <p:spPr bwMode="auto">
          <a:xfrm>
            <a:off x="2338578" y="2920887"/>
            <a:ext cx="1097280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AutoShape 70"/>
          <p:cNvSpPr>
            <a:spLocks noChangeArrowheads="1"/>
          </p:cNvSpPr>
          <p:nvPr/>
        </p:nvSpPr>
        <p:spPr bwMode="auto">
          <a:xfrm>
            <a:off x="2700528" y="4027854"/>
            <a:ext cx="1225296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AutoShape 71"/>
          <p:cNvSpPr>
            <a:spLocks noChangeArrowheads="1"/>
          </p:cNvSpPr>
          <p:nvPr/>
        </p:nvSpPr>
        <p:spPr bwMode="auto">
          <a:xfrm>
            <a:off x="2338578" y="3353646"/>
            <a:ext cx="1097280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AutoShape 74"/>
          <p:cNvSpPr>
            <a:spLocks noChangeArrowheads="1"/>
          </p:cNvSpPr>
          <p:nvPr/>
        </p:nvSpPr>
        <p:spPr bwMode="auto">
          <a:xfrm>
            <a:off x="2218944" y="1613295"/>
            <a:ext cx="1097280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Example: k-CFA Pointer Abstraction</a:t>
            </a:r>
          </a:p>
        </p:txBody>
      </p:sp>
      <p:sp>
        <p:nvSpPr>
          <p:cNvPr id="69" name="Text Box 90"/>
          <p:cNvSpPr txBox="1">
            <a:spLocks noChangeArrowheads="1"/>
          </p:cNvSpPr>
          <p:nvPr/>
        </p:nvSpPr>
        <p:spPr bwMode="auto">
          <a:xfrm>
            <a:off x="573024" y="2182954"/>
            <a:ext cx="4445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p:</a:t>
            </a:r>
          </a:p>
        </p:txBody>
      </p:sp>
      <p:sp>
        <p:nvSpPr>
          <p:cNvPr id="84" name="Rectangle 40"/>
          <p:cNvSpPr>
            <a:spLocks noChangeArrowheads="1"/>
          </p:cNvSpPr>
          <p:nvPr/>
        </p:nvSpPr>
        <p:spPr bwMode="auto">
          <a:xfrm>
            <a:off x="5257800" y="914400"/>
            <a:ext cx="34290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a = new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[…];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a;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6" name="Rectangle 42"/>
          <p:cNvSpPr>
            <a:spLocks noChangeArrowheads="1"/>
          </p:cNvSpPr>
          <p:nvPr/>
        </p:nvSpPr>
        <p:spPr bwMode="auto">
          <a:xfrm>
            <a:off x="511175" y="926592"/>
            <a:ext cx="4267200" cy="536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 events, floors;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static void main(String[] a)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b = new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for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(i = 0; i &lt; K; i++)    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List el =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b.events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el.elems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[i];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el = new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this.events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el;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new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this.floors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for (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 = 0; i &lt; K; i++)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Event e = new Event();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 = e;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for (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 = 0; i &lt; M; i++)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Floor f = new Floor();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 = f;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for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(i = 0; i &lt; N; i++)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Elev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 = new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Elev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t.start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7" name="Text Box 100"/>
          <p:cNvSpPr txBox="1">
            <a:spLocks noChangeArrowheads="1"/>
          </p:cNvSpPr>
          <p:nvPr/>
        </p:nvSpPr>
        <p:spPr bwMode="auto">
          <a:xfrm>
            <a:off x="5822522" y="5888608"/>
            <a:ext cx="14782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local(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</a:rPr>
              <a:t>p</a:t>
            </a:r>
            <a:r>
              <a:rPr lang="en-US" sz="2000" b="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</a:rPr>
              <a:t>v</a:t>
            </a:r>
            <a:r>
              <a:rPr lang="en-US" sz="2000" b="0" dirty="0">
                <a:solidFill>
                  <a:schemeClr val="bg1"/>
                </a:solidFill>
              </a:rPr>
              <a:t>)?</a:t>
            </a:r>
          </a:p>
        </p:txBody>
      </p:sp>
      <p:pic>
        <p:nvPicPr>
          <p:cNvPr id="122" name="Picture 182" descr="ti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612" y="5829123"/>
            <a:ext cx="484188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AutoShape 277"/>
          <p:cNvSpPr>
            <a:spLocks noChangeArrowheads="1"/>
          </p:cNvSpPr>
          <p:nvPr/>
        </p:nvSpPr>
        <p:spPr bwMode="auto">
          <a:xfrm>
            <a:off x="6630635" y="3471156"/>
            <a:ext cx="1119187" cy="533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" name="AutoShape 136"/>
          <p:cNvSpPr>
            <a:spLocks noChangeArrowheads="1"/>
          </p:cNvSpPr>
          <p:nvPr/>
        </p:nvSpPr>
        <p:spPr bwMode="auto">
          <a:xfrm>
            <a:off x="5051777" y="5181600"/>
            <a:ext cx="1408176" cy="533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" name="AutoShape 137"/>
          <p:cNvSpPr>
            <a:spLocks noChangeArrowheads="1"/>
          </p:cNvSpPr>
          <p:nvPr/>
        </p:nvSpPr>
        <p:spPr bwMode="auto">
          <a:xfrm>
            <a:off x="6539971" y="5181600"/>
            <a:ext cx="1427162" cy="533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" name="AutoShape 139"/>
          <p:cNvSpPr>
            <a:spLocks noChangeArrowheads="1"/>
          </p:cNvSpPr>
          <p:nvPr/>
        </p:nvSpPr>
        <p:spPr bwMode="auto">
          <a:xfrm>
            <a:off x="7890030" y="2754489"/>
            <a:ext cx="762000" cy="198424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AutoShape 140"/>
          <p:cNvSpPr>
            <a:spLocks noChangeArrowheads="1"/>
          </p:cNvSpPr>
          <p:nvPr/>
        </p:nvSpPr>
        <p:spPr bwMode="auto">
          <a:xfrm>
            <a:off x="5200650" y="3460044"/>
            <a:ext cx="1047750" cy="533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" name="AutoShape 141"/>
          <p:cNvSpPr>
            <a:spLocks noChangeArrowheads="1"/>
          </p:cNvSpPr>
          <p:nvPr/>
        </p:nvSpPr>
        <p:spPr bwMode="auto">
          <a:xfrm>
            <a:off x="5898091" y="2602089"/>
            <a:ext cx="1120775" cy="533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Text Box 63"/>
          <p:cNvSpPr txBox="1">
            <a:spLocks noChangeArrowheads="1"/>
          </p:cNvSpPr>
          <p:nvPr/>
        </p:nvSpPr>
        <p:spPr bwMode="auto">
          <a:xfrm>
            <a:off x="5136444" y="590126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</a:p>
        </p:txBody>
      </p:sp>
      <p:cxnSp>
        <p:nvCxnSpPr>
          <p:cNvPr id="76" name="AutoShape 64"/>
          <p:cNvCxnSpPr>
            <a:cxnSpLocks noChangeShapeType="1"/>
            <a:stCxn id="75" idx="0"/>
            <a:endCxn id="126" idx="4"/>
          </p:cNvCxnSpPr>
          <p:nvPr/>
        </p:nvCxnSpPr>
        <p:spPr bwMode="auto">
          <a:xfrm flipV="1">
            <a:off x="5403144" y="5616032"/>
            <a:ext cx="6657" cy="28523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Oval 11"/>
          <p:cNvSpPr>
            <a:spLocks noChangeArrowheads="1"/>
          </p:cNvSpPr>
          <p:nvPr/>
        </p:nvSpPr>
        <p:spPr bwMode="auto">
          <a:xfrm>
            <a:off x="7986132" y="4310154"/>
            <a:ext cx="630936" cy="381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 err="1" smtClean="0"/>
              <a:t>Elev</a:t>
            </a:r>
            <a:endParaRPr lang="en-US" b="0" dirty="0"/>
          </a:p>
        </p:txBody>
      </p:sp>
      <p:sp>
        <p:nvSpPr>
          <p:cNvPr id="78" name="Oval 32"/>
          <p:cNvSpPr>
            <a:spLocks noChangeArrowheads="1"/>
          </p:cNvSpPr>
          <p:nvPr/>
        </p:nvSpPr>
        <p:spPr bwMode="auto">
          <a:xfrm>
            <a:off x="7976817" y="2774343"/>
            <a:ext cx="630936" cy="381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 err="1" smtClean="0"/>
              <a:t>Elev</a:t>
            </a:r>
            <a:endParaRPr lang="en-US" b="0" dirty="0"/>
          </a:p>
        </p:txBody>
      </p:sp>
      <p:cxnSp>
        <p:nvCxnSpPr>
          <p:cNvPr id="79" name="AutoShape 33"/>
          <p:cNvCxnSpPr>
            <a:cxnSpLocks noChangeShapeType="1"/>
            <a:stCxn id="78" idx="3"/>
            <a:endCxn id="124" idx="7"/>
          </p:cNvCxnSpPr>
          <p:nvPr/>
        </p:nvCxnSpPr>
        <p:spPr bwMode="auto">
          <a:xfrm flipH="1">
            <a:off x="7486275" y="3099547"/>
            <a:ext cx="582940" cy="47638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34"/>
          <p:cNvCxnSpPr>
            <a:cxnSpLocks noChangeShapeType="1"/>
            <a:stCxn id="77" idx="1"/>
            <a:endCxn id="124" idx="5"/>
          </p:cNvCxnSpPr>
          <p:nvPr/>
        </p:nvCxnSpPr>
        <p:spPr bwMode="auto">
          <a:xfrm flipH="1" flipV="1">
            <a:off x="7486275" y="3899220"/>
            <a:ext cx="592255" cy="46673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81" name="Text Box 35"/>
          <p:cNvSpPr txBox="1">
            <a:spLocks noChangeArrowheads="1"/>
          </p:cNvSpPr>
          <p:nvPr/>
        </p:nvSpPr>
        <p:spPr bwMode="auto">
          <a:xfrm>
            <a:off x="7545144" y="3198777"/>
            <a:ext cx="733425" cy="2206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floors</a:t>
            </a:r>
          </a:p>
        </p:txBody>
      </p:sp>
      <p:sp useBgFill="1">
        <p:nvSpPr>
          <p:cNvPr id="82" name="Text Box 36"/>
          <p:cNvSpPr txBox="1">
            <a:spLocks noChangeArrowheads="1"/>
          </p:cNvSpPr>
          <p:nvPr/>
        </p:nvSpPr>
        <p:spPr bwMode="auto">
          <a:xfrm>
            <a:off x="7560384" y="4062440"/>
            <a:ext cx="740587" cy="22775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floors</a:t>
            </a:r>
          </a:p>
        </p:txBody>
      </p:sp>
      <p:sp>
        <p:nvSpPr>
          <p:cNvPr id="123" name="Text Box 9"/>
          <p:cNvSpPr txBox="1">
            <a:spLocks noChangeArrowheads="1"/>
          </p:cNvSpPr>
          <p:nvPr/>
        </p:nvSpPr>
        <p:spPr bwMode="auto">
          <a:xfrm>
            <a:off x="5287564" y="4887941"/>
            <a:ext cx="306387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124" name="Oval 10"/>
          <p:cNvSpPr>
            <a:spLocks noChangeArrowheads="1"/>
          </p:cNvSpPr>
          <p:nvPr/>
        </p:nvSpPr>
        <p:spPr bwMode="auto">
          <a:xfrm>
            <a:off x="6736951" y="3508975"/>
            <a:ext cx="877888" cy="4572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/>
              <a:t>List</a:t>
            </a:r>
          </a:p>
        </p:txBody>
      </p:sp>
      <p:sp>
        <p:nvSpPr>
          <p:cNvPr id="125" name="Oval 12"/>
          <p:cNvSpPr>
            <a:spLocks noChangeArrowheads="1"/>
          </p:cNvSpPr>
          <p:nvPr/>
        </p:nvSpPr>
        <p:spPr bwMode="auto">
          <a:xfrm>
            <a:off x="6008289" y="2644422"/>
            <a:ext cx="931862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/>
              <a:t>Bldg</a:t>
            </a:r>
          </a:p>
        </p:txBody>
      </p:sp>
      <p:sp>
        <p:nvSpPr>
          <p:cNvPr id="126" name="Oval 13"/>
          <p:cNvSpPr>
            <a:spLocks noChangeArrowheads="1"/>
          </p:cNvSpPr>
          <p:nvPr/>
        </p:nvSpPr>
        <p:spPr bwMode="auto">
          <a:xfrm>
            <a:off x="5105001" y="5235032"/>
            <a:ext cx="6096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/>
              <a:t>Event</a:t>
            </a:r>
          </a:p>
        </p:txBody>
      </p:sp>
      <p:cxnSp>
        <p:nvCxnSpPr>
          <p:cNvPr id="127" name="AutoShape 14"/>
          <p:cNvCxnSpPr>
            <a:cxnSpLocks noChangeShapeType="1"/>
            <a:stCxn id="133" idx="4"/>
            <a:endCxn id="126" idx="0"/>
          </p:cNvCxnSpPr>
          <p:nvPr/>
        </p:nvCxnSpPr>
        <p:spPr bwMode="auto">
          <a:xfrm flipH="1">
            <a:off x="5409801" y="4878416"/>
            <a:ext cx="311912" cy="356616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" name="Oval 15"/>
          <p:cNvSpPr>
            <a:spLocks noChangeArrowheads="1"/>
          </p:cNvSpPr>
          <p:nvPr/>
        </p:nvSpPr>
        <p:spPr bwMode="auto">
          <a:xfrm>
            <a:off x="5282801" y="3508975"/>
            <a:ext cx="877888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/>
              <a:t>List</a:t>
            </a:r>
          </a:p>
        </p:txBody>
      </p:sp>
      <p:cxnSp>
        <p:nvCxnSpPr>
          <p:cNvPr id="129" name="AutoShape 16"/>
          <p:cNvCxnSpPr>
            <a:cxnSpLocks noChangeShapeType="1"/>
            <a:stCxn id="125" idx="4"/>
            <a:endCxn id="128" idx="0"/>
          </p:cNvCxnSpPr>
          <p:nvPr/>
        </p:nvCxnSpPr>
        <p:spPr bwMode="auto">
          <a:xfrm flipH="1">
            <a:off x="5721745" y="3101622"/>
            <a:ext cx="752475" cy="40735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130" name="Text Box 17"/>
          <p:cNvSpPr txBox="1">
            <a:spLocks noChangeArrowheads="1"/>
          </p:cNvSpPr>
          <p:nvPr/>
        </p:nvSpPr>
        <p:spPr bwMode="auto">
          <a:xfrm>
            <a:off x="5670423" y="3200999"/>
            <a:ext cx="733425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events</a:t>
            </a:r>
          </a:p>
        </p:txBody>
      </p:sp>
      <p:cxnSp>
        <p:nvCxnSpPr>
          <p:cNvPr id="131" name="AutoShape 18"/>
          <p:cNvCxnSpPr>
            <a:cxnSpLocks noChangeShapeType="1"/>
            <a:stCxn id="125" idx="4"/>
            <a:endCxn id="124" idx="0"/>
          </p:cNvCxnSpPr>
          <p:nvPr/>
        </p:nvCxnSpPr>
        <p:spPr bwMode="auto">
          <a:xfrm>
            <a:off x="6474220" y="3101622"/>
            <a:ext cx="701675" cy="40735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132" name="Text Box 19"/>
          <p:cNvSpPr txBox="1">
            <a:spLocks noChangeArrowheads="1"/>
          </p:cNvSpPr>
          <p:nvPr/>
        </p:nvSpPr>
        <p:spPr bwMode="auto">
          <a:xfrm>
            <a:off x="6556248" y="3201000"/>
            <a:ext cx="733425" cy="2206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floors</a:t>
            </a:r>
          </a:p>
        </p:txBody>
      </p:sp>
      <p:sp>
        <p:nvSpPr>
          <p:cNvPr id="133" name="Oval 20"/>
          <p:cNvSpPr>
            <a:spLocks noChangeArrowheads="1"/>
          </p:cNvSpPr>
          <p:nvPr/>
        </p:nvSpPr>
        <p:spPr bwMode="auto">
          <a:xfrm>
            <a:off x="5282801" y="4421216"/>
            <a:ext cx="877824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/>
              <a:t>Obj[]</a:t>
            </a:r>
          </a:p>
        </p:txBody>
      </p:sp>
      <p:cxnSp>
        <p:nvCxnSpPr>
          <p:cNvPr id="134" name="AutoShape 21"/>
          <p:cNvCxnSpPr>
            <a:cxnSpLocks noChangeShapeType="1"/>
            <a:endCxn id="133" idx="0"/>
          </p:cNvCxnSpPr>
          <p:nvPr/>
        </p:nvCxnSpPr>
        <p:spPr bwMode="auto">
          <a:xfrm flipH="1">
            <a:off x="5721713" y="3941791"/>
            <a:ext cx="826" cy="479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135" name="Text Box 22"/>
          <p:cNvSpPr txBox="1">
            <a:spLocks noChangeArrowheads="1"/>
          </p:cNvSpPr>
          <p:nvPr/>
        </p:nvSpPr>
        <p:spPr bwMode="auto">
          <a:xfrm>
            <a:off x="5425676" y="4040216"/>
            <a:ext cx="617157" cy="22775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36" name="Oval 23"/>
          <p:cNvSpPr>
            <a:spLocks noChangeArrowheads="1"/>
          </p:cNvSpPr>
          <p:nvPr/>
        </p:nvSpPr>
        <p:spPr bwMode="auto">
          <a:xfrm>
            <a:off x="6738539" y="4421216"/>
            <a:ext cx="877824" cy="4572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 err="1" smtClean="0"/>
              <a:t>Obj</a:t>
            </a:r>
            <a:r>
              <a:rPr lang="en-US" b="0" dirty="0" smtClean="0"/>
              <a:t>[]</a:t>
            </a:r>
            <a:endParaRPr lang="en-US" b="0" dirty="0"/>
          </a:p>
        </p:txBody>
      </p:sp>
      <p:cxnSp>
        <p:nvCxnSpPr>
          <p:cNvPr id="137" name="AutoShape 24"/>
          <p:cNvCxnSpPr>
            <a:cxnSpLocks noChangeShapeType="1"/>
            <a:endCxn id="136" idx="0"/>
          </p:cNvCxnSpPr>
          <p:nvPr/>
        </p:nvCxnSpPr>
        <p:spPr bwMode="auto">
          <a:xfrm flipH="1">
            <a:off x="7177451" y="3941791"/>
            <a:ext cx="825" cy="479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138" name="Text Box 25"/>
          <p:cNvSpPr txBox="1">
            <a:spLocks noChangeArrowheads="1"/>
          </p:cNvSpPr>
          <p:nvPr/>
        </p:nvSpPr>
        <p:spPr bwMode="auto">
          <a:xfrm>
            <a:off x="6857030" y="4040216"/>
            <a:ext cx="617157" cy="22775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39" name="Oval 26"/>
          <p:cNvSpPr>
            <a:spLocks noChangeArrowheads="1"/>
          </p:cNvSpPr>
          <p:nvPr/>
        </p:nvSpPr>
        <p:spPr bwMode="auto">
          <a:xfrm>
            <a:off x="6606776" y="5235032"/>
            <a:ext cx="609600" cy="381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/>
              <a:t>Floor</a:t>
            </a:r>
          </a:p>
        </p:txBody>
      </p:sp>
      <p:cxnSp>
        <p:nvCxnSpPr>
          <p:cNvPr id="140" name="AutoShape 27"/>
          <p:cNvCxnSpPr>
            <a:cxnSpLocks noChangeShapeType="1"/>
            <a:stCxn id="136" idx="4"/>
            <a:endCxn id="139" idx="0"/>
          </p:cNvCxnSpPr>
          <p:nvPr/>
        </p:nvCxnSpPr>
        <p:spPr bwMode="auto">
          <a:xfrm flipH="1">
            <a:off x="6911576" y="4878416"/>
            <a:ext cx="265875" cy="356616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1" name="Text Box 28"/>
          <p:cNvSpPr txBox="1">
            <a:spLocks noChangeArrowheads="1"/>
          </p:cNvSpPr>
          <p:nvPr/>
        </p:nvSpPr>
        <p:spPr bwMode="auto">
          <a:xfrm>
            <a:off x="6759176" y="4899053"/>
            <a:ext cx="306388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142" name="Oval 29"/>
          <p:cNvSpPr>
            <a:spLocks noChangeArrowheads="1"/>
          </p:cNvSpPr>
          <p:nvPr/>
        </p:nvSpPr>
        <p:spPr bwMode="auto">
          <a:xfrm>
            <a:off x="7292576" y="5235032"/>
            <a:ext cx="609600" cy="381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/>
              <a:t>Floor</a:t>
            </a:r>
          </a:p>
        </p:txBody>
      </p:sp>
      <p:cxnSp>
        <p:nvCxnSpPr>
          <p:cNvPr id="143" name="AutoShape 30"/>
          <p:cNvCxnSpPr>
            <a:cxnSpLocks noChangeShapeType="1"/>
            <a:stCxn id="136" idx="4"/>
            <a:endCxn id="142" idx="0"/>
          </p:cNvCxnSpPr>
          <p:nvPr/>
        </p:nvCxnSpPr>
        <p:spPr bwMode="auto">
          <a:xfrm>
            <a:off x="7177451" y="4878416"/>
            <a:ext cx="419925" cy="356616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" name="Text Box 31"/>
          <p:cNvSpPr txBox="1">
            <a:spLocks noChangeArrowheads="1"/>
          </p:cNvSpPr>
          <p:nvPr/>
        </p:nvSpPr>
        <p:spPr bwMode="auto">
          <a:xfrm>
            <a:off x="7413226" y="4899053"/>
            <a:ext cx="306388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5" name="Oval 37"/>
          <p:cNvSpPr>
            <a:spLocks noChangeArrowheads="1"/>
          </p:cNvSpPr>
          <p:nvPr/>
        </p:nvSpPr>
        <p:spPr bwMode="auto">
          <a:xfrm>
            <a:off x="5790801" y="5249319"/>
            <a:ext cx="6096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/>
              <a:t>Event</a:t>
            </a:r>
          </a:p>
        </p:txBody>
      </p:sp>
      <p:cxnSp>
        <p:nvCxnSpPr>
          <p:cNvPr id="146" name="AutoShape 38"/>
          <p:cNvCxnSpPr>
            <a:cxnSpLocks noChangeShapeType="1"/>
            <a:stCxn id="133" idx="4"/>
            <a:endCxn id="145" idx="0"/>
          </p:cNvCxnSpPr>
          <p:nvPr/>
        </p:nvCxnSpPr>
        <p:spPr bwMode="auto">
          <a:xfrm>
            <a:off x="5721713" y="4878416"/>
            <a:ext cx="373888" cy="37090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Text Box 39"/>
          <p:cNvSpPr txBox="1">
            <a:spLocks noChangeArrowheads="1"/>
          </p:cNvSpPr>
          <p:nvPr/>
        </p:nvSpPr>
        <p:spPr bwMode="auto">
          <a:xfrm>
            <a:off x="5893989" y="4891116"/>
            <a:ext cx="306387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144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58" grpId="0" animBg="1"/>
      <p:bldP spid="66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Complexity of Static Analyses</a:t>
            </a:r>
          </a:p>
        </p:txBody>
      </p:sp>
      <p:graphicFrame>
        <p:nvGraphicFramePr>
          <p:cNvPr id="876608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431087"/>
              </p:ext>
            </p:extLst>
          </p:nvPr>
        </p:nvGraphicFramePr>
        <p:xfrm>
          <a:off x="425450" y="1077913"/>
          <a:ext cx="3449638" cy="2732089"/>
        </p:xfrm>
        <a:graphic>
          <a:graphicData uri="http://schemas.openxmlformats.org/drawingml/2006/table">
            <a:tbl>
              <a:tblPr/>
              <a:tblGrid>
                <a:gridCol w="1600200"/>
                <a:gridCol w="1849438"/>
              </a:tblGrid>
              <a:tr h="690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pointer abstraction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max abstract values 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trivial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0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allocation sites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k-CFA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.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^k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6564" name="AutoShape 20"/>
          <p:cNvSpPr>
            <a:spLocks noChangeArrowheads="1"/>
          </p:cNvSpPr>
          <p:nvPr/>
        </p:nvSpPr>
        <p:spPr bwMode="auto">
          <a:xfrm rot="5400000">
            <a:off x="3032919" y="2690019"/>
            <a:ext cx="2133600" cy="166688"/>
          </a:xfrm>
          <a:prstGeom prst="rightArrow">
            <a:avLst>
              <a:gd name="adj1" fmla="val 50009"/>
              <a:gd name="adj2" fmla="val 214518"/>
            </a:avLst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65" name="Text Box 21"/>
          <p:cNvSpPr txBox="1">
            <a:spLocks noChangeArrowheads="1"/>
          </p:cNvSpPr>
          <p:nvPr/>
        </p:nvSpPr>
        <p:spPr bwMode="auto">
          <a:xfrm rot="16200000">
            <a:off x="3520282" y="2542380"/>
            <a:ext cx="1143000" cy="325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precise</a:t>
            </a:r>
          </a:p>
        </p:txBody>
      </p:sp>
      <p:sp>
        <p:nvSpPr>
          <p:cNvPr id="876566" name="AutoShape 22"/>
          <p:cNvSpPr>
            <a:spLocks noChangeArrowheads="1"/>
          </p:cNvSpPr>
          <p:nvPr/>
        </p:nvSpPr>
        <p:spPr bwMode="auto">
          <a:xfrm rot="16200000">
            <a:off x="3382169" y="2659856"/>
            <a:ext cx="2133600" cy="166688"/>
          </a:xfrm>
          <a:prstGeom prst="rightArrow">
            <a:avLst>
              <a:gd name="adj1" fmla="val 50009"/>
              <a:gd name="adj2" fmla="val 214518"/>
            </a:avLst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67" name="Text Box 23"/>
          <p:cNvSpPr txBox="1">
            <a:spLocks noChangeArrowheads="1"/>
          </p:cNvSpPr>
          <p:nvPr/>
        </p:nvSpPr>
        <p:spPr bwMode="auto">
          <a:xfrm rot="16200000">
            <a:off x="3869532" y="2542381"/>
            <a:ext cx="1143000" cy="325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scalable</a:t>
            </a:r>
          </a:p>
        </p:txBody>
      </p:sp>
      <p:graphicFrame>
        <p:nvGraphicFramePr>
          <p:cNvPr id="876568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074925"/>
              </p:ext>
            </p:extLst>
          </p:nvPr>
        </p:nvGraphicFramePr>
        <p:xfrm>
          <a:off x="403225" y="5478463"/>
          <a:ext cx="3505200" cy="693738"/>
        </p:xfrm>
        <a:graphic>
          <a:graphicData uri="http://schemas.openxmlformats.org/drawingml/2006/table">
            <a:tbl>
              <a:tblPr/>
              <a:tblGrid>
                <a:gridCol w="1600200"/>
                <a:gridCol w="1905000"/>
              </a:tblGrid>
              <a:tr h="693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2-partition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6576" name="Rectangle 32"/>
          <p:cNvSpPr>
            <a:spLocks noChangeArrowheads="1"/>
          </p:cNvSpPr>
          <p:nvPr/>
        </p:nvSpPr>
        <p:spPr bwMode="auto">
          <a:xfrm>
            <a:off x="403225" y="5029200"/>
            <a:ext cx="82296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b="0" dirty="0">
                <a:solidFill>
                  <a:schemeClr val="bg1"/>
                </a:solidFill>
              </a:rPr>
              <a:t>Our Static Analysis:     </a:t>
            </a:r>
          </a:p>
        </p:txBody>
      </p:sp>
      <p:graphicFrame>
        <p:nvGraphicFramePr>
          <p:cNvPr id="87661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736172"/>
              </p:ext>
            </p:extLst>
          </p:nvPr>
        </p:nvGraphicFramePr>
        <p:xfrm>
          <a:off x="4670425" y="1066800"/>
          <a:ext cx="4038600" cy="2743200"/>
        </p:xfrm>
        <a:graphic>
          <a:graphicData uri="http://schemas.openxmlformats.org/drawingml/2006/table">
            <a:tbl>
              <a:tblPr/>
              <a:tblGrid>
                <a:gridCol w="2174875"/>
                <a:gridCol w="1863725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control-flow abstraction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max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abstract states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flow and context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insensitive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flow sensitive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context insensitive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flow and context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sensitive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. 2^(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.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76594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73763"/>
              </p:ext>
            </p:extLst>
          </p:nvPr>
        </p:nvGraphicFramePr>
        <p:xfrm>
          <a:off x="4670425" y="5478463"/>
          <a:ext cx="4038600" cy="693738"/>
        </p:xfrm>
        <a:graphic>
          <a:graphicData uri="http://schemas.openxmlformats.org/drawingml/2006/table">
            <a:tbl>
              <a:tblPr/>
              <a:tblGrid>
                <a:gridCol w="2133600"/>
                <a:gridCol w="1905000"/>
              </a:tblGrid>
              <a:tr h="693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flow and context sensitive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.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. 4^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6602" name="AutoShape 58"/>
          <p:cNvSpPr>
            <a:spLocks noChangeArrowheads="1"/>
          </p:cNvSpPr>
          <p:nvPr/>
        </p:nvSpPr>
        <p:spPr bwMode="auto">
          <a:xfrm>
            <a:off x="414338" y="4333875"/>
            <a:ext cx="8305800" cy="6858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ts val="800"/>
              </a:spcBef>
            </a:pPr>
            <a:r>
              <a:rPr lang="en-US" sz="2400" b="0" dirty="0">
                <a:solidFill>
                  <a:schemeClr val="bg1"/>
                </a:solidFill>
                <a:cs typeface="Courier New" pitchFamily="49" charset="0"/>
              </a:rPr>
              <a:t>Challenge: an abstraction that is both precise and scalable</a:t>
            </a:r>
          </a:p>
        </p:txBody>
      </p:sp>
      <p:sp>
        <p:nvSpPr>
          <p:cNvPr id="876603" name="Text Box 59"/>
          <p:cNvSpPr txBox="1">
            <a:spLocks noChangeArrowheads="1"/>
          </p:cNvSpPr>
          <p:nvPr/>
        </p:nvSpPr>
        <p:spPr bwMode="auto">
          <a:xfrm>
            <a:off x="4724400" y="3886200"/>
            <a:ext cx="396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</a:t>
            </a:r>
            <a:r>
              <a:rPr lang="en-US" sz="1800" b="0" dirty="0">
                <a:solidFill>
                  <a:schemeClr val="bg1"/>
                </a:solidFill>
              </a:rPr>
              <a:t> = program points, </a:t>
            </a:r>
            <a:r>
              <a:rPr lang="en-US" sz="1800" dirty="0">
                <a:solidFill>
                  <a:schemeClr val="bg1"/>
                </a:solidFill>
              </a:rPr>
              <a:t>F</a:t>
            </a:r>
            <a:r>
              <a:rPr lang="en-US" sz="1800" b="0" dirty="0">
                <a:solidFill>
                  <a:schemeClr val="bg1"/>
                </a:solidFill>
              </a:rPr>
              <a:t> = fields</a:t>
            </a:r>
          </a:p>
        </p:txBody>
      </p:sp>
      <p:sp>
        <p:nvSpPr>
          <p:cNvPr id="876604" name="Text Box 60"/>
          <p:cNvSpPr txBox="1">
            <a:spLocks noChangeArrowheads="1"/>
          </p:cNvSpPr>
          <p:nvPr/>
        </p:nvSpPr>
        <p:spPr bwMode="auto">
          <a:xfrm>
            <a:off x="304800" y="3886200"/>
            <a:ext cx="365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</a:t>
            </a:r>
            <a:r>
              <a:rPr lang="en-US" sz="1800" b="0" dirty="0">
                <a:solidFill>
                  <a:schemeClr val="bg1"/>
                </a:solidFill>
              </a:rPr>
              <a:t> = allocation sites, </a:t>
            </a:r>
            <a:r>
              <a:rPr lang="en-US" sz="1800" dirty="0">
                <a:solidFill>
                  <a:schemeClr val="bg1"/>
                </a:solidFill>
              </a:rPr>
              <a:t>I</a:t>
            </a:r>
            <a:r>
              <a:rPr lang="en-US" sz="1800" b="0" dirty="0">
                <a:solidFill>
                  <a:schemeClr val="bg1"/>
                </a:solidFill>
              </a:rPr>
              <a:t> = call sites</a:t>
            </a:r>
          </a:p>
        </p:txBody>
      </p:sp>
      <p:sp>
        <p:nvSpPr>
          <p:cNvPr id="876605" name="Text Box 61"/>
          <p:cNvSpPr txBox="1">
            <a:spLocks noChangeArrowheads="1"/>
          </p:cNvSpPr>
          <p:nvPr/>
        </p:nvSpPr>
        <p:spPr bwMode="auto">
          <a:xfrm>
            <a:off x="6519863" y="6248400"/>
            <a:ext cx="2525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Q</a:t>
            </a:r>
            <a:r>
              <a:rPr lang="en-US" sz="1800" b="0" dirty="0">
                <a:solidFill>
                  <a:schemeClr val="bg1"/>
                </a:solidFill>
              </a:rPr>
              <a:t> = queries</a:t>
            </a:r>
          </a:p>
        </p:txBody>
      </p:sp>
    </p:spTree>
    <p:extLst>
      <p:ext uri="{BB962C8B-B14F-4D97-AF65-F5344CB8AC3E}">
        <p14:creationId xmlns:p14="http://schemas.microsoft.com/office/powerpoint/2010/main" val="182640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64" grpId="0" animBg="1"/>
      <p:bldP spid="876565" grpId="0" animBg="1"/>
      <p:bldP spid="876566" grpId="0" animBg="1"/>
      <p:bldP spid="876567" grpId="0" animBg="1"/>
      <p:bldP spid="876576" grpId="0"/>
      <p:bldP spid="876602" grpId="0" animBg="1"/>
      <p:bldP spid="876603" grpId="0"/>
      <p:bldP spid="87660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Java Program Representations</a:t>
            </a:r>
          </a:p>
        </p:txBody>
      </p:sp>
      <p:sp>
        <p:nvSpPr>
          <p:cNvPr id="977924" name="AutoShape 4"/>
          <p:cNvSpPr>
            <a:spLocks noChangeArrowheads="1"/>
          </p:cNvSpPr>
          <p:nvPr/>
        </p:nvSpPr>
        <p:spPr bwMode="auto">
          <a:xfrm>
            <a:off x="3581400" y="1295400"/>
            <a:ext cx="2209800" cy="9874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 dirty="0">
                <a:solidFill>
                  <a:schemeClr val="bg1"/>
                </a:solidFill>
              </a:rPr>
              <a:t>Java source code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.java</a:t>
            </a:r>
          </a:p>
        </p:txBody>
      </p:sp>
      <p:sp>
        <p:nvSpPr>
          <p:cNvPr id="977927" name="AutoShape 7"/>
          <p:cNvSpPr>
            <a:spLocks noChangeArrowheads="1"/>
          </p:cNvSpPr>
          <p:nvPr/>
        </p:nvSpPr>
        <p:spPr bwMode="auto">
          <a:xfrm>
            <a:off x="3581400" y="3124200"/>
            <a:ext cx="2209800" cy="9874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solidFill>
                  <a:schemeClr val="bg1"/>
                </a:solidFill>
              </a:rPr>
              <a:t>Java bytecode</a:t>
            </a:r>
            <a:br>
              <a:rPr lang="en-US" sz="2000" b="0">
                <a:solidFill>
                  <a:schemeClr val="bg1"/>
                </a:solidFill>
              </a:rPr>
            </a:br>
            <a:r>
              <a:rPr lang="en-US" sz="2000" b="0">
                <a:solidFill>
                  <a:schemeClr val="bg1"/>
                </a:solidFill>
              </a:rPr>
              <a:t>.class</a:t>
            </a:r>
          </a:p>
        </p:txBody>
      </p:sp>
      <p:cxnSp>
        <p:nvCxnSpPr>
          <p:cNvPr id="977932" name="AutoShape 12"/>
          <p:cNvCxnSpPr>
            <a:cxnSpLocks noChangeShapeType="1"/>
            <a:stCxn id="977924" idx="2"/>
            <a:endCxn id="977927" idx="0"/>
          </p:cNvCxnSpPr>
          <p:nvPr/>
        </p:nvCxnSpPr>
        <p:spPr bwMode="auto">
          <a:xfrm>
            <a:off x="4686300" y="2295525"/>
            <a:ext cx="0" cy="81597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7933" name="Text Box 13"/>
          <p:cNvSpPr txBox="1">
            <a:spLocks noChangeArrowheads="1"/>
          </p:cNvSpPr>
          <p:nvPr/>
        </p:nvSpPr>
        <p:spPr bwMode="auto">
          <a:xfrm>
            <a:off x="3886200" y="2487613"/>
            <a:ext cx="766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javac</a:t>
            </a:r>
          </a:p>
        </p:txBody>
      </p:sp>
      <p:sp>
        <p:nvSpPr>
          <p:cNvPr id="977945" name="AutoShape 25"/>
          <p:cNvSpPr>
            <a:spLocks noChangeArrowheads="1"/>
          </p:cNvSpPr>
          <p:nvPr/>
        </p:nvSpPr>
        <p:spPr bwMode="auto">
          <a:xfrm>
            <a:off x="3581400" y="4956175"/>
            <a:ext cx="2209800" cy="9874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solidFill>
                  <a:schemeClr val="bg1"/>
                </a:solidFill>
              </a:rPr>
              <a:t>Disassembled</a:t>
            </a:r>
            <a:br>
              <a:rPr lang="en-US" sz="2000" b="0">
                <a:solidFill>
                  <a:schemeClr val="bg1"/>
                </a:solidFill>
              </a:rPr>
            </a:br>
            <a:r>
              <a:rPr lang="en-US" sz="2000" b="0">
                <a:solidFill>
                  <a:schemeClr val="bg1"/>
                </a:solidFill>
              </a:rPr>
              <a:t>Java bytecode</a:t>
            </a:r>
          </a:p>
        </p:txBody>
      </p:sp>
      <p:cxnSp>
        <p:nvCxnSpPr>
          <p:cNvPr id="977946" name="AutoShape 26"/>
          <p:cNvCxnSpPr>
            <a:cxnSpLocks noChangeShapeType="1"/>
            <a:endCxn id="977945" idx="0"/>
          </p:cNvCxnSpPr>
          <p:nvPr/>
        </p:nvCxnSpPr>
        <p:spPr bwMode="auto">
          <a:xfrm>
            <a:off x="4686300" y="4124325"/>
            <a:ext cx="0" cy="8191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7947" name="Text Box 27"/>
          <p:cNvSpPr txBox="1">
            <a:spLocks noChangeArrowheads="1"/>
          </p:cNvSpPr>
          <p:nvPr/>
        </p:nvSpPr>
        <p:spPr bwMode="auto">
          <a:xfrm>
            <a:off x="3886200" y="4327525"/>
            <a:ext cx="788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javap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Drawback of Existing Static Analyses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53400" cy="2819400"/>
          </a:xfrm>
        </p:spPr>
        <p:txBody>
          <a:bodyPr/>
          <a:lstStyle/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Different queries require different parts of the program to be abstracted precisely</a:t>
            </a: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endParaRPr lang="en-US" sz="6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But existing analyses use the same abstraction to prove all queries simultaneously</a:t>
            </a:r>
          </a:p>
          <a:p>
            <a:r>
              <a:rPr lang="en-US" sz="1000" dirty="0">
                <a:solidFill>
                  <a:schemeClr val="bg1"/>
                </a:solidFill>
              </a:rPr>
              <a:t/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  <a:latin typeface="BatangChe" pitchFamily="49" charset="-127"/>
                <a:ea typeface="BatangChe" pitchFamily="49" charset="-127"/>
              </a:rPr>
              <a:t>⇒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existing analyses sacrifice precision and/or scalability</a:t>
            </a:r>
          </a:p>
        </p:txBody>
      </p:sp>
      <p:sp>
        <p:nvSpPr>
          <p:cNvPr id="869381" name="AutoShape 5"/>
          <p:cNvSpPr>
            <a:spLocks noChangeArrowheads="1"/>
          </p:cNvSpPr>
          <p:nvPr/>
        </p:nvSpPr>
        <p:spPr bwMode="auto">
          <a:xfrm>
            <a:off x="2052057" y="4597658"/>
            <a:ext cx="515511" cy="391597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Q</a:t>
            </a:r>
            <a:r>
              <a:rPr lang="en-US" sz="1000">
                <a:solidFill>
                  <a:schemeClr val="bg1"/>
                </a:solidFill>
              </a:rPr>
              <a:t> </a:t>
            </a:r>
            <a:r>
              <a:rPr lang="en-US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69382" name="AutoShape 6"/>
          <p:cNvSpPr>
            <a:spLocks noChangeArrowheads="1"/>
          </p:cNvSpPr>
          <p:nvPr/>
        </p:nvSpPr>
        <p:spPr bwMode="auto">
          <a:xfrm>
            <a:off x="2052057" y="5113596"/>
            <a:ext cx="515511" cy="391597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Q</a:t>
            </a:r>
            <a:r>
              <a:rPr lang="en-US" sz="1000">
                <a:solidFill>
                  <a:schemeClr val="bg1"/>
                </a:solidFill>
              </a:rPr>
              <a:t> </a:t>
            </a:r>
            <a:r>
              <a:rPr lang="en-US" baseline="-25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69383" name="Line 7"/>
          <p:cNvSpPr>
            <a:spLocks noChangeShapeType="1"/>
          </p:cNvSpPr>
          <p:nvPr/>
        </p:nvSpPr>
        <p:spPr bwMode="auto">
          <a:xfrm>
            <a:off x="4211638" y="4140200"/>
            <a:ext cx="0" cy="365125"/>
          </a:xfrm>
          <a:prstGeom prst="line">
            <a:avLst/>
          </a:prstGeom>
          <a:noFill/>
          <a:ln w="25400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9385" name="AutoShape 9"/>
          <p:cNvSpPr>
            <a:spLocks noChangeArrowheads="1"/>
          </p:cNvSpPr>
          <p:nvPr/>
        </p:nvSpPr>
        <p:spPr bwMode="auto">
          <a:xfrm>
            <a:off x="3373438" y="5029200"/>
            <a:ext cx="1752600" cy="41433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800" b="0">
                <a:latin typeface="Arial" charset="0"/>
              </a:rPr>
              <a:t>abstraction </a:t>
            </a:r>
            <a:r>
              <a:rPr lang="en-US" sz="1800">
                <a:latin typeface="Arial" charset="0"/>
              </a:rPr>
              <a:t>A</a:t>
            </a:r>
            <a:r>
              <a:rPr lang="en-US" sz="1000">
                <a:latin typeface="Arial" charset="0"/>
              </a:rPr>
              <a:t> </a:t>
            </a:r>
            <a:endParaRPr lang="en-US" sz="1800" baseline="-10000">
              <a:latin typeface="Arial" charset="0"/>
            </a:endParaRPr>
          </a:p>
        </p:txBody>
      </p:sp>
      <p:sp>
        <p:nvSpPr>
          <p:cNvPr id="869386" name="Line 10"/>
          <p:cNvSpPr>
            <a:spLocks noChangeShapeType="1"/>
          </p:cNvSpPr>
          <p:nvPr/>
        </p:nvSpPr>
        <p:spPr bwMode="auto">
          <a:xfrm flipV="1">
            <a:off x="2540000" y="4800600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9387" name="Rectangle 11"/>
          <p:cNvSpPr>
            <a:spLocks noChangeArrowheads="1"/>
          </p:cNvSpPr>
          <p:nvPr/>
        </p:nvSpPr>
        <p:spPr bwMode="auto">
          <a:xfrm>
            <a:off x="5868832" y="4492656"/>
            <a:ext cx="111791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4200" baseline="-10000" dirty="0">
                <a:solidFill>
                  <a:schemeClr val="bg1"/>
                </a:solidFill>
                <a:latin typeface="Cambria Math" pitchFamily="18" charset="0"/>
              </a:rPr>
              <a:t>⊢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869390" name="Rectangle 14"/>
          <p:cNvSpPr>
            <a:spLocks noChangeArrowheads="1"/>
          </p:cNvSpPr>
          <p:nvPr/>
        </p:nvSpPr>
        <p:spPr bwMode="auto">
          <a:xfrm>
            <a:off x="5872007" y="5027644"/>
            <a:ext cx="111791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4200" baseline="-10000" dirty="0">
                <a:solidFill>
                  <a:schemeClr val="bg1"/>
                </a:solidFill>
                <a:latin typeface="Cambria Math" pitchFamily="18" charset="0"/>
              </a:rPr>
              <a:t>⊢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869393" name="Line 17"/>
          <p:cNvSpPr>
            <a:spLocks noChangeShapeType="1"/>
          </p:cNvSpPr>
          <p:nvPr/>
        </p:nvSpPr>
        <p:spPr bwMode="auto">
          <a:xfrm flipV="1">
            <a:off x="2535238" y="5346700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9394" name="Line 18"/>
          <p:cNvSpPr>
            <a:spLocks noChangeShapeType="1"/>
          </p:cNvSpPr>
          <p:nvPr/>
        </p:nvSpPr>
        <p:spPr bwMode="auto">
          <a:xfrm flipV="1">
            <a:off x="5430838" y="4800600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9395" name="Line 19"/>
          <p:cNvSpPr>
            <a:spLocks noChangeShapeType="1"/>
          </p:cNvSpPr>
          <p:nvPr/>
        </p:nvSpPr>
        <p:spPr bwMode="auto">
          <a:xfrm flipV="1">
            <a:off x="5426075" y="5346700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2052057" y="4593277"/>
            <a:ext cx="515511" cy="391597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2052057" y="5109215"/>
            <a:ext cx="515511" cy="391597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Q</a:t>
            </a:r>
            <a:r>
              <a:rPr lang="en-US" sz="1000">
                <a:solidFill>
                  <a:schemeClr val="bg1"/>
                </a:solidFill>
              </a:rPr>
              <a:t> </a:t>
            </a:r>
            <a:r>
              <a:rPr lang="en-US" baseline="-25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2992438" y="4513644"/>
            <a:ext cx="2439987" cy="112077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dirty="0">
                <a:solidFill>
                  <a:schemeClr val="bg1"/>
                </a:solidFill>
              </a:rPr>
              <a:t>static analysis</a:t>
            </a:r>
            <a:br>
              <a:rPr lang="en-US" sz="1800" b="0" dirty="0">
                <a:solidFill>
                  <a:schemeClr val="bg1"/>
                </a:solidFill>
              </a:rPr>
            </a:br>
            <a:endParaRPr lang="en-US" sz="2000" b="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4037704" y="3752026"/>
            <a:ext cx="362156" cy="38817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4915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Line 2"/>
          <p:cNvSpPr>
            <a:spLocks noChangeShapeType="1"/>
          </p:cNvSpPr>
          <p:nvPr/>
        </p:nvSpPr>
        <p:spPr bwMode="auto">
          <a:xfrm rot="10800000" flipV="1">
            <a:off x="6548438" y="5483225"/>
            <a:ext cx="1587" cy="365125"/>
          </a:xfrm>
          <a:prstGeom prst="line">
            <a:avLst/>
          </a:prstGeom>
          <a:noFill/>
          <a:ln w="25400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Insight 1: Client-Driven Static Analysis</a:t>
            </a:r>
          </a:p>
        </p:txBody>
      </p:sp>
      <p:sp>
        <p:nvSpPr>
          <p:cNvPr id="8704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77200" cy="2438400"/>
          </a:xfrm>
        </p:spPr>
        <p:txBody>
          <a:bodyPr/>
          <a:lstStyle/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Query-driven: allows using separate abstractions for proving different queries</a:t>
            </a: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endParaRPr lang="en-US" sz="6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Parametrized</a:t>
            </a:r>
            <a:r>
              <a:rPr lang="en-US" sz="2400" dirty="0">
                <a:solidFill>
                  <a:schemeClr val="bg1"/>
                </a:solidFill>
              </a:rPr>
              <a:t>: parameter dictates how much precision to use for each program part for a given query</a:t>
            </a:r>
          </a:p>
        </p:txBody>
      </p:sp>
      <p:sp>
        <p:nvSpPr>
          <p:cNvPr id="870405" name="Line 5"/>
          <p:cNvSpPr>
            <a:spLocks noChangeShapeType="1"/>
          </p:cNvSpPr>
          <p:nvPr/>
        </p:nvSpPr>
        <p:spPr bwMode="auto">
          <a:xfrm rot="10800000" flipV="1">
            <a:off x="2466975" y="5499100"/>
            <a:ext cx="1588" cy="365125"/>
          </a:xfrm>
          <a:prstGeom prst="line">
            <a:avLst/>
          </a:prstGeom>
          <a:noFill/>
          <a:ln w="25400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06" name="AutoShape 6"/>
          <p:cNvSpPr>
            <a:spLocks noChangeArrowheads="1"/>
          </p:cNvSpPr>
          <p:nvPr/>
        </p:nvSpPr>
        <p:spPr bwMode="auto">
          <a:xfrm>
            <a:off x="5332413" y="4387850"/>
            <a:ext cx="2439987" cy="112395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dirty="0">
                <a:solidFill>
                  <a:schemeClr val="bg1"/>
                </a:solidFill>
              </a:rPr>
              <a:t>static analysis</a:t>
            </a:r>
            <a:br>
              <a:rPr lang="en-US" sz="1800" b="0" dirty="0">
                <a:solidFill>
                  <a:schemeClr val="bg1"/>
                </a:solidFill>
              </a:rPr>
            </a:br>
            <a:endParaRPr lang="en-US" sz="1800" b="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dirty="0">
              <a:solidFill>
                <a:schemeClr val="bg1"/>
              </a:solidFill>
            </a:endParaRPr>
          </a:p>
        </p:txBody>
      </p:sp>
      <p:sp>
        <p:nvSpPr>
          <p:cNvPr id="870407" name="AutoShape 7"/>
          <p:cNvSpPr>
            <a:spLocks noChangeArrowheads="1"/>
          </p:cNvSpPr>
          <p:nvPr/>
        </p:nvSpPr>
        <p:spPr bwMode="auto">
          <a:xfrm>
            <a:off x="5689600" y="4903788"/>
            <a:ext cx="1752600" cy="414337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800" b="0">
                <a:latin typeface="Arial" charset="0"/>
              </a:rPr>
              <a:t>abstraction </a:t>
            </a:r>
            <a:r>
              <a:rPr lang="en-US" sz="1800">
                <a:latin typeface="Arial" charset="0"/>
              </a:rPr>
              <a:t>A</a:t>
            </a:r>
            <a:r>
              <a:rPr lang="en-US" sz="1000">
                <a:latin typeface="Arial" charset="0"/>
              </a:rPr>
              <a:t> </a:t>
            </a:r>
            <a:r>
              <a:rPr lang="en-US" sz="1800" baseline="-10000">
                <a:latin typeface="Arial" charset="0"/>
              </a:rPr>
              <a:t>2</a:t>
            </a:r>
          </a:p>
        </p:txBody>
      </p:sp>
      <p:sp>
        <p:nvSpPr>
          <p:cNvPr id="870408" name="AutoShape 8"/>
          <p:cNvSpPr>
            <a:spLocks noChangeArrowheads="1"/>
          </p:cNvSpPr>
          <p:nvPr/>
        </p:nvSpPr>
        <p:spPr bwMode="auto">
          <a:xfrm>
            <a:off x="1270000" y="4398963"/>
            <a:ext cx="2439988" cy="112395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dirty="0">
                <a:solidFill>
                  <a:schemeClr val="bg1"/>
                </a:solidFill>
              </a:rPr>
              <a:t>static analysis</a:t>
            </a:r>
            <a:br>
              <a:rPr lang="en-US" sz="1800" b="0" dirty="0">
                <a:solidFill>
                  <a:schemeClr val="bg1"/>
                </a:solidFill>
              </a:rPr>
            </a:br>
            <a:endParaRPr lang="en-US" sz="1800" b="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dirty="0">
              <a:solidFill>
                <a:schemeClr val="bg1"/>
              </a:solidFill>
            </a:endParaRPr>
          </a:p>
        </p:txBody>
      </p:sp>
      <p:sp>
        <p:nvSpPr>
          <p:cNvPr id="870409" name="AutoShape 9"/>
          <p:cNvSpPr>
            <a:spLocks noChangeArrowheads="1"/>
          </p:cNvSpPr>
          <p:nvPr/>
        </p:nvSpPr>
        <p:spPr bwMode="auto">
          <a:xfrm>
            <a:off x="1600200" y="4926013"/>
            <a:ext cx="1752600" cy="414337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800" b="0">
                <a:latin typeface="Arial" charset="0"/>
              </a:rPr>
              <a:t>abstraction </a:t>
            </a:r>
            <a:r>
              <a:rPr lang="en-US" sz="1800">
                <a:latin typeface="Arial" charset="0"/>
              </a:rPr>
              <a:t>A</a:t>
            </a:r>
            <a:r>
              <a:rPr lang="en-US" sz="1000">
                <a:latin typeface="Arial" charset="0"/>
              </a:rPr>
              <a:t> </a:t>
            </a:r>
            <a:r>
              <a:rPr lang="en-US" sz="1800" baseline="-10000">
                <a:latin typeface="Arial" charset="0"/>
              </a:rPr>
              <a:t>1</a:t>
            </a:r>
          </a:p>
        </p:txBody>
      </p:sp>
      <p:sp>
        <p:nvSpPr>
          <p:cNvPr id="870410" name="Line 10"/>
          <p:cNvSpPr>
            <a:spLocks noChangeShapeType="1"/>
          </p:cNvSpPr>
          <p:nvPr/>
        </p:nvSpPr>
        <p:spPr bwMode="auto">
          <a:xfrm>
            <a:off x="4111625" y="4257675"/>
            <a:ext cx="1588" cy="474663"/>
          </a:xfrm>
          <a:prstGeom prst="lin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11" name="Line 11"/>
          <p:cNvSpPr>
            <a:spLocks noChangeShapeType="1"/>
          </p:cNvSpPr>
          <p:nvPr/>
        </p:nvSpPr>
        <p:spPr bwMode="auto">
          <a:xfrm>
            <a:off x="4937125" y="4257675"/>
            <a:ext cx="1588" cy="474663"/>
          </a:xfrm>
          <a:prstGeom prst="lin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12" name="Line 12"/>
          <p:cNvSpPr>
            <a:spLocks noChangeShapeType="1"/>
          </p:cNvSpPr>
          <p:nvPr/>
        </p:nvSpPr>
        <p:spPr bwMode="auto">
          <a:xfrm flipH="1">
            <a:off x="3714750" y="4722813"/>
            <a:ext cx="393700" cy="1587"/>
          </a:xfrm>
          <a:prstGeom prst="line">
            <a:avLst/>
          </a:prstGeom>
          <a:noFill/>
          <a:ln w="25400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13" name="Line 13"/>
          <p:cNvSpPr>
            <a:spLocks noChangeShapeType="1"/>
          </p:cNvSpPr>
          <p:nvPr/>
        </p:nvSpPr>
        <p:spPr bwMode="auto">
          <a:xfrm flipH="1">
            <a:off x="3714750" y="5189538"/>
            <a:ext cx="1608138" cy="1587"/>
          </a:xfrm>
          <a:prstGeom prst="line">
            <a:avLst/>
          </a:prstGeom>
          <a:noFill/>
          <a:ln w="25400">
            <a:solidFill>
              <a:schemeClr val="bg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14" name="Line 14"/>
          <p:cNvSpPr>
            <a:spLocks noChangeShapeType="1"/>
          </p:cNvSpPr>
          <p:nvPr/>
        </p:nvSpPr>
        <p:spPr bwMode="auto">
          <a:xfrm flipH="1">
            <a:off x="4943475" y="4722813"/>
            <a:ext cx="393700" cy="1587"/>
          </a:xfrm>
          <a:prstGeom prst="line">
            <a:avLst/>
          </a:prstGeom>
          <a:noFill/>
          <a:ln w="25400">
            <a:solidFill>
              <a:schemeClr val="bg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 useBgFill="1">
        <p:nvSpPr>
          <p:cNvPr id="870415" name="AutoShape 15"/>
          <p:cNvSpPr>
            <a:spLocks noChangeArrowheads="1"/>
          </p:cNvSpPr>
          <p:nvPr/>
        </p:nvSpPr>
        <p:spPr bwMode="auto">
          <a:xfrm>
            <a:off x="4265613" y="4981039"/>
            <a:ext cx="533400" cy="391597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70416" name="Line 16"/>
          <p:cNvSpPr>
            <a:spLocks noChangeShapeType="1"/>
          </p:cNvSpPr>
          <p:nvPr/>
        </p:nvSpPr>
        <p:spPr bwMode="auto">
          <a:xfrm>
            <a:off x="2474913" y="3724275"/>
            <a:ext cx="1587" cy="685800"/>
          </a:xfrm>
          <a:prstGeom prst="line">
            <a:avLst/>
          </a:prstGeom>
          <a:noFill/>
          <a:ln w="25400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17" name="Line 17"/>
          <p:cNvSpPr>
            <a:spLocks noChangeShapeType="1"/>
          </p:cNvSpPr>
          <p:nvPr/>
        </p:nvSpPr>
        <p:spPr bwMode="auto">
          <a:xfrm>
            <a:off x="6548438" y="3713163"/>
            <a:ext cx="1587" cy="685800"/>
          </a:xfrm>
          <a:prstGeom prst="line">
            <a:avLst/>
          </a:prstGeom>
          <a:noFill/>
          <a:ln w="25400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18" name="Rectangle 18"/>
          <p:cNvSpPr>
            <a:spLocks noChangeArrowheads="1"/>
          </p:cNvSpPr>
          <p:nvPr/>
        </p:nvSpPr>
        <p:spPr bwMode="auto">
          <a:xfrm>
            <a:off x="1444625" y="3671888"/>
            <a:ext cx="2065338" cy="3810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rIns="9144" anchor="ctr"/>
          <a:lstStyle/>
          <a:p>
            <a:pPr marL="342900" indent="-342900" algn="l">
              <a:lnSpc>
                <a:spcPct val="90000"/>
              </a:lnSpc>
              <a:spcBef>
                <a:spcPts val="800"/>
              </a:spcBef>
            </a:pPr>
            <a:r>
              <a:rPr lang="en-US">
                <a:cs typeface="Courier New" pitchFamily="49" charset="0"/>
              </a:rPr>
              <a:t> </a:t>
            </a:r>
            <a:endParaRPr lang="en-US" baseline="30000">
              <a:cs typeface="Courier New" pitchFamily="49" charset="0"/>
            </a:endParaRPr>
          </a:p>
        </p:txBody>
      </p:sp>
      <p:sp>
        <p:nvSpPr>
          <p:cNvPr id="870419" name="Line 19"/>
          <p:cNvSpPr>
            <a:spLocks noChangeShapeType="1"/>
          </p:cNvSpPr>
          <p:nvPr/>
        </p:nvSpPr>
        <p:spPr bwMode="auto">
          <a:xfrm>
            <a:off x="1847850" y="3671888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20" name="Line 20"/>
          <p:cNvSpPr>
            <a:spLocks noChangeShapeType="1"/>
          </p:cNvSpPr>
          <p:nvPr/>
        </p:nvSpPr>
        <p:spPr bwMode="auto">
          <a:xfrm>
            <a:off x="2273300" y="3671888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21" name="Line 21"/>
          <p:cNvSpPr>
            <a:spLocks noChangeShapeType="1"/>
          </p:cNvSpPr>
          <p:nvPr/>
        </p:nvSpPr>
        <p:spPr bwMode="auto">
          <a:xfrm>
            <a:off x="2674938" y="3671888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22" name="Line 22"/>
          <p:cNvSpPr>
            <a:spLocks noChangeShapeType="1"/>
          </p:cNvSpPr>
          <p:nvPr/>
        </p:nvSpPr>
        <p:spPr bwMode="auto">
          <a:xfrm>
            <a:off x="3078163" y="3671888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23" name="Rectangle 23"/>
          <p:cNvSpPr>
            <a:spLocks noChangeArrowheads="1"/>
          </p:cNvSpPr>
          <p:nvPr/>
        </p:nvSpPr>
        <p:spPr bwMode="auto">
          <a:xfrm>
            <a:off x="5503863" y="3657600"/>
            <a:ext cx="2090737" cy="3810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rIns="9144" anchor="ctr"/>
          <a:lstStyle/>
          <a:p>
            <a:pPr marL="342900" indent="-342900" algn="l">
              <a:lnSpc>
                <a:spcPct val="90000"/>
              </a:lnSpc>
              <a:spcBef>
                <a:spcPts val="800"/>
              </a:spcBef>
            </a:pPr>
            <a:r>
              <a:rPr lang="en-US">
                <a:cs typeface="Courier New" pitchFamily="49" charset="0"/>
              </a:rPr>
              <a:t> </a:t>
            </a:r>
            <a:endParaRPr lang="en-US" baseline="30000">
              <a:cs typeface="Courier New" pitchFamily="49" charset="0"/>
            </a:endParaRPr>
          </a:p>
        </p:txBody>
      </p:sp>
      <p:sp>
        <p:nvSpPr>
          <p:cNvPr id="870424" name="Line 24"/>
          <p:cNvSpPr>
            <a:spLocks noChangeShapeType="1"/>
          </p:cNvSpPr>
          <p:nvPr/>
        </p:nvSpPr>
        <p:spPr bwMode="auto">
          <a:xfrm>
            <a:off x="5918200" y="3657600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25" name="Line 25"/>
          <p:cNvSpPr>
            <a:spLocks noChangeShapeType="1"/>
          </p:cNvSpPr>
          <p:nvPr/>
        </p:nvSpPr>
        <p:spPr bwMode="auto">
          <a:xfrm>
            <a:off x="6332538" y="3657600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26" name="Line 26"/>
          <p:cNvSpPr>
            <a:spLocks noChangeShapeType="1"/>
          </p:cNvSpPr>
          <p:nvPr/>
        </p:nvSpPr>
        <p:spPr bwMode="auto">
          <a:xfrm>
            <a:off x="6756400" y="3657600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27" name="Line 27"/>
          <p:cNvSpPr>
            <a:spLocks noChangeShapeType="1"/>
          </p:cNvSpPr>
          <p:nvPr/>
        </p:nvSpPr>
        <p:spPr bwMode="auto">
          <a:xfrm>
            <a:off x="7170738" y="3657600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28" name="Rectangle 28"/>
          <p:cNvSpPr>
            <a:spLocks noChangeArrowheads="1"/>
          </p:cNvSpPr>
          <p:nvPr/>
        </p:nvSpPr>
        <p:spPr bwMode="auto">
          <a:xfrm>
            <a:off x="2000094" y="5700744"/>
            <a:ext cx="111791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4200" baseline="-10000" dirty="0">
                <a:solidFill>
                  <a:schemeClr val="bg1"/>
                </a:solidFill>
                <a:latin typeface="Cambria Math" pitchFamily="18" charset="0"/>
              </a:rPr>
              <a:t>⊢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870431" name="AutoShape 31"/>
          <p:cNvSpPr>
            <a:spLocks noChangeArrowheads="1"/>
          </p:cNvSpPr>
          <p:nvPr/>
        </p:nvSpPr>
        <p:spPr bwMode="auto">
          <a:xfrm>
            <a:off x="3901495" y="3851533"/>
            <a:ext cx="515511" cy="391597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Q</a:t>
            </a:r>
            <a:r>
              <a:rPr lang="en-US" sz="1000">
                <a:solidFill>
                  <a:schemeClr val="bg1"/>
                </a:solidFill>
              </a:rPr>
              <a:t> </a:t>
            </a:r>
            <a:r>
              <a:rPr lang="en-US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70432" name="AutoShape 32"/>
          <p:cNvSpPr>
            <a:spLocks noChangeArrowheads="1"/>
          </p:cNvSpPr>
          <p:nvPr/>
        </p:nvSpPr>
        <p:spPr bwMode="auto">
          <a:xfrm>
            <a:off x="4723820" y="3838833"/>
            <a:ext cx="515511" cy="391597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Q</a:t>
            </a:r>
            <a:r>
              <a:rPr lang="en-US" sz="1000">
                <a:solidFill>
                  <a:schemeClr val="bg1"/>
                </a:solidFill>
              </a:rPr>
              <a:t> </a:t>
            </a:r>
            <a:r>
              <a:rPr lang="en-US" baseline="-25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70433" name="Rectangle 33"/>
          <p:cNvSpPr>
            <a:spLocks noChangeArrowheads="1"/>
          </p:cNvSpPr>
          <p:nvPr/>
        </p:nvSpPr>
        <p:spPr bwMode="auto">
          <a:xfrm>
            <a:off x="6079969" y="5710269"/>
            <a:ext cx="111791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4200" baseline="-10000" dirty="0">
                <a:solidFill>
                  <a:schemeClr val="bg1"/>
                </a:solidFill>
                <a:latin typeface="Cambria Math" pitchFamily="18" charset="0"/>
              </a:rPr>
              <a:t>⊢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870436" name="Rectangle 36"/>
          <p:cNvSpPr>
            <a:spLocks noChangeArrowheads="1"/>
          </p:cNvSpPr>
          <p:nvPr/>
        </p:nvSpPr>
        <p:spPr bwMode="auto">
          <a:xfrm>
            <a:off x="5518150" y="3681413"/>
            <a:ext cx="374650" cy="33813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0437" name="Rectangle 37"/>
          <p:cNvSpPr>
            <a:spLocks noChangeArrowheads="1"/>
          </p:cNvSpPr>
          <p:nvPr/>
        </p:nvSpPr>
        <p:spPr bwMode="auto">
          <a:xfrm>
            <a:off x="7197725" y="3679825"/>
            <a:ext cx="374650" cy="338138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0438" name="Rectangle 38"/>
          <p:cNvSpPr>
            <a:spLocks noChangeArrowheads="1"/>
          </p:cNvSpPr>
          <p:nvPr/>
        </p:nvSpPr>
        <p:spPr bwMode="auto">
          <a:xfrm>
            <a:off x="1871663" y="3689350"/>
            <a:ext cx="374650" cy="338138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0439" name="Rectangle 39"/>
          <p:cNvSpPr>
            <a:spLocks noChangeArrowheads="1"/>
          </p:cNvSpPr>
          <p:nvPr/>
        </p:nvSpPr>
        <p:spPr bwMode="auto">
          <a:xfrm>
            <a:off x="6357938" y="3678238"/>
            <a:ext cx="374650" cy="33813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5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02" grpId="0" animBg="1"/>
      <p:bldP spid="870405" grpId="0" animBg="1"/>
      <p:bldP spid="870406" grpId="0" animBg="1"/>
      <p:bldP spid="870407" grpId="0" animBg="1"/>
      <p:bldP spid="870408" grpId="0" animBg="1"/>
      <p:bldP spid="870409" grpId="0" animBg="1"/>
      <p:bldP spid="870410" grpId="0" animBg="1"/>
      <p:bldP spid="870411" grpId="0" animBg="1"/>
      <p:bldP spid="870412" grpId="0" animBg="1"/>
      <p:bldP spid="870413" grpId="0" animBg="1"/>
      <p:bldP spid="870414" grpId="0" animBg="1"/>
      <p:bldP spid="870415" grpId="0" animBg="1"/>
      <p:bldP spid="870416" grpId="0" animBg="1"/>
      <p:bldP spid="870417" grpId="0" animBg="1"/>
      <p:bldP spid="870418" grpId="0" animBg="1"/>
      <p:bldP spid="870419" grpId="0" animBg="1"/>
      <p:bldP spid="870420" grpId="0" animBg="1"/>
      <p:bldP spid="870421" grpId="0" animBg="1"/>
      <p:bldP spid="870422" grpId="0" animBg="1"/>
      <p:bldP spid="870423" grpId="0" animBg="1"/>
      <p:bldP spid="870424" grpId="0" animBg="1"/>
      <p:bldP spid="870425" grpId="0" animBg="1"/>
      <p:bldP spid="870426" grpId="0" animBg="1"/>
      <p:bldP spid="870427" grpId="0" animBg="1"/>
      <p:bldP spid="870428" grpId="0"/>
      <p:bldP spid="870431" grpId="0"/>
      <p:bldP spid="870432" grpId="0"/>
      <p:bldP spid="870433" grpId="0"/>
      <p:bldP spid="870436" grpId="0" animBg="1"/>
      <p:bldP spid="870437" grpId="0" animBg="1"/>
      <p:bldP spid="870438" grpId="0" animBg="1"/>
      <p:bldP spid="87043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42"/>
          <p:cNvSpPr>
            <a:spLocks noChangeArrowheads="1"/>
          </p:cNvSpPr>
          <p:nvPr/>
        </p:nvSpPr>
        <p:spPr bwMode="auto">
          <a:xfrm>
            <a:off x="511175" y="941832"/>
            <a:ext cx="3945827" cy="4922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main(…)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b = new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for (*)  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List el =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b.events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el.elems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[*];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el = new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this.events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el;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new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this.floors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for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(*)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Event e = new Event();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el.elems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[*]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e;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for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(*)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Floor f = new Floor();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fl.elems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[*]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f;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for (*)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Elev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 = new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Elev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t.start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" name="Rectangle 40"/>
          <p:cNvSpPr>
            <a:spLocks noChangeArrowheads="1"/>
          </p:cNvSpPr>
          <p:nvPr/>
        </p:nvSpPr>
        <p:spPr bwMode="auto">
          <a:xfrm>
            <a:off x="5105400" y="4738063"/>
            <a:ext cx="34290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List()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a = new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[…];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a;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20657" name="Text Box 433"/>
          <p:cNvSpPr txBox="1">
            <a:spLocks noChangeArrowheads="1"/>
          </p:cNvSpPr>
          <p:nvPr/>
        </p:nvSpPr>
        <p:spPr bwMode="auto">
          <a:xfrm>
            <a:off x="385763" y="4864036"/>
            <a:ext cx="550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h6:</a:t>
            </a:r>
          </a:p>
        </p:txBody>
      </p:sp>
      <p:sp>
        <p:nvSpPr>
          <p:cNvPr id="90" name="Rectangle 457"/>
          <p:cNvSpPr>
            <a:spLocks noChangeArrowheads="1"/>
          </p:cNvSpPr>
          <p:nvPr/>
        </p:nvSpPr>
        <p:spPr bwMode="auto">
          <a:xfrm>
            <a:off x="457200" y="2438400"/>
            <a:ext cx="338138" cy="357188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20678" name="Rectangle 454"/>
          <p:cNvSpPr>
            <a:spLocks noChangeArrowheads="1"/>
          </p:cNvSpPr>
          <p:nvPr/>
        </p:nvSpPr>
        <p:spPr bwMode="auto">
          <a:xfrm>
            <a:off x="457200" y="1144587"/>
            <a:ext cx="338138" cy="357188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20680" name="Rectangle 456"/>
          <p:cNvSpPr>
            <a:spLocks noChangeArrowheads="1"/>
          </p:cNvSpPr>
          <p:nvPr/>
        </p:nvSpPr>
        <p:spPr bwMode="auto">
          <a:xfrm>
            <a:off x="455613" y="3532632"/>
            <a:ext cx="338137" cy="357188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20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Example: Client-Driven Static </a:t>
            </a:r>
            <a:r>
              <a:rPr lang="en-US" dirty="0" smtClean="0">
                <a:solidFill>
                  <a:schemeClr val="bg1"/>
                </a:solidFill>
              </a:rPr>
              <a:t>Analysis (RHS)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820298" name="Text Box 74"/>
          <p:cNvSpPr txBox="1">
            <a:spLocks noChangeArrowheads="1"/>
          </p:cNvSpPr>
          <p:nvPr/>
        </p:nvSpPr>
        <p:spPr bwMode="auto">
          <a:xfrm>
            <a:off x="381000" y="1782762"/>
            <a:ext cx="4445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p:</a:t>
            </a:r>
          </a:p>
        </p:txBody>
      </p:sp>
      <p:grpSp>
        <p:nvGrpSpPr>
          <p:cNvPr id="820633" name="Group 409"/>
          <p:cNvGrpSpPr>
            <a:grpSpLocks/>
          </p:cNvGrpSpPr>
          <p:nvPr/>
        </p:nvGrpSpPr>
        <p:grpSpPr bwMode="auto">
          <a:xfrm>
            <a:off x="5791200" y="1566863"/>
            <a:ext cx="2719388" cy="719137"/>
            <a:chOff x="3375" y="3456"/>
            <a:chExt cx="1713" cy="453"/>
          </a:xfrm>
        </p:grpSpPr>
        <p:sp>
          <p:nvSpPr>
            <p:cNvPr id="820634" name="Text Box 410"/>
            <p:cNvSpPr txBox="1">
              <a:spLocks noChangeArrowheads="1"/>
            </p:cNvSpPr>
            <p:nvPr/>
          </p:nvSpPr>
          <p:spPr bwMode="auto">
            <a:xfrm>
              <a:off x="3375" y="3456"/>
              <a:ext cx="2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Courier New" pitchFamily="49" charset="0"/>
                </a:rPr>
                <a:t>h1</a:t>
              </a:r>
            </a:p>
          </p:txBody>
        </p:sp>
        <p:sp>
          <p:nvSpPr>
            <p:cNvPr id="820635" name="Text Box 411"/>
            <p:cNvSpPr txBox="1">
              <a:spLocks noChangeArrowheads="1"/>
            </p:cNvSpPr>
            <p:nvPr/>
          </p:nvSpPr>
          <p:spPr bwMode="auto">
            <a:xfrm>
              <a:off x="3603" y="3456"/>
              <a:ext cx="2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Courier New" pitchFamily="49" charset="0"/>
                </a:rPr>
                <a:t>h2</a:t>
              </a:r>
            </a:p>
          </p:txBody>
        </p:sp>
        <p:sp>
          <p:nvSpPr>
            <p:cNvPr id="820636" name="Text Box 412"/>
            <p:cNvSpPr txBox="1">
              <a:spLocks noChangeArrowheads="1"/>
            </p:cNvSpPr>
            <p:nvPr/>
          </p:nvSpPr>
          <p:spPr bwMode="auto">
            <a:xfrm>
              <a:off x="3843" y="3456"/>
              <a:ext cx="2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Courier New" pitchFamily="49" charset="0"/>
                </a:rPr>
                <a:t>h3</a:t>
              </a:r>
            </a:p>
          </p:txBody>
        </p:sp>
        <p:sp>
          <p:nvSpPr>
            <p:cNvPr id="820637" name="Text Box 413"/>
            <p:cNvSpPr txBox="1">
              <a:spLocks noChangeArrowheads="1"/>
            </p:cNvSpPr>
            <p:nvPr/>
          </p:nvSpPr>
          <p:spPr bwMode="auto">
            <a:xfrm>
              <a:off x="4085" y="3456"/>
              <a:ext cx="2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Courier New" pitchFamily="49" charset="0"/>
                </a:rPr>
                <a:t>h4</a:t>
              </a:r>
            </a:p>
          </p:txBody>
        </p:sp>
        <p:sp>
          <p:nvSpPr>
            <p:cNvPr id="820638" name="Text Box 414"/>
            <p:cNvSpPr txBox="1">
              <a:spLocks noChangeArrowheads="1"/>
            </p:cNvSpPr>
            <p:nvPr/>
          </p:nvSpPr>
          <p:spPr bwMode="auto">
            <a:xfrm>
              <a:off x="4323" y="3456"/>
              <a:ext cx="2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Courier New" pitchFamily="49" charset="0"/>
                </a:rPr>
                <a:t>h5</a:t>
              </a:r>
            </a:p>
          </p:txBody>
        </p:sp>
        <p:sp>
          <p:nvSpPr>
            <p:cNvPr id="820639" name="Rectangle 415"/>
            <p:cNvSpPr>
              <a:spLocks noChangeArrowheads="1"/>
            </p:cNvSpPr>
            <p:nvPr/>
          </p:nvSpPr>
          <p:spPr bwMode="auto">
            <a:xfrm>
              <a:off x="3386" y="3665"/>
              <a:ext cx="1688" cy="244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0640" name="Line 416"/>
            <p:cNvSpPr>
              <a:spLocks noChangeShapeType="1"/>
            </p:cNvSpPr>
            <p:nvPr/>
          </p:nvSpPr>
          <p:spPr bwMode="auto">
            <a:xfrm>
              <a:off x="3615" y="3665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20641" name="Line 417"/>
            <p:cNvSpPr>
              <a:spLocks noChangeShapeType="1"/>
            </p:cNvSpPr>
            <p:nvPr/>
          </p:nvSpPr>
          <p:spPr bwMode="auto">
            <a:xfrm>
              <a:off x="3861" y="3665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20642" name="Line 418"/>
            <p:cNvSpPr>
              <a:spLocks noChangeShapeType="1"/>
            </p:cNvSpPr>
            <p:nvPr/>
          </p:nvSpPr>
          <p:spPr bwMode="auto">
            <a:xfrm>
              <a:off x="4096" y="3665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20643" name="Line 419"/>
            <p:cNvSpPr>
              <a:spLocks noChangeShapeType="1"/>
            </p:cNvSpPr>
            <p:nvPr/>
          </p:nvSpPr>
          <p:spPr bwMode="auto">
            <a:xfrm>
              <a:off x="4336" y="3665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20644" name="Line 420"/>
            <p:cNvSpPr>
              <a:spLocks noChangeShapeType="1"/>
            </p:cNvSpPr>
            <p:nvPr/>
          </p:nvSpPr>
          <p:spPr bwMode="auto">
            <a:xfrm>
              <a:off x="4826" y="3665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20645" name="Line 421"/>
            <p:cNvSpPr>
              <a:spLocks noChangeShapeType="1"/>
            </p:cNvSpPr>
            <p:nvPr/>
          </p:nvSpPr>
          <p:spPr bwMode="auto">
            <a:xfrm>
              <a:off x="4581" y="3665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20646" name="Text Box 422"/>
            <p:cNvSpPr txBox="1">
              <a:spLocks noChangeArrowheads="1"/>
            </p:cNvSpPr>
            <p:nvPr/>
          </p:nvSpPr>
          <p:spPr bwMode="auto">
            <a:xfrm>
              <a:off x="4818" y="3456"/>
              <a:ext cx="2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</a:rPr>
                <a:t>h7</a:t>
              </a:r>
            </a:p>
          </p:txBody>
        </p:sp>
        <p:sp>
          <p:nvSpPr>
            <p:cNvPr id="820647" name="Text Box 423"/>
            <p:cNvSpPr txBox="1">
              <a:spLocks noChangeArrowheads="1"/>
            </p:cNvSpPr>
            <p:nvPr/>
          </p:nvSpPr>
          <p:spPr bwMode="auto">
            <a:xfrm>
              <a:off x="4552" y="3456"/>
              <a:ext cx="2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</a:rPr>
                <a:t>h6</a:t>
              </a:r>
            </a:p>
          </p:txBody>
        </p:sp>
      </p:grpSp>
      <p:sp>
        <p:nvSpPr>
          <p:cNvPr id="820648" name="Rectangle 424"/>
          <p:cNvSpPr>
            <a:spLocks noChangeArrowheads="1"/>
          </p:cNvSpPr>
          <p:nvPr/>
        </p:nvSpPr>
        <p:spPr bwMode="auto">
          <a:xfrm>
            <a:off x="8107363" y="1916113"/>
            <a:ext cx="365125" cy="35718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649" name="Rectangle 425"/>
          <p:cNvSpPr>
            <a:spLocks noChangeArrowheads="1"/>
          </p:cNvSpPr>
          <p:nvPr/>
        </p:nvSpPr>
        <p:spPr bwMode="auto">
          <a:xfrm>
            <a:off x="5821363" y="1916113"/>
            <a:ext cx="338137" cy="35718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650" name="Rectangle 426"/>
          <p:cNvSpPr>
            <a:spLocks noChangeArrowheads="1"/>
          </p:cNvSpPr>
          <p:nvPr/>
        </p:nvSpPr>
        <p:spPr bwMode="auto">
          <a:xfrm>
            <a:off x="6958013" y="1914525"/>
            <a:ext cx="357187" cy="357188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651" name="Rectangle 427"/>
          <p:cNvSpPr>
            <a:spLocks noChangeArrowheads="1"/>
          </p:cNvSpPr>
          <p:nvPr/>
        </p:nvSpPr>
        <p:spPr bwMode="auto">
          <a:xfrm>
            <a:off x="6196584" y="1914525"/>
            <a:ext cx="357187" cy="357188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656" name="Text Box 432"/>
          <p:cNvSpPr txBox="1">
            <a:spLocks noChangeArrowheads="1"/>
          </p:cNvSpPr>
          <p:nvPr/>
        </p:nvSpPr>
        <p:spPr bwMode="auto">
          <a:xfrm>
            <a:off x="373063" y="1143000"/>
            <a:ext cx="550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h1:</a:t>
            </a:r>
          </a:p>
        </p:txBody>
      </p:sp>
      <p:sp>
        <p:nvSpPr>
          <p:cNvPr id="820658" name="Text Box 434"/>
          <p:cNvSpPr txBox="1">
            <a:spLocks noChangeArrowheads="1"/>
          </p:cNvSpPr>
          <p:nvPr/>
        </p:nvSpPr>
        <p:spPr bwMode="auto">
          <a:xfrm>
            <a:off x="384175" y="3549650"/>
            <a:ext cx="550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h4:</a:t>
            </a:r>
          </a:p>
        </p:txBody>
      </p:sp>
      <p:sp>
        <p:nvSpPr>
          <p:cNvPr id="820659" name="Text Box 435"/>
          <p:cNvSpPr txBox="1">
            <a:spLocks noChangeArrowheads="1"/>
          </p:cNvSpPr>
          <p:nvPr/>
        </p:nvSpPr>
        <p:spPr bwMode="auto">
          <a:xfrm>
            <a:off x="385763" y="4214305"/>
            <a:ext cx="550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h5:</a:t>
            </a:r>
          </a:p>
        </p:txBody>
      </p:sp>
      <p:sp>
        <p:nvSpPr>
          <p:cNvPr id="820660" name="Text Box 436"/>
          <p:cNvSpPr txBox="1">
            <a:spLocks noChangeArrowheads="1"/>
          </p:cNvSpPr>
          <p:nvPr/>
        </p:nvSpPr>
        <p:spPr bwMode="auto">
          <a:xfrm>
            <a:off x="384175" y="2892552"/>
            <a:ext cx="550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h3:</a:t>
            </a:r>
          </a:p>
        </p:txBody>
      </p:sp>
      <p:sp>
        <p:nvSpPr>
          <p:cNvPr id="820661" name="Text Box 437"/>
          <p:cNvSpPr txBox="1">
            <a:spLocks noChangeArrowheads="1"/>
          </p:cNvSpPr>
          <p:nvPr/>
        </p:nvSpPr>
        <p:spPr bwMode="auto">
          <a:xfrm>
            <a:off x="385763" y="2455418"/>
            <a:ext cx="550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h2:</a:t>
            </a:r>
          </a:p>
        </p:txBody>
      </p:sp>
      <p:sp>
        <p:nvSpPr>
          <p:cNvPr id="78" name="Text Box 46"/>
          <p:cNvSpPr txBox="1">
            <a:spLocks noChangeArrowheads="1"/>
          </p:cNvSpPr>
          <p:nvPr/>
        </p:nvSpPr>
        <p:spPr bwMode="auto">
          <a:xfrm>
            <a:off x="4589462" y="789432"/>
            <a:ext cx="381000" cy="32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9" name="AutoShape 47"/>
          <p:cNvCxnSpPr>
            <a:cxnSpLocks noChangeShapeType="1"/>
            <a:stCxn id="78" idx="2"/>
            <a:endCxn id="80" idx="0"/>
          </p:cNvCxnSpPr>
          <p:nvPr/>
        </p:nvCxnSpPr>
        <p:spPr bwMode="auto">
          <a:xfrm>
            <a:off x="4779962" y="1109520"/>
            <a:ext cx="9557" cy="19424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Oval 48"/>
          <p:cNvSpPr>
            <a:spLocks noChangeArrowheads="1"/>
          </p:cNvSpPr>
          <p:nvPr/>
        </p:nvSpPr>
        <p:spPr bwMode="auto">
          <a:xfrm>
            <a:off x="4419600" y="1303767"/>
            <a:ext cx="739838" cy="319214"/>
          </a:xfrm>
          <a:prstGeom prst="ellipse">
            <a:avLst/>
          </a:prstGeom>
          <a:solidFill>
            <a:srgbClr val="FFCC99"/>
          </a:solidFill>
          <a:ln w="38100" cmpd="dbl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88" name="Line 187"/>
          <p:cNvSpPr>
            <a:spLocks noChangeShapeType="1"/>
          </p:cNvSpPr>
          <p:nvPr/>
        </p:nvSpPr>
        <p:spPr bwMode="auto">
          <a:xfrm>
            <a:off x="3325989" y="1447800"/>
            <a:ext cx="997131" cy="0"/>
          </a:xfrm>
          <a:prstGeom prst="line">
            <a:avLst/>
          </a:prstGeom>
          <a:noFill/>
          <a:ln w="5080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9" name="Text Box 3"/>
          <p:cNvSpPr txBox="1">
            <a:spLocks noChangeArrowheads="1"/>
          </p:cNvSpPr>
          <p:nvPr/>
        </p:nvSpPr>
        <p:spPr bwMode="auto">
          <a:xfrm>
            <a:off x="4458801" y="1822704"/>
            <a:ext cx="678391" cy="32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</a:t>
            </a:r>
          </a:p>
        </p:txBody>
      </p:sp>
      <p:cxnSp>
        <p:nvCxnSpPr>
          <p:cNvPr id="91" name="AutoShape 43"/>
          <p:cNvCxnSpPr>
            <a:cxnSpLocks noChangeShapeType="1"/>
            <a:stCxn id="89" idx="2"/>
            <a:endCxn id="92" idx="0"/>
          </p:cNvCxnSpPr>
          <p:nvPr/>
        </p:nvCxnSpPr>
        <p:spPr bwMode="auto">
          <a:xfrm>
            <a:off x="4797997" y="2142792"/>
            <a:ext cx="3206" cy="1958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Oval 44"/>
          <p:cNvSpPr>
            <a:spLocks noChangeArrowheads="1"/>
          </p:cNvSpPr>
          <p:nvPr/>
        </p:nvSpPr>
        <p:spPr bwMode="auto">
          <a:xfrm>
            <a:off x="4431284" y="2338642"/>
            <a:ext cx="739838" cy="319214"/>
          </a:xfrm>
          <a:prstGeom prst="ellipse">
            <a:avLst/>
          </a:prstGeom>
          <a:solidFill>
            <a:srgbClr val="FFCC99"/>
          </a:solidFill>
          <a:ln w="38100" cmpd="dbl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2525889" y="2484438"/>
            <a:ext cx="1782762" cy="0"/>
          </a:xfrm>
          <a:prstGeom prst="line">
            <a:avLst/>
          </a:prstGeom>
          <a:noFill/>
          <a:ln w="5080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95" name="AutoShape 330"/>
          <p:cNvCxnSpPr>
            <a:cxnSpLocks noChangeShapeType="1"/>
            <a:stCxn id="104" idx="0"/>
            <a:endCxn id="98" idx="4"/>
          </p:cNvCxnSpPr>
          <p:nvPr/>
        </p:nvCxnSpPr>
        <p:spPr bwMode="auto">
          <a:xfrm flipV="1">
            <a:off x="2748027" y="6172136"/>
            <a:ext cx="380" cy="296926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Text Box 331"/>
          <p:cNvSpPr txBox="1">
            <a:spLocks noChangeArrowheads="1"/>
          </p:cNvSpPr>
          <p:nvPr/>
        </p:nvSpPr>
        <p:spPr bwMode="auto">
          <a:xfrm>
            <a:off x="1372129" y="6191998"/>
            <a:ext cx="554960" cy="32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[*]</a:t>
            </a:r>
          </a:p>
        </p:txBody>
      </p:sp>
      <p:sp>
        <p:nvSpPr>
          <p:cNvPr id="97" name="Oval 332"/>
          <p:cNvSpPr>
            <a:spLocks noChangeArrowheads="1"/>
          </p:cNvSpPr>
          <p:nvPr/>
        </p:nvSpPr>
        <p:spPr bwMode="auto">
          <a:xfrm>
            <a:off x="3716338" y="5863209"/>
            <a:ext cx="740664" cy="320040"/>
          </a:xfrm>
          <a:prstGeom prst="ellipse">
            <a:avLst/>
          </a:prstGeom>
          <a:noFill/>
          <a:ln w="38100" cmpd="dbl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98" name="Oval 333"/>
          <p:cNvSpPr>
            <a:spLocks noChangeArrowheads="1"/>
          </p:cNvSpPr>
          <p:nvPr/>
        </p:nvSpPr>
        <p:spPr bwMode="auto">
          <a:xfrm>
            <a:off x="2378075" y="5852096"/>
            <a:ext cx="740664" cy="320040"/>
          </a:xfrm>
          <a:prstGeom prst="ellipse">
            <a:avLst/>
          </a:prstGeom>
          <a:solidFill>
            <a:srgbClr val="FFCC99"/>
          </a:solidFill>
          <a:ln w="38100" cmpd="dbl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99" name="Text Box 334"/>
          <p:cNvSpPr txBox="1">
            <a:spLocks noChangeArrowheads="1"/>
          </p:cNvSpPr>
          <p:nvPr/>
        </p:nvSpPr>
        <p:spPr bwMode="auto">
          <a:xfrm>
            <a:off x="1286404" y="5723685"/>
            <a:ext cx="740587" cy="22775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events</a:t>
            </a:r>
          </a:p>
        </p:txBody>
      </p:sp>
      <p:sp>
        <p:nvSpPr>
          <p:cNvPr id="100" name="Text Box 335"/>
          <p:cNvSpPr txBox="1">
            <a:spLocks noChangeArrowheads="1"/>
          </p:cNvSpPr>
          <p:nvPr/>
        </p:nvSpPr>
        <p:spPr bwMode="auto">
          <a:xfrm>
            <a:off x="3045587" y="6312471"/>
            <a:ext cx="740587" cy="22775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floors</a:t>
            </a:r>
          </a:p>
        </p:txBody>
      </p:sp>
      <p:sp>
        <p:nvSpPr>
          <p:cNvPr id="101" name="Text Box 336"/>
          <p:cNvSpPr txBox="1">
            <a:spLocks noChangeArrowheads="1"/>
          </p:cNvSpPr>
          <p:nvPr/>
        </p:nvSpPr>
        <p:spPr bwMode="auto">
          <a:xfrm>
            <a:off x="1356254" y="5980860"/>
            <a:ext cx="617157" cy="22775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cxnSp>
        <p:nvCxnSpPr>
          <p:cNvPr id="102" name="AutoShape 337"/>
          <p:cNvCxnSpPr>
            <a:cxnSpLocks noChangeShapeType="1"/>
          </p:cNvCxnSpPr>
          <p:nvPr/>
        </p:nvCxnSpPr>
        <p:spPr bwMode="auto">
          <a:xfrm rot="16200000" flipH="1">
            <a:off x="3411981" y="5758361"/>
            <a:ext cx="11113" cy="814535"/>
          </a:xfrm>
          <a:prstGeom prst="curvedConnector3">
            <a:avLst>
              <a:gd name="adj1" fmla="val 1031900"/>
            </a:avLst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AutoShape 338"/>
          <p:cNvCxnSpPr>
            <a:cxnSpLocks noChangeShapeType="1"/>
          </p:cNvCxnSpPr>
          <p:nvPr/>
        </p:nvCxnSpPr>
        <p:spPr bwMode="auto">
          <a:xfrm rot="16200000" flipH="1">
            <a:off x="2331600" y="6012116"/>
            <a:ext cx="226302" cy="12700"/>
          </a:xfrm>
          <a:prstGeom prst="curvedConnector5">
            <a:avLst>
              <a:gd name="adj1" fmla="val -76073"/>
              <a:gd name="adj2" fmla="val -2721921"/>
              <a:gd name="adj3" fmla="val 201015"/>
            </a:avLst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Text Box 339"/>
          <p:cNvSpPr txBox="1">
            <a:spLocks noChangeArrowheads="1"/>
          </p:cNvSpPr>
          <p:nvPr/>
        </p:nvSpPr>
        <p:spPr bwMode="auto">
          <a:xfrm>
            <a:off x="2408831" y="6469062"/>
            <a:ext cx="678391" cy="32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</a:t>
            </a:r>
          </a:p>
        </p:txBody>
      </p:sp>
      <p:sp>
        <p:nvSpPr>
          <p:cNvPr id="105" name="Line 340"/>
          <p:cNvSpPr>
            <a:spLocks noChangeShapeType="1"/>
          </p:cNvSpPr>
          <p:nvPr/>
        </p:nvSpPr>
        <p:spPr bwMode="auto">
          <a:xfrm>
            <a:off x="1167384" y="5385816"/>
            <a:ext cx="331076" cy="326517"/>
          </a:xfrm>
          <a:prstGeom prst="line">
            <a:avLst/>
          </a:prstGeom>
          <a:noFill/>
          <a:ln w="5080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06" name="AutoShape 341"/>
          <p:cNvSpPr>
            <a:spLocks noChangeArrowheads="1"/>
          </p:cNvSpPr>
          <p:nvPr/>
        </p:nvSpPr>
        <p:spPr bwMode="auto">
          <a:xfrm>
            <a:off x="4495800" y="2743200"/>
            <a:ext cx="578256" cy="3657600"/>
          </a:xfrm>
          <a:prstGeom prst="curvedLeftArrow">
            <a:avLst>
              <a:gd name="adj1" fmla="val 120000"/>
              <a:gd name="adj2" fmla="val 240000"/>
              <a:gd name="adj3" fmla="val 33333"/>
            </a:avLst>
          </a:prstGeom>
          <a:solidFill>
            <a:srgbClr val="FFCC99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107" name="AutoShape 8"/>
          <p:cNvCxnSpPr>
            <a:cxnSpLocks noChangeShapeType="1"/>
            <a:stCxn id="120" idx="2"/>
            <a:endCxn id="110" idx="0"/>
          </p:cNvCxnSpPr>
          <p:nvPr/>
        </p:nvCxnSpPr>
        <p:spPr bwMode="auto">
          <a:xfrm>
            <a:off x="6388163" y="2912476"/>
            <a:ext cx="9905" cy="218074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Text Box 11"/>
          <p:cNvSpPr txBox="1">
            <a:spLocks noChangeArrowheads="1"/>
          </p:cNvSpPr>
          <p:nvPr/>
        </p:nvSpPr>
        <p:spPr bwMode="auto">
          <a:xfrm>
            <a:off x="5089524" y="3402718"/>
            <a:ext cx="554960" cy="32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[*]</a:t>
            </a:r>
          </a:p>
        </p:txBody>
      </p:sp>
      <p:sp>
        <p:nvSpPr>
          <p:cNvPr id="109" name="Oval 12"/>
          <p:cNvSpPr>
            <a:spLocks noChangeArrowheads="1"/>
          </p:cNvSpPr>
          <p:nvPr/>
        </p:nvSpPr>
        <p:spPr bwMode="auto">
          <a:xfrm>
            <a:off x="7358061" y="3141663"/>
            <a:ext cx="740664" cy="320040"/>
          </a:xfrm>
          <a:prstGeom prst="ellipse">
            <a:avLst/>
          </a:prstGeom>
          <a:noFill/>
          <a:ln w="38100" cmpd="dbl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6027736" y="3130550"/>
            <a:ext cx="740664" cy="320040"/>
          </a:xfrm>
          <a:prstGeom prst="ellipse">
            <a:avLst/>
          </a:prstGeom>
          <a:solidFill>
            <a:srgbClr val="FFCC99"/>
          </a:solidFill>
          <a:ln w="38100" cmpd="dbl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11" name="Text Box 15"/>
          <p:cNvSpPr txBox="1">
            <a:spLocks noChangeArrowheads="1"/>
          </p:cNvSpPr>
          <p:nvPr/>
        </p:nvSpPr>
        <p:spPr bwMode="auto">
          <a:xfrm>
            <a:off x="5003799" y="2934405"/>
            <a:ext cx="740587" cy="22775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events</a:t>
            </a:r>
          </a:p>
        </p:txBody>
      </p:sp>
      <p:sp>
        <p:nvSpPr>
          <p:cNvPr id="112" name="Text Box 16"/>
          <p:cNvSpPr txBox="1">
            <a:spLocks noChangeArrowheads="1"/>
          </p:cNvSpPr>
          <p:nvPr/>
        </p:nvSpPr>
        <p:spPr bwMode="auto">
          <a:xfrm>
            <a:off x="6673404" y="3593592"/>
            <a:ext cx="740587" cy="22775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floors</a:t>
            </a:r>
          </a:p>
        </p:txBody>
      </p:sp>
      <p:sp>
        <p:nvSpPr>
          <p:cNvPr id="113" name="Text Box 17"/>
          <p:cNvSpPr txBox="1">
            <a:spLocks noChangeArrowheads="1"/>
          </p:cNvSpPr>
          <p:nvPr/>
        </p:nvSpPr>
        <p:spPr bwMode="auto">
          <a:xfrm>
            <a:off x="5073649" y="3180468"/>
            <a:ext cx="617157" cy="22775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14" name="Text Box 18"/>
          <p:cNvSpPr txBox="1">
            <a:spLocks noChangeArrowheads="1"/>
          </p:cNvSpPr>
          <p:nvPr/>
        </p:nvSpPr>
        <p:spPr bwMode="auto">
          <a:xfrm>
            <a:off x="5689599" y="2583371"/>
            <a:ext cx="533400" cy="32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5" name="AutoShape 19"/>
          <p:cNvCxnSpPr>
            <a:cxnSpLocks noChangeShapeType="1"/>
          </p:cNvCxnSpPr>
          <p:nvPr/>
        </p:nvCxnSpPr>
        <p:spPr bwMode="auto">
          <a:xfrm>
            <a:off x="5945010" y="2903459"/>
            <a:ext cx="441769" cy="227091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AutoShape 20"/>
          <p:cNvCxnSpPr>
            <a:cxnSpLocks noChangeShapeType="1"/>
          </p:cNvCxnSpPr>
          <p:nvPr/>
        </p:nvCxnSpPr>
        <p:spPr bwMode="auto">
          <a:xfrm rot="16200000" flipH="1">
            <a:off x="7057673" y="3020145"/>
            <a:ext cx="11113" cy="806597"/>
          </a:xfrm>
          <a:prstGeom prst="curvedConnector3">
            <a:avLst>
              <a:gd name="adj1" fmla="val 1031900"/>
            </a:avLst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AutoShape 22"/>
          <p:cNvCxnSpPr>
            <a:cxnSpLocks noChangeShapeType="1"/>
            <a:stCxn id="110" idx="1"/>
            <a:endCxn id="110" idx="3"/>
          </p:cNvCxnSpPr>
          <p:nvPr/>
        </p:nvCxnSpPr>
        <p:spPr bwMode="auto">
          <a:xfrm rot="16200000" flipH="1">
            <a:off x="6023053" y="3290570"/>
            <a:ext cx="226302" cy="12700"/>
          </a:xfrm>
          <a:prstGeom prst="curvedConnector5">
            <a:avLst>
              <a:gd name="adj1" fmla="val -74078"/>
              <a:gd name="adj2" fmla="val -2913921"/>
              <a:gd name="adj3" fmla="val 179465"/>
            </a:avLst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7485697" y="2603500"/>
            <a:ext cx="480059" cy="32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9" name="AutoShape 32"/>
          <p:cNvCxnSpPr>
            <a:cxnSpLocks noChangeShapeType="1"/>
            <a:stCxn id="118" idx="2"/>
            <a:endCxn id="109" idx="0"/>
          </p:cNvCxnSpPr>
          <p:nvPr/>
        </p:nvCxnSpPr>
        <p:spPr bwMode="auto">
          <a:xfrm>
            <a:off x="7725727" y="2923588"/>
            <a:ext cx="2666" cy="21807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Text Box 45"/>
          <p:cNvSpPr txBox="1">
            <a:spLocks noChangeArrowheads="1"/>
          </p:cNvSpPr>
          <p:nvPr/>
        </p:nvSpPr>
        <p:spPr bwMode="auto">
          <a:xfrm>
            <a:off x="6048967" y="2592388"/>
            <a:ext cx="678391" cy="32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</a:t>
            </a:r>
          </a:p>
        </p:txBody>
      </p:sp>
      <p:sp>
        <p:nvSpPr>
          <p:cNvPr id="121" name="Text Box 160"/>
          <p:cNvSpPr txBox="1">
            <a:spLocks noChangeArrowheads="1"/>
          </p:cNvSpPr>
          <p:nvPr/>
        </p:nvSpPr>
        <p:spPr bwMode="auto">
          <a:xfrm>
            <a:off x="7927402" y="2590800"/>
            <a:ext cx="533400" cy="32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2" name="AutoShape 161"/>
          <p:cNvCxnSpPr>
            <a:cxnSpLocks noChangeShapeType="1"/>
          </p:cNvCxnSpPr>
          <p:nvPr/>
        </p:nvCxnSpPr>
        <p:spPr bwMode="auto">
          <a:xfrm flipH="1">
            <a:off x="7739682" y="2899599"/>
            <a:ext cx="465709" cy="23077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AutoShape 164"/>
          <p:cNvCxnSpPr>
            <a:cxnSpLocks noChangeShapeType="1"/>
            <a:stCxn id="109" idx="7"/>
            <a:endCxn id="109" idx="5"/>
          </p:cNvCxnSpPr>
          <p:nvPr/>
        </p:nvCxnSpPr>
        <p:spPr bwMode="auto">
          <a:xfrm rot="16200000" flipH="1">
            <a:off x="7877106" y="3301683"/>
            <a:ext cx="226302" cy="12700"/>
          </a:xfrm>
          <a:prstGeom prst="curvedConnector5">
            <a:avLst>
              <a:gd name="adj1" fmla="val -79465"/>
              <a:gd name="adj2" fmla="val 2937921"/>
              <a:gd name="adj3" fmla="val 174078"/>
            </a:avLst>
          </a:prstGeom>
          <a:noFill/>
          <a:ln w="25400" cap="rnd">
            <a:solidFill>
              <a:srgbClr val="C0C0C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Text Box 165"/>
          <p:cNvSpPr txBox="1">
            <a:spLocks noChangeArrowheads="1"/>
          </p:cNvSpPr>
          <p:nvPr/>
        </p:nvSpPr>
        <p:spPr bwMode="auto">
          <a:xfrm>
            <a:off x="8166452" y="3423885"/>
            <a:ext cx="550862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C0C0C0"/>
                </a:solidFill>
                <a:latin typeface="Courier New" pitchFamily="49" charset="0"/>
              </a:rPr>
              <a:t>[*]</a:t>
            </a:r>
          </a:p>
        </p:txBody>
      </p:sp>
      <p:sp useBgFill="1">
        <p:nvSpPr>
          <p:cNvPr id="125" name="Text Box 166"/>
          <p:cNvSpPr txBox="1">
            <a:spLocks noChangeArrowheads="1"/>
          </p:cNvSpPr>
          <p:nvPr/>
        </p:nvSpPr>
        <p:spPr bwMode="auto">
          <a:xfrm>
            <a:off x="8150577" y="3201635"/>
            <a:ext cx="611187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 err="1">
                <a:solidFill>
                  <a:srgbClr val="C0C0C0"/>
                </a:solidFill>
                <a:latin typeface="Courier New" pitchFamily="49" charset="0"/>
              </a:rPr>
              <a:t>elems</a:t>
            </a:r>
            <a:endParaRPr lang="en-US" sz="1600" b="1" dirty="0">
              <a:solidFill>
                <a:srgbClr val="C0C0C0"/>
              </a:solidFill>
              <a:latin typeface="Courier New" pitchFamily="49" charset="0"/>
            </a:endParaRPr>
          </a:p>
        </p:txBody>
      </p:sp>
      <p:sp>
        <p:nvSpPr>
          <p:cNvPr id="126" name="Text Box 36"/>
          <p:cNvSpPr txBox="1">
            <a:spLocks noChangeArrowheads="1"/>
          </p:cNvSpPr>
          <p:nvPr/>
        </p:nvSpPr>
        <p:spPr bwMode="auto">
          <a:xfrm>
            <a:off x="5020182" y="5914009"/>
            <a:ext cx="617157" cy="22775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28" name="Oval 38"/>
          <p:cNvSpPr>
            <a:spLocks noChangeArrowheads="1"/>
          </p:cNvSpPr>
          <p:nvPr/>
        </p:nvSpPr>
        <p:spPr bwMode="auto">
          <a:xfrm>
            <a:off x="5952616" y="5837809"/>
            <a:ext cx="740664" cy="320040"/>
          </a:xfrm>
          <a:prstGeom prst="ellipse">
            <a:avLst/>
          </a:prstGeom>
          <a:solidFill>
            <a:srgbClr val="FFCC99"/>
          </a:solidFill>
          <a:ln w="38100" cmpd="dbl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29" name="Oval 42"/>
          <p:cNvSpPr>
            <a:spLocks noChangeArrowheads="1"/>
          </p:cNvSpPr>
          <p:nvPr/>
        </p:nvSpPr>
        <p:spPr bwMode="auto">
          <a:xfrm>
            <a:off x="7330566" y="5837809"/>
            <a:ext cx="740664" cy="320040"/>
          </a:xfrm>
          <a:prstGeom prst="ellipse">
            <a:avLst/>
          </a:prstGeom>
          <a:noFill/>
          <a:ln w="38100" cmpd="dbl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30" name="Text Box 50"/>
          <p:cNvSpPr txBox="1">
            <a:spLocks noChangeArrowheads="1"/>
          </p:cNvSpPr>
          <p:nvPr/>
        </p:nvSpPr>
        <p:spPr bwMode="auto">
          <a:xfrm>
            <a:off x="5988135" y="6456871"/>
            <a:ext cx="678391" cy="32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</a:t>
            </a:r>
          </a:p>
        </p:txBody>
      </p:sp>
      <p:cxnSp>
        <p:nvCxnSpPr>
          <p:cNvPr id="131" name="AutoShape 51"/>
          <p:cNvCxnSpPr>
            <a:cxnSpLocks noChangeShapeType="1"/>
            <a:stCxn id="130" idx="0"/>
            <a:endCxn id="128" idx="4"/>
          </p:cNvCxnSpPr>
          <p:nvPr/>
        </p:nvCxnSpPr>
        <p:spPr bwMode="auto">
          <a:xfrm flipH="1" flipV="1">
            <a:off x="6322948" y="6157849"/>
            <a:ext cx="4383" cy="299022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Text Box 52"/>
          <p:cNvSpPr txBox="1">
            <a:spLocks noChangeArrowheads="1"/>
          </p:cNvSpPr>
          <p:nvPr/>
        </p:nvSpPr>
        <p:spPr bwMode="auto">
          <a:xfrm>
            <a:off x="7359735" y="6432487"/>
            <a:ext cx="678391" cy="32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</a:t>
            </a:r>
          </a:p>
        </p:txBody>
      </p:sp>
      <p:cxnSp>
        <p:nvCxnSpPr>
          <p:cNvPr id="133" name="AutoShape 53"/>
          <p:cNvCxnSpPr>
            <a:cxnSpLocks noChangeShapeType="1"/>
            <a:stCxn id="132" idx="0"/>
            <a:endCxn id="129" idx="4"/>
          </p:cNvCxnSpPr>
          <p:nvPr/>
        </p:nvCxnSpPr>
        <p:spPr bwMode="auto">
          <a:xfrm flipV="1">
            <a:off x="7698931" y="6157849"/>
            <a:ext cx="1967" cy="27463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134" name="Text Box 162"/>
          <p:cNvSpPr txBox="1">
            <a:spLocks noChangeArrowheads="1"/>
          </p:cNvSpPr>
          <p:nvPr/>
        </p:nvSpPr>
        <p:spPr bwMode="auto">
          <a:xfrm>
            <a:off x="8153400" y="5917184"/>
            <a:ext cx="611188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 err="1">
                <a:solidFill>
                  <a:srgbClr val="C0C0C0"/>
                </a:solidFill>
                <a:latin typeface="Courier New" pitchFamily="49" charset="0"/>
              </a:rPr>
              <a:t>elems</a:t>
            </a:r>
            <a:endParaRPr lang="en-US" sz="1600" b="1" dirty="0">
              <a:solidFill>
                <a:srgbClr val="C0C0C0"/>
              </a:solidFill>
              <a:latin typeface="Courier New" pitchFamily="49" charset="0"/>
            </a:endParaRPr>
          </a:p>
        </p:txBody>
      </p:sp>
      <p:cxnSp>
        <p:nvCxnSpPr>
          <p:cNvPr id="135" name="AutoShape 163"/>
          <p:cNvCxnSpPr>
            <a:cxnSpLocks noChangeShapeType="1"/>
            <a:stCxn id="129" idx="7"/>
            <a:endCxn id="129" idx="5"/>
          </p:cNvCxnSpPr>
          <p:nvPr/>
        </p:nvCxnSpPr>
        <p:spPr bwMode="auto">
          <a:xfrm rot="16200000" flipH="1">
            <a:off x="7849611" y="5997829"/>
            <a:ext cx="226302" cy="12700"/>
          </a:xfrm>
          <a:prstGeom prst="curvedConnector5">
            <a:avLst>
              <a:gd name="adj1" fmla="val -79465"/>
              <a:gd name="adj2" fmla="val 3225921"/>
              <a:gd name="adj3" fmla="val 201015"/>
            </a:avLst>
          </a:prstGeom>
          <a:noFill/>
          <a:ln w="25400" cap="rnd">
            <a:solidFill>
              <a:srgbClr val="C0C0C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" name="Text Box 33"/>
          <p:cNvSpPr txBox="1">
            <a:spLocks noChangeArrowheads="1"/>
          </p:cNvSpPr>
          <p:nvPr/>
        </p:nvSpPr>
        <p:spPr bwMode="auto">
          <a:xfrm>
            <a:off x="6028267" y="3813175"/>
            <a:ext cx="678391" cy="32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</a:t>
            </a:r>
          </a:p>
        </p:txBody>
      </p:sp>
      <p:cxnSp>
        <p:nvCxnSpPr>
          <p:cNvPr id="137" name="AutoShape 34"/>
          <p:cNvCxnSpPr>
            <a:cxnSpLocks noChangeShapeType="1"/>
            <a:stCxn id="136" idx="2"/>
            <a:endCxn id="138" idx="0"/>
          </p:cNvCxnSpPr>
          <p:nvPr/>
        </p:nvCxnSpPr>
        <p:spPr bwMode="auto">
          <a:xfrm flipH="1">
            <a:off x="6365748" y="4133263"/>
            <a:ext cx="1715" cy="18473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" name="Oval 35"/>
          <p:cNvSpPr>
            <a:spLocks noChangeArrowheads="1"/>
          </p:cNvSpPr>
          <p:nvPr/>
        </p:nvSpPr>
        <p:spPr bwMode="auto">
          <a:xfrm>
            <a:off x="5995416" y="4318000"/>
            <a:ext cx="740664" cy="320040"/>
          </a:xfrm>
          <a:prstGeom prst="ellipse">
            <a:avLst/>
          </a:prstGeom>
          <a:solidFill>
            <a:srgbClr val="FFCC99"/>
          </a:solidFill>
          <a:ln w="38100" cmpd="dbl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39" name="Oval 39"/>
          <p:cNvSpPr>
            <a:spLocks noChangeArrowheads="1"/>
          </p:cNvSpPr>
          <p:nvPr/>
        </p:nvSpPr>
        <p:spPr bwMode="auto">
          <a:xfrm>
            <a:off x="7400544" y="4318000"/>
            <a:ext cx="740664" cy="320040"/>
          </a:xfrm>
          <a:prstGeom prst="ellipse">
            <a:avLst/>
          </a:prstGeom>
          <a:noFill/>
          <a:ln w="38100" cmpd="dbl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40" name="Text Box 40"/>
          <p:cNvSpPr txBox="1">
            <a:spLocks noChangeArrowheads="1"/>
          </p:cNvSpPr>
          <p:nvPr/>
        </p:nvSpPr>
        <p:spPr bwMode="auto">
          <a:xfrm>
            <a:off x="7428442" y="3810000"/>
            <a:ext cx="678391" cy="32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</a:t>
            </a:r>
          </a:p>
        </p:txBody>
      </p:sp>
      <p:cxnSp>
        <p:nvCxnSpPr>
          <p:cNvPr id="141" name="AutoShape 41"/>
          <p:cNvCxnSpPr>
            <a:cxnSpLocks noChangeShapeType="1"/>
            <a:stCxn id="140" idx="2"/>
            <a:endCxn id="139" idx="0"/>
          </p:cNvCxnSpPr>
          <p:nvPr/>
        </p:nvCxnSpPr>
        <p:spPr bwMode="auto">
          <a:xfrm>
            <a:off x="7767638" y="4130088"/>
            <a:ext cx="3238" cy="187912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" name="AutoShape 54"/>
          <p:cNvSpPr>
            <a:spLocks noChangeArrowheads="1"/>
          </p:cNvSpPr>
          <p:nvPr/>
        </p:nvSpPr>
        <p:spPr bwMode="auto">
          <a:xfrm>
            <a:off x="6858000" y="4367784"/>
            <a:ext cx="304800" cy="1828800"/>
          </a:xfrm>
          <a:prstGeom prst="curvedLeftArrow">
            <a:avLst>
              <a:gd name="adj1" fmla="val 110000"/>
              <a:gd name="adj2" fmla="val 220000"/>
              <a:gd name="adj3" fmla="val 33333"/>
            </a:avLst>
          </a:prstGeom>
          <a:solidFill>
            <a:srgbClr val="FFCC99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" name="AutoShape 55"/>
          <p:cNvSpPr>
            <a:spLocks noChangeArrowheads="1"/>
          </p:cNvSpPr>
          <p:nvPr/>
        </p:nvSpPr>
        <p:spPr bwMode="auto">
          <a:xfrm>
            <a:off x="8458200" y="4343400"/>
            <a:ext cx="304800" cy="1828800"/>
          </a:xfrm>
          <a:prstGeom prst="curvedLeftArrow">
            <a:avLst>
              <a:gd name="adj1" fmla="val 110000"/>
              <a:gd name="adj2" fmla="val 220000"/>
              <a:gd name="adj3" fmla="val 33333"/>
            </a:avLst>
          </a:prstGeom>
          <a:solidFill>
            <a:srgbClr val="FFCC99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59" name="AutoShape 22"/>
          <p:cNvCxnSpPr>
            <a:cxnSpLocks noChangeShapeType="1"/>
          </p:cNvCxnSpPr>
          <p:nvPr/>
        </p:nvCxnSpPr>
        <p:spPr bwMode="auto">
          <a:xfrm rot="16200000" flipH="1">
            <a:off x="5930651" y="6000883"/>
            <a:ext cx="226302" cy="12700"/>
          </a:xfrm>
          <a:prstGeom prst="curvedConnector5">
            <a:avLst>
              <a:gd name="adj1" fmla="val -74078"/>
              <a:gd name="adj2" fmla="val -2913921"/>
              <a:gd name="adj3" fmla="val 179465"/>
            </a:avLst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" name="Text Box 232"/>
          <p:cNvSpPr txBox="1">
            <a:spLocks noChangeArrowheads="1"/>
          </p:cNvSpPr>
          <p:nvPr/>
        </p:nvSpPr>
        <p:spPr bwMode="auto">
          <a:xfrm>
            <a:off x="6324600" y="1039812"/>
            <a:ext cx="14782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local(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</a:rPr>
              <a:t>p</a:t>
            </a:r>
            <a:r>
              <a:rPr lang="en-US" sz="2000" b="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</a:rPr>
              <a:t>v</a:t>
            </a:r>
            <a:r>
              <a:rPr lang="en-US" sz="2000" b="0" dirty="0">
                <a:solidFill>
                  <a:schemeClr val="bg1"/>
                </a:solidFill>
              </a:rPr>
              <a:t>)?</a:t>
            </a:r>
          </a:p>
        </p:txBody>
      </p:sp>
      <p:pic>
        <p:nvPicPr>
          <p:cNvPr id="161" name="Picture 233" descr="ti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963612"/>
            <a:ext cx="484188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Text Box 3"/>
          <p:cNvSpPr txBox="1">
            <a:spLocks noChangeArrowheads="1"/>
          </p:cNvSpPr>
          <p:nvPr/>
        </p:nvSpPr>
        <p:spPr bwMode="auto">
          <a:xfrm>
            <a:off x="5103948" y="1822704"/>
            <a:ext cx="431528" cy="32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5" name="AutoShape 43"/>
          <p:cNvCxnSpPr>
            <a:cxnSpLocks noChangeShapeType="1"/>
            <a:stCxn id="164" idx="2"/>
            <a:endCxn id="92" idx="0"/>
          </p:cNvCxnSpPr>
          <p:nvPr/>
        </p:nvCxnSpPr>
        <p:spPr bwMode="auto">
          <a:xfrm flipH="1">
            <a:off x="4801203" y="2142792"/>
            <a:ext cx="518509" cy="1958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5" name="Rectangle 455"/>
          <p:cNvSpPr>
            <a:spLocks noChangeArrowheads="1"/>
          </p:cNvSpPr>
          <p:nvPr/>
        </p:nvSpPr>
        <p:spPr bwMode="auto">
          <a:xfrm>
            <a:off x="5316538" y="4950333"/>
            <a:ext cx="338137" cy="357188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6" name="Text Box 438"/>
          <p:cNvSpPr txBox="1">
            <a:spLocks noChangeArrowheads="1"/>
          </p:cNvSpPr>
          <p:nvPr/>
        </p:nvSpPr>
        <p:spPr bwMode="auto">
          <a:xfrm>
            <a:off x="5240338" y="4940808"/>
            <a:ext cx="550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h7:</a:t>
            </a:r>
          </a:p>
        </p:txBody>
      </p:sp>
      <p:sp>
        <p:nvSpPr>
          <p:cNvPr id="177" name="Text Box 3"/>
          <p:cNvSpPr txBox="1">
            <a:spLocks noChangeArrowheads="1"/>
          </p:cNvSpPr>
          <p:nvPr/>
        </p:nvSpPr>
        <p:spPr bwMode="auto">
          <a:xfrm>
            <a:off x="6668007" y="2596150"/>
            <a:ext cx="431528" cy="32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8" name="AutoShape 43"/>
          <p:cNvCxnSpPr>
            <a:cxnSpLocks noChangeShapeType="1"/>
          </p:cNvCxnSpPr>
          <p:nvPr/>
        </p:nvCxnSpPr>
        <p:spPr bwMode="auto">
          <a:xfrm flipH="1">
            <a:off x="6398068" y="2904949"/>
            <a:ext cx="485703" cy="214312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3" name="Text Box 18"/>
          <p:cNvSpPr txBox="1">
            <a:spLocks noChangeArrowheads="1"/>
          </p:cNvSpPr>
          <p:nvPr/>
        </p:nvSpPr>
        <p:spPr bwMode="auto">
          <a:xfrm>
            <a:off x="7036815" y="2602992"/>
            <a:ext cx="533400" cy="32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4" name="AutoShape 19"/>
          <p:cNvCxnSpPr>
            <a:cxnSpLocks noChangeShapeType="1"/>
          </p:cNvCxnSpPr>
          <p:nvPr/>
        </p:nvCxnSpPr>
        <p:spPr bwMode="auto">
          <a:xfrm>
            <a:off x="7292226" y="2911791"/>
            <a:ext cx="424878" cy="21858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Curved Connector 49"/>
          <p:cNvCxnSpPr/>
          <p:nvPr/>
        </p:nvCxnSpPr>
        <p:spPr bwMode="auto">
          <a:xfrm rot="10800000" flipH="1">
            <a:off x="816865" y="1951126"/>
            <a:ext cx="111291" cy="3803498"/>
          </a:xfrm>
          <a:prstGeom prst="curvedConnector3">
            <a:avLst>
              <a:gd name="adj1" fmla="val -621700"/>
            </a:avLst>
          </a:prstGeom>
          <a:noFill/>
          <a:ln w="50800" cap="flat" cmpd="sng" algn="ctr">
            <a:solidFill>
              <a:srgbClr val="993300"/>
            </a:solidFill>
            <a:prstDash val="solid"/>
            <a:round/>
            <a:headEnd type="triangle" w="med" len="med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3" name="Text Box 46"/>
          <p:cNvSpPr txBox="1">
            <a:spLocks noChangeArrowheads="1"/>
          </p:cNvSpPr>
          <p:nvPr/>
        </p:nvSpPr>
        <p:spPr bwMode="auto">
          <a:xfrm>
            <a:off x="2548467" y="5330487"/>
            <a:ext cx="381000" cy="32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4" name="AutoShape 47"/>
          <p:cNvCxnSpPr>
            <a:cxnSpLocks noChangeShapeType="1"/>
            <a:stCxn id="203" idx="2"/>
            <a:endCxn id="98" idx="0"/>
          </p:cNvCxnSpPr>
          <p:nvPr/>
        </p:nvCxnSpPr>
        <p:spPr bwMode="auto">
          <a:xfrm>
            <a:off x="2738967" y="5650575"/>
            <a:ext cx="9440" cy="201521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" name="Text Box 3"/>
          <p:cNvSpPr txBox="1">
            <a:spLocks noChangeArrowheads="1"/>
          </p:cNvSpPr>
          <p:nvPr/>
        </p:nvSpPr>
        <p:spPr bwMode="auto">
          <a:xfrm>
            <a:off x="2971800" y="5331707"/>
            <a:ext cx="431528" cy="32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6" name="AutoShape 43"/>
          <p:cNvCxnSpPr>
            <a:cxnSpLocks noChangeShapeType="1"/>
          </p:cNvCxnSpPr>
          <p:nvPr/>
        </p:nvCxnSpPr>
        <p:spPr bwMode="auto">
          <a:xfrm flipH="1">
            <a:off x="2770985" y="5640506"/>
            <a:ext cx="439157" cy="200301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Text Box 3"/>
          <p:cNvSpPr txBox="1">
            <a:spLocks noChangeArrowheads="1"/>
          </p:cNvSpPr>
          <p:nvPr/>
        </p:nvSpPr>
        <p:spPr bwMode="auto">
          <a:xfrm>
            <a:off x="2206503" y="5367867"/>
            <a:ext cx="308097" cy="32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1" name="AutoShape 43"/>
          <p:cNvCxnSpPr>
            <a:cxnSpLocks noChangeShapeType="1"/>
          </p:cNvCxnSpPr>
          <p:nvPr/>
        </p:nvCxnSpPr>
        <p:spPr bwMode="auto">
          <a:xfrm>
            <a:off x="2326685" y="5676666"/>
            <a:ext cx="387855" cy="164141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3650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657" grpId="0"/>
      <p:bldP spid="90" grpId="0" animBg="1"/>
      <p:bldP spid="820678" grpId="0" animBg="1"/>
      <p:bldP spid="820680" grpId="0" animBg="1"/>
      <p:bldP spid="820648" grpId="0" animBg="1"/>
      <p:bldP spid="820649" grpId="0" animBg="1"/>
      <p:bldP spid="820650" grpId="0" animBg="1"/>
      <p:bldP spid="820651" grpId="0" animBg="1"/>
      <p:bldP spid="820656" grpId="0"/>
      <p:bldP spid="820658" grpId="0"/>
      <p:bldP spid="820659" grpId="0"/>
      <p:bldP spid="820660" grpId="0"/>
      <p:bldP spid="820661" grpId="0"/>
      <p:bldP spid="78" grpId="0"/>
      <p:bldP spid="80" grpId="0" animBg="1"/>
      <p:bldP spid="88" grpId="0" animBg="1"/>
      <p:bldP spid="89" grpId="0"/>
      <p:bldP spid="92" grpId="0" animBg="1"/>
      <p:bldP spid="93" grpId="0" animBg="1"/>
      <p:bldP spid="96" grpId="0"/>
      <p:bldP spid="97" grpId="0" animBg="1"/>
      <p:bldP spid="98" grpId="0" animBg="1"/>
      <p:bldP spid="99" grpId="0"/>
      <p:bldP spid="100" grpId="0"/>
      <p:bldP spid="101" grpId="0"/>
      <p:bldP spid="104" grpId="0"/>
      <p:bldP spid="105" grpId="0" animBg="1"/>
      <p:bldP spid="106" grpId="0" animBg="1"/>
      <p:bldP spid="108" grpId="0"/>
      <p:bldP spid="109" grpId="0" animBg="1"/>
      <p:bldP spid="110" grpId="0" animBg="1"/>
      <p:bldP spid="111" grpId="0"/>
      <p:bldP spid="112" grpId="0"/>
      <p:bldP spid="113" grpId="0"/>
      <p:bldP spid="114" grpId="0"/>
      <p:bldP spid="118" grpId="0"/>
      <p:bldP spid="120" grpId="0"/>
      <p:bldP spid="121" grpId="0"/>
      <p:bldP spid="124" grpId="0"/>
      <p:bldP spid="125" grpId="0" animBg="1"/>
      <p:bldP spid="126" grpId="0"/>
      <p:bldP spid="128" grpId="0" animBg="1"/>
      <p:bldP spid="129" grpId="0" animBg="1"/>
      <p:bldP spid="130" grpId="0"/>
      <p:bldP spid="132" grpId="0"/>
      <p:bldP spid="134" grpId="0" animBg="1"/>
      <p:bldP spid="136" grpId="0"/>
      <p:bldP spid="138" grpId="0" animBg="1"/>
      <p:bldP spid="139" grpId="0" animBg="1"/>
      <p:bldP spid="140" grpId="0"/>
      <p:bldP spid="142" grpId="0" animBg="1"/>
      <p:bldP spid="143" grpId="0" animBg="1"/>
      <p:bldP spid="164" grpId="0"/>
      <p:bldP spid="175" grpId="0" animBg="1"/>
      <p:bldP spid="176" grpId="0"/>
      <p:bldP spid="177" grpId="0"/>
      <p:bldP spid="183" grpId="0"/>
      <p:bldP spid="203" grpId="0"/>
      <p:bldP spid="205" grpId="0"/>
      <p:bldP spid="210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Writing a Summary-Based Analysis in Chord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3417711"/>
            <a:ext cx="8305800" cy="30480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@Chord(name =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…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")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public class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My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Analysis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extends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ForwardRHSAnalysis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&lt;PE, SE&gt; {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@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Override ICICG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getCallGraph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() { …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@Override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Set&lt;Pair&lt;Location, PE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&gt;&gt;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getInitPathEdges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() { … }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@Override PE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getInitPathEdge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(Quad q,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jq_Method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m, PE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pe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) { … }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@Override PE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getMiscPathEdge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(Quad q, PE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pe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) { … }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@Override PE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getInvkPathEdge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(Quad q, PE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clr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,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jq_Method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m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,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SE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tgt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) { … }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@Override SE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getSummaryEdge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jq_Method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m, PE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pe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);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@Override public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boolean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doMerge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() { … }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@Override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PE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getCopy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(PE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pe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) { … }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" name="Rectangle 42"/>
          <p:cNvSpPr>
            <a:spLocks noChangeArrowheads="1"/>
          </p:cNvSpPr>
          <p:nvPr/>
        </p:nvSpPr>
        <p:spPr bwMode="auto">
          <a:xfrm>
            <a:off x="381000" y="968022"/>
            <a:ext cx="8458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ts val="800"/>
              </a:spcBef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000" b="0" dirty="0">
                <a:solidFill>
                  <a:schemeClr val="bg1"/>
                </a:solidFill>
              </a:rPr>
              <a:t>Implement </a:t>
            </a:r>
            <a:r>
              <a:rPr lang="en-US" sz="2000" b="0" dirty="0" smtClean="0">
                <a:solidFill>
                  <a:schemeClr val="bg1"/>
                </a:solidFill>
              </a:rPr>
              <a:t>representations of path/summary edges:</a:t>
            </a:r>
          </a:p>
          <a:p>
            <a:pPr marL="342900" indent="-342900" algn="l">
              <a:spcBef>
                <a:spcPts val="800"/>
              </a:spcBef>
              <a:buFont typeface="Times New Roman" pitchFamily="18" charset="0"/>
              <a:buChar char="•"/>
            </a:pPr>
            <a:endParaRPr lang="en-US" sz="2400" b="0" dirty="0" smtClean="0">
              <a:solidFill>
                <a:schemeClr val="bg1"/>
              </a:solidFill>
            </a:endParaRPr>
          </a:p>
          <a:p>
            <a:pPr marL="342900" indent="-342900" algn="l">
              <a:spcBef>
                <a:spcPts val="800"/>
              </a:spcBef>
              <a:buFont typeface="Times New Roman" pitchFamily="18" charset="0"/>
              <a:buChar char="•"/>
            </a:pPr>
            <a:endParaRPr lang="en-US" sz="2000" b="0" dirty="0">
              <a:solidFill>
                <a:schemeClr val="bg1"/>
              </a:solidFill>
            </a:endParaRPr>
          </a:p>
          <a:p>
            <a:pPr marL="342900" indent="-342900" algn="l">
              <a:spcBef>
                <a:spcPts val="800"/>
              </a:spcBef>
              <a:buFont typeface="Times New Roman" pitchFamily="18" charset="0"/>
              <a:buChar char="•"/>
            </a:pPr>
            <a:endParaRPr lang="en-US" sz="2000" b="0" dirty="0">
              <a:solidFill>
                <a:schemeClr val="bg1"/>
              </a:solidFill>
            </a:endParaRPr>
          </a:p>
          <a:p>
            <a:pPr marL="342900" indent="-342900" algn="l">
              <a:spcBef>
                <a:spcPts val="800"/>
              </a:spcBef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Create </a:t>
            </a:r>
            <a:r>
              <a:rPr lang="en-US" sz="2000" b="0" dirty="0">
                <a:solidFill>
                  <a:schemeClr val="bg1"/>
                </a:solidFill>
              </a:rPr>
              <a:t>a subclass of 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</a:rPr>
              <a:t>chord.project.analyses.rhs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000" b="0" dirty="0">
                <a:solidFill>
                  <a:schemeClr val="bg1"/>
                </a:solidFill>
              </a:rPr>
              <a:t>[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</a:rPr>
              <a:t>Forward</a:t>
            </a:r>
            <a:r>
              <a:rPr lang="en-US" sz="2000" b="0" dirty="0" err="1" smtClean="0">
                <a:solidFill>
                  <a:schemeClr val="bg1"/>
                </a:solidFill>
              </a:rPr>
              <a:t>|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</a:rPr>
              <a:t>Backward</a:t>
            </a:r>
            <a:r>
              <a:rPr lang="en-US" sz="2000" b="0" dirty="0" smtClean="0">
                <a:solidFill>
                  <a:schemeClr val="bg1"/>
                </a:solidFill>
              </a:rPr>
              <a:t>]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</a:rPr>
              <a:t>RHSAnalysis</a:t>
            </a:r>
            <a:endParaRPr lang="en-US" sz="2000" b="0" dirty="0" smtClean="0">
              <a:solidFill>
                <a:schemeClr val="bg1"/>
              </a:solidFill>
            </a:endParaRPr>
          </a:p>
          <a:p>
            <a:pPr algn="l">
              <a:spcBef>
                <a:spcPts val="800"/>
              </a:spcBef>
            </a:pPr>
            <a:endParaRPr lang="en-US" sz="2200" b="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447800"/>
            <a:ext cx="8305800" cy="11430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class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PE, SE implements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chord.project.analyses.rhs.IEdge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{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@Override public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boolean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matchesSrcNodeOf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IEdge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edge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) { … }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@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Override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public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boolean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mergeWith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IEdge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edge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) { … }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73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Insight 2: Leveraging Dynamic Analysis</a:t>
            </a:r>
          </a:p>
        </p:txBody>
      </p:sp>
      <p:sp>
        <p:nvSpPr>
          <p:cNvPr id="877578" name="Line 10"/>
          <p:cNvSpPr>
            <a:spLocks noChangeShapeType="1"/>
          </p:cNvSpPr>
          <p:nvPr/>
        </p:nvSpPr>
        <p:spPr bwMode="auto">
          <a:xfrm>
            <a:off x="2590800" y="4659313"/>
            <a:ext cx="0" cy="617537"/>
          </a:xfrm>
          <a:prstGeom prst="line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7581" name="Line 13"/>
          <p:cNvSpPr>
            <a:spLocks noChangeShapeType="1"/>
          </p:cNvSpPr>
          <p:nvPr/>
        </p:nvSpPr>
        <p:spPr bwMode="auto">
          <a:xfrm flipH="1">
            <a:off x="3227388" y="6076950"/>
            <a:ext cx="630237" cy="1588"/>
          </a:xfrm>
          <a:prstGeom prst="line">
            <a:avLst/>
          </a:prstGeom>
          <a:noFill/>
          <a:ln w="25400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7583" name="AutoShape 15"/>
          <p:cNvSpPr>
            <a:spLocks noChangeArrowheads="1"/>
          </p:cNvSpPr>
          <p:nvPr/>
        </p:nvSpPr>
        <p:spPr bwMode="auto">
          <a:xfrm>
            <a:off x="3863079" y="5870957"/>
            <a:ext cx="362156" cy="38817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77602" name="AutoShape 34"/>
          <p:cNvSpPr>
            <a:spLocks noChangeArrowheads="1"/>
          </p:cNvSpPr>
          <p:nvPr/>
        </p:nvSpPr>
        <p:spPr bwMode="auto">
          <a:xfrm>
            <a:off x="803275" y="5276850"/>
            <a:ext cx="2439988" cy="112395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>
                <a:solidFill>
                  <a:schemeClr val="bg1"/>
                </a:solidFill>
              </a:rPr>
              <a:t>dynamic analysis</a:t>
            </a:r>
            <a:endParaRPr lang="en-US" sz="1800" baseline="-25000">
              <a:solidFill>
                <a:schemeClr val="bg1"/>
              </a:solidFill>
            </a:endParaRPr>
          </a:p>
        </p:txBody>
      </p:sp>
      <p:sp>
        <p:nvSpPr>
          <p:cNvPr id="877604" name="Line 36"/>
          <p:cNvSpPr>
            <a:spLocks noChangeShapeType="1"/>
          </p:cNvSpPr>
          <p:nvPr/>
        </p:nvSpPr>
        <p:spPr bwMode="auto">
          <a:xfrm rot="10800000" flipH="1">
            <a:off x="2574925" y="4656138"/>
            <a:ext cx="2432050" cy="0"/>
          </a:xfrm>
          <a:prstGeom prst="line">
            <a:avLst/>
          </a:prstGeom>
          <a:noFill/>
          <a:ln w="25400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7610" name="Rectangle 42"/>
          <p:cNvSpPr>
            <a:spLocks noChangeArrowheads="1"/>
          </p:cNvSpPr>
          <p:nvPr/>
        </p:nvSpPr>
        <p:spPr bwMode="auto">
          <a:xfrm>
            <a:off x="381000" y="1066800"/>
            <a:ext cx="84582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</a:rPr>
              <a:t>Challenge: Efficiently find cheap parameter to prove query</a:t>
            </a:r>
          </a:p>
          <a:p>
            <a:pPr marL="800100" lvl="1" indent="-342900" algn="l"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>
                <a:solidFill>
                  <a:schemeClr val="bg1"/>
                </a:solidFill>
              </a:rPr>
              <a:t>2^</a:t>
            </a:r>
            <a:r>
              <a:rPr lang="en-US" sz="2200" dirty="0">
                <a:solidFill>
                  <a:schemeClr val="bg1"/>
                </a:solidFill>
              </a:rPr>
              <a:t>H</a:t>
            </a:r>
            <a:r>
              <a:rPr lang="en-US" sz="2200" b="0" dirty="0">
                <a:solidFill>
                  <a:schemeClr val="bg1"/>
                </a:solidFill>
              </a:rPr>
              <a:t> choices, most choices imprecise or </a:t>
            </a:r>
            <a:r>
              <a:rPr lang="en-US" sz="2200" b="0" dirty="0" err="1">
                <a:solidFill>
                  <a:schemeClr val="bg1"/>
                </a:solidFill>
              </a:rPr>
              <a:t>unscalable</a:t>
            </a:r>
            <a:endParaRPr lang="en-US" sz="2000" b="0" dirty="0">
              <a:solidFill>
                <a:schemeClr val="bg1"/>
              </a:solidFill>
            </a:endParaRPr>
          </a:p>
          <a:p>
            <a:pPr marL="342900" indent="-342900" algn="l"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</a:pPr>
            <a:endParaRPr lang="en-US" sz="800" b="0" dirty="0">
              <a:solidFill>
                <a:schemeClr val="bg1"/>
              </a:solidFill>
            </a:endParaRPr>
          </a:p>
          <a:p>
            <a:pPr marL="342900" indent="-342900" algn="l"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</a:rPr>
              <a:t>Our solution: Use dynamic analysis</a:t>
            </a:r>
          </a:p>
          <a:p>
            <a:pPr marL="800100" lvl="1" indent="-342900" algn="l"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>
                <a:solidFill>
                  <a:schemeClr val="bg1"/>
                </a:solidFill>
              </a:rPr>
              <a:t>parameter is inferred efficiently (linear in </a:t>
            </a:r>
            <a:r>
              <a:rPr lang="en-US" sz="2200" dirty="0">
                <a:solidFill>
                  <a:schemeClr val="bg1"/>
                </a:solidFill>
              </a:rPr>
              <a:t>H</a:t>
            </a:r>
            <a:r>
              <a:rPr lang="en-US" sz="2200" b="0" dirty="0">
                <a:solidFill>
                  <a:schemeClr val="bg1"/>
                </a:solidFill>
              </a:rPr>
              <a:t>)</a:t>
            </a:r>
          </a:p>
          <a:p>
            <a:pPr marL="800100" lvl="1" indent="-342900" algn="l"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>
                <a:solidFill>
                  <a:schemeClr val="bg1"/>
                </a:solidFill>
              </a:rPr>
              <a:t>it can fail to prove query, but it is precise in practice and no cheaper parameter can prove query</a:t>
            </a:r>
          </a:p>
        </p:txBody>
      </p:sp>
      <p:sp>
        <p:nvSpPr>
          <p:cNvPr id="877618" name="Line 50"/>
          <p:cNvSpPr>
            <a:spLocks noChangeShapeType="1"/>
          </p:cNvSpPr>
          <p:nvPr/>
        </p:nvSpPr>
        <p:spPr bwMode="auto">
          <a:xfrm flipH="1">
            <a:off x="3235325" y="5565775"/>
            <a:ext cx="630238" cy="1588"/>
          </a:xfrm>
          <a:prstGeom prst="line">
            <a:avLst/>
          </a:prstGeom>
          <a:noFill/>
          <a:ln w="25400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7597" name="AutoShape 29"/>
          <p:cNvSpPr>
            <a:spLocks noChangeArrowheads="1"/>
          </p:cNvSpPr>
          <p:nvPr/>
        </p:nvSpPr>
        <p:spPr bwMode="auto">
          <a:xfrm>
            <a:off x="3835397" y="5354102"/>
            <a:ext cx="390533" cy="391597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Q</a:t>
            </a:r>
            <a:endParaRPr lang="en-US" baseline="-25000">
              <a:solidFill>
                <a:schemeClr val="bg1"/>
              </a:solidFill>
            </a:endParaRPr>
          </a:p>
        </p:txBody>
      </p:sp>
      <p:sp>
        <p:nvSpPr>
          <p:cNvPr id="877619" name="Rectangle 51"/>
          <p:cNvSpPr>
            <a:spLocks noChangeArrowheads="1"/>
          </p:cNvSpPr>
          <p:nvPr/>
        </p:nvSpPr>
        <p:spPr bwMode="auto">
          <a:xfrm>
            <a:off x="1160058" y="4124325"/>
            <a:ext cx="103586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inputs</a:t>
            </a:r>
            <a:br>
              <a:rPr lang="en-US" sz="2000" b="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I</a:t>
            </a:r>
            <a:r>
              <a:rPr lang="en-US" sz="2000" baseline="-25000">
                <a:solidFill>
                  <a:schemeClr val="bg1"/>
                </a:solidFill>
              </a:rPr>
              <a:t>1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b="0">
                <a:solidFill>
                  <a:schemeClr val="bg1"/>
                </a:solidFill>
              </a:rPr>
              <a:t>... </a:t>
            </a:r>
            <a:r>
              <a:rPr lang="en-US" sz="2000">
                <a:solidFill>
                  <a:schemeClr val="bg1"/>
                </a:solidFill>
              </a:rPr>
              <a:t>I</a:t>
            </a:r>
            <a:r>
              <a:rPr lang="en-US" sz="2000" baseline="-2500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877620" name="Line 52"/>
          <p:cNvSpPr>
            <a:spLocks noChangeShapeType="1"/>
          </p:cNvSpPr>
          <p:nvPr/>
        </p:nvSpPr>
        <p:spPr bwMode="auto">
          <a:xfrm rot="10800000" flipH="1" flipV="1">
            <a:off x="1676400" y="4887913"/>
            <a:ext cx="0" cy="388937"/>
          </a:xfrm>
          <a:prstGeom prst="line">
            <a:avLst/>
          </a:prstGeom>
          <a:noFill/>
          <a:ln w="25400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7621" name="Line 53"/>
          <p:cNvSpPr>
            <a:spLocks noChangeShapeType="1"/>
          </p:cNvSpPr>
          <p:nvPr/>
        </p:nvSpPr>
        <p:spPr bwMode="auto">
          <a:xfrm rot="10800000" flipH="1">
            <a:off x="7242175" y="5815013"/>
            <a:ext cx="454025" cy="0"/>
          </a:xfrm>
          <a:prstGeom prst="line">
            <a:avLst/>
          </a:prstGeom>
          <a:noFill/>
          <a:ln w="25400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7622" name="AutoShape 54"/>
          <p:cNvSpPr>
            <a:spLocks noChangeArrowheads="1"/>
          </p:cNvSpPr>
          <p:nvPr/>
        </p:nvSpPr>
        <p:spPr bwMode="auto">
          <a:xfrm>
            <a:off x="4846638" y="5259388"/>
            <a:ext cx="2439987" cy="112395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>
                <a:solidFill>
                  <a:schemeClr val="bg1"/>
                </a:solidFill>
              </a:rPr>
              <a:t>static analysis</a:t>
            </a:r>
            <a:br>
              <a:rPr lang="en-US" sz="1800" b="0">
                <a:solidFill>
                  <a:schemeClr val="bg1"/>
                </a:solidFill>
              </a:rPr>
            </a:br>
            <a:endParaRPr lang="en-US" sz="1800" b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>
              <a:solidFill>
                <a:schemeClr val="bg1"/>
              </a:solidFill>
            </a:endParaRPr>
          </a:p>
        </p:txBody>
      </p:sp>
      <p:sp>
        <p:nvSpPr>
          <p:cNvPr id="877623" name="AutoShape 55"/>
          <p:cNvSpPr>
            <a:spLocks noChangeArrowheads="1"/>
          </p:cNvSpPr>
          <p:nvPr/>
        </p:nvSpPr>
        <p:spPr bwMode="auto">
          <a:xfrm>
            <a:off x="5202238" y="5791200"/>
            <a:ext cx="1752600" cy="41433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800" b="0">
                <a:latin typeface="Arial" charset="0"/>
              </a:rPr>
              <a:t>abstraction </a:t>
            </a:r>
            <a:r>
              <a:rPr lang="en-US" sz="1800">
                <a:latin typeface="Arial" charset="0"/>
              </a:rPr>
              <a:t>A</a:t>
            </a:r>
            <a:r>
              <a:rPr lang="en-US" sz="1000">
                <a:latin typeface="Arial" charset="0"/>
              </a:rPr>
              <a:t> </a:t>
            </a:r>
            <a:endParaRPr lang="en-US" sz="1800" baseline="-10000">
              <a:latin typeface="Arial" charset="0"/>
            </a:endParaRPr>
          </a:p>
        </p:txBody>
      </p:sp>
      <p:sp>
        <p:nvSpPr>
          <p:cNvPr id="877624" name="Line 56"/>
          <p:cNvSpPr>
            <a:spLocks noChangeShapeType="1"/>
          </p:cNvSpPr>
          <p:nvPr/>
        </p:nvSpPr>
        <p:spPr bwMode="auto">
          <a:xfrm>
            <a:off x="6061075" y="4830763"/>
            <a:ext cx="1588" cy="411162"/>
          </a:xfrm>
          <a:prstGeom prst="line">
            <a:avLst/>
          </a:prstGeom>
          <a:noFill/>
          <a:ln w="25400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7630" name="Rectangle 62"/>
          <p:cNvSpPr>
            <a:spLocks noChangeArrowheads="1"/>
          </p:cNvSpPr>
          <p:nvPr/>
        </p:nvSpPr>
        <p:spPr bwMode="auto">
          <a:xfrm>
            <a:off x="7731597" y="5507069"/>
            <a:ext cx="98806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4200" baseline="-10000" dirty="0">
                <a:solidFill>
                  <a:schemeClr val="bg1"/>
                </a:solidFill>
                <a:latin typeface="Cambria Math" pitchFamily="18" charset="0"/>
              </a:rPr>
              <a:t>⊢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Q?</a:t>
            </a:r>
          </a:p>
        </p:txBody>
      </p:sp>
      <p:sp>
        <p:nvSpPr>
          <p:cNvPr id="877631" name="Line 63"/>
          <p:cNvSpPr>
            <a:spLocks noChangeShapeType="1"/>
          </p:cNvSpPr>
          <p:nvPr/>
        </p:nvSpPr>
        <p:spPr bwMode="auto">
          <a:xfrm rot="10800000" flipH="1">
            <a:off x="4205288" y="6075363"/>
            <a:ext cx="630237" cy="1587"/>
          </a:xfrm>
          <a:prstGeom prst="line">
            <a:avLst/>
          </a:prstGeom>
          <a:noFill/>
          <a:ln w="25400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7632" name="Line 64"/>
          <p:cNvSpPr>
            <a:spLocks noChangeShapeType="1"/>
          </p:cNvSpPr>
          <p:nvPr/>
        </p:nvSpPr>
        <p:spPr bwMode="auto">
          <a:xfrm rot="10800000" flipH="1">
            <a:off x="4213225" y="5564188"/>
            <a:ext cx="630238" cy="1587"/>
          </a:xfrm>
          <a:prstGeom prst="line">
            <a:avLst/>
          </a:prstGeom>
          <a:noFill/>
          <a:ln w="25400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7635" name="Rectangle 67"/>
          <p:cNvSpPr>
            <a:spLocks noChangeArrowheads="1"/>
          </p:cNvSpPr>
          <p:nvPr/>
        </p:nvSpPr>
        <p:spPr bwMode="auto">
          <a:xfrm>
            <a:off x="5008563" y="4462463"/>
            <a:ext cx="2090737" cy="3810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rIns="9144" anchor="ctr"/>
          <a:lstStyle/>
          <a:p>
            <a:pPr marL="342900" indent="-342900" algn="l">
              <a:lnSpc>
                <a:spcPct val="90000"/>
              </a:lnSpc>
              <a:spcBef>
                <a:spcPts val="800"/>
              </a:spcBef>
            </a:pPr>
            <a:r>
              <a:rPr lang="en-US">
                <a:cs typeface="Courier New" pitchFamily="49" charset="0"/>
              </a:rPr>
              <a:t> </a:t>
            </a:r>
            <a:endParaRPr lang="en-US" baseline="30000">
              <a:cs typeface="Courier New" pitchFamily="49" charset="0"/>
            </a:endParaRPr>
          </a:p>
        </p:txBody>
      </p:sp>
      <p:sp>
        <p:nvSpPr>
          <p:cNvPr id="877636" name="Line 68"/>
          <p:cNvSpPr>
            <a:spLocks noChangeShapeType="1"/>
          </p:cNvSpPr>
          <p:nvPr/>
        </p:nvSpPr>
        <p:spPr bwMode="auto">
          <a:xfrm>
            <a:off x="5422900" y="4462463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7637" name="Line 69"/>
          <p:cNvSpPr>
            <a:spLocks noChangeShapeType="1"/>
          </p:cNvSpPr>
          <p:nvPr/>
        </p:nvSpPr>
        <p:spPr bwMode="auto">
          <a:xfrm>
            <a:off x="5837238" y="4462463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7638" name="Line 70"/>
          <p:cNvSpPr>
            <a:spLocks noChangeShapeType="1"/>
          </p:cNvSpPr>
          <p:nvPr/>
        </p:nvSpPr>
        <p:spPr bwMode="auto">
          <a:xfrm>
            <a:off x="6261100" y="4462463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7639" name="Line 71"/>
          <p:cNvSpPr>
            <a:spLocks noChangeShapeType="1"/>
          </p:cNvSpPr>
          <p:nvPr/>
        </p:nvSpPr>
        <p:spPr bwMode="auto">
          <a:xfrm>
            <a:off x="6675438" y="4462463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7640" name="Rectangle 72"/>
          <p:cNvSpPr>
            <a:spLocks noChangeArrowheads="1"/>
          </p:cNvSpPr>
          <p:nvPr/>
        </p:nvSpPr>
        <p:spPr bwMode="auto">
          <a:xfrm>
            <a:off x="5022850" y="4486275"/>
            <a:ext cx="374650" cy="338138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7641" name="Rectangle 73"/>
          <p:cNvSpPr>
            <a:spLocks noChangeArrowheads="1"/>
          </p:cNvSpPr>
          <p:nvPr/>
        </p:nvSpPr>
        <p:spPr bwMode="auto">
          <a:xfrm>
            <a:off x="6702425" y="4484688"/>
            <a:ext cx="374650" cy="33813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7642" name="Rectangle 74"/>
          <p:cNvSpPr>
            <a:spLocks noChangeArrowheads="1"/>
          </p:cNvSpPr>
          <p:nvPr/>
        </p:nvSpPr>
        <p:spPr bwMode="auto">
          <a:xfrm>
            <a:off x="5862638" y="4483100"/>
            <a:ext cx="374650" cy="338138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7645" name="Rectangle 77"/>
          <p:cNvSpPr>
            <a:spLocks noChangeArrowheads="1"/>
          </p:cNvSpPr>
          <p:nvPr/>
        </p:nvSpPr>
        <p:spPr bwMode="auto">
          <a:xfrm>
            <a:off x="5870575" y="3884613"/>
            <a:ext cx="377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877648" name="AutoShape 80"/>
          <p:cNvSpPr>
            <a:spLocks/>
          </p:cNvSpPr>
          <p:nvPr/>
        </p:nvSpPr>
        <p:spPr bwMode="auto">
          <a:xfrm rot="5400000">
            <a:off x="5981700" y="3302000"/>
            <a:ext cx="152400" cy="2057400"/>
          </a:xfrm>
          <a:prstGeom prst="leftBrace">
            <a:avLst>
              <a:gd name="adj1" fmla="val 112500"/>
              <a:gd name="adj2" fmla="val 50000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578" grpId="0" animBg="1"/>
      <p:bldP spid="877581" grpId="0" animBg="1"/>
      <p:bldP spid="877583" grpId="0"/>
      <p:bldP spid="877602" grpId="0" animBg="1"/>
      <p:bldP spid="877604" grpId="0" animBg="1"/>
      <p:bldP spid="877618" grpId="0" animBg="1"/>
      <p:bldP spid="877597" grpId="0"/>
      <p:bldP spid="877619" grpId="0"/>
      <p:bldP spid="877620" grpId="0" animBg="1"/>
      <p:bldP spid="877621" grpId="0" animBg="1"/>
      <p:bldP spid="877622" grpId="0" animBg="1"/>
      <p:bldP spid="877623" grpId="0" animBg="1"/>
      <p:bldP spid="877624" grpId="0" animBg="1"/>
      <p:bldP spid="877630" grpId="0"/>
      <p:bldP spid="877631" grpId="0" animBg="1"/>
      <p:bldP spid="877632" grpId="0" animBg="1"/>
      <p:bldP spid="877635" grpId="0" animBg="1"/>
      <p:bldP spid="877636" grpId="0" animBg="1"/>
      <p:bldP spid="877637" grpId="0" animBg="1"/>
      <p:bldP spid="877638" grpId="0" animBg="1"/>
      <p:bldP spid="877639" grpId="0" animBg="1"/>
      <p:bldP spid="877640" grpId="0" animBg="1"/>
      <p:bldP spid="877641" grpId="0" animBg="1"/>
      <p:bldP spid="877642" grpId="0" animBg="1"/>
      <p:bldP spid="877645" grpId="0"/>
      <p:bldP spid="877648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9" name="AutoShape 3"/>
          <p:cNvSpPr>
            <a:spLocks noChangeArrowheads="1"/>
          </p:cNvSpPr>
          <p:nvPr/>
        </p:nvSpPr>
        <p:spPr bwMode="auto">
          <a:xfrm>
            <a:off x="5800725" y="2667000"/>
            <a:ext cx="1047750" cy="533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84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Example: Leveraging Dynamic Analysis</a:t>
            </a:r>
          </a:p>
        </p:txBody>
      </p:sp>
      <p:sp>
        <p:nvSpPr>
          <p:cNvPr id="828449" name="AutoShape 33"/>
          <p:cNvSpPr>
            <a:spLocks noChangeArrowheads="1"/>
          </p:cNvSpPr>
          <p:nvPr/>
        </p:nvSpPr>
        <p:spPr bwMode="auto">
          <a:xfrm>
            <a:off x="5059362" y="4529137"/>
            <a:ext cx="1046163" cy="533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8450" name="AutoShape 34"/>
          <p:cNvSpPr>
            <a:spLocks noChangeArrowheads="1"/>
          </p:cNvSpPr>
          <p:nvPr/>
        </p:nvSpPr>
        <p:spPr bwMode="auto">
          <a:xfrm>
            <a:off x="4872927" y="5367337"/>
            <a:ext cx="764858" cy="5016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28451" name="AutoShape 35"/>
          <p:cNvSpPr>
            <a:spLocks noChangeArrowheads="1"/>
          </p:cNvSpPr>
          <p:nvPr/>
        </p:nvSpPr>
        <p:spPr bwMode="auto">
          <a:xfrm>
            <a:off x="5048250" y="3592512"/>
            <a:ext cx="1047750" cy="533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" name="Text Box 433"/>
          <p:cNvSpPr txBox="1">
            <a:spLocks noChangeArrowheads="1"/>
          </p:cNvSpPr>
          <p:nvPr/>
        </p:nvSpPr>
        <p:spPr bwMode="auto">
          <a:xfrm>
            <a:off x="385763" y="4864036"/>
            <a:ext cx="550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h6:</a:t>
            </a:r>
          </a:p>
        </p:txBody>
      </p:sp>
      <p:sp>
        <p:nvSpPr>
          <p:cNvPr id="77" name="Rectangle 457"/>
          <p:cNvSpPr>
            <a:spLocks noChangeArrowheads="1"/>
          </p:cNvSpPr>
          <p:nvPr/>
        </p:nvSpPr>
        <p:spPr bwMode="auto">
          <a:xfrm>
            <a:off x="457200" y="2438400"/>
            <a:ext cx="338138" cy="357188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Rectangle 454"/>
          <p:cNvSpPr>
            <a:spLocks noChangeArrowheads="1"/>
          </p:cNvSpPr>
          <p:nvPr/>
        </p:nvSpPr>
        <p:spPr bwMode="auto">
          <a:xfrm>
            <a:off x="457200" y="1144587"/>
            <a:ext cx="338138" cy="357188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455"/>
          <p:cNvSpPr>
            <a:spLocks noChangeArrowheads="1"/>
          </p:cNvSpPr>
          <p:nvPr/>
        </p:nvSpPr>
        <p:spPr bwMode="auto">
          <a:xfrm>
            <a:off x="446088" y="5812917"/>
            <a:ext cx="338137" cy="357188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0" name="Rectangle 456"/>
          <p:cNvSpPr>
            <a:spLocks noChangeArrowheads="1"/>
          </p:cNvSpPr>
          <p:nvPr/>
        </p:nvSpPr>
        <p:spPr bwMode="auto">
          <a:xfrm>
            <a:off x="455613" y="3532632"/>
            <a:ext cx="338137" cy="357188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381000" y="1782762"/>
            <a:ext cx="4445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urier New" pitchFamily="49" charset="0"/>
              </a:rPr>
              <a:t>p:</a:t>
            </a:r>
          </a:p>
        </p:txBody>
      </p:sp>
      <p:sp>
        <p:nvSpPr>
          <p:cNvPr id="82" name="Text Box 432"/>
          <p:cNvSpPr txBox="1">
            <a:spLocks noChangeArrowheads="1"/>
          </p:cNvSpPr>
          <p:nvPr/>
        </p:nvSpPr>
        <p:spPr bwMode="auto">
          <a:xfrm>
            <a:off x="373063" y="1143000"/>
            <a:ext cx="550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h1:</a:t>
            </a:r>
          </a:p>
        </p:txBody>
      </p:sp>
      <p:sp>
        <p:nvSpPr>
          <p:cNvPr id="83" name="Text Box 434"/>
          <p:cNvSpPr txBox="1">
            <a:spLocks noChangeArrowheads="1"/>
          </p:cNvSpPr>
          <p:nvPr/>
        </p:nvSpPr>
        <p:spPr bwMode="auto">
          <a:xfrm>
            <a:off x="384175" y="3549650"/>
            <a:ext cx="550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h4:</a:t>
            </a:r>
          </a:p>
        </p:txBody>
      </p:sp>
      <p:sp>
        <p:nvSpPr>
          <p:cNvPr id="84" name="Text Box 435"/>
          <p:cNvSpPr txBox="1">
            <a:spLocks noChangeArrowheads="1"/>
          </p:cNvSpPr>
          <p:nvPr/>
        </p:nvSpPr>
        <p:spPr bwMode="auto">
          <a:xfrm>
            <a:off x="385763" y="4214305"/>
            <a:ext cx="550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h5:</a:t>
            </a:r>
          </a:p>
        </p:txBody>
      </p:sp>
      <p:sp>
        <p:nvSpPr>
          <p:cNvPr id="85" name="Text Box 436"/>
          <p:cNvSpPr txBox="1">
            <a:spLocks noChangeArrowheads="1"/>
          </p:cNvSpPr>
          <p:nvPr/>
        </p:nvSpPr>
        <p:spPr bwMode="auto">
          <a:xfrm>
            <a:off x="384175" y="2892552"/>
            <a:ext cx="550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h3:</a:t>
            </a:r>
          </a:p>
        </p:txBody>
      </p:sp>
      <p:sp>
        <p:nvSpPr>
          <p:cNvPr id="86" name="Text Box 437"/>
          <p:cNvSpPr txBox="1">
            <a:spLocks noChangeArrowheads="1"/>
          </p:cNvSpPr>
          <p:nvPr/>
        </p:nvSpPr>
        <p:spPr bwMode="auto">
          <a:xfrm>
            <a:off x="385763" y="2455418"/>
            <a:ext cx="550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h2:</a:t>
            </a:r>
          </a:p>
        </p:txBody>
      </p:sp>
      <p:sp>
        <p:nvSpPr>
          <p:cNvPr id="87" name="Text Box 438"/>
          <p:cNvSpPr txBox="1">
            <a:spLocks noChangeArrowheads="1"/>
          </p:cNvSpPr>
          <p:nvPr/>
        </p:nvSpPr>
        <p:spPr bwMode="auto">
          <a:xfrm>
            <a:off x="369888" y="5803392"/>
            <a:ext cx="550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h7:</a:t>
            </a:r>
          </a:p>
        </p:txBody>
      </p:sp>
      <p:sp>
        <p:nvSpPr>
          <p:cNvPr id="88" name="Rectangle 42"/>
          <p:cNvSpPr>
            <a:spLocks noChangeArrowheads="1"/>
          </p:cNvSpPr>
          <p:nvPr/>
        </p:nvSpPr>
        <p:spPr bwMode="auto">
          <a:xfrm>
            <a:off x="511175" y="941832"/>
            <a:ext cx="4267200" cy="4922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static void main(String[] a)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b = new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for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(i = 0; i &lt; K; i++)    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List el =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b.events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el.elems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[i];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el = new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this.events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el;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new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this.floors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for (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 = 0; i &lt; K; i++)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Event e = new Event();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 = e;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for (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 = 0; i &lt; M; i++)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Floor f = new Floor();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 = f;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for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(i = 0; i &lt; N; i++)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Elev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 = new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Elev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t.start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" name="Rectangle 40"/>
          <p:cNvSpPr>
            <a:spLocks noChangeArrowheads="1"/>
          </p:cNvSpPr>
          <p:nvPr/>
        </p:nvSpPr>
        <p:spPr bwMode="auto">
          <a:xfrm>
            <a:off x="533400" y="5614416"/>
            <a:ext cx="34290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a = new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[…];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a;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932362" y="2708275"/>
            <a:ext cx="3754438" cy="3660776"/>
            <a:chOff x="4932362" y="2708275"/>
            <a:chExt cx="3754438" cy="3660776"/>
          </a:xfrm>
        </p:grpSpPr>
        <p:cxnSp>
          <p:nvCxnSpPr>
            <p:cNvPr id="828611" name="AutoShape 195"/>
            <p:cNvCxnSpPr>
              <a:cxnSpLocks noChangeShapeType="1"/>
            </p:cNvCxnSpPr>
            <p:nvPr/>
          </p:nvCxnSpPr>
          <p:spPr bwMode="auto">
            <a:xfrm flipH="1" flipV="1">
              <a:off x="5292725" y="5789613"/>
              <a:ext cx="3175" cy="217488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8612" name="Text Box 196"/>
            <p:cNvSpPr txBox="1">
              <a:spLocks noChangeArrowheads="1"/>
            </p:cNvSpPr>
            <p:nvPr/>
          </p:nvSpPr>
          <p:spPr bwMode="auto">
            <a:xfrm>
              <a:off x="5029200" y="6002338"/>
              <a:ext cx="533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v</a:t>
              </a:r>
            </a:p>
          </p:txBody>
        </p:sp>
        <p:sp>
          <p:nvSpPr>
            <p:cNvPr id="828613" name="Text Box 197"/>
            <p:cNvSpPr txBox="1">
              <a:spLocks noChangeArrowheads="1"/>
            </p:cNvSpPr>
            <p:nvPr/>
          </p:nvSpPr>
          <p:spPr bwMode="auto">
            <a:xfrm>
              <a:off x="5157788" y="5037138"/>
              <a:ext cx="308098" cy="320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828614" name="Oval 198"/>
            <p:cNvSpPr>
              <a:spLocks noChangeArrowheads="1"/>
            </p:cNvSpPr>
            <p:nvPr/>
          </p:nvSpPr>
          <p:spPr bwMode="auto">
            <a:xfrm>
              <a:off x="6584950" y="3633788"/>
              <a:ext cx="931863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r>
                <a:rPr lang="en-US" b="0" dirty="0"/>
                <a:t>List</a:t>
              </a:r>
            </a:p>
          </p:txBody>
        </p:sp>
        <p:sp>
          <p:nvSpPr>
            <p:cNvPr id="828615" name="Oval 199"/>
            <p:cNvSpPr>
              <a:spLocks noChangeArrowheads="1"/>
            </p:cNvSpPr>
            <p:nvPr/>
          </p:nvSpPr>
          <p:spPr bwMode="auto">
            <a:xfrm>
              <a:off x="8077200" y="4233863"/>
              <a:ext cx="6096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r>
                <a:rPr lang="en-US" b="0" dirty="0" err="1"/>
                <a:t>Elev</a:t>
              </a:r>
              <a:endParaRPr lang="en-US" b="0" dirty="0"/>
            </a:p>
          </p:txBody>
        </p:sp>
        <p:sp>
          <p:nvSpPr>
            <p:cNvPr id="828616" name="Oval 200"/>
            <p:cNvSpPr>
              <a:spLocks noChangeArrowheads="1"/>
            </p:cNvSpPr>
            <p:nvPr/>
          </p:nvSpPr>
          <p:spPr bwMode="auto">
            <a:xfrm>
              <a:off x="5856288" y="2708275"/>
              <a:ext cx="931863" cy="457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r>
                <a:rPr lang="en-US" b="0" dirty="0" err="1"/>
                <a:t>Bldg</a:t>
              </a:r>
              <a:endParaRPr lang="en-US" b="0" dirty="0"/>
            </a:p>
          </p:txBody>
        </p:sp>
        <p:sp>
          <p:nvSpPr>
            <p:cNvPr id="828619" name="Oval 203"/>
            <p:cNvSpPr>
              <a:spLocks noChangeArrowheads="1"/>
            </p:cNvSpPr>
            <p:nvPr/>
          </p:nvSpPr>
          <p:spPr bwMode="auto">
            <a:xfrm>
              <a:off x="5114925" y="3633788"/>
              <a:ext cx="931863" cy="457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r>
                <a:rPr lang="en-US" b="0" dirty="0"/>
                <a:t>List</a:t>
              </a:r>
            </a:p>
          </p:txBody>
        </p:sp>
        <p:cxnSp>
          <p:nvCxnSpPr>
            <p:cNvPr id="828620" name="AutoShape 204"/>
            <p:cNvCxnSpPr>
              <a:cxnSpLocks noChangeShapeType="1"/>
              <a:stCxn id="828616" idx="4"/>
              <a:endCxn id="828619" idx="0"/>
            </p:cNvCxnSpPr>
            <p:nvPr/>
          </p:nvCxnSpPr>
          <p:spPr bwMode="auto">
            <a:xfrm flipH="1">
              <a:off x="5581650" y="3165475"/>
              <a:ext cx="741363" cy="468313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 useBgFill="1">
          <p:nvSpPr>
            <p:cNvPr id="828621" name="Text Box 205"/>
            <p:cNvSpPr txBox="1">
              <a:spLocks noChangeArrowheads="1"/>
            </p:cNvSpPr>
            <p:nvPr/>
          </p:nvSpPr>
          <p:spPr bwMode="auto">
            <a:xfrm>
              <a:off x="5105400" y="3219450"/>
              <a:ext cx="740587" cy="227755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</a:rPr>
                <a:t>events</a:t>
              </a:r>
            </a:p>
          </p:txBody>
        </p:sp>
        <p:cxnSp>
          <p:nvCxnSpPr>
            <p:cNvPr id="828622" name="AutoShape 206"/>
            <p:cNvCxnSpPr>
              <a:cxnSpLocks noChangeShapeType="1"/>
              <a:stCxn id="828616" idx="4"/>
              <a:endCxn id="828614" idx="0"/>
            </p:cNvCxnSpPr>
            <p:nvPr/>
          </p:nvCxnSpPr>
          <p:spPr bwMode="auto">
            <a:xfrm>
              <a:off x="6323013" y="3165475"/>
              <a:ext cx="728663" cy="468313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8623" name="Text Box 207"/>
            <p:cNvSpPr txBox="1">
              <a:spLocks noChangeArrowheads="1"/>
            </p:cNvSpPr>
            <p:nvPr/>
          </p:nvSpPr>
          <p:spPr bwMode="auto">
            <a:xfrm>
              <a:off x="6756400" y="3208338"/>
              <a:ext cx="733425" cy="220663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</a:rPr>
                <a:t>floors</a:t>
              </a:r>
            </a:p>
          </p:txBody>
        </p:sp>
        <p:sp>
          <p:nvSpPr>
            <p:cNvPr id="828624" name="Oval 208"/>
            <p:cNvSpPr>
              <a:spLocks noChangeArrowheads="1"/>
            </p:cNvSpPr>
            <p:nvPr/>
          </p:nvSpPr>
          <p:spPr bwMode="auto">
            <a:xfrm>
              <a:off x="5114925" y="4570413"/>
              <a:ext cx="931863" cy="457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r>
                <a:rPr lang="en-US" b="0" dirty="0" err="1" smtClean="0"/>
                <a:t>Obj</a:t>
              </a:r>
              <a:r>
                <a:rPr lang="en-US" b="0" dirty="0" smtClean="0"/>
                <a:t>[]</a:t>
              </a:r>
              <a:endParaRPr lang="en-US" b="0" dirty="0"/>
            </a:p>
          </p:txBody>
        </p:sp>
        <p:cxnSp>
          <p:nvCxnSpPr>
            <p:cNvPr id="828625" name="AutoShape 209"/>
            <p:cNvCxnSpPr>
              <a:cxnSpLocks noChangeShapeType="1"/>
              <a:endCxn id="828624" idx="0"/>
            </p:cNvCxnSpPr>
            <p:nvPr/>
          </p:nvCxnSpPr>
          <p:spPr bwMode="auto">
            <a:xfrm>
              <a:off x="5581650" y="4090988"/>
              <a:ext cx="0" cy="479425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 useBgFill="1">
          <p:nvSpPr>
            <p:cNvPr id="828626" name="Text Box 210"/>
            <p:cNvSpPr txBox="1">
              <a:spLocks noChangeArrowheads="1"/>
            </p:cNvSpPr>
            <p:nvPr/>
          </p:nvSpPr>
          <p:spPr bwMode="auto">
            <a:xfrm>
              <a:off x="5257800" y="4189413"/>
              <a:ext cx="617157" cy="227755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dirty="0" err="1">
                  <a:solidFill>
                    <a:schemeClr val="bg1"/>
                  </a:solidFill>
                  <a:latin typeface="Courier New" pitchFamily="49" charset="0"/>
                </a:rPr>
                <a:t>elems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828627" name="Oval 211"/>
            <p:cNvSpPr>
              <a:spLocks noChangeArrowheads="1"/>
            </p:cNvSpPr>
            <p:nvPr/>
          </p:nvSpPr>
          <p:spPr bwMode="auto">
            <a:xfrm>
              <a:off x="6586538" y="4570413"/>
              <a:ext cx="931863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r>
                <a:rPr lang="en-US" b="0" dirty="0" err="1" smtClean="0"/>
                <a:t>Obj</a:t>
              </a:r>
              <a:r>
                <a:rPr lang="en-US" b="0" dirty="0" smtClean="0"/>
                <a:t>[]</a:t>
              </a:r>
              <a:endParaRPr lang="en-US" b="0" dirty="0"/>
            </a:p>
          </p:txBody>
        </p:sp>
        <p:cxnSp>
          <p:nvCxnSpPr>
            <p:cNvPr id="828628" name="AutoShape 212"/>
            <p:cNvCxnSpPr>
              <a:cxnSpLocks noChangeShapeType="1"/>
              <a:endCxn id="828627" idx="0"/>
            </p:cNvCxnSpPr>
            <p:nvPr/>
          </p:nvCxnSpPr>
          <p:spPr bwMode="auto">
            <a:xfrm>
              <a:off x="7053263" y="4090988"/>
              <a:ext cx="0" cy="479425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 useBgFill="1">
          <p:nvSpPr>
            <p:cNvPr id="828629" name="Text Box 213"/>
            <p:cNvSpPr txBox="1">
              <a:spLocks noChangeArrowheads="1"/>
            </p:cNvSpPr>
            <p:nvPr/>
          </p:nvSpPr>
          <p:spPr bwMode="auto">
            <a:xfrm>
              <a:off x="6729413" y="4189413"/>
              <a:ext cx="617157" cy="227755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bg1"/>
                  </a:solidFill>
                  <a:latin typeface="Courier New" pitchFamily="49" charset="0"/>
                </a:rPr>
                <a:t>elems</a:t>
              </a:r>
            </a:p>
          </p:txBody>
        </p:sp>
        <p:sp>
          <p:nvSpPr>
            <p:cNvPr id="828630" name="Oval 214"/>
            <p:cNvSpPr>
              <a:spLocks noChangeArrowheads="1"/>
            </p:cNvSpPr>
            <p:nvPr/>
          </p:nvSpPr>
          <p:spPr bwMode="auto">
            <a:xfrm>
              <a:off x="6454775" y="5408613"/>
              <a:ext cx="6096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r>
                <a:rPr lang="en-US" b="0" dirty="0"/>
                <a:t>Floor</a:t>
              </a:r>
            </a:p>
          </p:txBody>
        </p:sp>
        <p:cxnSp>
          <p:nvCxnSpPr>
            <p:cNvPr id="828631" name="AutoShape 215"/>
            <p:cNvCxnSpPr>
              <a:cxnSpLocks noChangeShapeType="1"/>
              <a:stCxn id="828627" idx="4"/>
              <a:endCxn id="828630" idx="0"/>
            </p:cNvCxnSpPr>
            <p:nvPr/>
          </p:nvCxnSpPr>
          <p:spPr bwMode="auto">
            <a:xfrm flipH="1">
              <a:off x="6759575" y="5027613"/>
              <a:ext cx="293688" cy="381000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8632" name="Text Box 216"/>
            <p:cNvSpPr txBox="1">
              <a:spLocks noChangeArrowheads="1"/>
            </p:cNvSpPr>
            <p:nvPr/>
          </p:nvSpPr>
          <p:spPr bwMode="auto">
            <a:xfrm>
              <a:off x="6607175" y="5048250"/>
              <a:ext cx="306388" cy="312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bg1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828633" name="Oval 217"/>
            <p:cNvSpPr>
              <a:spLocks noChangeArrowheads="1"/>
            </p:cNvSpPr>
            <p:nvPr/>
          </p:nvSpPr>
          <p:spPr bwMode="auto">
            <a:xfrm>
              <a:off x="7140575" y="5408613"/>
              <a:ext cx="6096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r>
                <a:rPr lang="en-US" b="0"/>
                <a:t>Floor</a:t>
              </a:r>
            </a:p>
          </p:txBody>
        </p:sp>
        <p:cxnSp>
          <p:nvCxnSpPr>
            <p:cNvPr id="828634" name="AutoShape 218"/>
            <p:cNvCxnSpPr>
              <a:cxnSpLocks noChangeShapeType="1"/>
              <a:stCxn id="828627" idx="4"/>
              <a:endCxn id="828633" idx="0"/>
            </p:cNvCxnSpPr>
            <p:nvPr/>
          </p:nvCxnSpPr>
          <p:spPr bwMode="auto">
            <a:xfrm>
              <a:off x="7053263" y="5027613"/>
              <a:ext cx="392113" cy="381000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8635" name="Text Box 219"/>
            <p:cNvSpPr txBox="1">
              <a:spLocks noChangeArrowheads="1"/>
            </p:cNvSpPr>
            <p:nvPr/>
          </p:nvSpPr>
          <p:spPr bwMode="auto">
            <a:xfrm>
              <a:off x="7261225" y="5048250"/>
              <a:ext cx="306388" cy="312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bg1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828636" name="Oval 220"/>
            <p:cNvSpPr>
              <a:spLocks noChangeArrowheads="1"/>
            </p:cNvSpPr>
            <p:nvPr/>
          </p:nvSpPr>
          <p:spPr bwMode="auto">
            <a:xfrm>
              <a:off x="8064500" y="3100388"/>
              <a:ext cx="6096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r>
                <a:rPr lang="en-US" b="0"/>
                <a:t>Elev</a:t>
              </a:r>
            </a:p>
          </p:txBody>
        </p:sp>
        <p:cxnSp>
          <p:nvCxnSpPr>
            <p:cNvPr id="828637" name="AutoShape 221"/>
            <p:cNvCxnSpPr>
              <a:cxnSpLocks noChangeShapeType="1"/>
              <a:stCxn id="828636" idx="3"/>
              <a:endCxn id="828614" idx="6"/>
            </p:cNvCxnSpPr>
            <p:nvPr/>
          </p:nvCxnSpPr>
          <p:spPr bwMode="auto">
            <a:xfrm flipH="1">
              <a:off x="7516813" y="3425825"/>
              <a:ext cx="636588" cy="436563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8638" name="AutoShape 222"/>
            <p:cNvCxnSpPr>
              <a:cxnSpLocks noChangeShapeType="1"/>
              <a:stCxn id="828615" idx="1"/>
              <a:endCxn id="828614" idx="6"/>
            </p:cNvCxnSpPr>
            <p:nvPr/>
          </p:nvCxnSpPr>
          <p:spPr bwMode="auto">
            <a:xfrm flipH="1" flipV="1">
              <a:off x="7516813" y="3862388"/>
              <a:ext cx="649288" cy="427038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8639" name="Text Box 223"/>
            <p:cNvSpPr txBox="1">
              <a:spLocks noChangeArrowheads="1"/>
            </p:cNvSpPr>
            <p:nvPr/>
          </p:nvSpPr>
          <p:spPr bwMode="auto">
            <a:xfrm>
              <a:off x="7493000" y="3500438"/>
              <a:ext cx="733425" cy="220663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</a:rPr>
                <a:t>floors</a:t>
              </a:r>
            </a:p>
          </p:txBody>
        </p:sp>
        <p:sp>
          <p:nvSpPr>
            <p:cNvPr id="828640" name="Text Box 224"/>
            <p:cNvSpPr txBox="1">
              <a:spLocks noChangeArrowheads="1"/>
            </p:cNvSpPr>
            <p:nvPr/>
          </p:nvSpPr>
          <p:spPr bwMode="auto">
            <a:xfrm>
              <a:off x="7493000" y="3994150"/>
              <a:ext cx="733425" cy="220663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</a:rPr>
                <a:t>floors</a:t>
              </a:r>
            </a:p>
          </p:txBody>
        </p:sp>
        <p:sp>
          <p:nvSpPr>
            <p:cNvPr id="828643" name="Text Box 227"/>
            <p:cNvSpPr txBox="1">
              <a:spLocks noChangeArrowheads="1"/>
            </p:cNvSpPr>
            <p:nvPr/>
          </p:nvSpPr>
          <p:spPr bwMode="auto">
            <a:xfrm>
              <a:off x="5726113" y="5040313"/>
              <a:ext cx="308098" cy="320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algn="l">
                <a:spcBef>
                  <a:spcPct val="0"/>
                </a:spcBef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109" name="Oval 72"/>
            <p:cNvSpPr>
              <a:spLocks noChangeArrowheads="1"/>
            </p:cNvSpPr>
            <p:nvPr/>
          </p:nvSpPr>
          <p:spPr bwMode="auto">
            <a:xfrm>
              <a:off x="4932362" y="5411787"/>
              <a:ext cx="640080" cy="381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r>
                <a:rPr lang="en-US" b="0" dirty="0" smtClean="0"/>
                <a:t>Event</a:t>
              </a:r>
              <a:endParaRPr lang="en-US" b="0" dirty="0"/>
            </a:p>
          </p:txBody>
        </p:sp>
        <p:sp>
          <p:nvSpPr>
            <p:cNvPr id="110" name="Oval 96"/>
            <p:cNvSpPr>
              <a:spLocks noChangeArrowheads="1"/>
            </p:cNvSpPr>
            <p:nvPr/>
          </p:nvSpPr>
          <p:spPr bwMode="auto">
            <a:xfrm>
              <a:off x="5642546" y="5426074"/>
              <a:ext cx="640080" cy="381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r>
                <a:rPr lang="en-US" b="0" dirty="0" smtClean="0"/>
                <a:t>Event</a:t>
              </a:r>
              <a:endParaRPr lang="en-US" b="0" dirty="0"/>
            </a:p>
          </p:txBody>
        </p:sp>
        <p:cxnSp>
          <p:nvCxnSpPr>
            <p:cNvPr id="111" name="AutoShape 73"/>
            <p:cNvCxnSpPr>
              <a:cxnSpLocks noChangeShapeType="1"/>
            </p:cNvCxnSpPr>
            <p:nvPr/>
          </p:nvCxnSpPr>
          <p:spPr bwMode="auto">
            <a:xfrm flipH="1">
              <a:off x="5252402" y="5030787"/>
              <a:ext cx="307118" cy="381000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AutoShape 97"/>
            <p:cNvCxnSpPr>
              <a:cxnSpLocks noChangeShapeType="1"/>
            </p:cNvCxnSpPr>
            <p:nvPr/>
          </p:nvCxnSpPr>
          <p:spPr bwMode="auto">
            <a:xfrm>
              <a:off x="5559520" y="5030787"/>
              <a:ext cx="403066" cy="395287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3" name="Group 409"/>
          <p:cNvGrpSpPr>
            <a:grpSpLocks/>
          </p:cNvGrpSpPr>
          <p:nvPr/>
        </p:nvGrpSpPr>
        <p:grpSpPr bwMode="auto">
          <a:xfrm>
            <a:off x="5662612" y="1566863"/>
            <a:ext cx="2719388" cy="719137"/>
            <a:chOff x="3375" y="3456"/>
            <a:chExt cx="1713" cy="453"/>
          </a:xfrm>
        </p:grpSpPr>
        <p:sp>
          <p:nvSpPr>
            <p:cNvPr id="114" name="Text Box 410"/>
            <p:cNvSpPr txBox="1">
              <a:spLocks noChangeArrowheads="1"/>
            </p:cNvSpPr>
            <p:nvPr/>
          </p:nvSpPr>
          <p:spPr bwMode="auto">
            <a:xfrm>
              <a:off x="3375" y="3456"/>
              <a:ext cx="2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Courier New" pitchFamily="49" charset="0"/>
                </a:rPr>
                <a:t>h1</a:t>
              </a:r>
            </a:p>
          </p:txBody>
        </p:sp>
        <p:sp>
          <p:nvSpPr>
            <p:cNvPr id="115" name="Text Box 411"/>
            <p:cNvSpPr txBox="1">
              <a:spLocks noChangeArrowheads="1"/>
            </p:cNvSpPr>
            <p:nvPr/>
          </p:nvSpPr>
          <p:spPr bwMode="auto">
            <a:xfrm>
              <a:off x="3603" y="3456"/>
              <a:ext cx="2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Courier New" pitchFamily="49" charset="0"/>
                </a:rPr>
                <a:t>h2</a:t>
              </a:r>
            </a:p>
          </p:txBody>
        </p:sp>
        <p:sp>
          <p:nvSpPr>
            <p:cNvPr id="116" name="Text Box 412"/>
            <p:cNvSpPr txBox="1">
              <a:spLocks noChangeArrowheads="1"/>
            </p:cNvSpPr>
            <p:nvPr/>
          </p:nvSpPr>
          <p:spPr bwMode="auto">
            <a:xfrm>
              <a:off x="3843" y="3456"/>
              <a:ext cx="2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</a:rPr>
                <a:t>h3</a:t>
              </a:r>
            </a:p>
          </p:txBody>
        </p:sp>
        <p:sp>
          <p:nvSpPr>
            <p:cNvPr id="117" name="Text Box 413"/>
            <p:cNvSpPr txBox="1">
              <a:spLocks noChangeArrowheads="1"/>
            </p:cNvSpPr>
            <p:nvPr/>
          </p:nvSpPr>
          <p:spPr bwMode="auto">
            <a:xfrm>
              <a:off x="4085" y="3456"/>
              <a:ext cx="2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Courier New" pitchFamily="49" charset="0"/>
                </a:rPr>
                <a:t>h4</a:t>
              </a:r>
            </a:p>
          </p:txBody>
        </p:sp>
        <p:sp>
          <p:nvSpPr>
            <p:cNvPr id="118" name="Text Box 414"/>
            <p:cNvSpPr txBox="1">
              <a:spLocks noChangeArrowheads="1"/>
            </p:cNvSpPr>
            <p:nvPr/>
          </p:nvSpPr>
          <p:spPr bwMode="auto">
            <a:xfrm>
              <a:off x="4323" y="3456"/>
              <a:ext cx="2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</a:rPr>
                <a:t>h5</a:t>
              </a:r>
            </a:p>
          </p:txBody>
        </p:sp>
        <p:sp>
          <p:nvSpPr>
            <p:cNvPr id="119" name="Rectangle 415"/>
            <p:cNvSpPr>
              <a:spLocks noChangeArrowheads="1"/>
            </p:cNvSpPr>
            <p:nvPr/>
          </p:nvSpPr>
          <p:spPr bwMode="auto">
            <a:xfrm>
              <a:off x="3386" y="3676"/>
              <a:ext cx="1688" cy="223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0" name="Line 416"/>
            <p:cNvSpPr>
              <a:spLocks noChangeShapeType="1"/>
            </p:cNvSpPr>
            <p:nvPr/>
          </p:nvSpPr>
          <p:spPr bwMode="auto">
            <a:xfrm>
              <a:off x="3615" y="3665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1" name="Line 417"/>
            <p:cNvSpPr>
              <a:spLocks noChangeShapeType="1"/>
            </p:cNvSpPr>
            <p:nvPr/>
          </p:nvSpPr>
          <p:spPr bwMode="auto">
            <a:xfrm>
              <a:off x="3861" y="3665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2" name="Line 418"/>
            <p:cNvSpPr>
              <a:spLocks noChangeShapeType="1"/>
            </p:cNvSpPr>
            <p:nvPr/>
          </p:nvSpPr>
          <p:spPr bwMode="auto">
            <a:xfrm>
              <a:off x="4096" y="3665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3" name="Line 419"/>
            <p:cNvSpPr>
              <a:spLocks noChangeShapeType="1"/>
            </p:cNvSpPr>
            <p:nvPr/>
          </p:nvSpPr>
          <p:spPr bwMode="auto">
            <a:xfrm>
              <a:off x="4336" y="3665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4" name="Line 420"/>
            <p:cNvSpPr>
              <a:spLocks noChangeShapeType="1"/>
            </p:cNvSpPr>
            <p:nvPr/>
          </p:nvSpPr>
          <p:spPr bwMode="auto">
            <a:xfrm>
              <a:off x="4826" y="3665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5" name="Line 421"/>
            <p:cNvSpPr>
              <a:spLocks noChangeShapeType="1"/>
            </p:cNvSpPr>
            <p:nvPr/>
          </p:nvSpPr>
          <p:spPr bwMode="auto">
            <a:xfrm>
              <a:off x="4581" y="3665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6" name="Text Box 422"/>
            <p:cNvSpPr txBox="1">
              <a:spLocks noChangeArrowheads="1"/>
            </p:cNvSpPr>
            <p:nvPr/>
          </p:nvSpPr>
          <p:spPr bwMode="auto">
            <a:xfrm>
              <a:off x="4818" y="3456"/>
              <a:ext cx="2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Courier New" pitchFamily="49" charset="0"/>
                </a:rPr>
                <a:t>h7</a:t>
              </a:r>
            </a:p>
          </p:txBody>
        </p:sp>
        <p:sp>
          <p:nvSpPr>
            <p:cNvPr id="127" name="Text Box 423"/>
            <p:cNvSpPr txBox="1">
              <a:spLocks noChangeArrowheads="1"/>
            </p:cNvSpPr>
            <p:nvPr/>
          </p:nvSpPr>
          <p:spPr bwMode="auto">
            <a:xfrm>
              <a:off x="4552" y="3456"/>
              <a:ext cx="2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Courier New" pitchFamily="49" charset="0"/>
                </a:rPr>
                <a:t>h6</a:t>
              </a:r>
            </a:p>
          </p:txBody>
        </p:sp>
      </p:grpSp>
      <p:sp>
        <p:nvSpPr>
          <p:cNvPr id="128" name="Rectangle 424"/>
          <p:cNvSpPr>
            <a:spLocks noChangeArrowheads="1"/>
          </p:cNvSpPr>
          <p:nvPr/>
        </p:nvSpPr>
        <p:spPr bwMode="auto">
          <a:xfrm>
            <a:off x="7978775" y="1916113"/>
            <a:ext cx="365125" cy="35718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9" name="Rectangle 425"/>
          <p:cNvSpPr>
            <a:spLocks noChangeArrowheads="1"/>
          </p:cNvSpPr>
          <p:nvPr/>
        </p:nvSpPr>
        <p:spPr bwMode="auto">
          <a:xfrm>
            <a:off x="5692775" y="1916113"/>
            <a:ext cx="338137" cy="35718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0" name="Rectangle 426"/>
          <p:cNvSpPr>
            <a:spLocks noChangeArrowheads="1"/>
          </p:cNvSpPr>
          <p:nvPr/>
        </p:nvSpPr>
        <p:spPr bwMode="auto">
          <a:xfrm>
            <a:off x="6829425" y="1914525"/>
            <a:ext cx="357187" cy="357188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1" name="Rectangle 427"/>
          <p:cNvSpPr>
            <a:spLocks noChangeArrowheads="1"/>
          </p:cNvSpPr>
          <p:nvPr/>
        </p:nvSpPr>
        <p:spPr bwMode="auto">
          <a:xfrm>
            <a:off x="6067996" y="1914525"/>
            <a:ext cx="357187" cy="357188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4" name="Text Box 232"/>
          <p:cNvSpPr txBox="1">
            <a:spLocks noChangeArrowheads="1"/>
          </p:cNvSpPr>
          <p:nvPr/>
        </p:nvSpPr>
        <p:spPr bwMode="auto">
          <a:xfrm>
            <a:off x="6324600" y="1039812"/>
            <a:ext cx="14782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local(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</a:rPr>
              <a:t>p</a:t>
            </a:r>
            <a:r>
              <a:rPr lang="en-US" sz="2000" b="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</a:rPr>
              <a:t>v</a:t>
            </a:r>
            <a:r>
              <a:rPr lang="en-US" sz="2000" b="0" dirty="0">
                <a:solidFill>
                  <a:schemeClr val="bg1"/>
                </a:solidFill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26732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19" grpId="0" animBg="1"/>
      <p:bldP spid="828449" grpId="0" animBg="1"/>
      <p:bldP spid="828450" grpId="0" animBg="1"/>
      <p:bldP spid="828451" grpId="0" animBg="1"/>
      <p:bldP spid="77" grpId="0" animBg="1"/>
      <p:bldP spid="78" grpId="0" animBg="1"/>
      <p:bldP spid="79" grpId="0" animBg="1"/>
      <p:bldP spid="80" grpId="0" animBg="1"/>
      <p:bldP spid="128" grpId="0" animBg="1"/>
      <p:bldP spid="129" grpId="0" animBg="1"/>
      <p:bldP spid="130" grpId="0" animBg="1"/>
      <p:bldP spid="131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Dynamic Analysis Implementation Space for Java</a:t>
            </a:r>
          </a:p>
        </p:txBody>
      </p:sp>
      <p:sp>
        <p:nvSpPr>
          <p:cNvPr id="905219" name="AutoShape 3"/>
          <p:cNvSpPr>
            <a:spLocks noChangeArrowheads="1"/>
          </p:cNvSpPr>
          <p:nvPr/>
        </p:nvSpPr>
        <p:spPr bwMode="auto">
          <a:xfrm>
            <a:off x="414338" y="1645113"/>
            <a:ext cx="8318500" cy="4727448"/>
          </a:xfrm>
          <a:prstGeom prst="roundRect">
            <a:avLst>
              <a:gd name="adj" fmla="val 6519"/>
            </a:avLst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>
              <a:solidFill>
                <a:srgbClr val="0860A8"/>
              </a:solidFill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762" y="914400"/>
            <a:ext cx="80886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 smtClean="0">
                <a:solidFill>
                  <a:schemeClr val="bg1"/>
                </a:solidFill>
              </a:rPr>
              <a:t>Chord</a:t>
            </a:r>
            <a:r>
              <a:rPr lang="en-US" sz="2200" b="0" dirty="0">
                <a:solidFill>
                  <a:schemeClr val="bg1"/>
                </a:solidFill>
              </a:rPr>
              <a:t> </a:t>
            </a:r>
            <a:r>
              <a:rPr lang="en-US" sz="2200" b="0" dirty="0" smtClean="0">
                <a:solidFill>
                  <a:schemeClr val="bg1"/>
                </a:solidFill>
              </a:rPr>
              <a:t>supports instrumenting </a:t>
            </a:r>
            <a:r>
              <a:rPr lang="en-US" sz="2200" b="0" dirty="0" err="1" smtClean="0">
                <a:solidFill>
                  <a:schemeClr val="bg1"/>
                </a:solidFill>
              </a:rPr>
              <a:t>bytecode</a:t>
            </a:r>
            <a:r>
              <a:rPr lang="en-US" sz="2200" b="0" dirty="0" smtClean="0">
                <a:solidFill>
                  <a:schemeClr val="bg1"/>
                </a:solidFill>
              </a:rPr>
              <a:t> at load-time and offline</a:t>
            </a:r>
            <a:endParaRPr lang="en-US" sz="2200" b="0" dirty="0">
              <a:solidFill>
                <a:schemeClr val="bg1"/>
              </a:solidFill>
            </a:endParaRP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284837"/>
              </p:ext>
            </p:extLst>
          </p:nvPr>
        </p:nvGraphicFramePr>
        <p:xfrm>
          <a:off x="414338" y="1652588"/>
          <a:ext cx="8305800" cy="4705350"/>
        </p:xfrm>
        <a:graphic>
          <a:graphicData uri="http://schemas.openxmlformats.org/drawingml/2006/table">
            <a:tbl>
              <a:tblPr/>
              <a:tblGrid>
                <a:gridCol w="1196975"/>
                <a:gridCol w="1571625"/>
                <a:gridCol w="1722437"/>
                <a:gridCol w="1795463"/>
                <a:gridCol w="2019300"/>
              </a:tblGrid>
              <a:tr h="8048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Implement inside a JVM</a:t>
                      </a:r>
                    </a:p>
                  </a:txBody>
                  <a:tcPr marL="45720" marR="457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Use JVMTI</a:t>
                      </a:r>
                    </a:p>
                  </a:txBody>
                  <a:tcPr marL="45720" marR="457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Instrument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bytecode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at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load-time</a:t>
                      </a:r>
                    </a:p>
                  </a:txBody>
                  <a:tcPr marL="45720" marR="457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Instrument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bytecode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offline</a:t>
                      </a:r>
                    </a:p>
                  </a:txBody>
                  <a:tcPr marL="45720" marR="457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80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Portability</a:t>
                      </a:r>
                    </a:p>
                  </a:txBody>
                  <a:tcPr marL="45720" marR="4572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  <a:sym typeface="Wingdings" pitchFamily="2" charset="2"/>
                        </a:rPr>
                        <a:t>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 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  <a:sym typeface="Wingdings" pitchFamily="2" charset="2"/>
                        </a:rPr>
                        <a:t>dependency on specific version of specific JVM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  <a:sym typeface="Wingdings" pitchFamily="2" charset="2"/>
                        </a:rPr>
                        <a:t></a:t>
                      </a:r>
                      <a:b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  <a:sym typeface="Wingdings" pitchFamily="2" charset="2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  <a:sym typeface="Wingdings" pitchFamily="2" charset="2"/>
                        </a:rPr>
                        <a:t>not supported by some JVMs (e.g. Android)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  <a:sym typeface="Wingdings" pitchFamily="2" charset="2"/>
                        </a:rPr>
                        <a:t>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/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  <a:sym typeface="Wingdings" pitchFamily="2" charset="2"/>
                        </a:rPr>
                        <a:t>not supported by some JVMs (e.g. Android)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  <a:sym typeface="Wingdings" pitchFamily="2" charset="2"/>
                        </a:rPr>
                        <a:t>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Efficiency</a:t>
                      </a:r>
                    </a:p>
                  </a:txBody>
                  <a:tcPr marL="45720" marR="4572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  <a:sym typeface="Wingdings" pitchFamily="2" charset="2"/>
                        </a:rPr>
                        <a:t>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  <a:sym typeface="Wingdings" pitchFamily="2" charset="2"/>
                        </a:rPr>
                        <a:t>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  <a:sym typeface="Wingdings" pitchFamily="2" charset="2"/>
                        </a:rPr>
                        <a:t>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  <a:sym typeface="Wingdings" pitchFamily="2" charset="2"/>
                        </a:rPr>
                        <a:t>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 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80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Flexibility</a:t>
                      </a:r>
                    </a:p>
                  </a:txBody>
                  <a:tcPr marL="45720" marR="4572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  <a:sym typeface="Wingdings" pitchFamily="2" charset="2"/>
                        </a:rPr>
                        <a:t>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  <a:sym typeface="Wingdings" pitchFamily="2" charset="2"/>
                        </a:rPr>
                        <a:t>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/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no support for what is doable by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bytecode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instru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.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  <a:sym typeface="Wingdings" pitchFamily="2" charset="2"/>
                        </a:rPr>
                        <a:t>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/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can change only method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bytecode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after class loaded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  <a:sym typeface="Wingdings" pitchFamily="2" charset="2"/>
                        </a:rPr>
                        <a:t>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9625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Other issues</a:t>
                      </a:r>
                    </a:p>
                  </a:txBody>
                  <a:tcPr marL="45720" marR="4572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not trivial to modify production JVM</a:t>
                      </a:r>
                    </a:p>
                  </a:txBody>
                  <a:tcPr marL="45720" marR="457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event handing code must be written in C/C++</a:t>
                      </a:r>
                    </a:p>
                  </a:txBody>
                  <a:tcPr marL="45720" marR="4572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must run program twice to find which classes to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instru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.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  <a:sym typeface="Wingdings" pitchFamily="2" charset="2"/>
                        </a:rPr>
                        <a:t>bytecode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  <a:sym typeface="Wingdings" pitchFamily="2" charset="2"/>
                        </a:rPr>
                        <a:t> verifier may fail at runtime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9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Writing A Dynamic Analysis in Chord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87022" y="1066800"/>
            <a:ext cx="8001000" cy="50292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>
              <a:lnSpc>
                <a:spcPct val="105000"/>
              </a:lnSpc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import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chord.project.analyses.DynamicAnalysis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marL="0">
              <a:lnSpc>
                <a:spcPct val="105000"/>
              </a:lnSpc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@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Chord(name =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"…")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public class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MyDynamicAnalysis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extends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DynamicAnalysis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{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@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Override public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InstrScheme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getInstrScheme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() {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InstrScheme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s = new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InstrScheme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();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s.set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&lt;event1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&gt;(&lt;args1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&gt;);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...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s.set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eventN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&gt;(&lt;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argsN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&gt;);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return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scheme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;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}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@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Override public void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initAllPasses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() {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… }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@Override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public void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doneAllPasses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() {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… }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@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Override public void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initPass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()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{ … }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@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Override public void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donePass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() {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… }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@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Override public void process&lt;event1&gt;(&lt;args1&gt;) {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… }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...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@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Override public void process&lt;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eventN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&gt;(&lt;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argsN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&gt;)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{ … }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4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Predefined Instrumentation Events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77610" name="Rectangle 42"/>
          <p:cNvSpPr>
            <a:spLocks noChangeArrowheads="1"/>
          </p:cNvSpPr>
          <p:nvPr/>
        </p:nvSpPr>
        <p:spPr bwMode="auto">
          <a:xfrm>
            <a:off x="457200" y="2209800"/>
            <a:ext cx="3505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ts val="800"/>
              </a:spcBef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800" b="0" dirty="0" smtClean="0">
                <a:solidFill>
                  <a:schemeClr val="bg1"/>
                </a:solidFill>
              </a:rPr>
              <a:t>EnterMainMethod(t)</a:t>
            </a:r>
          </a:p>
          <a:p>
            <a:pPr marL="342900" indent="-342900" algn="l">
              <a:spcBef>
                <a:spcPts val="800"/>
              </a:spcBef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800" b="0" dirty="0" err="1" smtClean="0">
                <a:solidFill>
                  <a:schemeClr val="bg1"/>
                </a:solidFill>
              </a:rPr>
              <a:t>EnterMethod</a:t>
            </a:r>
            <a:r>
              <a:rPr lang="en-US" sz="1800" b="0" dirty="0" smtClean="0">
                <a:solidFill>
                  <a:schemeClr val="bg1"/>
                </a:solidFill>
              </a:rPr>
              <a:t>(m, t)</a:t>
            </a:r>
          </a:p>
          <a:p>
            <a:pPr marL="342900" indent="-342900" algn="l">
              <a:spcBef>
                <a:spcPts val="800"/>
              </a:spcBef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800" b="0" dirty="0" err="1" smtClean="0">
                <a:solidFill>
                  <a:schemeClr val="bg1"/>
                </a:solidFill>
              </a:rPr>
              <a:t>LeaveMethod</a:t>
            </a:r>
            <a:r>
              <a:rPr lang="en-US" sz="1800" b="0" dirty="0" smtClean="0">
                <a:solidFill>
                  <a:schemeClr val="bg1"/>
                </a:solidFill>
              </a:rPr>
              <a:t>(m, t)</a:t>
            </a:r>
          </a:p>
          <a:p>
            <a:pPr marL="342900" indent="-342900" algn="l">
              <a:spcBef>
                <a:spcPts val="800"/>
              </a:spcBef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800" b="0" dirty="0" err="1" smtClean="0">
                <a:solidFill>
                  <a:schemeClr val="bg1"/>
                </a:solidFill>
              </a:rPr>
              <a:t>EnterLoop</a:t>
            </a:r>
            <a:r>
              <a:rPr lang="en-US" sz="1800" b="0" dirty="0" smtClean="0">
                <a:solidFill>
                  <a:schemeClr val="bg1"/>
                </a:solidFill>
              </a:rPr>
              <a:t>(b, t)</a:t>
            </a:r>
          </a:p>
          <a:p>
            <a:pPr marL="342900" indent="-342900" algn="l">
              <a:spcBef>
                <a:spcPts val="800"/>
              </a:spcBef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800" b="0" dirty="0" err="1" smtClean="0">
                <a:solidFill>
                  <a:schemeClr val="bg1"/>
                </a:solidFill>
              </a:rPr>
              <a:t>LoopIteration</a:t>
            </a:r>
            <a:r>
              <a:rPr lang="en-US" sz="1800" b="0" dirty="0" smtClean="0">
                <a:solidFill>
                  <a:schemeClr val="bg1"/>
                </a:solidFill>
              </a:rPr>
              <a:t>(b, t)</a:t>
            </a:r>
          </a:p>
          <a:p>
            <a:pPr marL="342900" indent="-342900" algn="l">
              <a:spcBef>
                <a:spcPts val="800"/>
              </a:spcBef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800" b="0" dirty="0" err="1" smtClean="0">
                <a:solidFill>
                  <a:schemeClr val="bg1"/>
                </a:solidFill>
              </a:rPr>
              <a:t>LeaveLoop</a:t>
            </a:r>
            <a:r>
              <a:rPr lang="en-US" sz="1800" b="0" dirty="0" smtClean="0">
                <a:solidFill>
                  <a:schemeClr val="bg1"/>
                </a:solidFill>
              </a:rPr>
              <a:t>(b, t)</a:t>
            </a:r>
          </a:p>
          <a:p>
            <a:pPr marL="342900" indent="-342900" algn="l">
              <a:spcBef>
                <a:spcPts val="800"/>
              </a:spcBef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800" b="0" dirty="0" err="1" smtClean="0">
                <a:solidFill>
                  <a:schemeClr val="bg1"/>
                </a:solidFill>
              </a:rPr>
              <a:t>BasicBlock</a:t>
            </a:r>
            <a:r>
              <a:rPr lang="en-US" sz="1800" b="0" dirty="0" smtClean="0">
                <a:solidFill>
                  <a:schemeClr val="bg1"/>
                </a:solidFill>
              </a:rPr>
              <a:t>(b, t)</a:t>
            </a:r>
          </a:p>
          <a:p>
            <a:pPr marL="342900" indent="-342900" algn="l">
              <a:spcBef>
                <a:spcPts val="800"/>
              </a:spcBef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800" b="0" dirty="0" smtClean="0">
                <a:solidFill>
                  <a:schemeClr val="bg1"/>
                </a:solidFill>
              </a:rPr>
              <a:t>Quad(p, t)</a:t>
            </a:r>
          </a:p>
          <a:p>
            <a:pPr marL="342900" indent="-342900" algn="l">
              <a:spcBef>
                <a:spcPts val="800"/>
              </a:spcBef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800" b="0" dirty="0" smtClean="0">
                <a:solidFill>
                  <a:schemeClr val="bg1"/>
                </a:solidFill>
              </a:rPr>
              <a:t>[</a:t>
            </a:r>
            <a:r>
              <a:rPr lang="en-US" sz="1800" b="0" dirty="0" err="1" smtClean="0">
                <a:solidFill>
                  <a:schemeClr val="bg1"/>
                </a:solidFill>
              </a:rPr>
              <a:t>Bef|Aft</a:t>
            </a:r>
            <a:r>
              <a:rPr lang="en-US" sz="1800" b="0" dirty="0" smtClean="0">
                <a:solidFill>
                  <a:schemeClr val="bg1"/>
                </a:solidFill>
              </a:rPr>
              <a:t>]</a:t>
            </a:r>
            <a:r>
              <a:rPr lang="en-US" sz="1800" b="0" dirty="0" err="1" smtClean="0">
                <a:solidFill>
                  <a:schemeClr val="bg1"/>
                </a:solidFill>
              </a:rPr>
              <a:t>MethodCall</a:t>
            </a:r>
            <a:r>
              <a:rPr lang="en-US" sz="1800" b="0" dirty="0" smtClean="0">
                <a:solidFill>
                  <a:schemeClr val="bg1"/>
                </a:solidFill>
              </a:rPr>
              <a:t>(i, t, o)</a:t>
            </a:r>
          </a:p>
          <a:p>
            <a:pPr marL="342900" indent="-342900" algn="l">
              <a:spcBef>
                <a:spcPts val="800"/>
              </a:spcBef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800" b="0" dirty="0" smtClean="0">
                <a:solidFill>
                  <a:schemeClr val="bg1"/>
                </a:solidFill>
              </a:rPr>
              <a:t>[</a:t>
            </a:r>
            <a:r>
              <a:rPr lang="en-US" sz="1800" b="0" dirty="0" err="1" smtClean="0">
                <a:solidFill>
                  <a:schemeClr val="bg1"/>
                </a:solidFill>
              </a:rPr>
              <a:t>Bef|Aft</a:t>
            </a:r>
            <a:r>
              <a:rPr lang="en-US" sz="1800" b="0" dirty="0" smtClean="0">
                <a:solidFill>
                  <a:schemeClr val="bg1"/>
                </a:solidFill>
              </a:rPr>
              <a:t>]New(h, </a:t>
            </a:r>
            <a:r>
              <a:rPr lang="en-US" sz="1800" b="0" dirty="0">
                <a:solidFill>
                  <a:schemeClr val="bg1"/>
                </a:solidFill>
              </a:rPr>
              <a:t>t, o</a:t>
            </a:r>
            <a:r>
              <a:rPr lang="en-US" sz="1800" b="0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 algn="l">
              <a:spcBef>
                <a:spcPts val="800"/>
              </a:spcBef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800" b="0" dirty="0" err="1" smtClean="0">
                <a:solidFill>
                  <a:schemeClr val="bg1"/>
                </a:solidFill>
              </a:rPr>
              <a:t>NewArray</a:t>
            </a:r>
            <a:r>
              <a:rPr lang="en-US" sz="1800" b="0" dirty="0" smtClean="0">
                <a:solidFill>
                  <a:schemeClr val="bg1"/>
                </a:solidFill>
              </a:rPr>
              <a:t>(h, t, o)</a:t>
            </a:r>
          </a:p>
        </p:txBody>
      </p:sp>
      <p:sp>
        <p:nvSpPr>
          <p:cNvPr id="30" name="Rectangle 42"/>
          <p:cNvSpPr>
            <a:spLocks noChangeArrowheads="1"/>
          </p:cNvSpPr>
          <p:nvPr/>
        </p:nvSpPr>
        <p:spPr bwMode="auto">
          <a:xfrm>
            <a:off x="4114800" y="2209800"/>
            <a:ext cx="4724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ts val="800"/>
              </a:spcBef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800" b="0" dirty="0" smtClean="0">
                <a:solidFill>
                  <a:schemeClr val="bg1"/>
                </a:solidFill>
              </a:rPr>
              <a:t>[</a:t>
            </a:r>
            <a:r>
              <a:rPr lang="en-US" sz="1800" b="0" dirty="0" err="1" smtClean="0">
                <a:solidFill>
                  <a:schemeClr val="bg1"/>
                </a:solidFill>
              </a:rPr>
              <a:t>Get|Put</a:t>
            </a:r>
            <a:r>
              <a:rPr lang="en-US" sz="1800" b="0" dirty="0" smtClean="0">
                <a:solidFill>
                  <a:schemeClr val="bg1"/>
                </a:solidFill>
              </a:rPr>
              <a:t>]</a:t>
            </a:r>
            <a:r>
              <a:rPr lang="en-US" sz="1800" b="0" dirty="0" err="1" smtClean="0">
                <a:solidFill>
                  <a:schemeClr val="bg1"/>
                </a:solidFill>
              </a:rPr>
              <a:t>staticPrimitive</a:t>
            </a:r>
            <a:r>
              <a:rPr lang="en-US" sz="1800" b="0" dirty="0" smtClean="0">
                <a:solidFill>
                  <a:schemeClr val="bg1"/>
                </a:solidFill>
              </a:rPr>
              <a:t>(e, t, b, f)</a:t>
            </a:r>
          </a:p>
          <a:p>
            <a:pPr marL="342900" indent="-342900" algn="l">
              <a:spcBef>
                <a:spcPts val="800"/>
              </a:spcBef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800" b="0" dirty="0" smtClean="0">
                <a:solidFill>
                  <a:schemeClr val="bg1"/>
                </a:solidFill>
              </a:rPr>
              <a:t>[</a:t>
            </a:r>
            <a:r>
              <a:rPr lang="en-US" sz="1800" b="0" dirty="0" err="1" smtClean="0">
                <a:solidFill>
                  <a:schemeClr val="bg1"/>
                </a:solidFill>
              </a:rPr>
              <a:t>Get|Put</a:t>
            </a:r>
            <a:r>
              <a:rPr lang="en-US" sz="1800" b="0" dirty="0" smtClean="0">
                <a:solidFill>
                  <a:schemeClr val="bg1"/>
                </a:solidFill>
              </a:rPr>
              <a:t>]</a:t>
            </a:r>
            <a:r>
              <a:rPr lang="en-US" sz="1800" b="0" dirty="0" err="1" smtClean="0">
                <a:solidFill>
                  <a:schemeClr val="bg1"/>
                </a:solidFill>
              </a:rPr>
              <a:t>staticReference</a:t>
            </a:r>
            <a:r>
              <a:rPr lang="en-US" sz="1800" b="0" dirty="0" smtClean="0">
                <a:solidFill>
                  <a:schemeClr val="bg1"/>
                </a:solidFill>
              </a:rPr>
              <a:t> (e, t, b, f, o)</a:t>
            </a:r>
          </a:p>
          <a:p>
            <a:pPr marL="342900" indent="-342900" algn="l">
              <a:spcBef>
                <a:spcPts val="800"/>
              </a:spcBef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800" b="0" dirty="0" smtClean="0">
                <a:solidFill>
                  <a:schemeClr val="bg1"/>
                </a:solidFill>
              </a:rPr>
              <a:t>[</a:t>
            </a:r>
            <a:r>
              <a:rPr lang="en-US" sz="1800" b="0" dirty="0" err="1" smtClean="0">
                <a:solidFill>
                  <a:schemeClr val="bg1"/>
                </a:solidFill>
              </a:rPr>
              <a:t>Get|Put</a:t>
            </a:r>
            <a:r>
              <a:rPr lang="en-US" sz="1800" b="0" dirty="0" smtClean="0">
                <a:solidFill>
                  <a:schemeClr val="bg1"/>
                </a:solidFill>
              </a:rPr>
              <a:t>]</a:t>
            </a:r>
            <a:r>
              <a:rPr lang="en-US" sz="1800" b="0" dirty="0" err="1" smtClean="0">
                <a:solidFill>
                  <a:schemeClr val="bg1"/>
                </a:solidFill>
              </a:rPr>
              <a:t>fieldPrimitive</a:t>
            </a:r>
            <a:r>
              <a:rPr lang="en-US" sz="1800" b="0" dirty="0" smtClean="0">
                <a:solidFill>
                  <a:schemeClr val="bg1"/>
                </a:solidFill>
              </a:rPr>
              <a:t>(e, t, b, f)</a:t>
            </a:r>
          </a:p>
          <a:p>
            <a:pPr marL="342900" indent="-342900" algn="l">
              <a:spcBef>
                <a:spcPts val="800"/>
              </a:spcBef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800" b="0" dirty="0" smtClean="0">
                <a:solidFill>
                  <a:schemeClr val="bg1"/>
                </a:solidFill>
              </a:rPr>
              <a:t>[</a:t>
            </a:r>
            <a:r>
              <a:rPr lang="en-US" sz="1800" b="0" dirty="0" err="1" smtClean="0">
                <a:solidFill>
                  <a:schemeClr val="bg1"/>
                </a:solidFill>
              </a:rPr>
              <a:t>Get|Put</a:t>
            </a:r>
            <a:r>
              <a:rPr lang="en-US" sz="1800" b="0" dirty="0" smtClean="0">
                <a:solidFill>
                  <a:schemeClr val="bg1"/>
                </a:solidFill>
              </a:rPr>
              <a:t>]</a:t>
            </a:r>
            <a:r>
              <a:rPr lang="en-US" sz="1800" b="0" dirty="0" err="1" smtClean="0">
                <a:solidFill>
                  <a:schemeClr val="bg1"/>
                </a:solidFill>
              </a:rPr>
              <a:t>fieldReference</a:t>
            </a:r>
            <a:r>
              <a:rPr lang="en-US" sz="1800" b="0" dirty="0" smtClean="0">
                <a:solidFill>
                  <a:schemeClr val="bg1"/>
                </a:solidFill>
              </a:rPr>
              <a:t> (e, t, b, f, o)</a:t>
            </a:r>
          </a:p>
          <a:p>
            <a:pPr marL="342900" indent="-342900" algn="l">
              <a:spcBef>
                <a:spcPts val="800"/>
              </a:spcBef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800" b="0" dirty="0" smtClean="0">
                <a:solidFill>
                  <a:schemeClr val="bg1"/>
                </a:solidFill>
              </a:rPr>
              <a:t>[</a:t>
            </a:r>
            <a:r>
              <a:rPr lang="en-US" sz="1800" b="0" dirty="0" err="1" smtClean="0">
                <a:solidFill>
                  <a:schemeClr val="bg1"/>
                </a:solidFill>
              </a:rPr>
              <a:t>Get|Put</a:t>
            </a:r>
            <a:r>
              <a:rPr lang="en-US" sz="1800" b="0" dirty="0" smtClean="0">
                <a:solidFill>
                  <a:schemeClr val="bg1"/>
                </a:solidFill>
              </a:rPr>
              <a:t>]</a:t>
            </a:r>
            <a:r>
              <a:rPr lang="en-US" sz="1800" b="0" dirty="0" err="1" smtClean="0">
                <a:solidFill>
                  <a:schemeClr val="bg1"/>
                </a:solidFill>
              </a:rPr>
              <a:t>aloadPrimitive</a:t>
            </a:r>
            <a:r>
              <a:rPr lang="en-US" sz="1800" b="0" dirty="0" smtClean="0">
                <a:solidFill>
                  <a:schemeClr val="bg1"/>
                </a:solidFill>
              </a:rPr>
              <a:t>(e, t, b, i)</a:t>
            </a:r>
          </a:p>
          <a:p>
            <a:pPr marL="342900" indent="-342900" algn="l">
              <a:spcBef>
                <a:spcPts val="800"/>
              </a:spcBef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800" b="0" dirty="0" smtClean="0">
                <a:solidFill>
                  <a:schemeClr val="bg1"/>
                </a:solidFill>
              </a:rPr>
              <a:t>[</a:t>
            </a:r>
            <a:r>
              <a:rPr lang="en-US" sz="1800" b="0" dirty="0" err="1" smtClean="0">
                <a:solidFill>
                  <a:schemeClr val="bg1"/>
                </a:solidFill>
              </a:rPr>
              <a:t>Get|Put</a:t>
            </a:r>
            <a:r>
              <a:rPr lang="en-US" sz="1800" b="0" dirty="0" smtClean="0">
                <a:solidFill>
                  <a:schemeClr val="bg1"/>
                </a:solidFill>
              </a:rPr>
              <a:t>]</a:t>
            </a:r>
            <a:r>
              <a:rPr lang="en-US" sz="1800" b="0" dirty="0" err="1" smtClean="0">
                <a:solidFill>
                  <a:schemeClr val="bg1"/>
                </a:solidFill>
              </a:rPr>
              <a:t>aloadReference</a:t>
            </a:r>
            <a:r>
              <a:rPr lang="en-US" sz="1800" b="0" dirty="0" smtClean="0">
                <a:solidFill>
                  <a:schemeClr val="bg1"/>
                </a:solidFill>
              </a:rPr>
              <a:t> (e, t, b, i, o)</a:t>
            </a:r>
          </a:p>
          <a:p>
            <a:pPr marL="342900" indent="-342900" algn="l">
              <a:spcBef>
                <a:spcPts val="800"/>
              </a:spcBef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800" b="0" dirty="0" smtClean="0">
                <a:solidFill>
                  <a:schemeClr val="bg1"/>
                </a:solidFill>
              </a:rPr>
              <a:t>[</a:t>
            </a:r>
            <a:r>
              <a:rPr lang="en-US" sz="1800" b="0" dirty="0" err="1" smtClean="0">
                <a:solidFill>
                  <a:schemeClr val="bg1"/>
                </a:solidFill>
              </a:rPr>
              <a:t>Get|Put</a:t>
            </a:r>
            <a:r>
              <a:rPr lang="en-US" sz="1800" b="0" dirty="0" smtClean="0">
                <a:solidFill>
                  <a:schemeClr val="bg1"/>
                </a:solidFill>
              </a:rPr>
              <a:t>]</a:t>
            </a:r>
            <a:r>
              <a:rPr lang="en-US" sz="1800" b="0" dirty="0" err="1" smtClean="0">
                <a:solidFill>
                  <a:schemeClr val="bg1"/>
                </a:solidFill>
              </a:rPr>
              <a:t>astorePrimitive</a:t>
            </a:r>
            <a:r>
              <a:rPr lang="en-US" sz="1800" b="0" dirty="0" smtClean="0">
                <a:solidFill>
                  <a:schemeClr val="bg1"/>
                </a:solidFill>
              </a:rPr>
              <a:t>(e, t, b, i)</a:t>
            </a:r>
          </a:p>
          <a:p>
            <a:pPr marL="342900" indent="-342900" algn="l">
              <a:spcBef>
                <a:spcPts val="800"/>
              </a:spcBef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800" b="0" dirty="0" smtClean="0">
                <a:solidFill>
                  <a:schemeClr val="bg1"/>
                </a:solidFill>
              </a:rPr>
              <a:t>[</a:t>
            </a:r>
            <a:r>
              <a:rPr lang="en-US" sz="1800" b="0" dirty="0" err="1" smtClean="0">
                <a:solidFill>
                  <a:schemeClr val="bg1"/>
                </a:solidFill>
              </a:rPr>
              <a:t>Get|Put</a:t>
            </a:r>
            <a:r>
              <a:rPr lang="en-US" sz="1800" b="0" dirty="0" smtClean="0">
                <a:solidFill>
                  <a:schemeClr val="bg1"/>
                </a:solidFill>
              </a:rPr>
              <a:t>]</a:t>
            </a:r>
            <a:r>
              <a:rPr lang="en-US" sz="1800" b="0" dirty="0" err="1" smtClean="0">
                <a:solidFill>
                  <a:schemeClr val="bg1"/>
                </a:solidFill>
              </a:rPr>
              <a:t>astoreReference</a:t>
            </a:r>
            <a:r>
              <a:rPr lang="en-US" sz="1800" b="0" dirty="0" smtClean="0">
                <a:solidFill>
                  <a:schemeClr val="bg1"/>
                </a:solidFill>
              </a:rPr>
              <a:t> (e, t, b, i, o)</a:t>
            </a:r>
          </a:p>
          <a:p>
            <a:pPr marL="342900" indent="-342900" algn="l">
              <a:spcBef>
                <a:spcPts val="800"/>
              </a:spcBef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800" b="0" dirty="0" smtClean="0">
                <a:solidFill>
                  <a:schemeClr val="bg1"/>
                </a:solidFill>
              </a:rPr>
              <a:t>Thread[</a:t>
            </a:r>
            <a:r>
              <a:rPr lang="en-US" sz="1800" b="0" dirty="0" err="1" smtClean="0">
                <a:solidFill>
                  <a:schemeClr val="bg1"/>
                </a:solidFill>
              </a:rPr>
              <a:t>Start|Join</a:t>
            </a:r>
            <a:r>
              <a:rPr lang="en-US" sz="1800" b="0" dirty="0" smtClean="0">
                <a:solidFill>
                  <a:schemeClr val="bg1"/>
                </a:solidFill>
              </a:rPr>
              <a:t>](i, t, o)</a:t>
            </a:r>
          </a:p>
          <a:p>
            <a:pPr marL="342900" indent="-342900" algn="l">
              <a:spcBef>
                <a:spcPts val="800"/>
              </a:spcBef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800" b="0" dirty="0" smtClean="0">
                <a:solidFill>
                  <a:schemeClr val="bg1"/>
                </a:solidFill>
              </a:rPr>
              <a:t>[</a:t>
            </a:r>
            <a:r>
              <a:rPr lang="en-US" sz="1800" b="0" dirty="0" err="1" smtClean="0">
                <a:solidFill>
                  <a:schemeClr val="bg1"/>
                </a:solidFill>
              </a:rPr>
              <a:t>Acquire|Release</a:t>
            </a:r>
            <a:r>
              <a:rPr lang="en-US" sz="1800" b="0" dirty="0" smtClean="0">
                <a:solidFill>
                  <a:schemeClr val="bg1"/>
                </a:solidFill>
              </a:rPr>
              <a:t>]Lock([</a:t>
            </a:r>
            <a:r>
              <a:rPr lang="en-US" sz="1800" b="0" dirty="0" err="1" smtClean="0">
                <a:solidFill>
                  <a:schemeClr val="bg1"/>
                </a:solidFill>
              </a:rPr>
              <a:t>l|r</a:t>
            </a:r>
            <a:r>
              <a:rPr lang="en-US" sz="1800" b="0" dirty="0" smtClean="0">
                <a:solidFill>
                  <a:schemeClr val="bg1"/>
                </a:solidFill>
              </a:rPr>
              <a:t>], t, o)</a:t>
            </a:r>
          </a:p>
          <a:p>
            <a:pPr marL="342900" indent="-342900" algn="l">
              <a:spcBef>
                <a:spcPts val="800"/>
              </a:spcBef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800" b="0" dirty="0" err="1" smtClean="0">
                <a:solidFill>
                  <a:schemeClr val="bg1"/>
                </a:solidFill>
              </a:rPr>
              <a:t>Wait|NotifyAny|NotifyAll</a:t>
            </a:r>
            <a:r>
              <a:rPr lang="en-US" sz="1800" b="0" dirty="0" smtClean="0">
                <a:solidFill>
                  <a:schemeClr val="bg1"/>
                </a:solidFill>
              </a:rPr>
              <a:t>(i, t, o)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1371600" y="1097844"/>
            <a:ext cx="6324600" cy="883355"/>
          </a:xfrm>
          <a:prstGeom prst="roundRect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b="0" dirty="0">
                <a:solidFill>
                  <a:schemeClr val="bg1"/>
                </a:solidFill>
              </a:rPr>
              <a:t>Dynamic IDs: t=thread ID, o=object ID (0 denotes null)</a:t>
            </a:r>
            <a:br>
              <a:rPr lang="en-US" sz="1800" b="0" dirty="0">
                <a:solidFill>
                  <a:schemeClr val="bg1"/>
                </a:solidFill>
              </a:rPr>
            </a:br>
            <a:r>
              <a:rPr lang="en-US" sz="1800" b="0" dirty="0">
                <a:solidFill>
                  <a:schemeClr val="bg1"/>
                </a:solidFill>
              </a:rPr>
              <a:t>Static IDs: m:M, </a:t>
            </a:r>
            <a:r>
              <a:rPr lang="en-US" sz="1800" b="0" dirty="0" smtClean="0">
                <a:solidFill>
                  <a:schemeClr val="bg1"/>
                </a:solidFill>
              </a:rPr>
              <a:t>b:B</a:t>
            </a:r>
            <a:r>
              <a:rPr lang="en-US" sz="1800" b="0" dirty="0">
                <a:solidFill>
                  <a:schemeClr val="bg1"/>
                </a:solidFill>
              </a:rPr>
              <a:t>, p:P, i:I, h:H, e:E, f:F, l:L, </a:t>
            </a:r>
            <a:r>
              <a:rPr lang="en-US" sz="1800" b="0" dirty="0" smtClean="0">
                <a:solidFill>
                  <a:schemeClr val="bg1"/>
                </a:solidFill>
              </a:rPr>
              <a:t>r:R</a:t>
            </a:r>
          </a:p>
        </p:txBody>
      </p:sp>
    </p:spTree>
    <p:extLst>
      <p:ext uri="{BB962C8B-B14F-4D97-AF65-F5344CB8AC3E}">
        <p14:creationId xmlns:p14="http://schemas.microsoft.com/office/powerpoint/2010/main" val="35340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Configuring Dynamic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070"/>
            <a:ext cx="8229600" cy="2328863"/>
          </a:xfrm>
        </p:spPr>
        <p:txBody>
          <a:bodyPr/>
          <a:lstStyle/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Bytecode</a:t>
            </a:r>
            <a:r>
              <a:rPr lang="en-US" sz="2000" dirty="0" smtClean="0">
                <a:solidFill>
                  <a:schemeClr val="bg1"/>
                </a:solidFill>
              </a:rPr>
              <a:t> instrumentation kind: </a:t>
            </a:r>
            <a:r>
              <a:rPr lang="en-US" sz="2000" dirty="0" err="1">
                <a:solidFill>
                  <a:schemeClr val="bg1"/>
                </a:solidFill>
              </a:rPr>
              <a:t>c</a:t>
            </a:r>
            <a:r>
              <a:rPr lang="en-US" sz="2000" dirty="0" err="1" smtClean="0">
                <a:solidFill>
                  <a:schemeClr val="bg1"/>
                </a:solidFill>
              </a:rPr>
              <a:t>hord.instr.kind</a:t>
            </a:r>
            <a:r>
              <a:rPr lang="en-US" sz="2000" dirty="0" smtClean="0">
                <a:solidFill>
                  <a:schemeClr val="bg1"/>
                </a:solidFill>
              </a:rPr>
              <a:t>=[</a:t>
            </a:r>
            <a:r>
              <a:rPr lang="en-US" sz="2000" dirty="0" err="1" smtClean="0">
                <a:solidFill>
                  <a:schemeClr val="bg1"/>
                </a:solidFill>
              </a:rPr>
              <a:t>online|</a:t>
            </a:r>
            <a:r>
              <a:rPr lang="en-US" sz="2000" u="sng" dirty="0" err="1" smtClean="0">
                <a:solidFill>
                  <a:schemeClr val="bg1"/>
                </a:solidFill>
              </a:rPr>
              <a:t>offline</a:t>
            </a:r>
            <a:r>
              <a:rPr lang="en-US" sz="2000" dirty="0" smtClean="0">
                <a:solidFill>
                  <a:schemeClr val="bg1"/>
                </a:solidFill>
              </a:rPr>
              <a:t>]</a:t>
            </a: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endParaRPr lang="en-US" sz="3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How to communicate events: </a:t>
            </a:r>
            <a:r>
              <a:rPr lang="en-US" sz="2000" dirty="0" err="1" smtClean="0">
                <a:solidFill>
                  <a:schemeClr val="bg1"/>
                </a:solidFill>
              </a:rPr>
              <a:t>chord.trace.kind</a:t>
            </a:r>
            <a:r>
              <a:rPr lang="en-US" sz="2000" dirty="0" smtClean="0">
                <a:solidFill>
                  <a:schemeClr val="bg1"/>
                </a:solidFill>
              </a:rPr>
              <a:t>=[</a:t>
            </a:r>
            <a:r>
              <a:rPr lang="en-US" sz="2000" dirty="0" err="1" smtClean="0">
                <a:solidFill>
                  <a:schemeClr val="bg1"/>
                </a:solidFill>
              </a:rPr>
              <a:t>none|pipe|</a:t>
            </a:r>
            <a:r>
              <a:rPr lang="en-US" sz="2000" u="sng" dirty="0" err="1" smtClean="0">
                <a:solidFill>
                  <a:schemeClr val="bg1"/>
                </a:solidFill>
              </a:rPr>
              <a:t>full</a:t>
            </a:r>
            <a:r>
              <a:rPr lang="en-US" sz="2000" dirty="0" smtClean="0">
                <a:solidFill>
                  <a:schemeClr val="bg1"/>
                </a:solidFill>
              </a:rPr>
              <a:t>]</a:t>
            </a:r>
          </a:p>
          <a:p>
            <a:pPr>
              <a:buFont typeface="Times New Roman" pitchFamily="18" charset="0"/>
              <a:buChar char="•"/>
            </a:pPr>
            <a:endParaRPr lang="en-US" sz="500" dirty="0" smtClean="0">
              <a:solidFill>
                <a:schemeClr val="bg1"/>
              </a:solidFill>
            </a:endParaRPr>
          </a:p>
          <a:p>
            <a:pPr>
              <a:buFont typeface="Times New Roman" pitchFamily="18" charset="0"/>
              <a:buChar char="•"/>
            </a:pPr>
            <a:endParaRPr lang="en-US" sz="500" dirty="0">
              <a:solidFill>
                <a:schemeClr val="bg1"/>
              </a:solidFill>
            </a:endParaRPr>
          </a:p>
          <a:p>
            <a:pPr>
              <a:buFont typeface="Times New Roman" pitchFamily="18" charset="0"/>
              <a:buChar char="•"/>
            </a:pPr>
            <a:endParaRPr lang="en-US" sz="500" dirty="0" smtClean="0">
              <a:solidFill>
                <a:schemeClr val="bg1"/>
              </a:solidFill>
            </a:endParaRPr>
          </a:p>
          <a:p>
            <a:pPr>
              <a:buFont typeface="Times New Roman" pitchFamily="18" charset="0"/>
              <a:buChar char="•"/>
            </a:pPr>
            <a:endParaRPr lang="en-US" sz="500" dirty="0">
              <a:solidFill>
                <a:schemeClr val="bg1"/>
              </a:solidFill>
            </a:endParaRPr>
          </a:p>
          <a:p>
            <a:pPr>
              <a:buFont typeface="Times New Roman" pitchFamily="18" charset="0"/>
              <a:buChar char="•"/>
            </a:pPr>
            <a:endParaRPr lang="en-US" sz="500" dirty="0" smtClean="0">
              <a:solidFill>
                <a:schemeClr val="bg1"/>
              </a:solidFill>
            </a:endParaRPr>
          </a:p>
          <a:p>
            <a:pPr>
              <a:buFont typeface="Times New Roman" pitchFamily="18" charset="0"/>
              <a:buChar char="•"/>
            </a:pPr>
            <a:endParaRPr lang="en-US" sz="500" dirty="0">
              <a:solidFill>
                <a:schemeClr val="bg1"/>
              </a:solidFill>
            </a:endParaRPr>
          </a:p>
          <a:p>
            <a:pPr>
              <a:buFont typeface="Times New Roman" pitchFamily="18" charset="0"/>
              <a:buChar char="•"/>
            </a:pPr>
            <a:endParaRPr lang="en-US" sz="500" dirty="0" smtClean="0">
              <a:solidFill>
                <a:schemeClr val="bg1"/>
              </a:solidFill>
            </a:endParaRPr>
          </a:p>
          <a:p>
            <a:pPr>
              <a:buFont typeface="Times New Roman" pitchFamily="18" charset="0"/>
              <a:buChar char="•"/>
            </a:pPr>
            <a:endParaRPr lang="en-US" sz="500" dirty="0">
              <a:solidFill>
                <a:schemeClr val="bg1"/>
              </a:solidFill>
            </a:endParaRPr>
          </a:p>
          <a:p>
            <a:pPr>
              <a:buFont typeface="Times New Roman" pitchFamily="18" charset="0"/>
              <a:buChar char="•"/>
            </a:pPr>
            <a:endParaRPr lang="en-US" sz="500" dirty="0" smtClean="0">
              <a:solidFill>
                <a:schemeClr val="bg1"/>
              </a:solidFill>
            </a:endParaRPr>
          </a:p>
          <a:p>
            <a:pPr>
              <a:buFont typeface="Times New Roman" pitchFamily="18" charset="0"/>
              <a:buChar char="•"/>
            </a:pPr>
            <a:endParaRPr lang="en-US" sz="500" dirty="0">
              <a:solidFill>
                <a:schemeClr val="bg1"/>
              </a:solidFill>
            </a:endParaRPr>
          </a:p>
          <a:p>
            <a:pPr>
              <a:buFont typeface="Times New Roman" pitchFamily="18" charset="0"/>
              <a:buChar char="•"/>
            </a:pPr>
            <a:endParaRPr lang="en-US" sz="500" dirty="0" smtClean="0">
              <a:solidFill>
                <a:schemeClr val="bg1"/>
              </a:solidFill>
            </a:endParaRPr>
          </a:p>
          <a:p>
            <a:pPr>
              <a:buFont typeface="Times New Roman" pitchFamily="18" charset="0"/>
              <a:buChar char="•"/>
            </a:pPr>
            <a:endParaRPr lang="en-US" sz="500" dirty="0">
              <a:solidFill>
                <a:schemeClr val="bg1"/>
              </a:solidFill>
            </a:endParaRPr>
          </a:p>
          <a:p>
            <a:pPr>
              <a:buFont typeface="Times New Roman" pitchFamily="18" charset="0"/>
              <a:buChar char="•"/>
            </a:pPr>
            <a:endParaRPr lang="en-US" sz="500" dirty="0" smtClean="0">
              <a:solidFill>
                <a:schemeClr val="bg1"/>
              </a:solidFill>
            </a:endParaRPr>
          </a:p>
          <a:p>
            <a:pPr>
              <a:buFont typeface="Times New Roman" pitchFamily="18" charset="0"/>
              <a:buChar char="•"/>
            </a:pPr>
            <a:endParaRPr lang="en-US" sz="500" dirty="0">
              <a:solidFill>
                <a:schemeClr val="bg1"/>
              </a:solidFill>
            </a:endParaRPr>
          </a:p>
          <a:p>
            <a:pPr>
              <a:buFont typeface="Times New Roman" pitchFamily="18" charset="0"/>
              <a:buChar char="•"/>
            </a:pPr>
            <a:endParaRPr lang="en-US" sz="500" dirty="0" smtClean="0">
              <a:solidFill>
                <a:schemeClr val="bg1"/>
              </a:solidFill>
            </a:endParaRPr>
          </a:p>
          <a:p>
            <a:pPr>
              <a:buFont typeface="Times New Roman" pitchFamily="18" charset="0"/>
              <a:buChar char="•"/>
            </a:pPr>
            <a:endParaRPr lang="en-US" sz="500" dirty="0">
              <a:solidFill>
                <a:schemeClr val="bg1"/>
              </a:solidFill>
            </a:endParaRPr>
          </a:p>
          <a:p>
            <a:pPr>
              <a:buFont typeface="Times New Roman" pitchFamily="18" charset="0"/>
              <a:buChar char="•"/>
            </a:pPr>
            <a:endParaRPr lang="en-US" sz="500" dirty="0" smtClean="0">
              <a:solidFill>
                <a:schemeClr val="bg1"/>
              </a:solidFill>
            </a:endParaRPr>
          </a:p>
          <a:p>
            <a:pPr>
              <a:buFont typeface="Times New Roman" pitchFamily="18" charset="0"/>
              <a:buChar char="•"/>
            </a:pPr>
            <a:endParaRPr lang="en-US" sz="500" dirty="0">
              <a:solidFill>
                <a:schemeClr val="bg1"/>
              </a:solidFill>
            </a:endParaRPr>
          </a:p>
          <a:p>
            <a:pPr>
              <a:buFont typeface="Times New Roman" pitchFamily="18" charset="0"/>
              <a:buChar char="•"/>
            </a:pPr>
            <a:endParaRPr lang="en-US" sz="500" dirty="0" smtClean="0">
              <a:solidFill>
                <a:schemeClr val="bg1"/>
              </a:solidFill>
            </a:endParaRPr>
          </a:p>
          <a:p>
            <a:pPr marL="0" indent="0"/>
            <a:endParaRPr lang="en-US" sz="1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JVMTI to start/end generating events: </a:t>
            </a:r>
            <a:r>
              <a:rPr lang="en-US" sz="2000" dirty="0" err="1" smtClean="0">
                <a:solidFill>
                  <a:schemeClr val="bg1"/>
                </a:solidFill>
              </a:rPr>
              <a:t>chord.use.jvmti</a:t>
            </a:r>
            <a:r>
              <a:rPr lang="en-US" sz="2000" dirty="0" smtClean="0">
                <a:solidFill>
                  <a:schemeClr val="bg1"/>
                </a:solidFill>
              </a:rPr>
              <a:t>=[</a:t>
            </a:r>
            <a:r>
              <a:rPr lang="en-US" sz="2000" dirty="0" err="1" smtClean="0">
                <a:solidFill>
                  <a:schemeClr val="bg1"/>
                </a:solidFill>
              </a:rPr>
              <a:t>true|</a:t>
            </a:r>
            <a:r>
              <a:rPr lang="en-US" sz="2000" u="sng" dirty="0" err="1" smtClean="0">
                <a:solidFill>
                  <a:schemeClr val="bg1"/>
                </a:solidFill>
              </a:rPr>
              <a:t>false</a:t>
            </a:r>
            <a:r>
              <a:rPr lang="en-US" sz="2000" dirty="0" smtClean="0">
                <a:solidFill>
                  <a:schemeClr val="bg1"/>
                </a:solidFill>
              </a:rPr>
              <a:t>]</a:t>
            </a: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endParaRPr lang="en-US" sz="3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Reuse </a:t>
            </a:r>
            <a:r>
              <a:rPr lang="en-US" sz="2000" dirty="0">
                <a:solidFill>
                  <a:schemeClr val="bg1"/>
                </a:solidFill>
              </a:rPr>
              <a:t>traces from older Chord run: </a:t>
            </a:r>
            <a:r>
              <a:rPr lang="en-US" sz="2000" dirty="0" err="1">
                <a:solidFill>
                  <a:schemeClr val="bg1"/>
                </a:solidFill>
              </a:rPr>
              <a:t>chord.reuse.traces</a:t>
            </a:r>
            <a:r>
              <a:rPr lang="en-US" sz="2000" dirty="0">
                <a:solidFill>
                  <a:schemeClr val="bg1"/>
                </a:solidFill>
              </a:rPr>
              <a:t>=[</a:t>
            </a:r>
            <a:r>
              <a:rPr lang="en-US" sz="2000" dirty="0" err="1">
                <a:solidFill>
                  <a:schemeClr val="bg1"/>
                </a:solidFill>
              </a:rPr>
              <a:t>true|</a:t>
            </a:r>
            <a:r>
              <a:rPr lang="en-US" sz="2000" u="sng" dirty="0" err="1">
                <a:solidFill>
                  <a:schemeClr val="bg1"/>
                </a:solidFill>
              </a:rPr>
              <a:t>false</a:t>
            </a:r>
            <a:r>
              <a:rPr lang="en-US" sz="20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7" name="AutoShape 30"/>
          <p:cNvSpPr>
            <a:spLocks noChangeArrowheads="1"/>
          </p:cNvSpPr>
          <p:nvPr/>
        </p:nvSpPr>
        <p:spPr bwMode="auto">
          <a:xfrm>
            <a:off x="479778" y="2125134"/>
            <a:ext cx="8175625" cy="3157537"/>
          </a:xfrm>
          <a:prstGeom prst="roundRect">
            <a:avLst>
              <a:gd name="adj" fmla="val 6519"/>
            </a:avLst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>
              <a:solidFill>
                <a:srgbClr val="0860A8"/>
              </a:solidFill>
              <a:latin typeface="Arial" charset="0"/>
            </a:endParaRPr>
          </a:p>
        </p:txBody>
      </p:sp>
      <p:graphicFrame>
        <p:nvGraphicFramePr>
          <p:cNvPr id="1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479685"/>
              </p:ext>
            </p:extLst>
          </p:nvPr>
        </p:nvGraphicFramePr>
        <p:xfrm>
          <a:off x="513116" y="2125134"/>
          <a:ext cx="8142287" cy="3157537"/>
        </p:xfrm>
        <a:graphic>
          <a:graphicData uri="http://schemas.openxmlformats.org/drawingml/2006/table">
            <a:tbl>
              <a:tblPr/>
              <a:tblGrid>
                <a:gridCol w="2713580"/>
                <a:gridCol w="2715126"/>
                <a:gridCol w="2713581"/>
              </a:tblGrid>
              <a:tr h="315753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in same JVM as that running instrumented program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Pro: can inspect state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Con: either exclude JDK from instrumentation or don’t use it in event handling code, to avoid correctness or performance problems</a:t>
                      </a:r>
                    </a:p>
                  </a:txBody>
                  <a:tcPr marL="109728" marR="109728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in separate JVM after JVM running instrumented program finishes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Con: infeasible for long-running programs which generate lots of events, since all events are stored in a (binary) file on disk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in separate JVM in parallel with JVM running instrumented program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Best option: uses buffered POSIX pipe to communicate events between event-generating JVM and event-handling JVM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2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Example: Java Source Code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362200"/>
            <a:ext cx="6324600" cy="1981200"/>
          </a:xfrm>
        </p:spPr>
        <p:txBody>
          <a:bodyPr/>
          <a:lstStyle/>
          <a:p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1: package test;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2: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3: public class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HelloWorld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{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4:    public static void main(String[]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args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 {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5:      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System.out.print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("Hello World!");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6:    }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7: } </a:t>
            </a:r>
          </a:p>
        </p:txBody>
      </p:sp>
      <p:sp>
        <p:nvSpPr>
          <p:cNvPr id="976906" name="Text Box 10"/>
          <p:cNvSpPr txBox="1">
            <a:spLocks noChangeArrowheads="1"/>
          </p:cNvSpPr>
          <p:nvPr/>
        </p:nvSpPr>
        <p:spPr bwMode="auto">
          <a:xfrm>
            <a:off x="1524000" y="1638300"/>
            <a:ext cx="3009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File test/HelloWorld.java:</a:t>
            </a:r>
          </a:p>
        </p:txBody>
      </p:sp>
      <p:sp>
        <p:nvSpPr>
          <p:cNvPr id="976907" name="Rectangle 11"/>
          <p:cNvSpPr>
            <a:spLocks noChangeArrowheads="1"/>
          </p:cNvSpPr>
          <p:nvPr/>
        </p:nvSpPr>
        <p:spPr bwMode="auto">
          <a:xfrm>
            <a:off x="1600200" y="2209800"/>
            <a:ext cx="6248400" cy="20574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Architecture of Dynamic Analysis in Chord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620000" cy="5791200"/>
          </a:xfrm>
        </p:spPr>
        <p:txBody>
          <a:bodyPr/>
          <a:lstStyle/>
          <a:p>
            <a:pPr>
              <a:spcBef>
                <a:spcPts val="4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chord.project.analyses.BasicDynamicAnalysis</a:t>
            </a:r>
            <a:endParaRPr lang="en-US" sz="2400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Tahoma" pitchFamily="34" charset="0"/>
              </a:rPr>
              <a:t>workhorse run() method: configures and runs dynamic analysis</a:t>
            </a:r>
            <a:br>
              <a:rPr lang="en-US" sz="1800" dirty="0" smtClean="0">
                <a:solidFill>
                  <a:schemeClr val="bg1"/>
                </a:solidFill>
                <a:latin typeface="Tahoma" pitchFamily="34" charset="0"/>
              </a:rPr>
            </a:br>
            <a:endParaRPr lang="en-US" sz="400" dirty="0" smtClean="0">
              <a:solidFill>
                <a:schemeClr val="bg1"/>
              </a:solidFill>
              <a:latin typeface="Tahoma" pitchFamily="34" charset="0"/>
            </a:endParaRPr>
          </a:p>
          <a:p>
            <a:pPr>
              <a:spcBef>
                <a:spcPts val="4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</a:rPr>
              <a:t>chord.project.analyses.DynamicAnalysis</a:t>
            </a:r>
            <a:endParaRPr lang="en-US" sz="2400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Tahoma" pitchFamily="34" charset="0"/>
              </a:rPr>
              <a:t>provides interface to handle predefined instrumentation events</a:t>
            </a:r>
            <a:endParaRPr lang="en-US" sz="1800" b="1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bg1"/>
              </a:buClr>
              <a:buFont typeface="Arial" pitchFamily="34" charset="0"/>
              <a:buChar char="•"/>
            </a:pPr>
            <a:endParaRPr lang="en-US" sz="1500" b="1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</a:rPr>
              <a:t>chord.instr.BasicInstrumentor</a:t>
            </a:r>
            <a:endParaRPr lang="en-US" sz="2400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Tahoma" pitchFamily="34" charset="0"/>
              </a:rPr>
              <a:t>provides interface to instrument various parts of a Java program</a:t>
            </a:r>
            <a:br>
              <a:rPr lang="en-US" sz="1800" dirty="0" smtClean="0">
                <a:solidFill>
                  <a:schemeClr val="bg1"/>
                </a:solidFill>
                <a:latin typeface="Tahoma" pitchFamily="34" charset="0"/>
              </a:rPr>
            </a:br>
            <a:endParaRPr lang="en-US" sz="400" dirty="0" smtClean="0">
              <a:solidFill>
                <a:schemeClr val="bg1"/>
              </a:solidFill>
              <a:latin typeface="Tahoma" pitchFamily="34" charset="0"/>
            </a:endParaRPr>
          </a:p>
          <a:p>
            <a:pPr>
              <a:spcBef>
                <a:spcPts val="4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c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</a:rPr>
              <a:t>hord.instr.Instrumentor</a:t>
            </a:r>
            <a:endParaRPr lang="en-US" sz="2400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Tahoma" pitchFamily="34" charset="0"/>
              </a:rPr>
              <a:t>instruments predefined events</a:t>
            </a:r>
            <a:endParaRPr lang="en-US" sz="2000" dirty="0" smtClean="0">
              <a:solidFill>
                <a:schemeClr val="bg1"/>
              </a:solidFill>
              <a:latin typeface="Tahoma" pitchFamily="34" charset="0"/>
            </a:endParaRPr>
          </a:p>
          <a:p>
            <a:pPr>
              <a:spcBef>
                <a:spcPts val="400"/>
              </a:spcBef>
              <a:buClr>
                <a:schemeClr val="bg1"/>
              </a:buClr>
              <a:buFont typeface="Arial" pitchFamily="34" charset="0"/>
              <a:buChar char="•"/>
            </a:pPr>
            <a:endParaRPr lang="en-US" sz="1500" b="1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</a:rPr>
              <a:t>chord.runtime.BasicEventHandler</a:t>
            </a:r>
            <a:endParaRPr lang="en-US" sz="2400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Tahoma" pitchFamily="34" charset="0"/>
              </a:rPr>
              <a:t>starts/stops one-JVM dynamic analysis and maintains object IDs</a:t>
            </a:r>
            <a:br>
              <a:rPr lang="en-US" sz="1800" dirty="0" smtClean="0">
                <a:solidFill>
                  <a:schemeClr val="bg1"/>
                </a:solidFill>
                <a:latin typeface="Tahoma" pitchFamily="34" charset="0"/>
              </a:rPr>
            </a:br>
            <a:endParaRPr lang="en-US" sz="400" dirty="0" smtClean="0">
              <a:solidFill>
                <a:schemeClr val="bg1"/>
              </a:solidFill>
              <a:latin typeface="Tahoma" pitchFamily="34" charset="0"/>
            </a:endParaRPr>
          </a:p>
          <a:p>
            <a:pPr>
              <a:spcBef>
                <a:spcPts val="4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c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</a:rPr>
              <a:t>hord.runtime.TraceEventHandler</a:t>
            </a:r>
            <a:endParaRPr lang="en-US" sz="2400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Tahoma" pitchFamily="34" charset="0"/>
              </a:rPr>
              <a:t>starts/stops two-JVM dynamic analysis</a:t>
            </a:r>
            <a:br>
              <a:rPr lang="en-US" sz="1800" dirty="0" smtClean="0">
                <a:solidFill>
                  <a:schemeClr val="bg1"/>
                </a:solidFill>
                <a:latin typeface="Tahoma" pitchFamily="34" charset="0"/>
              </a:rPr>
            </a:br>
            <a:endParaRPr lang="en-US" sz="400" dirty="0" smtClean="0">
              <a:solidFill>
                <a:schemeClr val="bg1"/>
              </a:solidFill>
              <a:latin typeface="Tahoma" pitchFamily="34" charset="0"/>
            </a:endParaRPr>
          </a:p>
          <a:p>
            <a:pPr>
              <a:spcBef>
                <a:spcPts val="4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c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</a:rPr>
              <a:t>hord.runtime.EventHandler</a:t>
            </a:r>
            <a:endParaRPr lang="en-US" sz="24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Tahoma" pitchFamily="34" charset="0"/>
              </a:rPr>
              <a:t>writes predefined events to buffer encapsulating trace file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089378" y="1272822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/>
          <p:nvPr/>
        </p:nvCxnSpPr>
        <p:spPr bwMode="auto">
          <a:xfrm>
            <a:off x="1089378" y="3002844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1089378" y="5449710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1089378" y="4713111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051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Combining Static and Dynamic Analysis</a:t>
            </a:r>
          </a:p>
        </p:txBody>
      </p:sp>
      <p:sp>
        <p:nvSpPr>
          <p:cNvPr id="917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Static followed by Dynamic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reduce instrumentation overhead of dynamic</a:t>
            </a:r>
            <a:endParaRPr lang="en-US" sz="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Dynamic followed by Static</a:t>
            </a:r>
          </a:p>
          <a:p>
            <a:pPr marL="800100" lvl="1" indent="-342900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Counterexamples: query is false on some input</a:t>
            </a:r>
            <a:endParaRPr lang="en-US" sz="26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Likely invariants: a query true on some inputs is likely true on all inputs [Ernst 2001]</a:t>
            </a:r>
          </a:p>
          <a:p>
            <a:pPr marL="800100" lvl="1" indent="-342900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Proofs: a query true on some inputs is likely true on all inputs </a:t>
            </a:r>
            <a:r>
              <a:rPr lang="en-US" sz="2200" i="1" dirty="0">
                <a:solidFill>
                  <a:schemeClr val="bg1"/>
                </a:solidFill>
              </a:rPr>
              <a:t>and </a:t>
            </a:r>
            <a:r>
              <a:rPr lang="en-US" sz="2200" dirty="0">
                <a:solidFill>
                  <a:schemeClr val="bg1"/>
                </a:solidFill>
              </a:rPr>
              <a:t>for likely the same reason [this talk]</a:t>
            </a:r>
            <a:endParaRPr lang="en-US" sz="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Static and Dynamic interleaved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Yogi, </a:t>
            </a:r>
            <a:r>
              <a:rPr lang="en-US" sz="2200" dirty="0" err="1">
                <a:solidFill>
                  <a:schemeClr val="bg1"/>
                </a:solidFill>
              </a:rPr>
              <a:t>concolic</a:t>
            </a:r>
            <a:r>
              <a:rPr lang="en-US" sz="2200" dirty="0">
                <a:solidFill>
                  <a:schemeClr val="bg1"/>
                </a:solidFill>
              </a:rPr>
              <a:t> testing (EXE, DART, CUTE, SAGE)</a:t>
            </a:r>
          </a:p>
        </p:txBody>
      </p:sp>
    </p:spTree>
    <p:extLst>
      <p:ext uri="{BB962C8B-B14F-4D97-AF65-F5344CB8AC3E}">
        <p14:creationId xmlns:p14="http://schemas.microsoft.com/office/powerpoint/2010/main" val="409653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Benchmark Characteristics</a:t>
            </a:r>
          </a:p>
        </p:txBody>
      </p:sp>
      <p:graphicFrame>
        <p:nvGraphicFramePr>
          <p:cNvPr id="91098" name="Group 9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02116"/>
              </p:ext>
            </p:extLst>
          </p:nvPr>
        </p:nvGraphicFramePr>
        <p:xfrm>
          <a:off x="609600" y="1528763"/>
          <a:ext cx="7772400" cy="3930015"/>
        </p:xfrm>
        <a:graphic>
          <a:graphicData uri="http://schemas.openxmlformats.org/drawingml/2006/table">
            <a:tbl>
              <a:tblPr/>
              <a:tblGrid>
                <a:gridCol w="1295400"/>
                <a:gridCol w="1143000"/>
                <a:gridCol w="1295400"/>
                <a:gridCol w="1447800"/>
                <a:gridCol w="1295400"/>
                <a:gridCol w="1295400"/>
              </a:tblGrid>
              <a:tr h="728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37160" marR="13716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classes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methods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(x 1000)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</a:b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bytecodes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(x 1000)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allocation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sites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(x 1000)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queries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(x 1000)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hedc</a:t>
                      </a:r>
                    </a:p>
                  </a:txBody>
                  <a:tcPr marL="137160" marR="13716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309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1.9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151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1.9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0. 6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weblech</a:t>
                      </a:r>
                    </a:p>
                  </a:txBody>
                  <a:tcPr marL="137160" marR="13716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532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3.1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230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3.0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0.7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lusearch</a:t>
                      </a:r>
                    </a:p>
                  </a:txBody>
                  <a:tcPr marL="137160" marR="13716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611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3.8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267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3.5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7.2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hsqldb</a:t>
                      </a:r>
                    </a:p>
                  </a:txBody>
                  <a:tcPr marL="137160" marR="13716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771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6.4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472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5.1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14.4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avrora</a:t>
                      </a:r>
                    </a:p>
                  </a:txBody>
                  <a:tcPr marL="137160" marR="13716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1498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5. 9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312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5.9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14.4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sunflow</a:t>
                      </a:r>
                    </a:p>
                  </a:txBody>
                  <a:tcPr marL="137160" marR="13716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992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6.6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478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6.1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10.0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52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Benchmark Characteristics</a:t>
            </a:r>
          </a:p>
        </p:txBody>
      </p:sp>
      <p:graphicFrame>
        <p:nvGraphicFramePr>
          <p:cNvPr id="91098" name="Group 9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708099"/>
              </p:ext>
            </p:extLst>
          </p:nvPr>
        </p:nvGraphicFramePr>
        <p:xfrm>
          <a:off x="609600" y="1528763"/>
          <a:ext cx="7772400" cy="3930015"/>
        </p:xfrm>
        <a:graphic>
          <a:graphicData uri="http://schemas.openxmlformats.org/drawingml/2006/table">
            <a:tbl>
              <a:tblPr/>
              <a:tblGrid>
                <a:gridCol w="1295400"/>
                <a:gridCol w="1143000"/>
                <a:gridCol w="1295400"/>
                <a:gridCol w="1447800"/>
                <a:gridCol w="1295400"/>
                <a:gridCol w="1295400"/>
              </a:tblGrid>
              <a:tr h="728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37160" marR="13716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classes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methods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(x 1000)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bytecodes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(x 1000)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allocation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sites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(x 1000)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queries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(x 1000)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hedc</a:t>
                      </a:r>
                    </a:p>
                  </a:txBody>
                  <a:tcPr marL="137160" marR="13716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309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1.9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151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1.9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0. 6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weblech</a:t>
                      </a:r>
                    </a:p>
                  </a:txBody>
                  <a:tcPr marL="137160" marR="13716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532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3.1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230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3.0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0.7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lusearch</a:t>
                      </a:r>
                    </a:p>
                  </a:txBody>
                  <a:tcPr marL="137160" marR="13716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611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3.8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267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3.5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7.2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hsqldb</a:t>
                      </a:r>
                    </a:p>
                  </a:txBody>
                  <a:tcPr marL="137160" marR="13716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771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6.4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472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5.1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14.4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avrora</a:t>
                      </a:r>
                    </a:p>
                  </a:txBody>
                  <a:tcPr marL="137160" marR="13716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1498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5. 9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312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5.9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14.4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sunflow</a:t>
                      </a:r>
                    </a:p>
                  </a:txBody>
                  <a:tcPr marL="137160" marR="13716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992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6.6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478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6.1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10.0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Precision Comparison</a:t>
            </a:r>
          </a:p>
        </p:txBody>
      </p:sp>
      <p:sp>
        <p:nvSpPr>
          <p:cNvPr id="187826" name="Text Box 434"/>
          <p:cNvSpPr txBox="1">
            <a:spLocks noChangeArrowheads="1"/>
          </p:cNvSpPr>
          <p:nvPr/>
        </p:nvSpPr>
        <p:spPr bwMode="auto">
          <a:xfrm>
            <a:off x="1162050" y="979488"/>
            <a:ext cx="22129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Previous Approach</a:t>
            </a:r>
          </a:p>
        </p:txBody>
      </p:sp>
      <p:sp>
        <p:nvSpPr>
          <p:cNvPr id="187827" name="Text Box 435"/>
          <p:cNvSpPr txBox="1">
            <a:spLocks noChangeArrowheads="1"/>
          </p:cNvSpPr>
          <p:nvPr/>
        </p:nvSpPr>
        <p:spPr bwMode="auto">
          <a:xfrm>
            <a:off x="6448425" y="979488"/>
            <a:ext cx="167481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Our Approach</a:t>
            </a:r>
          </a:p>
        </p:txBody>
      </p:sp>
      <p:sp>
        <p:nvSpPr>
          <p:cNvPr id="187829" name="Rectangle 437"/>
          <p:cNvSpPr>
            <a:spLocks noChangeArrowheads="1"/>
          </p:cNvSpPr>
          <p:nvPr/>
        </p:nvSpPr>
        <p:spPr bwMode="auto">
          <a:xfrm>
            <a:off x="609600" y="4038600"/>
            <a:ext cx="3429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</a:rPr>
              <a:t>Pointer abstraction:</a:t>
            </a:r>
          </a:p>
          <a:p>
            <a:pPr marL="800100" lvl="1" indent="-342900" algn="l">
              <a:lnSpc>
                <a:spcPct val="90000"/>
              </a:lnSpc>
              <a:spcBef>
                <a:spcPts val="7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>
                <a:solidFill>
                  <a:schemeClr val="bg1"/>
                </a:solidFill>
              </a:rPr>
              <a:t>Allocation sites</a:t>
            </a:r>
          </a:p>
          <a:p>
            <a:pPr marL="342900" indent="-34290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</a:pPr>
            <a:endParaRPr lang="en-US" sz="500" b="0" dirty="0">
              <a:solidFill>
                <a:schemeClr val="bg1"/>
              </a:solidFill>
            </a:endParaRPr>
          </a:p>
          <a:p>
            <a:pPr marL="342900" indent="-34290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</a:rPr>
              <a:t>Control abstraction:</a:t>
            </a:r>
          </a:p>
          <a:p>
            <a:pPr marL="800100" lvl="1" indent="-342900" algn="l">
              <a:lnSpc>
                <a:spcPct val="90000"/>
              </a:lnSpc>
              <a:spcBef>
                <a:spcPts val="7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>
                <a:solidFill>
                  <a:schemeClr val="bg1"/>
                </a:solidFill>
              </a:rPr>
              <a:t>Flow insensitive</a:t>
            </a:r>
          </a:p>
          <a:p>
            <a:pPr marL="800100" lvl="1" indent="-342900" algn="l">
              <a:lnSpc>
                <a:spcPct val="90000"/>
              </a:lnSpc>
              <a:spcBef>
                <a:spcPts val="7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>
                <a:solidFill>
                  <a:schemeClr val="bg1"/>
                </a:solidFill>
              </a:rPr>
              <a:t>Context insensitive</a:t>
            </a:r>
          </a:p>
        </p:txBody>
      </p:sp>
      <p:sp>
        <p:nvSpPr>
          <p:cNvPr id="187830" name="Rectangle 438"/>
          <p:cNvSpPr>
            <a:spLocks noChangeArrowheads="1"/>
          </p:cNvSpPr>
          <p:nvPr/>
        </p:nvSpPr>
        <p:spPr bwMode="auto">
          <a:xfrm>
            <a:off x="5257800" y="4038600"/>
            <a:ext cx="3352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</a:rPr>
              <a:t>Pointer abstraction:</a:t>
            </a:r>
          </a:p>
          <a:p>
            <a:pPr marL="800100" lvl="1" indent="-342900" algn="l">
              <a:lnSpc>
                <a:spcPct val="90000"/>
              </a:lnSpc>
              <a:spcBef>
                <a:spcPts val="7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>
                <a:solidFill>
                  <a:schemeClr val="bg1"/>
                </a:solidFill>
              </a:rPr>
              <a:t>2-partition</a:t>
            </a:r>
          </a:p>
          <a:p>
            <a:pPr marL="342900" indent="-34290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</a:pPr>
            <a:endParaRPr lang="en-US" sz="500" b="0" dirty="0">
              <a:solidFill>
                <a:schemeClr val="bg1"/>
              </a:solidFill>
            </a:endParaRPr>
          </a:p>
          <a:p>
            <a:pPr marL="342900" indent="-34290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</a:rPr>
              <a:t>Control abstraction:</a:t>
            </a:r>
          </a:p>
          <a:p>
            <a:pPr marL="800100" lvl="1" indent="-342900" algn="l">
              <a:lnSpc>
                <a:spcPct val="90000"/>
              </a:lnSpc>
              <a:spcBef>
                <a:spcPts val="7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>
                <a:solidFill>
                  <a:schemeClr val="bg1"/>
                </a:solidFill>
              </a:rPr>
              <a:t>Flow sensitive</a:t>
            </a:r>
          </a:p>
          <a:p>
            <a:pPr marL="800100" lvl="1" indent="-342900" algn="l">
              <a:lnSpc>
                <a:spcPct val="90000"/>
              </a:lnSpc>
              <a:spcBef>
                <a:spcPts val="7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>
                <a:solidFill>
                  <a:schemeClr val="bg1"/>
                </a:solidFill>
              </a:rPr>
              <a:t>Context sensitive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69968"/>
              </p:ext>
            </p:extLst>
          </p:nvPr>
        </p:nvGraphicFramePr>
        <p:xfrm>
          <a:off x="17462" y="1165225"/>
          <a:ext cx="3746501" cy="2822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420305"/>
              </p:ext>
            </p:extLst>
          </p:nvPr>
        </p:nvGraphicFramePr>
        <p:xfrm>
          <a:off x="3762375" y="1174750"/>
          <a:ext cx="5041900" cy="280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586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795088"/>
              </p:ext>
            </p:extLst>
          </p:nvPr>
        </p:nvGraphicFramePr>
        <p:xfrm>
          <a:off x="17462" y="1165225"/>
          <a:ext cx="3746501" cy="2822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032439"/>
              </p:ext>
            </p:extLst>
          </p:nvPr>
        </p:nvGraphicFramePr>
        <p:xfrm>
          <a:off x="3762375" y="1174750"/>
          <a:ext cx="5041900" cy="280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550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Precision Comparison</a:t>
            </a:r>
          </a:p>
        </p:txBody>
      </p:sp>
      <p:sp>
        <p:nvSpPr>
          <p:cNvPr id="855045" name="AutoShape 5"/>
          <p:cNvSpPr>
            <a:spLocks noChangeArrowheads="1"/>
          </p:cNvSpPr>
          <p:nvPr/>
        </p:nvSpPr>
        <p:spPr bwMode="auto">
          <a:xfrm>
            <a:off x="609600" y="4191000"/>
            <a:ext cx="8077200" cy="2209800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ts val="800"/>
              </a:spcBef>
            </a:pPr>
            <a:endParaRPr lang="en-US" sz="2400" b="0"/>
          </a:p>
        </p:txBody>
      </p:sp>
      <p:sp>
        <p:nvSpPr>
          <p:cNvPr id="855046" name="Text Box 6"/>
          <p:cNvSpPr txBox="1">
            <a:spLocks noChangeArrowheads="1"/>
          </p:cNvSpPr>
          <p:nvPr/>
        </p:nvSpPr>
        <p:spPr bwMode="auto">
          <a:xfrm>
            <a:off x="1162050" y="979488"/>
            <a:ext cx="22129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Previous Approach</a:t>
            </a:r>
          </a:p>
        </p:txBody>
      </p:sp>
      <p:sp>
        <p:nvSpPr>
          <p:cNvPr id="855047" name="Text Box 7"/>
          <p:cNvSpPr txBox="1">
            <a:spLocks noChangeArrowheads="1"/>
          </p:cNvSpPr>
          <p:nvPr/>
        </p:nvSpPr>
        <p:spPr bwMode="auto">
          <a:xfrm>
            <a:off x="6448425" y="979488"/>
            <a:ext cx="167481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Our Approach</a:t>
            </a:r>
          </a:p>
        </p:txBody>
      </p:sp>
      <p:sp>
        <p:nvSpPr>
          <p:cNvPr id="855048" name="Rectangle 8"/>
          <p:cNvSpPr>
            <a:spLocks noChangeArrowheads="1"/>
          </p:cNvSpPr>
          <p:nvPr/>
        </p:nvSpPr>
        <p:spPr bwMode="auto">
          <a:xfrm>
            <a:off x="838200" y="4441825"/>
            <a:ext cx="7696200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</a:rPr>
              <a:t>Previous scalable approach resolves 27% of queries</a:t>
            </a:r>
          </a:p>
          <a:p>
            <a:pPr marL="342900" indent="-34290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</a:pPr>
            <a:endParaRPr lang="en-US" sz="200" b="0" dirty="0">
              <a:solidFill>
                <a:schemeClr val="bg1"/>
              </a:solidFill>
            </a:endParaRPr>
          </a:p>
          <a:p>
            <a:pPr marL="342900" indent="-342900" algn="l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</a:rPr>
              <a:t>Our approach resolves 82% of queries</a:t>
            </a:r>
          </a:p>
          <a:p>
            <a:pPr marL="800100" lvl="1" indent="-342900" algn="l">
              <a:lnSpc>
                <a:spcPct val="90000"/>
              </a:lnSpc>
              <a:spcBef>
                <a:spcPts val="7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>
                <a:solidFill>
                  <a:schemeClr val="bg1"/>
                </a:solidFill>
              </a:rPr>
              <a:t>55% of queries are proven thread-local</a:t>
            </a:r>
          </a:p>
          <a:p>
            <a:pPr marL="800100" lvl="1" indent="-342900" algn="l">
              <a:lnSpc>
                <a:spcPct val="90000"/>
              </a:lnSpc>
              <a:spcBef>
                <a:spcPts val="7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>
                <a:solidFill>
                  <a:schemeClr val="bg1"/>
                </a:solidFill>
              </a:rPr>
              <a:t>27% of queries are observed thread-shared</a:t>
            </a:r>
            <a:endParaRPr lang="en-US" sz="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21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Running Time Breakdown</a:t>
            </a:r>
          </a:p>
        </p:txBody>
      </p:sp>
      <p:graphicFrame>
        <p:nvGraphicFramePr>
          <p:cNvPr id="8806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857992"/>
              </p:ext>
            </p:extLst>
          </p:nvPr>
        </p:nvGraphicFramePr>
        <p:xfrm>
          <a:off x="762000" y="1255713"/>
          <a:ext cx="7391400" cy="4611691"/>
        </p:xfrm>
        <a:graphic>
          <a:graphicData uri="http://schemas.openxmlformats.org/drawingml/2006/table">
            <a:tbl>
              <a:tblPr/>
              <a:tblGrid>
                <a:gridCol w="1277938"/>
                <a:gridCol w="1289050"/>
                <a:gridCol w="1203325"/>
                <a:gridCol w="1203325"/>
                <a:gridCol w="1198562"/>
                <a:gridCol w="1219200"/>
              </a:tblGrid>
              <a:tr h="46513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37160" marR="13716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baseline static analysis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our approach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5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dynamicanalysis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static analysis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5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total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per query group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3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mean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max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hedc</a:t>
                      </a:r>
                    </a:p>
                  </a:txBody>
                  <a:tcPr marL="137160" marR="13716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24s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6s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38s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1s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2s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weblech</a:t>
                      </a:r>
                    </a:p>
                  </a:txBody>
                  <a:tcPr marL="137160" marR="13716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39s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8s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1m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2s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4s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lusearch</a:t>
                      </a:r>
                    </a:p>
                  </a:txBody>
                  <a:tcPr marL="137160" marR="13716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43s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31s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8m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3s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6s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hsqldb</a:t>
                      </a:r>
                    </a:p>
                  </a:txBody>
                  <a:tcPr marL="137160" marR="13716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1m08s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35s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86m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11s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21s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avrora</a:t>
                      </a:r>
                    </a:p>
                  </a:txBody>
                  <a:tcPr marL="137160" marR="13716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1m00s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32s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41m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5s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8s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sunflow</a:t>
                      </a:r>
                    </a:p>
                  </a:txBody>
                  <a:tcPr marL="137160" marR="13716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1m18s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3m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74m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9s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19s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412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Sparsity of Our Abstraction</a:t>
            </a:r>
          </a:p>
        </p:txBody>
      </p:sp>
      <p:graphicFrame>
        <p:nvGraphicFramePr>
          <p:cNvPr id="879619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872090"/>
              </p:ext>
            </p:extLst>
          </p:nvPr>
        </p:nvGraphicFramePr>
        <p:xfrm>
          <a:off x="1066800" y="1371600"/>
          <a:ext cx="6705600" cy="4191002"/>
        </p:xfrm>
        <a:graphic>
          <a:graphicData uri="http://schemas.openxmlformats.org/drawingml/2006/table">
            <a:tbl>
              <a:tblPr/>
              <a:tblGrid>
                <a:gridCol w="1273175"/>
                <a:gridCol w="1524000"/>
                <a:gridCol w="968375"/>
                <a:gridCol w="958850"/>
                <a:gridCol w="990600"/>
                <a:gridCol w="990600"/>
              </a:tblGrid>
              <a:tr h="46672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37160" marR="13716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total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# sites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                 # sites set to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6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all queries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proven queries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6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mean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max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mean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max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hedc</a:t>
                      </a:r>
                    </a:p>
                  </a:txBody>
                  <a:tcPr marL="137160" marR="13716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1,914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3.2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1.4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weblech</a:t>
                      </a:r>
                    </a:p>
                  </a:txBody>
                  <a:tcPr marL="137160" marR="13716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2,958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2.2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8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1.5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lusearch</a:t>
                      </a:r>
                    </a:p>
                  </a:txBody>
                  <a:tcPr marL="137160" marR="13716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3,549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2.2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18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1.5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18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hsqldb</a:t>
                      </a:r>
                    </a:p>
                  </a:txBody>
                  <a:tcPr marL="137160" marR="13716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5,056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2.7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56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1.3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avrora</a:t>
                      </a:r>
                    </a:p>
                  </a:txBody>
                  <a:tcPr marL="137160" marR="13716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5,923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12.1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195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2.3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31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sunflow</a:t>
                      </a:r>
                    </a:p>
                  </a:txBody>
                  <a:tcPr marL="137160" marR="13716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6,053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2.2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18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1.3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15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9696" name="Rectangle 80"/>
          <p:cNvSpPr>
            <a:spLocks noChangeArrowheads="1"/>
          </p:cNvSpPr>
          <p:nvPr/>
        </p:nvSpPr>
        <p:spPr bwMode="auto">
          <a:xfrm>
            <a:off x="6713538" y="1432754"/>
            <a:ext cx="274637" cy="353943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656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Related Open-Source Projects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 err="1" smtClean="0">
                <a:solidFill>
                  <a:schemeClr val="bg1"/>
                </a:solidFill>
              </a:rPr>
              <a:t>JikesRVM</a:t>
            </a:r>
            <a:r>
              <a:rPr lang="en-US" sz="2600" dirty="0" smtClean="0">
                <a:solidFill>
                  <a:schemeClr val="bg1"/>
                </a:solidFill>
              </a:rPr>
              <a:t>: Java Research Virtual Machine</a:t>
            </a: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Soot </a:t>
            </a:r>
            <a:r>
              <a:rPr lang="en-US" sz="2600" dirty="0">
                <a:solidFill>
                  <a:schemeClr val="bg1"/>
                </a:solidFill>
              </a:rPr>
              <a:t>+ </a:t>
            </a:r>
            <a:r>
              <a:rPr lang="en-US" sz="2600" dirty="0" smtClean="0">
                <a:solidFill>
                  <a:schemeClr val="bg1"/>
                </a:solidFill>
              </a:rPr>
              <a:t>Paddle: Static analysis and transformation framework for Java </a:t>
            </a:r>
            <a:r>
              <a:rPr lang="en-US" sz="2600" dirty="0" err="1" smtClean="0">
                <a:solidFill>
                  <a:schemeClr val="bg1"/>
                </a:solidFill>
              </a:rPr>
              <a:t>bytecode</a:t>
            </a:r>
            <a:endParaRPr lang="en-US" sz="26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IBM </a:t>
            </a:r>
            <a:r>
              <a:rPr lang="en-US" sz="2600" dirty="0" smtClean="0">
                <a:solidFill>
                  <a:schemeClr val="bg1"/>
                </a:solidFill>
              </a:rPr>
              <a:t>WALA: Static analysis framework for Java </a:t>
            </a:r>
            <a:r>
              <a:rPr lang="en-US" sz="2600" dirty="0" err="1" smtClean="0">
                <a:solidFill>
                  <a:schemeClr val="bg1"/>
                </a:solidFill>
              </a:rPr>
              <a:t>bytecode</a:t>
            </a:r>
            <a:r>
              <a:rPr lang="en-US" sz="2600" dirty="0" smtClean="0">
                <a:solidFill>
                  <a:schemeClr val="bg1"/>
                </a:solidFill>
              </a:rPr>
              <a:t> and related languages</a:t>
            </a:r>
            <a:endParaRPr lang="en-US" sz="26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 err="1" smtClean="0">
                <a:solidFill>
                  <a:schemeClr val="bg1"/>
                </a:solidFill>
              </a:rPr>
              <a:t>RoadRunner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(Flanagan &amp; Freund): Dynamic analysis framework for Java concurrency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Acknowledgments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 err="1" smtClean="0">
                <a:solidFill>
                  <a:schemeClr val="bg1"/>
                </a:solidFill>
              </a:rPr>
              <a:t>Joeq</a:t>
            </a:r>
            <a:r>
              <a:rPr lang="en-US" sz="2600" dirty="0" smtClean="0">
                <a:solidFill>
                  <a:schemeClr val="bg1"/>
                </a:solidFill>
              </a:rPr>
              <a:t>: Static analysis and transformation framework for Java </a:t>
            </a:r>
            <a:r>
              <a:rPr lang="en-US" sz="2600" dirty="0" err="1" smtClean="0">
                <a:solidFill>
                  <a:schemeClr val="bg1"/>
                </a:solidFill>
              </a:rPr>
              <a:t>bytecode</a:t>
            </a:r>
            <a:endParaRPr lang="en-US" sz="26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 err="1" smtClean="0">
                <a:solidFill>
                  <a:schemeClr val="bg1"/>
                </a:solidFill>
              </a:rPr>
              <a:t>Javassist</a:t>
            </a:r>
            <a:r>
              <a:rPr lang="en-US" sz="2600" dirty="0" smtClean="0">
                <a:solidFill>
                  <a:schemeClr val="bg1"/>
                </a:solidFill>
              </a:rPr>
              <a:t>: Java </a:t>
            </a:r>
            <a:r>
              <a:rPr lang="en-US" sz="2600" dirty="0" err="1" smtClean="0">
                <a:solidFill>
                  <a:schemeClr val="bg1"/>
                </a:solidFill>
              </a:rPr>
              <a:t>bytecode</a:t>
            </a:r>
            <a:r>
              <a:rPr lang="en-US" sz="2600" dirty="0" smtClean="0">
                <a:solidFill>
                  <a:schemeClr val="bg1"/>
                </a:solidFill>
              </a:rPr>
              <a:t> manipulation framework</a:t>
            </a:r>
            <a:endParaRPr lang="en-US" sz="26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 err="1" smtClean="0">
                <a:solidFill>
                  <a:schemeClr val="bg1"/>
                </a:solidFill>
              </a:rPr>
              <a:t>bddbddb</a:t>
            </a:r>
            <a:r>
              <a:rPr lang="en-US" sz="2600" dirty="0" smtClean="0">
                <a:solidFill>
                  <a:schemeClr val="bg1"/>
                </a:solidFill>
              </a:rPr>
              <a:t>: BDD-based </a:t>
            </a:r>
            <a:r>
              <a:rPr lang="en-US" sz="2600" dirty="0" err="1" smtClean="0">
                <a:solidFill>
                  <a:schemeClr val="bg1"/>
                </a:solidFill>
              </a:rPr>
              <a:t>Datalog</a:t>
            </a:r>
            <a:r>
              <a:rPr lang="en-US" sz="2600" dirty="0" smtClean="0">
                <a:solidFill>
                  <a:schemeClr val="bg1"/>
                </a:solidFill>
              </a:rPr>
              <a:t> solver</a:t>
            </a:r>
          </a:p>
          <a:p>
            <a:pPr marL="0" indent="0"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0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Pretty-Printing Java Bytecode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53400" cy="3505200"/>
          </a:xfrm>
        </p:spPr>
        <p:txBody>
          <a:bodyPr/>
          <a:lstStyle/>
          <a:p>
            <a:pPr>
              <a:lnSpc>
                <a:spcPct val="95000"/>
              </a:lnSpc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public class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test.HelloWorld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extends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java.lang.Object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Constant pool: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const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#1 = Method #6.#20;  </a:t>
            </a:r>
            <a:r>
              <a:rPr lang="en-US" sz="1300" b="1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// java/</a:t>
            </a:r>
            <a:r>
              <a:rPr lang="en-US" sz="1300" b="1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lang</a:t>
            </a:r>
            <a:r>
              <a:rPr lang="en-US" sz="1300" b="1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/Object."&lt;</a:t>
            </a:r>
            <a:r>
              <a:rPr lang="en-US" sz="1300" b="1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init</a:t>
            </a:r>
            <a:r>
              <a:rPr lang="en-US" sz="1300" b="1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&gt;":()V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...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public static void main(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java.lang.String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[]);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Code: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Stack=2, Locals=1,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Args_size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=1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0: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getstatic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#2;  </a:t>
            </a:r>
            <a:r>
              <a:rPr lang="en-US" sz="1300" b="1" dirty="0">
                <a:solidFill>
                  <a:schemeClr val="bg1"/>
                </a:solidFill>
                <a:latin typeface="Courier New" pitchFamily="49" charset="0"/>
              </a:rPr>
              <a:t>// Field java/</a:t>
            </a:r>
            <a:r>
              <a:rPr lang="en-US" sz="1300" b="1" dirty="0" err="1">
                <a:solidFill>
                  <a:schemeClr val="bg1"/>
                </a:solidFill>
                <a:latin typeface="Courier New" pitchFamily="49" charset="0"/>
              </a:rPr>
              <a:t>lang</a:t>
            </a:r>
            <a:r>
              <a:rPr lang="en-US" sz="1300" b="1" dirty="0">
                <a:solidFill>
                  <a:schemeClr val="bg1"/>
                </a:solidFill>
                <a:latin typeface="Courier New" pitchFamily="49" charset="0"/>
              </a:rPr>
              <a:t>/</a:t>
            </a:r>
            <a:r>
              <a:rPr lang="en-US" sz="1300" b="1" dirty="0" err="1">
                <a:solidFill>
                  <a:schemeClr val="bg1"/>
                </a:solidFill>
                <a:latin typeface="Courier New" pitchFamily="49" charset="0"/>
              </a:rPr>
              <a:t>System.out:Ljava</a:t>
            </a:r>
            <a:r>
              <a:rPr lang="en-US" sz="1300" b="1" dirty="0">
                <a:solidFill>
                  <a:schemeClr val="bg1"/>
                </a:solidFill>
                <a:latin typeface="Courier New" pitchFamily="49" charset="0"/>
              </a:rPr>
              <a:t>/</a:t>
            </a:r>
            <a:r>
              <a:rPr lang="en-US" sz="1300" b="1" dirty="0" err="1">
                <a:solidFill>
                  <a:schemeClr val="bg1"/>
                </a:solidFill>
                <a:latin typeface="Courier New" pitchFamily="49" charset="0"/>
              </a:rPr>
              <a:t>io</a:t>
            </a:r>
            <a:r>
              <a:rPr lang="en-US" sz="1300" b="1" dirty="0">
                <a:solidFill>
                  <a:schemeClr val="bg1"/>
                </a:solidFill>
                <a:latin typeface="Courier New" pitchFamily="49" charset="0"/>
              </a:rPr>
              <a:t>/</a:t>
            </a:r>
            <a:r>
              <a:rPr lang="en-US" sz="1300" b="1" dirty="0" err="1">
                <a:solidFill>
                  <a:schemeClr val="bg1"/>
                </a:solidFill>
                <a:latin typeface="Courier New" pitchFamily="49" charset="0"/>
              </a:rPr>
              <a:t>PrintStream</a:t>
            </a:r>
            <a:r>
              <a:rPr lang="en-US" sz="13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3: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ldc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#3;  </a:t>
            </a:r>
            <a:r>
              <a:rPr lang="en-US" sz="1300" b="1" dirty="0">
                <a:solidFill>
                  <a:schemeClr val="bg1"/>
                </a:solidFill>
                <a:latin typeface="Courier New" pitchFamily="49" charset="0"/>
              </a:rPr>
              <a:t>// String Hello World!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5: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invokevirtual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#4;  </a:t>
            </a:r>
            <a:r>
              <a:rPr lang="en-US" sz="1300" b="1" dirty="0">
                <a:solidFill>
                  <a:schemeClr val="bg1"/>
                </a:solidFill>
                <a:latin typeface="Courier New" pitchFamily="49" charset="0"/>
              </a:rPr>
              <a:t>// Method java/</a:t>
            </a:r>
            <a:r>
              <a:rPr lang="en-US" sz="1300" b="1" dirty="0" err="1">
                <a:solidFill>
                  <a:schemeClr val="bg1"/>
                </a:solidFill>
                <a:latin typeface="Courier New" pitchFamily="49" charset="0"/>
              </a:rPr>
              <a:t>io</a:t>
            </a:r>
            <a:r>
              <a:rPr lang="en-US" sz="1300" b="1" dirty="0">
                <a:solidFill>
                  <a:schemeClr val="bg1"/>
                </a:solidFill>
                <a:latin typeface="Courier New" pitchFamily="49" charset="0"/>
              </a:rPr>
              <a:t>/</a:t>
            </a:r>
            <a:r>
              <a:rPr lang="en-US" sz="1300" b="1" dirty="0" err="1">
                <a:solidFill>
                  <a:schemeClr val="bg1"/>
                </a:solidFill>
                <a:latin typeface="Courier New" pitchFamily="49" charset="0"/>
              </a:rPr>
              <a:t>PrintStream.println</a:t>
            </a:r>
            <a:r>
              <a:rPr lang="en-US" sz="1300" b="1" dirty="0">
                <a:solidFill>
                  <a:schemeClr val="bg1"/>
                </a:solidFill>
                <a:latin typeface="Courier New" pitchFamily="49" charset="0"/>
              </a:rPr>
              <a:t>:...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8: return</a:t>
            </a:r>
          </a:p>
        </p:txBody>
      </p:sp>
      <p:sp>
        <p:nvSpPr>
          <p:cNvPr id="975879" name="Rectangle 7"/>
          <p:cNvSpPr>
            <a:spLocks noChangeArrowheads="1"/>
          </p:cNvSpPr>
          <p:nvPr/>
        </p:nvSpPr>
        <p:spPr bwMode="auto">
          <a:xfrm>
            <a:off x="1098550" y="990600"/>
            <a:ext cx="701040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ts val="2500"/>
              </a:lnSpc>
              <a:spcBef>
                <a:spcPts val="1300"/>
              </a:spcBef>
            </a:pPr>
            <a:r>
              <a:rPr lang="en-US" sz="2000" b="0" dirty="0" err="1">
                <a:solidFill>
                  <a:schemeClr val="bg1"/>
                </a:solidFill>
              </a:rPr>
              <a:t>javap</a:t>
            </a:r>
            <a:r>
              <a:rPr lang="en-US" sz="2000" b="0" dirty="0">
                <a:solidFill>
                  <a:schemeClr val="bg1"/>
                </a:solidFill>
              </a:rPr>
              <a:t> –private –verbose –</a:t>
            </a:r>
            <a:r>
              <a:rPr lang="en-US" sz="2000" b="0" dirty="0" err="1">
                <a:solidFill>
                  <a:schemeClr val="bg1"/>
                </a:solidFill>
              </a:rPr>
              <a:t>classpath</a:t>
            </a:r>
            <a:r>
              <a:rPr lang="en-US" sz="2000" b="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&lt;CLASS_PATH&gt;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       [–</a:t>
            </a:r>
            <a:r>
              <a:rPr lang="en-US" sz="2000" b="0" dirty="0" err="1">
                <a:solidFill>
                  <a:schemeClr val="bg1"/>
                </a:solidFill>
              </a:rPr>
              <a:t>bootclasspath</a:t>
            </a:r>
            <a:r>
              <a:rPr lang="en-US" sz="2000" b="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&lt;BOOT_CLASS_PATH&gt;</a:t>
            </a:r>
            <a:r>
              <a:rPr lang="en-US" sz="2000" b="0" dirty="0">
                <a:solidFill>
                  <a:schemeClr val="bg1"/>
                </a:solidFill>
              </a:rPr>
              <a:t>] </a:t>
            </a:r>
            <a:r>
              <a:rPr lang="en-US" sz="1600" dirty="0">
                <a:solidFill>
                  <a:schemeClr val="bg1"/>
                </a:solidFill>
              </a:rPr>
              <a:t>&lt;CLASS_NAME&gt;</a:t>
            </a:r>
          </a:p>
        </p:txBody>
      </p:sp>
      <p:sp>
        <p:nvSpPr>
          <p:cNvPr id="975882" name="Rectangle 10"/>
          <p:cNvSpPr>
            <a:spLocks noChangeArrowheads="1"/>
          </p:cNvSpPr>
          <p:nvPr/>
        </p:nvSpPr>
        <p:spPr bwMode="auto">
          <a:xfrm>
            <a:off x="804863" y="2386013"/>
            <a:ext cx="3729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SourceFile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: "HelloWorld.java"</a:t>
            </a:r>
          </a:p>
        </p:txBody>
      </p:sp>
      <p:sp>
        <p:nvSpPr>
          <p:cNvPr id="975884" name="Rectangle 12"/>
          <p:cNvSpPr>
            <a:spLocks noChangeArrowheads="1"/>
          </p:cNvSpPr>
          <p:nvPr/>
        </p:nvSpPr>
        <p:spPr bwMode="auto">
          <a:xfrm>
            <a:off x="762000" y="4953000"/>
            <a:ext cx="5615640" cy="149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LineNumberTable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: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line 5: 0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line 6: 8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LocalVariableTable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: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Start Length Slot Name Signature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0     9      0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[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Ljava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lang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/String;</a:t>
            </a:r>
          </a:p>
        </p:txBody>
      </p:sp>
      <p:sp>
        <p:nvSpPr>
          <p:cNvPr id="975888" name="AutoShape 16"/>
          <p:cNvSpPr>
            <a:spLocks noChangeArrowheads="1"/>
          </p:cNvSpPr>
          <p:nvPr/>
        </p:nvSpPr>
        <p:spPr bwMode="auto">
          <a:xfrm>
            <a:off x="3352800" y="4887913"/>
            <a:ext cx="4648200" cy="838200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0" dirty="0">
                <a:solidFill>
                  <a:schemeClr val="bg1"/>
                </a:solidFill>
              </a:rPr>
              <a:t>Run "</a:t>
            </a:r>
            <a:r>
              <a:rPr lang="en-US" sz="1800" b="0" dirty="0" err="1">
                <a:solidFill>
                  <a:schemeClr val="bg1"/>
                </a:solidFill>
              </a:rPr>
              <a:t>javac</a:t>
            </a:r>
            <a:r>
              <a:rPr lang="en-US" sz="1800" b="0" dirty="0">
                <a:solidFill>
                  <a:schemeClr val="bg1"/>
                </a:solidFill>
              </a:rPr>
              <a:t> –g" on .java files to keep debug</a:t>
            </a:r>
            <a:br>
              <a:rPr lang="en-US" sz="1800" b="0" dirty="0">
                <a:solidFill>
                  <a:schemeClr val="bg1"/>
                </a:solidFill>
              </a:rPr>
            </a:br>
            <a:r>
              <a:rPr lang="en-US" sz="1800" b="0" dirty="0">
                <a:solidFill>
                  <a:schemeClr val="bg1"/>
                </a:solidFill>
              </a:rPr>
              <a:t>info (</a:t>
            </a:r>
            <a:r>
              <a:rPr lang="en-US" sz="1800" b="0" dirty="0">
                <a:solidFill>
                  <a:srgbClr val="FFFF00"/>
                </a:solidFill>
              </a:rPr>
              <a:t>lines</a:t>
            </a:r>
            <a:r>
              <a:rPr lang="en-US" sz="1800" b="0" dirty="0">
                <a:solidFill>
                  <a:schemeClr val="bg1"/>
                </a:solidFill>
              </a:rPr>
              <a:t>, </a:t>
            </a:r>
            <a:r>
              <a:rPr lang="en-US" sz="1800" b="0" dirty="0" err="1" smtClean="0">
                <a:solidFill>
                  <a:srgbClr val="FFFF00"/>
                </a:solidFill>
              </a:rPr>
              <a:t>vars</a:t>
            </a:r>
            <a:r>
              <a:rPr lang="en-US" sz="1800" b="0" dirty="0" smtClean="0">
                <a:solidFill>
                  <a:schemeClr val="bg1"/>
                </a:solidFill>
              </a:rPr>
              <a:t>, </a:t>
            </a:r>
            <a:r>
              <a:rPr lang="en-US" sz="1800" b="0" dirty="0">
                <a:solidFill>
                  <a:srgbClr val="FFFF00"/>
                </a:solidFill>
              </a:rPr>
              <a:t>source</a:t>
            </a:r>
            <a:r>
              <a:rPr lang="en-US" sz="1800" b="0" dirty="0">
                <a:solidFill>
                  <a:schemeClr val="bg1"/>
                </a:solidFill>
              </a:rPr>
              <a:t>) in .class files</a:t>
            </a:r>
          </a:p>
        </p:txBody>
      </p:sp>
      <p:sp>
        <p:nvSpPr>
          <p:cNvPr id="975890" name="Rectangle 18"/>
          <p:cNvSpPr>
            <a:spLocks noChangeArrowheads="1"/>
          </p:cNvSpPr>
          <p:nvPr/>
        </p:nvSpPr>
        <p:spPr bwMode="auto">
          <a:xfrm>
            <a:off x="609600" y="2057400"/>
            <a:ext cx="7924800" cy="44958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9758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9758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75" grpId="0" build="p"/>
      <p:bldP spid="975879" grpId="0"/>
      <p:bldP spid="975882" grpId="0"/>
      <p:bldP spid="975882" grpId="1"/>
      <p:bldP spid="975884" grpId="0"/>
      <p:bldP spid="975884" grpId="1"/>
      <p:bldP spid="975888" grpId="0" animBg="1"/>
      <p:bldP spid="975890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Further Information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Chord homepage:</a:t>
            </a:r>
            <a:r>
              <a:rPr lang="en-US" sz="2600" dirty="0">
                <a:solidFill>
                  <a:schemeClr val="bg1"/>
                </a:solidFill>
              </a:rPr>
              <a:t/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 smtClean="0">
                <a:solidFill>
                  <a:schemeClr val="bg1"/>
                </a:solidFill>
              </a:rPr>
              <a:t/>
            </a:r>
            <a:br>
              <a:rPr lang="en-US" sz="2600" dirty="0" smtClean="0">
                <a:solidFill>
                  <a:schemeClr val="bg1"/>
                </a:solidFill>
              </a:rPr>
            </a:br>
            <a:r>
              <a:rPr lang="en-US" sz="2600" dirty="0" smtClean="0">
                <a:solidFill>
                  <a:schemeClr val="bg1"/>
                </a:solidFill>
              </a:rPr>
              <a:t>http://jchord.googlecode.com/</a:t>
            </a: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Chord user guide:</a:t>
            </a:r>
            <a:br>
              <a:rPr lang="en-US" sz="2600" dirty="0" smtClean="0">
                <a:solidFill>
                  <a:schemeClr val="bg1"/>
                </a:solidFill>
              </a:rPr>
            </a:br>
            <a:r>
              <a:rPr lang="en-US" sz="2600" dirty="0" smtClean="0">
                <a:solidFill>
                  <a:schemeClr val="bg1"/>
                </a:solidFill>
              </a:rPr>
              <a:t/>
            </a:r>
            <a:br>
              <a:rPr lang="en-US" sz="2600" dirty="0" smtClean="0">
                <a:solidFill>
                  <a:schemeClr val="bg1"/>
                </a:solidFill>
              </a:rPr>
            </a:br>
            <a:r>
              <a:rPr lang="en-US" sz="2600" dirty="0" smtClean="0">
                <a:solidFill>
                  <a:schemeClr val="bg1"/>
                </a:solidFill>
              </a:rPr>
              <a:t>http://chord.stanford.edu/user_guide/</a:t>
            </a:r>
            <a:endParaRPr lang="en-US" sz="26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Chord questions:</a:t>
            </a:r>
            <a:br>
              <a:rPr lang="en-US" sz="2600" dirty="0" smtClean="0">
                <a:solidFill>
                  <a:schemeClr val="bg1"/>
                </a:solidFill>
              </a:rPr>
            </a:br>
            <a:r>
              <a:rPr lang="en-US" sz="2600" dirty="0" smtClean="0">
                <a:solidFill>
                  <a:schemeClr val="bg1"/>
                </a:solidFill>
              </a:rPr>
              <a:t/>
            </a:r>
            <a:br>
              <a:rPr lang="en-US" sz="2600" dirty="0" smtClean="0">
                <a:solidFill>
                  <a:schemeClr val="bg1"/>
                </a:solidFill>
              </a:rPr>
            </a:br>
            <a:r>
              <a:rPr lang="en-US" sz="2600" dirty="0" smtClean="0">
                <a:solidFill>
                  <a:schemeClr val="bg1"/>
                </a:solidFill>
              </a:rPr>
              <a:t>chord-discuss@googlegroups.com</a:t>
            </a:r>
          </a:p>
          <a:p>
            <a:pPr marL="0" indent="0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35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819400"/>
            <a:ext cx="8229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/>
            <a:r>
              <a:rPr lang="en-US" sz="4400" b="0" dirty="0" smtClean="0">
                <a:solidFill>
                  <a:schemeClr val="bg1"/>
                </a:solidFill>
              </a:rPr>
              <a:t>Thank You!</a:t>
            </a:r>
            <a:endParaRPr lang="en-US" sz="4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36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Java Program Representations</a:t>
            </a:r>
          </a:p>
        </p:txBody>
      </p:sp>
      <p:sp>
        <p:nvSpPr>
          <p:cNvPr id="980995" name="AutoShape 3"/>
          <p:cNvSpPr>
            <a:spLocks noChangeArrowheads="1"/>
          </p:cNvSpPr>
          <p:nvPr/>
        </p:nvSpPr>
        <p:spPr bwMode="auto">
          <a:xfrm>
            <a:off x="1219200" y="1295400"/>
            <a:ext cx="2209800" cy="9874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solidFill>
                  <a:schemeClr val="bg1"/>
                </a:solidFill>
              </a:rPr>
              <a:t>Java source code</a:t>
            </a:r>
            <a:br>
              <a:rPr lang="en-US" sz="2000" b="0">
                <a:solidFill>
                  <a:schemeClr val="bg1"/>
                </a:solidFill>
              </a:rPr>
            </a:br>
            <a:r>
              <a:rPr lang="en-US" sz="2000" b="0">
                <a:solidFill>
                  <a:schemeClr val="bg1"/>
                </a:solidFill>
              </a:rPr>
              <a:t>.java</a:t>
            </a:r>
          </a:p>
        </p:txBody>
      </p:sp>
      <p:sp>
        <p:nvSpPr>
          <p:cNvPr id="980997" name="AutoShape 5"/>
          <p:cNvSpPr>
            <a:spLocks noChangeArrowheads="1"/>
          </p:cNvSpPr>
          <p:nvPr/>
        </p:nvSpPr>
        <p:spPr bwMode="auto">
          <a:xfrm>
            <a:off x="5638800" y="3127375"/>
            <a:ext cx="2209800" cy="9874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solidFill>
                  <a:schemeClr val="bg1"/>
                </a:solidFill>
              </a:rPr>
              <a:t>Quadcode</a:t>
            </a:r>
          </a:p>
        </p:txBody>
      </p:sp>
      <p:sp>
        <p:nvSpPr>
          <p:cNvPr id="980998" name="AutoShape 6"/>
          <p:cNvSpPr>
            <a:spLocks noChangeArrowheads="1"/>
          </p:cNvSpPr>
          <p:nvPr/>
        </p:nvSpPr>
        <p:spPr bwMode="auto">
          <a:xfrm>
            <a:off x="1219200" y="3124200"/>
            <a:ext cx="2209800" cy="9874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solidFill>
                  <a:schemeClr val="bg1"/>
                </a:solidFill>
              </a:rPr>
              <a:t>Java bytecode</a:t>
            </a:r>
            <a:br>
              <a:rPr lang="en-US" sz="2000" b="0">
                <a:solidFill>
                  <a:schemeClr val="bg1"/>
                </a:solidFill>
              </a:rPr>
            </a:br>
            <a:r>
              <a:rPr lang="en-US" sz="2000" b="0">
                <a:solidFill>
                  <a:schemeClr val="bg1"/>
                </a:solidFill>
              </a:rPr>
              <a:t>.class</a:t>
            </a:r>
          </a:p>
        </p:txBody>
      </p:sp>
      <p:cxnSp>
        <p:nvCxnSpPr>
          <p:cNvPr id="981002" name="AutoShape 10"/>
          <p:cNvCxnSpPr>
            <a:cxnSpLocks noChangeShapeType="1"/>
            <a:stCxn id="980995" idx="2"/>
            <a:endCxn id="980998" idx="0"/>
          </p:cNvCxnSpPr>
          <p:nvPr/>
        </p:nvCxnSpPr>
        <p:spPr bwMode="auto">
          <a:xfrm>
            <a:off x="2324100" y="2295525"/>
            <a:ext cx="0" cy="81597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1003" name="Text Box 11"/>
          <p:cNvSpPr txBox="1">
            <a:spLocks noChangeArrowheads="1"/>
          </p:cNvSpPr>
          <p:nvPr/>
        </p:nvSpPr>
        <p:spPr bwMode="auto">
          <a:xfrm>
            <a:off x="1524000" y="2487613"/>
            <a:ext cx="766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javac</a:t>
            </a:r>
          </a:p>
        </p:txBody>
      </p:sp>
      <p:cxnSp>
        <p:nvCxnSpPr>
          <p:cNvPr id="981004" name="AutoShape 12"/>
          <p:cNvCxnSpPr>
            <a:cxnSpLocks noChangeShapeType="1"/>
            <a:stCxn id="980998" idx="3"/>
            <a:endCxn id="980997" idx="1"/>
          </p:cNvCxnSpPr>
          <p:nvPr/>
        </p:nvCxnSpPr>
        <p:spPr bwMode="auto">
          <a:xfrm>
            <a:off x="3441700" y="3617913"/>
            <a:ext cx="2184400" cy="317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1005" name="Text Box 13"/>
          <p:cNvSpPr txBox="1">
            <a:spLocks noChangeArrowheads="1"/>
          </p:cNvSpPr>
          <p:nvPr/>
        </p:nvSpPr>
        <p:spPr bwMode="auto">
          <a:xfrm>
            <a:off x="4116388" y="3108325"/>
            <a:ext cx="70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Joeq</a:t>
            </a:r>
          </a:p>
        </p:txBody>
      </p:sp>
      <p:sp>
        <p:nvSpPr>
          <p:cNvPr id="981008" name="AutoShape 16"/>
          <p:cNvSpPr>
            <a:spLocks noChangeArrowheads="1"/>
          </p:cNvSpPr>
          <p:nvPr/>
        </p:nvSpPr>
        <p:spPr bwMode="auto">
          <a:xfrm>
            <a:off x="1219200" y="4956175"/>
            <a:ext cx="2209800" cy="9874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solidFill>
                  <a:schemeClr val="bg1"/>
                </a:solidFill>
              </a:rPr>
              <a:t>Disassembled</a:t>
            </a:r>
            <a:br>
              <a:rPr lang="en-US" sz="2000" b="0">
                <a:solidFill>
                  <a:schemeClr val="bg1"/>
                </a:solidFill>
              </a:rPr>
            </a:br>
            <a:r>
              <a:rPr lang="en-US" sz="2000" b="0">
                <a:solidFill>
                  <a:schemeClr val="bg1"/>
                </a:solidFill>
              </a:rPr>
              <a:t>Java bytecode</a:t>
            </a:r>
          </a:p>
        </p:txBody>
      </p:sp>
      <p:cxnSp>
        <p:nvCxnSpPr>
          <p:cNvPr id="981009" name="AutoShape 17"/>
          <p:cNvCxnSpPr>
            <a:cxnSpLocks noChangeShapeType="1"/>
            <a:stCxn id="980998" idx="2"/>
            <a:endCxn id="981008" idx="0"/>
          </p:cNvCxnSpPr>
          <p:nvPr/>
        </p:nvCxnSpPr>
        <p:spPr bwMode="auto">
          <a:xfrm>
            <a:off x="2324100" y="4124325"/>
            <a:ext cx="0" cy="8191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1010" name="Text Box 18"/>
          <p:cNvSpPr txBox="1">
            <a:spLocks noChangeArrowheads="1"/>
          </p:cNvSpPr>
          <p:nvPr/>
        </p:nvSpPr>
        <p:spPr bwMode="auto">
          <a:xfrm>
            <a:off x="1524000" y="4327525"/>
            <a:ext cx="788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javap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7" grpId="0" animBg="1"/>
      <p:bldP spid="9810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Pretty-Printing </a:t>
            </a:r>
            <a:r>
              <a:rPr lang="en-US" dirty="0" err="1">
                <a:solidFill>
                  <a:schemeClr val="bg1"/>
                </a:solidFill>
              </a:rPr>
              <a:t>Quadcode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631950"/>
            <a:ext cx="8458200" cy="3886200"/>
          </a:xfrm>
        </p:spPr>
        <p:txBody>
          <a:bodyPr/>
          <a:lstStyle/>
          <a:p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Class: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test.HelloWorld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Method: main:([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Ljava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/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lang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/String;)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V@test.HelloWorld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0#1 5#3 5#2 8#4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Control flow graph: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BB0 (ENTRY) (in: &lt;none&gt;, out: BB2)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BB2 (in: BB0 (ENTRY), out: BB1 (EXIT))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1: GETSTATIC_A T1, .out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3: MOVE_A T2,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AConst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: "Hello World!" 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2: INVOKEVIRTUAL_V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println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:(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Ljava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/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lang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/String;)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V@java.io.PrintStream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, (T1,T2)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4: RETURN_V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BB1 (EXIT) (in: BB2, out: &lt;none&gt;)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Exception handlers: []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Register factory: Registers: 3</a:t>
            </a:r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533400" y="838200"/>
            <a:ext cx="830580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ts val="2500"/>
              </a:lnSpc>
              <a:spcBef>
                <a:spcPts val="1300"/>
              </a:spcBef>
            </a:pPr>
            <a:r>
              <a:rPr lang="en-US" sz="2000" b="0" dirty="0" smtClean="0">
                <a:solidFill>
                  <a:schemeClr val="bg1"/>
                </a:solidFill>
              </a:rPr>
              <a:t>ant </a:t>
            </a:r>
            <a:r>
              <a:rPr lang="en-US" sz="2000" b="0" dirty="0">
                <a:solidFill>
                  <a:schemeClr val="bg1"/>
                </a:solidFill>
              </a:rPr>
              <a:t>–</a:t>
            </a:r>
            <a:r>
              <a:rPr lang="en-US" sz="2000" b="0" dirty="0" err="1">
                <a:solidFill>
                  <a:schemeClr val="bg1"/>
                </a:solidFill>
              </a:rPr>
              <a:t>Dchord.work.dir</a:t>
            </a:r>
            <a:r>
              <a:rPr lang="en-US" sz="2000" b="0" dirty="0">
                <a:solidFill>
                  <a:schemeClr val="bg1"/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&lt;WORK_DIR&gt;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0" dirty="0">
                <a:solidFill>
                  <a:schemeClr val="bg1"/>
                </a:solidFill>
              </a:rPr>
              <a:t>–</a:t>
            </a:r>
            <a:r>
              <a:rPr lang="en-US" sz="2000" b="0" dirty="0" err="1">
                <a:solidFill>
                  <a:schemeClr val="bg1"/>
                </a:solidFill>
              </a:rPr>
              <a:t>Dchord.out.file</a:t>
            </a:r>
            <a:r>
              <a:rPr lang="en-US" sz="2000" b="0" dirty="0" smtClean="0">
                <a:solidFill>
                  <a:schemeClr val="bg1"/>
                </a:solidFill>
              </a:rPr>
              <a:t>=</a:t>
            </a:r>
            <a:r>
              <a:rPr lang="en-US" sz="1600" dirty="0" smtClean="0">
                <a:solidFill>
                  <a:schemeClr val="bg1"/>
                </a:solidFill>
              </a:rPr>
              <a:t>&lt;OUTPUT_FILE</a:t>
            </a:r>
            <a:r>
              <a:rPr lang="en-US" sz="1600" dirty="0">
                <a:solidFill>
                  <a:schemeClr val="bg1"/>
                </a:solidFill>
              </a:rPr>
              <a:t>&gt; </a:t>
            </a:r>
            <a:r>
              <a:rPr lang="en-US" sz="2000" b="0" dirty="0">
                <a:solidFill>
                  <a:schemeClr val="bg1"/>
                </a:solidFill>
              </a:rPr>
              <a:t/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  </a:t>
            </a:r>
            <a:r>
              <a:rPr lang="en-US" sz="2000" b="0" dirty="0" smtClean="0">
                <a:solidFill>
                  <a:schemeClr val="bg1"/>
                </a:solidFill>
              </a:rPr>
              <a:t>   </a:t>
            </a:r>
            <a:r>
              <a:rPr lang="en-US" sz="1000" b="0" dirty="0" smtClean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</a:rPr>
              <a:t>–</a:t>
            </a:r>
            <a:r>
              <a:rPr lang="en-US" sz="2000" b="0" dirty="0" err="1">
                <a:solidFill>
                  <a:schemeClr val="bg1"/>
                </a:solidFill>
              </a:rPr>
              <a:t>Dchord.print.classes</a:t>
            </a:r>
            <a:r>
              <a:rPr lang="en-US" sz="2000" b="0" dirty="0">
                <a:solidFill>
                  <a:schemeClr val="bg1"/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&lt;CLASS_NAMES&gt;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0" dirty="0">
                <a:solidFill>
                  <a:schemeClr val="bg1"/>
                </a:solidFill>
              </a:rPr>
              <a:t>–</a:t>
            </a:r>
            <a:r>
              <a:rPr lang="en-US" sz="2000" b="0" dirty="0" err="1">
                <a:solidFill>
                  <a:schemeClr val="bg1"/>
                </a:solidFill>
              </a:rPr>
              <a:t>Dchord.verbose</a:t>
            </a:r>
            <a:r>
              <a:rPr lang="en-US" sz="2000" b="0" dirty="0">
                <a:solidFill>
                  <a:schemeClr val="bg1"/>
                </a:solidFill>
              </a:rPr>
              <a:t>=0 run</a:t>
            </a:r>
          </a:p>
        </p:txBody>
      </p:sp>
      <p:sp>
        <p:nvSpPr>
          <p:cNvPr id="988166" name="Rectangle 6"/>
          <p:cNvSpPr>
            <a:spLocks noChangeArrowheads="1"/>
          </p:cNvSpPr>
          <p:nvPr/>
        </p:nvSpPr>
        <p:spPr bwMode="auto">
          <a:xfrm>
            <a:off x="533400" y="5562600"/>
            <a:ext cx="50450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b="0" dirty="0">
                <a:solidFill>
                  <a:schemeClr val="bg1"/>
                </a:solidFill>
              </a:rPr>
              <a:t>Alternative options: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 –</a:t>
            </a:r>
            <a:r>
              <a:rPr lang="en-US" sz="2000" b="0" dirty="0" err="1">
                <a:solidFill>
                  <a:schemeClr val="bg1"/>
                </a:solidFill>
              </a:rPr>
              <a:t>Dchord.print.methods</a:t>
            </a:r>
            <a:r>
              <a:rPr lang="en-US" sz="2000" b="0" dirty="0">
                <a:solidFill>
                  <a:schemeClr val="bg1"/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&lt;METHOD_SIGNS&gt;</a:t>
            </a:r>
            <a:r>
              <a:rPr lang="en-US" sz="2000" b="0" dirty="0">
                <a:solidFill>
                  <a:schemeClr val="bg1"/>
                </a:solidFill>
              </a:rPr>
              <a:t/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 –</a:t>
            </a:r>
            <a:r>
              <a:rPr lang="en-US" sz="2000" b="0" dirty="0" err="1">
                <a:solidFill>
                  <a:schemeClr val="bg1"/>
                </a:solidFill>
              </a:rPr>
              <a:t>Dchord.print.all.classes</a:t>
            </a:r>
            <a:r>
              <a:rPr lang="en-US" sz="2000" b="0" dirty="0">
                <a:solidFill>
                  <a:schemeClr val="bg1"/>
                </a:solidFill>
              </a:rPr>
              <a:t>=true</a:t>
            </a:r>
          </a:p>
        </p:txBody>
      </p:sp>
      <p:sp>
        <p:nvSpPr>
          <p:cNvPr id="988167" name="AutoShape 7"/>
          <p:cNvSpPr>
            <a:spLocks noChangeArrowheads="1"/>
          </p:cNvSpPr>
          <p:nvPr/>
        </p:nvSpPr>
        <p:spPr bwMode="auto">
          <a:xfrm>
            <a:off x="1622425" y="1914525"/>
            <a:ext cx="1981200" cy="304800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88168" name="AutoShape 8"/>
          <p:cNvSpPr>
            <a:spLocks noChangeArrowheads="1"/>
          </p:cNvSpPr>
          <p:nvPr/>
        </p:nvSpPr>
        <p:spPr bwMode="auto">
          <a:xfrm>
            <a:off x="1393825" y="4125913"/>
            <a:ext cx="6096000" cy="304800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88169" name="Text Box 9"/>
          <p:cNvSpPr txBox="1">
            <a:spLocks noChangeArrowheads="1"/>
          </p:cNvSpPr>
          <p:nvPr/>
        </p:nvSpPr>
        <p:spPr bwMode="auto">
          <a:xfrm>
            <a:off x="5486400" y="5791200"/>
            <a:ext cx="33528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900" b="0" dirty="0">
                <a:solidFill>
                  <a:schemeClr val="bg1"/>
                </a:solidFill>
              </a:rPr>
              <a:t>Replace any `$` by `#` to</a:t>
            </a:r>
            <a:br>
              <a:rPr lang="en-US" sz="1900" b="0" dirty="0">
                <a:solidFill>
                  <a:schemeClr val="bg1"/>
                </a:solidFill>
              </a:rPr>
            </a:br>
            <a:r>
              <a:rPr lang="en-US" sz="1900" b="0" dirty="0">
                <a:solidFill>
                  <a:schemeClr val="bg1"/>
                </a:solidFill>
              </a:rPr>
              <a:t>prevent shell interpretation</a:t>
            </a:r>
          </a:p>
        </p:txBody>
      </p:sp>
      <p:cxnSp>
        <p:nvCxnSpPr>
          <p:cNvPr id="988170" name="AutoShape 10"/>
          <p:cNvCxnSpPr>
            <a:cxnSpLocks noChangeShapeType="1"/>
          </p:cNvCxnSpPr>
          <p:nvPr/>
        </p:nvCxnSpPr>
        <p:spPr bwMode="auto">
          <a:xfrm flipV="1">
            <a:off x="3616325" y="1521177"/>
            <a:ext cx="927100" cy="545749"/>
          </a:xfrm>
          <a:prstGeom prst="bentConnector2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8171" name="AutoShape 11"/>
          <p:cNvSpPr>
            <a:spLocks noChangeArrowheads="1"/>
          </p:cNvSpPr>
          <p:nvPr/>
        </p:nvSpPr>
        <p:spPr bwMode="auto">
          <a:xfrm>
            <a:off x="3457575" y="5937250"/>
            <a:ext cx="2047875" cy="304800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88172" name="AutoShape 12"/>
          <p:cNvCxnSpPr>
            <a:cxnSpLocks noChangeShapeType="1"/>
          </p:cNvCxnSpPr>
          <p:nvPr/>
        </p:nvCxnSpPr>
        <p:spPr bwMode="auto">
          <a:xfrm flipH="1" flipV="1">
            <a:off x="4494213" y="4421188"/>
            <a:ext cx="1587" cy="1525587"/>
          </a:xfrm>
          <a:prstGeom prst="straightConnector1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8173" name="AutoShape 13"/>
          <p:cNvSpPr>
            <a:spLocks noChangeArrowheads="1"/>
          </p:cNvSpPr>
          <p:nvPr/>
        </p:nvSpPr>
        <p:spPr bwMode="auto">
          <a:xfrm>
            <a:off x="3602214" y="1216377"/>
            <a:ext cx="1905000" cy="304800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8175" name="Rectangle 15"/>
          <p:cNvSpPr>
            <a:spLocks noChangeArrowheads="1"/>
          </p:cNvSpPr>
          <p:nvPr/>
        </p:nvSpPr>
        <p:spPr bwMode="auto">
          <a:xfrm>
            <a:off x="609600" y="1817688"/>
            <a:ext cx="8077200" cy="3668712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163" grpId="0" build="p"/>
      <p:bldP spid="988164" grpId="0"/>
      <p:bldP spid="988166" grpId="0"/>
      <p:bldP spid="988167" grpId="0" animBg="1"/>
      <p:bldP spid="988168" grpId="0" animBg="1"/>
      <p:bldP spid="988169" grpId="0"/>
      <p:bldP spid="988171" grpId="0" animBg="1"/>
      <p:bldP spid="988173" grpId="0" animBg="1"/>
      <p:bldP spid="98817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Type Hierarchy</a:t>
            </a:r>
          </a:p>
        </p:txBody>
      </p:sp>
      <p:sp>
        <p:nvSpPr>
          <p:cNvPr id="9891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362200" y="1371600"/>
            <a:ext cx="3276600" cy="457200"/>
          </a:xfrm>
        </p:spPr>
        <p:txBody>
          <a:bodyPr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jq_Type</a:t>
            </a:r>
          </a:p>
        </p:txBody>
      </p:sp>
      <p:sp>
        <p:nvSpPr>
          <p:cNvPr id="989189" name="Rectangle 5"/>
          <p:cNvSpPr>
            <a:spLocks noChangeArrowheads="1"/>
          </p:cNvSpPr>
          <p:nvPr/>
        </p:nvSpPr>
        <p:spPr bwMode="auto">
          <a:xfrm>
            <a:off x="76200" y="2590800"/>
            <a:ext cx="3951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ts val="800"/>
              </a:spcBef>
            </a:pPr>
            <a:r>
              <a:rPr lang="en-US" sz="2400" b="0">
                <a:solidFill>
                  <a:schemeClr val="bg1"/>
                </a:solidFill>
              </a:rPr>
              <a:t>jq_Primitive</a:t>
            </a:r>
          </a:p>
        </p:txBody>
      </p:sp>
      <p:sp>
        <p:nvSpPr>
          <p:cNvPr id="989190" name="Rectangle 6"/>
          <p:cNvSpPr>
            <a:spLocks noChangeArrowheads="1"/>
          </p:cNvSpPr>
          <p:nvPr/>
        </p:nvSpPr>
        <p:spPr bwMode="auto">
          <a:xfrm>
            <a:off x="3863975" y="2590800"/>
            <a:ext cx="406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ts val="800"/>
              </a:spcBef>
            </a:pPr>
            <a:r>
              <a:rPr lang="en-US" sz="2400" b="0">
                <a:solidFill>
                  <a:schemeClr val="bg1"/>
                </a:solidFill>
              </a:rPr>
              <a:t>jq_Reference</a:t>
            </a:r>
          </a:p>
        </p:txBody>
      </p:sp>
      <p:sp>
        <p:nvSpPr>
          <p:cNvPr id="989191" name="Rectangle 7"/>
          <p:cNvSpPr>
            <a:spLocks noChangeArrowheads="1"/>
          </p:cNvSpPr>
          <p:nvPr/>
        </p:nvSpPr>
        <p:spPr bwMode="auto">
          <a:xfrm>
            <a:off x="2667000" y="38100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ts val="800"/>
              </a:spcBef>
            </a:pPr>
            <a:r>
              <a:rPr lang="en-US" sz="2400" b="0">
                <a:solidFill>
                  <a:schemeClr val="bg1"/>
                </a:solidFill>
              </a:rPr>
              <a:t>jq_Class</a:t>
            </a:r>
          </a:p>
        </p:txBody>
      </p:sp>
      <p:sp>
        <p:nvSpPr>
          <p:cNvPr id="989192" name="Rectangle 8"/>
          <p:cNvSpPr>
            <a:spLocks noChangeArrowheads="1"/>
          </p:cNvSpPr>
          <p:nvPr/>
        </p:nvSpPr>
        <p:spPr bwMode="auto">
          <a:xfrm>
            <a:off x="5943600" y="3811588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ts val="800"/>
              </a:spcBef>
            </a:pPr>
            <a:r>
              <a:rPr lang="en-US" sz="2400" b="0">
                <a:solidFill>
                  <a:schemeClr val="bg1"/>
                </a:solidFill>
              </a:rPr>
              <a:t>jq_Array</a:t>
            </a:r>
          </a:p>
        </p:txBody>
      </p:sp>
      <p:cxnSp>
        <p:nvCxnSpPr>
          <p:cNvPr id="989195" name="AutoShape 11"/>
          <p:cNvCxnSpPr>
            <a:cxnSpLocks noChangeShapeType="1"/>
            <a:stCxn id="989189" idx="0"/>
            <a:endCxn id="989188" idx="2"/>
          </p:cNvCxnSpPr>
          <p:nvPr/>
        </p:nvCxnSpPr>
        <p:spPr bwMode="auto">
          <a:xfrm flipV="1">
            <a:off x="2052638" y="1828800"/>
            <a:ext cx="1947862" cy="7620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9196" name="AutoShape 12"/>
          <p:cNvCxnSpPr>
            <a:cxnSpLocks noChangeShapeType="1"/>
            <a:stCxn id="989190" idx="0"/>
            <a:endCxn id="989188" idx="2"/>
          </p:cNvCxnSpPr>
          <p:nvPr/>
        </p:nvCxnSpPr>
        <p:spPr bwMode="auto">
          <a:xfrm flipH="1" flipV="1">
            <a:off x="4000500" y="1828800"/>
            <a:ext cx="1893888" cy="7620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9197" name="AutoShape 13"/>
          <p:cNvCxnSpPr>
            <a:cxnSpLocks noChangeShapeType="1"/>
            <a:stCxn id="989192" idx="0"/>
            <a:endCxn id="989190" idx="2"/>
          </p:cNvCxnSpPr>
          <p:nvPr/>
        </p:nvCxnSpPr>
        <p:spPr bwMode="auto">
          <a:xfrm flipH="1" flipV="1">
            <a:off x="5894388" y="3048000"/>
            <a:ext cx="1611312" cy="7635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9198" name="AutoShape 14"/>
          <p:cNvCxnSpPr>
            <a:cxnSpLocks noChangeShapeType="1"/>
            <a:stCxn id="989191" idx="0"/>
            <a:endCxn id="989190" idx="2"/>
          </p:cNvCxnSpPr>
          <p:nvPr/>
        </p:nvCxnSpPr>
        <p:spPr bwMode="auto">
          <a:xfrm flipV="1">
            <a:off x="4229100" y="3048000"/>
            <a:ext cx="1665288" cy="7620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9201" name="Rectangle 17"/>
          <p:cNvSpPr>
            <a:spLocks noChangeArrowheads="1"/>
          </p:cNvSpPr>
          <p:nvPr/>
        </p:nvSpPr>
        <p:spPr bwMode="auto">
          <a:xfrm>
            <a:off x="457200" y="5105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800"/>
              </a:spcBef>
            </a:pPr>
            <a:r>
              <a:rPr lang="en-US" sz="2400" b="0">
                <a:solidFill>
                  <a:schemeClr val="bg1"/>
                </a:solidFill>
              </a:rPr>
              <a:t>(all defined in package joeq.Class)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chord.program.Program</a:t>
            </a:r>
            <a:r>
              <a:rPr lang="en-US" dirty="0">
                <a:solidFill>
                  <a:schemeClr val="bg1"/>
                </a:solidFill>
              </a:rPr>
              <a:t> API</a:t>
            </a:r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5344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static Program g()</a:t>
            </a:r>
            <a:endParaRPr lang="en-US" sz="2000" b="1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fully-qualified name of the class, e.g., "</a:t>
            </a:r>
            <a:r>
              <a:rPr lang="en-US" sz="2000" dirty="0" err="1">
                <a:solidFill>
                  <a:schemeClr val="bg1"/>
                </a:solidFill>
              </a:rPr>
              <a:t>java.lang.String</a:t>
            </a:r>
            <a:r>
              <a:rPr lang="en-US" sz="2000" dirty="0">
                <a:solidFill>
                  <a:schemeClr val="bg1"/>
                </a:solidFill>
              </a:rPr>
              <a:t>[]" 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8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IndexSet</a:t>
            </a:r>
            <a:r>
              <a:rPr lang="en-US" sz="2000" b="1" dirty="0" smtClean="0">
                <a:solidFill>
                  <a:schemeClr val="bg1"/>
                </a:solidFill>
              </a:rPr>
              <a:t>&lt;</a:t>
            </a:r>
            <a:r>
              <a:rPr lang="en-US" sz="2000" b="1" dirty="0" err="1" smtClean="0">
                <a:solidFill>
                  <a:schemeClr val="bg1"/>
                </a:solidFill>
              </a:rPr>
              <a:t>jq_Type</a:t>
            </a:r>
            <a:r>
              <a:rPr lang="en-US" sz="2000" b="1" dirty="0" smtClean="0">
                <a:solidFill>
                  <a:schemeClr val="bg1"/>
                </a:solidFill>
              </a:rPr>
              <a:t>&gt; </a:t>
            </a:r>
            <a:r>
              <a:rPr lang="en-US" sz="2000" b="1" dirty="0" err="1" smtClean="0">
                <a:solidFill>
                  <a:schemeClr val="bg1"/>
                </a:solidFill>
              </a:rPr>
              <a:t>getTypes</a:t>
            </a:r>
            <a:r>
              <a:rPr lang="en-US" sz="2000" b="1" dirty="0" smtClean="0">
                <a:solidFill>
                  <a:schemeClr val="bg1"/>
                </a:solidFill>
              </a:rPr>
              <a:t>()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</a:t>
            </a:r>
            <a:r>
              <a:rPr lang="en-US" sz="1800" dirty="0" smtClean="0">
                <a:solidFill>
                  <a:schemeClr val="bg1"/>
                </a:solidFill>
              </a:rPr>
              <a:t>ll </a:t>
            </a:r>
            <a:r>
              <a:rPr lang="en-US" sz="1800" dirty="0">
                <a:solidFill>
                  <a:schemeClr val="bg1"/>
                </a:solidFill>
              </a:rPr>
              <a:t>types in classes that may be </a:t>
            </a:r>
            <a:r>
              <a:rPr lang="en-US" sz="1800" dirty="0" smtClean="0">
                <a:solidFill>
                  <a:schemeClr val="bg1"/>
                </a:solidFill>
              </a:rPr>
              <a:t>loaded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8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IndexSet</a:t>
            </a:r>
            <a:r>
              <a:rPr lang="en-US" sz="2000" b="1" dirty="0" smtClean="0">
                <a:solidFill>
                  <a:schemeClr val="bg1"/>
                </a:solidFill>
              </a:rPr>
              <a:t>&lt;</a:t>
            </a:r>
            <a:r>
              <a:rPr lang="en-US" sz="2000" b="1" dirty="0" err="1" smtClean="0">
                <a:solidFill>
                  <a:schemeClr val="bg1"/>
                </a:solidFill>
              </a:rPr>
              <a:t>jq_Reference</a:t>
            </a:r>
            <a:r>
              <a:rPr lang="en-US" sz="2000" b="1" dirty="0" smtClean="0">
                <a:solidFill>
                  <a:schemeClr val="bg1"/>
                </a:solidFill>
              </a:rPr>
              <a:t>&gt; </a:t>
            </a:r>
            <a:r>
              <a:rPr lang="en-US" sz="2000" b="1" dirty="0" err="1" smtClean="0">
                <a:solidFill>
                  <a:schemeClr val="bg1"/>
                </a:solidFill>
              </a:rPr>
              <a:t>getClasses</a:t>
            </a:r>
            <a:r>
              <a:rPr lang="en-US" sz="2000" b="1" dirty="0" smtClean="0">
                <a:solidFill>
                  <a:schemeClr val="bg1"/>
                </a:solidFill>
              </a:rPr>
              <a:t>()</a:t>
            </a:r>
            <a:endParaRPr lang="en-US" sz="20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all </a:t>
            </a:r>
            <a:r>
              <a:rPr lang="en-US" sz="1800" dirty="0" smtClean="0">
                <a:solidFill>
                  <a:schemeClr val="bg1"/>
                </a:solidFill>
              </a:rPr>
              <a:t>classes that may be loaded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8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IndexSet</a:t>
            </a:r>
            <a:r>
              <a:rPr lang="en-US" sz="2000" b="1" dirty="0" smtClean="0">
                <a:solidFill>
                  <a:schemeClr val="bg1"/>
                </a:solidFill>
              </a:rPr>
              <a:t>&lt;</a:t>
            </a:r>
            <a:r>
              <a:rPr lang="en-US" sz="2000" b="1" dirty="0" err="1" smtClean="0">
                <a:solidFill>
                  <a:schemeClr val="bg1"/>
                </a:solidFill>
              </a:rPr>
              <a:t>jq_Method</a:t>
            </a:r>
            <a:r>
              <a:rPr lang="en-US" sz="2000" b="1" dirty="0" smtClean="0">
                <a:solidFill>
                  <a:schemeClr val="bg1"/>
                </a:solidFill>
              </a:rPr>
              <a:t>&gt; </a:t>
            </a:r>
            <a:r>
              <a:rPr lang="en-US" sz="2000" b="1" dirty="0" err="1" smtClean="0">
                <a:solidFill>
                  <a:schemeClr val="bg1"/>
                </a:solidFill>
              </a:rPr>
              <a:t>getMethods</a:t>
            </a:r>
            <a:r>
              <a:rPr lang="en-US" sz="2000" b="1" dirty="0" smtClean="0">
                <a:solidFill>
                  <a:schemeClr val="bg1"/>
                </a:solidFill>
              </a:rPr>
              <a:t>()</a:t>
            </a:r>
            <a:endParaRPr lang="en-US" sz="20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all </a:t>
            </a:r>
            <a:r>
              <a:rPr lang="en-US" sz="1800" dirty="0" smtClean="0">
                <a:solidFill>
                  <a:schemeClr val="bg1"/>
                </a:solidFill>
              </a:rPr>
              <a:t>methods that may be called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joeq.Class.jq_Class</a:t>
            </a:r>
            <a:r>
              <a:rPr lang="en-US" dirty="0">
                <a:solidFill>
                  <a:schemeClr val="bg1"/>
                </a:solidFill>
              </a:rPr>
              <a:t> API</a:t>
            </a:r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534400" cy="533400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</a:t>
            </a:r>
            <a:r>
              <a:rPr lang="en-US" sz="2000" b="1" dirty="0" smtClean="0">
                <a:solidFill>
                  <a:schemeClr val="bg1"/>
                </a:solidFill>
              </a:rPr>
              <a:t>tring </a:t>
            </a:r>
            <a:r>
              <a:rPr lang="en-US" sz="2000" b="1" dirty="0" err="1">
                <a:solidFill>
                  <a:schemeClr val="bg1"/>
                </a:solidFill>
              </a:rPr>
              <a:t>getName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marL="800100" lvl="1" indent="-342900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fully-qualified name of the class, e.g., "</a:t>
            </a:r>
            <a:r>
              <a:rPr lang="en-US" sz="2000" dirty="0" err="1">
                <a:solidFill>
                  <a:schemeClr val="bg1"/>
                </a:solidFill>
              </a:rPr>
              <a:t>java.lang.String</a:t>
            </a:r>
            <a:r>
              <a:rPr lang="en-US" sz="2000" dirty="0">
                <a:solidFill>
                  <a:schemeClr val="bg1"/>
                </a:solidFill>
              </a:rPr>
              <a:t>[]" 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jq_InstanceField[] </a:t>
            </a:r>
            <a:r>
              <a:rPr lang="en-US" sz="2000" b="1" dirty="0" err="1">
                <a:solidFill>
                  <a:schemeClr val="bg1"/>
                </a:solidFill>
              </a:rPr>
              <a:t>getDeclaredInstanceFields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all instance fields declared in the class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jq_StaticField[] </a:t>
            </a:r>
            <a:r>
              <a:rPr lang="en-US" sz="2000" b="1" dirty="0" err="1">
                <a:solidFill>
                  <a:schemeClr val="bg1"/>
                </a:solidFill>
              </a:rPr>
              <a:t>getDeclaredStaticFields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all static fields declared in the class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jq_InstanceMethod[] </a:t>
            </a:r>
            <a:r>
              <a:rPr lang="en-US" sz="2000" b="1" dirty="0" err="1">
                <a:solidFill>
                  <a:schemeClr val="bg1"/>
                </a:solidFill>
              </a:rPr>
              <a:t>getDeclaredInstanceMethods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all instance methods declared in the class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jq_StaticMethod[] </a:t>
            </a:r>
            <a:r>
              <a:rPr lang="en-US" sz="2000" b="1" dirty="0" err="1">
                <a:solidFill>
                  <a:schemeClr val="bg1"/>
                </a:solidFill>
              </a:rPr>
              <a:t>getDeclaredStaticMethods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all static methods declared in the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joeq.Class.jq_Method</a:t>
            </a:r>
            <a:r>
              <a:rPr lang="en-US" dirty="0">
                <a:solidFill>
                  <a:schemeClr val="bg1"/>
                </a:solidFill>
              </a:rPr>
              <a:t> API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01000" cy="563880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String </a:t>
            </a:r>
            <a:r>
              <a:rPr lang="en-US" sz="2000" b="1" dirty="0" err="1">
                <a:solidFill>
                  <a:schemeClr val="bg1"/>
                </a:solidFill>
              </a:rPr>
              <a:t>getName</a:t>
            </a:r>
            <a:r>
              <a:rPr lang="en-US" sz="2000" b="1" dirty="0" smtClean="0">
                <a:solidFill>
                  <a:schemeClr val="bg1"/>
                </a:solidFill>
              </a:rPr>
              <a:t>().</a:t>
            </a:r>
            <a:r>
              <a:rPr lang="en-US" sz="2000" b="1" dirty="0" err="1" smtClean="0">
                <a:solidFill>
                  <a:schemeClr val="bg1"/>
                </a:solidFill>
              </a:rPr>
              <a:t>toString</a:t>
            </a:r>
            <a:r>
              <a:rPr lang="en-US" sz="2000" b="1" smtClean="0">
                <a:solidFill>
                  <a:schemeClr val="bg1"/>
                </a:solidFill>
              </a:rPr>
              <a:t>()</a:t>
            </a:r>
            <a:endParaRPr lang="en-US" sz="2000" b="1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name of the method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String </a:t>
            </a:r>
            <a:r>
              <a:rPr lang="en-US" sz="2000" b="1" dirty="0" err="1">
                <a:solidFill>
                  <a:schemeClr val="bg1"/>
                </a:solidFill>
              </a:rPr>
              <a:t>getDesc</a:t>
            </a:r>
            <a:r>
              <a:rPr lang="en-US" sz="2000" b="1" dirty="0">
                <a:solidFill>
                  <a:schemeClr val="bg1"/>
                </a:solidFill>
              </a:rPr>
              <a:t>().</a:t>
            </a:r>
            <a:r>
              <a:rPr lang="en-US" sz="2000" b="1" dirty="0" err="1">
                <a:solidFill>
                  <a:schemeClr val="bg1"/>
                </a:solidFill>
              </a:rPr>
              <a:t>toString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marL="800100" lvl="1" indent="-342900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descriptor of the method, e.g., "(</a:t>
            </a:r>
            <a:r>
              <a:rPr lang="en-US" sz="2000" dirty="0" err="1">
                <a:solidFill>
                  <a:schemeClr val="bg1"/>
                </a:solidFill>
              </a:rPr>
              <a:t>Ljava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 err="1">
                <a:solidFill>
                  <a:schemeClr val="bg1"/>
                </a:solidFill>
              </a:rPr>
              <a:t>lang</a:t>
            </a:r>
            <a:r>
              <a:rPr lang="en-US" sz="2000" dirty="0">
                <a:solidFill>
                  <a:schemeClr val="bg1"/>
                </a:solidFill>
              </a:rPr>
              <a:t>/String;)V"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jq_Class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getDeclaringClass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marL="800100" lvl="1" indent="-342900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declaring class of the method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ControlFlowGraph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getCFG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marL="800100" lvl="1" indent="-342900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control-flow graph of the method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Quad </a:t>
            </a:r>
            <a:r>
              <a:rPr lang="en-US" sz="2000" b="1" dirty="0" err="1">
                <a:solidFill>
                  <a:schemeClr val="bg1"/>
                </a:solidFill>
              </a:rPr>
              <a:t>getQuad</a:t>
            </a:r>
            <a:r>
              <a:rPr lang="en-US" sz="2000" b="1" dirty="0">
                <a:solidFill>
                  <a:schemeClr val="bg1"/>
                </a:solidFill>
              </a:rPr>
              <a:t>(</a:t>
            </a:r>
            <a:r>
              <a:rPr lang="en-US" sz="2000" b="1" dirty="0" err="1">
                <a:solidFill>
                  <a:schemeClr val="bg1"/>
                </a:solidFill>
              </a:rPr>
              <a:t>int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bci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</a:p>
          <a:p>
            <a:pPr marL="800100" lvl="1" indent="-342900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first quad at the given </a:t>
            </a:r>
            <a:r>
              <a:rPr lang="en-US" sz="2000" dirty="0" err="1">
                <a:solidFill>
                  <a:schemeClr val="bg1"/>
                </a:solidFill>
              </a:rPr>
              <a:t>bytecode</a:t>
            </a:r>
            <a:r>
              <a:rPr lang="en-US" sz="2000" dirty="0">
                <a:solidFill>
                  <a:schemeClr val="bg1"/>
                </a:solidFill>
              </a:rPr>
              <a:t> offset (null if missing)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int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getLineNumber</a:t>
            </a:r>
            <a:r>
              <a:rPr lang="en-US" sz="2000" b="1" dirty="0">
                <a:solidFill>
                  <a:schemeClr val="bg1"/>
                </a:solidFill>
              </a:rPr>
              <a:t>(</a:t>
            </a:r>
            <a:r>
              <a:rPr lang="en-US" sz="2000" b="1" dirty="0" err="1">
                <a:solidFill>
                  <a:schemeClr val="bg1"/>
                </a:solidFill>
              </a:rPr>
              <a:t>int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bci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</a:p>
          <a:p>
            <a:pPr marL="800100" lvl="1" indent="-342900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line number of the given </a:t>
            </a:r>
            <a:r>
              <a:rPr lang="en-US" sz="2000" dirty="0" err="1">
                <a:solidFill>
                  <a:schemeClr val="bg1"/>
                </a:solidFill>
              </a:rPr>
              <a:t>bytecode</a:t>
            </a:r>
            <a:r>
              <a:rPr lang="en-US" sz="2000" dirty="0">
                <a:solidFill>
                  <a:schemeClr val="bg1"/>
                </a:solidFill>
              </a:rPr>
              <a:t> offset (-1 if missing)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String </a:t>
            </a:r>
            <a:r>
              <a:rPr lang="en-US" sz="2000" b="1" dirty="0" err="1">
                <a:solidFill>
                  <a:schemeClr val="bg1"/>
                </a:solidFill>
              </a:rPr>
              <a:t>toString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marL="800100" lvl="1" indent="-342900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ID of the method in format </a:t>
            </a:r>
            <a:r>
              <a:rPr lang="en-US" sz="2000" dirty="0" err="1">
                <a:solidFill>
                  <a:schemeClr val="bg1"/>
                </a:solidFill>
              </a:rPr>
              <a:t>mName:mDesc@cName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Chord?</a:t>
            </a:r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4906963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Static and dynamic program analysis framework for Java</a:t>
            </a:r>
            <a:endParaRPr lang="en-US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Started in 2006 as static </a:t>
            </a:r>
            <a:r>
              <a:rPr lang="en-US" sz="2400" u="sng" dirty="0">
                <a:solidFill>
                  <a:schemeClr val="bg1"/>
                </a:solidFill>
              </a:rPr>
              <a:t>Ch</a:t>
            </a:r>
            <a:r>
              <a:rPr lang="en-US" sz="2400" dirty="0">
                <a:solidFill>
                  <a:schemeClr val="bg1"/>
                </a:solidFill>
              </a:rPr>
              <a:t>ecker </a:t>
            </a:r>
            <a:r>
              <a:rPr lang="en-US" sz="2400" u="sng" dirty="0">
                <a:solidFill>
                  <a:schemeClr val="bg1"/>
                </a:solidFill>
              </a:rPr>
              <a:t>o</a:t>
            </a:r>
            <a:r>
              <a:rPr lang="en-US" sz="2400" dirty="0">
                <a:solidFill>
                  <a:schemeClr val="bg1"/>
                </a:solidFill>
              </a:rPr>
              <a:t>f </a:t>
            </a:r>
            <a:r>
              <a:rPr lang="en-US" sz="2400" u="sng" dirty="0">
                <a:solidFill>
                  <a:schemeClr val="bg1"/>
                </a:solidFill>
              </a:rPr>
              <a:t>r</a:t>
            </a:r>
            <a:r>
              <a:rPr lang="en-US" sz="2400" dirty="0">
                <a:solidFill>
                  <a:schemeClr val="bg1"/>
                </a:solidFill>
              </a:rPr>
              <a:t>aces and </a:t>
            </a:r>
            <a:r>
              <a:rPr lang="en-US" sz="2400" u="sng" dirty="0">
                <a:solidFill>
                  <a:schemeClr val="bg1"/>
                </a:solidFill>
              </a:rPr>
              <a:t>d</a:t>
            </a:r>
            <a:r>
              <a:rPr lang="en-US" sz="2400" dirty="0">
                <a:solidFill>
                  <a:schemeClr val="bg1"/>
                </a:solidFill>
              </a:rPr>
              <a:t>eadlocks</a:t>
            </a:r>
            <a:endParaRPr lang="en-US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Publicly available under New BSD License</a:t>
            </a:r>
            <a:endParaRPr lang="en-US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Key goals: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2200" dirty="0">
                <a:solidFill>
                  <a:schemeClr val="bg1"/>
                </a:solidFill>
              </a:rPr>
              <a:t>versatile: </a:t>
            </a:r>
            <a:r>
              <a:rPr lang="en-US" sz="2200" dirty="0" smtClean="0">
                <a:solidFill>
                  <a:schemeClr val="bg1"/>
                </a:solidFill>
              </a:rPr>
              <a:t>applies </a:t>
            </a:r>
            <a:r>
              <a:rPr lang="en-US" sz="2200" dirty="0">
                <a:solidFill>
                  <a:schemeClr val="bg1"/>
                </a:solidFill>
              </a:rPr>
              <a:t>to various analyses, domains, platforms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2200" dirty="0">
                <a:solidFill>
                  <a:schemeClr val="bg1"/>
                </a:solidFill>
              </a:rPr>
              <a:t>extensible: users can build own analyses atop </a:t>
            </a:r>
            <a:r>
              <a:rPr lang="en-US" sz="2200" dirty="0" smtClean="0">
                <a:solidFill>
                  <a:schemeClr val="bg1"/>
                </a:solidFill>
              </a:rPr>
              <a:t>given ones</a:t>
            </a:r>
            <a:endParaRPr lang="en-US" sz="22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2200" dirty="0">
                <a:solidFill>
                  <a:schemeClr val="bg1"/>
                </a:solidFill>
              </a:rPr>
              <a:t>productive: facilitates rapid prototyping of analyses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2200" dirty="0">
                <a:solidFill>
                  <a:schemeClr val="bg1"/>
                </a:solidFill>
              </a:rPr>
              <a:t>robust: deterministic, handles partial programs, 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Control Flow Graphs (CFGs)</a:t>
            </a:r>
          </a:p>
        </p:txBody>
      </p:sp>
      <p:sp>
        <p:nvSpPr>
          <p:cNvPr id="9963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848600" cy="54102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Each CFG contains: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a set of registers (</a:t>
            </a:r>
            <a:r>
              <a:rPr lang="en-US" sz="2200" i="1" dirty="0">
                <a:solidFill>
                  <a:schemeClr val="bg1"/>
                </a:solidFill>
              </a:rPr>
              <a:t>register factory</a:t>
            </a:r>
            <a:r>
              <a:rPr lang="en-US" sz="2200" dirty="0">
                <a:solidFill>
                  <a:schemeClr val="bg1"/>
                </a:solidFill>
              </a:rPr>
              <a:t>) 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a directed graph whose nodes are basic blocks and edges denote control flow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Register Factory: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one register per argument (</a:t>
            </a:r>
            <a:r>
              <a:rPr lang="en-US" sz="2200" i="1" dirty="0">
                <a:solidFill>
                  <a:schemeClr val="bg1"/>
                </a:solidFill>
              </a:rPr>
              <a:t>local variables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pPr marL="1257300" lvl="2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named R0, R1, …, </a:t>
            </a:r>
            <a:r>
              <a:rPr lang="en-US" sz="2000" dirty="0" err="1">
                <a:solidFill>
                  <a:schemeClr val="bg1"/>
                </a:solidFill>
              </a:rPr>
              <a:t>Rn</a:t>
            </a: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one register per temporary (</a:t>
            </a:r>
            <a:r>
              <a:rPr lang="en-US" sz="2200" i="1" dirty="0">
                <a:solidFill>
                  <a:schemeClr val="bg1"/>
                </a:solidFill>
              </a:rPr>
              <a:t>stack variables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pPr marL="1257300" lvl="2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named Tn+1, Tn+2, …, Tm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Basic Block (BB):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sequence of primitive statements (</a:t>
            </a:r>
            <a:r>
              <a:rPr lang="en-US" sz="2200" i="1" dirty="0">
                <a:solidFill>
                  <a:schemeClr val="bg1"/>
                </a:solidFill>
              </a:rPr>
              <a:t>quads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unique entry BB: no quads and no incoming edges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unique exit BB: no quads and no outgoing edges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joeq.Compiler.Quad.ControlFlowGraph</a:t>
            </a:r>
            <a:r>
              <a:rPr lang="en-US" dirty="0">
                <a:solidFill>
                  <a:schemeClr val="bg1"/>
                </a:solidFill>
              </a:rPr>
              <a:t> API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49530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RegisterFactory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getRegisterFactory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set of all local variables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EntryOrExitBasicBlock</a:t>
            </a:r>
            <a:r>
              <a:rPr lang="en-US" sz="2000" b="1" dirty="0">
                <a:solidFill>
                  <a:schemeClr val="bg1"/>
                </a:solidFill>
              </a:rPr>
              <a:t> entry()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unique entry basic block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EntryOrExitBasicBlock</a:t>
            </a:r>
            <a:r>
              <a:rPr lang="en-US" sz="2000" b="1" dirty="0">
                <a:solidFill>
                  <a:schemeClr val="bg1"/>
                </a:solidFill>
              </a:rPr>
              <a:t> exit()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unique exit basic block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List&lt;</a:t>
            </a:r>
            <a:r>
              <a:rPr lang="en-US" sz="2000" b="1" dirty="0" err="1" smtClean="0">
                <a:solidFill>
                  <a:schemeClr val="bg1"/>
                </a:solidFill>
              </a:rPr>
              <a:t>BasicBlock</a:t>
            </a:r>
            <a:r>
              <a:rPr lang="en-US" sz="2000" b="1" dirty="0">
                <a:solidFill>
                  <a:schemeClr val="bg1"/>
                </a:solidFill>
              </a:rPr>
              <a:t>&gt;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reversePostOrder</a:t>
            </a:r>
            <a:r>
              <a:rPr lang="en-US" sz="2000" b="1" dirty="0" smtClean="0">
                <a:solidFill>
                  <a:schemeClr val="bg1"/>
                </a:solidFill>
              </a:rPr>
              <a:t> ()</a:t>
            </a:r>
            <a:endParaRPr lang="en-US" sz="2000" b="1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List of all </a:t>
            </a:r>
            <a:r>
              <a:rPr lang="en-US" sz="2000" dirty="0">
                <a:solidFill>
                  <a:schemeClr val="bg1"/>
                </a:solidFill>
              </a:rPr>
              <a:t>basic blocks in reverse post-order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jq_Method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getMethod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containing method of the CFG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joeq.Compiler.Quad.BasicBlock</a:t>
            </a:r>
            <a:r>
              <a:rPr lang="en-US" dirty="0">
                <a:solidFill>
                  <a:schemeClr val="bg1"/>
                </a:solidFill>
              </a:rPr>
              <a:t> API</a:t>
            </a:r>
          </a:p>
        </p:txBody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001000" cy="53340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int</a:t>
            </a:r>
            <a:r>
              <a:rPr lang="en-US" sz="2000" b="1" dirty="0">
                <a:solidFill>
                  <a:schemeClr val="bg1"/>
                </a:solidFill>
              </a:rPr>
              <a:t> size()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number of quads in the basic block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Quad </a:t>
            </a:r>
            <a:r>
              <a:rPr lang="en-US" sz="2000" b="1" dirty="0" err="1">
                <a:solidFill>
                  <a:schemeClr val="bg1"/>
                </a:solidFill>
              </a:rPr>
              <a:t>getQuad</a:t>
            </a:r>
            <a:r>
              <a:rPr lang="en-US" sz="2000" b="1" dirty="0">
                <a:solidFill>
                  <a:schemeClr val="bg1"/>
                </a:solidFill>
              </a:rPr>
              <a:t>(</a:t>
            </a:r>
            <a:r>
              <a:rPr lang="en-US" sz="2000" b="1" dirty="0" err="1">
                <a:solidFill>
                  <a:schemeClr val="bg1"/>
                </a:solidFill>
              </a:rPr>
              <a:t>int</a:t>
            </a:r>
            <a:r>
              <a:rPr lang="en-US" sz="2000" b="1" dirty="0">
                <a:solidFill>
                  <a:schemeClr val="bg1"/>
                </a:solidFill>
              </a:rPr>
              <a:t> index)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quad at the given 0-based index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List&lt;</a:t>
            </a:r>
            <a:r>
              <a:rPr lang="en-US" sz="2000" b="1" dirty="0" err="1" smtClean="0">
                <a:solidFill>
                  <a:schemeClr val="bg1"/>
                </a:solidFill>
              </a:rPr>
              <a:t>BasicBlock</a:t>
            </a:r>
            <a:r>
              <a:rPr lang="en-US" sz="2000" b="1" dirty="0" smtClean="0">
                <a:solidFill>
                  <a:schemeClr val="bg1"/>
                </a:solidFill>
              </a:rPr>
              <a:t>&gt; </a:t>
            </a:r>
            <a:r>
              <a:rPr lang="en-US" sz="2000" b="1" dirty="0" err="1">
                <a:solidFill>
                  <a:schemeClr val="bg1"/>
                </a:solidFill>
              </a:rPr>
              <a:t>getPredecessors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list of immediate predecessor basic blocks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List&lt;</a:t>
            </a:r>
            <a:r>
              <a:rPr lang="en-US" sz="2000" b="1" dirty="0" err="1" smtClean="0">
                <a:solidFill>
                  <a:schemeClr val="bg1"/>
                </a:solidFill>
              </a:rPr>
              <a:t>BasicBlock</a:t>
            </a:r>
            <a:r>
              <a:rPr lang="en-US" sz="2000" b="1" dirty="0" smtClean="0">
                <a:solidFill>
                  <a:schemeClr val="bg1"/>
                </a:solidFill>
              </a:rPr>
              <a:t>&gt; </a:t>
            </a:r>
            <a:r>
              <a:rPr lang="en-US" sz="2000" b="1" dirty="0" err="1">
                <a:solidFill>
                  <a:schemeClr val="bg1"/>
                </a:solidFill>
              </a:rPr>
              <a:t>getSuccessors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list of immediately successor basic blocks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jq_Method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getMethod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containing method of the basic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Quad Instructions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2063"/>
            <a:ext cx="8001000" cy="15240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Each quad contains an operator and </a:t>
            </a:r>
            <a:r>
              <a:rPr lang="en-US" sz="2400" dirty="0" err="1">
                <a:solidFill>
                  <a:schemeClr val="bg1"/>
                </a:solidFill>
              </a:rPr>
              <a:t>upto</a:t>
            </a:r>
            <a:r>
              <a:rPr lang="en-US" sz="2400" dirty="0">
                <a:solidFill>
                  <a:schemeClr val="bg1"/>
                </a:solidFill>
              </a:rPr>
              <a:t> 4 </a:t>
            </a:r>
            <a:r>
              <a:rPr lang="en-US" sz="2400" dirty="0" smtClean="0">
                <a:solidFill>
                  <a:schemeClr val="bg1"/>
                </a:solidFill>
              </a:rPr>
              <a:t>operands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Example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 err="1">
                <a:solidFill>
                  <a:schemeClr val="bg1"/>
                </a:solidFill>
              </a:rPr>
              <a:t>getfield</a:t>
            </a:r>
            <a:r>
              <a:rPr lang="en-US" sz="2400" dirty="0">
                <a:solidFill>
                  <a:schemeClr val="bg1"/>
                </a:solidFill>
              </a:rPr>
              <a:t> l = </a:t>
            </a:r>
            <a:r>
              <a:rPr lang="en-US" sz="2400" dirty="0" err="1">
                <a:solidFill>
                  <a:schemeClr val="bg1"/>
                </a:solidFill>
              </a:rPr>
              <a:t>b.f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994311" name="Rectangle 7"/>
          <p:cNvSpPr>
            <a:spLocks noChangeArrowheads="1"/>
          </p:cNvSpPr>
          <p:nvPr/>
        </p:nvSpPr>
        <p:spPr bwMode="auto">
          <a:xfrm>
            <a:off x="827088" y="2962851"/>
            <a:ext cx="7402512" cy="2599749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rIns="182880" anchor="ctr"/>
          <a:lstStyle/>
          <a:p>
            <a:pPr algn="l"/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Operand lo =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Getfield.getDest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(q);</a:t>
            </a:r>
            <a:br>
              <a:rPr lang="en-US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Operand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bo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Getfield.getBase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(q);</a:t>
            </a:r>
            <a:br>
              <a:rPr lang="en-US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if (lo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instanceof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RegisterOperand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&amp;&amp;</a:t>
            </a:r>
            <a:br>
              <a:rPr lang="en-US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bo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instanceof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RegisterOperand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) {</a:t>
            </a:r>
            <a:br>
              <a:rPr lang="en-US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 Register l = ((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RegisterOperand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) lo).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getRegister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();</a:t>
            </a:r>
            <a:br>
              <a:rPr lang="en-US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 Register b = ((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RegisterOperand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)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bo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).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getRegister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();</a:t>
            </a:r>
            <a:br>
              <a:rPr lang="en-US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jq_Field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f =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Getfield.getField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(q).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getField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();</a:t>
            </a:r>
            <a:br>
              <a:rPr lang="en-US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 ...</a:t>
            </a:r>
            <a:br>
              <a:rPr lang="en-US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Kinds of Quads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 dirty="0">
                <a:solidFill>
                  <a:schemeClr val="bg1"/>
                </a:solidFill>
              </a:rPr>
              <a:t>                     </a:t>
            </a:r>
            <a:r>
              <a:rPr lang="en-US" sz="2200" dirty="0" err="1">
                <a:solidFill>
                  <a:schemeClr val="bg1"/>
                </a:solidFill>
              </a:rPr>
              <a:t>joeq.Compiler.Quad.Operator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chemeClr val="bg1"/>
                </a:solidFill>
              </a:rPr>
              <a:t>  Move                  </a:t>
            </a:r>
            <a:r>
              <a:rPr lang="en-US" sz="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Getstatic</a:t>
            </a:r>
            <a:r>
              <a:rPr lang="en-US" sz="2200" dirty="0">
                <a:solidFill>
                  <a:schemeClr val="bg1"/>
                </a:solidFill>
              </a:rPr>
              <a:t>      Branch           Invoke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chemeClr val="bg1"/>
                </a:solidFill>
              </a:rPr>
              <a:t>  Phi                     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Putstatic</a:t>
            </a:r>
            <a:r>
              <a:rPr lang="en-US" sz="2200" dirty="0">
                <a:solidFill>
                  <a:schemeClr val="bg1"/>
                </a:solidFill>
              </a:rPr>
              <a:t>           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IntIfCmp</a:t>
            </a:r>
            <a:r>
              <a:rPr lang="en-US" sz="2200" dirty="0">
                <a:solidFill>
                  <a:schemeClr val="bg1"/>
                </a:solidFill>
              </a:rPr>
              <a:t>       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InvokeVirtual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chemeClr val="bg1"/>
                </a:solidFill>
              </a:rPr>
              <a:t>  Unary                 </a:t>
            </a:r>
            <a:r>
              <a:rPr lang="en-US" sz="5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Getfield</a:t>
            </a:r>
            <a:r>
              <a:rPr lang="en-US" sz="2200" dirty="0">
                <a:solidFill>
                  <a:schemeClr val="bg1"/>
                </a:solidFill>
              </a:rPr>
              <a:t>             </a:t>
            </a:r>
            <a:r>
              <a:rPr lang="en-US" sz="2200" dirty="0" err="1">
                <a:solidFill>
                  <a:schemeClr val="bg1"/>
                </a:solidFill>
              </a:rPr>
              <a:t>Goto</a:t>
            </a:r>
            <a:r>
              <a:rPr lang="en-US" sz="2200" dirty="0">
                <a:solidFill>
                  <a:schemeClr val="bg1"/>
                </a:solidFill>
              </a:rPr>
              <a:t>              </a:t>
            </a:r>
            <a:r>
              <a:rPr lang="en-US" sz="2200" dirty="0" err="1">
                <a:solidFill>
                  <a:schemeClr val="bg1"/>
                </a:solidFill>
              </a:rPr>
              <a:t>InvokeStatic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chemeClr val="bg1"/>
                </a:solidFill>
              </a:rPr>
              <a:t>  Binary                 </a:t>
            </a:r>
            <a:r>
              <a:rPr lang="en-US" sz="2200" dirty="0" err="1">
                <a:solidFill>
                  <a:schemeClr val="bg1"/>
                </a:solidFill>
              </a:rPr>
              <a:t>Putfield</a:t>
            </a:r>
            <a:r>
              <a:rPr lang="en-US" sz="2200" dirty="0">
                <a:solidFill>
                  <a:schemeClr val="bg1"/>
                </a:solidFill>
              </a:rPr>
              <a:t>             </a:t>
            </a:r>
            <a:r>
              <a:rPr lang="en-US" sz="2200" dirty="0" err="1">
                <a:solidFill>
                  <a:schemeClr val="bg1"/>
                </a:solidFill>
              </a:rPr>
              <a:t>Jsr</a:t>
            </a:r>
            <a:r>
              <a:rPr lang="en-US" sz="2200" dirty="0">
                <a:solidFill>
                  <a:schemeClr val="bg1"/>
                </a:solidFill>
              </a:rPr>
              <a:t>                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InvokeInterface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chemeClr val="bg1"/>
                </a:solidFill>
              </a:rPr>
              <a:t>  New                   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ALoad</a:t>
            </a:r>
            <a:r>
              <a:rPr lang="en-US" sz="2200" dirty="0">
                <a:solidFill>
                  <a:schemeClr val="bg1"/>
                </a:solidFill>
              </a:rPr>
              <a:t>               Ret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chemeClr val="bg1"/>
                </a:solidFill>
              </a:rPr>
              <a:t>  </a:t>
            </a:r>
            <a:r>
              <a:rPr lang="en-US" sz="2200" dirty="0" err="1">
                <a:solidFill>
                  <a:schemeClr val="bg1"/>
                </a:solidFill>
              </a:rPr>
              <a:t>NewArray</a:t>
            </a:r>
            <a:r>
              <a:rPr lang="en-US" sz="2200" dirty="0">
                <a:solidFill>
                  <a:schemeClr val="bg1"/>
                </a:solidFill>
              </a:rPr>
              <a:t>            </a:t>
            </a:r>
            <a:r>
              <a:rPr lang="en-US" sz="5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AStore</a:t>
            </a:r>
            <a:r>
              <a:rPr lang="en-US" sz="2200" dirty="0">
                <a:solidFill>
                  <a:schemeClr val="bg1"/>
                </a:solidFill>
              </a:rPr>
              <a:t>              </a:t>
            </a:r>
            <a:r>
              <a:rPr lang="en-US" sz="2200" dirty="0" err="1">
                <a:solidFill>
                  <a:schemeClr val="bg1"/>
                </a:solidFill>
              </a:rPr>
              <a:t>LookupSwitch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chemeClr val="bg1"/>
                </a:solidFill>
              </a:rPr>
              <a:t>  </a:t>
            </a:r>
            <a:r>
              <a:rPr lang="en-US" sz="2200" dirty="0" err="1">
                <a:solidFill>
                  <a:schemeClr val="bg1"/>
                </a:solidFill>
              </a:rPr>
              <a:t>MultiNewArray</a:t>
            </a:r>
            <a:r>
              <a:rPr lang="en-US" sz="2200" dirty="0">
                <a:solidFill>
                  <a:schemeClr val="bg1"/>
                </a:solidFill>
              </a:rPr>
              <a:t>     </a:t>
            </a:r>
            <a:r>
              <a:rPr lang="en-US" sz="2200" dirty="0" err="1">
                <a:solidFill>
                  <a:schemeClr val="bg1"/>
                </a:solidFill>
              </a:rPr>
              <a:t>Checkcast</a:t>
            </a:r>
            <a:r>
              <a:rPr lang="en-US" sz="2200" dirty="0">
                <a:solidFill>
                  <a:schemeClr val="bg1"/>
                </a:solidFill>
              </a:rPr>
              <a:t>          </a:t>
            </a:r>
            <a:r>
              <a:rPr lang="en-US" sz="2200" dirty="0" err="1">
                <a:solidFill>
                  <a:schemeClr val="bg1"/>
                </a:solidFill>
              </a:rPr>
              <a:t>TableSwitch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chemeClr val="bg1"/>
                </a:solidFill>
              </a:rPr>
              <a:t>  </a:t>
            </a:r>
            <a:r>
              <a:rPr lang="en-US" sz="2200" dirty="0" err="1">
                <a:solidFill>
                  <a:schemeClr val="bg1"/>
                </a:solidFill>
              </a:rPr>
              <a:t>Alength</a:t>
            </a:r>
            <a:r>
              <a:rPr lang="en-US" sz="2200" dirty="0">
                <a:solidFill>
                  <a:schemeClr val="bg1"/>
                </a:solidFill>
              </a:rPr>
              <a:t>               </a:t>
            </a:r>
            <a:r>
              <a:rPr lang="en-US" sz="2200" dirty="0" err="1">
                <a:solidFill>
                  <a:schemeClr val="bg1"/>
                </a:solidFill>
              </a:rPr>
              <a:t>Instanceof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chemeClr val="bg1"/>
                </a:solidFill>
              </a:rPr>
              <a:t>  Monitor               Return</a:t>
            </a:r>
          </a:p>
        </p:txBody>
      </p:sp>
      <p:sp>
        <p:nvSpPr>
          <p:cNvPr id="998407" name="Line 7"/>
          <p:cNvSpPr>
            <a:spLocks noChangeShapeType="1"/>
          </p:cNvSpPr>
          <p:nvPr/>
        </p:nvSpPr>
        <p:spPr bwMode="auto">
          <a:xfrm>
            <a:off x="381000" y="1676400"/>
            <a:ext cx="0" cy="327660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08" name="Line 8"/>
          <p:cNvSpPr>
            <a:spLocks noChangeShapeType="1"/>
          </p:cNvSpPr>
          <p:nvPr/>
        </p:nvSpPr>
        <p:spPr bwMode="auto">
          <a:xfrm>
            <a:off x="381000" y="4949825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09" name="Line 9"/>
          <p:cNvSpPr>
            <a:spLocks noChangeShapeType="1"/>
          </p:cNvSpPr>
          <p:nvPr/>
        </p:nvSpPr>
        <p:spPr bwMode="auto">
          <a:xfrm>
            <a:off x="381000" y="4568825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10" name="Line 10"/>
          <p:cNvSpPr>
            <a:spLocks noChangeShapeType="1"/>
          </p:cNvSpPr>
          <p:nvPr/>
        </p:nvSpPr>
        <p:spPr bwMode="auto">
          <a:xfrm>
            <a:off x="381000" y="4210050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11" name="Line 11"/>
          <p:cNvSpPr>
            <a:spLocks noChangeShapeType="1"/>
          </p:cNvSpPr>
          <p:nvPr/>
        </p:nvSpPr>
        <p:spPr bwMode="auto">
          <a:xfrm>
            <a:off x="381000" y="3840163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12" name="Line 12"/>
          <p:cNvSpPr>
            <a:spLocks noChangeShapeType="1"/>
          </p:cNvSpPr>
          <p:nvPr/>
        </p:nvSpPr>
        <p:spPr bwMode="auto">
          <a:xfrm>
            <a:off x="381000" y="3471863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13" name="Line 13"/>
          <p:cNvSpPr>
            <a:spLocks noChangeShapeType="1"/>
          </p:cNvSpPr>
          <p:nvPr/>
        </p:nvSpPr>
        <p:spPr bwMode="auto">
          <a:xfrm>
            <a:off x="381000" y="3103563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14" name="Line 14"/>
          <p:cNvSpPr>
            <a:spLocks noChangeShapeType="1"/>
          </p:cNvSpPr>
          <p:nvPr/>
        </p:nvSpPr>
        <p:spPr bwMode="auto">
          <a:xfrm>
            <a:off x="381000" y="2722563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15" name="Line 15"/>
          <p:cNvSpPr>
            <a:spLocks noChangeShapeType="1"/>
          </p:cNvSpPr>
          <p:nvPr/>
        </p:nvSpPr>
        <p:spPr bwMode="auto">
          <a:xfrm>
            <a:off x="381000" y="2365375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16" name="Line 16"/>
          <p:cNvSpPr>
            <a:spLocks noChangeShapeType="1"/>
          </p:cNvSpPr>
          <p:nvPr/>
        </p:nvSpPr>
        <p:spPr bwMode="auto">
          <a:xfrm>
            <a:off x="381000" y="1960563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17" name="Line 17"/>
          <p:cNvSpPr>
            <a:spLocks noChangeShapeType="1"/>
          </p:cNvSpPr>
          <p:nvPr/>
        </p:nvSpPr>
        <p:spPr bwMode="auto">
          <a:xfrm>
            <a:off x="369888" y="1676400"/>
            <a:ext cx="634365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28" name="Line 28"/>
          <p:cNvSpPr>
            <a:spLocks noChangeShapeType="1"/>
          </p:cNvSpPr>
          <p:nvPr/>
        </p:nvSpPr>
        <p:spPr bwMode="auto">
          <a:xfrm>
            <a:off x="4953000" y="1676400"/>
            <a:ext cx="0" cy="201613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38" name="Line 38"/>
          <p:cNvSpPr>
            <a:spLocks noChangeShapeType="1"/>
          </p:cNvSpPr>
          <p:nvPr/>
        </p:nvSpPr>
        <p:spPr bwMode="auto">
          <a:xfrm>
            <a:off x="4681538" y="2155825"/>
            <a:ext cx="0" cy="2074863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41" name="Line 41"/>
          <p:cNvSpPr>
            <a:spLocks noChangeShapeType="1"/>
          </p:cNvSpPr>
          <p:nvPr/>
        </p:nvSpPr>
        <p:spPr bwMode="auto">
          <a:xfrm>
            <a:off x="4681538" y="4221163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42" name="Line 42"/>
          <p:cNvSpPr>
            <a:spLocks noChangeShapeType="1"/>
          </p:cNvSpPr>
          <p:nvPr/>
        </p:nvSpPr>
        <p:spPr bwMode="auto">
          <a:xfrm>
            <a:off x="4681538" y="3817938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43" name="Line 43"/>
          <p:cNvSpPr>
            <a:spLocks noChangeShapeType="1"/>
          </p:cNvSpPr>
          <p:nvPr/>
        </p:nvSpPr>
        <p:spPr bwMode="auto">
          <a:xfrm>
            <a:off x="4681538" y="3460750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44" name="Line 44"/>
          <p:cNvSpPr>
            <a:spLocks noChangeShapeType="1"/>
          </p:cNvSpPr>
          <p:nvPr/>
        </p:nvSpPr>
        <p:spPr bwMode="auto">
          <a:xfrm>
            <a:off x="4681538" y="3090863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45" name="Line 45"/>
          <p:cNvSpPr>
            <a:spLocks noChangeShapeType="1"/>
          </p:cNvSpPr>
          <p:nvPr/>
        </p:nvSpPr>
        <p:spPr bwMode="auto">
          <a:xfrm>
            <a:off x="4681538" y="2720975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46" name="Line 46"/>
          <p:cNvSpPr>
            <a:spLocks noChangeShapeType="1"/>
          </p:cNvSpPr>
          <p:nvPr/>
        </p:nvSpPr>
        <p:spPr bwMode="auto">
          <a:xfrm>
            <a:off x="4681538" y="2352675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50" name="Line 50"/>
          <p:cNvSpPr>
            <a:spLocks noChangeShapeType="1"/>
          </p:cNvSpPr>
          <p:nvPr/>
        </p:nvSpPr>
        <p:spPr bwMode="auto">
          <a:xfrm>
            <a:off x="6705600" y="1676400"/>
            <a:ext cx="0" cy="201613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51" name="Line 51"/>
          <p:cNvSpPr>
            <a:spLocks noChangeShapeType="1"/>
          </p:cNvSpPr>
          <p:nvPr/>
        </p:nvSpPr>
        <p:spPr bwMode="auto">
          <a:xfrm>
            <a:off x="4038600" y="1493330"/>
            <a:ext cx="0" cy="182562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52" name="Line 52"/>
          <p:cNvSpPr>
            <a:spLocks noChangeShapeType="1"/>
          </p:cNvSpPr>
          <p:nvPr/>
        </p:nvSpPr>
        <p:spPr bwMode="auto">
          <a:xfrm>
            <a:off x="6477000" y="2155825"/>
            <a:ext cx="0" cy="97790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56" name="Line 56"/>
          <p:cNvSpPr>
            <a:spLocks noChangeShapeType="1"/>
          </p:cNvSpPr>
          <p:nvPr/>
        </p:nvSpPr>
        <p:spPr bwMode="auto">
          <a:xfrm>
            <a:off x="6477000" y="3124200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57" name="Line 57"/>
          <p:cNvSpPr>
            <a:spLocks noChangeShapeType="1"/>
          </p:cNvSpPr>
          <p:nvPr/>
        </p:nvSpPr>
        <p:spPr bwMode="auto">
          <a:xfrm>
            <a:off x="6477000" y="2743200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58" name="Line 58"/>
          <p:cNvSpPr>
            <a:spLocks noChangeShapeType="1"/>
          </p:cNvSpPr>
          <p:nvPr/>
        </p:nvSpPr>
        <p:spPr bwMode="auto">
          <a:xfrm>
            <a:off x="6477000" y="2363788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59" name="Line 59"/>
          <p:cNvSpPr>
            <a:spLocks noChangeShapeType="1"/>
          </p:cNvSpPr>
          <p:nvPr/>
        </p:nvSpPr>
        <p:spPr bwMode="auto">
          <a:xfrm>
            <a:off x="2581275" y="1676400"/>
            <a:ext cx="0" cy="327660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60" name="Line 60"/>
          <p:cNvSpPr>
            <a:spLocks noChangeShapeType="1"/>
          </p:cNvSpPr>
          <p:nvPr/>
        </p:nvSpPr>
        <p:spPr bwMode="auto">
          <a:xfrm>
            <a:off x="2581275" y="4949825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61" name="Line 61"/>
          <p:cNvSpPr>
            <a:spLocks noChangeShapeType="1"/>
          </p:cNvSpPr>
          <p:nvPr/>
        </p:nvSpPr>
        <p:spPr bwMode="auto">
          <a:xfrm>
            <a:off x="2581275" y="4568825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62" name="Line 62"/>
          <p:cNvSpPr>
            <a:spLocks noChangeShapeType="1"/>
          </p:cNvSpPr>
          <p:nvPr/>
        </p:nvSpPr>
        <p:spPr bwMode="auto">
          <a:xfrm>
            <a:off x="2581275" y="4210050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63" name="Line 63"/>
          <p:cNvSpPr>
            <a:spLocks noChangeShapeType="1"/>
          </p:cNvSpPr>
          <p:nvPr/>
        </p:nvSpPr>
        <p:spPr bwMode="auto">
          <a:xfrm>
            <a:off x="2581275" y="3840163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64" name="Line 64"/>
          <p:cNvSpPr>
            <a:spLocks noChangeShapeType="1"/>
          </p:cNvSpPr>
          <p:nvPr/>
        </p:nvSpPr>
        <p:spPr bwMode="auto">
          <a:xfrm>
            <a:off x="2581275" y="3471863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65" name="Line 65"/>
          <p:cNvSpPr>
            <a:spLocks noChangeShapeType="1"/>
          </p:cNvSpPr>
          <p:nvPr/>
        </p:nvSpPr>
        <p:spPr bwMode="auto">
          <a:xfrm>
            <a:off x="2581275" y="3103563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66" name="Line 66"/>
          <p:cNvSpPr>
            <a:spLocks noChangeShapeType="1"/>
          </p:cNvSpPr>
          <p:nvPr/>
        </p:nvSpPr>
        <p:spPr bwMode="auto">
          <a:xfrm>
            <a:off x="2581275" y="2722563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67" name="Line 67"/>
          <p:cNvSpPr>
            <a:spLocks noChangeShapeType="1"/>
          </p:cNvSpPr>
          <p:nvPr/>
        </p:nvSpPr>
        <p:spPr bwMode="auto">
          <a:xfrm>
            <a:off x="2581275" y="2365375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68" name="Line 68"/>
          <p:cNvSpPr>
            <a:spLocks noChangeShapeType="1"/>
          </p:cNvSpPr>
          <p:nvPr/>
        </p:nvSpPr>
        <p:spPr bwMode="auto">
          <a:xfrm>
            <a:off x="2581275" y="1960563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joeq.Compiler.Quad.Quad</a:t>
            </a:r>
            <a:r>
              <a:rPr lang="en-US" dirty="0">
                <a:solidFill>
                  <a:schemeClr val="bg1"/>
                </a:solidFill>
              </a:rPr>
              <a:t> API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001000" cy="556260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Operator </a:t>
            </a:r>
            <a:r>
              <a:rPr lang="en-US" sz="2000" b="1" dirty="0" err="1">
                <a:solidFill>
                  <a:schemeClr val="bg1"/>
                </a:solidFill>
              </a:rPr>
              <a:t>getOperator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kind of the quad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5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int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getBCI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bytecode</a:t>
            </a:r>
            <a:r>
              <a:rPr lang="en-US" sz="1800" dirty="0">
                <a:solidFill>
                  <a:schemeClr val="bg1"/>
                </a:solidFill>
              </a:rPr>
              <a:t> offset of the quad in its containing method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5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String </a:t>
            </a:r>
            <a:r>
              <a:rPr lang="en-US" sz="2000" b="1" dirty="0" err="1">
                <a:solidFill>
                  <a:schemeClr val="bg1"/>
                </a:solidFill>
              </a:rPr>
              <a:t>toByteLocStr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unique identifier of the quad in format </a:t>
            </a:r>
            <a:r>
              <a:rPr lang="en-US" sz="1800" dirty="0" err="1">
                <a:solidFill>
                  <a:schemeClr val="bg1"/>
                </a:solidFill>
              </a:rPr>
              <a:t>offset!mName:mDesc@cName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5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String </a:t>
            </a:r>
            <a:r>
              <a:rPr lang="en-US" sz="2000" b="1" dirty="0" err="1">
                <a:solidFill>
                  <a:schemeClr val="bg1"/>
                </a:solidFill>
              </a:rPr>
              <a:t>toJavaLocStr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location of the quad in format </a:t>
            </a:r>
            <a:r>
              <a:rPr lang="en-US" sz="1800" dirty="0" err="1">
                <a:solidFill>
                  <a:schemeClr val="bg1"/>
                </a:solidFill>
              </a:rPr>
              <a:t>fileName:lineNum</a:t>
            </a:r>
            <a:r>
              <a:rPr lang="en-US" sz="1800" dirty="0">
                <a:solidFill>
                  <a:schemeClr val="bg1"/>
                </a:solidFill>
              </a:rPr>
              <a:t> in Java source code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5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String </a:t>
            </a:r>
            <a:r>
              <a:rPr lang="en-US" sz="2000" b="1" dirty="0" err="1">
                <a:solidFill>
                  <a:schemeClr val="bg1"/>
                </a:solidFill>
              </a:rPr>
              <a:t>toLocStr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location of the quad in both Java </a:t>
            </a:r>
            <a:r>
              <a:rPr lang="en-US" sz="1800" dirty="0" err="1">
                <a:solidFill>
                  <a:schemeClr val="bg1"/>
                </a:solidFill>
              </a:rPr>
              <a:t>bytecode</a:t>
            </a:r>
            <a:r>
              <a:rPr lang="en-US" sz="1800" dirty="0">
                <a:solidFill>
                  <a:schemeClr val="bg1"/>
                </a:solidFill>
              </a:rPr>
              <a:t> and source code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5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String </a:t>
            </a:r>
            <a:r>
              <a:rPr lang="en-US" sz="2000" b="1" dirty="0" err="1">
                <a:solidFill>
                  <a:schemeClr val="bg1"/>
                </a:solidFill>
              </a:rPr>
              <a:t>toVerboseStr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verbose description of the quad (its location plus contents)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5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BasicBlock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getBasicBlock</a:t>
            </a:r>
            <a:r>
              <a:rPr lang="en-US" sz="2000" b="1" dirty="0" smtClean="0">
                <a:solidFill>
                  <a:schemeClr val="bg1"/>
                </a:solidFill>
              </a:rPr>
              <a:t>()</a:t>
            </a:r>
            <a:endParaRPr lang="en-US" sz="20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containing </a:t>
            </a:r>
            <a:r>
              <a:rPr lang="en-US" sz="1800" dirty="0" smtClean="0">
                <a:solidFill>
                  <a:schemeClr val="bg1"/>
                </a:solidFill>
              </a:rPr>
              <a:t>basic block </a:t>
            </a:r>
            <a:r>
              <a:rPr lang="en-US" sz="1800" dirty="0">
                <a:solidFill>
                  <a:schemeClr val="bg1"/>
                </a:solidFill>
              </a:rPr>
              <a:t>of the quad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Traversing </a:t>
            </a:r>
            <a:r>
              <a:rPr lang="en-US" dirty="0" err="1">
                <a:solidFill>
                  <a:schemeClr val="bg1"/>
                </a:solidFill>
              </a:rPr>
              <a:t>Quadcode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3828" name="Rectangle 4"/>
          <p:cNvSpPr>
            <a:spLocks noChangeArrowheads="1"/>
          </p:cNvSpPr>
          <p:nvPr/>
        </p:nvSpPr>
        <p:spPr bwMode="auto">
          <a:xfrm>
            <a:off x="533400" y="990600"/>
            <a:ext cx="8001000" cy="51054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anchor="ctr"/>
          <a:lstStyle/>
          <a:p>
            <a:pPr marL="342900" lvl="0" indent="-342900" algn="l">
              <a:spcBef>
                <a:spcPts val="800"/>
              </a:spcBef>
            </a:pPr>
            <a:r>
              <a:rPr lang="en-US" sz="1600" b="0" kern="0" dirty="0" smtClean="0">
                <a:solidFill>
                  <a:srgbClr val="FFFFFF"/>
                </a:solidFill>
                <a:latin typeface="Courier New" pitchFamily="49" charset="0"/>
                <a:cs typeface="Arial"/>
              </a:rPr>
              <a:t>	</a:t>
            </a:r>
            <a:r>
              <a:rPr lang="en-US" sz="1600" kern="0" dirty="0" smtClean="0">
                <a:solidFill>
                  <a:srgbClr val="FFFFFF"/>
                </a:solidFill>
                <a:latin typeface="Courier New" pitchFamily="49" charset="0"/>
                <a:cs typeface="Arial"/>
              </a:rPr>
              <a:t>import 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chord.program.Program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;</a:t>
            </a:r>
            <a:b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import 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joeq.Class.jq_Method</a:t>
            </a:r>
            <a:r>
              <a:rPr lang="en-US" sz="1600" kern="0" dirty="0" smtClean="0">
                <a:solidFill>
                  <a:srgbClr val="FFFFFF"/>
                </a:solidFill>
                <a:latin typeface="Courier New" pitchFamily="49" charset="0"/>
                <a:cs typeface="Arial"/>
              </a:rPr>
              <a:t>;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/>
            </a:r>
            <a:b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import 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joeq.Compiler.Quad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.*; </a:t>
            </a:r>
            <a:b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r>
              <a:rPr lang="en-US" sz="12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/>
            </a:r>
            <a:br>
              <a:rPr lang="en-US" sz="12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QuadVisitor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 qv = new 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QuadVisitor.EmptyVisitor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() {</a:t>
            </a:r>
            <a:b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    public void 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visitNew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(Quad q) { ... }</a:t>
            </a:r>
            <a:b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    public void 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visitPhi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(Quad q) { ... }</a:t>
            </a:r>
            <a:b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    ...</a:t>
            </a:r>
            <a:b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};</a:t>
            </a:r>
            <a:b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endParaRPr lang="en-US" sz="800" kern="0" dirty="0">
              <a:solidFill>
                <a:srgbClr val="FFFFFF"/>
              </a:solidFill>
              <a:latin typeface="Courier New" pitchFamily="49" charset="0"/>
              <a:cs typeface="Arial"/>
            </a:endParaRPr>
          </a:p>
          <a:p>
            <a:pPr marL="342900" lvl="0" indent="-342900" algn="l">
              <a:spcBef>
                <a:spcPts val="800"/>
              </a:spcBef>
            </a:pP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   Program 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program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 = 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Program.g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for (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jq_Method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 m : 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program.getMethods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()) {</a:t>
            </a:r>
            <a:b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   if (!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m.isAbstract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()) {</a:t>
            </a:r>
            <a:b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      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ControlFlowGraph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cfg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 = 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m.getCFG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      for (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BasicBlock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 bb : 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cfg.reversePostOrder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())</a:t>
            </a:r>
            <a:b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         for (Quad q : 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bb.getQuads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())</a:t>
            </a:r>
            <a:b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            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q.accept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(qv);</a:t>
            </a:r>
            <a:b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   }</a:t>
            </a:r>
            <a:b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rgbClr val="FFFFFF"/>
                </a:solidFill>
                <a:latin typeface="Courier New" pitchFamily="49" charset="0"/>
                <a:cs typeface="Arial"/>
              </a:rPr>
              <a:t>}</a:t>
            </a:r>
            <a:endParaRPr lang="en-US" sz="1600" kern="0" dirty="0">
              <a:solidFill>
                <a:srgbClr val="FFFFFF"/>
              </a:solidFill>
              <a:latin typeface="Courier New" pitchFamily="49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Java Program Representations</a:t>
            </a:r>
          </a:p>
        </p:txBody>
      </p:sp>
      <p:sp>
        <p:nvSpPr>
          <p:cNvPr id="982019" name="AutoShape 3"/>
          <p:cNvSpPr>
            <a:spLocks noChangeArrowheads="1"/>
          </p:cNvSpPr>
          <p:nvPr/>
        </p:nvSpPr>
        <p:spPr bwMode="auto">
          <a:xfrm>
            <a:off x="1219200" y="1295400"/>
            <a:ext cx="2209800" cy="9874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 dirty="0">
                <a:solidFill>
                  <a:schemeClr val="bg1"/>
                </a:solidFill>
              </a:rPr>
              <a:t>Java source code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.java</a:t>
            </a:r>
          </a:p>
        </p:txBody>
      </p:sp>
      <p:sp>
        <p:nvSpPr>
          <p:cNvPr id="982021" name="AutoShape 5"/>
          <p:cNvSpPr>
            <a:spLocks noChangeArrowheads="1"/>
          </p:cNvSpPr>
          <p:nvPr/>
        </p:nvSpPr>
        <p:spPr bwMode="auto">
          <a:xfrm>
            <a:off x="5638800" y="3127375"/>
            <a:ext cx="2209800" cy="9874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solidFill>
                  <a:schemeClr val="bg1"/>
                </a:solidFill>
              </a:rPr>
              <a:t>Quadcode</a:t>
            </a:r>
          </a:p>
        </p:txBody>
      </p:sp>
      <p:sp>
        <p:nvSpPr>
          <p:cNvPr id="982022" name="AutoShape 6"/>
          <p:cNvSpPr>
            <a:spLocks noChangeArrowheads="1"/>
          </p:cNvSpPr>
          <p:nvPr/>
        </p:nvSpPr>
        <p:spPr bwMode="auto">
          <a:xfrm>
            <a:off x="1219200" y="3124200"/>
            <a:ext cx="2209800" cy="9874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solidFill>
                  <a:schemeClr val="bg1"/>
                </a:solidFill>
              </a:rPr>
              <a:t>Java bytecode</a:t>
            </a:r>
            <a:br>
              <a:rPr lang="en-US" sz="2000" b="0">
                <a:solidFill>
                  <a:schemeClr val="bg1"/>
                </a:solidFill>
              </a:rPr>
            </a:br>
            <a:r>
              <a:rPr lang="en-US" sz="2000" b="0">
                <a:solidFill>
                  <a:schemeClr val="bg1"/>
                </a:solidFill>
              </a:rPr>
              <a:t>.class</a:t>
            </a:r>
          </a:p>
        </p:txBody>
      </p:sp>
      <p:sp>
        <p:nvSpPr>
          <p:cNvPr id="982023" name="AutoShape 7"/>
          <p:cNvSpPr>
            <a:spLocks noChangeArrowheads="1"/>
          </p:cNvSpPr>
          <p:nvPr/>
        </p:nvSpPr>
        <p:spPr bwMode="auto">
          <a:xfrm>
            <a:off x="5638800" y="1295400"/>
            <a:ext cx="2209800" cy="990600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solidFill>
                  <a:schemeClr val="bg1"/>
                </a:solidFill>
              </a:rPr>
              <a:t>HTMLized</a:t>
            </a:r>
            <a:br>
              <a:rPr lang="en-US" sz="2000" b="0">
                <a:solidFill>
                  <a:schemeClr val="bg1"/>
                </a:solidFill>
              </a:rPr>
            </a:br>
            <a:r>
              <a:rPr lang="en-US" sz="2000" b="0">
                <a:solidFill>
                  <a:schemeClr val="bg1"/>
                </a:solidFill>
              </a:rPr>
              <a:t>Java source code</a:t>
            </a:r>
            <a:br>
              <a:rPr lang="en-US" sz="2000" b="0">
                <a:solidFill>
                  <a:schemeClr val="bg1"/>
                </a:solidFill>
              </a:rPr>
            </a:br>
            <a:r>
              <a:rPr lang="en-US" sz="2000" b="0">
                <a:solidFill>
                  <a:schemeClr val="bg1"/>
                </a:solidFill>
              </a:rPr>
              <a:t>.html</a:t>
            </a:r>
          </a:p>
        </p:txBody>
      </p:sp>
      <p:cxnSp>
        <p:nvCxnSpPr>
          <p:cNvPr id="982024" name="AutoShape 8"/>
          <p:cNvCxnSpPr>
            <a:cxnSpLocks noChangeShapeType="1"/>
            <a:stCxn id="982019" idx="3"/>
            <a:endCxn id="982023" idx="1"/>
          </p:cNvCxnSpPr>
          <p:nvPr/>
        </p:nvCxnSpPr>
        <p:spPr bwMode="auto">
          <a:xfrm>
            <a:off x="3441700" y="1789113"/>
            <a:ext cx="2184400" cy="15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2025" name="Text Box 9"/>
          <p:cNvSpPr txBox="1">
            <a:spLocks noChangeArrowheads="1"/>
          </p:cNvSpPr>
          <p:nvPr/>
        </p:nvSpPr>
        <p:spPr bwMode="auto">
          <a:xfrm>
            <a:off x="3736975" y="1371600"/>
            <a:ext cx="14636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j2h</a:t>
            </a:r>
          </a:p>
          <a:p>
            <a:r>
              <a:rPr lang="en-US" sz="2000" b="0">
                <a:solidFill>
                  <a:schemeClr val="bg1"/>
                </a:solidFill>
              </a:rPr>
              <a:t>Java2HTML</a:t>
            </a:r>
          </a:p>
        </p:txBody>
      </p:sp>
      <p:cxnSp>
        <p:nvCxnSpPr>
          <p:cNvPr id="982026" name="AutoShape 10"/>
          <p:cNvCxnSpPr>
            <a:cxnSpLocks noChangeShapeType="1"/>
            <a:stCxn id="982019" idx="2"/>
            <a:endCxn id="982022" idx="0"/>
          </p:cNvCxnSpPr>
          <p:nvPr/>
        </p:nvCxnSpPr>
        <p:spPr bwMode="auto">
          <a:xfrm>
            <a:off x="2324100" y="2295525"/>
            <a:ext cx="0" cy="81597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2027" name="Text Box 11"/>
          <p:cNvSpPr txBox="1">
            <a:spLocks noChangeArrowheads="1"/>
          </p:cNvSpPr>
          <p:nvPr/>
        </p:nvSpPr>
        <p:spPr bwMode="auto">
          <a:xfrm>
            <a:off x="1524000" y="2487613"/>
            <a:ext cx="766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javac</a:t>
            </a:r>
          </a:p>
        </p:txBody>
      </p:sp>
      <p:cxnSp>
        <p:nvCxnSpPr>
          <p:cNvPr id="982028" name="AutoShape 12"/>
          <p:cNvCxnSpPr>
            <a:cxnSpLocks noChangeShapeType="1"/>
            <a:stCxn id="982022" idx="3"/>
            <a:endCxn id="982021" idx="1"/>
          </p:cNvCxnSpPr>
          <p:nvPr/>
        </p:nvCxnSpPr>
        <p:spPr bwMode="auto">
          <a:xfrm>
            <a:off x="3441700" y="3617913"/>
            <a:ext cx="2184400" cy="317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2029" name="Text Box 13"/>
          <p:cNvSpPr txBox="1">
            <a:spLocks noChangeArrowheads="1"/>
          </p:cNvSpPr>
          <p:nvPr/>
        </p:nvSpPr>
        <p:spPr bwMode="auto">
          <a:xfrm>
            <a:off x="4116388" y="3108325"/>
            <a:ext cx="70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Joeq</a:t>
            </a:r>
          </a:p>
        </p:txBody>
      </p:sp>
      <p:sp>
        <p:nvSpPr>
          <p:cNvPr id="982032" name="AutoShape 16"/>
          <p:cNvSpPr>
            <a:spLocks noChangeArrowheads="1"/>
          </p:cNvSpPr>
          <p:nvPr/>
        </p:nvSpPr>
        <p:spPr bwMode="auto">
          <a:xfrm>
            <a:off x="1219200" y="4956175"/>
            <a:ext cx="2209800" cy="9874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solidFill>
                  <a:schemeClr val="bg1"/>
                </a:solidFill>
              </a:rPr>
              <a:t>Disassembled</a:t>
            </a:r>
            <a:br>
              <a:rPr lang="en-US" sz="2000" b="0">
                <a:solidFill>
                  <a:schemeClr val="bg1"/>
                </a:solidFill>
              </a:rPr>
            </a:br>
            <a:r>
              <a:rPr lang="en-US" sz="2000" b="0">
                <a:solidFill>
                  <a:schemeClr val="bg1"/>
                </a:solidFill>
              </a:rPr>
              <a:t>Java bytecode</a:t>
            </a:r>
          </a:p>
        </p:txBody>
      </p:sp>
      <p:cxnSp>
        <p:nvCxnSpPr>
          <p:cNvPr id="982033" name="AutoShape 17"/>
          <p:cNvCxnSpPr>
            <a:cxnSpLocks noChangeShapeType="1"/>
            <a:stCxn id="982022" idx="2"/>
            <a:endCxn id="982032" idx="0"/>
          </p:cNvCxnSpPr>
          <p:nvPr/>
        </p:nvCxnSpPr>
        <p:spPr bwMode="auto">
          <a:xfrm>
            <a:off x="2324100" y="4124325"/>
            <a:ext cx="0" cy="8191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2034" name="Text Box 18"/>
          <p:cNvSpPr txBox="1">
            <a:spLocks noChangeArrowheads="1"/>
          </p:cNvSpPr>
          <p:nvPr/>
        </p:nvSpPr>
        <p:spPr bwMode="auto">
          <a:xfrm>
            <a:off x="1524000" y="4327525"/>
            <a:ext cx="788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javap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23" grpId="0" animBg="1"/>
      <p:bldP spid="9820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HTMLizing</a:t>
            </a:r>
            <a:r>
              <a:rPr lang="en-US" dirty="0">
                <a:solidFill>
                  <a:schemeClr val="bg1"/>
                </a:solidFill>
              </a:rPr>
              <a:t> Java Source Code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2578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Programmatically: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1200" b="1" dirty="0">
              <a:solidFill>
                <a:schemeClr val="bg1"/>
              </a:solidFill>
              <a:latin typeface="Courier New" pitchFamily="49" charset="0"/>
            </a:endParaRPr>
          </a:p>
          <a:p>
            <a:pPr marL="533400" indent="-533400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import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chord.program.Program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  <a:b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000" b="1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0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Program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program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Program.g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();</a:t>
            </a:r>
            <a:b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program.HTMLizeJavaSrcFiles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();</a:t>
            </a:r>
          </a:p>
          <a:p>
            <a:pPr marL="533400" indent="-533400">
              <a:lnSpc>
                <a:spcPct val="90000"/>
              </a:lnSpc>
            </a:pPr>
            <a:endParaRPr lang="en-US" sz="1000" dirty="0">
              <a:solidFill>
                <a:schemeClr val="bg1"/>
              </a:solidFill>
              <a:latin typeface="Courier New" pitchFamily="49" charset="0"/>
            </a:endParaRPr>
          </a:p>
          <a:p>
            <a:pPr marL="533400" indent="-533400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From command line:</a:t>
            </a:r>
          </a:p>
          <a:p>
            <a:pPr marL="533400" indent="-533400">
              <a:lnSpc>
                <a:spcPct val="90000"/>
              </a:lnSpc>
            </a:pPr>
            <a:endParaRPr lang="en-US" sz="10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2200" dirty="0">
                <a:solidFill>
                  <a:schemeClr val="bg1"/>
                </a:solidFill>
              </a:rPr>
              <a:t>Use j2h: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ant –</a:t>
            </a:r>
            <a:r>
              <a:rPr lang="en-US" sz="2000" dirty="0" err="1">
                <a:solidFill>
                  <a:schemeClr val="bg1"/>
                </a:solidFill>
              </a:rPr>
              <a:t>Djava.dir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1600" b="1" dirty="0">
                <a:solidFill>
                  <a:schemeClr val="bg1"/>
                </a:solidFill>
              </a:rPr>
              <a:t>&lt;JAVA_DIR&gt;</a:t>
            </a:r>
            <a:r>
              <a:rPr lang="en-US" sz="2000" dirty="0">
                <a:solidFill>
                  <a:schemeClr val="bg1"/>
                </a:solidFill>
              </a:rPr>
              <a:t> –</a:t>
            </a:r>
            <a:r>
              <a:rPr lang="en-US" sz="2000" dirty="0" err="1">
                <a:solidFill>
                  <a:schemeClr val="bg1"/>
                </a:solidFill>
              </a:rPr>
              <a:t>Dhtml.dir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1600" b="1" dirty="0">
                <a:solidFill>
                  <a:schemeClr val="bg1"/>
                </a:solidFill>
              </a:rPr>
              <a:t>&lt;HTML_DIR&gt;</a:t>
            </a:r>
            <a:r>
              <a:rPr lang="en-US" sz="2000" dirty="0">
                <a:solidFill>
                  <a:schemeClr val="bg1"/>
                </a:solidFill>
              </a:rPr>
              <a:t> j2h_xref</a:t>
            </a: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2200" dirty="0">
                <a:solidFill>
                  <a:schemeClr val="bg1"/>
                </a:solidFill>
              </a:rPr>
              <a:t>Use Java2HTML: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ant –</a:t>
            </a:r>
            <a:r>
              <a:rPr lang="en-US" sz="2000" dirty="0" err="1">
                <a:solidFill>
                  <a:schemeClr val="bg1"/>
                </a:solidFill>
              </a:rPr>
              <a:t>Djava.dir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1600" b="1" dirty="0">
                <a:solidFill>
                  <a:schemeClr val="bg1"/>
                </a:solidFill>
              </a:rPr>
              <a:t>&lt;JAVA_DIR&gt;</a:t>
            </a:r>
            <a:r>
              <a:rPr lang="en-US" sz="2000" dirty="0">
                <a:solidFill>
                  <a:schemeClr val="bg1"/>
                </a:solidFill>
              </a:rPr>
              <a:t> –</a:t>
            </a:r>
            <a:r>
              <a:rPr lang="en-US" sz="2000" dirty="0" err="1">
                <a:solidFill>
                  <a:schemeClr val="bg1"/>
                </a:solidFill>
              </a:rPr>
              <a:t>Dhtml.dir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1600" b="1" dirty="0">
                <a:solidFill>
                  <a:schemeClr val="bg1"/>
                </a:solidFill>
              </a:rPr>
              <a:t>&lt;HTML_DIR&gt;</a:t>
            </a:r>
            <a:r>
              <a:rPr lang="en-US" sz="2000" dirty="0">
                <a:solidFill>
                  <a:schemeClr val="bg1"/>
                </a:solidFill>
              </a:rPr>
              <a:t> j2h_fast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Java Program Representations</a:t>
            </a:r>
          </a:p>
        </p:txBody>
      </p:sp>
      <p:sp>
        <p:nvSpPr>
          <p:cNvPr id="983043" name="AutoShape 3"/>
          <p:cNvSpPr>
            <a:spLocks noChangeArrowheads="1"/>
          </p:cNvSpPr>
          <p:nvPr/>
        </p:nvSpPr>
        <p:spPr bwMode="auto">
          <a:xfrm>
            <a:off x="1219200" y="1295400"/>
            <a:ext cx="2209800" cy="9874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solidFill>
                  <a:schemeClr val="bg1"/>
                </a:solidFill>
              </a:rPr>
              <a:t>Java source code</a:t>
            </a:r>
            <a:br>
              <a:rPr lang="en-US" sz="2000" b="0">
                <a:solidFill>
                  <a:schemeClr val="bg1"/>
                </a:solidFill>
              </a:rPr>
            </a:br>
            <a:r>
              <a:rPr lang="en-US" sz="2000" b="0">
                <a:solidFill>
                  <a:schemeClr val="bg1"/>
                </a:solidFill>
              </a:rPr>
              <a:t>.java</a:t>
            </a:r>
          </a:p>
        </p:txBody>
      </p:sp>
      <p:sp>
        <p:nvSpPr>
          <p:cNvPr id="983044" name="AutoShape 4"/>
          <p:cNvSpPr>
            <a:spLocks noChangeArrowheads="1"/>
          </p:cNvSpPr>
          <p:nvPr/>
        </p:nvSpPr>
        <p:spPr bwMode="auto">
          <a:xfrm>
            <a:off x="5638800" y="4956175"/>
            <a:ext cx="2209800" cy="9874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solidFill>
                  <a:schemeClr val="bg1"/>
                </a:solidFill>
              </a:rPr>
              <a:t>Jasmin code</a:t>
            </a:r>
            <a:br>
              <a:rPr lang="en-US" sz="2000" b="0">
                <a:solidFill>
                  <a:schemeClr val="bg1"/>
                </a:solidFill>
              </a:rPr>
            </a:br>
            <a:r>
              <a:rPr lang="en-US" sz="2000" b="0">
                <a:solidFill>
                  <a:schemeClr val="bg1"/>
                </a:solidFill>
              </a:rPr>
              <a:t>.j</a:t>
            </a:r>
          </a:p>
        </p:txBody>
      </p:sp>
      <p:sp>
        <p:nvSpPr>
          <p:cNvPr id="983045" name="AutoShape 5"/>
          <p:cNvSpPr>
            <a:spLocks noChangeArrowheads="1"/>
          </p:cNvSpPr>
          <p:nvPr/>
        </p:nvSpPr>
        <p:spPr bwMode="auto">
          <a:xfrm>
            <a:off x="5638800" y="3127375"/>
            <a:ext cx="2209800" cy="9874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solidFill>
                  <a:schemeClr val="bg1"/>
                </a:solidFill>
              </a:rPr>
              <a:t>Quadcode</a:t>
            </a:r>
          </a:p>
        </p:txBody>
      </p:sp>
      <p:sp>
        <p:nvSpPr>
          <p:cNvPr id="983046" name="AutoShape 6"/>
          <p:cNvSpPr>
            <a:spLocks noChangeArrowheads="1"/>
          </p:cNvSpPr>
          <p:nvPr/>
        </p:nvSpPr>
        <p:spPr bwMode="auto">
          <a:xfrm>
            <a:off x="1219200" y="3124200"/>
            <a:ext cx="2209800" cy="9874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solidFill>
                  <a:schemeClr val="bg1"/>
                </a:solidFill>
              </a:rPr>
              <a:t>Java bytecode</a:t>
            </a:r>
            <a:br>
              <a:rPr lang="en-US" sz="2000" b="0">
                <a:solidFill>
                  <a:schemeClr val="bg1"/>
                </a:solidFill>
              </a:rPr>
            </a:br>
            <a:r>
              <a:rPr lang="en-US" sz="2000" b="0">
                <a:solidFill>
                  <a:schemeClr val="bg1"/>
                </a:solidFill>
              </a:rPr>
              <a:t>.class</a:t>
            </a:r>
          </a:p>
        </p:txBody>
      </p:sp>
      <p:sp>
        <p:nvSpPr>
          <p:cNvPr id="983047" name="AutoShape 7"/>
          <p:cNvSpPr>
            <a:spLocks noChangeArrowheads="1"/>
          </p:cNvSpPr>
          <p:nvPr/>
        </p:nvSpPr>
        <p:spPr bwMode="auto">
          <a:xfrm>
            <a:off x="5638800" y="1295400"/>
            <a:ext cx="2209800" cy="990600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solidFill>
                  <a:schemeClr val="bg1"/>
                </a:solidFill>
              </a:rPr>
              <a:t>HTMLized</a:t>
            </a:r>
            <a:br>
              <a:rPr lang="en-US" sz="2000" b="0">
                <a:solidFill>
                  <a:schemeClr val="bg1"/>
                </a:solidFill>
              </a:rPr>
            </a:br>
            <a:r>
              <a:rPr lang="en-US" sz="2000" b="0">
                <a:solidFill>
                  <a:schemeClr val="bg1"/>
                </a:solidFill>
              </a:rPr>
              <a:t>Java source code</a:t>
            </a:r>
            <a:br>
              <a:rPr lang="en-US" sz="2000" b="0">
                <a:solidFill>
                  <a:schemeClr val="bg1"/>
                </a:solidFill>
              </a:rPr>
            </a:br>
            <a:r>
              <a:rPr lang="en-US" sz="2000" b="0">
                <a:solidFill>
                  <a:schemeClr val="bg1"/>
                </a:solidFill>
              </a:rPr>
              <a:t>.html</a:t>
            </a:r>
          </a:p>
        </p:txBody>
      </p:sp>
      <p:cxnSp>
        <p:nvCxnSpPr>
          <p:cNvPr id="983048" name="AutoShape 8"/>
          <p:cNvCxnSpPr>
            <a:cxnSpLocks noChangeShapeType="1"/>
            <a:stCxn id="983043" idx="3"/>
            <a:endCxn id="983047" idx="1"/>
          </p:cNvCxnSpPr>
          <p:nvPr/>
        </p:nvCxnSpPr>
        <p:spPr bwMode="auto">
          <a:xfrm>
            <a:off x="3441700" y="1789113"/>
            <a:ext cx="2184400" cy="15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3049" name="Text Box 9"/>
          <p:cNvSpPr txBox="1">
            <a:spLocks noChangeArrowheads="1"/>
          </p:cNvSpPr>
          <p:nvPr/>
        </p:nvSpPr>
        <p:spPr bwMode="auto">
          <a:xfrm>
            <a:off x="3736975" y="1371600"/>
            <a:ext cx="14636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j2h</a:t>
            </a:r>
          </a:p>
          <a:p>
            <a:r>
              <a:rPr lang="en-US" sz="2000" b="0">
                <a:solidFill>
                  <a:schemeClr val="bg1"/>
                </a:solidFill>
              </a:rPr>
              <a:t>Java2HTML</a:t>
            </a:r>
          </a:p>
        </p:txBody>
      </p:sp>
      <p:cxnSp>
        <p:nvCxnSpPr>
          <p:cNvPr id="983050" name="AutoShape 10"/>
          <p:cNvCxnSpPr>
            <a:cxnSpLocks noChangeShapeType="1"/>
            <a:stCxn id="983043" idx="2"/>
            <a:endCxn id="983046" idx="0"/>
          </p:cNvCxnSpPr>
          <p:nvPr/>
        </p:nvCxnSpPr>
        <p:spPr bwMode="auto">
          <a:xfrm>
            <a:off x="2324100" y="2295525"/>
            <a:ext cx="0" cy="81597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3051" name="Text Box 11"/>
          <p:cNvSpPr txBox="1">
            <a:spLocks noChangeArrowheads="1"/>
          </p:cNvSpPr>
          <p:nvPr/>
        </p:nvSpPr>
        <p:spPr bwMode="auto">
          <a:xfrm>
            <a:off x="1524000" y="2487613"/>
            <a:ext cx="766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javac</a:t>
            </a:r>
          </a:p>
        </p:txBody>
      </p:sp>
      <p:cxnSp>
        <p:nvCxnSpPr>
          <p:cNvPr id="983052" name="AutoShape 12"/>
          <p:cNvCxnSpPr>
            <a:cxnSpLocks noChangeShapeType="1"/>
            <a:stCxn id="983046" idx="3"/>
            <a:endCxn id="983045" idx="1"/>
          </p:cNvCxnSpPr>
          <p:nvPr/>
        </p:nvCxnSpPr>
        <p:spPr bwMode="auto">
          <a:xfrm>
            <a:off x="3441700" y="3617913"/>
            <a:ext cx="2184400" cy="317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3053" name="Text Box 13"/>
          <p:cNvSpPr txBox="1">
            <a:spLocks noChangeArrowheads="1"/>
          </p:cNvSpPr>
          <p:nvPr/>
        </p:nvSpPr>
        <p:spPr bwMode="auto">
          <a:xfrm>
            <a:off x="4116388" y="3108325"/>
            <a:ext cx="70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Joeq</a:t>
            </a:r>
          </a:p>
        </p:txBody>
      </p:sp>
      <p:cxnSp>
        <p:nvCxnSpPr>
          <p:cNvPr id="983054" name="AutoShape 14"/>
          <p:cNvCxnSpPr>
            <a:cxnSpLocks noChangeShapeType="1"/>
            <a:stCxn id="983045" idx="2"/>
            <a:endCxn id="983044" idx="0"/>
          </p:cNvCxnSpPr>
          <p:nvPr/>
        </p:nvCxnSpPr>
        <p:spPr bwMode="auto">
          <a:xfrm>
            <a:off x="6743700" y="4127500"/>
            <a:ext cx="0" cy="81597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3055" name="Text Box 15"/>
          <p:cNvSpPr txBox="1">
            <a:spLocks noChangeArrowheads="1"/>
          </p:cNvSpPr>
          <p:nvPr/>
        </p:nvSpPr>
        <p:spPr bwMode="auto">
          <a:xfrm>
            <a:off x="5868988" y="4329113"/>
            <a:ext cx="847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Chord</a:t>
            </a:r>
          </a:p>
        </p:txBody>
      </p:sp>
      <p:sp>
        <p:nvSpPr>
          <p:cNvPr id="983056" name="AutoShape 16"/>
          <p:cNvSpPr>
            <a:spLocks noChangeArrowheads="1"/>
          </p:cNvSpPr>
          <p:nvPr/>
        </p:nvSpPr>
        <p:spPr bwMode="auto">
          <a:xfrm>
            <a:off x="1219200" y="4956175"/>
            <a:ext cx="2209800" cy="9874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solidFill>
                  <a:schemeClr val="bg1"/>
                </a:solidFill>
              </a:rPr>
              <a:t>Disassembled</a:t>
            </a:r>
            <a:br>
              <a:rPr lang="en-US" sz="2000" b="0">
                <a:solidFill>
                  <a:schemeClr val="bg1"/>
                </a:solidFill>
              </a:rPr>
            </a:br>
            <a:r>
              <a:rPr lang="en-US" sz="2000" b="0">
                <a:solidFill>
                  <a:schemeClr val="bg1"/>
                </a:solidFill>
              </a:rPr>
              <a:t>Java bytecode</a:t>
            </a:r>
          </a:p>
        </p:txBody>
      </p:sp>
      <p:cxnSp>
        <p:nvCxnSpPr>
          <p:cNvPr id="983057" name="AutoShape 17"/>
          <p:cNvCxnSpPr>
            <a:cxnSpLocks noChangeShapeType="1"/>
            <a:stCxn id="983046" idx="2"/>
            <a:endCxn id="983056" idx="0"/>
          </p:cNvCxnSpPr>
          <p:nvPr/>
        </p:nvCxnSpPr>
        <p:spPr bwMode="auto">
          <a:xfrm>
            <a:off x="2324100" y="4124325"/>
            <a:ext cx="0" cy="8191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3058" name="Text Box 18"/>
          <p:cNvSpPr txBox="1">
            <a:spLocks noChangeArrowheads="1"/>
          </p:cNvSpPr>
          <p:nvPr/>
        </p:nvSpPr>
        <p:spPr bwMode="auto">
          <a:xfrm>
            <a:off x="1524000" y="4327525"/>
            <a:ext cx="788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javap</a:t>
            </a:r>
          </a:p>
        </p:txBody>
      </p:sp>
      <p:cxnSp>
        <p:nvCxnSpPr>
          <p:cNvPr id="983059" name="AutoShape 19"/>
          <p:cNvCxnSpPr>
            <a:cxnSpLocks noChangeShapeType="1"/>
            <a:stCxn id="983044" idx="1"/>
            <a:endCxn id="983046" idx="2"/>
          </p:cNvCxnSpPr>
          <p:nvPr/>
        </p:nvCxnSpPr>
        <p:spPr bwMode="auto">
          <a:xfrm flipH="1" flipV="1">
            <a:off x="2324100" y="4124325"/>
            <a:ext cx="3302000" cy="132556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3060" name="Text Box 20"/>
          <p:cNvSpPr txBox="1">
            <a:spLocks noChangeArrowheads="1"/>
          </p:cNvSpPr>
          <p:nvPr/>
        </p:nvSpPr>
        <p:spPr bwMode="auto">
          <a:xfrm>
            <a:off x="4033838" y="4343400"/>
            <a:ext cx="949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Jasmin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4" grpId="0" animBg="1"/>
      <p:bldP spid="983055" grpId="0"/>
      <p:bldP spid="9830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Key Features of Chord</a:t>
            </a:r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Many standard static and dynamic analyses</a:t>
            </a: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Writing/solving analyses using </a:t>
            </a:r>
            <a:r>
              <a:rPr lang="en-US" sz="2800" dirty="0" err="1">
                <a:solidFill>
                  <a:schemeClr val="bg1"/>
                </a:solidFill>
              </a:rPr>
              <a:t>Datalog</a:t>
            </a:r>
            <a:r>
              <a:rPr lang="en-US" sz="2800" dirty="0">
                <a:solidFill>
                  <a:schemeClr val="bg1"/>
                </a:solidFill>
              </a:rPr>
              <a:t>/BDDs</a:t>
            </a: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Analyses as “building blocks”</a:t>
            </a: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Context-sensitive static analysis framework</a:t>
            </a: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Dynamic analysis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Analysis Scope Construction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10600" cy="5791200"/>
          </a:xfrm>
        </p:spPr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Determines which parts of the program to analyze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Computed in either of these cases: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chord.build.scope</a:t>
            </a:r>
            <a:r>
              <a:rPr lang="en-US" sz="2000" dirty="0">
                <a:solidFill>
                  <a:schemeClr val="bg1"/>
                </a:solidFill>
              </a:rPr>
              <a:t>=true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chord.program.Program.g</a:t>
            </a:r>
            <a:r>
              <a:rPr lang="en-US" sz="2000" dirty="0">
                <a:solidFill>
                  <a:schemeClr val="bg1"/>
                </a:solidFill>
              </a:rPr>
              <a:t>() is called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Algorithm specified by </a:t>
            </a:r>
            <a:r>
              <a:rPr lang="en-US" sz="2400" dirty="0" err="1">
                <a:solidFill>
                  <a:schemeClr val="bg1"/>
                </a:solidFill>
              </a:rPr>
              <a:t>chord.scope.kind</a:t>
            </a:r>
            <a:r>
              <a:rPr lang="en-US" sz="2400" dirty="0">
                <a:solidFill>
                  <a:schemeClr val="bg1"/>
                </a:solidFill>
              </a:rPr>
              <a:t>=[</a:t>
            </a:r>
            <a:r>
              <a:rPr lang="en-US" sz="2400" u="sng" dirty="0" err="1">
                <a:solidFill>
                  <a:schemeClr val="bg1"/>
                </a:solidFill>
              </a:rPr>
              <a:t>rta</a:t>
            </a:r>
            <a:r>
              <a:rPr lang="en-US" sz="2400" dirty="0" err="1">
                <a:solidFill>
                  <a:schemeClr val="bg1"/>
                </a:solidFill>
              </a:rPr>
              <a:t>|cha|dynamic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Rapid Type Analysis (RTA)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Class Hierarchy Analysis (CHA)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Dynamic Analysis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All three algorithms require specifying: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chord.main.class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1600" b="1" dirty="0">
                <a:solidFill>
                  <a:schemeClr val="bg1"/>
                </a:solidFill>
              </a:rPr>
              <a:t>&lt;MAIN CLASS&gt;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chord.class.path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1600" b="1" dirty="0">
                <a:solidFill>
                  <a:schemeClr val="bg1"/>
                </a:solidFill>
              </a:rPr>
              <a:t>&lt;CLASSPATH&gt;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Analysis Scope Representation</a:t>
            </a:r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763000" cy="2819400"/>
          </a:xfrm>
        </p:spPr>
        <p:txBody>
          <a:bodyPr/>
          <a:lstStyle/>
          <a:p>
            <a:pPr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Reachable Methods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stored in file specified by </a:t>
            </a:r>
            <a:r>
              <a:rPr lang="en-US" sz="2000" dirty="0" err="1">
                <a:solidFill>
                  <a:schemeClr val="bg1"/>
                </a:solidFill>
              </a:rPr>
              <a:t>chord.methods.file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(default = "[</a:t>
            </a:r>
            <a:r>
              <a:rPr lang="en-US" sz="2000" dirty="0" err="1">
                <a:solidFill>
                  <a:schemeClr val="bg1"/>
                </a:solidFill>
              </a:rPr>
              <a:t>chord.out.dir</a:t>
            </a:r>
            <a:r>
              <a:rPr lang="en-US" sz="2000" dirty="0">
                <a:solidFill>
                  <a:schemeClr val="bg1"/>
                </a:solidFill>
              </a:rPr>
              <a:t>]/methods.txt")</a:t>
            </a:r>
            <a:endParaRPr lang="en-US" sz="1100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500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Resolved Reflection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stored in file specified by </a:t>
            </a:r>
            <a:r>
              <a:rPr lang="en-US" sz="2000" dirty="0" err="1">
                <a:solidFill>
                  <a:schemeClr val="bg1"/>
                </a:solidFill>
              </a:rPr>
              <a:t>chord.reflect.file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(default = "[</a:t>
            </a:r>
            <a:r>
              <a:rPr lang="en-US" sz="2000" dirty="0" err="1">
                <a:solidFill>
                  <a:schemeClr val="bg1"/>
                </a:solidFill>
              </a:rPr>
              <a:t>chord.out.dir</a:t>
            </a:r>
            <a:r>
              <a:rPr lang="en-US" sz="2000" dirty="0">
                <a:solidFill>
                  <a:schemeClr val="bg1"/>
                </a:solidFill>
              </a:rPr>
              <a:t>]/reflect.txt")</a:t>
            </a:r>
          </a:p>
        </p:txBody>
      </p:sp>
      <p:sp>
        <p:nvSpPr>
          <p:cNvPr id="1003526" name="Rectangle 6"/>
          <p:cNvSpPr>
            <a:spLocks noChangeArrowheads="1"/>
          </p:cNvSpPr>
          <p:nvPr/>
        </p:nvSpPr>
        <p:spPr bwMode="auto">
          <a:xfrm>
            <a:off x="5005388" y="3789363"/>
            <a:ext cx="3422650" cy="2427287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1440" bIns="91440"/>
          <a:lstStyle/>
          <a:p>
            <a:pPr algn="l"/>
            <a:r>
              <a:rPr lang="en-US" sz="1600" dirty="0"/>
              <a:t>   </a:t>
            </a:r>
            <a:r>
              <a:rPr lang="en-US" sz="1600" dirty="0">
                <a:solidFill>
                  <a:schemeClr val="bg1"/>
                </a:solidFill>
              </a:rPr>
              <a:t># </a:t>
            </a:r>
            <a:r>
              <a:rPr lang="en-US" sz="1600" dirty="0" err="1">
                <a:solidFill>
                  <a:schemeClr val="bg1"/>
                </a:solidFill>
              </a:rPr>
              <a:t>resolvedClsForNameSites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   ...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5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   # </a:t>
            </a:r>
            <a:r>
              <a:rPr lang="en-US" sz="1600" dirty="0" err="1">
                <a:solidFill>
                  <a:schemeClr val="bg1"/>
                </a:solidFill>
              </a:rPr>
              <a:t>resolvedObjNewInstSites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   ...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/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   # </a:t>
            </a:r>
            <a:r>
              <a:rPr lang="en-US" sz="1600" dirty="0" err="1">
                <a:solidFill>
                  <a:schemeClr val="bg1"/>
                </a:solidFill>
              </a:rPr>
              <a:t>resolvedConNewInstSites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   ...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500" dirty="0">
                <a:solidFill>
                  <a:schemeClr val="bg1"/>
                </a:solidFill>
              </a:rPr>
              <a:t/>
            </a:r>
            <a:br>
              <a:rPr lang="en-US" sz="5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   # </a:t>
            </a:r>
            <a:r>
              <a:rPr lang="en-US" sz="1600" dirty="0" err="1">
                <a:solidFill>
                  <a:schemeClr val="bg1"/>
                </a:solidFill>
              </a:rPr>
              <a:t>resolvedAryNewInstSites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   ...</a:t>
            </a:r>
          </a:p>
        </p:txBody>
      </p:sp>
      <p:sp>
        <p:nvSpPr>
          <p:cNvPr id="1003527" name="Rectangle 7"/>
          <p:cNvSpPr>
            <a:spLocks noChangeArrowheads="1"/>
          </p:cNvSpPr>
          <p:nvPr/>
        </p:nvSpPr>
        <p:spPr bwMode="auto">
          <a:xfrm>
            <a:off x="5029200" y="2286000"/>
            <a:ext cx="3419475" cy="6096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91440"/>
          <a:lstStyle/>
          <a:p>
            <a:pPr algn="l"/>
            <a:r>
              <a:rPr lang="en-US" sz="1600" dirty="0" err="1">
                <a:solidFill>
                  <a:schemeClr val="bg1"/>
                </a:solidFill>
              </a:rPr>
              <a:t>mname:mdesc@cname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003528" name="Text Box 8"/>
          <p:cNvSpPr txBox="1">
            <a:spLocks noChangeArrowheads="1"/>
          </p:cNvSpPr>
          <p:nvPr/>
        </p:nvSpPr>
        <p:spPr bwMode="auto">
          <a:xfrm>
            <a:off x="1720850" y="3963988"/>
            <a:ext cx="3243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Class </a:t>
            </a:r>
            <a:r>
              <a:rPr lang="en-US" sz="1600" dirty="0" err="1">
                <a:solidFill>
                  <a:schemeClr val="bg1"/>
                </a:solidFill>
              </a:rPr>
              <a:t>Class.forName</a:t>
            </a:r>
            <a:r>
              <a:rPr lang="en-US" sz="1600" dirty="0">
                <a:solidFill>
                  <a:schemeClr val="bg1"/>
                </a:solidFill>
              </a:rPr>
              <a:t>(String)</a:t>
            </a:r>
          </a:p>
        </p:txBody>
      </p:sp>
      <p:sp>
        <p:nvSpPr>
          <p:cNvPr id="1003529" name="Text Box 9"/>
          <p:cNvSpPr txBox="1">
            <a:spLocks noChangeArrowheads="1"/>
          </p:cNvSpPr>
          <p:nvPr/>
        </p:nvSpPr>
        <p:spPr bwMode="auto">
          <a:xfrm>
            <a:off x="1719263" y="4573588"/>
            <a:ext cx="327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en-US" sz="1600" dirty="0" err="1">
                <a:solidFill>
                  <a:schemeClr val="bg1"/>
                </a:solidFill>
              </a:rPr>
              <a:t>Class.newInstance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003530" name="Text Box 10"/>
          <p:cNvSpPr txBox="1">
            <a:spLocks noChangeArrowheads="1"/>
          </p:cNvSpPr>
          <p:nvPr/>
        </p:nvSpPr>
        <p:spPr bwMode="auto">
          <a:xfrm>
            <a:off x="315913" y="5194300"/>
            <a:ext cx="456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en-US" sz="1600" dirty="0" err="1">
                <a:solidFill>
                  <a:schemeClr val="bg1"/>
                </a:solidFill>
              </a:rPr>
              <a:t>Constructor.newInstance</a:t>
            </a:r>
            <a:r>
              <a:rPr lang="en-US" sz="1600" dirty="0">
                <a:solidFill>
                  <a:schemeClr val="bg1"/>
                </a:solidFill>
              </a:rPr>
              <a:t>(Object[])</a:t>
            </a:r>
          </a:p>
        </p:txBody>
      </p:sp>
      <p:sp>
        <p:nvSpPr>
          <p:cNvPr id="1003531" name="Text Box 11"/>
          <p:cNvSpPr txBox="1">
            <a:spLocks noChangeArrowheads="1"/>
          </p:cNvSpPr>
          <p:nvPr/>
        </p:nvSpPr>
        <p:spPr bwMode="auto">
          <a:xfrm>
            <a:off x="849313" y="5737225"/>
            <a:ext cx="403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Object Array.newInstance(Class, int)</a:t>
            </a:r>
          </a:p>
        </p:txBody>
      </p:sp>
      <p:sp>
        <p:nvSpPr>
          <p:cNvPr id="1003539" name="Line 19"/>
          <p:cNvSpPr>
            <a:spLocks noChangeShapeType="1"/>
          </p:cNvSpPr>
          <p:nvPr/>
        </p:nvSpPr>
        <p:spPr bwMode="auto">
          <a:xfrm flipH="1">
            <a:off x="4843463" y="4138613"/>
            <a:ext cx="3810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41" name="Rectangle 21"/>
          <p:cNvSpPr>
            <a:spLocks noChangeArrowheads="1"/>
          </p:cNvSpPr>
          <p:nvPr/>
        </p:nvSpPr>
        <p:spPr bwMode="auto">
          <a:xfrm>
            <a:off x="2590800" y="6324600"/>
            <a:ext cx="6096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bci!mname:mdesc@cname</a:t>
            </a:r>
            <a:r>
              <a:rPr lang="en-US" sz="1600" dirty="0">
                <a:solidFill>
                  <a:schemeClr val="bg1"/>
                </a:solidFill>
              </a:rPr>
              <a:t>-&gt;cname</a:t>
            </a:r>
            <a:r>
              <a:rPr lang="en-US" sz="1600" baseline="-25000" dirty="0">
                <a:solidFill>
                  <a:schemeClr val="bg1"/>
                </a:solidFill>
              </a:rPr>
              <a:t>1</a:t>
            </a:r>
            <a:r>
              <a:rPr lang="en-US" sz="1600" dirty="0">
                <a:solidFill>
                  <a:schemeClr val="bg1"/>
                </a:solidFill>
              </a:rPr>
              <a:t>,cname</a:t>
            </a:r>
            <a:r>
              <a:rPr lang="en-US" sz="1600" baseline="-25000" dirty="0">
                <a:solidFill>
                  <a:schemeClr val="bg1"/>
                </a:solidFill>
              </a:rPr>
              <a:t>2</a:t>
            </a:r>
            <a:r>
              <a:rPr lang="en-US" sz="1600" dirty="0">
                <a:solidFill>
                  <a:schemeClr val="bg1"/>
                </a:solidFill>
              </a:rPr>
              <a:t>,...,</a:t>
            </a:r>
            <a:r>
              <a:rPr lang="en-US" sz="1600" dirty="0" err="1">
                <a:solidFill>
                  <a:schemeClr val="bg1"/>
                </a:solidFill>
              </a:rPr>
              <a:t>cname</a:t>
            </a:r>
            <a:r>
              <a:rPr lang="en-US" sz="1600" baseline="-25000" dirty="0" err="1">
                <a:solidFill>
                  <a:schemeClr val="bg1"/>
                </a:solidFill>
              </a:rPr>
              <a:t>N</a:t>
            </a:r>
            <a:endParaRPr 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1003542" name="Line 22"/>
          <p:cNvSpPr>
            <a:spLocks noChangeShapeType="1"/>
          </p:cNvSpPr>
          <p:nvPr/>
        </p:nvSpPr>
        <p:spPr bwMode="auto">
          <a:xfrm>
            <a:off x="8202613" y="4343400"/>
            <a:ext cx="0" cy="2028825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43" name="Line 23"/>
          <p:cNvSpPr>
            <a:spLocks noChangeShapeType="1"/>
          </p:cNvSpPr>
          <p:nvPr/>
        </p:nvSpPr>
        <p:spPr bwMode="auto">
          <a:xfrm flipH="1">
            <a:off x="7443788" y="4343400"/>
            <a:ext cx="758825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44" name="Line 24"/>
          <p:cNvSpPr>
            <a:spLocks noChangeShapeType="1"/>
          </p:cNvSpPr>
          <p:nvPr/>
        </p:nvSpPr>
        <p:spPr bwMode="auto">
          <a:xfrm flipH="1">
            <a:off x="7443788" y="4930775"/>
            <a:ext cx="758825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45" name="Line 25"/>
          <p:cNvSpPr>
            <a:spLocks noChangeShapeType="1"/>
          </p:cNvSpPr>
          <p:nvPr/>
        </p:nvSpPr>
        <p:spPr bwMode="auto">
          <a:xfrm flipH="1">
            <a:off x="7443788" y="5508625"/>
            <a:ext cx="758825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46" name="Line 26"/>
          <p:cNvSpPr>
            <a:spLocks noChangeShapeType="1"/>
          </p:cNvSpPr>
          <p:nvPr/>
        </p:nvSpPr>
        <p:spPr bwMode="auto">
          <a:xfrm flipH="1">
            <a:off x="7443788" y="6053138"/>
            <a:ext cx="758825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47" name="Line 27"/>
          <p:cNvSpPr>
            <a:spLocks noChangeShapeType="1"/>
          </p:cNvSpPr>
          <p:nvPr/>
        </p:nvSpPr>
        <p:spPr bwMode="auto">
          <a:xfrm>
            <a:off x="5223355" y="3863975"/>
            <a:ext cx="0" cy="547688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48" name="Line 28"/>
          <p:cNvSpPr>
            <a:spLocks noChangeShapeType="1"/>
          </p:cNvSpPr>
          <p:nvPr/>
        </p:nvSpPr>
        <p:spPr bwMode="auto">
          <a:xfrm>
            <a:off x="5212242" y="3865563"/>
            <a:ext cx="1524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50" name="Line 30"/>
          <p:cNvSpPr>
            <a:spLocks noChangeShapeType="1"/>
          </p:cNvSpPr>
          <p:nvPr/>
        </p:nvSpPr>
        <p:spPr bwMode="auto">
          <a:xfrm>
            <a:off x="5222875" y="4408488"/>
            <a:ext cx="1524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51" name="Line 31"/>
          <p:cNvSpPr>
            <a:spLocks noChangeShapeType="1"/>
          </p:cNvSpPr>
          <p:nvPr/>
        </p:nvSpPr>
        <p:spPr bwMode="auto">
          <a:xfrm flipH="1">
            <a:off x="4852988" y="4748213"/>
            <a:ext cx="3810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52" name="Line 32"/>
          <p:cNvSpPr>
            <a:spLocks noChangeShapeType="1"/>
          </p:cNvSpPr>
          <p:nvPr/>
        </p:nvSpPr>
        <p:spPr bwMode="auto">
          <a:xfrm>
            <a:off x="5232880" y="4464050"/>
            <a:ext cx="0" cy="5207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53" name="Line 33"/>
          <p:cNvSpPr>
            <a:spLocks noChangeShapeType="1"/>
          </p:cNvSpPr>
          <p:nvPr/>
        </p:nvSpPr>
        <p:spPr bwMode="auto">
          <a:xfrm>
            <a:off x="5221767" y="4464050"/>
            <a:ext cx="1524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54" name="Line 34"/>
          <p:cNvSpPr>
            <a:spLocks noChangeShapeType="1"/>
          </p:cNvSpPr>
          <p:nvPr/>
        </p:nvSpPr>
        <p:spPr bwMode="auto">
          <a:xfrm>
            <a:off x="5221767" y="4984750"/>
            <a:ext cx="1524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55" name="Line 35"/>
          <p:cNvSpPr>
            <a:spLocks noChangeShapeType="1"/>
          </p:cNvSpPr>
          <p:nvPr/>
        </p:nvSpPr>
        <p:spPr bwMode="auto">
          <a:xfrm flipH="1">
            <a:off x="4852988" y="5367338"/>
            <a:ext cx="3810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56" name="Line 36"/>
          <p:cNvSpPr>
            <a:spLocks noChangeShapeType="1"/>
          </p:cNvSpPr>
          <p:nvPr/>
        </p:nvSpPr>
        <p:spPr bwMode="auto">
          <a:xfrm>
            <a:off x="5232880" y="5049838"/>
            <a:ext cx="0" cy="5207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57" name="Line 37"/>
          <p:cNvSpPr>
            <a:spLocks noChangeShapeType="1"/>
          </p:cNvSpPr>
          <p:nvPr/>
        </p:nvSpPr>
        <p:spPr bwMode="auto">
          <a:xfrm>
            <a:off x="5221767" y="5049838"/>
            <a:ext cx="1524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58" name="Line 38"/>
          <p:cNvSpPr>
            <a:spLocks noChangeShapeType="1"/>
          </p:cNvSpPr>
          <p:nvPr/>
        </p:nvSpPr>
        <p:spPr bwMode="auto">
          <a:xfrm>
            <a:off x="5221767" y="5570538"/>
            <a:ext cx="1524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59" name="Line 39"/>
          <p:cNvSpPr>
            <a:spLocks noChangeShapeType="1"/>
          </p:cNvSpPr>
          <p:nvPr/>
        </p:nvSpPr>
        <p:spPr bwMode="auto">
          <a:xfrm flipH="1">
            <a:off x="4852988" y="5910263"/>
            <a:ext cx="3810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60" name="Line 40"/>
          <p:cNvSpPr>
            <a:spLocks noChangeShapeType="1"/>
          </p:cNvSpPr>
          <p:nvPr/>
        </p:nvSpPr>
        <p:spPr bwMode="auto">
          <a:xfrm>
            <a:off x="5232880" y="5626100"/>
            <a:ext cx="0" cy="5207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61" name="Line 41"/>
          <p:cNvSpPr>
            <a:spLocks noChangeShapeType="1"/>
          </p:cNvSpPr>
          <p:nvPr/>
        </p:nvSpPr>
        <p:spPr bwMode="auto">
          <a:xfrm>
            <a:off x="5221767" y="5626100"/>
            <a:ext cx="1524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62" name="Line 42"/>
          <p:cNvSpPr>
            <a:spLocks noChangeShapeType="1"/>
          </p:cNvSpPr>
          <p:nvPr/>
        </p:nvSpPr>
        <p:spPr bwMode="auto">
          <a:xfrm>
            <a:off x="5221767" y="6146800"/>
            <a:ext cx="1524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6" grpId="0" animBg="1"/>
      <p:bldP spid="1003527" grpId="0" animBg="1"/>
      <p:bldP spid="1003528" grpId="0"/>
      <p:bldP spid="1003529" grpId="0"/>
      <p:bldP spid="1003530" grpId="0"/>
      <p:bldP spid="1003531" grpId="0"/>
      <p:bldP spid="1003539" grpId="0" animBg="1"/>
      <p:bldP spid="1003541" grpId="0"/>
      <p:bldP spid="1003542" grpId="0" animBg="1"/>
      <p:bldP spid="1003543" grpId="0" animBg="1"/>
      <p:bldP spid="1003544" grpId="0" animBg="1"/>
      <p:bldP spid="1003545" grpId="0" animBg="1"/>
      <p:bldP spid="1003546" grpId="0" animBg="1"/>
      <p:bldP spid="1003547" grpId="0" animBg="1"/>
      <p:bldP spid="1003548" grpId="0" animBg="1"/>
      <p:bldP spid="1003550" grpId="0" animBg="1"/>
      <p:bldP spid="1003551" grpId="0" animBg="1"/>
      <p:bldP spid="1003552" grpId="0" animBg="1"/>
      <p:bldP spid="1003553" grpId="0" animBg="1"/>
      <p:bldP spid="1003554" grpId="0" animBg="1"/>
      <p:bldP spid="1003555" grpId="0" animBg="1"/>
      <p:bldP spid="1003556" grpId="0" animBg="1"/>
      <p:bldP spid="1003557" grpId="0" animBg="1"/>
      <p:bldP spid="1003558" grpId="0" animBg="1"/>
      <p:bldP spid="1003559" grpId="0" animBg="1"/>
      <p:bldP spid="1003560" grpId="0" animBg="1"/>
      <p:bldP spid="1003561" grpId="0" animBg="1"/>
      <p:bldP spid="10035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Rapid Type Analysis (RTA)</a:t>
            </a:r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3886200"/>
          </a:xfrm>
        </p:spPr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Preferred (and default) scope construction algorithm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Allows specifying reflection resolution via  </a:t>
            </a:r>
            <a:r>
              <a:rPr lang="en-US" sz="2400" dirty="0" err="1">
                <a:solidFill>
                  <a:schemeClr val="bg1"/>
                </a:solidFill>
              </a:rPr>
              <a:t>chord.reflect.kind</a:t>
            </a:r>
            <a:r>
              <a:rPr lang="en-US" sz="2400" dirty="0">
                <a:solidFill>
                  <a:schemeClr val="bg1"/>
                </a:solidFill>
              </a:rPr>
              <a:t>=[</a:t>
            </a:r>
            <a:r>
              <a:rPr lang="en-US" sz="2400" u="sng" dirty="0" err="1">
                <a:solidFill>
                  <a:schemeClr val="bg1"/>
                </a:solidFill>
              </a:rPr>
              <a:t>none</a:t>
            </a:r>
            <a:r>
              <a:rPr lang="en-US" sz="2400" dirty="0" err="1">
                <a:solidFill>
                  <a:schemeClr val="bg1"/>
                </a:solidFill>
              </a:rPr>
              <a:t>|static|dynamic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Preferred way to resolve reflection is ‘dynamic’ and requires specifying how to run program: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chord.run.args</a:t>
            </a:r>
            <a:r>
              <a:rPr lang="en-US" sz="2000" dirty="0">
                <a:solidFill>
                  <a:schemeClr val="bg1"/>
                </a:solidFill>
              </a:rPr>
              <a:t>=id1,…,</a:t>
            </a:r>
            <a:r>
              <a:rPr lang="en-US" sz="2000" dirty="0" err="1">
                <a:solidFill>
                  <a:schemeClr val="bg1"/>
                </a:solidFill>
              </a:rPr>
              <a:t>idN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chord.args.id1=</a:t>
            </a:r>
            <a:r>
              <a:rPr lang="en-US" sz="1600" b="1" dirty="0">
                <a:solidFill>
                  <a:schemeClr val="bg1"/>
                </a:solidFill>
              </a:rPr>
              <a:t>&lt;ARGS1&gt;</a:t>
            </a:r>
            <a:r>
              <a:rPr lang="en-US" sz="2000" dirty="0">
                <a:solidFill>
                  <a:schemeClr val="bg1"/>
                </a:solidFill>
              </a:rPr>
              <a:t>, …, </a:t>
            </a:r>
            <a:r>
              <a:rPr lang="en-US" sz="2000" dirty="0" err="1">
                <a:solidFill>
                  <a:schemeClr val="bg1"/>
                </a:solidFill>
              </a:rPr>
              <a:t>chord.args.idN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1600" b="1" dirty="0">
                <a:solidFill>
                  <a:schemeClr val="bg1"/>
                </a:solidFill>
              </a:rPr>
              <a:t>&lt;ARGSN&gt;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Dynamic Analysis Based Scope Construction</a:t>
            </a:r>
          </a:p>
        </p:txBody>
      </p:sp>
      <p:sp>
        <p:nvSpPr>
          <p:cNvPr id="100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Runs program and observes which classes are loaded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Requires JVMTI (set </a:t>
            </a:r>
            <a:r>
              <a:rPr lang="en-US" sz="2400" dirty="0" err="1">
                <a:solidFill>
                  <a:schemeClr val="bg1"/>
                </a:solidFill>
              </a:rPr>
              <a:t>chord.use.jvmti</a:t>
            </a:r>
            <a:r>
              <a:rPr lang="en-US" sz="2400" dirty="0">
                <a:solidFill>
                  <a:schemeClr val="bg1"/>
                </a:solidFill>
              </a:rPr>
              <a:t>=true in file main/</a:t>
            </a:r>
            <a:r>
              <a:rPr lang="en-US" sz="2400" dirty="0" err="1">
                <a:solidFill>
                  <a:schemeClr val="bg1"/>
                </a:solidFill>
              </a:rPr>
              <a:t>chord.properties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Requires specifying how to run program: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chord.run.args</a:t>
            </a:r>
            <a:r>
              <a:rPr lang="en-US" sz="2000" dirty="0">
                <a:solidFill>
                  <a:schemeClr val="bg1"/>
                </a:solidFill>
              </a:rPr>
              <a:t>=id1,…,</a:t>
            </a:r>
            <a:r>
              <a:rPr lang="en-US" sz="2000" dirty="0" err="1">
                <a:solidFill>
                  <a:schemeClr val="bg1"/>
                </a:solidFill>
              </a:rPr>
              <a:t>idN</a:t>
            </a: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chord.args.id1=</a:t>
            </a:r>
            <a:r>
              <a:rPr lang="en-US" sz="1600" b="1" dirty="0">
                <a:solidFill>
                  <a:schemeClr val="bg1"/>
                </a:solidFill>
              </a:rPr>
              <a:t>&lt;ARGS1&gt;</a:t>
            </a:r>
            <a:r>
              <a:rPr lang="en-US" sz="2000" dirty="0">
                <a:solidFill>
                  <a:schemeClr val="bg1"/>
                </a:solidFill>
              </a:rPr>
              <a:t>, …, </a:t>
            </a:r>
            <a:r>
              <a:rPr lang="en-US" sz="2000" dirty="0" err="1">
                <a:solidFill>
                  <a:schemeClr val="bg1"/>
                </a:solidFill>
              </a:rPr>
              <a:t>chord.args.idN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1600" b="1" dirty="0">
                <a:solidFill>
                  <a:schemeClr val="bg1"/>
                </a:solidFill>
              </a:rPr>
              <a:t>&lt;ARGSN&gt;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All methods of each loaded class are deemed reachable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Currently no support for reflection resolution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Additional Analysis Scope Features</a:t>
            </a:r>
          </a:p>
        </p:txBody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Scope Reuse</a:t>
            </a:r>
          </a:p>
          <a:p>
            <a:pPr marL="8001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Enables using scope constructed by a previous run of Chord</a:t>
            </a:r>
          </a:p>
          <a:p>
            <a:pPr marL="8001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Constructs scope from files specified by </a:t>
            </a:r>
            <a:r>
              <a:rPr lang="en-US" sz="2000" dirty="0" err="1">
                <a:solidFill>
                  <a:schemeClr val="bg1"/>
                </a:solidFill>
              </a:rPr>
              <a:t>chord.methods.file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and </a:t>
            </a:r>
            <a:r>
              <a:rPr lang="en-US" sz="2000" dirty="0" err="1">
                <a:solidFill>
                  <a:schemeClr val="bg1"/>
                </a:solidFill>
              </a:rPr>
              <a:t>chord.reflect.file</a:t>
            </a: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Specified via </a:t>
            </a:r>
            <a:r>
              <a:rPr lang="en-US" sz="2000" dirty="0" err="1" smtClean="0">
                <a:solidFill>
                  <a:schemeClr val="bg1"/>
                </a:solidFill>
              </a:rPr>
              <a:t>chord.reuse.scope</a:t>
            </a:r>
            <a:r>
              <a:rPr lang="en-US" sz="2000" dirty="0" smtClean="0">
                <a:solidFill>
                  <a:schemeClr val="bg1"/>
                </a:solidFill>
              </a:rPr>
              <a:t>=true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Scope Exclusion</a:t>
            </a:r>
          </a:p>
          <a:p>
            <a:pPr marL="8001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Enables excluding certain classes from scope</a:t>
            </a:r>
          </a:p>
          <a:p>
            <a:pPr marL="8001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Treats all methods in such classes as no-ops</a:t>
            </a:r>
          </a:p>
          <a:p>
            <a:pPr marL="8001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Specified via three properties:</a:t>
            </a:r>
          </a:p>
          <a:p>
            <a:pPr lvl="1">
              <a:lnSpc>
                <a:spcPct val="95000"/>
              </a:lnSpc>
            </a:pPr>
            <a:r>
              <a:rPr lang="en-US" sz="2000" dirty="0">
                <a:solidFill>
                  <a:schemeClr val="bg1"/>
                </a:solidFill>
              </a:rPr>
              <a:t>	1. </a:t>
            </a:r>
            <a:r>
              <a:rPr lang="en-US" sz="2000" dirty="0" err="1">
                <a:solidFill>
                  <a:schemeClr val="bg1"/>
                </a:solidFill>
              </a:rPr>
              <a:t>chord.std.scope.exclude</a:t>
            </a:r>
            <a:r>
              <a:rPr lang="en-US" sz="2000" dirty="0">
                <a:solidFill>
                  <a:schemeClr val="bg1"/>
                </a:solidFill>
              </a:rPr>
              <a:t> (default = "")</a:t>
            </a:r>
          </a:p>
          <a:p>
            <a:pPr lvl="1">
              <a:lnSpc>
                <a:spcPct val="95000"/>
              </a:lnSpc>
            </a:pPr>
            <a:r>
              <a:rPr lang="en-US" sz="2000" dirty="0">
                <a:solidFill>
                  <a:schemeClr val="bg1"/>
                </a:solidFill>
              </a:rPr>
              <a:t>	2. </a:t>
            </a:r>
            <a:r>
              <a:rPr lang="en-US" sz="2000" dirty="0" err="1">
                <a:solidFill>
                  <a:schemeClr val="bg1"/>
                </a:solidFill>
              </a:rPr>
              <a:t>chord.ext.scope.exclude</a:t>
            </a:r>
            <a:r>
              <a:rPr lang="en-US" sz="2000" dirty="0">
                <a:solidFill>
                  <a:schemeClr val="bg1"/>
                </a:solidFill>
              </a:rPr>
              <a:t> (default = "")</a:t>
            </a:r>
          </a:p>
          <a:p>
            <a:pPr lvl="1">
              <a:lnSpc>
                <a:spcPct val="95000"/>
              </a:lnSpc>
            </a:pPr>
            <a:r>
              <a:rPr lang="en-US" sz="2000" dirty="0">
                <a:solidFill>
                  <a:schemeClr val="bg1"/>
                </a:solidFill>
              </a:rPr>
              <a:t>	3. </a:t>
            </a:r>
            <a:r>
              <a:rPr lang="en-US" sz="2000" dirty="0" err="1">
                <a:solidFill>
                  <a:schemeClr val="bg1"/>
                </a:solidFill>
              </a:rPr>
              <a:t>chord.scope.exclude</a:t>
            </a:r>
            <a:r>
              <a:rPr lang="en-US" sz="2000" dirty="0">
                <a:solidFill>
                  <a:schemeClr val="bg1"/>
                </a:solidFill>
              </a:rPr>
              <a:t> (default =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      "[</a:t>
            </a:r>
            <a:r>
              <a:rPr lang="en-US" sz="2000" dirty="0" err="1">
                <a:solidFill>
                  <a:schemeClr val="bg1"/>
                </a:solidFill>
              </a:rPr>
              <a:t>chord.std.scope.exclude</a:t>
            </a:r>
            <a:r>
              <a:rPr lang="en-US" sz="2000" dirty="0">
                <a:solidFill>
                  <a:schemeClr val="bg1"/>
                </a:solidFill>
              </a:rPr>
              <a:t>],[</a:t>
            </a:r>
            <a:r>
              <a:rPr lang="en-US" sz="2000" dirty="0" err="1">
                <a:solidFill>
                  <a:schemeClr val="bg1"/>
                </a:solidFill>
              </a:rPr>
              <a:t>chord.ext.scope.exclude</a:t>
            </a:r>
            <a:r>
              <a:rPr lang="en-US" sz="2000" dirty="0">
                <a:solidFill>
                  <a:schemeClr val="bg1"/>
                </a:solidFill>
              </a:rPr>
              <a:t>]")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Native Method Stubs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26720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Specified in file main/</a:t>
            </a:r>
            <a:r>
              <a:rPr lang="en-US" sz="2400" dirty="0" err="1">
                <a:solidFill>
                  <a:schemeClr val="bg1"/>
                </a:solidFill>
              </a:rPr>
              <a:t>src</a:t>
            </a:r>
            <a:r>
              <a:rPr lang="en-US" sz="2400" dirty="0">
                <a:solidFill>
                  <a:schemeClr val="bg1"/>
                </a:solidFill>
              </a:rPr>
              <a:t>/chord/program/stubs/stubs.txt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 format: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err="1">
                <a:solidFill>
                  <a:schemeClr val="bg1"/>
                </a:solidFill>
              </a:rPr>
              <a:t>mname:mdesc@cname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stub_cname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	where </a:t>
            </a:r>
            <a:r>
              <a:rPr lang="en-US" sz="2400" dirty="0" err="1">
                <a:solidFill>
                  <a:schemeClr val="bg1"/>
                </a:solidFill>
              </a:rPr>
              <a:t>stub_cname</a:t>
            </a:r>
            <a:r>
              <a:rPr lang="en-US" sz="2400" dirty="0">
                <a:solidFill>
                  <a:schemeClr val="bg1"/>
                </a:solidFill>
              </a:rPr>
              <a:t> denotes a class implementing: 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public interface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joeq.Compiler.Quad.ICFGBuilder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{</a:t>
            </a:r>
            <a:b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public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ControlFlowGraph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run(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jq_Method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m);</a:t>
            </a:r>
            <a:b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endParaRPr lang="en-US" sz="26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Example: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965636" name="Rectangle 4"/>
          <p:cNvSpPr>
            <a:spLocks noChangeArrowheads="1"/>
          </p:cNvSpPr>
          <p:nvPr/>
        </p:nvSpPr>
        <p:spPr bwMode="auto">
          <a:xfrm>
            <a:off x="838200" y="5573713"/>
            <a:ext cx="764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start:()</a:t>
            </a:r>
            <a:r>
              <a:rPr lang="en-US" sz="1600" dirty="0" err="1">
                <a:solidFill>
                  <a:schemeClr val="bg1"/>
                </a:solidFill>
              </a:rPr>
              <a:t>V@java.lang.Thread</a:t>
            </a:r>
            <a:r>
              <a:rPr lang="en-US" sz="1600" dirty="0">
                <a:solidFill>
                  <a:schemeClr val="bg1"/>
                </a:solidFill>
              </a:rPr>
              <a:t>  </a:t>
            </a:r>
            <a:r>
              <a:rPr lang="en-US" sz="1600" dirty="0" err="1">
                <a:solidFill>
                  <a:schemeClr val="bg1"/>
                </a:solidFill>
              </a:rPr>
              <a:t>chord.program.stubs.ThreadStartCFGBuilder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 Native Method Stub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57200" y="1333500"/>
            <a:ext cx="8229600" cy="49911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rIns="182880" anchor="ctr"/>
          <a:lstStyle/>
          <a:p>
            <a:pPr algn="l">
              <a:lnSpc>
                <a:spcPct val="105000"/>
              </a:lnSpc>
            </a:pP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public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ControlFlowGraph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run(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jq_Method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m) {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jq_Class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c =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m.getDeclaringClass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jq_Method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n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=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c.getDeclaredInstanceMethod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new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jq_NameAndDesc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("run", "()V"));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RegisterFactory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f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= new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RegisterFactory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(0, 1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Register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r =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f.getOrCreateLocal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(0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, c);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ControlFlowGraph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cfg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= new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ControlFlowGraph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(m, 1, 0,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f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Quad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q1 =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Invoke.create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(0, m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,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Invoke.INVOKEVIRTUAL_V.INSTANCE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,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 null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,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new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MethodOperand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(n),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1);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Invoke.setParam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(q1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, 0,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new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RegisterOperand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(r, c));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Quad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q2 =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Return.create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(1, m, RETURN_V.INSTANCE);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BasicBlock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bb =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cfg.createBasicBlock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(1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, 1, 2, null);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bb.appendQuad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(q1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);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bb.appendQuad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(q2);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BasicBlock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eb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=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cfg.entry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(),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xb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=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cfg.exit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eb.addSuccessor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(bb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);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bb.addPredecessor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eb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bb.addSuccessor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xb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);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xb.addPredecessor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(bb); 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return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cfg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172200" y="762000"/>
            <a:ext cx="2209800" cy="1143000"/>
          </a:xfrm>
          <a:prstGeom prst="wedgeRoundRectCallout">
            <a:avLst>
              <a:gd name="adj1" fmla="val 808"/>
              <a:gd name="adj2" fmla="val 97674"/>
              <a:gd name="adj3" fmla="val 16667"/>
            </a:avLst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1600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 void </a:t>
            </a:r>
            <a:r>
              <a:rPr lang="en-US" sz="1600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start() {</a:t>
            </a:r>
            <a:br>
              <a:rPr lang="en-US" sz="1600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Courier New" pitchFamily="49" charset="0"/>
                <a:cs typeface="Arial"/>
              </a:rPr>
              <a:t>this.run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   return;</a:t>
            </a:r>
            <a:r>
              <a:rPr lang="en-US" sz="1600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/>
            </a:r>
            <a:br>
              <a:rPr lang="en-US" sz="1600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 }</a:t>
            </a:r>
            <a:endParaRPr lang="en-US" sz="1600" kern="0" dirty="0">
              <a:solidFill>
                <a:srgbClr val="000000"/>
              </a:solidFill>
              <a:latin typeface="Courier New" pitchFamily="49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Outline of Tutorial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Part 1: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Getting Started With Chord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Program Representation</a:t>
            </a:r>
            <a:endParaRPr lang="en-US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Part 2: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Analysis Using </a:t>
            </a:r>
            <a:r>
              <a:rPr lang="en-US" sz="2600" dirty="0" err="1" smtClean="0">
                <a:solidFill>
                  <a:schemeClr val="bg1"/>
                </a:solidFill>
              </a:rPr>
              <a:t>Datalog</a:t>
            </a:r>
            <a:r>
              <a:rPr lang="en-US" sz="2600" dirty="0" smtClean="0">
                <a:solidFill>
                  <a:schemeClr val="bg1"/>
                </a:solidFill>
              </a:rPr>
              <a:t>/BDDs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Chaining </a:t>
            </a:r>
            <a:r>
              <a:rPr lang="en-US" sz="2600" dirty="0">
                <a:solidFill>
                  <a:schemeClr val="bg1"/>
                </a:solidFill>
              </a:rPr>
              <a:t>Analyses </a:t>
            </a:r>
            <a:r>
              <a:rPr lang="en-US" sz="2600" dirty="0" smtClean="0">
                <a:solidFill>
                  <a:schemeClr val="bg1"/>
                </a:solidFill>
              </a:rPr>
              <a:t>Together</a:t>
            </a:r>
            <a:endParaRPr lang="en-US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Part 3: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Context-Sensitive Analysis</a:t>
            </a:r>
            <a:endParaRPr lang="en-US" sz="26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287545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91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91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91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91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919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Program </a:t>
            </a:r>
            <a:r>
              <a:rPr lang="en-US" dirty="0" smtClean="0">
                <a:solidFill>
                  <a:schemeClr val="bg1"/>
                </a:solidFill>
              </a:rPr>
              <a:t>Domain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696200" cy="54864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Building block for analyses based on </a:t>
            </a:r>
            <a:r>
              <a:rPr lang="en-US" sz="2400" dirty="0" err="1">
                <a:solidFill>
                  <a:schemeClr val="bg1"/>
                </a:solidFill>
              </a:rPr>
              <a:t>Datalog</a:t>
            </a:r>
            <a:r>
              <a:rPr lang="en-US" sz="2400" dirty="0">
                <a:solidFill>
                  <a:schemeClr val="bg1"/>
                </a:solidFill>
              </a:rPr>
              <a:t>/BDDs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Represents an indexed set of values of a fixed kind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typically artifacts from program being analyzed (e.g., set of all methods in the program)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Assigns unique 0-based index to each value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everything in </a:t>
            </a:r>
            <a:r>
              <a:rPr lang="en-US" sz="2000" dirty="0" err="1">
                <a:solidFill>
                  <a:schemeClr val="bg1"/>
                </a:solidFill>
              </a:rPr>
              <a:t>Datalog</a:t>
            </a:r>
            <a:r>
              <a:rPr lang="en-US" sz="2000" dirty="0">
                <a:solidFill>
                  <a:schemeClr val="bg1"/>
                </a:solidFill>
              </a:rPr>
              <a:t>/BDDs must be numbered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indices given in order in which values are added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order affects efficiency of running analysis on large sets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initial indices (0, 1, ...) typically given to frequently-used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values (e.g., the main method)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O(1) access to value given index, and vice versa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Example Predefined Program Domains</a:t>
            </a:r>
          </a:p>
        </p:txBody>
      </p:sp>
      <p:graphicFrame>
        <p:nvGraphicFramePr>
          <p:cNvPr id="1019983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678885"/>
              </p:ext>
            </p:extLst>
          </p:nvPr>
        </p:nvGraphicFramePr>
        <p:xfrm>
          <a:off x="457200" y="1066800"/>
          <a:ext cx="8153400" cy="5184778"/>
        </p:xfrm>
        <a:graphic>
          <a:graphicData uri="http://schemas.openxmlformats.org/drawingml/2006/table">
            <a:tbl>
              <a:tblPr/>
              <a:tblGrid>
                <a:gridCol w="1119188"/>
                <a:gridCol w="3148012"/>
                <a:gridCol w="3886200"/>
              </a:tblGrid>
              <a:tr h="4619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Name</a:t>
                      </a:r>
                    </a:p>
                  </a:txBody>
                  <a:tcPr marL="137160" marR="13716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Description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Defining Class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L="137160" marR="13716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types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chord.analyses.type.DomT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</a:t>
                      </a:r>
                    </a:p>
                  </a:txBody>
                  <a:tcPr marL="137160" marR="13716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methods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chord.analyses.method.DomM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</a:p>
                  </a:txBody>
                  <a:tcPr marL="137160" marR="13716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fields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chord.analyses.field.DomF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V</a:t>
                      </a:r>
                    </a:p>
                  </a:txBody>
                  <a:tcPr marL="137160" marR="13716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variables of ref type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chord.analyses.var.DomV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137160" marR="13716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quads (program points)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chord.analyses.point.DomP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</a:p>
                  </a:txBody>
                  <a:tcPr marL="137160" marR="13716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object allocation quads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chord.analyses.alloc.DomH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</a:p>
                  </a:txBody>
                  <a:tcPr marL="137160" marR="13716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method call quads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chord.analyses.invk.DomI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</a:p>
                  </a:txBody>
                  <a:tcPr marL="137160" marR="13716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heap-accessing quads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chord.analyses.heapacc.DomE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marL="137160" marR="13716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abstract threads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chord.analyses.alias.DomA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</a:p>
                  </a:txBody>
                  <a:tcPr marL="137160" marR="13716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abstract method contexts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chord.analyses.alias.DomC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O</a:t>
                      </a:r>
                    </a:p>
                  </a:txBody>
                  <a:tcPr marL="137160" marR="13716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abstract objects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chord.analyses.alias.DomO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Outline of Tutorial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Part 1: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Getting Started With Chord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Program Representation</a:t>
            </a:r>
            <a:endParaRPr lang="en-US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Part 2: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Analysis Using </a:t>
            </a:r>
            <a:r>
              <a:rPr lang="en-US" sz="2600" dirty="0" err="1" smtClean="0">
                <a:solidFill>
                  <a:schemeClr val="bg1"/>
                </a:solidFill>
              </a:rPr>
              <a:t>Datalog</a:t>
            </a:r>
            <a:r>
              <a:rPr lang="en-US" sz="2600" dirty="0" smtClean="0">
                <a:solidFill>
                  <a:schemeClr val="bg1"/>
                </a:solidFill>
              </a:rPr>
              <a:t>/BDDs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Chaining </a:t>
            </a:r>
            <a:r>
              <a:rPr lang="en-US" sz="2600" dirty="0">
                <a:solidFill>
                  <a:schemeClr val="bg1"/>
                </a:solidFill>
              </a:rPr>
              <a:t>Analyses </a:t>
            </a:r>
            <a:r>
              <a:rPr lang="en-US" sz="2600" dirty="0" smtClean="0">
                <a:solidFill>
                  <a:schemeClr val="bg1"/>
                </a:solidFill>
              </a:rPr>
              <a:t>Together</a:t>
            </a:r>
            <a:endParaRPr lang="en-US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Part 3: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Context-Sensitive Analysis</a:t>
            </a:r>
            <a:endParaRPr lang="en-US" sz="26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Dynamic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1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91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9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91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91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919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Writing a Program Domain Analysis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47800" y="4648200"/>
            <a:ext cx="6172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ts val="800"/>
              </a:spcBef>
            </a:pPr>
            <a:r>
              <a:rPr lang="en-US" sz="2400" b="0" dirty="0">
                <a:solidFill>
                  <a:schemeClr val="bg1"/>
                </a:solidFill>
              </a:rPr>
              <a:t>     Domain M: all methods in the program</a:t>
            </a:r>
          </a:p>
          <a:p>
            <a:pPr lvl="1" algn="l"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sz="2000" b="0" dirty="0">
                <a:solidFill>
                  <a:schemeClr val="bg1"/>
                </a:solidFill>
              </a:rPr>
              <a:t>main method has index 0</a:t>
            </a:r>
          </a:p>
          <a:p>
            <a:pPr lvl="1" algn="l"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sz="2000" b="0" dirty="0" err="1">
                <a:solidFill>
                  <a:schemeClr val="bg1"/>
                </a:solidFill>
              </a:rPr>
              <a:t>java.lang.Thread.start</a:t>
            </a:r>
            <a:r>
              <a:rPr lang="en-US" sz="2000" b="0" dirty="0">
                <a:solidFill>
                  <a:schemeClr val="bg1"/>
                </a:solidFill>
              </a:rPr>
              <a:t>() method has index 1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1143000"/>
            <a:ext cx="7446818" cy="32004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tIns="182880" rIns="274320" bIns="182880" anchor="ctr"/>
          <a:lstStyle/>
          <a:p>
            <a:pPr algn="l"/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package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chord.analyses.method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0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0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@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Chord(name = "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M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")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public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class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DomM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extends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ProgramDom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&lt;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jq_Method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&gt; {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@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Override public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void fill() {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Program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=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Program.g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add(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program.getMainMethod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());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jq_Method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start =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program.getThreadStartMethod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if (start !=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null) add(start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for (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jq_Method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m :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program.getMethods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()) add(m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}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Running a Program Domain Analysis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200" y="4800600"/>
            <a:ext cx="744681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200" b="0" dirty="0" smtClean="0">
                <a:solidFill>
                  <a:schemeClr val="bg1"/>
                </a:solidFill>
              </a:rPr>
              <a:t>ant –</a:t>
            </a:r>
            <a:r>
              <a:rPr lang="en-US" sz="2200" b="0" dirty="0" err="1" smtClean="0">
                <a:solidFill>
                  <a:schemeClr val="bg1"/>
                </a:solidFill>
              </a:rPr>
              <a:t>Dchord.work.dir</a:t>
            </a:r>
            <a:r>
              <a:rPr lang="en-US" sz="2200" b="0" dirty="0" smtClean="0">
                <a:solidFill>
                  <a:schemeClr val="bg1"/>
                </a:solidFill>
              </a:rPr>
              <a:t>=&lt;…&gt; –</a:t>
            </a:r>
            <a:r>
              <a:rPr lang="en-US" sz="2200" b="0" dirty="0" err="1" smtClean="0">
                <a:solidFill>
                  <a:schemeClr val="bg1"/>
                </a:solidFill>
              </a:rPr>
              <a:t>Dchord.run.analyses</a:t>
            </a:r>
            <a:r>
              <a:rPr lang="en-US" sz="2200" b="0" dirty="0" smtClean="0">
                <a:solidFill>
                  <a:schemeClr val="bg1"/>
                </a:solidFill>
              </a:rPr>
              <a:t>=M run</a:t>
            </a:r>
            <a:endParaRPr lang="en-US" sz="2200" b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143000"/>
            <a:ext cx="7446818" cy="32004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tIns="182880" rIns="274320" bIns="182880" anchor="ctr"/>
          <a:lstStyle/>
          <a:p>
            <a:pPr algn="l"/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package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chord.analyses.method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0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0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@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Chord(name = "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M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")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public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class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DomM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extends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ProgramDom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&lt;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jq_Method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&gt; {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@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Override public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void fill() {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Program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=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Program.g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add(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program.getMainMethod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());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jq_Method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start =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program.getThreadStartMethod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if (start !=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null) add(start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for (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jq_Method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m :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program.getMethods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()) add(m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}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06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Running a </a:t>
            </a:r>
            <a:r>
              <a:rPr lang="en-US" dirty="0">
                <a:solidFill>
                  <a:schemeClr val="bg1"/>
                </a:solidFill>
              </a:rPr>
              <a:t>Program Domain Analysis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907465" y="4648200"/>
            <a:ext cx="3709555" cy="1230312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sz="1800" b="0" dirty="0">
                <a:solidFill>
                  <a:schemeClr val="bg1"/>
                </a:solidFill>
              </a:rPr>
              <a:t>main:([</a:t>
            </a:r>
            <a:r>
              <a:rPr lang="en-US" sz="1800" b="0" dirty="0" err="1">
                <a:solidFill>
                  <a:schemeClr val="bg1"/>
                </a:solidFill>
              </a:rPr>
              <a:t>Ljava</a:t>
            </a:r>
            <a:r>
              <a:rPr lang="en-US" sz="1800" b="0" dirty="0">
                <a:solidFill>
                  <a:schemeClr val="bg1"/>
                </a:solidFill>
              </a:rPr>
              <a:t>/</a:t>
            </a:r>
            <a:r>
              <a:rPr lang="en-US" sz="1800" b="0" dirty="0" err="1">
                <a:solidFill>
                  <a:schemeClr val="bg1"/>
                </a:solidFill>
              </a:rPr>
              <a:t>lang</a:t>
            </a:r>
            <a:r>
              <a:rPr lang="en-US" sz="1800" b="0" dirty="0">
                <a:solidFill>
                  <a:schemeClr val="bg1"/>
                </a:solidFill>
              </a:rPr>
              <a:t>/String;)</a:t>
            </a:r>
            <a:r>
              <a:rPr lang="en-US" sz="1800" b="0" dirty="0" err="1" smtClean="0">
                <a:solidFill>
                  <a:schemeClr val="bg1"/>
                </a:solidFill>
              </a:rPr>
              <a:t>V@Bldg</a:t>
            </a:r>
            <a:r>
              <a:rPr lang="en-US" sz="1800" b="0" dirty="0" smtClean="0">
                <a:solidFill>
                  <a:schemeClr val="bg1"/>
                </a:solidFill>
              </a:rPr>
              <a:t/>
            </a:r>
            <a:br>
              <a:rPr lang="en-US" sz="1800" b="0" dirty="0" smtClean="0">
                <a:solidFill>
                  <a:schemeClr val="bg1"/>
                </a:solidFill>
              </a:rPr>
            </a:br>
            <a:r>
              <a:rPr lang="en-US" sz="1800" b="0" dirty="0" smtClean="0">
                <a:solidFill>
                  <a:schemeClr val="bg1"/>
                </a:solidFill>
              </a:rPr>
              <a:t>start</a:t>
            </a:r>
            <a:r>
              <a:rPr lang="en-US" sz="1800" b="0" dirty="0">
                <a:solidFill>
                  <a:schemeClr val="bg1"/>
                </a:solidFill>
              </a:rPr>
              <a:t>:()</a:t>
            </a:r>
            <a:r>
              <a:rPr lang="en-US" sz="1800" b="0" dirty="0" err="1" smtClean="0">
                <a:solidFill>
                  <a:schemeClr val="bg1"/>
                </a:solidFill>
              </a:rPr>
              <a:t>V@java.lang.Thread</a:t>
            </a:r>
            <a:r>
              <a:rPr lang="en-US" sz="1800" b="0" dirty="0">
                <a:solidFill>
                  <a:schemeClr val="bg1"/>
                </a:solidFill>
              </a:rPr>
              <a:t/>
            </a:r>
            <a:br>
              <a:rPr lang="en-US" sz="1800" b="0" dirty="0">
                <a:solidFill>
                  <a:schemeClr val="bg1"/>
                </a:solidFill>
              </a:rPr>
            </a:br>
            <a:r>
              <a:rPr lang="en-US" sz="1800" b="0" dirty="0">
                <a:solidFill>
                  <a:schemeClr val="bg1"/>
                </a:solidFill>
              </a:rPr>
              <a:t>&lt;</a:t>
            </a:r>
            <a:r>
              <a:rPr lang="en-US" sz="1800" b="0" dirty="0" err="1">
                <a:solidFill>
                  <a:schemeClr val="bg1"/>
                </a:solidFill>
              </a:rPr>
              <a:t>init</a:t>
            </a:r>
            <a:r>
              <a:rPr lang="en-US" sz="1800" b="0" dirty="0" smtClean="0">
                <a:solidFill>
                  <a:schemeClr val="bg1"/>
                </a:solidFill>
              </a:rPr>
              <a:t>&gt;:()</a:t>
            </a:r>
            <a:r>
              <a:rPr lang="en-US" sz="1800" b="0" dirty="0" err="1" smtClean="0">
                <a:solidFill>
                  <a:schemeClr val="bg1"/>
                </a:solidFill>
              </a:rPr>
              <a:t>V@Bldg</a:t>
            </a:r>
            <a:r>
              <a:rPr lang="en-US" sz="1800" b="0" dirty="0" smtClean="0">
                <a:solidFill>
                  <a:schemeClr val="bg1"/>
                </a:solidFill>
              </a:rPr>
              <a:t/>
            </a:r>
            <a:br>
              <a:rPr lang="en-US" sz="1800" b="0" dirty="0" smtClean="0">
                <a:solidFill>
                  <a:schemeClr val="bg1"/>
                </a:solidFill>
              </a:rPr>
            </a:br>
            <a:r>
              <a:rPr lang="en-US" sz="1800" b="0" dirty="0" smtClean="0">
                <a:solidFill>
                  <a:schemeClr val="bg1"/>
                </a:solidFill>
              </a:rPr>
              <a:t>…</a:t>
            </a:r>
            <a:endParaRPr lang="en-US" sz="1800" b="0" dirty="0">
              <a:solidFill>
                <a:schemeClr val="bg1"/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907466" y="5999981"/>
            <a:ext cx="1676400" cy="3810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b="0" dirty="0" smtClean="0">
                <a:solidFill>
                  <a:schemeClr val="bg1"/>
                </a:solidFill>
              </a:rPr>
              <a:t>M </a:t>
            </a:r>
            <a:r>
              <a:rPr lang="en-US" dirty="0" smtClean="0">
                <a:solidFill>
                  <a:schemeClr val="bg1"/>
                </a:solidFill>
              </a:rPr>
              <a:t>&lt;N&gt;</a:t>
            </a:r>
            <a:r>
              <a:rPr lang="en-US" b="0" dirty="0" smtClean="0">
                <a:solidFill>
                  <a:schemeClr val="bg1"/>
                </a:solidFill>
              </a:rPr>
              <a:t> </a:t>
            </a:r>
            <a:r>
              <a:rPr lang="en-US" b="0" dirty="0" err="1" smtClean="0">
                <a:solidFill>
                  <a:schemeClr val="bg1"/>
                </a:solidFill>
              </a:rPr>
              <a:t>M.map</a:t>
            </a:r>
            <a:r>
              <a:rPr lang="en-US" b="0" dirty="0" smtClean="0">
                <a:solidFill>
                  <a:schemeClr val="bg1"/>
                </a:solidFill>
              </a:rPr>
              <a:t> </a:t>
            </a:r>
            <a:endParaRPr lang="en-US" b="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7737764" y="4692501"/>
            <a:ext cx="0" cy="1154112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/>
          <p:nvPr/>
        </p:nvSpPr>
        <p:spPr>
          <a:xfrm>
            <a:off x="7749352" y="5039586"/>
            <a:ext cx="70884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&lt;N&gt;</a:t>
            </a:r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>
            <a:off x="1327057" y="5354782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>
            <a:off x="1327057" y="5137294"/>
            <a:ext cx="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859466" y="4648200"/>
            <a:ext cx="2438400" cy="1722147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chord_output</a:t>
            </a: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/</a:t>
            </a:r>
          </a:p>
          <a:p>
            <a:pPr algn="l"/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bddbddb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/</a:t>
            </a:r>
          </a:p>
          <a:p>
            <a:pPr algn="l"/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      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M.map</a:t>
            </a:r>
            <a:endParaRPr lang="en-US" sz="1800" b="0" dirty="0">
              <a:solidFill>
                <a:schemeClr val="bg1"/>
              </a:solidFill>
              <a:cs typeface="Times New Roman" pitchFamily="18" charset="0"/>
            </a:endParaRPr>
          </a:p>
          <a:p>
            <a:pPr algn="l"/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      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M.dom</a:t>
            </a:r>
            <a:endParaRPr lang="en-US" sz="1800" b="0" dirty="0">
              <a:solidFill>
                <a:schemeClr val="bg1"/>
              </a:solidFill>
            </a:endParaRPr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>
            <a:off x="1926266" y="5780809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9"/>
          <p:cNvSpPr>
            <a:spLocks noChangeShapeType="1"/>
          </p:cNvSpPr>
          <p:nvPr/>
        </p:nvSpPr>
        <p:spPr bwMode="auto">
          <a:xfrm>
            <a:off x="1926266" y="5563321"/>
            <a:ext cx="0" cy="609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8"/>
          <p:cNvSpPr>
            <a:spLocks noChangeShapeType="1"/>
          </p:cNvSpPr>
          <p:nvPr/>
        </p:nvSpPr>
        <p:spPr bwMode="auto">
          <a:xfrm>
            <a:off x="1926266" y="6172921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4" name="Straight Arrow Connector 33"/>
          <p:cNvCxnSpPr>
            <a:endCxn id="16" idx="1"/>
          </p:cNvCxnSpPr>
          <p:nvPr/>
        </p:nvCxnSpPr>
        <p:spPr bwMode="auto">
          <a:xfrm flipV="1">
            <a:off x="3069266" y="5263356"/>
            <a:ext cx="838199" cy="527844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endCxn id="17" idx="1"/>
          </p:cNvCxnSpPr>
          <p:nvPr/>
        </p:nvCxnSpPr>
        <p:spPr bwMode="auto">
          <a:xfrm>
            <a:off x="3069266" y="6190481"/>
            <a:ext cx="838200" cy="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838200" y="1143000"/>
            <a:ext cx="7446818" cy="32004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tIns="182880" rIns="274320" bIns="182880" anchor="ctr"/>
          <a:lstStyle/>
          <a:p>
            <a:pPr algn="l"/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package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chord.analyses.method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0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0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@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Chord(name = "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M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")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public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class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DomM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extends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ProgramDom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&lt;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jq_Method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&gt; {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@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Override public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void fill() {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Program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=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Program.g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add(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program.getMainMethod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());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jq_Method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start =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program.getThreadStartMethod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if (start !=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null) add(start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for (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jq_Method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m :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program.getMethods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()) add(m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}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chord.project.analyses.ProgramDom</a:t>
            </a:r>
            <a:r>
              <a:rPr lang="en-US" dirty="0" smtClean="0">
                <a:solidFill>
                  <a:schemeClr val="bg1"/>
                </a:solidFill>
              </a:rPr>
              <a:t>&lt;T&gt; API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534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void </a:t>
            </a:r>
            <a:r>
              <a:rPr lang="en-US" sz="2000" b="1" dirty="0" err="1" smtClean="0">
                <a:solidFill>
                  <a:schemeClr val="bg1"/>
                </a:solidFill>
              </a:rPr>
              <a:t>setName</a:t>
            </a:r>
            <a:r>
              <a:rPr lang="en-US" sz="2000" b="1" dirty="0" smtClean="0">
                <a:solidFill>
                  <a:schemeClr val="bg1"/>
                </a:solidFill>
              </a:rPr>
              <a:t>(String name)</a:t>
            </a:r>
          </a:p>
          <a:p>
            <a:pPr lvl="1" eaLnBrk="1" hangingPunct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set name of domain</a:t>
            </a:r>
            <a:endParaRPr lang="en-US" sz="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boolean</a:t>
            </a:r>
            <a:r>
              <a:rPr lang="en-US" sz="2000" b="1" dirty="0" smtClean="0">
                <a:solidFill>
                  <a:schemeClr val="bg1"/>
                </a:solidFill>
              </a:rPr>
              <a:t> add(T </a:t>
            </a:r>
            <a:r>
              <a:rPr lang="en-US" sz="2000" b="1" dirty="0" err="1" smtClean="0">
                <a:solidFill>
                  <a:schemeClr val="bg1"/>
                </a:solidFill>
              </a:rPr>
              <a:t>val</a:t>
            </a:r>
            <a:r>
              <a:rPr lang="en-US" sz="2000" b="1" dirty="0" smtClean="0">
                <a:solidFill>
                  <a:schemeClr val="bg1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add value to domain if not present; return true if added</a:t>
            </a:r>
            <a:endParaRPr lang="en-US" sz="6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getOrAdd</a:t>
            </a:r>
            <a:r>
              <a:rPr lang="en-US" sz="2000" b="1" dirty="0" smtClean="0">
                <a:solidFill>
                  <a:schemeClr val="bg1"/>
                </a:solidFill>
              </a:rPr>
              <a:t>(T </a:t>
            </a:r>
            <a:r>
              <a:rPr lang="en-US" sz="2000" b="1" dirty="0" err="1" smtClean="0">
                <a:solidFill>
                  <a:schemeClr val="bg1"/>
                </a:solidFill>
              </a:rPr>
              <a:t>val</a:t>
            </a:r>
            <a:r>
              <a:rPr lang="en-US" sz="2000" b="1" dirty="0" smtClean="0">
                <a:solidFill>
                  <a:schemeClr val="bg1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add value to domain if not present; return its index in either case</a:t>
            </a:r>
            <a:endParaRPr lang="en-US" sz="6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void save()</a:t>
            </a:r>
          </a:p>
          <a:p>
            <a:pPr lvl="1" eaLnBrk="1" hangingPunct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save domain to disk (.</a:t>
            </a:r>
            <a:r>
              <a:rPr lang="en-US" sz="1800" dirty="0" err="1" smtClean="0">
                <a:solidFill>
                  <a:schemeClr val="bg1"/>
                </a:solidFill>
              </a:rPr>
              <a:t>dom</a:t>
            </a:r>
            <a:r>
              <a:rPr lang="en-US" sz="1800" dirty="0" smtClean="0">
                <a:solidFill>
                  <a:schemeClr val="bg1"/>
                </a:solidFill>
              </a:rPr>
              <a:t> and .map files)</a:t>
            </a:r>
            <a:endParaRPr lang="en-US" sz="6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String </a:t>
            </a:r>
            <a:r>
              <a:rPr lang="en-US" sz="2000" b="1" dirty="0" err="1" smtClean="0">
                <a:solidFill>
                  <a:schemeClr val="bg1"/>
                </a:solidFill>
              </a:rPr>
              <a:t>toUniqueString</a:t>
            </a:r>
            <a:r>
              <a:rPr lang="en-US" sz="2000" b="1" dirty="0" smtClean="0">
                <a:solidFill>
                  <a:schemeClr val="bg1"/>
                </a:solidFill>
              </a:rPr>
              <a:t>(T </a:t>
            </a:r>
            <a:r>
              <a:rPr lang="en-US" sz="2000" b="1" dirty="0" err="1" smtClean="0">
                <a:solidFill>
                  <a:schemeClr val="bg1"/>
                </a:solidFill>
              </a:rPr>
              <a:t>val</a:t>
            </a:r>
            <a:r>
              <a:rPr lang="en-US" sz="2000" b="1" dirty="0" smtClean="0">
                <a:solidFill>
                  <a:schemeClr val="bg1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unique string representation of value</a:t>
            </a:r>
            <a:endParaRPr lang="en-US" sz="1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</a:rPr>
              <a:t> size()</a:t>
            </a:r>
          </a:p>
          <a:p>
            <a:pPr lvl="1" eaLnBrk="1" hangingPunct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number of values in domain</a:t>
            </a:r>
            <a:endParaRPr lang="en-US" sz="2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T get(</a:t>
            </a:r>
            <a:r>
              <a:rPr lang="en-US" sz="2000" b="1" dirty="0" err="1" smtClean="0">
                <a:solidFill>
                  <a:schemeClr val="bg1"/>
                </a:solidFill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</a:rPr>
              <a:t> index)</a:t>
            </a:r>
          </a:p>
          <a:p>
            <a:pPr lvl="1" eaLnBrk="1" hangingPunct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value having the given index; </a:t>
            </a:r>
            <a:r>
              <a:rPr lang="en-US" sz="1800" dirty="0" err="1" smtClean="0">
                <a:solidFill>
                  <a:schemeClr val="bg1"/>
                </a:solidFill>
              </a:rPr>
              <a:t>IndexOutofBoundsEx</a:t>
            </a:r>
            <a:r>
              <a:rPr lang="en-US" sz="1800" dirty="0" smtClean="0">
                <a:solidFill>
                  <a:schemeClr val="bg1"/>
                </a:solidFill>
              </a:rPr>
              <a:t> if not found</a:t>
            </a:r>
            <a:endParaRPr lang="en-US" sz="2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indexOf</a:t>
            </a:r>
            <a:r>
              <a:rPr lang="en-US" sz="2000" b="1" dirty="0" smtClean="0">
                <a:solidFill>
                  <a:schemeClr val="bg1"/>
                </a:solidFill>
              </a:rPr>
              <a:t>(T </a:t>
            </a:r>
            <a:r>
              <a:rPr lang="en-US" sz="2000" b="1" dirty="0" err="1" smtClean="0">
                <a:solidFill>
                  <a:schemeClr val="bg1"/>
                </a:solidFill>
              </a:rPr>
              <a:t>val</a:t>
            </a:r>
            <a:r>
              <a:rPr lang="en-US" sz="2000" b="1" dirty="0" smtClean="0">
                <a:solidFill>
                  <a:schemeClr val="bg1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index of given value; -1 if not found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5257800" y="3962400"/>
            <a:ext cx="3276600" cy="838200"/>
          </a:xfrm>
          <a:prstGeom prst="roundRect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Note: values once added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cannot be removed!</a:t>
            </a:r>
          </a:p>
        </p:txBody>
      </p:sp>
    </p:spTree>
    <p:extLst>
      <p:ext uri="{BB962C8B-B14F-4D97-AF65-F5344CB8AC3E}">
        <p14:creationId xmlns:p14="http://schemas.microsoft.com/office/powerpoint/2010/main" val="13032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Program Relation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153400" cy="5562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Building block for analyses based on </a:t>
            </a:r>
            <a:r>
              <a:rPr lang="en-US" sz="2400" dirty="0" err="1">
                <a:solidFill>
                  <a:schemeClr val="bg1"/>
                </a:solidFill>
              </a:rPr>
              <a:t>Datalog</a:t>
            </a:r>
            <a:r>
              <a:rPr lang="en-US" sz="2400" dirty="0">
                <a:solidFill>
                  <a:schemeClr val="bg1"/>
                </a:solidFill>
              </a:rPr>
              <a:t>/BDDs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Represents a set of tuples over one or more fixed program domains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Represented symbolically as a BDD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enables storing and manipulating large relations efficiently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Provides various relational operations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projection, selection, join, etc.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BDD size and efficiency of operations depends heavily on encoding of relation content as opposed to size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ordering of values </a:t>
            </a:r>
            <a:r>
              <a:rPr lang="en-US" sz="2000" i="1" dirty="0">
                <a:solidFill>
                  <a:schemeClr val="bg1"/>
                </a:solidFill>
              </a:rPr>
              <a:t>within</a:t>
            </a:r>
            <a:r>
              <a:rPr lang="en-US" sz="2000" dirty="0">
                <a:solidFill>
                  <a:schemeClr val="bg1"/>
                </a:solidFill>
              </a:rPr>
              <a:t> program domains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relative ordering </a:t>
            </a:r>
            <a:r>
              <a:rPr lang="en-US" sz="2000" i="1" dirty="0">
                <a:solidFill>
                  <a:schemeClr val="bg1"/>
                </a:solidFill>
              </a:rPr>
              <a:t>between</a:t>
            </a:r>
            <a:r>
              <a:rPr lang="en-US" sz="2000" dirty="0">
                <a:solidFill>
                  <a:schemeClr val="bg1"/>
                </a:solidFill>
              </a:rPr>
              <a:t> program domains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Writing a Program Relation Analysis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0" y="4440866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ts val="800"/>
              </a:spcBef>
            </a:pPr>
            <a:r>
              <a:rPr lang="en-US" sz="2200" b="0" dirty="0">
                <a:solidFill>
                  <a:schemeClr val="bg1"/>
                </a:solidFill>
              </a:rPr>
              <a:t>Relation </a:t>
            </a:r>
            <a:r>
              <a:rPr lang="en-US" sz="2200" b="0" dirty="0" smtClean="0">
                <a:solidFill>
                  <a:schemeClr val="bg1"/>
                </a:solidFill>
              </a:rPr>
              <a:t>MI: tuples (m, i) such </a:t>
            </a:r>
            <a:r>
              <a:rPr lang="en-US" sz="2200" b="0" dirty="0">
                <a:solidFill>
                  <a:schemeClr val="bg1"/>
                </a:solidFill>
              </a:rPr>
              <a:t>that </a:t>
            </a:r>
            <a:r>
              <a:rPr lang="en-US" sz="2200" b="0" dirty="0" smtClean="0">
                <a:solidFill>
                  <a:schemeClr val="bg1"/>
                </a:solidFill>
              </a:rPr>
              <a:t>method m contains call i</a:t>
            </a:r>
            <a:endParaRPr lang="en-US" sz="2200" b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31242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tIns="182880" rIns="274320" bIns="182880" anchor="ctr"/>
          <a:lstStyle/>
          <a:p>
            <a:pPr lvl="0" algn="l"/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package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chord.analyses.invk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000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0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@Chord(name =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"MI",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sign =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"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M0,I0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: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M0_I0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")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public class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RelMI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extends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ProgramRel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@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Override public void fill()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DomI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domI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= (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DomI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)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doms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[1];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for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(Quad q :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domI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jq_Method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m =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q.getMethod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 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add(m, q);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 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}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}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96931" y="4953000"/>
            <a:ext cx="3761269" cy="16002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91440" bIns="91440"/>
          <a:lstStyle/>
          <a:p>
            <a:pPr marL="342900" indent="-342900" algn="l">
              <a:lnSpc>
                <a:spcPct val="80000"/>
              </a:lnSpc>
              <a:spcBef>
                <a:spcPts val="800"/>
              </a:spcBef>
              <a:buClr>
                <a:schemeClr val="bg1"/>
              </a:buClr>
              <a:buFont typeface="Arial" charset="0"/>
              <a:buChar char="•"/>
            </a:pP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</a:rPr>
              <a:t>M0_I0</a:t>
            </a:r>
            <a:r>
              <a:rPr lang="en-US" sz="2000" b="0" dirty="0" smtClean="0">
                <a:solidFill>
                  <a:schemeClr val="bg1"/>
                </a:solidFill>
              </a:rPr>
              <a:t>: Domain order</a:t>
            </a:r>
          </a:p>
          <a:p>
            <a:pPr marL="342900" indent="-342900" algn="l">
              <a:lnSpc>
                <a:spcPct val="80000"/>
              </a:lnSpc>
              <a:spcBef>
                <a:spcPts val="800"/>
              </a:spcBef>
              <a:buClr>
                <a:schemeClr val="bg1"/>
              </a:buClr>
              <a:buFont typeface="Arial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Only dictates performance</a:t>
            </a:r>
          </a:p>
          <a:p>
            <a:pPr marL="342900" indent="-342900" algn="l">
              <a:lnSpc>
                <a:spcPct val="80000"/>
              </a:lnSpc>
              <a:spcBef>
                <a:spcPts val="800"/>
              </a:spcBef>
              <a:buClr>
                <a:schemeClr val="bg1"/>
              </a:buClr>
              <a:buFont typeface="Arial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Can also be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</a:rPr>
              <a:t>I0_M0</a:t>
            </a:r>
            <a:r>
              <a:rPr lang="en-US" sz="2000" b="0" dirty="0" smtClean="0">
                <a:solidFill>
                  <a:schemeClr val="bg1"/>
                </a:solidFill>
              </a:rPr>
              <a:t> or 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I0xM0</a:t>
            </a:r>
            <a:endParaRPr lang="en-US" sz="2000" b="0" dirty="0" smtClean="0">
              <a:solidFill>
                <a:srgbClr val="FFFF00"/>
              </a:solidFill>
            </a:endParaRPr>
          </a:p>
          <a:p>
            <a:pPr marL="342900" indent="-342900" algn="l">
              <a:lnSpc>
                <a:spcPct val="80000"/>
              </a:lnSpc>
              <a:spcBef>
                <a:spcPts val="800"/>
              </a:spcBef>
              <a:buClr>
                <a:schemeClr val="bg1"/>
              </a:buClr>
              <a:buFont typeface="Arial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Easy to change over time</a:t>
            </a:r>
            <a:endParaRPr lang="en-US" sz="1800" dirty="0" smtClean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953000"/>
            <a:ext cx="3794937" cy="16002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91440" bIns="91440"/>
          <a:lstStyle/>
          <a:p>
            <a:pPr marL="342900" indent="-342900" algn="l">
              <a:lnSpc>
                <a:spcPct val="80000"/>
              </a:lnSpc>
              <a:spcBef>
                <a:spcPts val="800"/>
              </a:spcBef>
              <a:buClr>
                <a:schemeClr val="bg1">
                  <a:lumMod val="95000"/>
                </a:schemeClr>
              </a:buClr>
              <a:buFont typeface="Arial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M0,I0</a:t>
            </a:r>
            <a:r>
              <a:rPr lang="en-US" sz="2000" b="0" dirty="0" smtClean="0">
                <a:solidFill>
                  <a:schemeClr val="bg1"/>
                </a:solidFill>
              </a:rPr>
              <a:t>: Domain names</a:t>
            </a:r>
          </a:p>
          <a:p>
            <a:pPr marL="342900" indent="-342900" algn="l">
              <a:lnSpc>
                <a:spcPct val="80000"/>
              </a:lnSpc>
              <a:spcBef>
                <a:spcPts val="800"/>
              </a:spcBef>
              <a:buClr>
                <a:schemeClr val="bg1">
                  <a:lumMod val="95000"/>
                </a:schemeClr>
              </a:buClr>
              <a:buFont typeface="Arial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Order mnemonically (hard to change over time)</a:t>
            </a:r>
          </a:p>
          <a:p>
            <a:pPr marL="342900" indent="-342900" algn="l">
              <a:lnSpc>
                <a:spcPct val="80000"/>
              </a:lnSpc>
              <a:spcBef>
                <a:spcPts val="800"/>
              </a:spcBef>
              <a:buClr>
                <a:schemeClr val="bg1">
                  <a:lumMod val="95000"/>
                </a:schemeClr>
              </a:buClr>
              <a:buFont typeface="Arial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Suffix 0, 1, etc. distinguishes repeating domains</a:t>
            </a:r>
            <a:endParaRPr lang="en-US" sz="20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800"/>
              </a:spcBef>
              <a:buFont typeface="Arial" charset="0"/>
              <a:buChar char="•"/>
            </a:pPr>
            <a:endParaRPr lang="en-US" sz="2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19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Writing a Program Relation Analysis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31242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tIns="182880" rIns="274320" bIns="182880" anchor="ctr"/>
          <a:lstStyle/>
          <a:p>
            <a:pPr algn="l"/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package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chord.analyses.var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;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0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0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@Chord(name =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"VT",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sign =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"V0,T0:T0_V0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")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public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class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RelVT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extends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ProgramRel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{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@Override public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void fill() {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   for (each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RegisterOperand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o of each quad) {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       Register v =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o.getRegister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      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jq_Type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t =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o.getType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       add(v, t);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   }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}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4681868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ts val="800"/>
              </a:spcBef>
            </a:pPr>
            <a:r>
              <a:rPr lang="en-US" sz="2200" b="0" dirty="0">
                <a:solidFill>
                  <a:schemeClr val="bg1"/>
                </a:solidFill>
              </a:rPr>
              <a:t>Relation </a:t>
            </a:r>
            <a:r>
              <a:rPr lang="en-US" sz="2200" b="0" dirty="0" smtClean="0">
                <a:solidFill>
                  <a:schemeClr val="bg1"/>
                </a:solidFill>
              </a:rPr>
              <a:t>VT: tuples (v, t) such </a:t>
            </a:r>
            <a:r>
              <a:rPr lang="en-US" sz="2200" b="0" dirty="0">
                <a:solidFill>
                  <a:schemeClr val="bg1"/>
                </a:solidFill>
              </a:rPr>
              <a:t>that </a:t>
            </a:r>
            <a:r>
              <a:rPr lang="en-US" sz="2200" b="0" dirty="0" smtClean="0">
                <a:solidFill>
                  <a:schemeClr val="bg1"/>
                </a:solidFill>
              </a:rPr>
              <a:t>local variable v has type t</a:t>
            </a:r>
            <a:endParaRPr lang="en-US" sz="2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35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Running a Program Relation Analysis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96433" y="4685414"/>
            <a:ext cx="7696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200" b="0" dirty="0" smtClean="0">
                <a:solidFill>
                  <a:schemeClr val="bg1"/>
                </a:solidFill>
              </a:rPr>
              <a:t>ant –</a:t>
            </a:r>
            <a:r>
              <a:rPr lang="en-US" sz="2200" b="0" dirty="0" err="1" smtClean="0">
                <a:solidFill>
                  <a:schemeClr val="bg1"/>
                </a:solidFill>
              </a:rPr>
              <a:t>Dchord.work.dir</a:t>
            </a:r>
            <a:r>
              <a:rPr lang="en-US" sz="2200" b="0" dirty="0" smtClean="0">
                <a:solidFill>
                  <a:schemeClr val="bg1"/>
                </a:solidFill>
              </a:rPr>
              <a:t>=&lt;…&gt; –</a:t>
            </a:r>
            <a:r>
              <a:rPr lang="en-US" sz="2200" b="0" dirty="0" err="1" smtClean="0">
                <a:solidFill>
                  <a:schemeClr val="bg1"/>
                </a:solidFill>
              </a:rPr>
              <a:t>Dchord.run.analyses</a:t>
            </a:r>
            <a:r>
              <a:rPr lang="en-US" sz="2200" b="0" dirty="0" smtClean="0">
                <a:solidFill>
                  <a:schemeClr val="bg1"/>
                </a:solidFill>
              </a:rPr>
              <a:t>=VT run</a:t>
            </a:r>
            <a:endParaRPr lang="en-US" sz="2200" b="0" dirty="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31242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tIns="182880" rIns="274320" bIns="182880" anchor="ctr"/>
          <a:lstStyle/>
          <a:p>
            <a:pPr algn="l"/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package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chord.analyses.var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;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0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0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@Chord(name =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"VT",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sign =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"V0,T0:T0_V0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")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public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class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RelVT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extends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ProgramRel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{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@Override public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void fill() {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   for (each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RegisterOperand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o of each quad) {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       Register v =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o.getRegister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      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jq_Type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t =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o.getType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       add(v, t);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   }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}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04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31242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tIns="182880" rIns="274320" bIns="182880" anchor="ctr"/>
          <a:lstStyle/>
          <a:p>
            <a:pPr algn="l"/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package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chord.analyses.var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;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0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0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@Chord(name =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"VT",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sign =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"V0,T0:T0_V0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")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public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class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RelVT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extends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ProgramRel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{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@Override public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void fill() {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   for (each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RegisterOperand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o of each quad) {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       Register v =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o.getRegister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      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jq_Type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t =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o.getType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       add(v, t);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   }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}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Running a Program Relation Analysis</a:t>
            </a:r>
          </a:p>
        </p:txBody>
      </p:sp>
      <p:sp>
        <p:nvSpPr>
          <p:cNvPr id="3" name="Line 38"/>
          <p:cNvSpPr>
            <a:spLocks noChangeShapeType="1"/>
          </p:cNvSpPr>
          <p:nvPr/>
        </p:nvSpPr>
        <p:spPr bwMode="auto">
          <a:xfrm>
            <a:off x="1915392" y="5201903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39"/>
          <p:cNvSpPr>
            <a:spLocks noChangeShapeType="1"/>
          </p:cNvSpPr>
          <p:nvPr/>
        </p:nvSpPr>
        <p:spPr bwMode="auto">
          <a:xfrm>
            <a:off x="1915392" y="4984415"/>
            <a:ext cx="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7800" y="4592783"/>
            <a:ext cx="3048000" cy="19050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chord_output</a:t>
            </a: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/</a:t>
            </a:r>
          </a:p>
          <a:p>
            <a:pPr algn="l"/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bddbddb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/</a:t>
            </a:r>
          </a:p>
          <a:p>
            <a:pPr algn="l"/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         </a:t>
            </a:r>
            <a:r>
              <a:rPr lang="en-US" sz="1800" b="0" dirty="0" err="1">
                <a:solidFill>
                  <a:schemeClr val="bg1"/>
                </a:solidFill>
                <a:cs typeface="Times New Roman" pitchFamily="18" charset="0"/>
              </a:rPr>
              <a:t>V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.dom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T.dom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b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         </a:t>
            </a:r>
            <a:r>
              <a:rPr lang="en-US" sz="1800" b="0" dirty="0" err="1">
                <a:solidFill>
                  <a:schemeClr val="bg1"/>
                </a:solidFill>
                <a:cs typeface="Times New Roman" pitchFamily="18" charset="0"/>
              </a:rPr>
              <a:t>V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.map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T.map</a:t>
            </a:r>
            <a:endParaRPr lang="en-US" sz="1800" b="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algn="l"/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     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VT.bdd</a:t>
            </a:r>
            <a:endParaRPr lang="en-US" sz="1800" b="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" name="Line 38"/>
          <p:cNvSpPr>
            <a:spLocks noChangeShapeType="1"/>
          </p:cNvSpPr>
          <p:nvPr/>
        </p:nvSpPr>
        <p:spPr bwMode="auto">
          <a:xfrm>
            <a:off x="2524992" y="5800870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39"/>
          <p:cNvSpPr>
            <a:spLocks noChangeShapeType="1"/>
          </p:cNvSpPr>
          <p:nvPr/>
        </p:nvSpPr>
        <p:spPr bwMode="auto">
          <a:xfrm>
            <a:off x="2524992" y="5430981"/>
            <a:ext cx="0" cy="882501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3700132" y="5556401"/>
            <a:ext cx="2014868" cy="76820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Line 38"/>
          <p:cNvSpPr>
            <a:spLocks noChangeShapeType="1"/>
          </p:cNvSpPr>
          <p:nvPr/>
        </p:nvSpPr>
        <p:spPr bwMode="auto">
          <a:xfrm>
            <a:off x="2514600" y="6313483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 useBgFill="1">
        <p:nvSpPr>
          <p:cNvPr id="10" name="Rectangle 4"/>
          <p:cNvSpPr>
            <a:spLocks noChangeArrowheads="1"/>
          </p:cNvSpPr>
          <p:nvPr/>
        </p:nvSpPr>
        <p:spPr bwMode="auto">
          <a:xfrm>
            <a:off x="5715000" y="3222642"/>
            <a:ext cx="1600200" cy="3277393"/>
          </a:xfrm>
          <a:prstGeom prst="rect">
            <a:avLst/>
          </a:prstGeom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82880" tIns="182880" rIns="182880" bIns="182880" anchor="ctr"/>
          <a:lstStyle/>
          <a:p>
            <a:pPr algn="l"/>
            <a:r>
              <a:rPr lang="pt-BR" sz="1800" b="0" dirty="0">
                <a:solidFill>
                  <a:schemeClr val="bg1"/>
                </a:solidFill>
              </a:rPr>
              <a:t># </a:t>
            </a:r>
            <a:r>
              <a:rPr lang="pt-BR" sz="1800" b="0" dirty="0" smtClean="0">
                <a:solidFill>
                  <a:schemeClr val="bg1"/>
                </a:solidFill>
              </a:rPr>
              <a:t>V0:2 T0:2</a:t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b="0" dirty="0" smtClean="0">
                <a:solidFill>
                  <a:schemeClr val="bg1"/>
                </a:solidFill>
              </a:rPr>
              <a:t># 1 2</a:t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b="0" dirty="0" smtClean="0">
                <a:solidFill>
                  <a:schemeClr val="bg1"/>
                </a:solidFill>
              </a:rPr>
              <a:t># 3 4</a:t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b="0" dirty="0">
                <a:solidFill>
                  <a:schemeClr val="bg1"/>
                </a:solidFill>
              </a:rPr>
              <a:t>6</a:t>
            </a:r>
            <a:r>
              <a:rPr lang="pt-BR" sz="1800" b="0" dirty="0" smtClean="0">
                <a:solidFill>
                  <a:schemeClr val="bg1"/>
                </a:solidFill>
              </a:rPr>
              <a:t> 4</a:t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b="0" dirty="0" smtClean="0">
                <a:solidFill>
                  <a:schemeClr val="bg1"/>
                </a:solidFill>
              </a:rPr>
              <a:t>2 1 4 3</a:t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b="0" dirty="0" smtClean="0">
                <a:solidFill>
                  <a:schemeClr val="bg1"/>
                </a:solidFill>
              </a:rPr>
              <a:t>7 4 0 1</a:t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b="0" dirty="0" smtClean="0">
                <a:solidFill>
                  <a:schemeClr val="bg1"/>
                </a:solidFill>
              </a:rPr>
              <a:t>6 3 7 </a:t>
            </a:r>
            <a:r>
              <a:rPr lang="pt-BR" sz="1800" b="0" dirty="0">
                <a:solidFill>
                  <a:schemeClr val="bg1"/>
                </a:solidFill>
              </a:rPr>
              <a:t>1</a:t>
            </a:r>
            <a:r>
              <a:rPr lang="pt-BR" sz="1800" b="0" dirty="0" smtClean="0">
                <a:solidFill>
                  <a:schemeClr val="bg1"/>
                </a:solidFill>
              </a:rPr>
              <a:t/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b="0" dirty="0" smtClean="0">
                <a:solidFill>
                  <a:schemeClr val="bg1"/>
                </a:solidFill>
              </a:rPr>
              <a:t>5 3 0 </a:t>
            </a:r>
            <a:r>
              <a:rPr lang="pt-BR" sz="1800" b="0" dirty="0">
                <a:solidFill>
                  <a:schemeClr val="bg1"/>
                </a:solidFill>
              </a:rPr>
              <a:t>7</a:t>
            </a:r>
            <a:r>
              <a:rPr lang="pt-BR" sz="1800" b="0" dirty="0" smtClean="0">
                <a:solidFill>
                  <a:schemeClr val="bg1"/>
                </a:solidFill>
              </a:rPr>
              <a:t/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b="0" dirty="0" smtClean="0">
                <a:solidFill>
                  <a:schemeClr val="bg1"/>
                </a:solidFill>
              </a:rPr>
              <a:t>4 2 5 0</a:t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b="0" dirty="0" smtClean="0">
                <a:solidFill>
                  <a:schemeClr val="bg1"/>
                </a:solidFill>
              </a:rPr>
              <a:t>3 2 6 5</a:t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b="0" dirty="0" smtClean="0">
                <a:solidFill>
                  <a:schemeClr val="bg1"/>
                </a:solidFill>
              </a:rPr>
              <a:t>2 1 3 4</a:t>
            </a:r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04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Program Relation as Binary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388507"/>
            <a:ext cx="3810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dirty="0">
                <a:solidFill>
                  <a:schemeClr val="bg1"/>
                </a:solidFill>
              </a:rPr>
              <a:t>Variable v0 has types t1, t2, </a:t>
            </a:r>
            <a:r>
              <a:rPr lang="en-US" sz="2000" b="0" dirty="0" smtClean="0">
                <a:solidFill>
                  <a:schemeClr val="bg1"/>
                </a:solidFill>
              </a:rPr>
              <a:t>t3</a:t>
            </a:r>
          </a:p>
          <a:p>
            <a:pPr algn="l"/>
            <a:r>
              <a:rPr lang="en-US" sz="2000" b="0" dirty="0" smtClean="0">
                <a:solidFill>
                  <a:schemeClr val="bg1"/>
                </a:solidFill>
              </a:rPr>
              <a:t>Variable </a:t>
            </a:r>
            <a:r>
              <a:rPr lang="en-US" sz="2000" b="0" dirty="0">
                <a:solidFill>
                  <a:schemeClr val="bg1"/>
                </a:solidFill>
              </a:rPr>
              <a:t>v1 has type </a:t>
            </a:r>
            <a:r>
              <a:rPr lang="en-US" sz="2000" b="0" dirty="0" smtClean="0">
                <a:solidFill>
                  <a:schemeClr val="bg1"/>
                </a:solidFill>
              </a:rPr>
              <a:t>t3</a:t>
            </a:r>
          </a:p>
          <a:p>
            <a:pPr algn="l"/>
            <a:r>
              <a:rPr lang="en-US" sz="2000" b="0" dirty="0" smtClean="0">
                <a:solidFill>
                  <a:schemeClr val="bg1"/>
                </a:solidFill>
              </a:rPr>
              <a:t>Variable v2 has type t3</a:t>
            </a:r>
          </a:p>
          <a:p>
            <a:pPr algn="l"/>
            <a:endParaRPr lang="en-US" sz="2000" b="0" dirty="0">
              <a:solidFill>
                <a:schemeClr val="bg1"/>
              </a:solidFill>
            </a:endParaRPr>
          </a:p>
          <a:p>
            <a:pPr algn="l"/>
            <a:r>
              <a:rPr lang="en-US" sz="2000" b="0" dirty="0" smtClean="0">
                <a:solidFill>
                  <a:schemeClr val="bg1"/>
                </a:solidFill>
              </a:rPr>
              <a:t>Relation VT = {</a:t>
            </a:r>
          </a:p>
          <a:p>
            <a:pPr algn="l"/>
            <a:r>
              <a:rPr lang="en-US" sz="2000" b="0" dirty="0" smtClean="0">
                <a:solidFill>
                  <a:schemeClr val="bg1"/>
                </a:solidFill>
              </a:rPr>
              <a:t>        (0, 1), (0, 2), (0, 3),</a:t>
            </a:r>
          </a:p>
          <a:p>
            <a:pPr algn="l"/>
            <a:r>
              <a:rPr lang="en-US" sz="2000" b="0" dirty="0" smtClean="0">
                <a:solidFill>
                  <a:schemeClr val="bg1"/>
                </a:solidFill>
              </a:rPr>
              <a:t>        (1, 3),</a:t>
            </a:r>
          </a:p>
          <a:p>
            <a:pPr algn="l"/>
            <a:r>
              <a:rPr lang="en-US" sz="2000" b="0" dirty="0" smtClean="0">
                <a:solidFill>
                  <a:schemeClr val="bg1"/>
                </a:solidFill>
              </a:rPr>
              <a:t>        (2, 3)</a:t>
            </a:r>
          </a:p>
          <a:p>
            <a:pPr algn="l"/>
            <a:r>
              <a:rPr lang="en-US" sz="2000" b="0" dirty="0" smtClean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sz="2000" b="0" dirty="0">
              <a:solidFill>
                <a:schemeClr val="bg1"/>
              </a:solidFill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119111599"/>
              </p:ext>
            </p:extLst>
          </p:nvPr>
        </p:nvGraphicFramePr>
        <p:xfrm>
          <a:off x="5410200" y="1002792"/>
          <a:ext cx="2133600" cy="5702808"/>
        </p:xfrm>
        <a:graphic>
          <a:graphicData uri="http://schemas.openxmlformats.org/drawingml/2006/table">
            <a:tbl>
              <a:tblPr/>
              <a:tblGrid>
                <a:gridCol w="449263"/>
                <a:gridCol w="446087"/>
                <a:gridCol w="446088"/>
                <a:gridCol w="450850"/>
                <a:gridCol w="341312"/>
              </a:tblGrid>
              <a:tr h="3962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</a:p>
                  </a:txBody>
                  <a:tcPr marT="18288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marT="182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182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04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Downloading Chord</a:t>
            </a: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839200" cy="548640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Stable Binary Release</a:t>
            </a:r>
          </a:p>
          <a:p>
            <a:pPr marL="838200" lvl="1" indent="-381000">
              <a:lnSpc>
                <a:spcPct val="80000"/>
              </a:lnSpc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http://jchord.googlecode.com/files/chord-bin-2.0.tar.gz</a:t>
            </a:r>
          </a:p>
          <a:p>
            <a:pPr marL="457200" indent="-457200">
              <a:lnSpc>
                <a:spcPct val="80000"/>
              </a:lnSpc>
              <a:buFont typeface="Times New Roman" pitchFamily="18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Stable Source Release</a:t>
            </a:r>
          </a:p>
          <a:p>
            <a:pPr marL="838200" lvl="1" indent="-381000">
              <a:lnSpc>
                <a:spcPct val="80000"/>
              </a:lnSpc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http://jchord.googlecode.com/files/chord-src-2.0.tar.gz (mandatory)</a:t>
            </a:r>
          </a:p>
          <a:p>
            <a:pPr marL="1257300" lvl="2" indent="-342900">
              <a:lnSpc>
                <a:spcPct val="80000"/>
              </a:lnSpc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1800" dirty="0">
                <a:solidFill>
                  <a:schemeClr val="bg1"/>
                </a:solidFill>
              </a:rPr>
              <a:t>Chord’s source code + JARs of libraries used by Chord</a:t>
            </a:r>
          </a:p>
          <a:p>
            <a:pPr marL="838200" lvl="1" indent="-381000">
              <a:lnSpc>
                <a:spcPct val="80000"/>
              </a:lnSpc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http://jchord.googlecode.com/files/chord-libsrc-2.0.tar.gz (optional)</a:t>
            </a:r>
          </a:p>
          <a:p>
            <a:pPr marL="1257300" lvl="2" indent="-342900">
              <a:lnSpc>
                <a:spcPct val="80000"/>
              </a:lnSpc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1800" dirty="0">
                <a:solidFill>
                  <a:schemeClr val="bg1"/>
                </a:solidFill>
              </a:rPr>
              <a:t>(adapted) Java source code of libraries used by Chord</a:t>
            </a:r>
          </a:p>
          <a:p>
            <a:pPr marL="457200" indent="-457200">
              <a:lnSpc>
                <a:spcPct val="80000"/>
              </a:lnSpc>
              <a:buFont typeface="Times New Roman" pitchFamily="18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Latest Development Snapshot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/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svn</a:t>
            </a:r>
            <a:r>
              <a:rPr lang="en-US" sz="2000" dirty="0">
                <a:solidFill>
                  <a:schemeClr val="bg1"/>
                </a:solidFill>
              </a:rPr>
              <a:t> checkout http://jchord.googlecode.com/svn/trunk/ chord</a:t>
            </a:r>
          </a:p>
          <a:p>
            <a:pPr marL="457200" indent="-457200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</a:rPr>
              <a:t/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Or checkout only relevant directories under trunk/:</a:t>
            </a:r>
          </a:p>
          <a:p>
            <a:pPr marL="838200" lvl="1" indent="-381000">
              <a:lnSpc>
                <a:spcPct val="80000"/>
              </a:lnSpc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1800" dirty="0">
                <a:solidFill>
                  <a:schemeClr val="bg1"/>
                </a:solidFill>
              </a:rPr>
              <a:t>main/   (released as 1 above) </a:t>
            </a:r>
          </a:p>
          <a:p>
            <a:pPr marL="838200" lvl="1" indent="-381000">
              <a:lnSpc>
                <a:spcPct val="80000"/>
              </a:lnSpc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1800" dirty="0" err="1">
                <a:solidFill>
                  <a:schemeClr val="bg1"/>
                </a:solidFill>
              </a:rPr>
              <a:t>libsrc</a:t>
            </a:r>
            <a:r>
              <a:rPr lang="en-US" sz="1800" dirty="0">
                <a:solidFill>
                  <a:schemeClr val="bg1"/>
                </a:solidFill>
              </a:rPr>
              <a:t>/   (released as 2 above)</a:t>
            </a:r>
          </a:p>
          <a:p>
            <a:pPr marL="838200" lvl="1" indent="-381000">
              <a:lnSpc>
                <a:spcPct val="80000"/>
              </a:lnSpc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1800" dirty="0">
                <a:solidFill>
                  <a:schemeClr val="bg1"/>
                </a:solidFill>
              </a:rPr>
              <a:t>test/     (Chord’s regression test suite)</a:t>
            </a:r>
          </a:p>
          <a:p>
            <a:pPr marL="838200" lvl="1" indent="-381000">
              <a:lnSpc>
                <a:spcPct val="80000"/>
              </a:lnSpc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1800" dirty="0">
                <a:solidFill>
                  <a:schemeClr val="bg1"/>
                </a:solidFill>
              </a:rPr>
              <a:t>…         </a:t>
            </a:r>
            <a:r>
              <a:rPr lang="en-US" sz="1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(many more)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BDD: Binary Decision Diagrams (Bryant 1986)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6172200" y="22098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4" name="AutoShape 5"/>
          <p:cNvCxnSpPr>
            <a:cxnSpLocks noChangeShapeType="1"/>
            <a:stCxn id="3" idx="3"/>
            <a:endCxn id="6" idx="0"/>
          </p:cNvCxnSpPr>
          <p:nvPr/>
        </p:nvCxnSpPr>
        <p:spPr bwMode="auto">
          <a:xfrm flipH="1">
            <a:off x="5524500" y="2678113"/>
            <a:ext cx="725488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8006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2578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0866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8" name="AutoShape 9"/>
          <p:cNvCxnSpPr>
            <a:cxnSpLocks noChangeShapeType="1"/>
            <a:stCxn id="3" idx="5"/>
            <a:endCxn id="7" idx="0"/>
          </p:cNvCxnSpPr>
          <p:nvPr/>
        </p:nvCxnSpPr>
        <p:spPr bwMode="auto">
          <a:xfrm>
            <a:off x="6627813" y="2678113"/>
            <a:ext cx="725487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10"/>
          <p:cNvCxnSpPr>
            <a:cxnSpLocks noChangeShapeType="1"/>
            <a:stCxn id="6" idx="3"/>
            <a:endCxn id="5" idx="0"/>
          </p:cNvCxnSpPr>
          <p:nvPr/>
        </p:nvCxnSpPr>
        <p:spPr bwMode="auto">
          <a:xfrm flipH="1">
            <a:off x="5067300" y="3744913"/>
            <a:ext cx="2682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7150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6294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5438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13" name="AutoShape 14"/>
          <p:cNvCxnSpPr>
            <a:cxnSpLocks noChangeShapeType="1"/>
            <a:stCxn id="6" idx="5"/>
            <a:endCxn id="10" idx="0"/>
          </p:cNvCxnSpPr>
          <p:nvPr/>
        </p:nvCxnSpPr>
        <p:spPr bwMode="auto">
          <a:xfrm>
            <a:off x="5713413" y="3744913"/>
            <a:ext cx="2682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5"/>
          <p:cNvCxnSpPr>
            <a:cxnSpLocks noChangeShapeType="1"/>
            <a:stCxn id="7" idx="3"/>
            <a:endCxn id="11" idx="0"/>
          </p:cNvCxnSpPr>
          <p:nvPr/>
        </p:nvCxnSpPr>
        <p:spPr bwMode="auto">
          <a:xfrm flipH="1">
            <a:off x="6896100" y="3744913"/>
            <a:ext cx="2682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6"/>
          <p:cNvCxnSpPr>
            <a:cxnSpLocks noChangeShapeType="1"/>
            <a:stCxn id="7" idx="5"/>
            <a:endCxn id="12" idx="0"/>
          </p:cNvCxnSpPr>
          <p:nvPr/>
        </p:nvCxnSpPr>
        <p:spPr bwMode="auto">
          <a:xfrm>
            <a:off x="7542213" y="3744913"/>
            <a:ext cx="2682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6482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cxnSp>
        <p:nvCxnSpPr>
          <p:cNvPr id="17" name="AutoShape 18"/>
          <p:cNvCxnSpPr>
            <a:cxnSpLocks noChangeShapeType="1"/>
            <a:stCxn id="5" idx="4"/>
            <a:endCxn id="16" idx="0"/>
          </p:cNvCxnSpPr>
          <p:nvPr/>
        </p:nvCxnSpPr>
        <p:spPr bwMode="auto">
          <a:xfrm flipH="1">
            <a:off x="48387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1054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626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0198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9342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3914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8486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cxnSp>
        <p:nvCxnSpPr>
          <p:cNvPr id="25" name="AutoShape 26"/>
          <p:cNvCxnSpPr>
            <a:cxnSpLocks noChangeShapeType="1"/>
            <a:stCxn id="5" idx="4"/>
            <a:endCxn id="18" idx="0"/>
          </p:cNvCxnSpPr>
          <p:nvPr/>
        </p:nvCxnSpPr>
        <p:spPr bwMode="auto">
          <a:xfrm>
            <a:off x="50673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7"/>
          <p:cNvCxnSpPr>
            <a:cxnSpLocks noChangeShapeType="1"/>
            <a:stCxn id="10" idx="4"/>
            <a:endCxn id="19" idx="0"/>
          </p:cNvCxnSpPr>
          <p:nvPr/>
        </p:nvCxnSpPr>
        <p:spPr bwMode="auto">
          <a:xfrm flipH="1">
            <a:off x="57531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8"/>
          <p:cNvCxnSpPr>
            <a:cxnSpLocks noChangeShapeType="1"/>
            <a:stCxn id="10" idx="4"/>
            <a:endCxn id="20" idx="0"/>
          </p:cNvCxnSpPr>
          <p:nvPr/>
        </p:nvCxnSpPr>
        <p:spPr bwMode="auto">
          <a:xfrm>
            <a:off x="59817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9"/>
          <p:cNvCxnSpPr>
            <a:cxnSpLocks noChangeShapeType="1"/>
            <a:stCxn id="11" idx="4"/>
            <a:endCxn id="21" idx="0"/>
          </p:cNvCxnSpPr>
          <p:nvPr/>
        </p:nvCxnSpPr>
        <p:spPr bwMode="auto">
          <a:xfrm flipH="1">
            <a:off x="66675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30"/>
          <p:cNvCxnSpPr>
            <a:cxnSpLocks noChangeShapeType="1"/>
            <a:stCxn id="11" idx="4"/>
            <a:endCxn id="22" idx="0"/>
          </p:cNvCxnSpPr>
          <p:nvPr/>
        </p:nvCxnSpPr>
        <p:spPr bwMode="auto">
          <a:xfrm>
            <a:off x="68961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31"/>
          <p:cNvCxnSpPr>
            <a:cxnSpLocks noChangeShapeType="1"/>
            <a:stCxn id="12" idx="4"/>
            <a:endCxn id="23" idx="0"/>
          </p:cNvCxnSpPr>
          <p:nvPr/>
        </p:nvCxnSpPr>
        <p:spPr bwMode="auto">
          <a:xfrm flipH="1">
            <a:off x="75819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32"/>
          <p:cNvCxnSpPr>
            <a:cxnSpLocks noChangeShapeType="1"/>
            <a:stCxn id="12" idx="4"/>
            <a:endCxn id="24" idx="0"/>
          </p:cNvCxnSpPr>
          <p:nvPr/>
        </p:nvCxnSpPr>
        <p:spPr bwMode="auto">
          <a:xfrm>
            <a:off x="78105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2514600" y="22098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33" name="AutoShape 34"/>
          <p:cNvCxnSpPr>
            <a:cxnSpLocks noChangeShapeType="1"/>
            <a:stCxn id="32" idx="3"/>
            <a:endCxn id="35" idx="0"/>
          </p:cNvCxnSpPr>
          <p:nvPr/>
        </p:nvCxnSpPr>
        <p:spPr bwMode="auto">
          <a:xfrm flipH="1">
            <a:off x="1866900" y="2678113"/>
            <a:ext cx="725488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11430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6002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34290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37" name="AutoShape 38"/>
          <p:cNvCxnSpPr>
            <a:cxnSpLocks noChangeShapeType="1"/>
            <a:stCxn id="32" idx="5"/>
            <a:endCxn id="36" idx="0"/>
          </p:cNvCxnSpPr>
          <p:nvPr/>
        </p:nvCxnSpPr>
        <p:spPr bwMode="auto">
          <a:xfrm>
            <a:off x="2970213" y="2678113"/>
            <a:ext cx="725487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39"/>
          <p:cNvCxnSpPr>
            <a:cxnSpLocks noChangeShapeType="1"/>
            <a:stCxn id="35" idx="3"/>
            <a:endCxn id="34" idx="0"/>
          </p:cNvCxnSpPr>
          <p:nvPr/>
        </p:nvCxnSpPr>
        <p:spPr bwMode="auto">
          <a:xfrm flipH="1">
            <a:off x="1409700" y="3744913"/>
            <a:ext cx="2682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20574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38862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42" name="AutoShape 43"/>
          <p:cNvCxnSpPr>
            <a:cxnSpLocks noChangeShapeType="1"/>
            <a:stCxn id="35" idx="5"/>
            <a:endCxn id="39" idx="0"/>
          </p:cNvCxnSpPr>
          <p:nvPr/>
        </p:nvCxnSpPr>
        <p:spPr bwMode="auto">
          <a:xfrm>
            <a:off x="2055813" y="3744913"/>
            <a:ext cx="2682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44"/>
          <p:cNvCxnSpPr>
            <a:cxnSpLocks noChangeShapeType="1"/>
            <a:stCxn id="36" idx="3"/>
            <a:endCxn id="40" idx="0"/>
          </p:cNvCxnSpPr>
          <p:nvPr/>
        </p:nvCxnSpPr>
        <p:spPr bwMode="auto">
          <a:xfrm flipH="1">
            <a:off x="3238500" y="3744913"/>
            <a:ext cx="2682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45"/>
          <p:cNvCxnSpPr>
            <a:cxnSpLocks noChangeShapeType="1"/>
            <a:stCxn id="36" idx="5"/>
            <a:endCxn id="41" idx="0"/>
          </p:cNvCxnSpPr>
          <p:nvPr/>
        </p:nvCxnSpPr>
        <p:spPr bwMode="auto">
          <a:xfrm>
            <a:off x="3884613" y="3744913"/>
            <a:ext cx="2682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9906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cxnSp>
        <p:nvCxnSpPr>
          <p:cNvPr id="46" name="AutoShape 47"/>
          <p:cNvCxnSpPr>
            <a:cxnSpLocks noChangeShapeType="1"/>
            <a:stCxn id="34" idx="4"/>
            <a:endCxn id="45" idx="0"/>
          </p:cNvCxnSpPr>
          <p:nvPr/>
        </p:nvCxnSpPr>
        <p:spPr bwMode="auto">
          <a:xfrm flipH="1">
            <a:off x="11811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14478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19050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3622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28194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2766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7338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41910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  <p:cxnSp>
        <p:nvCxnSpPr>
          <p:cNvPr id="54" name="AutoShape 55"/>
          <p:cNvCxnSpPr>
            <a:cxnSpLocks noChangeShapeType="1"/>
            <a:stCxn id="34" idx="4"/>
            <a:endCxn id="47" idx="0"/>
          </p:cNvCxnSpPr>
          <p:nvPr/>
        </p:nvCxnSpPr>
        <p:spPr bwMode="auto">
          <a:xfrm>
            <a:off x="14097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56"/>
          <p:cNvCxnSpPr>
            <a:cxnSpLocks noChangeShapeType="1"/>
            <a:stCxn id="39" idx="4"/>
            <a:endCxn id="48" idx="0"/>
          </p:cNvCxnSpPr>
          <p:nvPr/>
        </p:nvCxnSpPr>
        <p:spPr bwMode="auto">
          <a:xfrm flipH="1">
            <a:off x="20955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57"/>
          <p:cNvCxnSpPr>
            <a:cxnSpLocks noChangeShapeType="1"/>
            <a:stCxn id="39" idx="4"/>
            <a:endCxn id="49" idx="0"/>
          </p:cNvCxnSpPr>
          <p:nvPr/>
        </p:nvCxnSpPr>
        <p:spPr bwMode="auto">
          <a:xfrm>
            <a:off x="23241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58"/>
          <p:cNvCxnSpPr>
            <a:cxnSpLocks noChangeShapeType="1"/>
            <a:stCxn id="40" idx="4"/>
            <a:endCxn id="50" idx="0"/>
          </p:cNvCxnSpPr>
          <p:nvPr/>
        </p:nvCxnSpPr>
        <p:spPr bwMode="auto">
          <a:xfrm flipH="1">
            <a:off x="30099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59"/>
          <p:cNvCxnSpPr>
            <a:cxnSpLocks noChangeShapeType="1"/>
            <a:stCxn id="40" idx="4"/>
            <a:endCxn id="51" idx="0"/>
          </p:cNvCxnSpPr>
          <p:nvPr/>
        </p:nvCxnSpPr>
        <p:spPr bwMode="auto">
          <a:xfrm>
            <a:off x="32385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60"/>
          <p:cNvCxnSpPr>
            <a:cxnSpLocks noChangeShapeType="1"/>
            <a:stCxn id="41" idx="4"/>
            <a:endCxn id="52" idx="0"/>
          </p:cNvCxnSpPr>
          <p:nvPr/>
        </p:nvCxnSpPr>
        <p:spPr bwMode="auto">
          <a:xfrm flipH="1">
            <a:off x="39243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61"/>
          <p:cNvCxnSpPr>
            <a:cxnSpLocks noChangeShapeType="1"/>
            <a:stCxn id="41" idx="4"/>
            <a:endCxn id="53" idx="0"/>
          </p:cNvCxnSpPr>
          <p:nvPr/>
        </p:nvCxnSpPr>
        <p:spPr bwMode="auto">
          <a:xfrm>
            <a:off x="41529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60"/>
          <p:cNvSpPr>
            <a:spLocks noChangeArrowheads="1"/>
          </p:cNvSpPr>
          <p:nvPr/>
        </p:nvSpPr>
        <p:spPr bwMode="auto">
          <a:xfrm>
            <a:off x="4343400" y="1371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1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62" name="AutoShape 63"/>
          <p:cNvCxnSpPr>
            <a:cxnSpLocks noChangeShapeType="1"/>
            <a:stCxn id="61" idx="6"/>
            <a:endCxn id="3" idx="1"/>
          </p:cNvCxnSpPr>
          <p:nvPr/>
        </p:nvCxnSpPr>
        <p:spPr bwMode="auto">
          <a:xfrm>
            <a:off x="4889500" y="1638300"/>
            <a:ext cx="1360488" cy="6365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64"/>
          <p:cNvCxnSpPr>
            <a:cxnSpLocks noChangeShapeType="1"/>
            <a:stCxn id="61" idx="2"/>
            <a:endCxn id="32" idx="7"/>
          </p:cNvCxnSpPr>
          <p:nvPr/>
        </p:nvCxnSpPr>
        <p:spPr bwMode="auto">
          <a:xfrm flipH="1">
            <a:off x="2970213" y="1638300"/>
            <a:ext cx="1360487" cy="636588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65"/>
          <p:cNvCxnSpPr>
            <a:cxnSpLocks noChangeShapeType="1"/>
          </p:cNvCxnSpPr>
          <p:nvPr/>
        </p:nvCxnSpPr>
        <p:spPr bwMode="auto">
          <a:xfrm>
            <a:off x="6705600" y="1633538"/>
            <a:ext cx="8382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Text Box 66"/>
          <p:cNvSpPr txBox="1">
            <a:spLocks noChangeArrowheads="1"/>
          </p:cNvSpPr>
          <p:nvPr/>
        </p:nvSpPr>
        <p:spPr bwMode="auto">
          <a:xfrm>
            <a:off x="7648488" y="14478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 dirty="0">
                <a:solidFill>
                  <a:schemeClr val="bg1"/>
                </a:solidFill>
                <a:latin typeface="Arial Unicode MS" pitchFamily="34" charset="-128"/>
              </a:rPr>
              <a:t>0 edge</a:t>
            </a:r>
          </a:p>
        </p:txBody>
      </p:sp>
      <p:cxnSp>
        <p:nvCxnSpPr>
          <p:cNvPr id="66" name="AutoShape 67"/>
          <p:cNvCxnSpPr>
            <a:cxnSpLocks noChangeShapeType="1"/>
          </p:cNvCxnSpPr>
          <p:nvPr/>
        </p:nvCxnSpPr>
        <p:spPr bwMode="auto">
          <a:xfrm>
            <a:off x="6705600" y="2025171"/>
            <a:ext cx="8382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 Box 68"/>
          <p:cNvSpPr txBox="1">
            <a:spLocks noChangeArrowheads="1"/>
          </p:cNvSpPr>
          <p:nvPr/>
        </p:nvSpPr>
        <p:spPr bwMode="auto">
          <a:xfrm>
            <a:off x="7648488" y="18288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 dirty="0">
                <a:solidFill>
                  <a:schemeClr val="bg1"/>
                </a:solidFill>
                <a:latin typeface="Arial Unicode MS" pitchFamily="34" charset="-128"/>
              </a:rPr>
              <a:t>1 edge</a:t>
            </a:r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 bwMode="auto">
          <a:xfrm>
            <a:off x="457200" y="5791200"/>
            <a:ext cx="815340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Tahoma" pitchFamily="34" charset="0"/>
              </a:rPr>
              <a:t>Graphical Encoding of a Binary Function</a:t>
            </a:r>
            <a:endParaRPr lang="en-US" sz="2400" b="0" dirty="0">
              <a:solidFill>
                <a:schemeClr val="bg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9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BDD: Collapsing Redundant Nodes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6172200" y="22098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4" name="AutoShape 5"/>
          <p:cNvCxnSpPr>
            <a:cxnSpLocks noChangeShapeType="1"/>
            <a:stCxn id="3" idx="3"/>
            <a:endCxn id="6" idx="0"/>
          </p:cNvCxnSpPr>
          <p:nvPr/>
        </p:nvCxnSpPr>
        <p:spPr bwMode="auto">
          <a:xfrm flipH="1">
            <a:off x="5524500" y="2678113"/>
            <a:ext cx="725488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8006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2578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0866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8" name="AutoShape 9"/>
          <p:cNvCxnSpPr>
            <a:cxnSpLocks noChangeShapeType="1"/>
            <a:stCxn id="3" idx="5"/>
            <a:endCxn id="7" idx="0"/>
          </p:cNvCxnSpPr>
          <p:nvPr/>
        </p:nvCxnSpPr>
        <p:spPr bwMode="auto">
          <a:xfrm>
            <a:off x="6627813" y="2678113"/>
            <a:ext cx="725487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10"/>
          <p:cNvCxnSpPr>
            <a:cxnSpLocks noChangeShapeType="1"/>
            <a:stCxn id="6" idx="3"/>
            <a:endCxn id="5" idx="0"/>
          </p:cNvCxnSpPr>
          <p:nvPr/>
        </p:nvCxnSpPr>
        <p:spPr bwMode="auto">
          <a:xfrm flipH="1">
            <a:off x="5067300" y="3744913"/>
            <a:ext cx="2682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7150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6294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5438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13" name="AutoShape 14"/>
          <p:cNvCxnSpPr>
            <a:cxnSpLocks noChangeShapeType="1"/>
            <a:stCxn id="6" idx="5"/>
            <a:endCxn id="10" idx="0"/>
          </p:cNvCxnSpPr>
          <p:nvPr/>
        </p:nvCxnSpPr>
        <p:spPr bwMode="auto">
          <a:xfrm>
            <a:off x="5713413" y="3744913"/>
            <a:ext cx="2682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5"/>
          <p:cNvCxnSpPr>
            <a:cxnSpLocks noChangeShapeType="1"/>
            <a:stCxn id="7" idx="3"/>
            <a:endCxn id="11" idx="0"/>
          </p:cNvCxnSpPr>
          <p:nvPr/>
        </p:nvCxnSpPr>
        <p:spPr bwMode="auto">
          <a:xfrm flipH="1">
            <a:off x="6896100" y="3744913"/>
            <a:ext cx="2682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6"/>
          <p:cNvCxnSpPr>
            <a:cxnSpLocks noChangeShapeType="1"/>
            <a:stCxn id="7" idx="5"/>
            <a:endCxn id="12" idx="0"/>
          </p:cNvCxnSpPr>
          <p:nvPr/>
        </p:nvCxnSpPr>
        <p:spPr bwMode="auto">
          <a:xfrm>
            <a:off x="7542213" y="3744913"/>
            <a:ext cx="2682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6482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cxnSp>
        <p:nvCxnSpPr>
          <p:cNvPr id="17" name="AutoShape 18"/>
          <p:cNvCxnSpPr>
            <a:cxnSpLocks noChangeShapeType="1"/>
            <a:stCxn id="5" idx="4"/>
            <a:endCxn id="16" idx="0"/>
          </p:cNvCxnSpPr>
          <p:nvPr/>
        </p:nvCxnSpPr>
        <p:spPr bwMode="auto">
          <a:xfrm flipH="1">
            <a:off x="48387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1054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626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0198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9342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3914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8486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cxnSp>
        <p:nvCxnSpPr>
          <p:cNvPr id="25" name="AutoShape 26"/>
          <p:cNvCxnSpPr>
            <a:cxnSpLocks noChangeShapeType="1"/>
            <a:stCxn id="5" idx="4"/>
            <a:endCxn id="18" idx="0"/>
          </p:cNvCxnSpPr>
          <p:nvPr/>
        </p:nvCxnSpPr>
        <p:spPr bwMode="auto">
          <a:xfrm>
            <a:off x="50673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7"/>
          <p:cNvCxnSpPr>
            <a:cxnSpLocks noChangeShapeType="1"/>
            <a:stCxn id="10" idx="4"/>
            <a:endCxn id="19" idx="0"/>
          </p:cNvCxnSpPr>
          <p:nvPr/>
        </p:nvCxnSpPr>
        <p:spPr bwMode="auto">
          <a:xfrm flipH="1">
            <a:off x="57531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8"/>
          <p:cNvCxnSpPr>
            <a:cxnSpLocks noChangeShapeType="1"/>
            <a:stCxn id="10" idx="4"/>
            <a:endCxn id="20" idx="0"/>
          </p:cNvCxnSpPr>
          <p:nvPr/>
        </p:nvCxnSpPr>
        <p:spPr bwMode="auto">
          <a:xfrm>
            <a:off x="59817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9"/>
          <p:cNvCxnSpPr>
            <a:cxnSpLocks noChangeShapeType="1"/>
            <a:stCxn id="11" idx="4"/>
            <a:endCxn id="21" idx="0"/>
          </p:cNvCxnSpPr>
          <p:nvPr/>
        </p:nvCxnSpPr>
        <p:spPr bwMode="auto">
          <a:xfrm flipH="1">
            <a:off x="66675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30"/>
          <p:cNvCxnSpPr>
            <a:cxnSpLocks noChangeShapeType="1"/>
            <a:stCxn id="11" idx="4"/>
            <a:endCxn id="22" idx="0"/>
          </p:cNvCxnSpPr>
          <p:nvPr/>
        </p:nvCxnSpPr>
        <p:spPr bwMode="auto">
          <a:xfrm>
            <a:off x="68961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31"/>
          <p:cNvCxnSpPr>
            <a:cxnSpLocks noChangeShapeType="1"/>
            <a:stCxn id="12" idx="4"/>
            <a:endCxn id="23" idx="0"/>
          </p:cNvCxnSpPr>
          <p:nvPr/>
        </p:nvCxnSpPr>
        <p:spPr bwMode="auto">
          <a:xfrm flipH="1">
            <a:off x="75819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32"/>
          <p:cNvCxnSpPr>
            <a:cxnSpLocks noChangeShapeType="1"/>
            <a:stCxn id="12" idx="4"/>
            <a:endCxn id="24" idx="0"/>
          </p:cNvCxnSpPr>
          <p:nvPr/>
        </p:nvCxnSpPr>
        <p:spPr bwMode="auto">
          <a:xfrm>
            <a:off x="78105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2514600" y="22098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33" name="AutoShape 34"/>
          <p:cNvCxnSpPr>
            <a:cxnSpLocks noChangeShapeType="1"/>
            <a:stCxn id="32" idx="3"/>
            <a:endCxn id="35" idx="0"/>
          </p:cNvCxnSpPr>
          <p:nvPr/>
        </p:nvCxnSpPr>
        <p:spPr bwMode="auto">
          <a:xfrm flipH="1">
            <a:off x="1866900" y="2678113"/>
            <a:ext cx="725488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11430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6002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34290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37" name="AutoShape 38"/>
          <p:cNvCxnSpPr>
            <a:cxnSpLocks noChangeShapeType="1"/>
            <a:stCxn id="32" idx="5"/>
            <a:endCxn id="36" idx="0"/>
          </p:cNvCxnSpPr>
          <p:nvPr/>
        </p:nvCxnSpPr>
        <p:spPr bwMode="auto">
          <a:xfrm>
            <a:off x="2970213" y="2678113"/>
            <a:ext cx="725487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39"/>
          <p:cNvCxnSpPr>
            <a:cxnSpLocks noChangeShapeType="1"/>
            <a:stCxn id="35" idx="3"/>
            <a:endCxn id="34" idx="0"/>
          </p:cNvCxnSpPr>
          <p:nvPr/>
        </p:nvCxnSpPr>
        <p:spPr bwMode="auto">
          <a:xfrm flipH="1">
            <a:off x="1409700" y="3744913"/>
            <a:ext cx="2682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20574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38862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42" name="AutoShape 43"/>
          <p:cNvCxnSpPr>
            <a:cxnSpLocks noChangeShapeType="1"/>
            <a:stCxn id="35" idx="5"/>
            <a:endCxn id="39" idx="0"/>
          </p:cNvCxnSpPr>
          <p:nvPr/>
        </p:nvCxnSpPr>
        <p:spPr bwMode="auto">
          <a:xfrm>
            <a:off x="2055813" y="3744913"/>
            <a:ext cx="2682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44"/>
          <p:cNvCxnSpPr>
            <a:cxnSpLocks noChangeShapeType="1"/>
            <a:stCxn id="36" idx="3"/>
            <a:endCxn id="40" idx="0"/>
          </p:cNvCxnSpPr>
          <p:nvPr/>
        </p:nvCxnSpPr>
        <p:spPr bwMode="auto">
          <a:xfrm flipH="1">
            <a:off x="3238500" y="3744913"/>
            <a:ext cx="2682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45"/>
          <p:cNvCxnSpPr>
            <a:cxnSpLocks noChangeShapeType="1"/>
            <a:stCxn id="36" idx="5"/>
            <a:endCxn id="41" idx="0"/>
          </p:cNvCxnSpPr>
          <p:nvPr/>
        </p:nvCxnSpPr>
        <p:spPr bwMode="auto">
          <a:xfrm>
            <a:off x="3884613" y="3744913"/>
            <a:ext cx="2682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9906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cxnSp>
        <p:nvCxnSpPr>
          <p:cNvPr id="46" name="AutoShape 47"/>
          <p:cNvCxnSpPr>
            <a:cxnSpLocks noChangeShapeType="1"/>
            <a:stCxn id="34" idx="4"/>
            <a:endCxn id="45" idx="0"/>
          </p:cNvCxnSpPr>
          <p:nvPr/>
        </p:nvCxnSpPr>
        <p:spPr bwMode="auto">
          <a:xfrm flipH="1">
            <a:off x="11811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14478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19050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3622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28194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2766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7338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41910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  <p:cxnSp>
        <p:nvCxnSpPr>
          <p:cNvPr id="54" name="AutoShape 55"/>
          <p:cNvCxnSpPr>
            <a:cxnSpLocks noChangeShapeType="1"/>
            <a:stCxn id="34" idx="4"/>
            <a:endCxn id="47" idx="0"/>
          </p:cNvCxnSpPr>
          <p:nvPr/>
        </p:nvCxnSpPr>
        <p:spPr bwMode="auto">
          <a:xfrm>
            <a:off x="14097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56"/>
          <p:cNvCxnSpPr>
            <a:cxnSpLocks noChangeShapeType="1"/>
            <a:stCxn id="39" idx="4"/>
            <a:endCxn id="48" idx="0"/>
          </p:cNvCxnSpPr>
          <p:nvPr/>
        </p:nvCxnSpPr>
        <p:spPr bwMode="auto">
          <a:xfrm flipH="1">
            <a:off x="20955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57"/>
          <p:cNvCxnSpPr>
            <a:cxnSpLocks noChangeShapeType="1"/>
            <a:stCxn id="39" idx="4"/>
            <a:endCxn id="49" idx="0"/>
          </p:cNvCxnSpPr>
          <p:nvPr/>
        </p:nvCxnSpPr>
        <p:spPr bwMode="auto">
          <a:xfrm>
            <a:off x="23241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58"/>
          <p:cNvCxnSpPr>
            <a:cxnSpLocks noChangeShapeType="1"/>
            <a:stCxn id="40" idx="4"/>
            <a:endCxn id="50" idx="0"/>
          </p:cNvCxnSpPr>
          <p:nvPr/>
        </p:nvCxnSpPr>
        <p:spPr bwMode="auto">
          <a:xfrm flipH="1">
            <a:off x="30099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59"/>
          <p:cNvCxnSpPr>
            <a:cxnSpLocks noChangeShapeType="1"/>
            <a:stCxn id="40" idx="4"/>
            <a:endCxn id="51" idx="0"/>
          </p:cNvCxnSpPr>
          <p:nvPr/>
        </p:nvCxnSpPr>
        <p:spPr bwMode="auto">
          <a:xfrm>
            <a:off x="32385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60"/>
          <p:cNvCxnSpPr>
            <a:cxnSpLocks noChangeShapeType="1"/>
            <a:stCxn id="41" idx="4"/>
            <a:endCxn id="52" idx="0"/>
          </p:cNvCxnSpPr>
          <p:nvPr/>
        </p:nvCxnSpPr>
        <p:spPr bwMode="auto">
          <a:xfrm flipH="1">
            <a:off x="39243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61"/>
          <p:cNvCxnSpPr>
            <a:cxnSpLocks noChangeShapeType="1"/>
            <a:stCxn id="41" idx="4"/>
            <a:endCxn id="53" idx="0"/>
          </p:cNvCxnSpPr>
          <p:nvPr/>
        </p:nvCxnSpPr>
        <p:spPr bwMode="auto">
          <a:xfrm>
            <a:off x="41529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60"/>
          <p:cNvSpPr>
            <a:spLocks noChangeArrowheads="1"/>
          </p:cNvSpPr>
          <p:nvPr/>
        </p:nvSpPr>
        <p:spPr bwMode="auto">
          <a:xfrm>
            <a:off x="4343400" y="1371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1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62" name="AutoShape 63"/>
          <p:cNvCxnSpPr>
            <a:cxnSpLocks noChangeShapeType="1"/>
            <a:stCxn id="61" idx="6"/>
            <a:endCxn id="3" idx="1"/>
          </p:cNvCxnSpPr>
          <p:nvPr/>
        </p:nvCxnSpPr>
        <p:spPr bwMode="auto">
          <a:xfrm>
            <a:off x="4889500" y="1638300"/>
            <a:ext cx="1360488" cy="6365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64"/>
          <p:cNvCxnSpPr>
            <a:cxnSpLocks noChangeShapeType="1"/>
            <a:stCxn id="61" idx="2"/>
            <a:endCxn id="32" idx="7"/>
          </p:cNvCxnSpPr>
          <p:nvPr/>
        </p:nvCxnSpPr>
        <p:spPr bwMode="auto">
          <a:xfrm flipH="1">
            <a:off x="2970213" y="1638300"/>
            <a:ext cx="1360487" cy="636588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65"/>
          <p:cNvCxnSpPr>
            <a:cxnSpLocks noChangeShapeType="1"/>
          </p:cNvCxnSpPr>
          <p:nvPr/>
        </p:nvCxnSpPr>
        <p:spPr bwMode="auto">
          <a:xfrm>
            <a:off x="6705600" y="1633538"/>
            <a:ext cx="8382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Text Box 66"/>
          <p:cNvSpPr txBox="1">
            <a:spLocks noChangeArrowheads="1"/>
          </p:cNvSpPr>
          <p:nvPr/>
        </p:nvSpPr>
        <p:spPr bwMode="auto">
          <a:xfrm>
            <a:off x="7649289" y="1447800"/>
            <a:ext cx="9685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>
                <a:solidFill>
                  <a:schemeClr val="bg1"/>
                </a:solidFill>
                <a:latin typeface="Arial Unicode MS" pitchFamily="34" charset="-128"/>
              </a:rPr>
              <a:t>0 edge</a:t>
            </a:r>
          </a:p>
        </p:txBody>
      </p:sp>
      <p:cxnSp>
        <p:nvCxnSpPr>
          <p:cNvPr id="66" name="AutoShape 67"/>
          <p:cNvCxnSpPr>
            <a:cxnSpLocks noChangeShapeType="1"/>
          </p:cNvCxnSpPr>
          <p:nvPr/>
        </p:nvCxnSpPr>
        <p:spPr bwMode="auto">
          <a:xfrm>
            <a:off x="6705600" y="2025171"/>
            <a:ext cx="8382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 Box 68"/>
          <p:cNvSpPr txBox="1">
            <a:spLocks noChangeArrowheads="1"/>
          </p:cNvSpPr>
          <p:nvPr/>
        </p:nvSpPr>
        <p:spPr bwMode="auto">
          <a:xfrm>
            <a:off x="7649289" y="1828800"/>
            <a:ext cx="9685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>
                <a:solidFill>
                  <a:schemeClr val="bg1"/>
                </a:solidFill>
                <a:latin typeface="Arial Unicode MS" pitchFamily="34" charset="-128"/>
              </a:rPr>
              <a:t>1 edge</a:t>
            </a:r>
          </a:p>
        </p:txBody>
      </p:sp>
      <p:cxnSp>
        <p:nvCxnSpPr>
          <p:cNvPr id="68" name="AutoShape 60"/>
          <p:cNvCxnSpPr>
            <a:cxnSpLocks noChangeShapeType="1"/>
          </p:cNvCxnSpPr>
          <p:nvPr/>
        </p:nvCxnSpPr>
        <p:spPr bwMode="auto">
          <a:xfrm rot="5400000" flipV="1">
            <a:off x="1866106" y="4920307"/>
            <a:ext cx="1588" cy="457200"/>
          </a:xfrm>
          <a:prstGeom prst="curvedConnector3">
            <a:avLst>
              <a:gd name="adj1" fmla="val -13600000"/>
            </a:avLst>
          </a:prstGeom>
          <a:noFill/>
          <a:ln w="38100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61"/>
          <p:cNvCxnSpPr>
            <a:cxnSpLocks noChangeShapeType="1"/>
          </p:cNvCxnSpPr>
          <p:nvPr/>
        </p:nvCxnSpPr>
        <p:spPr bwMode="auto">
          <a:xfrm rot="5400000" flipV="1">
            <a:off x="3466306" y="4234507"/>
            <a:ext cx="1588" cy="1828800"/>
          </a:xfrm>
          <a:prstGeom prst="curvedConnector3">
            <a:avLst>
              <a:gd name="adj1" fmla="val -13600000"/>
            </a:avLst>
          </a:prstGeom>
          <a:noFill/>
          <a:ln w="38100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62"/>
          <p:cNvCxnSpPr>
            <a:cxnSpLocks noChangeShapeType="1"/>
          </p:cNvCxnSpPr>
          <p:nvPr/>
        </p:nvCxnSpPr>
        <p:spPr bwMode="auto">
          <a:xfrm rot="5400000" flipV="1">
            <a:off x="5295106" y="4234507"/>
            <a:ext cx="1588" cy="1828800"/>
          </a:xfrm>
          <a:prstGeom prst="curvedConnector3">
            <a:avLst>
              <a:gd name="adj1" fmla="val -13600000"/>
            </a:avLst>
          </a:prstGeom>
          <a:noFill/>
          <a:ln w="38100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73"/>
          <p:cNvCxnSpPr>
            <a:cxnSpLocks noChangeShapeType="1"/>
          </p:cNvCxnSpPr>
          <p:nvPr/>
        </p:nvCxnSpPr>
        <p:spPr bwMode="auto">
          <a:xfrm rot="5400000" flipV="1">
            <a:off x="2323306" y="4920307"/>
            <a:ext cx="1588" cy="457200"/>
          </a:xfrm>
          <a:prstGeom prst="curvedConnector3">
            <a:avLst>
              <a:gd name="adj1" fmla="val -13600000"/>
            </a:avLst>
          </a:prstGeom>
          <a:noFill/>
          <a:ln w="38100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63"/>
          <p:cNvCxnSpPr>
            <a:cxnSpLocks noChangeShapeType="1"/>
          </p:cNvCxnSpPr>
          <p:nvPr/>
        </p:nvCxnSpPr>
        <p:spPr bwMode="auto">
          <a:xfrm rot="16200000" flipH="1">
            <a:off x="2094706" y="4659628"/>
            <a:ext cx="1588" cy="1828800"/>
          </a:xfrm>
          <a:prstGeom prst="curvedConnector3">
            <a:avLst>
              <a:gd name="adj1" fmla="val 13600000"/>
            </a:avLst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64"/>
          <p:cNvCxnSpPr>
            <a:cxnSpLocks noChangeShapeType="1"/>
          </p:cNvCxnSpPr>
          <p:nvPr/>
        </p:nvCxnSpPr>
        <p:spPr bwMode="auto">
          <a:xfrm rot="16200000" flipH="1">
            <a:off x="3237706" y="5345428"/>
            <a:ext cx="1588" cy="457200"/>
          </a:xfrm>
          <a:prstGeom prst="curvedConnector3">
            <a:avLst>
              <a:gd name="adj1" fmla="val 13600000"/>
            </a:avLst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65"/>
          <p:cNvCxnSpPr>
            <a:cxnSpLocks noChangeShapeType="1"/>
          </p:cNvCxnSpPr>
          <p:nvPr/>
        </p:nvCxnSpPr>
        <p:spPr bwMode="auto">
          <a:xfrm rot="16200000" flipH="1">
            <a:off x="3694906" y="5345428"/>
            <a:ext cx="1588" cy="457200"/>
          </a:xfrm>
          <a:prstGeom prst="curvedConnector3">
            <a:avLst>
              <a:gd name="adj1" fmla="val 13600000"/>
            </a:avLst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66"/>
          <p:cNvCxnSpPr>
            <a:cxnSpLocks noChangeShapeType="1"/>
          </p:cNvCxnSpPr>
          <p:nvPr/>
        </p:nvCxnSpPr>
        <p:spPr bwMode="auto">
          <a:xfrm rot="16200000" flipH="1">
            <a:off x="5066506" y="5345428"/>
            <a:ext cx="1588" cy="457200"/>
          </a:xfrm>
          <a:prstGeom prst="curvedConnector3">
            <a:avLst>
              <a:gd name="adj1" fmla="val 13600000"/>
            </a:avLst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67"/>
          <p:cNvCxnSpPr>
            <a:cxnSpLocks noChangeShapeType="1"/>
          </p:cNvCxnSpPr>
          <p:nvPr/>
        </p:nvCxnSpPr>
        <p:spPr bwMode="auto">
          <a:xfrm rot="16200000" flipH="1">
            <a:off x="5523706" y="5345428"/>
            <a:ext cx="1588" cy="457200"/>
          </a:xfrm>
          <a:prstGeom prst="curvedConnector3">
            <a:avLst>
              <a:gd name="adj1" fmla="val 13600000"/>
            </a:avLst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68"/>
          <p:cNvCxnSpPr>
            <a:cxnSpLocks noChangeShapeType="1"/>
          </p:cNvCxnSpPr>
          <p:nvPr/>
        </p:nvCxnSpPr>
        <p:spPr bwMode="auto">
          <a:xfrm rot="16200000" flipH="1">
            <a:off x="6209506" y="5116828"/>
            <a:ext cx="1588" cy="914400"/>
          </a:xfrm>
          <a:prstGeom prst="curvedConnector3">
            <a:avLst>
              <a:gd name="adj1" fmla="val 13600000"/>
            </a:avLst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69"/>
          <p:cNvCxnSpPr>
            <a:cxnSpLocks noChangeShapeType="1"/>
          </p:cNvCxnSpPr>
          <p:nvPr/>
        </p:nvCxnSpPr>
        <p:spPr bwMode="auto">
          <a:xfrm rot="16200000" flipH="1">
            <a:off x="7352506" y="5345428"/>
            <a:ext cx="1588" cy="457200"/>
          </a:xfrm>
          <a:prstGeom prst="curvedConnector3">
            <a:avLst>
              <a:gd name="adj1" fmla="val 13600000"/>
            </a:avLst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70"/>
          <p:cNvCxnSpPr>
            <a:cxnSpLocks noChangeShapeType="1"/>
          </p:cNvCxnSpPr>
          <p:nvPr/>
        </p:nvCxnSpPr>
        <p:spPr bwMode="auto">
          <a:xfrm rot="16200000" flipH="1">
            <a:off x="6895306" y="5345428"/>
            <a:ext cx="1588" cy="457200"/>
          </a:xfrm>
          <a:prstGeom prst="curvedConnector3">
            <a:avLst>
              <a:gd name="adj1" fmla="val 13600000"/>
            </a:avLst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71"/>
          <p:cNvCxnSpPr>
            <a:cxnSpLocks noChangeShapeType="1"/>
          </p:cNvCxnSpPr>
          <p:nvPr/>
        </p:nvCxnSpPr>
        <p:spPr bwMode="auto">
          <a:xfrm rot="16200000" flipH="1">
            <a:off x="7809706" y="5345428"/>
            <a:ext cx="1588" cy="457200"/>
          </a:xfrm>
          <a:prstGeom prst="curvedConnector3">
            <a:avLst>
              <a:gd name="adj1" fmla="val 13600000"/>
            </a:avLst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72"/>
          <p:cNvCxnSpPr>
            <a:cxnSpLocks noChangeShapeType="1"/>
          </p:cNvCxnSpPr>
          <p:nvPr/>
        </p:nvCxnSpPr>
        <p:spPr bwMode="auto">
          <a:xfrm rot="16200000" flipH="1">
            <a:off x="4380706" y="5116828"/>
            <a:ext cx="1588" cy="914400"/>
          </a:xfrm>
          <a:prstGeom prst="curvedConnector3">
            <a:avLst>
              <a:gd name="adj1" fmla="val 13600000"/>
            </a:avLst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1150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BDD: Collapsing Redundant Nodes</a:t>
            </a: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6172200" y="22098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4" name="AutoShape 5"/>
          <p:cNvCxnSpPr>
            <a:cxnSpLocks noChangeShapeType="1"/>
            <a:stCxn id="3" idx="3"/>
            <a:endCxn id="6" idx="0"/>
          </p:cNvCxnSpPr>
          <p:nvPr/>
        </p:nvCxnSpPr>
        <p:spPr bwMode="auto">
          <a:xfrm flipH="1">
            <a:off x="5524500" y="2678113"/>
            <a:ext cx="725488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48006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52578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70866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8" name="AutoShape 9"/>
          <p:cNvCxnSpPr>
            <a:cxnSpLocks noChangeShapeType="1"/>
            <a:stCxn id="3" idx="5"/>
            <a:endCxn id="7" idx="0"/>
          </p:cNvCxnSpPr>
          <p:nvPr/>
        </p:nvCxnSpPr>
        <p:spPr bwMode="auto">
          <a:xfrm>
            <a:off x="6627813" y="2678113"/>
            <a:ext cx="725487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10"/>
          <p:cNvCxnSpPr>
            <a:cxnSpLocks noChangeShapeType="1"/>
            <a:stCxn id="6" idx="3"/>
            <a:endCxn id="5" idx="0"/>
          </p:cNvCxnSpPr>
          <p:nvPr/>
        </p:nvCxnSpPr>
        <p:spPr bwMode="auto">
          <a:xfrm flipH="1">
            <a:off x="5067300" y="3744913"/>
            <a:ext cx="2682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57150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66294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75438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13" name="AutoShape 14"/>
          <p:cNvCxnSpPr>
            <a:cxnSpLocks noChangeShapeType="1"/>
            <a:stCxn id="6" idx="5"/>
            <a:endCxn id="10" idx="0"/>
          </p:cNvCxnSpPr>
          <p:nvPr/>
        </p:nvCxnSpPr>
        <p:spPr bwMode="auto">
          <a:xfrm>
            <a:off x="5713413" y="3744913"/>
            <a:ext cx="2682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5"/>
          <p:cNvCxnSpPr>
            <a:cxnSpLocks noChangeShapeType="1"/>
            <a:stCxn id="7" idx="3"/>
            <a:endCxn id="11" idx="0"/>
          </p:cNvCxnSpPr>
          <p:nvPr/>
        </p:nvCxnSpPr>
        <p:spPr bwMode="auto">
          <a:xfrm flipH="1">
            <a:off x="6896100" y="3744913"/>
            <a:ext cx="2682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6"/>
          <p:cNvCxnSpPr>
            <a:cxnSpLocks noChangeShapeType="1"/>
            <a:stCxn id="7" idx="5"/>
            <a:endCxn id="12" idx="0"/>
          </p:cNvCxnSpPr>
          <p:nvPr/>
        </p:nvCxnSpPr>
        <p:spPr bwMode="auto">
          <a:xfrm>
            <a:off x="7542213" y="3744913"/>
            <a:ext cx="2682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7"/>
          <p:cNvCxnSpPr>
            <a:cxnSpLocks noChangeShapeType="1"/>
            <a:stCxn id="5" idx="3"/>
            <a:endCxn id="37" idx="0"/>
          </p:cNvCxnSpPr>
          <p:nvPr/>
        </p:nvCxnSpPr>
        <p:spPr bwMode="auto">
          <a:xfrm flipH="1">
            <a:off x="3695700" y="4659313"/>
            <a:ext cx="1182688" cy="5095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8"/>
          <p:cNvCxnSpPr>
            <a:cxnSpLocks noChangeShapeType="1"/>
            <a:stCxn id="5" idx="4"/>
            <a:endCxn id="37" idx="0"/>
          </p:cNvCxnSpPr>
          <p:nvPr/>
        </p:nvCxnSpPr>
        <p:spPr bwMode="auto">
          <a:xfrm flipH="1">
            <a:off x="3695700" y="4737100"/>
            <a:ext cx="1371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9"/>
          <p:cNvCxnSpPr>
            <a:cxnSpLocks noChangeShapeType="1"/>
            <a:stCxn id="10" idx="4"/>
            <a:endCxn id="37" idx="0"/>
          </p:cNvCxnSpPr>
          <p:nvPr/>
        </p:nvCxnSpPr>
        <p:spPr bwMode="auto">
          <a:xfrm flipH="1">
            <a:off x="3695700" y="4737100"/>
            <a:ext cx="22860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20"/>
          <p:cNvCxnSpPr>
            <a:cxnSpLocks noChangeShapeType="1"/>
            <a:stCxn id="10" idx="4"/>
          </p:cNvCxnSpPr>
          <p:nvPr/>
        </p:nvCxnSpPr>
        <p:spPr bwMode="auto">
          <a:xfrm flipH="1">
            <a:off x="5448300" y="4737100"/>
            <a:ext cx="5334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21"/>
          <p:cNvCxnSpPr>
            <a:cxnSpLocks noChangeShapeType="1"/>
            <a:stCxn id="11" idx="3"/>
            <a:endCxn id="37" idx="0"/>
          </p:cNvCxnSpPr>
          <p:nvPr/>
        </p:nvCxnSpPr>
        <p:spPr bwMode="auto">
          <a:xfrm flipH="1">
            <a:off x="3695700" y="4659313"/>
            <a:ext cx="3011488" cy="5095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2"/>
          <p:cNvCxnSpPr>
            <a:cxnSpLocks noChangeShapeType="1"/>
            <a:stCxn id="11" idx="4"/>
            <a:endCxn id="37" idx="0"/>
          </p:cNvCxnSpPr>
          <p:nvPr/>
        </p:nvCxnSpPr>
        <p:spPr bwMode="auto">
          <a:xfrm flipH="1">
            <a:off x="3695700" y="4737100"/>
            <a:ext cx="32004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3"/>
          <p:cNvCxnSpPr>
            <a:cxnSpLocks noChangeShapeType="1"/>
            <a:stCxn id="12" idx="3"/>
            <a:endCxn id="37" idx="0"/>
          </p:cNvCxnSpPr>
          <p:nvPr/>
        </p:nvCxnSpPr>
        <p:spPr bwMode="auto">
          <a:xfrm flipH="1">
            <a:off x="3695700" y="4659313"/>
            <a:ext cx="3925888" cy="5095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4"/>
          <p:cNvCxnSpPr>
            <a:cxnSpLocks noChangeShapeType="1"/>
            <a:stCxn id="12" idx="4"/>
            <a:endCxn id="37" idx="0"/>
          </p:cNvCxnSpPr>
          <p:nvPr/>
        </p:nvCxnSpPr>
        <p:spPr bwMode="auto">
          <a:xfrm flipH="1">
            <a:off x="3695700" y="4737100"/>
            <a:ext cx="41148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2514600" y="22098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25" name="AutoShape 26"/>
          <p:cNvCxnSpPr>
            <a:cxnSpLocks noChangeShapeType="1"/>
            <a:stCxn id="24" idx="3"/>
            <a:endCxn id="27" idx="0"/>
          </p:cNvCxnSpPr>
          <p:nvPr/>
        </p:nvCxnSpPr>
        <p:spPr bwMode="auto">
          <a:xfrm flipH="1">
            <a:off x="1866900" y="2678113"/>
            <a:ext cx="725488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11430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16002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34290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29" name="AutoShape 30"/>
          <p:cNvCxnSpPr>
            <a:cxnSpLocks noChangeShapeType="1"/>
            <a:stCxn id="24" idx="5"/>
            <a:endCxn id="28" idx="0"/>
          </p:cNvCxnSpPr>
          <p:nvPr/>
        </p:nvCxnSpPr>
        <p:spPr bwMode="auto">
          <a:xfrm>
            <a:off x="2970213" y="2678113"/>
            <a:ext cx="725487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31"/>
          <p:cNvCxnSpPr>
            <a:cxnSpLocks noChangeShapeType="1"/>
            <a:stCxn id="27" idx="3"/>
            <a:endCxn id="26" idx="0"/>
          </p:cNvCxnSpPr>
          <p:nvPr/>
        </p:nvCxnSpPr>
        <p:spPr bwMode="auto">
          <a:xfrm flipH="1">
            <a:off x="1409700" y="3744913"/>
            <a:ext cx="2682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32"/>
          <p:cNvSpPr>
            <a:spLocks noChangeArrowheads="1"/>
          </p:cNvSpPr>
          <p:nvPr/>
        </p:nvSpPr>
        <p:spPr bwMode="auto">
          <a:xfrm>
            <a:off x="20574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33" name="Oval 34"/>
          <p:cNvSpPr>
            <a:spLocks noChangeArrowheads="1"/>
          </p:cNvSpPr>
          <p:nvPr/>
        </p:nvSpPr>
        <p:spPr bwMode="auto">
          <a:xfrm>
            <a:off x="38862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34" name="AutoShape 35"/>
          <p:cNvCxnSpPr>
            <a:cxnSpLocks noChangeShapeType="1"/>
            <a:stCxn id="27" idx="5"/>
            <a:endCxn id="31" idx="0"/>
          </p:cNvCxnSpPr>
          <p:nvPr/>
        </p:nvCxnSpPr>
        <p:spPr bwMode="auto">
          <a:xfrm>
            <a:off x="2055813" y="3744913"/>
            <a:ext cx="2682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36"/>
          <p:cNvCxnSpPr>
            <a:cxnSpLocks noChangeShapeType="1"/>
            <a:stCxn id="28" idx="3"/>
            <a:endCxn id="32" idx="0"/>
          </p:cNvCxnSpPr>
          <p:nvPr/>
        </p:nvCxnSpPr>
        <p:spPr bwMode="auto">
          <a:xfrm flipH="1">
            <a:off x="3238500" y="3744913"/>
            <a:ext cx="2682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37"/>
          <p:cNvCxnSpPr>
            <a:cxnSpLocks noChangeShapeType="1"/>
            <a:stCxn id="28" idx="5"/>
            <a:endCxn id="33" idx="0"/>
          </p:cNvCxnSpPr>
          <p:nvPr/>
        </p:nvCxnSpPr>
        <p:spPr bwMode="auto">
          <a:xfrm>
            <a:off x="3884613" y="3744913"/>
            <a:ext cx="2682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tangle 38"/>
          <p:cNvSpPr>
            <a:spLocks noChangeArrowheads="1"/>
          </p:cNvSpPr>
          <p:nvPr/>
        </p:nvSpPr>
        <p:spPr bwMode="auto">
          <a:xfrm>
            <a:off x="35052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cxnSp>
        <p:nvCxnSpPr>
          <p:cNvPr id="38" name="AutoShape 39"/>
          <p:cNvCxnSpPr>
            <a:cxnSpLocks noChangeShapeType="1"/>
            <a:stCxn id="26" idx="4"/>
            <a:endCxn id="37" idx="0"/>
          </p:cNvCxnSpPr>
          <p:nvPr/>
        </p:nvCxnSpPr>
        <p:spPr bwMode="auto">
          <a:xfrm>
            <a:off x="1409700" y="4737100"/>
            <a:ext cx="22860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40"/>
          <p:cNvCxnSpPr>
            <a:cxnSpLocks noChangeShapeType="1"/>
            <a:stCxn id="26" idx="4"/>
          </p:cNvCxnSpPr>
          <p:nvPr/>
        </p:nvCxnSpPr>
        <p:spPr bwMode="auto">
          <a:xfrm>
            <a:off x="1409700" y="4737100"/>
            <a:ext cx="403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41"/>
          <p:cNvCxnSpPr>
            <a:cxnSpLocks noChangeShapeType="1"/>
            <a:stCxn id="31" idx="4"/>
          </p:cNvCxnSpPr>
          <p:nvPr/>
        </p:nvCxnSpPr>
        <p:spPr bwMode="auto">
          <a:xfrm>
            <a:off x="2324100" y="4737100"/>
            <a:ext cx="31242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42"/>
          <p:cNvCxnSpPr>
            <a:cxnSpLocks noChangeShapeType="1"/>
            <a:stCxn id="31" idx="5"/>
          </p:cNvCxnSpPr>
          <p:nvPr/>
        </p:nvCxnSpPr>
        <p:spPr bwMode="auto">
          <a:xfrm>
            <a:off x="2513013" y="4659313"/>
            <a:ext cx="2935287" cy="5095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43"/>
          <p:cNvCxnSpPr>
            <a:cxnSpLocks noChangeShapeType="1"/>
            <a:stCxn id="32" idx="4"/>
            <a:endCxn id="37" idx="0"/>
          </p:cNvCxnSpPr>
          <p:nvPr/>
        </p:nvCxnSpPr>
        <p:spPr bwMode="auto">
          <a:xfrm>
            <a:off x="3238500" y="4737100"/>
            <a:ext cx="4572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44"/>
          <p:cNvCxnSpPr>
            <a:cxnSpLocks noChangeShapeType="1"/>
            <a:stCxn id="32" idx="5"/>
            <a:endCxn id="37" idx="0"/>
          </p:cNvCxnSpPr>
          <p:nvPr/>
        </p:nvCxnSpPr>
        <p:spPr bwMode="auto">
          <a:xfrm>
            <a:off x="3427413" y="4659313"/>
            <a:ext cx="268287" cy="5095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45"/>
          <p:cNvCxnSpPr>
            <a:cxnSpLocks noChangeShapeType="1"/>
            <a:stCxn id="33" idx="4"/>
            <a:endCxn id="37" idx="0"/>
          </p:cNvCxnSpPr>
          <p:nvPr/>
        </p:nvCxnSpPr>
        <p:spPr bwMode="auto">
          <a:xfrm flipH="1">
            <a:off x="3695700" y="4737100"/>
            <a:ext cx="4572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46"/>
          <p:cNvCxnSpPr>
            <a:cxnSpLocks noChangeShapeType="1"/>
            <a:stCxn id="33" idx="4"/>
          </p:cNvCxnSpPr>
          <p:nvPr/>
        </p:nvCxnSpPr>
        <p:spPr bwMode="auto">
          <a:xfrm>
            <a:off x="4152900" y="4737100"/>
            <a:ext cx="12954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Oval 47"/>
          <p:cNvSpPr>
            <a:spLocks noChangeArrowheads="1"/>
          </p:cNvSpPr>
          <p:nvPr/>
        </p:nvSpPr>
        <p:spPr bwMode="auto">
          <a:xfrm>
            <a:off x="4343400" y="1371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1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47" name="AutoShape 48"/>
          <p:cNvCxnSpPr>
            <a:cxnSpLocks noChangeShapeType="1"/>
            <a:stCxn id="46" idx="6"/>
            <a:endCxn id="3" idx="1"/>
          </p:cNvCxnSpPr>
          <p:nvPr/>
        </p:nvCxnSpPr>
        <p:spPr bwMode="auto">
          <a:xfrm>
            <a:off x="4889500" y="1638300"/>
            <a:ext cx="1360488" cy="6365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49"/>
          <p:cNvCxnSpPr>
            <a:cxnSpLocks noChangeShapeType="1"/>
            <a:stCxn id="46" idx="2"/>
            <a:endCxn id="24" idx="7"/>
          </p:cNvCxnSpPr>
          <p:nvPr/>
        </p:nvCxnSpPr>
        <p:spPr bwMode="auto">
          <a:xfrm flipH="1">
            <a:off x="2970213" y="1638300"/>
            <a:ext cx="1360487" cy="636588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50"/>
          <p:cNvCxnSpPr>
            <a:cxnSpLocks noChangeShapeType="1"/>
            <a:stCxn id="32" idx="0"/>
            <a:endCxn id="5" idx="0"/>
          </p:cNvCxnSpPr>
          <p:nvPr/>
        </p:nvCxnSpPr>
        <p:spPr bwMode="auto">
          <a:xfrm rot="5400000" flipV="1">
            <a:off x="4152106" y="3264694"/>
            <a:ext cx="1588" cy="1828800"/>
          </a:xfrm>
          <a:prstGeom prst="curvedConnector3">
            <a:avLst>
              <a:gd name="adj1" fmla="val -13600000"/>
            </a:avLst>
          </a:prstGeom>
          <a:noFill/>
          <a:ln w="38100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51"/>
          <p:cNvCxnSpPr>
            <a:cxnSpLocks noChangeShapeType="1"/>
            <a:stCxn id="11" idx="0"/>
            <a:endCxn id="12" idx="0"/>
          </p:cNvCxnSpPr>
          <p:nvPr/>
        </p:nvCxnSpPr>
        <p:spPr bwMode="auto">
          <a:xfrm rot="5400000" flipV="1">
            <a:off x="7352506" y="3721894"/>
            <a:ext cx="1588" cy="914400"/>
          </a:xfrm>
          <a:prstGeom prst="curvedConnector3">
            <a:avLst>
              <a:gd name="adj1" fmla="val -13600000"/>
            </a:avLst>
          </a:prstGeom>
          <a:noFill/>
          <a:ln w="38100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52"/>
          <p:cNvCxnSpPr>
            <a:cxnSpLocks noChangeShapeType="1"/>
            <a:stCxn id="26" idx="4"/>
            <a:endCxn id="33" idx="4"/>
          </p:cNvCxnSpPr>
          <p:nvPr/>
        </p:nvCxnSpPr>
        <p:spPr bwMode="auto">
          <a:xfrm rot="16200000" flipH="1">
            <a:off x="2780506" y="3366294"/>
            <a:ext cx="1588" cy="2743200"/>
          </a:xfrm>
          <a:prstGeom prst="curvedConnector3">
            <a:avLst>
              <a:gd name="adj1" fmla="val 13600000"/>
            </a:avLst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53"/>
          <p:cNvCxnSpPr>
            <a:cxnSpLocks noChangeShapeType="1"/>
            <a:stCxn id="33" idx="4"/>
            <a:endCxn id="10" idx="4"/>
          </p:cNvCxnSpPr>
          <p:nvPr/>
        </p:nvCxnSpPr>
        <p:spPr bwMode="auto">
          <a:xfrm rot="16200000" flipH="1">
            <a:off x="5066506" y="3823494"/>
            <a:ext cx="1588" cy="1828800"/>
          </a:xfrm>
          <a:prstGeom prst="curvedConnector3">
            <a:avLst>
              <a:gd name="adj1" fmla="val 13600000"/>
            </a:avLst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54"/>
          <p:cNvCxnSpPr>
            <a:cxnSpLocks noChangeShapeType="1"/>
            <a:stCxn id="5" idx="0"/>
            <a:endCxn id="11" idx="0"/>
          </p:cNvCxnSpPr>
          <p:nvPr/>
        </p:nvCxnSpPr>
        <p:spPr bwMode="auto">
          <a:xfrm rot="5400000" flipV="1">
            <a:off x="5980906" y="3264694"/>
            <a:ext cx="1588" cy="1828800"/>
          </a:xfrm>
          <a:prstGeom prst="curvedConnector3">
            <a:avLst>
              <a:gd name="adj1" fmla="val -13600000"/>
            </a:avLst>
          </a:prstGeom>
          <a:noFill/>
          <a:ln w="38100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Rectangle 55"/>
          <p:cNvSpPr>
            <a:spLocks noChangeArrowheads="1"/>
          </p:cNvSpPr>
          <p:nvPr/>
        </p:nvSpPr>
        <p:spPr bwMode="auto">
          <a:xfrm>
            <a:off x="52578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  <p:cxnSp>
        <p:nvCxnSpPr>
          <p:cNvPr id="55" name="AutoShape 56"/>
          <p:cNvCxnSpPr>
            <a:cxnSpLocks noChangeShapeType="1"/>
          </p:cNvCxnSpPr>
          <p:nvPr/>
        </p:nvCxnSpPr>
        <p:spPr bwMode="auto">
          <a:xfrm>
            <a:off x="6705600" y="1633538"/>
            <a:ext cx="8382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 Box 57"/>
          <p:cNvSpPr txBox="1">
            <a:spLocks noChangeArrowheads="1"/>
          </p:cNvSpPr>
          <p:nvPr/>
        </p:nvSpPr>
        <p:spPr bwMode="auto">
          <a:xfrm>
            <a:off x="7648488" y="14478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 dirty="0">
                <a:solidFill>
                  <a:schemeClr val="bg1"/>
                </a:solidFill>
                <a:latin typeface="Arial Unicode MS" pitchFamily="34" charset="-128"/>
              </a:rPr>
              <a:t>0 edge</a:t>
            </a:r>
          </a:p>
        </p:txBody>
      </p:sp>
      <p:cxnSp>
        <p:nvCxnSpPr>
          <p:cNvPr id="57" name="AutoShape 58"/>
          <p:cNvCxnSpPr>
            <a:cxnSpLocks noChangeShapeType="1"/>
          </p:cNvCxnSpPr>
          <p:nvPr/>
        </p:nvCxnSpPr>
        <p:spPr bwMode="auto">
          <a:xfrm>
            <a:off x="6705600" y="2025171"/>
            <a:ext cx="8382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 Box 59"/>
          <p:cNvSpPr txBox="1">
            <a:spLocks noChangeArrowheads="1"/>
          </p:cNvSpPr>
          <p:nvPr/>
        </p:nvSpPr>
        <p:spPr bwMode="auto">
          <a:xfrm>
            <a:off x="7648488" y="18288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 dirty="0">
                <a:solidFill>
                  <a:schemeClr val="bg1"/>
                </a:solidFill>
                <a:latin typeface="Arial Unicode MS" pitchFamily="34" charset="-128"/>
              </a:rPr>
              <a:t>1 edge</a:t>
            </a:r>
          </a:p>
        </p:txBody>
      </p:sp>
    </p:spTree>
    <p:extLst>
      <p:ext uri="{BB962C8B-B14F-4D97-AF65-F5344CB8AC3E}">
        <p14:creationId xmlns:p14="http://schemas.microsoft.com/office/powerpoint/2010/main" val="281150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BDD: Collapsing Redundant Nodes</a:t>
            </a: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6172200" y="22098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4" name="AutoShape 5"/>
          <p:cNvCxnSpPr>
            <a:cxnSpLocks noChangeShapeType="1"/>
            <a:stCxn id="3" idx="3"/>
            <a:endCxn id="6" idx="0"/>
          </p:cNvCxnSpPr>
          <p:nvPr/>
        </p:nvCxnSpPr>
        <p:spPr bwMode="auto">
          <a:xfrm flipH="1">
            <a:off x="5524500" y="2678113"/>
            <a:ext cx="725488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48006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52578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70866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8" name="AutoShape 9"/>
          <p:cNvCxnSpPr>
            <a:cxnSpLocks noChangeShapeType="1"/>
            <a:stCxn id="3" idx="5"/>
            <a:endCxn id="7" idx="0"/>
          </p:cNvCxnSpPr>
          <p:nvPr/>
        </p:nvCxnSpPr>
        <p:spPr bwMode="auto">
          <a:xfrm>
            <a:off x="6627813" y="2678113"/>
            <a:ext cx="725487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10"/>
          <p:cNvCxnSpPr>
            <a:cxnSpLocks noChangeShapeType="1"/>
            <a:stCxn id="6" idx="4"/>
            <a:endCxn id="5" idx="0"/>
          </p:cNvCxnSpPr>
          <p:nvPr/>
        </p:nvCxnSpPr>
        <p:spPr bwMode="auto">
          <a:xfrm flipH="1">
            <a:off x="5067300" y="3822700"/>
            <a:ext cx="457200" cy="3556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11"/>
          <p:cNvCxnSpPr>
            <a:cxnSpLocks noChangeShapeType="1"/>
            <a:stCxn id="6" idx="3"/>
            <a:endCxn id="22" idx="0"/>
          </p:cNvCxnSpPr>
          <p:nvPr/>
        </p:nvCxnSpPr>
        <p:spPr bwMode="auto">
          <a:xfrm flipH="1">
            <a:off x="4152900" y="3744913"/>
            <a:ext cx="11826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2"/>
          <p:cNvCxnSpPr>
            <a:cxnSpLocks noChangeShapeType="1"/>
            <a:stCxn id="7" idx="3"/>
            <a:endCxn id="5" idx="0"/>
          </p:cNvCxnSpPr>
          <p:nvPr/>
        </p:nvCxnSpPr>
        <p:spPr bwMode="auto">
          <a:xfrm flipH="1">
            <a:off x="5067300" y="3744913"/>
            <a:ext cx="20970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3"/>
          <p:cNvCxnSpPr>
            <a:cxnSpLocks noChangeShapeType="1"/>
            <a:stCxn id="7" idx="4"/>
            <a:endCxn id="5" idx="0"/>
          </p:cNvCxnSpPr>
          <p:nvPr/>
        </p:nvCxnSpPr>
        <p:spPr bwMode="auto">
          <a:xfrm flipH="1">
            <a:off x="5067300" y="3822700"/>
            <a:ext cx="2286000" cy="3556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4"/>
          <p:cNvCxnSpPr>
            <a:cxnSpLocks noChangeShapeType="1"/>
            <a:stCxn id="5" idx="3"/>
            <a:endCxn id="26" idx="0"/>
          </p:cNvCxnSpPr>
          <p:nvPr/>
        </p:nvCxnSpPr>
        <p:spPr bwMode="auto">
          <a:xfrm flipH="1">
            <a:off x="3695700" y="4659313"/>
            <a:ext cx="1182688" cy="5095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5"/>
          <p:cNvCxnSpPr>
            <a:cxnSpLocks noChangeShapeType="1"/>
            <a:stCxn id="5" idx="4"/>
            <a:endCxn id="26" idx="0"/>
          </p:cNvCxnSpPr>
          <p:nvPr/>
        </p:nvCxnSpPr>
        <p:spPr bwMode="auto">
          <a:xfrm flipH="1">
            <a:off x="3695700" y="4737100"/>
            <a:ext cx="1371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2514600" y="22098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16" name="AutoShape 17"/>
          <p:cNvCxnSpPr>
            <a:cxnSpLocks noChangeShapeType="1"/>
            <a:stCxn id="15" idx="3"/>
            <a:endCxn id="17" idx="0"/>
          </p:cNvCxnSpPr>
          <p:nvPr/>
        </p:nvCxnSpPr>
        <p:spPr bwMode="auto">
          <a:xfrm flipH="1">
            <a:off x="1866900" y="2678113"/>
            <a:ext cx="725488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16002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4290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19" name="AutoShape 20"/>
          <p:cNvCxnSpPr>
            <a:cxnSpLocks noChangeShapeType="1"/>
            <a:stCxn id="15" idx="5"/>
            <a:endCxn id="18" idx="0"/>
          </p:cNvCxnSpPr>
          <p:nvPr/>
        </p:nvCxnSpPr>
        <p:spPr bwMode="auto">
          <a:xfrm>
            <a:off x="2970213" y="2678113"/>
            <a:ext cx="725487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21"/>
          <p:cNvCxnSpPr>
            <a:cxnSpLocks noChangeShapeType="1"/>
            <a:stCxn id="17" idx="5"/>
            <a:endCxn id="22" idx="0"/>
          </p:cNvCxnSpPr>
          <p:nvPr/>
        </p:nvCxnSpPr>
        <p:spPr bwMode="auto">
          <a:xfrm>
            <a:off x="2055813" y="3744913"/>
            <a:ext cx="20970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20574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38862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23" name="AutoShape 24"/>
          <p:cNvCxnSpPr>
            <a:cxnSpLocks noChangeShapeType="1"/>
            <a:stCxn id="17" idx="4"/>
            <a:endCxn id="21" idx="0"/>
          </p:cNvCxnSpPr>
          <p:nvPr/>
        </p:nvCxnSpPr>
        <p:spPr bwMode="auto">
          <a:xfrm>
            <a:off x="1866900" y="3822700"/>
            <a:ext cx="457200" cy="3556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5"/>
          <p:cNvCxnSpPr>
            <a:cxnSpLocks noChangeShapeType="1"/>
            <a:stCxn id="18" idx="5"/>
            <a:endCxn id="5" idx="0"/>
          </p:cNvCxnSpPr>
          <p:nvPr/>
        </p:nvCxnSpPr>
        <p:spPr bwMode="auto">
          <a:xfrm>
            <a:off x="3884613" y="3744913"/>
            <a:ext cx="11826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6"/>
          <p:cNvCxnSpPr>
            <a:cxnSpLocks noChangeShapeType="1"/>
            <a:stCxn id="18" idx="4"/>
            <a:endCxn id="22" idx="0"/>
          </p:cNvCxnSpPr>
          <p:nvPr/>
        </p:nvCxnSpPr>
        <p:spPr bwMode="auto">
          <a:xfrm>
            <a:off x="3695700" y="3822700"/>
            <a:ext cx="457200" cy="3556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35052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cxnSp>
        <p:nvCxnSpPr>
          <p:cNvPr id="27" name="AutoShape 28"/>
          <p:cNvCxnSpPr>
            <a:cxnSpLocks noChangeShapeType="1"/>
            <a:stCxn id="21" idx="4"/>
          </p:cNvCxnSpPr>
          <p:nvPr/>
        </p:nvCxnSpPr>
        <p:spPr bwMode="auto">
          <a:xfrm>
            <a:off x="2324100" y="4737100"/>
            <a:ext cx="31242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9"/>
          <p:cNvCxnSpPr>
            <a:cxnSpLocks noChangeShapeType="1"/>
            <a:stCxn id="21" idx="5"/>
          </p:cNvCxnSpPr>
          <p:nvPr/>
        </p:nvCxnSpPr>
        <p:spPr bwMode="auto">
          <a:xfrm>
            <a:off x="2513013" y="4659313"/>
            <a:ext cx="2935287" cy="5095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30"/>
          <p:cNvCxnSpPr>
            <a:cxnSpLocks noChangeShapeType="1"/>
            <a:stCxn id="22" idx="4"/>
            <a:endCxn id="26" idx="0"/>
          </p:cNvCxnSpPr>
          <p:nvPr/>
        </p:nvCxnSpPr>
        <p:spPr bwMode="auto">
          <a:xfrm flipH="1">
            <a:off x="3695700" y="4737100"/>
            <a:ext cx="4572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31"/>
          <p:cNvCxnSpPr>
            <a:cxnSpLocks noChangeShapeType="1"/>
            <a:stCxn id="22" idx="4"/>
          </p:cNvCxnSpPr>
          <p:nvPr/>
        </p:nvCxnSpPr>
        <p:spPr bwMode="auto">
          <a:xfrm>
            <a:off x="4152900" y="4737100"/>
            <a:ext cx="12954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32"/>
          <p:cNvSpPr>
            <a:spLocks noChangeArrowheads="1"/>
          </p:cNvSpPr>
          <p:nvPr/>
        </p:nvSpPr>
        <p:spPr bwMode="auto">
          <a:xfrm>
            <a:off x="4343400" y="1371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1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32" name="AutoShape 33"/>
          <p:cNvCxnSpPr>
            <a:cxnSpLocks noChangeShapeType="1"/>
            <a:stCxn id="31" idx="6"/>
            <a:endCxn id="3" idx="1"/>
          </p:cNvCxnSpPr>
          <p:nvPr/>
        </p:nvCxnSpPr>
        <p:spPr bwMode="auto">
          <a:xfrm>
            <a:off x="4889500" y="1638300"/>
            <a:ext cx="1360488" cy="6365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34"/>
          <p:cNvCxnSpPr>
            <a:cxnSpLocks noChangeShapeType="1"/>
            <a:stCxn id="31" idx="2"/>
            <a:endCxn id="15" idx="7"/>
          </p:cNvCxnSpPr>
          <p:nvPr/>
        </p:nvCxnSpPr>
        <p:spPr bwMode="auto">
          <a:xfrm flipH="1">
            <a:off x="2970213" y="1638300"/>
            <a:ext cx="1360487" cy="636588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35"/>
          <p:cNvCxnSpPr>
            <a:cxnSpLocks noChangeShapeType="1"/>
            <a:stCxn id="18" idx="0"/>
            <a:endCxn id="6" idx="0"/>
          </p:cNvCxnSpPr>
          <p:nvPr/>
        </p:nvCxnSpPr>
        <p:spPr bwMode="auto">
          <a:xfrm rot="5400000" flipV="1">
            <a:off x="4609306" y="2350294"/>
            <a:ext cx="1588" cy="1828800"/>
          </a:xfrm>
          <a:prstGeom prst="curvedConnector3">
            <a:avLst>
              <a:gd name="adj1" fmla="val -13600000"/>
            </a:avLst>
          </a:prstGeom>
          <a:noFill/>
          <a:ln w="38100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52578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  <p:cxnSp>
        <p:nvCxnSpPr>
          <p:cNvPr id="36" name="AutoShape 37"/>
          <p:cNvCxnSpPr>
            <a:cxnSpLocks noChangeShapeType="1"/>
          </p:cNvCxnSpPr>
          <p:nvPr/>
        </p:nvCxnSpPr>
        <p:spPr bwMode="auto">
          <a:xfrm>
            <a:off x="6705600" y="1633538"/>
            <a:ext cx="8382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7648488" y="1447800"/>
            <a:ext cx="970137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u="none">
                <a:solidFill>
                  <a:schemeClr val="bg1"/>
                </a:solidFill>
                <a:latin typeface="Arial Unicode MS" pitchFamily="34" charset="-128"/>
              </a:rPr>
              <a:t>0 edge</a:t>
            </a:r>
          </a:p>
        </p:txBody>
      </p:sp>
      <p:cxnSp>
        <p:nvCxnSpPr>
          <p:cNvPr id="38" name="AutoShape 39"/>
          <p:cNvCxnSpPr>
            <a:cxnSpLocks noChangeShapeType="1"/>
          </p:cNvCxnSpPr>
          <p:nvPr/>
        </p:nvCxnSpPr>
        <p:spPr bwMode="auto">
          <a:xfrm>
            <a:off x="6705600" y="2025171"/>
            <a:ext cx="8382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7648488" y="1828800"/>
            <a:ext cx="970137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u="none">
                <a:solidFill>
                  <a:schemeClr val="bg1"/>
                </a:solidFill>
                <a:latin typeface="Arial Unicode MS" pitchFamily="34" charset="-128"/>
              </a:rPr>
              <a:t>1 edge</a:t>
            </a:r>
          </a:p>
        </p:txBody>
      </p:sp>
    </p:spTree>
    <p:extLst>
      <p:ext uri="{BB962C8B-B14F-4D97-AF65-F5344CB8AC3E}">
        <p14:creationId xmlns:p14="http://schemas.microsoft.com/office/powerpoint/2010/main" val="281150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BDD: Collapsing Redundant Nodes</a:t>
            </a: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6172200" y="22098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4" name="AutoShape 5"/>
          <p:cNvCxnSpPr>
            <a:cxnSpLocks noChangeShapeType="1"/>
            <a:stCxn id="3" idx="3"/>
            <a:endCxn id="6" idx="0"/>
          </p:cNvCxnSpPr>
          <p:nvPr/>
        </p:nvCxnSpPr>
        <p:spPr bwMode="auto">
          <a:xfrm flipH="1">
            <a:off x="4610100" y="2678113"/>
            <a:ext cx="1639888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48006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3434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61722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8" name="AutoShape 9"/>
          <p:cNvCxnSpPr>
            <a:cxnSpLocks noChangeShapeType="1"/>
            <a:stCxn id="3" idx="4"/>
            <a:endCxn id="7" idx="0"/>
          </p:cNvCxnSpPr>
          <p:nvPr/>
        </p:nvCxnSpPr>
        <p:spPr bwMode="auto">
          <a:xfrm>
            <a:off x="6438900" y="2755900"/>
            <a:ext cx="0" cy="5080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10"/>
          <p:cNvCxnSpPr>
            <a:cxnSpLocks noChangeShapeType="1"/>
            <a:stCxn id="6" idx="5"/>
            <a:endCxn id="5" idx="0"/>
          </p:cNvCxnSpPr>
          <p:nvPr/>
        </p:nvCxnSpPr>
        <p:spPr bwMode="auto">
          <a:xfrm>
            <a:off x="4799013" y="3744913"/>
            <a:ext cx="2682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11"/>
          <p:cNvCxnSpPr>
            <a:cxnSpLocks noChangeShapeType="1"/>
            <a:stCxn id="6" idx="3"/>
            <a:endCxn id="21" idx="0"/>
          </p:cNvCxnSpPr>
          <p:nvPr/>
        </p:nvCxnSpPr>
        <p:spPr bwMode="auto">
          <a:xfrm flipH="1">
            <a:off x="4152900" y="3744913"/>
            <a:ext cx="2682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2"/>
          <p:cNvCxnSpPr>
            <a:cxnSpLocks noChangeShapeType="1"/>
            <a:stCxn id="7" idx="3"/>
            <a:endCxn id="5" idx="0"/>
          </p:cNvCxnSpPr>
          <p:nvPr/>
        </p:nvCxnSpPr>
        <p:spPr bwMode="auto">
          <a:xfrm flipH="1">
            <a:off x="5067300" y="3744913"/>
            <a:ext cx="11826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3"/>
          <p:cNvCxnSpPr>
            <a:cxnSpLocks noChangeShapeType="1"/>
            <a:stCxn id="7" idx="4"/>
            <a:endCxn id="5" idx="0"/>
          </p:cNvCxnSpPr>
          <p:nvPr/>
        </p:nvCxnSpPr>
        <p:spPr bwMode="auto">
          <a:xfrm flipH="1">
            <a:off x="5067300" y="3822700"/>
            <a:ext cx="1371600" cy="3556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4"/>
          <p:cNvCxnSpPr>
            <a:cxnSpLocks noChangeShapeType="1"/>
            <a:stCxn id="5" idx="3"/>
            <a:endCxn id="23" idx="0"/>
          </p:cNvCxnSpPr>
          <p:nvPr/>
        </p:nvCxnSpPr>
        <p:spPr bwMode="auto">
          <a:xfrm flipH="1">
            <a:off x="3695700" y="4659313"/>
            <a:ext cx="1182688" cy="5095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5"/>
          <p:cNvCxnSpPr>
            <a:cxnSpLocks noChangeShapeType="1"/>
            <a:stCxn id="5" idx="4"/>
            <a:endCxn id="23" idx="0"/>
          </p:cNvCxnSpPr>
          <p:nvPr/>
        </p:nvCxnSpPr>
        <p:spPr bwMode="auto">
          <a:xfrm flipH="1">
            <a:off x="3695700" y="4737100"/>
            <a:ext cx="1371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2514600" y="22098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16" name="AutoShape 17"/>
          <p:cNvCxnSpPr>
            <a:cxnSpLocks noChangeShapeType="1"/>
            <a:stCxn id="15" idx="4"/>
            <a:endCxn id="17" idx="0"/>
          </p:cNvCxnSpPr>
          <p:nvPr/>
        </p:nvCxnSpPr>
        <p:spPr bwMode="auto">
          <a:xfrm>
            <a:off x="2781300" y="2755900"/>
            <a:ext cx="0" cy="5080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25146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18" name="AutoShape 19"/>
          <p:cNvCxnSpPr>
            <a:cxnSpLocks noChangeShapeType="1"/>
            <a:stCxn id="15" idx="5"/>
            <a:endCxn id="6" idx="0"/>
          </p:cNvCxnSpPr>
          <p:nvPr/>
        </p:nvCxnSpPr>
        <p:spPr bwMode="auto">
          <a:xfrm>
            <a:off x="2970213" y="2678113"/>
            <a:ext cx="1639887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20"/>
          <p:cNvCxnSpPr>
            <a:cxnSpLocks noChangeShapeType="1"/>
            <a:stCxn id="17" idx="5"/>
            <a:endCxn id="21" idx="0"/>
          </p:cNvCxnSpPr>
          <p:nvPr/>
        </p:nvCxnSpPr>
        <p:spPr bwMode="auto">
          <a:xfrm>
            <a:off x="2970213" y="3744913"/>
            <a:ext cx="11826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20574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8862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22" name="AutoShape 23"/>
          <p:cNvCxnSpPr>
            <a:cxnSpLocks noChangeShapeType="1"/>
            <a:stCxn id="17" idx="4"/>
            <a:endCxn id="20" idx="0"/>
          </p:cNvCxnSpPr>
          <p:nvPr/>
        </p:nvCxnSpPr>
        <p:spPr bwMode="auto">
          <a:xfrm flipH="1">
            <a:off x="2324100" y="3822700"/>
            <a:ext cx="457200" cy="3556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35052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cxnSp>
        <p:nvCxnSpPr>
          <p:cNvPr id="24" name="AutoShape 25"/>
          <p:cNvCxnSpPr>
            <a:cxnSpLocks noChangeShapeType="1"/>
            <a:stCxn id="20" idx="4"/>
          </p:cNvCxnSpPr>
          <p:nvPr/>
        </p:nvCxnSpPr>
        <p:spPr bwMode="auto">
          <a:xfrm>
            <a:off x="2324100" y="4737100"/>
            <a:ext cx="31242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6"/>
          <p:cNvCxnSpPr>
            <a:cxnSpLocks noChangeShapeType="1"/>
            <a:stCxn id="20" idx="5"/>
          </p:cNvCxnSpPr>
          <p:nvPr/>
        </p:nvCxnSpPr>
        <p:spPr bwMode="auto">
          <a:xfrm>
            <a:off x="2513013" y="4659313"/>
            <a:ext cx="2935287" cy="5095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7"/>
          <p:cNvCxnSpPr>
            <a:cxnSpLocks noChangeShapeType="1"/>
            <a:stCxn id="21" idx="4"/>
            <a:endCxn id="23" idx="0"/>
          </p:cNvCxnSpPr>
          <p:nvPr/>
        </p:nvCxnSpPr>
        <p:spPr bwMode="auto">
          <a:xfrm flipH="1">
            <a:off x="3695700" y="4737100"/>
            <a:ext cx="4572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8"/>
          <p:cNvCxnSpPr>
            <a:cxnSpLocks noChangeShapeType="1"/>
            <a:stCxn id="21" idx="4"/>
          </p:cNvCxnSpPr>
          <p:nvPr/>
        </p:nvCxnSpPr>
        <p:spPr bwMode="auto">
          <a:xfrm>
            <a:off x="4152900" y="4737100"/>
            <a:ext cx="12954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4343400" y="1371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1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29" name="AutoShape 30"/>
          <p:cNvCxnSpPr>
            <a:cxnSpLocks noChangeShapeType="1"/>
            <a:stCxn id="28" idx="6"/>
            <a:endCxn id="3" idx="1"/>
          </p:cNvCxnSpPr>
          <p:nvPr/>
        </p:nvCxnSpPr>
        <p:spPr bwMode="auto">
          <a:xfrm>
            <a:off x="4889500" y="1638300"/>
            <a:ext cx="1360488" cy="6365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31"/>
          <p:cNvCxnSpPr>
            <a:cxnSpLocks noChangeShapeType="1"/>
            <a:stCxn id="28" idx="2"/>
            <a:endCxn id="15" idx="7"/>
          </p:cNvCxnSpPr>
          <p:nvPr/>
        </p:nvCxnSpPr>
        <p:spPr bwMode="auto">
          <a:xfrm flipH="1">
            <a:off x="2970213" y="1638300"/>
            <a:ext cx="1360487" cy="636588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52578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  <p:cxnSp>
        <p:nvCxnSpPr>
          <p:cNvPr id="32" name="AutoShape 33"/>
          <p:cNvCxnSpPr>
            <a:cxnSpLocks noChangeShapeType="1"/>
          </p:cNvCxnSpPr>
          <p:nvPr/>
        </p:nvCxnSpPr>
        <p:spPr bwMode="auto">
          <a:xfrm>
            <a:off x="6705600" y="1633538"/>
            <a:ext cx="8382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7648488" y="14478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>
                <a:solidFill>
                  <a:schemeClr val="bg1"/>
                </a:solidFill>
                <a:latin typeface="Arial Unicode MS" pitchFamily="34" charset="-128"/>
              </a:rPr>
              <a:t>0 edge</a:t>
            </a:r>
          </a:p>
        </p:txBody>
      </p:sp>
      <p:cxnSp>
        <p:nvCxnSpPr>
          <p:cNvPr id="34" name="AutoShape 35"/>
          <p:cNvCxnSpPr>
            <a:cxnSpLocks noChangeShapeType="1"/>
          </p:cNvCxnSpPr>
          <p:nvPr/>
        </p:nvCxnSpPr>
        <p:spPr bwMode="auto">
          <a:xfrm>
            <a:off x="6705600" y="2025171"/>
            <a:ext cx="8382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7648488" y="18288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>
                <a:solidFill>
                  <a:schemeClr val="bg1"/>
                </a:solidFill>
                <a:latin typeface="Arial Unicode MS" pitchFamily="34" charset="-128"/>
              </a:rPr>
              <a:t>1 edge</a:t>
            </a:r>
          </a:p>
        </p:txBody>
      </p:sp>
    </p:spTree>
    <p:extLst>
      <p:ext uri="{BB962C8B-B14F-4D97-AF65-F5344CB8AC3E}">
        <p14:creationId xmlns:p14="http://schemas.microsoft.com/office/powerpoint/2010/main" val="281150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BDD: Eliminating Unnecessary Nodes</a:t>
            </a: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6172200" y="22098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4" name="AutoShape 5"/>
          <p:cNvCxnSpPr>
            <a:cxnSpLocks noChangeShapeType="1"/>
            <a:stCxn id="3" idx="3"/>
            <a:endCxn id="6" idx="0"/>
          </p:cNvCxnSpPr>
          <p:nvPr/>
        </p:nvCxnSpPr>
        <p:spPr bwMode="auto">
          <a:xfrm flipH="1">
            <a:off x="4610100" y="2678113"/>
            <a:ext cx="1639888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48006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3434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61722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8" name="AutoShape 9"/>
          <p:cNvCxnSpPr>
            <a:cxnSpLocks noChangeShapeType="1"/>
            <a:stCxn id="3" idx="4"/>
            <a:endCxn id="7" idx="0"/>
          </p:cNvCxnSpPr>
          <p:nvPr/>
        </p:nvCxnSpPr>
        <p:spPr bwMode="auto">
          <a:xfrm>
            <a:off x="6438900" y="2755900"/>
            <a:ext cx="0" cy="5080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10"/>
          <p:cNvCxnSpPr>
            <a:cxnSpLocks noChangeShapeType="1"/>
            <a:stCxn id="6" idx="5"/>
            <a:endCxn id="5" idx="0"/>
          </p:cNvCxnSpPr>
          <p:nvPr/>
        </p:nvCxnSpPr>
        <p:spPr bwMode="auto">
          <a:xfrm>
            <a:off x="4799013" y="3744913"/>
            <a:ext cx="2682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11"/>
          <p:cNvCxnSpPr>
            <a:cxnSpLocks noChangeShapeType="1"/>
            <a:stCxn id="6" idx="3"/>
            <a:endCxn id="21" idx="0"/>
          </p:cNvCxnSpPr>
          <p:nvPr/>
        </p:nvCxnSpPr>
        <p:spPr bwMode="auto">
          <a:xfrm flipH="1">
            <a:off x="4152900" y="3744913"/>
            <a:ext cx="2682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2"/>
          <p:cNvCxnSpPr>
            <a:cxnSpLocks noChangeShapeType="1"/>
            <a:stCxn id="7" idx="3"/>
            <a:endCxn id="5" idx="0"/>
          </p:cNvCxnSpPr>
          <p:nvPr/>
        </p:nvCxnSpPr>
        <p:spPr bwMode="auto">
          <a:xfrm flipH="1">
            <a:off x="5067300" y="3744913"/>
            <a:ext cx="11826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3"/>
          <p:cNvCxnSpPr>
            <a:cxnSpLocks noChangeShapeType="1"/>
            <a:stCxn id="7" idx="4"/>
            <a:endCxn id="5" idx="0"/>
          </p:cNvCxnSpPr>
          <p:nvPr/>
        </p:nvCxnSpPr>
        <p:spPr bwMode="auto">
          <a:xfrm flipH="1">
            <a:off x="5067300" y="3822700"/>
            <a:ext cx="1371600" cy="3556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4"/>
          <p:cNvCxnSpPr>
            <a:cxnSpLocks noChangeShapeType="1"/>
            <a:stCxn id="5" idx="3"/>
            <a:endCxn id="23" idx="0"/>
          </p:cNvCxnSpPr>
          <p:nvPr/>
        </p:nvCxnSpPr>
        <p:spPr bwMode="auto">
          <a:xfrm flipH="1">
            <a:off x="3695700" y="4659313"/>
            <a:ext cx="1182688" cy="5095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5"/>
          <p:cNvCxnSpPr>
            <a:cxnSpLocks noChangeShapeType="1"/>
            <a:stCxn id="5" idx="4"/>
            <a:endCxn id="23" idx="0"/>
          </p:cNvCxnSpPr>
          <p:nvPr/>
        </p:nvCxnSpPr>
        <p:spPr bwMode="auto">
          <a:xfrm flipH="1">
            <a:off x="3695700" y="4737100"/>
            <a:ext cx="1371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2514600" y="22098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16" name="AutoShape 17"/>
          <p:cNvCxnSpPr>
            <a:cxnSpLocks noChangeShapeType="1"/>
            <a:stCxn id="15" idx="4"/>
            <a:endCxn id="17" idx="0"/>
          </p:cNvCxnSpPr>
          <p:nvPr/>
        </p:nvCxnSpPr>
        <p:spPr bwMode="auto">
          <a:xfrm>
            <a:off x="2781300" y="2755900"/>
            <a:ext cx="0" cy="5080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25146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18" name="AutoShape 19"/>
          <p:cNvCxnSpPr>
            <a:cxnSpLocks noChangeShapeType="1"/>
            <a:stCxn id="15" idx="5"/>
            <a:endCxn id="6" idx="0"/>
          </p:cNvCxnSpPr>
          <p:nvPr/>
        </p:nvCxnSpPr>
        <p:spPr bwMode="auto">
          <a:xfrm>
            <a:off x="2970213" y="2678113"/>
            <a:ext cx="1639887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20"/>
          <p:cNvCxnSpPr>
            <a:cxnSpLocks noChangeShapeType="1"/>
            <a:stCxn id="17" idx="5"/>
            <a:endCxn id="21" idx="0"/>
          </p:cNvCxnSpPr>
          <p:nvPr/>
        </p:nvCxnSpPr>
        <p:spPr bwMode="auto">
          <a:xfrm>
            <a:off x="2970213" y="3744913"/>
            <a:ext cx="11826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20574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8862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22" name="AutoShape 23"/>
          <p:cNvCxnSpPr>
            <a:cxnSpLocks noChangeShapeType="1"/>
            <a:stCxn id="17" idx="4"/>
            <a:endCxn id="20" idx="0"/>
          </p:cNvCxnSpPr>
          <p:nvPr/>
        </p:nvCxnSpPr>
        <p:spPr bwMode="auto">
          <a:xfrm flipH="1">
            <a:off x="2324100" y="3822700"/>
            <a:ext cx="457200" cy="3556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35052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cxnSp>
        <p:nvCxnSpPr>
          <p:cNvPr id="24" name="AutoShape 25"/>
          <p:cNvCxnSpPr>
            <a:cxnSpLocks noChangeShapeType="1"/>
            <a:stCxn id="20" idx="4"/>
          </p:cNvCxnSpPr>
          <p:nvPr/>
        </p:nvCxnSpPr>
        <p:spPr bwMode="auto">
          <a:xfrm>
            <a:off x="2324100" y="4737100"/>
            <a:ext cx="31242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6"/>
          <p:cNvCxnSpPr>
            <a:cxnSpLocks noChangeShapeType="1"/>
            <a:stCxn id="20" idx="5"/>
          </p:cNvCxnSpPr>
          <p:nvPr/>
        </p:nvCxnSpPr>
        <p:spPr bwMode="auto">
          <a:xfrm>
            <a:off x="2513013" y="4659313"/>
            <a:ext cx="2935287" cy="5095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7"/>
          <p:cNvCxnSpPr>
            <a:cxnSpLocks noChangeShapeType="1"/>
            <a:stCxn id="21" idx="4"/>
            <a:endCxn id="23" idx="0"/>
          </p:cNvCxnSpPr>
          <p:nvPr/>
        </p:nvCxnSpPr>
        <p:spPr bwMode="auto">
          <a:xfrm flipH="1">
            <a:off x="3695700" y="4737100"/>
            <a:ext cx="4572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8"/>
          <p:cNvCxnSpPr>
            <a:cxnSpLocks noChangeShapeType="1"/>
            <a:stCxn id="21" idx="4"/>
          </p:cNvCxnSpPr>
          <p:nvPr/>
        </p:nvCxnSpPr>
        <p:spPr bwMode="auto">
          <a:xfrm>
            <a:off x="4152900" y="4737100"/>
            <a:ext cx="12954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4343400" y="1371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1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29" name="AutoShape 30"/>
          <p:cNvCxnSpPr>
            <a:cxnSpLocks noChangeShapeType="1"/>
            <a:stCxn id="28" idx="6"/>
            <a:endCxn id="3" idx="1"/>
          </p:cNvCxnSpPr>
          <p:nvPr/>
        </p:nvCxnSpPr>
        <p:spPr bwMode="auto">
          <a:xfrm>
            <a:off x="4889500" y="1638300"/>
            <a:ext cx="1360488" cy="6365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31"/>
          <p:cNvCxnSpPr>
            <a:cxnSpLocks noChangeShapeType="1"/>
            <a:stCxn id="28" idx="2"/>
            <a:endCxn id="15" idx="7"/>
          </p:cNvCxnSpPr>
          <p:nvPr/>
        </p:nvCxnSpPr>
        <p:spPr bwMode="auto">
          <a:xfrm flipH="1">
            <a:off x="2970213" y="1638300"/>
            <a:ext cx="1360487" cy="636588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52578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  <p:cxnSp>
        <p:nvCxnSpPr>
          <p:cNvPr id="32" name="AutoShape 33"/>
          <p:cNvCxnSpPr>
            <a:cxnSpLocks noChangeShapeType="1"/>
          </p:cNvCxnSpPr>
          <p:nvPr/>
        </p:nvCxnSpPr>
        <p:spPr bwMode="auto">
          <a:xfrm>
            <a:off x="6705600" y="1633538"/>
            <a:ext cx="8382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7648488" y="14478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>
                <a:solidFill>
                  <a:schemeClr val="bg1"/>
                </a:solidFill>
                <a:latin typeface="Arial Unicode MS" pitchFamily="34" charset="-128"/>
              </a:rPr>
              <a:t>0 edge</a:t>
            </a:r>
          </a:p>
        </p:txBody>
      </p:sp>
      <p:cxnSp>
        <p:nvCxnSpPr>
          <p:cNvPr id="34" name="AutoShape 35"/>
          <p:cNvCxnSpPr>
            <a:cxnSpLocks noChangeShapeType="1"/>
          </p:cNvCxnSpPr>
          <p:nvPr/>
        </p:nvCxnSpPr>
        <p:spPr bwMode="auto">
          <a:xfrm>
            <a:off x="6705600" y="2025171"/>
            <a:ext cx="8382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7648488" y="18288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>
                <a:solidFill>
                  <a:schemeClr val="bg1"/>
                </a:solidFill>
                <a:latin typeface="Arial Unicode MS" pitchFamily="34" charset="-128"/>
              </a:rPr>
              <a:t>1 edge</a:t>
            </a:r>
          </a:p>
        </p:txBody>
      </p:sp>
      <p:sp>
        <p:nvSpPr>
          <p:cNvPr id="36" name="Oval 32"/>
          <p:cNvSpPr>
            <a:spLocks noChangeArrowheads="1"/>
          </p:cNvSpPr>
          <p:nvPr/>
        </p:nvSpPr>
        <p:spPr bwMode="auto">
          <a:xfrm>
            <a:off x="6019800" y="3125969"/>
            <a:ext cx="838200" cy="838200"/>
          </a:xfrm>
          <a:prstGeom prst="ellipse">
            <a:avLst/>
          </a:prstGeom>
          <a:noFill/>
          <a:ln w="38100" cmpd="sng" algn="ctr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4648200" y="4040369"/>
            <a:ext cx="838200" cy="838200"/>
          </a:xfrm>
          <a:prstGeom prst="ellipse">
            <a:avLst/>
          </a:prstGeom>
          <a:noFill/>
          <a:ln w="38100" cmpd="sng" algn="ctr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Oval 34"/>
          <p:cNvSpPr>
            <a:spLocks noChangeArrowheads="1"/>
          </p:cNvSpPr>
          <p:nvPr/>
        </p:nvSpPr>
        <p:spPr bwMode="auto">
          <a:xfrm>
            <a:off x="1905000" y="4040369"/>
            <a:ext cx="838200" cy="838200"/>
          </a:xfrm>
          <a:prstGeom prst="ellipse">
            <a:avLst/>
          </a:prstGeom>
          <a:noFill/>
          <a:ln w="38100" cmpd="sng" algn="ctr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50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BDD: Eliminating Unnecessary Nodes</a:t>
            </a:r>
          </a:p>
        </p:txBody>
      </p:sp>
      <p:cxnSp>
        <p:nvCxnSpPr>
          <p:cNvPr id="3" name="AutoShape 33"/>
          <p:cNvCxnSpPr>
            <a:cxnSpLocks noChangeShapeType="1"/>
          </p:cNvCxnSpPr>
          <p:nvPr/>
        </p:nvCxnSpPr>
        <p:spPr bwMode="auto">
          <a:xfrm>
            <a:off x="6705600" y="1633538"/>
            <a:ext cx="8382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7648488" y="14478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>
                <a:solidFill>
                  <a:schemeClr val="bg1"/>
                </a:solidFill>
                <a:latin typeface="Arial Unicode MS" pitchFamily="34" charset="-128"/>
              </a:rPr>
              <a:t>0 edge</a:t>
            </a:r>
          </a:p>
        </p:txBody>
      </p:sp>
      <p:cxnSp>
        <p:nvCxnSpPr>
          <p:cNvPr id="5" name="AutoShape 35"/>
          <p:cNvCxnSpPr>
            <a:cxnSpLocks noChangeShapeType="1"/>
          </p:cNvCxnSpPr>
          <p:nvPr/>
        </p:nvCxnSpPr>
        <p:spPr bwMode="auto">
          <a:xfrm>
            <a:off x="6705600" y="2025171"/>
            <a:ext cx="8382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7648488" y="18288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>
                <a:solidFill>
                  <a:schemeClr val="bg1"/>
                </a:solidFill>
                <a:latin typeface="Arial Unicode MS" pitchFamily="34" charset="-128"/>
              </a:rPr>
              <a:t>1 edge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172200" y="22098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8" name="AutoShape 5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4610100" y="2678113"/>
            <a:ext cx="1639888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43434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10" name="AutoShape 7"/>
          <p:cNvCxnSpPr>
            <a:cxnSpLocks noChangeShapeType="1"/>
            <a:stCxn id="7" idx="4"/>
            <a:endCxn id="20" idx="0"/>
          </p:cNvCxnSpPr>
          <p:nvPr/>
        </p:nvCxnSpPr>
        <p:spPr bwMode="auto">
          <a:xfrm flipH="1">
            <a:off x="3695700" y="2755900"/>
            <a:ext cx="2743200" cy="24130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9" idx="3"/>
            <a:endCxn id="20" idx="0"/>
          </p:cNvCxnSpPr>
          <p:nvPr/>
        </p:nvCxnSpPr>
        <p:spPr bwMode="auto">
          <a:xfrm flipH="1">
            <a:off x="3695700" y="3744913"/>
            <a:ext cx="725488" cy="14239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9"/>
          <p:cNvCxnSpPr>
            <a:cxnSpLocks noChangeShapeType="1"/>
            <a:stCxn id="9" idx="5"/>
            <a:endCxn id="18" idx="0"/>
          </p:cNvCxnSpPr>
          <p:nvPr/>
        </p:nvCxnSpPr>
        <p:spPr bwMode="auto">
          <a:xfrm>
            <a:off x="4799013" y="3744913"/>
            <a:ext cx="6492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2514600" y="22098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14" name="AutoShape 11"/>
          <p:cNvCxnSpPr>
            <a:cxnSpLocks noChangeShapeType="1"/>
            <a:stCxn id="13" idx="4"/>
            <a:endCxn id="15" idx="0"/>
          </p:cNvCxnSpPr>
          <p:nvPr/>
        </p:nvCxnSpPr>
        <p:spPr bwMode="auto">
          <a:xfrm>
            <a:off x="2781300" y="2755900"/>
            <a:ext cx="0" cy="5080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25146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16" name="AutoShape 13"/>
          <p:cNvCxnSpPr>
            <a:cxnSpLocks noChangeShapeType="1"/>
            <a:stCxn id="13" idx="5"/>
            <a:endCxn id="9" idx="0"/>
          </p:cNvCxnSpPr>
          <p:nvPr/>
        </p:nvCxnSpPr>
        <p:spPr bwMode="auto">
          <a:xfrm>
            <a:off x="2970213" y="2678113"/>
            <a:ext cx="1639887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15" idx="5"/>
            <a:endCxn id="18" idx="0"/>
          </p:cNvCxnSpPr>
          <p:nvPr/>
        </p:nvCxnSpPr>
        <p:spPr bwMode="auto">
          <a:xfrm>
            <a:off x="2970213" y="3744913"/>
            <a:ext cx="24780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51816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19" name="AutoShape 16"/>
          <p:cNvCxnSpPr>
            <a:cxnSpLocks noChangeShapeType="1"/>
            <a:stCxn id="15" idx="4"/>
          </p:cNvCxnSpPr>
          <p:nvPr/>
        </p:nvCxnSpPr>
        <p:spPr bwMode="auto">
          <a:xfrm>
            <a:off x="2781300" y="3822700"/>
            <a:ext cx="2667000" cy="13462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5052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cxnSp>
        <p:nvCxnSpPr>
          <p:cNvPr id="21" name="AutoShape 18"/>
          <p:cNvCxnSpPr>
            <a:cxnSpLocks noChangeShapeType="1"/>
            <a:stCxn id="18" idx="4"/>
            <a:endCxn id="20" idx="0"/>
          </p:cNvCxnSpPr>
          <p:nvPr/>
        </p:nvCxnSpPr>
        <p:spPr bwMode="auto">
          <a:xfrm flipH="1">
            <a:off x="3695700" y="4737100"/>
            <a:ext cx="1752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19"/>
          <p:cNvCxnSpPr>
            <a:cxnSpLocks noChangeShapeType="1"/>
            <a:stCxn id="18" idx="4"/>
          </p:cNvCxnSpPr>
          <p:nvPr/>
        </p:nvCxnSpPr>
        <p:spPr bwMode="auto">
          <a:xfrm>
            <a:off x="5448300" y="4737100"/>
            <a:ext cx="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4343400" y="1371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1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24" name="AutoShape 21"/>
          <p:cNvCxnSpPr>
            <a:cxnSpLocks noChangeShapeType="1"/>
            <a:stCxn id="23" idx="6"/>
            <a:endCxn id="7" idx="1"/>
          </p:cNvCxnSpPr>
          <p:nvPr/>
        </p:nvCxnSpPr>
        <p:spPr bwMode="auto">
          <a:xfrm>
            <a:off x="4889500" y="1638300"/>
            <a:ext cx="1360488" cy="6365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2"/>
          <p:cNvCxnSpPr>
            <a:cxnSpLocks noChangeShapeType="1"/>
            <a:stCxn id="23" idx="2"/>
            <a:endCxn id="13" idx="7"/>
          </p:cNvCxnSpPr>
          <p:nvPr/>
        </p:nvCxnSpPr>
        <p:spPr bwMode="auto">
          <a:xfrm flipH="1">
            <a:off x="2970213" y="1638300"/>
            <a:ext cx="1360487" cy="636588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52578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150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BDD Representation on Disk</a:t>
            </a: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8153400" y="22098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4" name="AutoShape 5"/>
          <p:cNvCxnSpPr>
            <a:cxnSpLocks noChangeShapeType="1"/>
            <a:stCxn id="3" idx="3"/>
            <a:endCxn id="5" idx="0"/>
          </p:cNvCxnSpPr>
          <p:nvPr/>
        </p:nvCxnSpPr>
        <p:spPr bwMode="auto">
          <a:xfrm flipH="1">
            <a:off x="6591300" y="2678113"/>
            <a:ext cx="1639888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63246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6" name="AutoShape 7"/>
          <p:cNvCxnSpPr>
            <a:cxnSpLocks noChangeShapeType="1"/>
            <a:stCxn id="3" idx="4"/>
            <a:endCxn id="16" idx="0"/>
          </p:cNvCxnSpPr>
          <p:nvPr/>
        </p:nvCxnSpPr>
        <p:spPr bwMode="auto">
          <a:xfrm flipH="1">
            <a:off x="5676900" y="2755900"/>
            <a:ext cx="2743200" cy="24130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AutoShape 8"/>
          <p:cNvCxnSpPr>
            <a:cxnSpLocks noChangeShapeType="1"/>
            <a:stCxn id="5" idx="3"/>
            <a:endCxn id="16" idx="0"/>
          </p:cNvCxnSpPr>
          <p:nvPr/>
        </p:nvCxnSpPr>
        <p:spPr bwMode="auto">
          <a:xfrm flipH="1">
            <a:off x="5676900" y="3744913"/>
            <a:ext cx="725488" cy="14239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AutoShape 9"/>
          <p:cNvCxnSpPr>
            <a:cxnSpLocks noChangeShapeType="1"/>
            <a:stCxn id="5" idx="5"/>
            <a:endCxn id="14" idx="0"/>
          </p:cNvCxnSpPr>
          <p:nvPr/>
        </p:nvCxnSpPr>
        <p:spPr bwMode="auto">
          <a:xfrm>
            <a:off x="6780213" y="3744913"/>
            <a:ext cx="6492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4648200" y="22098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10" name="AutoShape 11"/>
          <p:cNvCxnSpPr>
            <a:cxnSpLocks noChangeShapeType="1"/>
            <a:stCxn id="9" idx="4"/>
            <a:endCxn id="11" idx="0"/>
          </p:cNvCxnSpPr>
          <p:nvPr/>
        </p:nvCxnSpPr>
        <p:spPr bwMode="auto">
          <a:xfrm>
            <a:off x="4914900" y="2743200"/>
            <a:ext cx="0" cy="5334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46482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12" name="AutoShape 13"/>
          <p:cNvCxnSpPr>
            <a:cxnSpLocks noChangeShapeType="1"/>
            <a:stCxn id="9" idx="5"/>
            <a:endCxn id="5" idx="0"/>
          </p:cNvCxnSpPr>
          <p:nvPr/>
        </p:nvCxnSpPr>
        <p:spPr bwMode="auto">
          <a:xfrm>
            <a:off x="5103485" y="2665085"/>
            <a:ext cx="1487815" cy="61151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4"/>
          <p:cNvCxnSpPr>
            <a:cxnSpLocks noChangeShapeType="1"/>
            <a:stCxn id="11" idx="5"/>
            <a:endCxn id="14" idx="0"/>
          </p:cNvCxnSpPr>
          <p:nvPr/>
        </p:nvCxnSpPr>
        <p:spPr bwMode="auto">
          <a:xfrm>
            <a:off x="5103485" y="3731885"/>
            <a:ext cx="2326015" cy="459115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71628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15" name="AutoShape 16"/>
          <p:cNvCxnSpPr>
            <a:cxnSpLocks noChangeShapeType="1"/>
            <a:stCxn id="11" idx="4"/>
            <a:endCxn id="22" idx="0"/>
          </p:cNvCxnSpPr>
          <p:nvPr/>
        </p:nvCxnSpPr>
        <p:spPr bwMode="auto">
          <a:xfrm>
            <a:off x="4914900" y="3810000"/>
            <a:ext cx="2514600" cy="13716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4864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cxnSp>
        <p:nvCxnSpPr>
          <p:cNvPr id="17" name="AutoShape 18"/>
          <p:cNvCxnSpPr>
            <a:cxnSpLocks noChangeShapeType="1"/>
            <a:stCxn id="14" idx="4"/>
            <a:endCxn id="16" idx="0"/>
          </p:cNvCxnSpPr>
          <p:nvPr/>
        </p:nvCxnSpPr>
        <p:spPr bwMode="auto">
          <a:xfrm flipH="1">
            <a:off x="5676900" y="4737100"/>
            <a:ext cx="1752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9"/>
          <p:cNvCxnSpPr>
            <a:cxnSpLocks noChangeShapeType="1"/>
            <a:stCxn id="14" idx="4"/>
          </p:cNvCxnSpPr>
          <p:nvPr/>
        </p:nvCxnSpPr>
        <p:spPr bwMode="auto">
          <a:xfrm>
            <a:off x="7429500" y="4737100"/>
            <a:ext cx="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6324600" y="1371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1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20" name="AutoShape 21"/>
          <p:cNvCxnSpPr>
            <a:cxnSpLocks noChangeShapeType="1"/>
            <a:stCxn id="19" idx="6"/>
            <a:endCxn id="3" idx="1"/>
          </p:cNvCxnSpPr>
          <p:nvPr/>
        </p:nvCxnSpPr>
        <p:spPr bwMode="auto">
          <a:xfrm>
            <a:off x="6870700" y="1638300"/>
            <a:ext cx="1360488" cy="6365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2"/>
          <p:cNvCxnSpPr>
            <a:cxnSpLocks noChangeShapeType="1"/>
            <a:stCxn id="19" idx="2"/>
            <a:endCxn id="9" idx="7"/>
          </p:cNvCxnSpPr>
          <p:nvPr/>
        </p:nvCxnSpPr>
        <p:spPr bwMode="auto">
          <a:xfrm flipH="1">
            <a:off x="5103485" y="1638300"/>
            <a:ext cx="1221115" cy="649615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72390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36406" y="979967"/>
            <a:ext cx="32412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45666" y="1818167"/>
            <a:ext cx="32412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65206" y="1828800"/>
            <a:ext cx="32412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8466" y="3356822"/>
            <a:ext cx="32412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15140" y="2759624"/>
            <a:ext cx="32412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20000" y="3810000"/>
            <a:ext cx="32412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1143000" y="1066800"/>
            <a:ext cx="2971800" cy="19431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ts val="1020"/>
              </a:spcBef>
            </a:pP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chord_output/</a:t>
            </a:r>
          </a:p>
          <a:p>
            <a:pPr algn="l">
              <a:spcBef>
                <a:spcPts val="1020"/>
              </a:spcBef>
            </a:pP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bddbddb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/</a:t>
            </a:r>
          </a:p>
          <a:p>
            <a:pPr algn="l">
              <a:spcBef>
                <a:spcPts val="1020"/>
              </a:spcBef>
            </a:pP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     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V.dom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T.dom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b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     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V.map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T.map</a:t>
            </a:r>
            <a:endParaRPr lang="en-US" sz="1800" b="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algn="l">
              <a:spcBef>
                <a:spcPts val="1020"/>
              </a:spcBef>
            </a:pP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    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VT.bdd</a:t>
            </a:r>
            <a:endParaRPr lang="en-US" sz="1800" b="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>
            <a:off x="1524000" y="1687839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9"/>
          <p:cNvSpPr>
            <a:spLocks noChangeShapeType="1"/>
          </p:cNvSpPr>
          <p:nvPr/>
        </p:nvSpPr>
        <p:spPr bwMode="auto">
          <a:xfrm>
            <a:off x="1524000" y="1470351"/>
            <a:ext cx="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8"/>
          <p:cNvSpPr>
            <a:spLocks noChangeShapeType="1"/>
          </p:cNvSpPr>
          <p:nvPr/>
        </p:nvSpPr>
        <p:spPr bwMode="auto">
          <a:xfrm>
            <a:off x="2133600" y="2286806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9"/>
          <p:cNvSpPr>
            <a:spLocks noChangeShapeType="1"/>
          </p:cNvSpPr>
          <p:nvPr/>
        </p:nvSpPr>
        <p:spPr bwMode="auto">
          <a:xfrm>
            <a:off x="2133600" y="1916917"/>
            <a:ext cx="0" cy="882501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2123208" y="2799419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905000" y="3275807"/>
            <a:ext cx="1524000" cy="3277393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82880" tIns="182880" rIns="182880" bIns="182880" anchor="ctr"/>
          <a:lstStyle/>
          <a:p>
            <a:pPr algn="l"/>
            <a:r>
              <a:rPr lang="pt-BR" sz="1800" b="0" dirty="0">
                <a:solidFill>
                  <a:schemeClr val="bg1"/>
                </a:solidFill>
              </a:rPr>
              <a:t># </a:t>
            </a:r>
            <a:r>
              <a:rPr lang="pt-BR" sz="1800" b="0" dirty="0" smtClean="0">
                <a:solidFill>
                  <a:schemeClr val="bg1"/>
                </a:solidFill>
              </a:rPr>
              <a:t>V0:2 T0:2</a:t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b="0" dirty="0" smtClean="0">
                <a:solidFill>
                  <a:schemeClr val="bg1"/>
                </a:solidFill>
              </a:rPr>
              <a:t># b1 b2</a:t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b="0" dirty="0" smtClean="0">
                <a:solidFill>
                  <a:schemeClr val="bg1"/>
                </a:solidFill>
              </a:rPr>
              <a:t># b3 b4</a:t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b="0" dirty="0">
                <a:solidFill>
                  <a:schemeClr val="bg1"/>
                </a:solidFill>
              </a:rPr>
              <a:t>6</a:t>
            </a:r>
            <a:r>
              <a:rPr lang="pt-BR" sz="1800" b="0" dirty="0" smtClean="0">
                <a:solidFill>
                  <a:schemeClr val="bg1"/>
                </a:solidFill>
              </a:rPr>
              <a:t> 4</a:t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b="0" dirty="0" smtClean="0">
                <a:solidFill>
                  <a:schemeClr val="bg1"/>
                </a:solidFill>
              </a:rPr>
              <a:t>b2 b1 b4 b3</a:t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7</a:t>
            </a:r>
            <a:r>
              <a:rPr lang="pt-BR" sz="1800" b="0" dirty="0" smtClean="0">
                <a:solidFill>
                  <a:schemeClr val="bg1"/>
                </a:solidFill>
              </a:rPr>
              <a:t> b4 </a:t>
            </a:r>
            <a:r>
              <a:rPr lang="pt-BR" sz="1800" dirty="0" smtClean="0">
                <a:solidFill>
                  <a:schemeClr val="bg1"/>
                </a:solidFill>
              </a:rPr>
              <a:t>0</a:t>
            </a:r>
            <a:r>
              <a:rPr lang="pt-BR" sz="1800" b="0" dirty="0" smtClean="0">
                <a:solidFill>
                  <a:schemeClr val="bg1"/>
                </a:solidFill>
              </a:rPr>
              <a:t> </a:t>
            </a:r>
            <a:r>
              <a:rPr lang="pt-BR" sz="1800" dirty="0" smtClean="0">
                <a:solidFill>
                  <a:schemeClr val="bg1"/>
                </a:solidFill>
              </a:rPr>
              <a:t>1</a:t>
            </a:r>
            <a:r>
              <a:rPr lang="pt-BR" sz="1800" b="0" dirty="0" smtClean="0">
                <a:solidFill>
                  <a:schemeClr val="bg1"/>
                </a:solidFill>
              </a:rPr>
              <a:t/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6</a:t>
            </a:r>
            <a:r>
              <a:rPr lang="pt-BR" sz="1800" b="0" dirty="0" smtClean="0">
                <a:solidFill>
                  <a:schemeClr val="bg1"/>
                </a:solidFill>
              </a:rPr>
              <a:t> b3 </a:t>
            </a:r>
            <a:r>
              <a:rPr lang="pt-BR" sz="1800" dirty="0" smtClean="0">
                <a:solidFill>
                  <a:schemeClr val="bg1"/>
                </a:solidFill>
              </a:rPr>
              <a:t>7</a:t>
            </a:r>
            <a:r>
              <a:rPr lang="pt-BR" sz="1800" b="0" dirty="0" smtClean="0">
                <a:solidFill>
                  <a:schemeClr val="bg1"/>
                </a:solidFill>
              </a:rPr>
              <a:t> </a:t>
            </a:r>
            <a:r>
              <a:rPr lang="pt-BR" sz="1800" dirty="0">
                <a:solidFill>
                  <a:schemeClr val="bg1"/>
                </a:solidFill>
              </a:rPr>
              <a:t>1</a:t>
            </a:r>
            <a:r>
              <a:rPr lang="pt-BR" sz="1800" b="0" dirty="0" smtClean="0">
                <a:solidFill>
                  <a:schemeClr val="bg1"/>
                </a:solidFill>
              </a:rPr>
              <a:t/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5</a:t>
            </a:r>
            <a:r>
              <a:rPr lang="pt-BR" sz="1800" b="0" dirty="0" smtClean="0">
                <a:solidFill>
                  <a:schemeClr val="bg1"/>
                </a:solidFill>
              </a:rPr>
              <a:t> b3 </a:t>
            </a:r>
            <a:r>
              <a:rPr lang="pt-BR" sz="1800" dirty="0" smtClean="0">
                <a:solidFill>
                  <a:schemeClr val="bg1"/>
                </a:solidFill>
              </a:rPr>
              <a:t>0</a:t>
            </a:r>
            <a:r>
              <a:rPr lang="pt-BR" sz="1800" b="0" dirty="0" smtClean="0">
                <a:solidFill>
                  <a:schemeClr val="bg1"/>
                </a:solidFill>
              </a:rPr>
              <a:t> </a:t>
            </a:r>
            <a:r>
              <a:rPr lang="pt-BR" sz="1800" dirty="0">
                <a:solidFill>
                  <a:schemeClr val="bg1"/>
                </a:solidFill>
              </a:rPr>
              <a:t>7</a:t>
            </a:r>
            <a:r>
              <a:rPr lang="pt-BR" sz="1800" b="0" dirty="0" smtClean="0">
                <a:solidFill>
                  <a:schemeClr val="bg1"/>
                </a:solidFill>
              </a:rPr>
              <a:t/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4</a:t>
            </a:r>
            <a:r>
              <a:rPr lang="pt-BR" sz="1800" b="0" dirty="0" smtClean="0">
                <a:solidFill>
                  <a:schemeClr val="bg1"/>
                </a:solidFill>
              </a:rPr>
              <a:t> b2 </a:t>
            </a:r>
            <a:r>
              <a:rPr lang="pt-BR" sz="1800" dirty="0" smtClean="0">
                <a:solidFill>
                  <a:schemeClr val="bg1"/>
                </a:solidFill>
              </a:rPr>
              <a:t>5</a:t>
            </a:r>
            <a:r>
              <a:rPr lang="pt-BR" sz="1800" b="0" dirty="0" smtClean="0">
                <a:solidFill>
                  <a:schemeClr val="bg1"/>
                </a:solidFill>
              </a:rPr>
              <a:t> </a:t>
            </a:r>
            <a:r>
              <a:rPr lang="pt-BR" sz="1800" dirty="0" smtClean="0">
                <a:solidFill>
                  <a:schemeClr val="bg1"/>
                </a:solidFill>
              </a:rPr>
              <a:t>0</a:t>
            </a:r>
            <a:r>
              <a:rPr lang="pt-BR" sz="1800" b="0" dirty="0" smtClean="0">
                <a:solidFill>
                  <a:schemeClr val="bg1"/>
                </a:solidFill>
              </a:rPr>
              <a:t/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3</a:t>
            </a:r>
            <a:r>
              <a:rPr lang="pt-BR" sz="1800" b="0" dirty="0" smtClean="0">
                <a:solidFill>
                  <a:schemeClr val="bg1"/>
                </a:solidFill>
              </a:rPr>
              <a:t> b2 </a:t>
            </a:r>
            <a:r>
              <a:rPr lang="pt-BR" sz="1800" dirty="0" smtClean="0">
                <a:solidFill>
                  <a:schemeClr val="bg1"/>
                </a:solidFill>
              </a:rPr>
              <a:t>6</a:t>
            </a:r>
            <a:r>
              <a:rPr lang="pt-BR" sz="1800" b="0" dirty="0" smtClean="0">
                <a:solidFill>
                  <a:schemeClr val="bg1"/>
                </a:solidFill>
              </a:rPr>
              <a:t> </a:t>
            </a:r>
            <a:r>
              <a:rPr lang="pt-BR" sz="1800" dirty="0" smtClean="0">
                <a:solidFill>
                  <a:schemeClr val="bg1"/>
                </a:solidFill>
              </a:rPr>
              <a:t>5</a:t>
            </a:r>
            <a:r>
              <a:rPr lang="pt-BR" sz="1800" b="0" dirty="0" smtClean="0">
                <a:solidFill>
                  <a:schemeClr val="bg1"/>
                </a:solidFill>
              </a:rPr>
              <a:t/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2</a:t>
            </a:r>
            <a:r>
              <a:rPr lang="pt-BR" sz="1800" b="0" dirty="0" smtClean="0">
                <a:solidFill>
                  <a:schemeClr val="bg1"/>
                </a:solidFill>
              </a:rPr>
              <a:t> b1 </a:t>
            </a:r>
            <a:r>
              <a:rPr lang="pt-BR" sz="1800" dirty="0" smtClean="0">
                <a:solidFill>
                  <a:schemeClr val="bg1"/>
                </a:solidFill>
              </a:rPr>
              <a:t>3</a:t>
            </a:r>
            <a:r>
              <a:rPr lang="pt-BR" sz="1800" b="0" dirty="0" smtClean="0">
                <a:solidFill>
                  <a:schemeClr val="bg1"/>
                </a:solidFill>
              </a:rPr>
              <a:t> </a:t>
            </a:r>
            <a:r>
              <a:rPr lang="pt-BR" sz="1800" dirty="0" smtClean="0">
                <a:solidFill>
                  <a:schemeClr val="bg1"/>
                </a:solidFill>
              </a:rPr>
              <a:t>4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6" name="Right Brace 35"/>
          <p:cNvSpPr/>
          <p:nvPr/>
        </p:nvSpPr>
        <p:spPr bwMode="auto">
          <a:xfrm>
            <a:off x="3069266" y="4835072"/>
            <a:ext cx="271132" cy="1587500"/>
          </a:xfrm>
          <a:prstGeom prst="rightBrace">
            <a:avLst>
              <a:gd name="adj1" fmla="val 39285"/>
              <a:gd name="adj2" fmla="val 50000"/>
            </a:avLst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7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37" name="Rounded Rectangular Callout 36"/>
          <p:cNvSpPr/>
          <p:nvPr/>
        </p:nvSpPr>
        <p:spPr bwMode="auto">
          <a:xfrm>
            <a:off x="408708" y="5470229"/>
            <a:ext cx="1191492" cy="1093857"/>
          </a:xfrm>
          <a:prstGeom prst="wedgeRoundRectCallout">
            <a:avLst>
              <a:gd name="adj1" fmla="val 87815"/>
              <a:gd name="adj2" fmla="val -124030"/>
              <a:gd name="adj3" fmla="val 16667"/>
            </a:avLst>
          </a:prstGeom>
          <a:solidFill>
            <a:srgbClr val="FFCC99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rPr>
              <a:t>BDD</a:t>
            </a:r>
            <a:b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rPr>
            </a:b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rPr>
              <a:t>variable</a:t>
            </a:r>
            <a:b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rPr>
            </a:b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rPr>
              <a:t>order</a:t>
            </a:r>
          </a:p>
        </p:txBody>
      </p:sp>
      <p:sp>
        <p:nvSpPr>
          <p:cNvPr id="38" name="Rounded Rectangular Callout 37"/>
          <p:cNvSpPr/>
          <p:nvPr/>
        </p:nvSpPr>
        <p:spPr bwMode="auto">
          <a:xfrm>
            <a:off x="3771900" y="4191506"/>
            <a:ext cx="1409700" cy="783193"/>
          </a:xfrm>
          <a:prstGeom prst="wedgeRoundRectCallout">
            <a:avLst>
              <a:gd name="adj1" fmla="val -140329"/>
              <a:gd name="adj2" fmla="val -27748"/>
              <a:gd name="adj3" fmla="val 16667"/>
            </a:avLst>
          </a:prstGeom>
          <a:solidFill>
            <a:srgbClr val="FFCC99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rPr>
              <a:t># BDD</a:t>
            </a:r>
            <a:b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rPr>
            </a:b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rPr>
              <a:t>variables</a:t>
            </a:r>
          </a:p>
        </p:txBody>
      </p:sp>
      <p:sp>
        <p:nvSpPr>
          <p:cNvPr id="39" name="Rounded Rectangular Callout 38"/>
          <p:cNvSpPr/>
          <p:nvPr/>
        </p:nvSpPr>
        <p:spPr bwMode="auto">
          <a:xfrm>
            <a:off x="228600" y="3581400"/>
            <a:ext cx="1371600" cy="783193"/>
          </a:xfrm>
          <a:prstGeom prst="wedgeRoundRectCallout">
            <a:avLst>
              <a:gd name="adj1" fmla="val 81639"/>
              <a:gd name="adj2" fmla="val 48013"/>
              <a:gd name="adj3" fmla="val 16667"/>
            </a:avLst>
          </a:prstGeom>
          <a:solidFill>
            <a:srgbClr val="FFCC99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rPr>
              <a:t># internal</a:t>
            </a:r>
            <a:b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rPr>
            </a:b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rPr>
              <a:t>nodes</a:t>
            </a:r>
          </a:p>
        </p:txBody>
      </p:sp>
      <p:sp>
        <p:nvSpPr>
          <p:cNvPr id="40" name="Rounded Rectangular Callout 39"/>
          <p:cNvSpPr/>
          <p:nvPr/>
        </p:nvSpPr>
        <p:spPr bwMode="auto">
          <a:xfrm>
            <a:off x="3810000" y="5764143"/>
            <a:ext cx="4495800" cy="789057"/>
          </a:xfrm>
          <a:prstGeom prst="wedgeRoundRectCallout">
            <a:avLst>
              <a:gd name="adj1" fmla="val -60540"/>
              <a:gd name="adj2" fmla="val -67352"/>
              <a:gd name="adj3" fmla="val 16667"/>
            </a:avLst>
          </a:prstGeom>
          <a:solidFill>
            <a:srgbClr val="FFCC99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sz="2000" b="0" dirty="0"/>
              <a:t>One entry per internal node of </a:t>
            </a:r>
            <a:r>
              <a:rPr lang="pt-BR" sz="2000" b="0" dirty="0" smtClean="0"/>
              <a:t>form</a:t>
            </a:r>
            <a:r>
              <a:rPr lang="pt-BR" sz="2000" b="0" dirty="0"/>
              <a:t>:</a:t>
            </a:r>
            <a:br>
              <a:rPr lang="pt-BR" sz="2000" b="0" dirty="0"/>
            </a:br>
            <a:r>
              <a:rPr lang="pt-BR" dirty="0"/>
              <a:t>&lt;nodeId, varId, loNodeId, hiNodeId</a:t>
            </a:r>
            <a:r>
              <a:rPr lang="pt-BR" dirty="0" smtClean="0"/>
              <a:t>&gt;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2743200" y="2936595"/>
            <a:ext cx="10886" cy="327305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8899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BDD Variable Order is Important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295400" y="1752600"/>
            <a:ext cx="1905000" cy="3733800"/>
            <a:chOff x="816" y="1248"/>
            <a:chExt cx="1200" cy="2352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248" y="1248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 dirty="0" smtClean="0">
                  <a:solidFill>
                    <a:schemeClr val="bg1"/>
                  </a:solidFill>
                  <a:latin typeface="Arial Unicode MS" pitchFamily="34" charset="-128"/>
                </a:rPr>
                <a:t>b</a:t>
              </a:r>
              <a:r>
                <a:rPr lang="en-US" u="none" baseline="-25000" dirty="0" smtClean="0">
                  <a:solidFill>
                    <a:schemeClr val="bg1"/>
                  </a:solidFill>
                  <a:latin typeface="Arial Unicode MS" pitchFamily="34" charset="-128"/>
                </a:rPr>
                <a:t>1</a:t>
              </a:r>
              <a:endParaRPr lang="en-US" u="none" dirty="0">
                <a:solidFill>
                  <a:schemeClr val="bg1"/>
                </a:solidFill>
                <a:latin typeface="Arial Unicode MS" pitchFamily="34" charset="-128"/>
              </a:endParaRPr>
            </a:p>
          </p:txBody>
        </p:sp>
        <p:cxnSp>
          <p:nvCxnSpPr>
            <p:cNvPr id="5" name="AutoShape 5"/>
            <p:cNvCxnSpPr>
              <a:cxnSpLocks noChangeShapeType="1"/>
              <a:stCxn id="4" idx="3"/>
              <a:endCxn id="6" idx="0"/>
            </p:cNvCxnSpPr>
            <p:nvPr/>
          </p:nvCxnSpPr>
          <p:spPr bwMode="auto">
            <a:xfrm flipH="1">
              <a:off x="984" y="1543"/>
              <a:ext cx="313" cy="609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816" y="2160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 dirty="0" smtClean="0">
                  <a:solidFill>
                    <a:schemeClr val="bg1"/>
                  </a:solidFill>
                  <a:latin typeface="Arial Unicode MS" pitchFamily="34" charset="-128"/>
                </a:rPr>
                <a:t>b</a:t>
              </a:r>
              <a:r>
                <a:rPr lang="en-US" u="none" baseline="-25000" dirty="0" smtClean="0">
                  <a:solidFill>
                    <a:schemeClr val="bg1"/>
                  </a:solidFill>
                  <a:latin typeface="Arial Unicode MS" pitchFamily="34" charset="-128"/>
                </a:rPr>
                <a:t>3</a:t>
              </a:r>
              <a:endParaRPr lang="en-US" u="none" dirty="0">
                <a:solidFill>
                  <a:schemeClr val="bg1"/>
                </a:solidFill>
                <a:latin typeface="Arial Unicode MS" pitchFamily="34" charset="-128"/>
              </a:endParaRPr>
            </a:p>
          </p:txBody>
        </p:sp>
        <p:cxnSp>
          <p:nvCxnSpPr>
            <p:cNvPr id="7" name="AutoShape 7"/>
            <p:cNvCxnSpPr>
              <a:cxnSpLocks noChangeShapeType="1"/>
              <a:stCxn id="4" idx="5"/>
              <a:endCxn id="15" idx="1"/>
            </p:cNvCxnSpPr>
            <p:nvPr/>
          </p:nvCxnSpPr>
          <p:spPr bwMode="auto">
            <a:xfrm>
              <a:off x="1535" y="1543"/>
              <a:ext cx="194" cy="226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AutoShape 8"/>
            <p:cNvCxnSpPr>
              <a:cxnSpLocks noChangeShapeType="1"/>
              <a:stCxn id="6" idx="4"/>
              <a:endCxn id="11" idx="0"/>
            </p:cNvCxnSpPr>
            <p:nvPr/>
          </p:nvCxnSpPr>
          <p:spPr bwMode="auto">
            <a:xfrm>
              <a:off x="984" y="2504"/>
              <a:ext cx="0" cy="848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248" y="2640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 dirty="0" smtClean="0">
                  <a:solidFill>
                    <a:schemeClr val="bg1"/>
                  </a:solidFill>
                  <a:latin typeface="Arial Unicode MS" pitchFamily="34" charset="-128"/>
                </a:rPr>
                <a:t>b</a:t>
              </a:r>
              <a:r>
                <a:rPr lang="en-US" u="none" baseline="-25000" dirty="0" smtClean="0">
                  <a:solidFill>
                    <a:schemeClr val="bg1"/>
                  </a:solidFill>
                  <a:latin typeface="Arial Unicode MS" pitchFamily="34" charset="-128"/>
                </a:rPr>
                <a:t>4</a:t>
              </a:r>
              <a:endParaRPr lang="en-US" u="none" dirty="0">
                <a:solidFill>
                  <a:schemeClr val="bg1"/>
                </a:solidFill>
                <a:latin typeface="Arial Unicode MS" pitchFamily="34" charset="-128"/>
              </a:endParaRPr>
            </a:p>
          </p:txBody>
        </p:sp>
        <p:cxnSp>
          <p:nvCxnSpPr>
            <p:cNvPr id="10" name="AutoShape 10"/>
            <p:cNvCxnSpPr>
              <a:cxnSpLocks noChangeShapeType="1"/>
              <a:stCxn id="6" idx="5"/>
              <a:endCxn id="9" idx="1"/>
            </p:cNvCxnSpPr>
            <p:nvPr/>
          </p:nvCxnSpPr>
          <p:spPr bwMode="auto">
            <a:xfrm>
              <a:off x="1103" y="2455"/>
              <a:ext cx="194" cy="226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864" y="3360"/>
              <a:ext cx="240" cy="240"/>
            </a:xfrm>
            <a:prstGeom prst="rect">
              <a:avLst/>
            </a:prstGeom>
            <a:no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>
                  <a:solidFill>
                    <a:schemeClr val="bg1"/>
                  </a:solidFill>
                  <a:latin typeface="Arial Unicode MS" pitchFamily="34" charset="-128"/>
                </a:rPr>
                <a:t>0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728" y="3360"/>
              <a:ext cx="240" cy="240"/>
            </a:xfrm>
            <a:prstGeom prst="rect">
              <a:avLst/>
            </a:prstGeom>
            <a:no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 dirty="0">
                  <a:solidFill>
                    <a:schemeClr val="bg1"/>
                  </a:solidFill>
                  <a:latin typeface="Arial Unicode MS" pitchFamily="34" charset="-128"/>
                </a:rPr>
                <a:t>1</a:t>
              </a:r>
            </a:p>
          </p:txBody>
        </p:sp>
        <p:cxnSp>
          <p:nvCxnSpPr>
            <p:cNvPr id="13" name="AutoShape 13"/>
            <p:cNvCxnSpPr>
              <a:cxnSpLocks noChangeShapeType="1"/>
              <a:stCxn id="9" idx="3"/>
              <a:endCxn id="11" idx="0"/>
            </p:cNvCxnSpPr>
            <p:nvPr/>
          </p:nvCxnSpPr>
          <p:spPr bwMode="auto">
            <a:xfrm flipH="1">
              <a:off x="984" y="2935"/>
              <a:ext cx="313" cy="417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4"/>
            <p:cNvCxnSpPr>
              <a:cxnSpLocks noChangeShapeType="1"/>
              <a:stCxn id="9" idx="5"/>
              <a:endCxn id="12" idx="0"/>
            </p:cNvCxnSpPr>
            <p:nvPr/>
          </p:nvCxnSpPr>
          <p:spPr bwMode="auto">
            <a:xfrm>
              <a:off x="1535" y="2935"/>
              <a:ext cx="313" cy="417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680" y="1728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 dirty="0" smtClean="0">
                  <a:solidFill>
                    <a:schemeClr val="bg1"/>
                  </a:solidFill>
                  <a:latin typeface="Arial Unicode MS" pitchFamily="34" charset="-128"/>
                </a:rPr>
                <a:t>b</a:t>
              </a:r>
              <a:r>
                <a:rPr lang="en-US" u="none" baseline="-25000" dirty="0" smtClean="0">
                  <a:solidFill>
                    <a:schemeClr val="bg1"/>
                  </a:solidFill>
                  <a:latin typeface="Arial Unicode MS" pitchFamily="34" charset="-128"/>
                </a:rPr>
                <a:t>2</a:t>
              </a:r>
              <a:endParaRPr lang="en-US" u="none" dirty="0">
                <a:solidFill>
                  <a:schemeClr val="bg1"/>
                </a:solidFill>
                <a:latin typeface="Arial Unicode MS" pitchFamily="34" charset="-128"/>
              </a:endParaRPr>
            </a:p>
          </p:txBody>
        </p:sp>
        <p:cxnSp>
          <p:nvCxnSpPr>
            <p:cNvPr id="16" name="AutoShape 16"/>
            <p:cNvCxnSpPr>
              <a:cxnSpLocks noChangeShapeType="1"/>
              <a:stCxn id="15" idx="3"/>
              <a:endCxn id="6" idx="7"/>
            </p:cNvCxnSpPr>
            <p:nvPr/>
          </p:nvCxnSpPr>
          <p:spPr bwMode="auto">
            <a:xfrm flipH="1">
              <a:off x="1103" y="2023"/>
              <a:ext cx="626" cy="178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7"/>
            <p:cNvCxnSpPr>
              <a:cxnSpLocks noChangeShapeType="1"/>
              <a:stCxn id="15" idx="4"/>
              <a:endCxn id="12" idx="0"/>
            </p:cNvCxnSpPr>
            <p:nvPr/>
          </p:nvCxnSpPr>
          <p:spPr bwMode="auto">
            <a:xfrm>
              <a:off x="1848" y="2072"/>
              <a:ext cx="0" cy="1280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506141" y="1219200"/>
            <a:ext cx="16754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sz="2400" b="0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1</a:t>
            </a:r>
            <a:r>
              <a:rPr lang="en-US" sz="2400" b="0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sz="2400" b="0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r>
              <a:rPr lang="en-US" sz="2400" b="0" u="none" dirty="0" smtClean="0">
                <a:solidFill>
                  <a:schemeClr val="bg1"/>
                </a:solidFill>
                <a:latin typeface="Arial Unicode MS" pitchFamily="34" charset="-128"/>
              </a:rPr>
              <a:t> </a:t>
            </a:r>
            <a:r>
              <a:rPr lang="en-US" sz="2400" b="0" u="none" dirty="0">
                <a:solidFill>
                  <a:schemeClr val="bg1"/>
                </a:solidFill>
                <a:latin typeface="Arial Unicode MS" pitchFamily="34" charset="-128"/>
              </a:rPr>
              <a:t>+ </a:t>
            </a:r>
            <a:r>
              <a:rPr lang="en-US" sz="2400" b="0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sz="2400" b="0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r>
              <a:rPr lang="en-US" sz="2400" b="0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sz="2400" b="0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sz="2400" b="0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084924" y="5742057"/>
            <a:ext cx="22926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sz="2400" b="0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1 </a:t>
            </a:r>
            <a:r>
              <a:rPr lang="en-US" sz="2400" b="0" u="none" dirty="0" smtClean="0">
                <a:solidFill>
                  <a:schemeClr val="bg1"/>
                </a:solidFill>
                <a:latin typeface="Arial Unicode MS" pitchFamily="34" charset="-128"/>
              </a:rPr>
              <a:t>&lt; b</a:t>
            </a:r>
            <a:r>
              <a:rPr lang="en-US" sz="2400" b="0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 </a:t>
            </a:r>
            <a:r>
              <a:rPr lang="en-US" sz="2400" b="0" u="none" dirty="0" smtClean="0">
                <a:solidFill>
                  <a:schemeClr val="bg1"/>
                </a:solidFill>
                <a:latin typeface="Arial Unicode MS" pitchFamily="34" charset="-128"/>
              </a:rPr>
              <a:t>&lt; b</a:t>
            </a:r>
            <a:r>
              <a:rPr lang="en-US" sz="2400" b="0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 </a:t>
            </a:r>
            <a:r>
              <a:rPr lang="en-US" sz="2400" b="0" u="none" dirty="0" smtClean="0">
                <a:solidFill>
                  <a:schemeClr val="bg1"/>
                </a:solidFill>
                <a:latin typeface="Arial Unicode MS" pitchFamily="34" charset="-128"/>
              </a:rPr>
              <a:t>&lt; b</a:t>
            </a:r>
            <a:r>
              <a:rPr lang="en-US" sz="2400" b="0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sz="2400" b="0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656924" y="5742057"/>
            <a:ext cx="22926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sz="2400" b="0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1 </a:t>
            </a:r>
            <a:r>
              <a:rPr lang="en-US" sz="2400" b="0" u="none" dirty="0" smtClean="0">
                <a:solidFill>
                  <a:schemeClr val="bg1"/>
                </a:solidFill>
                <a:latin typeface="Arial Unicode MS" pitchFamily="34" charset="-128"/>
              </a:rPr>
              <a:t>&lt; b</a:t>
            </a:r>
            <a:r>
              <a:rPr lang="en-US" sz="2400" b="0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 </a:t>
            </a:r>
            <a:r>
              <a:rPr lang="en-US" sz="2400" b="0" u="none" dirty="0" smtClean="0">
                <a:solidFill>
                  <a:schemeClr val="bg1"/>
                </a:solidFill>
                <a:latin typeface="Arial Unicode MS" pitchFamily="34" charset="-128"/>
              </a:rPr>
              <a:t>&lt; b</a:t>
            </a:r>
            <a:r>
              <a:rPr lang="en-US" sz="2400" b="0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 </a:t>
            </a:r>
            <a:r>
              <a:rPr lang="en-US" sz="2400" b="0" u="none" dirty="0" smtClean="0">
                <a:solidFill>
                  <a:schemeClr val="bg1"/>
                </a:solidFill>
                <a:latin typeface="Arial Unicode MS" pitchFamily="34" charset="-128"/>
              </a:rPr>
              <a:t>&lt; b</a:t>
            </a:r>
            <a:r>
              <a:rPr lang="en-US" sz="2400" b="0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sz="2400" b="0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5410200" y="1371600"/>
            <a:ext cx="2819400" cy="4114800"/>
            <a:chOff x="3408" y="960"/>
            <a:chExt cx="1776" cy="2592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936" y="960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 dirty="0" smtClean="0">
                  <a:solidFill>
                    <a:schemeClr val="bg1"/>
                  </a:solidFill>
                  <a:latin typeface="Arial Unicode MS" pitchFamily="34" charset="-128"/>
                </a:rPr>
                <a:t>b</a:t>
              </a:r>
              <a:r>
                <a:rPr lang="en-US" u="none" baseline="-25000" dirty="0" smtClean="0">
                  <a:solidFill>
                    <a:schemeClr val="bg1"/>
                  </a:solidFill>
                  <a:latin typeface="Arial Unicode MS" pitchFamily="34" charset="-128"/>
                </a:rPr>
                <a:t>1</a:t>
              </a:r>
              <a:endParaRPr lang="en-US" u="none" dirty="0">
                <a:solidFill>
                  <a:schemeClr val="bg1"/>
                </a:solidFill>
                <a:latin typeface="Arial Unicode MS" pitchFamily="34" charset="-128"/>
              </a:endParaRPr>
            </a:p>
          </p:txBody>
        </p:sp>
        <p:cxnSp>
          <p:nvCxnSpPr>
            <p:cNvPr id="23" name="AutoShape 23"/>
            <p:cNvCxnSpPr>
              <a:cxnSpLocks noChangeShapeType="1"/>
              <a:stCxn id="22" idx="3"/>
              <a:endCxn id="24" idx="0"/>
            </p:cNvCxnSpPr>
            <p:nvPr/>
          </p:nvCxnSpPr>
          <p:spPr bwMode="auto">
            <a:xfrm flipH="1">
              <a:off x="3576" y="1255"/>
              <a:ext cx="409" cy="369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3408" y="1632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 dirty="0" smtClean="0">
                  <a:solidFill>
                    <a:schemeClr val="bg1"/>
                  </a:solidFill>
                  <a:latin typeface="Arial Unicode MS" pitchFamily="34" charset="-128"/>
                </a:rPr>
                <a:t>b</a:t>
              </a:r>
              <a:r>
                <a:rPr lang="en-US" u="none" baseline="-25000" dirty="0" smtClean="0">
                  <a:solidFill>
                    <a:schemeClr val="bg1"/>
                  </a:solidFill>
                  <a:latin typeface="Arial Unicode MS" pitchFamily="34" charset="-128"/>
                </a:rPr>
                <a:t>3</a:t>
              </a:r>
              <a:endParaRPr lang="en-US" u="none" dirty="0">
                <a:solidFill>
                  <a:schemeClr val="bg1"/>
                </a:solidFill>
                <a:latin typeface="Arial Unicode MS" pitchFamily="34" charset="-128"/>
              </a:endParaRPr>
            </a:p>
          </p:txBody>
        </p:sp>
        <p:cxnSp>
          <p:nvCxnSpPr>
            <p:cNvPr id="25" name="AutoShape 25"/>
            <p:cNvCxnSpPr>
              <a:cxnSpLocks noChangeShapeType="1"/>
              <a:stCxn id="22" idx="5"/>
              <a:endCxn id="35" idx="0"/>
            </p:cNvCxnSpPr>
            <p:nvPr/>
          </p:nvCxnSpPr>
          <p:spPr bwMode="auto">
            <a:xfrm>
              <a:off x="4223" y="1255"/>
              <a:ext cx="409" cy="369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26"/>
            <p:cNvCxnSpPr>
              <a:cxnSpLocks noChangeShapeType="1"/>
              <a:stCxn id="24" idx="4"/>
              <a:endCxn id="29" idx="0"/>
            </p:cNvCxnSpPr>
            <p:nvPr/>
          </p:nvCxnSpPr>
          <p:spPr bwMode="auto">
            <a:xfrm>
              <a:off x="3576" y="1976"/>
              <a:ext cx="0" cy="1328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 dirty="0" smtClean="0">
                  <a:solidFill>
                    <a:schemeClr val="bg1"/>
                  </a:solidFill>
                  <a:latin typeface="Arial Unicode MS" pitchFamily="34" charset="-128"/>
                </a:rPr>
                <a:t>b</a:t>
              </a:r>
              <a:r>
                <a:rPr lang="en-US" u="none" baseline="-25000" dirty="0" smtClean="0">
                  <a:solidFill>
                    <a:schemeClr val="bg1"/>
                  </a:solidFill>
                  <a:latin typeface="Arial Unicode MS" pitchFamily="34" charset="-128"/>
                </a:rPr>
                <a:t>4</a:t>
              </a:r>
              <a:endParaRPr lang="en-US" u="none" dirty="0">
                <a:solidFill>
                  <a:schemeClr val="bg1"/>
                </a:solidFill>
                <a:latin typeface="Arial Unicode MS" pitchFamily="34" charset="-128"/>
              </a:endParaRPr>
            </a:p>
          </p:txBody>
        </p:sp>
        <p:cxnSp>
          <p:nvCxnSpPr>
            <p:cNvPr id="28" name="AutoShape 28"/>
            <p:cNvCxnSpPr>
              <a:cxnSpLocks noChangeShapeType="1"/>
              <a:stCxn id="24" idx="5"/>
              <a:endCxn id="27" idx="0"/>
            </p:cNvCxnSpPr>
            <p:nvPr/>
          </p:nvCxnSpPr>
          <p:spPr bwMode="auto">
            <a:xfrm>
              <a:off x="3695" y="1927"/>
              <a:ext cx="553" cy="801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456" y="3312"/>
              <a:ext cx="240" cy="240"/>
            </a:xfrm>
            <a:prstGeom prst="rect">
              <a:avLst/>
            </a:prstGeom>
            <a:no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>
                  <a:solidFill>
                    <a:schemeClr val="bg1"/>
                  </a:solidFill>
                  <a:latin typeface="Arial Unicode MS" pitchFamily="34" charset="-128"/>
                </a:rPr>
                <a:t>0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896" y="3312"/>
              <a:ext cx="240" cy="240"/>
            </a:xfrm>
            <a:prstGeom prst="rect">
              <a:avLst/>
            </a:prstGeom>
            <a:no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>
                  <a:solidFill>
                    <a:schemeClr val="bg1"/>
                  </a:solidFill>
                  <a:latin typeface="Arial Unicode MS" pitchFamily="34" charset="-128"/>
                </a:rPr>
                <a:t>1</a:t>
              </a:r>
            </a:p>
          </p:txBody>
        </p:sp>
        <p:cxnSp>
          <p:nvCxnSpPr>
            <p:cNvPr id="31" name="AutoShape 31"/>
            <p:cNvCxnSpPr>
              <a:cxnSpLocks noChangeShapeType="1"/>
              <a:stCxn id="27" idx="3"/>
              <a:endCxn id="29" idx="0"/>
            </p:cNvCxnSpPr>
            <p:nvPr/>
          </p:nvCxnSpPr>
          <p:spPr bwMode="auto">
            <a:xfrm flipH="1">
              <a:off x="3576" y="3031"/>
              <a:ext cx="553" cy="273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32"/>
            <p:cNvCxnSpPr>
              <a:cxnSpLocks noChangeShapeType="1"/>
              <a:stCxn id="27" idx="5"/>
              <a:endCxn id="30" idx="0"/>
            </p:cNvCxnSpPr>
            <p:nvPr/>
          </p:nvCxnSpPr>
          <p:spPr bwMode="auto">
            <a:xfrm>
              <a:off x="4367" y="3031"/>
              <a:ext cx="649" cy="273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4080" y="2112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 dirty="0" smtClean="0">
                  <a:solidFill>
                    <a:schemeClr val="bg1"/>
                  </a:solidFill>
                  <a:latin typeface="Arial Unicode MS" pitchFamily="34" charset="-128"/>
                </a:rPr>
                <a:t>b</a:t>
              </a:r>
              <a:r>
                <a:rPr lang="en-US" u="none" baseline="-25000" dirty="0" smtClean="0">
                  <a:solidFill>
                    <a:schemeClr val="bg1"/>
                  </a:solidFill>
                  <a:latin typeface="Arial Unicode MS" pitchFamily="34" charset="-128"/>
                </a:rPr>
                <a:t>2</a:t>
              </a:r>
              <a:endParaRPr lang="en-US" u="none" dirty="0">
                <a:solidFill>
                  <a:schemeClr val="bg1"/>
                </a:solidFill>
                <a:latin typeface="Arial Unicode MS" pitchFamily="34" charset="-128"/>
              </a:endParaRPr>
            </a:p>
          </p:txBody>
        </p:sp>
        <p:cxnSp>
          <p:nvCxnSpPr>
            <p:cNvPr id="34" name="AutoShape 34"/>
            <p:cNvCxnSpPr>
              <a:cxnSpLocks noChangeShapeType="1"/>
              <a:stCxn id="33" idx="4"/>
              <a:endCxn id="30" idx="0"/>
            </p:cNvCxnSpPr>
            <p:nvPr/>
          </p:nvCxnSpPr>
          <p:spPr bwMode="auto">
            <a:xfrm>
              <a:off x="4248" y="2456"/>
              <a:ext cx="768" cy="848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464" y="1632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 dirty="0" smtClean="0">
                  <a:solidFill>
                    <a:schemeClr val="bg1"/>
                  </a:solidFill>
                  <a:latin typeface="Arial Unicode MS" pitchFamily="34" charset="-128"/>
                </a:rPr>
                <a:t>b</a:t>
              </a:r>
              <a:r>
                <a:rPr lang="en-US" u="none" baseline="-25000" dirty="0" smtClean="0">
                  <a:solidFill>
                    <a:schemeClr val="bg1"/>
                  </a:solidFill>
                  <a:latin typeface="Arial Unicode MS" pitchFamily="34" charset="-128"/>
                </a:rPr>
                <a:t>3</a:t>
              </a:r>
              <a:endParaRPr lang="en-US" u="none" dirty="0">
                <a:solidFill>
                  <a:schemeClr val="bg1"/>
                </a:solidFill>
                <a:latin typeface="Arial Unicode MS" pitchFamily="34" charset="-128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4848" y="2112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 dirty="0" smtClean="0">
                  <a:solidFill>
                    <a:schemeClr val="bg1"/>
                  </a:solidFill>
                  <a:latin typeface="Arial Unicode MS" pitchFamily="34" charset="-128"/>
                </a:rPr>
                <a:t>b</a:t>
              </a:r>
              <a:r>
                <a:rPr lang="en-US" u="none" baseline="-25000" dirty="0" smtClean="0">
                  <a:solidFill>
                    <a:schemeClr val="bg1"/>
                  </a:solidFill>
                  <a:latin typeface="Arial Unicode MS" pitchFamily="34" charset="-128"/>
                </a:rPr>
                <a:t>2</a:t>
              </a:r>
              <a:endParaRPr lang="en-US" u="none" dirty="0">
                <a:solidFill>
                  <a:schemeClr val="bg1"/>
                </a:solidFill>
                <a:latin typeface="Arial Unicode MS" pitchFamily="34" charset="-128"/>
              </a:endParaRPr>
            </a:p>
          </p:txBody>
        </p:sp>
        <p:cxnSp>
          <p:nvCxnSpPr>
            <p:cNvPr id="37" name="AutoShape 37"/>
            <p:cNvCxnSpPr>
              <a:cxnSpLocks noChangeShapeType="1"/>
              <a:stCxn id="33" idx="4"/>
              <a:endCxn id="29" idx="0"/>
            </p:cNvCxnSpPr>
            <p:nvPr/>
          </p:nvCxnSpPr>
          <p:spPr bwMode="auto">
            <a:xfrm flipH="1">
              <a:off x="3576" y="2456"/>
              <a:ext cx="672" cy="848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38"/>
            <p:cNvCxnSpPr>
              <a:cxnSpLocks noChangeShapeType="1"/>
              <a:stCxn id="35" idx="3"/>
              <a:endCxn id="33" idx="7"/>
            </p:cNvCxnSpPr>
            <p:nvPr/>
          </p:nvCxnSpPr>
          <p:spPr bwMode="auto">
            <a:xfrm flipH="1">
              <a:off x="4367" y="1927"/>
              <a:ext cx="146" cy="226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39"/>
            <p:cNvCxnSpPr>
              <a:cxnSpLocks noChangeShapeType="1"/>
              <a:stCxn id="35" idx="5"/>
              <a:endCxn id="36" idx="1"/>
            </p:cNvCxnSpPr>
            <p:nvPr/>
          </p:nvCxnSpPr>
          <p:spPr bwMode="auto">
            <a:xfrm>
              <a:off x="4751" y="1927"/>
              <a:ext cx="146" cy="226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40"/>
            <p:cNvCxnSpPr>
              <a:cxnSpLocks noChangeShapeType="1"/>
              <a:stCxn id="36" idx="4"/>
              <a:endCxn id="30" idx="0"/>
            </p:cNvCxnSpPr>
            <p:nvPr/>
          </p:nvCxnSpPr>
          <p:spPr bwMode="auto">
            <a:xfrm>
              <a:off x="5016" y="2456"/>
              <a:ext cx="0" cy="848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41"/>
            <p:cNvCxnSpPr>
              <a:cxnSpLocks noChangeShapeType="1"/>
              <a:stCxn id="36" idx="3"/>
              <a:endCxn id="27" idx="7"/>
            </p:cNvCxnSpPr>
            <p:nvPr/>
          </p:nvCxnSpPr>
          <p:spPr bwMode="auto">
            <a:xfrm flipH="1">
              <a:off x="4367" y="2407"/>
              <a:ext cx="530" cy="370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3536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chord.project.analyses.ProgramRel</a:t>
            </a:r>
            <a:r>
              <a:rPr lang="en-US" dirty="0" smtClean="0">
                <a:solidFill>
                  <a:schemeClr val="bg1"/>
                </a:solidFill>
              </a:rPr>
              <a:t>&lt;T&gt; API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void </a:t>
            </a:r>
            <a:r>
              <a:rPr lang="en-US" sz="2000" b="1" dirty="0" err="1" smtClean="0">
                <a:solidFill>
                  <a:schemeClr val="bg1"/>
                </a:solidFill>
              </a:rPr>
              <a:t>setName</a:t>
            </a:r>
            <a:r>
              <a:rPr lang="en-US" sz="2000" b="1" dirty="0" smtClean="0">
                <a:solidFill>
                  <a:schemeClr val="bg1"/>
                </a:solidFill>
              </a:rPr>
              <a:t>(String name)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set name of relation</a:t>
            </a:r>
            <a:endParaRPr lang="en-US" sz="8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3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void </a:t>
            </a:r>
            <a:r>
              <a:rPr lang="en-US" sz="2000" b="1" dirty="0" err="1" smtClean="0">
                <a:solidFill>
                  <a:schemeClr val="bg1"/>
                </a:solidFill>
              </a:rPr>
              <a:t>setSign</a:t>
            </a:r>
            <a:r>
              <a:rPr lang="en-US" sz="2000" b="1" dirty="0" smtClean="0">
                <a:solidFill>
                  <a:schemeClr val="bg1"/>
                </a:solidFill>
              </a:rPr>
              <a:t>(</a:t>
            </a:r>
            <a:r>
              <a:rPr lang="en-US" sz="2000" b="1" dirty="0" err="1" smtClean="0">
                <a:solidFill>
                  <a:schemeClr val="bg1"/>
                </a:solidFill>
              </a:rPr>
              <a:t>RelSign</a:t>
            </a:r>
            <a:r>
              <a:rPr lang="en-US" sz="2000" b="1" dirty="0" smtClean="0">
                <a:solidFill>
                  <a:schemeClr val="bg1"/>
                </a:solidFill>
              </a:rPr>
              <a:t> sign)</a:t>
            </a:r>
            <a:endParaRPr lang="en-US" sz="20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set signature (domain names and order) </a:t>
            </a:r>
            <a:r>
              <a:rPr lang="en-US" sz="2000" dirty="0">
                <a:solidFill>
                  <a:schemeClr val="bg1"/>
                </a:solidFill>
              </a:rPr>
              <a:t>of </a:t>
            </a:r>
            <a:r>
              <a:rPr lang="en-US" sz="2000" dirty="0" smtClean="0">
                <a:solidFill>
                  <a:schemeClr val="bg1"/>
                </a:solidFill>
              </a:rPr>
              <a:t>relation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3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void </a:t>
            </a:r>
            <a:r>
              <a:rPr lang="en-US" sz="2000" b="1" dirty="0" err="1" smtClean="0">
                <a:solidFill>
                  <a:schemeClr val="bg1"/>
                </a:solidFill>
              </a:rPr>
              <a:t>setDoms</a:t>
            </a:r>
            <a:r>
              <a:rPr lang="en-US" sz="2000" b="1" dirty="0" smtClean="0">
                <a:solidFill>
                  <a:schemeClr val="bg1"/>
                </a:solidFill>
              </a:rPr>
              <a:t>(</a:t>
            </a:r>
            <a:r>
              <a:rPr lang="en-US" sz="2000" b="1" dirty="0">
                <a:solidFill>
                  <a:schemeClr val="bg1"/>
                </a:solidFill>
              </a:rPr>
              <a:t>D</a:t>
            </a:r>
            <a:r>
              <a:rPr lang="en-US" sz="2000" b="1" dirty="0" smtClean="0">
                <a:solidFill>
                  <a:schemeClr val="bg1"/>
                </a:solidFill>
              </a:rPr>
              <a:t>om[] </a:t>
            </a:r>
            <a:r>
              <a:rPr lang="en-US" sz="2000" b="1" dirty="0" err="1" smtClean="0">
                <a:solidFill>
                  <a:schemeClr val="bg1"/>
                </a:solidFill>
              </a:rPr>
              <a:t>doms</a:t>
            </a:r>
            <a:r>
              <a:rPr lang="en-US" sz="2000" b="1" dirty="0" smtClean="0">
                <a:solidFill>
                  <a:schemeClr val="bg1"/>
                </a:solidFill>
              </a:rPr>
              <a:t>)</a:t>
            </a:r>
            <a:endParaRPr lang="en-US" sz="20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set </a:t>
            </a:r>
            <a:r>
              <a:rPr lang="en-US" sz="1800" dirty="0" smtClean="0">
                <a:solidFill>
                  <a:schemeClr val="bg1"/>
                </a:solidFill>
              </a:rPr>
              <a:t>domains of relation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3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void zero() or one()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initialize contents of relation to zero (no tuples) or one (all tuples)</a:t>
            </a:r>
            <a:endParaRPr lang="en-US" sz="6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3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void add(T1 e1, …, TN </a:t>
            </a:r>
            <a:r>
              <a:rPr lang="en-US" sz="2000" b="1" dirty="0" err="1" smtClean="0">
                <a:solidFill>
                  <a:schemeClr val="bg1"/>
                </a:solidFill>
              </a:rPr>
              <a:t>eN</a:t>
            </a:r>
            <a:r>
              <a:rPr lang="en-US" sz="2000" b="1" dirty="0" smtClean="0">
                <a:solidFill>
                  <a:schemeClr val="bg1"/>
                </a:solidFill>
              </a:rPr>
              <a:t>)</a:t>
            </a:r>
            <a:endParaRPr lang="en-US" sz="20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add tuple (e1, …, </a:t>
            </a:r>
            <a:r>
              <a:rPr lang="en-US" sz="1800" dirty="0" err="1" smtClean="0">
                <a:solidFill>
                  <a:schemeClr val="bg1"/>
                </a:solidFill>
              </a:rPr>
              <a:t>eN</a:t>
            </a:r>
            <a:r>
              <a:rPr lang="en-US" sz="1800" dirty="0" smtClean="0">
                <a:solidFill>
                  <a:schemeClr val="bg1"/>
                </a:solidFill>
              </a:rPr>
              <a:t>) to relation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3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void </a:t>
            </a:r>
            <a:r>
              <a:rPr lang="en-US" sz="2000" b="1" dirty="0" smtClean="0">
                <a:solidFill>
                  <a:schemeClr val="bg1"/>
                </a:solidFill>
              </a:rPr>
              <a:t>remove(T1 e1, …, TN </a:t>
            </a:r>
            <a:r>
              <a:rPr lang="en-US" sz="2000" b="1" dirty="0" err="1" smtClean="0">
                <a:solidFill>
                  <a:schemeClr val="bg1"/>
                </a:solidFill>
              </a:rPr>
              <a:t>eN</a:t>
            </a:r>
            <a:r>
              <a:rPr lang="en-US" sz="2000" b="1" dirty="0" smtClean="0">
                <a:solidFill>
                  <a:schemeClr val="bg1"/>
                </a:solidFill>
              </a:rPr>
              <a:t>)</a:t>
            </a:r>
            <a:endParaRPr lang="en-US" sz="20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remove tuple (e1, …, </a:t>
            </a:r>
            <a:r>
              <a:rPr lang="en-US" sz="1800" dirty="0" err="1" smtClean="0">
                <a:solidFill>
                  <a:schemeClr val="bg1"/>
                </a:solidFill>
              </a:rPr>
              <a:t>eN</a:t>
            </a:r>
            <a:r>
              <a:rPr lang="en-US" sz="1800" dirty="0" smtClean="0">
                <a:solidFill>
                  <a:schemeClr val="bg1"/>
                </a:solidFill>
              </a:rPr>
              <a:t>) from relation</a:t>
            </a:r>
            <a:endParaRPr lang="en-US" sz="6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3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void </a:t>
            </a:r>
            <a:r>
              <a:rPr lang="en-US" sz="2000" b="1" dirty="0">
                <a:solidFill>
                  <a:schemeClr val="bg1"/>
                </a:solidFill>
              </a:rPr>
              <a:t>save()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save contents of relation to disk</a:t>
            </a:r>
            <a:endParaRPr lang="en-US" sz="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Compiling Chord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55688"/>
            <a:ext cx="4648200" cy="5268912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Requirements: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JVM for Java 5 or higher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Apache Ant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C++ compiler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(not needed by default)</a:t>
            </a: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Optional: edit </a:t>
            </a:r>
            <a:r>
              <a:rPr lang="en-US" sz="2400" dirty="0" err="1">
                <a:solidFill>
                  <a:schemeClr val="bg1"/>
                </a:solidFill>
              </a:rPr>
              <a:t>chord.properties</a:t>
            </a:r>
            <a:endParaRPr lang="en-US" sz="24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to enable C </a:t>
            </a:r>
            <a:r>
              <a:rPr lang="en-US" sz="2000" dirty="0" err="1">
                <a:solidFill>
                  <a:schemeClr val="bg1"/>
                </a:solidFill>
              </a:rPr>
              <a:t>BuDDy</a:t>
            </a:r>
            <a:r>
              <a:rPr lang="en-US" sz="2000" dirty="0">
                <a:solidFill>
                  <a:schemeClr val="bg1"/>
                </a:solidFill>
              </a:rPr>
              <a:t> library: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set </a:t>
            </a:r>
            <a:r>
              <a:rPr lang="en-US" sz="2000" dirty="0" err="1">
                <a:solidFill>
                  <a:schemeClr val="bg1"/>
                </a:solidFill>
              </a:rPr>
              <a:t>chord.use.buddy</a:t>
            </a:r>
            <a:r>
              <a:rPr lang="en-US" sz="2000" dirty="0">
                <a:solidFill>
                  <a:schemeClr val="bg1"/>
                </a:solidFill>
              </a:rPr>
              <a:t>=true</a:t>
            </a:r>
          </a:p>
          <a:p>
            <a:pPr lvl="1"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to enable C++ JVMTI agent: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set </a:t>
            </a:r>
            <a:r>
              <a:rPr lang="en-US" sz="2000" dirty="0" err="1">
                <a:solidFill>
                  <a:schemeClr val="bg1"/>
                </a:solidFill>
              </a:rPr>
              <a:t>chord.use.jvmti</a:t>
            </a:r>
            <a:r>
              <a:rPr lang="en-US" sz="2000" dirty="0">
                <a:solidFill>
                  <a:schemeClr val="bg1"/>
                </a:solidFill>
              </a:rPr>
              <a:t>=true</a:t>
            </a: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Run in main directory: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ant compile</a:t>
            </a:r>
          </a:p>
        </p:txBody>
      </p:sp>
      <p:sp>
        <p:nvSpPr>
          <p:cNvPr id="960516" name="AutoShape 4"/>
          <p:cNvSpPr>
            <a:spLocks noChangeArrowheads="1"/>
          </p:cNvSpPr>
          <p:nvPr/>
        </p:nvSpPr>
        <p:spPr bwMode="auto">
          <a:xfrm>
            <a:off x="4735513" y="1674631"/>
            <a:ext cx="4038600" cy="5029200"/>
          </a:xfrm>
          <a:prstGeom prst="roundRect">
            <a:avLst>
              <a:gd name="adj" fmla="val 1844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B2B2B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ts val="800"/>
              </a:spcBef>
            </a:pPr>
            <a:r>
              <a:rPr lang="en-US" sz="2000" b="0" dirty="0">
                <a:solidFill>
                  <a:schemeClr val="bg1"/>
                </a:solidFill>
              </a:rPr>
              <a:t>main/</a:t>
            </a:r>
          </a:p>
          <a:p>
            <a:pPr algn="l">
              <a:spcBef>
                <a:spcPts val="800"/>
              </a:spcBef>
            </a:pPr>
            <a:r>
              <a:rPr lang="en-US" sz="2000" b="0" dirty="0">
                <a:solidFill>
                  <a:schemeClr val="bg1"/>
                </a:solidFill>
              </a:rPr>
              <a:t>        build.xml</a:t>
            </a:r>
          </a:p>
          <a:p>
            <a:pPr algn="l">
              <a:spcBef>
                <a:spcPts val="800"/>
              </a:spcBef>
            </a:pPr>
            <a:r>
              <a:rPr lang="en-US" sz="2000" b="0" dirty="0">
                <a:solidFill>
                  <a:schemeClr val="bg1"/>
                </a:solidFill>
              </a:rPr>
              <a:t>        </a:t>
            </a:r>
            <a:r>
              <a:rPr lang="en-US" sz="2000" b="0" dirty="0" err="1">
                <a:solidFill>
                  <a:schemeClr val="bg1"/>
                </a:solidFill>
              </a:rPr>
              <a:t>chord.properties</a:t>
            </a:r>
            <a:endParaRPr lang="en-US" sz="2000" b="0" dirty="0">
              <a:solidFill>
                <a:schemeClr val="bg1"/>
              </a:solidFill>
            </a:endParaRPr>
          </a:p>
          <a:p>
            <a:pPr algn="l">
              <a:spcBef>
                <a:spcPts val="800"/>
              </a:spcBef>
            </a:pPr>
            <a:r>
              <a:rPr lang="en-US" sz="2000" b="0" dirty="0">
                <a:solidFill>
                  <a:schemeClr val="bg1"/>
                </a:solidFill>
              </a:rPr>
              <a:t>        agent/</a:t>
            </a:r>
          </a:p>
          <a:p>
            <a:pPr algn="l">
              <a:spcBef>
                <a:spcPts val="800"/>
              </a:spcBef>
            </a:pPr>
            <a:r>
              <a:rPr lang="en-US" sz="2000" b="0" dirty="0">
                <a:solidFill>
                  <a:schemeClr val="bg1"/>
                </a:solidFill>
              </a:rPr>
              <a:t>        </a:t>
            </a:r>
            <a:r>
              <a:rPr lang="en-US" sz="2000" b="0" dirty="0" err="1">
                <a:solidFill>
                  <a:schemeClr val="bg1"/>
                </a:solidFill>
              </a:rPr>
              <a:t>bdd</a:t>
            </a:r>
            <a:r>
              <a:rPr lang="en-US" sz="2000" b="0" dirty="0">
                <a:solidFill>
                  <a:schemeClr val="bg1"/>
                </a:solidFill>
              </a:rPr>
              <a:t>/</a:t>
            </a:r>
          </a:p>
          <a:p>
            <a:pPr algn="l">
              <a:spcBef>
                <a:spcPts val="800"/>
              </a:spcBef>
            </a:pPr>
            <a:r>
              <a:rPr lang="en-US" sz="2000" b="0" dirty="0">
                <a:solidFill>
                  <a:schemeClr val="bg1"/>
                </a:solidFill>
              </a:rPr>
              <a:t>        doc/ </a:t>
            </a:r>
          </a:p>
          <a:p>
            <a:pPr algn="l">
              <a:spcBef>
                <a:spcPts val="800"/>
              </a:spcBef>
            </a:pPr>
            <a:r>
              <a:rPr lang="en-US" sz="2000" b="0" dirty="0">
                <a:solidFill>
                  <a:schemeClr val="bg1"/>
                </a:solidFill>
              </a:rPr>
              <a:t>        examples/</a:t>
            </a:r>
          </a:p>
          <a:p>
            <a:pPr algn="l">
              <a:spcBef>
                <a:spcPts val="800"/>
              </a:spcBef>
            </a:pPr>
            <a:r>
              <a:rPr lang="en-US" sz="2000" b="0" dirty="0">
                <a:solidFill>
                  <a:schemeClr val="bg1"/>
                </a:solidFill>
              </a:rPr>
              <a:t>        lib/</a:t>
            </a:r>
          </a:p>
          <a:p>
            <a:pPr algn="l">
              <a:spcBef>
                <a:spcPts val="800"/>
              </a:spcBef>
            </a:pPr>
            <a:r>
              <a:rPr lang="en-US" sz="2000" b="0" dirty="0">
                <a:solidFill>
                  <a:schemeClr val="bg1"/>
                </a:solidFill>
              </a:rPr>
              <a:t>        </a:t>
            </a:r>
            <a:r>
              <a:rPr lang="en-US" sz="2000" b="0" dirty="0" err="1">
                <a:solidFill>
                  <a:schemeClr val="bg1"/>
                </a:solidFill>
              </a:rPr>
              <a:t>src</a:t>
            </a:r>
            <a:r>
              <a:rPr lang="en-US" sz="1800" b="0" dirty="0">
                <a:solidFill>
                  <a:schemeClr val="bg1"/>
                </a:solidFill>
                <a:latin typeface="Arial" charset="0"/>
              </a:rPr>
              <a:t>/</a:t>
            </a:r>
          </a:p>
          <a:p>
            <a:pPr algn="l">
              <a:spcBef>
                <a:spcPts val="800"/>
              </a:spcBef>
            </a:pPr>
            <a:r>
              <a:rPr lang="en-US" sz="2000" b="0" dirty="0">
                <a:solidFill>
                  <a:schemeClr val="bg1"/>
                </a:solidFill>
              </a:rPr>
              <a:t>        web</a:t>
            </a:r>
            <a:r>
              <a:rPr lang="en-US" sz="2000" b="0" dirty="0" smtClean="0">
                <a:solidFill>
                  <a:schemeClr val="bg1"/>
                </a:solidFill>
              </a:rPr>
              <a:t>/</a:t>
            </a:r>
          </a:p>
          <a:p>
            <a:pPr algn="l">
              <a:spcBef>
                <a:spcPts val="800"/>
              </a:spcBef>
            </a:pPr>
            <a:r>
              <a:rPr lang="en-US" sz="2000" b="0" dirty="0" smtClean="0">
                <a:solidFill>
                  <a:schemeClr val="bg1"/>
                </a:solidFill>
              </a:rPr>
              <a:t>        chord.jar</a:t>
            </a:r>
          </a:p>
          <a:p>
            <a:pPr algn="l">
              <a:spcBef>
                <a:spcPts val="800"/>
              </a:spcBef>
            </a:pPr>
            <a:r>
              <a:rPr lang="en-US" sz="2000" b="0" dirty="0" smtClean="0">
                <a:solidFill>
                  <a:schemeClr val="bg1"/>
                </a:solidFill>
              </a:rPr>
              <a:t>        libbuddy.so </a:t>
            </a:r>
            <a:r>
              <a:rPr lang="en-US" sz="2000" b="0" dirty="0">
                <a:solidFill>
                  <a:schemeClr val="bg1"/>
                </a:solidFill>
              </a:rPr>
              <a:t>| buddy.dll |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 smtClean="0">
                <a:solidFill>
                  <a:schemeClr val="bg1"/>
                </a:solidFill>
              </a:rPr>
              <a:t>        </a:t>
            </a:r>
            <a:r>
              <a:rPr lang="en-US" sz="2000" b="0" dirty="0" err="1" smtClean="0">
                <a:solidFill>
                  <a:schemeClr val="bg1"/>
                </a:solidFill>
              </a:rPr>
              <a:t>libbuddy.dylib</a:t>
            </a:r>
            <a:endParaRPr lang="en-US" sz="2000" b="0" dirty="0" smtClean="0">
              <a:solidFill>
                <a:schemeClr val="bg1"/>
              </a:solidFill>
            </a:endParaRPr>
          </a:p>
          <a:p>
            <a:pPr algn="l">
              <a:spcBef>
                <a:spcPts val="800"/>
              </a:spcBef>
            </a:pPr>
            <a:r>
              <a:rPr lang="en-US" sz="2000" b="0" dirty="0" smtClean="0">
                <a:solidFill>
                  <a:schemeClr val="bg1"/>
                </a:solidFill>
              </a:rPr>
              <a:t>        libchord_instr_agent.so</a:t>
            </a:r>
            <a:endParaRPr lang="en-US" sz="2000" b="0" dirty="0">
              <a:solidFill>
                <a:schemeClr val="bg1"/>
              </a:solidFill>
            </a:endParaRPr>
          </a:p>
          <a:p>
            <a:pPr algn="l">
              <a:spcBef>
                <a:spcPts val="800"/>
              </a:spcBef>
            </a:pPr>
            <a:endParaRPr lang="en-US" sz="2000" b="0" dirty="0">
              <a:solidFill>
                <a:schemeClr val="bg1"/>
              </a:solidFill>
            </a:endParaRPr>
          </a:p>
          <a:p>
            <a:pPr algn="l">
              <a:spcBef>
                <a:spcPts val="800"/>
              </a:spcBef>
            </a:pP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960547" name="Line 35"/>
          <p:cNvSpPr>
            <a:spLocks noChangeShapeType="1"/>
          </p:cNvSpPr>
          <p:nvPr/>
        </p:nvSpPr>
        <p:spPr bwMode="auto">
          <a:xfrm>
            <a:off x="5324475" y="1371599"/>
            <a:ext cx="0" cy="353872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0548" name="Line 36"/>
          <p:cNvSpPr>
            <a:spLocks noChangeShapeType="1"/>
          </p:cNvSpPr>
          <p:nvPr/>
        </p:nvSpPr>
        <p:spPr bwMode="auto">
          <a:xfrm>
            <a:off x="5324475" y="1611313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0549" name="Line 37"/>
          <p:cNvSpPr>
            <a:spLocks noChangeShapeType="1"/>
          </p:cNvSpPr>
          <p:nvPr/>
        </p:nvSpPr>
        <p:spPr bwMode="auto">
          <a:xfrm>
            <a:off x="5324475" y="2035175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0550" name="Line 38"/>
          <p:cNvSpPr>
            <a:spLocks noChangeShapeType="1"/>
          </p:cNvSpPr>
          <p:nvPr/>
        </p:nvSpPr>
        <p:spPr bwMode="auto">
          <a:xfrm>
            <a:off x="5324475" y="2449513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0551" name="Line 39"/>
          <p:cNvSpPr>
            <a:spLocks noChangeShapeType="1"/>
          </p:cNvSpPr>
          <p:nvPr/>
        </p:nvSpPr>
        <p:spPr bwMode="auto">
          <a:xfrm>
            <a:off x="5324475" y="2851150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0552" name="Line 40"/>
          <p:cNvSpPr>
            <a:spLocks noChangeShapeType="1"/>
          </p:cNvSpPr>
          <p:nvPr/>
        </p:nvSpPr>
        <p:spPr bwMode="auto">
          <a:xfrm>
            <a:off x="5324475" y="3265488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0553" name="Line 41"/>
          <p:cNvSpPr>
            <a:spLocks noChangeShapeType="1"/>
          </p:cNvSpPr>
          <p:nvPr/>
        </p:nvSpPr>
        <p:spPr bwMode="auto">
          <a:xfrm>
            <a:off x="5323996" y="3668713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0554" name="Line 42"/>
          <p:cNvSpPr>
            <a:spLocks noChangeShapeType="1"/>
          </p:cNvSpPr>
          <p:nvPr/>
        </p:nvSpPr>
        <p:spPr bwMode="auto">
          <a:xfrm>
            <a:off x="5323996" y="4070350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0555" name="Line 43"/>
          <p:cNvSpPr>
            <a:spLocks noChangeShapeType="1"/>
          </p:cNvSpPr>
          <p:nvPr/>
        </p:nvSpPr>
        <p:spPr bwMode="auto">
          <a:xfrm>
            <a:off x="5323996" y="4484688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0559" name="Line 47"/>
          <p:cNvSpPr>
            <a:spLocks noChangeShapeType="1"/>
          </p:cNvSpPr>
          <p:nvPr/>
        </p:nvSpPr>
        <p:spPr bwMode="auto">
          <a:xfrm>
            <a:off x="5324475" y="4899025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>
            <a:off x="6510668" y="4040297"/>
            <a:ext cx="668965" cy="2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20"/>
          <p:cNvSpPr>
            <a:spLocks noChangeShapeType="1"/>
          </p:cNvSpPr>
          <p:nvPr/>
        </p:nvSpPr>
        <p:spPr bwMode="auto">
          <a:xfrm flipH="1">
            <a:off x="7156449" y="4040299"/>
            <a:ext cx="23183" cy="1249251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21"/>
          <p:cNvSpPr>
            <a:spLocks noChangeShapeType="1"/>
          </p:cNvSpPr>
          <p:nvPr/>
        </p:nvSpPr>
        <p:spPr bwMode="auto">
          <a:xfrm>
            <a:off x="7848599" y="2840596"/>
            <a:ext cx="1" cy="2634213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>
            <a:off x="8686800" y="2449513"/>
            <a:ext cx="6350" cy="3971926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23"/>
          <p:cNvSpPr>
            <a:spLocks noChangeShapeType="1"/>
          </p:cNvSpPr>
          <p:nvPr/>
        </p:nvSpPr>
        <p:spPr bwMode="auto">
          <a:xfrm>
            <a:off x="6510668" y="4484689"/>
            <a:ext cx="668965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24"/>
          <p:cNvSpPr>
            <a:spLocks noChangeShapeType="1"/>
          </p:cNvSpPr>
          <p:nvPr/>
        </p:nvSpPr>
        <p:spPr bwMode="auto">
          <a:xfrm flipV="1">
            <a:off x="6845300" y="5289550"/>
            <a:ext cx="31115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5"/>
          <p:cNvSpPr>
            <a:spLocks noChangeShapeType="1"/>
          </p:cNvSpPr>
          <p:nvPr/>
        </p:nvSpPr>
        <p:spPr bwMode="auto">
          <a:xfrm flipV="1">
            <a:off x="6510668" y="2840595"/>
            <a:ext cx="1337931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>
            <a:off x="6510669" y="2449513"/>
            <a:ext cx="2176132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27"/>
          <p:cNvSpPr>
            <a:spLocks noChangeShapeType="1"/>
          </p:cNvSpPr>
          <p:nvPr/>
        </p:nvSpPr>
        <p:spPr bwMode="auto">
          <a:xfrm>
            <a:off x="8382000" y="6421438"/>
            <a:ext cx="3048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28"/>
          <p:cNvSpPr>
            <a:spLocks noChangeShapeType="1"/>
          </p:cNvSpPr>
          <p:nvPr/>
        </p:nvSpPr>
        <p:spPr bwMode="auto">
          <a:xfrm flipH="1">
            <a:off x="4800598" y="4189232"/>
            <a:ext cx="0" cy="1646418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31"/>
          <p:cNvSpPr>
            <a:spLocks noChangeShapeType="1"/>
          </p:cNvSpPr>
          <p:nvPr/>
        </p:nvSpPr>
        <p:spPr bwMode="auto">
          <a:xfrm>
            <a:off x="4038601" y="5050467"/>
            <a:ext cx="0" cy="1350334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32"/>
          <p:cNvSpPr>
            <a:spLocks noChangeShapeType="1"/>
          </p:cNvSpPr>
          <p:nvPr/>
        </p:nvSpPr>
        <p:spPr bwMode="auto">
          <a:xfrm flipH="1">
            <a:off x="4235301" y="4191000"/>
            <a:ext cx="565298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36"/>
          <p:cNvSpPr>
            <a:spLocks noChangeShapeType="1"/>
          </p:cNvSpPr>
          <p:nvPr/>
        </p:nvSpPr>
        <p:spPr bwMode="auto">
          <a:xfrm>
            <a:off x="5324475" y="1611313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37"/>
          <p:cNvSpPr>
            <a:spLocks noChangeShapeType="1"/>
          </p:cNvSpPr>
          <p:nvPr/>
        </p:nvSpPr>
        <p:spPr bwMode="auto">
          <a:xfrm>
            <a:off x="5324475" y="2035175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38"/>
          <p:cNvSpPr>
            <a:spLocks noChangeShapeType="1"/>
          </p:cNvSpPr>
          <p:nvPr/>
        </p:nvSpPr>
        <p:spPr bwMode="auto">
          <a:xfrm>
            <a:off x="5324475" y="2449513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39"/>
          <p:cNvSpPr>
            <a:spLocks noChangeShapeType="1"/>
          </p:cNvSpPr>
          <p:nvPr/>
        </p:nvSpPr>
        <p:spPr bwMode="auto">
          <a:xfrm>
            <a:off x="5324475" y="2851150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>
            <a:off x="5324475" y="3265488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41"/>
          <p:cNvSpPr>
            <a:spLocks noChangeShapeType="1"/>
          </p:cNvSpPr>
          <p:nvPr/>
        </p:nvSpPr>
        <p:spPr bwMode="auto">
          <a:xfrm>
            <a:off x="5323996" y="3668713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42"/>
          <p:cNvSpPr>
            <a:spLocks noChangeShapeType="1"/>
          </p:cNvSpPr>
          <p:nvPr/>
        </p:nvSpPr>
        <p:spPr bwMode="auto">
          <a:xfrm>
            <a:off x="5323996" y="4070350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43"/>
          <p:cNvSpPr>
            <a:spLocks noChangeShapeType="1"/>
          </p:cNvSpPr>
          <p:nvPr/>
        </p:nvSpPr>
        <p:spPr bwMode="auto">
          <a:xfrm>
            <a:off x="5323996" y="4484688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47"/>
          <p:cNvSpPr>
            <a:spLocks noChangeShapeType="1"/>
          </p:cNvSpPr>
          <p:nvPr/>
        </p:nvSpPr>
        <p:spPr bwMode="auto">
          <a:xfrm>
            <a:off x="5324475" y="4899025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>
            <a:off x="4800598" y="5835501"/>
            <a:ext cx="438914" cy="149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30"/>
          <p:cNvSpPr>
            <a:spLocks noChangeShapeType="1"/>
          </p:cNvSpPr>
          <p:nvPr/>
        </p:nvSpPr>
        <p:spPr bwMode="auto">
          <a:xfrm>
            <a:off x="4038601" y="6400800"/>
            <a:ext cx="1200911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Rectangle 69"/>
          <p:cNvSpPr/>
          <p:nvPr/>
        </p:nvSpPr>
        <p:spPr bwMode="auto">
          <a:xfrm>
            <a:off x="1590524" y="3994299"/>
            <a:ext cx="2644777" cy="34747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589567" y="4702994"/>
            <a:ext cx="2644777" cy="34747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5617535" y="2253961"/>
            <a:ext cx="893134" cy="34747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5617534" y="2666860"/>
            <a:ext cx="893134" cy="34747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617534" y="3866563"/>
            <a:ext cx="893134" cy="34747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617534" y="4290095"/>
            <a:ext cx="893134" cy="34747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76" name="Line 35"/>
          <p:cNvSpPr>
            <a:spLocks noChangeShapeType="1"/>
          </p:cNvSpPr>
          <p:nvPr/>
        </p:nvSpPr>
        <p:spPr bwMode="auto">
          <a:xfrm flipH="1">
            <a:off x="5323367" y="5312732"/>
            <a:ext cx="0" cy="53035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48"/>
          <p:cNvSpPr>
            <a:spLocks noChangeShapeType="1"/>
          </p:cNvSpPr>
          <p:nvPr/>
        </p:nvSpPr>
        <p:spPr bwMode="auto">
          <a:xfrm>
            <a:off x="5334000" y="5835501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48"/>
          <p:cNvSpPr>
            <a:spLocks noChangeShapeType="1"/>
          </p:cNvSpPr>
          <p:nvPr/>
        </p:nvSpPr>
        <p:spPr bwMode="auto">
          <a:xfrm>
            <a:off x="5334000" y="6400800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35"/>
          <p:cNvSpPr>
            <a:spLocks noChangeShapeType="1"/>
          </p:cNvSpPr>
          <p:nvPr/>
        </p:nvSpPr>
        <p:spPr bwMode="auto">
          <a:xfrm flipH="1">
            <a:off x="5323367" y="5835650"/>
            <a:ext cx="0" cy="5651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35"/>
          <p:cNvSpPr>
            <a:spLocks noChangeShapeType="1"/>
          </p:cNvSpPr>
          <p:nvPr/>
        </p:nvSpPr>
        <p:spPr bwMode="auto">
          <a:xfrm flipH="1">
            <a:off x="5324475" y="4909029"/>
            <a:ext cx="0" cy="402336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48"/>
          <p:cNvSpPr>
            <a:spLocks noChangeShapeType="1"/>
          </p:cNvSpPr>
          <p:nvPr/>
        </p:nvSpPr>
        <p:spPr bwMode="auto">
          <a:xfrm>
            <a:off x="5324475" y="5300663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47" grpId="0" animBg="1"/>
      <p:bldP spid="960548" grpId="0" animBg="1"/>
      <p:bldP spid="960549" grpId="0" animBg="1"/>
      <p:bldP spid="960550" grpId="0" animBg="1"/>
      <p:bldP spid="960551" grpId="0" animBg="1"/>
      <p:bldP spid="960552" grpId="0" animBg="1"/>
      <p:bldP spid="960553" grpId="0" animBg="1"/>
      <p:bldP spid="960554" grpId="0" animBg="1"/>
      <p:bldP spid="960555" grpId="0" animBg="1"/>
      <p:bldP spid="960559" grpId="0" animBg="1"/>
      <p:bldP spid="37" grpId="0" animBg="1"/>
      <p:bldP spid="38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64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1" grpId="0" animBg="1"/>
      <p:bldP spid="8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chord.project.analyses.ProgramRel</a:t>
            </a:r>
            <a:r>
              <a:rPr lang="en-US" dirty="0" smtClean="0">
                <a:solidFill>
                  <a:schemeClr val="bg1"/>
                </a:solidFill>
              </a:rPr>
              <a:t>&lt;T&gt; API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void load()</a:t>
            </a:r>
            <a:endParaRPr lang="en-US" sz="20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load contents of relation from disk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8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Iterable</a:t>
            </a:r>
            <a:r>
              <a:rPr lang="en-US" sz="2000" b="1" dirty="0" smtClean="0">
                <a:solidFill>
                  <a:schemeClr val="bg1"/>
                </a:solidFill>
              </a:rPr>
              <a:t>&lt;T1,…,TN&gt; </a:t>
            </a:r>
            <a:r>
              <a:rPr lang="en-US" sz="2000" b="1" dirty="0" err="1" smtClean="0">
                <a:solidFill>
                  <a:schemeClr val="bg1"/>
                </a:solidFill>
              </a:rPr>
              <a:t>getAryNValTuples</a:t>
            </a:r>
            <a:r>
              <a:rPr lang="en-US" sz="2000" b="1" dirty="0" smtClean="0">
                <a:solidFill>
                  <a:schemeClr val="bg1"/>
                </a:solidFill>
              </a:rPr>
              <a:t>()</a:t>
            </a:r>
            <a:endParaRPr lang="en-US" sz="20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iterate over all tuples in the relation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8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size()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number of tuples in the relation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8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boolean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contains(T1 e1, …, </a:t>
            </a:r>
            <a:r>
              <a:rPr lang="en-US" sz="2000" b="1" dirty="0" smtClean="0">
                <a:solidFill>
                  <a:schemeClr val="bg1"/>
                </a:solidFill>
              </a:rPr>
              <a:t>TN </a:t>
            </a:r>
            <a:r>
              <a:rPr lang="en-US" sz="2000" b="1" dirty="0" err="1" smtClean="0">
                <a:solidFill>
                  <a:schemeClr val="bg1"/>
                </a:solidFill>
              </a:rPr>
              <a:t>eN</a:t>
            </a:r>
            <a:r>
              <a:rPr lang="en-US" sz="2000" b="1" dirty="0" smtClean="0">
                <a:solidFill>
                  <a:schemeClr val="bg1"/>
                </a:solidFill>
              </a:rPr>
              <a:t>)</a:t>
            </a:r>
            <a:endParaRPr lang="en-US" sz="20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does relation contain tuple (e1, …, </a:t>
            </a:r>
            <a:r>
              <a:rPr lang="en-US" sz="1800" dirty="0" err="1" smtClean="0">
                <a:solidFill>
                  <a:schemeClr val="bg1"/>
                </a:solidFill>
              </a:rPr>
              <a:t>eN</a:t>
            </a:r>
            <a:r>
              <a:rPr lang="en-US" sz="1800" dirty="0" smtClean="0">
                <a:solidFill>
                  <a:schemeClr val="bg1"/>
                </a:solidFill>
              </a:rPr>
              <a:t>)?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8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RelView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getView</a:t>
            </a:r>
            <a:r>
              <a:rPr lang="en-US" sz="2000" b="1" dirty="0" smtClean="0">
                <a:solidFill>
                  <a:schemeClr val="bg1"/>
                </a:solidFill>
              </a:rPr>
              <a:t>()</a:t>
            </a:r>
            <a:endParaRPr lang="en-US" sz="20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obtain a copy of the relation upon which to do projection, selection, etc. without affecting original relation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5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void close()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free memory used to hold relation</a:t>
            </a:r>
            <a:endParaRPr lang="en-US" sz="1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1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Pointer Analysis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225" y="1219200"/>
            <a:ext cx="8458200" cy="50292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Answers which pointers can point to which objects at run-time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Central to </a:t>
            </a:r>
            <a:r>
              <a:rPr lang="en-US" sz="2200" i="1" dirty="0">
                <a:solidFill>
                  <a:schemeClr val="bg1"/>
                </a:solidFill>
              </a:rPr>
              <a:t>many</a:t>
            </a:r>
            <a:r>
              <a:rPr lang="en-US" sz="2200" dirty="0">
                <a:solidFill>
                  <a:schemeClr val="bg1"/>
                </a:solidFill>
              </a:rPr>
              <a:t> program optimization &amp; verification problems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Problem is </a:t>
            </a:r>
            <a:r>
              <a:rPr lang="en-US" sz="2200" dirty="0" err="1">
                <a:solidFill>
                  <a:schemeClr val="bg1"/>
                </a:solidFill>
              </a:rPr>
              <a:t>undecidable</a:t>
            </a:r>
            <a:endParaRPr lang="en-US" sz="22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No exact (i.e. both sound and complete) solution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But many conservative (i.e. sound) approximate solutions exist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Determine which pointers </a:t>
            </a:r>
            <a:r>
              <a:rPr lang="en-US" sz="2000" i="1" dirty="0">
                <a:solidFill>
                  <a:schemeClr val="bg1"/>
                </a:solidFill>
              </a:rPr>
              <a:t>may</a:t>
            </a:r>
            <a:r>
              <a:rPr lang="en-US" sz="2000" dirty="0">
                <a:solidFill>
                  <a:schemeClr val="bg1"/>
                </a:solidFill>
              </a:rPr>
              <a:t> point to which objects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All are incomplete but differ in precision (i.e. false-positive rate)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Continues to be active area of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959528" name="Rectangle 40"/>
          <p:cNvSpPr>
            <a:spLocks noChangeArrowheads="1"/>
          </p:cNvSpPr>
          <p:nvPr/>
        </p:nvSpPr>
        <p:spPr bwMode="auto">
          <a:xfrm>
            <a:off x="5181600" y="1000125"/>
            <a:ext cx="3429000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a = new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[…];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a;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59530" name="Rectangle 42"/>
          <p:cNvSpPr>
            <a:spLocks noChangeArrowheads="1"/>
          </p:cNvSpPr>
          <p:nvPr/>
        </p:nvSpPr>
        <p:spPr bwMode="auto">
          <a:xfrm>
            <a:off x="511175" y="990600"/>
            <a:ext cx="4267200" cy="4079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 events, floors;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static void main(String[] a)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b = new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el = new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this.events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el;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new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this.floors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for (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 = 0; i &lt; K; i++)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Event e = new Event();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 = e;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for (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 = 0; i &lt; M; i++)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Floor f = new Floor();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 = f;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5538788" y="5148263"/>
            <a:ext cx="308098" cy="32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37" name="Oval 10"/>
          <p:cNvSpPr>
            <a:spLocks noChangeArrowheads="1"/>
          </p:cNvSpPr>
          <p:nvPr/>
        </p:nvSpPr>
        <p:spPr bwMode="auto">
          <a:xfrm>
            <a:off x="6988175" y="3744913"/>
            <a:ext cx="877888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/>
              <a:t>List</a:t>
            </a:r>
          </a:p>
        </p:txBody>
      </p:sp>
      <p:sp>
        <p:nvSpPr>
          <p:cNvPr id="38" name="Oval 12"/>
          <p:cNvSpPr>
            <a:spLocks noChangeArrowheads="1"/>
          </p:cNvSpPr>
          <p:nvPr/>
        </p:nvSpPr>
        <p:spPr bwMode="auto">
          <a:xfrm>
            <a:off x="6259513" y="2819400"/>
            <a:ext cx="931862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/>
              <a:t>Bldg</a:t>
            </a:r>
          </a:p>
        </p:txBody>
      </p:sp>
      <p:sp>
        <p:nvSpPr>
          <p:cNvPr id="39" name="Oval 13"/>
          <p:cNvSpPr>
            <a:spLocks noChangeArrowheads="1"/>
          </p:cNvSpPr>
          <p:nvPr/>
        </p:nvSpPr>
        <p:spPr bwMode="auto">
          <a:xfrm>
            <a:off x="5356225" y="5519738"/>
            <a:ext cx="6096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/>
              <a:t>Event</a:t>
            </a:r>
          </a:p>
        </p:txBody>
      </p:sp>
      <p:cxnSp>
        <p:nvCxnSpPr>
          <p:cNvPr id="40" name="AutoShape 14"/>
          <p:cNvCxnSpPr>
            <a:cxnSpLocks noChangeShapeType="1"/>
            <a:stCxn id="46" idx="4"/>
            <a:endCxn id="39" idx="0"/>
          </p:cNvCxnSpPr>
          <p:nvPr/>
        </p:nvCxnSpPr>
        <p:spPr bwMode="auto">
          <a:xfrm flipH="1">
            <a:off x="5661025" y="5138738"/>
            <a:ext cx="312738" cy="3810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Oval 15"/>
          <p:cNvSpPr>
            <a:spLocks noChangeArrowheads="1"/>
          </p:cNvSpPr>
          <p:nvPr/>
        </p:nvSpPr>
        <p:spPr bwMode="auto">
          <a:xfrm>
            <a:off x="5534025" y="3744913"/>
            <a:ext cx="877888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/>
              <a:t>List</a:t>
            </a:r>
          </a:p>
        </p:txBody>
      </p:sp>
      <p:cxnSp>
        <p:nvCxnSpPr>
          <p:cNvPr id="42" name="AutoShape 16"/>
          <p:cNvCxnSpPr>
            <a:cxnSpLocks noChangeShapeType="1"/>
            <a:stCxn id="38" idx="4"/>
            <a:endCxn id="41" idx="0"/>
          </p:cNvCxnSpPr>
          <p:nvPr/>
        </p:nvCxnSpPr>
        <p:spPr bwMode="auto">
          <a:xfrm flipH="1">
            <a:off x="5973763" y="3276600"/>
            <a:ext cx="752475" cy="46831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5524500" y="3330575"/>
            <a:ext cx="733425" cy="220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events</a:t>
            </a:r>
          </a:p>
        </p:txBody>
      </p:sp>
      <p:cxnSp>
        <p:nvCxnSpPr>
          <p:cNvPr id="44" name="AutoShape 18"/>
          <p:cNvCxnSpPr>
            <a:cxnSpLocks noChangeShapeType="1"/>
            <a:stCxn id="38" idx="4"/>
            <a:endCxn id="37" idx="0"/>
          </p:cNvCxnSpPr>
          <p:nvPr/>
        </p:nvCxnSpPr>
        <p:spPr bwMode="auto">
          <a:xfrm>
            <a:off x="6726238" y="3276600"/>
            <a:ext cx="701675" cy="46831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7159625" y="3319463"/>
            <a:ext cx="733425" cy="2206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floors</a:t>
            </a: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5534025" y="4681538"/>
            <a:ext cx="877888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/>
              <a:t>Obj[]</a:t>
            </a:r>
          </a:p>
        </p:txBody>
      </p:sp>
      <p:cxnSp>
        <p:nvCxnSpPr>
          <p:cNvPr id="47" name="AutoShape 21"/>
          <p:cNvCxnSpPr>
            <a:cxnSpLocks noChangeShapeType="1"/>
            <a:endCxn id="46" idx="0"/>
          </p:cNvCxnSpPr>
          <p:nvPr/>
        </p:nvCxnSpPr>
        <p:spPr bwMode="auto">
          <a:xfrm>
            <a:off x="5973763" y="4202113"/>
            <a:ext cx="0" cy="479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5676900" y="4300538"/>
            <a:ext cx="617157" cy="227755"/>
          </a:xfrm>
          <a:prstGeom prst="rect">
            <a:avLst/>
          </a:prstGeom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9" name="Oval 23"/>
          <p:cNvSpPr>
            <a:spLocks noChangeArrowheads="1"/>
          </p:cNvSpPr>
          <p:nvPr/>
        </p:nvSpPr>
        <p:spPr bwMode="auto">
          <a:xfrm>
            <a:off x="6989763" y="4681538"/>
            <a:ext cx="877887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 err="1" smtClean="0"/>
              <a:t>Obj</a:t>
            </a:r>
            <a:r>
              <a:rPr lang="en-US" b="0" dirty="0" smtClean="0"/>
              <a:t>[]</a:t>
            </a:r>
            <a:endParaRPr lang="en-US" b="0" dirty="0"/>
          </a:p>
        </p:txBody>
      </p:sp>
      <p:cxnSp>
        <p:nvCxnSpPr>
          <p:cNvPr id="50" name="AutoShape 24"/>
          <p:cNvCxnSpPr>
            <a:cxnSpLocks noChangeShapeType="1"/>
            <a:endCxn id="49" idx="0"/>
          </p:cNvCxnSpPr>
          <p:nvPr/>
        </p:nvCxnSpPr>
        <p:spPr bwMode="auto">
          <a:xfrm>
            <a:off x="7429500" y="4202113"/>
            <a:ext cx="0" cy="479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7132638" y="4300538"/>
            <a:ext cx="617157" cy="227755"/>
          </a:xfrm>
          <a:prstGeom prst="rect">
            <a:avLst/>
          </a:prstGeom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2" name="Oval 26"/>
          <p:cNvSpPr>
            <a:spLocks noChangeArrowheads="1"/>
          </p:cNvSpPr>
          <p:nvPr/>
        </p:nvSpPr>
        <p:spPr bwMode="auto">
          <a:xfrm>
            <a:off x="6858000" y="5519738"/>
            <a:ext cx="6096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/>
              <a:t>Floor</a:t>
            </a:r>
          </a:p>
        </p:txBody>
      </p:sp>
      <p:cxnSp>
        <p:nvCxnSpPr>
          <p:cNvPr id="53" name="AutoShape 27"/>
          <p:cNvCxnSpPr>
            <a:cxnSpLocks noChangeShapeType="1"/>
            <a:stCxn id="49" idx="4"/>
            <a:endCxn id="52" idx="0"/>
          </p:cNvCxnSpPr>
          <p:nvPr/>
        </p:nvCxnSpPr>
        <p:spPr bwMode="auto">
          <a:xfrm flipH="1">
            <a:off x="7162800" y="5138738"/>
            <a:ext cx="266700" cy="3810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7010400" y="5159375"/>
            <a:ext cx="308098" cy="32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7543800" y="5519738"/>
            <a:ext cx="6096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/>
              <a:t>Floor</a:t>
            </a:r>
          </a:p>
        </p:txBody>
      </p:sp>
      <p:cxnSp>
        <p:nvCxnSpPr>
          <p:cNvPr id="56" name="AutoShape 30"/>
          <p:cNvCxnSpPr>
            <a:cxnSpLocks noChangeShapeType="1"/>
            <a:stCxn id="49" idx="4"/>
            <a:endCxn id="55" idx="0"/>
          </p:cNvCxnSpPr>
          <p:nvPr/>
        </p:nvCxnSpPr>
        <p:spPr bwMode="auto">
          <a:xfrm>
            <a:off x="7429500" y="5138738"/>
            <a:ext cx="419100" cy="3810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664450" y="5159375"/>
            <a:ext cx="308098" cy="32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8" name="Oval 37"/>
          <p:cNvSpPr>
            <a:spLocks noChangeArrowheads="1"/>
          </p:cNvSpPr>
          <p:nvPr/>
        </p:nvSpPr>
        <p:spPr bwMode="auto">
          <a:xfrm>
            <a:off x="6042025" y="5534025"/>
            <a:ext cx="6096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/>
              <a:t>Event</a:t>
            </a:r>
          </a:p>
        </p:txBody>
      </p:sp>
      <p:cxnSp>
        <p:nvCxnSpPr>
          <p:cNvPr id="59" name="AutoShape 38"/>
          <p:cNvCxnSpPr>
            <a:cxnSpLocks noChangeShapeType="1"/>
            <a:stCxn id="46" idx="4"/>
            <a:endCxn id="58" idx="0"/>
          </p:cNvCxnSpPr>
          <p:nvPr/>
        </p:nvCxnSpPr>
        <p:spPr bwMode="auto">
          <a:xfrm>
            <a:off x="5973763" y="5138738"/>
            <a:ext cx="373062" cy="3952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Text Box 39"/>
          <p:cNvSpPr txBox="1">
            <a:spLocks noChangeArrowheads="1"/>
          </p:cNvSpPr>
          <p:nvPr/>
        </p:nvSpPr>
        <p:spPr bwMode="auto">
          <a:xfrm>
            <a:off x="6145213" y="5151438"/>
            <a:ext cx="308098" cy="32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74466" y="2222202"/>
            <a:ext cx="308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b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cxnSp>
        <p:nvCxnSpPr>
          <p:cNvPr id="62" name="Straight Arrow Connector 61"/>
          <p:cNvCxnSpPr>
            <a:stCxn id="61" idx="2"/>
            <a:endCxn id="38" idx="0"/>
          </p:cNvCxnSpPr>
          <p:nvPr/>
        </p:nvCxnSpPr>
        <p:spPr bwMode="auto">
          <a:xfrm flipH="1">
            <a:off x="6725444" y="2560756"/>
            <a:ext cx="3071" cy="258644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TextBox 62"/>
          <p:cNvSpPr txBox="1"/>
          <p:nvPr/>
        </p:nvSpPr>
        <p:spPr>
          <a:xfrm>
            <a:off x="4750072" y="3799367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el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cxnSp>
        <p:nvCxnSpPr>
          <p:cNvPr id="64" name="Straight Arrow Connector 63"/>
          <p:cNvCxnSpPr>
            <a:stCxn id="63" idx="3"/>
            <a:endCxn id="41" idx="2"/>
          </p:cNvCxnSpPr>
          <p:nvPr/>
        </p:nvCxnSpPr>
        <p:spPr bwMode="auto">
          <a:xfrm>
            <a:off x="5181600" y="3968644"/>
            <a:ext cx="352425" cy="4869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TextBox 64"/>
          <p:cNvSpPr txBox="1"/>
          <p:nvPr/>
        </p:nvSpPr>
        <p:spPr>
          <a:xfrm>
            <a:off x="8189705" y="3810000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f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l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cxnSp>
        <p:nvCxnSpPr>
          <p:cNvPr id="66" name="Straight Arrow Connector 65"/>
          <p:cNvCxnSpPr>
            <a:stCxn id="65" idx="1"/>
            <a:endCxn id="37" idx="6"/>
          </p:cNvCxnSpPr>
          <p:nvPr/>
        </p:nvCxnSpPr>
        <p:spPr bwMode="auto">
          <a:xfrm flipH="1" flipV="1">
            <a:off x="7866063" y="3973513"/>
            <a:ext cx="323642" cy="5764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7004124" y="6172200"/>
            <a:ext cx="308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f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cxnSp>
        <p:nvCxnSpPr>
          <p:cNvPr id="68" name="Straight Arrow Connector 67"/>
          <p:cNvCxnSpPr>
            <a:stCxn id="67" idx="0"/>
            <a:endCxn id="52" idx="4"/>
          </p:cNvCxnSpPr>
          <p:nvPr/>
        </p:nvCxnSpPr>
        <p:spPr bwMode="auto">
          <a:xfrm flipV="1">
            <a:off x="7158173" y="5900738"/>
            <a:ext cx="4627" cy="271462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TextBox 68"/>
          <p:cNvSpPr txBox="1"/>
          <p:nvPr/>
        </p:nvSpPr>
        <p:spPr>
          <a:xfrm>
            <a:off x="5486400" y="6172530"/>
            <a:ext cx="308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e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cxnSp>
        <p:nvCxnSpPr>
          <p:cNvPr id="70" name="Straight Arrow Connector 69"/>
          <p:cNvCxnSpPr>
            <a:stCxn id="69" idx="0"/>
          </p:cNvCxnSpPr>
          <p:nvPr/>
        </p:nvCxnSpPr>
        <p:spPr bwMode="auto">
          <a:xfrm flipV="1">
            <a:off x="5640449" y="5901068"/>
            <a:ext cx="4627" cy="271462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6223837" y="6170761"/>
            <a:ext cx="308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e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cxnSp>
        <p:nvCxnSpPr>
          <p:cNvPr id="72" name="Straight Arrow Connector 71"/>
          <p:cNvCxnSpPr>
            <a:stCxn id="71" idx="0"/>
          </p:cNvCxnSpPr>
          <p:nvPr/>
        </p:nvCxnSpPr>
        <p:spPr bwMode="auto">
          <a:xfrm flipV="1">
            <a:off x="6377886" y="5899299"/>
            <a:ext cx="4627" cy="271462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TextBox 72"/>
          <p:cNvSpPr txBox="1"/>
          <p:nvPr/>
        </p:nvSpPr>
        <p:spPr>
          <a:xfrm>
            <a:off x="7714169" y="6170761"/>
            <a:ext cx="308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f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cxnSp>
        <p:nvCxnSpPr>
          <p:cNvPr id="74" name="Straight Arrow Connector 73"/>
          <p:cNvCxnSpPr>
            <a:stCxn id="73" idx="0"/>
          </p:cNvCxnSpPr>
          <p:nvPr/>
        </p:nvCxnSpPr>
        <p:spPr bwMode="auto">
          <a:xfrm flipV="1">
            <a:off x="7868218" y="5899299"/>
            <a:ext cx="4627" cy="271462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4841048" y="474558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a</a:t>
            </a:r>
          </a:p>
        </p:txBody>
      </p:sp>
      <p:cxnSp>
        <p:nvCxnSpPr>
          <p:cNvPr id="76" name="Straight Arrow Connector 75"/>
          <p:cNvCxnSpPr>
            <a:stCxn id="75" idx="3"/>
            <a:endCxn id="46" idx="2"/>
          </p:cNvCxnSpPr>
          <p:nvPr/>
        </p:nvCxnSpPr>
        <p:spPr bwMode="auto">
          <a:xfrm flipV="1">
            <a:off x="5149146" y="4910138"/>
            <a:ext cx="384879" cy="4719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Box 76"/>
          <p:cNvSpPr txBox="1"/>
          <p:nvPr/>
        </p:nvSpPr>
        <p:spPr>
          <a:xfrm>
            <a:off x="8212690" y="474743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a</a:t>
            </a:r>
          </a:p>
        </p:txBody>
      </p:sp>
      <p:cxnSp>
        <p:nvCxnSpPr>
          <p:cNvPr id="78" name="Straight Arrow Connector 77"/>
          <p:cNvCxnSpPr>
            <a:stCxn id="77" idx="1"/>
            <a:endCxn id="49" idx="6"/>
          </p:cNvCxnSpPr>
          <p:nvPr/>
        </p:nvCxnSpPr>
        <p:spPr bwMode="auto">
          <a:xfrm flipH="1" flipV="1">
            <a:off x="7867650" y="4910138"/>
            <a:ext cx="345040" cy="6574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AutoShape 43"/>
          <p:cNvSpPr>
            <a:spLocks noChangeArrowheads="1"/>
          </p:cNvSpPr>
          <p:nvPr/>
        </p:nvSpPr>
        <p:spPr bwMode="auto">
          <a:xfrm>
            <a:off x="1066800" y="5257800"/>
            <a:ext cx="2562668" cy="434975"/>
          </a:xfrm>
          <a:prstGeom prst="roundRect">
            <a:avLst>
              <a:gd name="adj" fmla="val 16667"/>
            </a:avLst>
          </a:prstGeom>
          <a:noFill/>
          <a:ln w="25400" algn="ctr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0" dirty="0" smtClean="0">
                <a:solidFill>
                  <a:schemeClr val="bg1"/>
                </a:solidFill>
              </a:rPr>
              <a:t>disjoint-reach(</a:t>
            </a:r>
            <a:r>
              <a:rPr lang="en-US" sz="1800" dirty="0" smtClean="0">
                <a:solidFill>
                  <a:schemeClr val="bg1"/>
                </a:solidFill>
                <a:latin typeface="Courier New" pitchFamily="49" charset="0"/>
              </a:rPr>
              <a:t>el</a:t>
            </a:r>
            <a:r>
              <a:rPr lang="en-US" sz="1800" b="0" dirty="0" smtClean="0">
                <a:solidFill>
                  <a:schemeClr val="bg1"/>
                </a:solidFill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urier New" pitchFamily="49" charset="0"/>
              </a:rPr>
              <a:t>fl</a:t>
            </a:r>
            <a:r>
              <a:rPr lang="en-US" sz="1800" b="0" dirty="0" smtClean="0">
                <a:solidFill>
                  <a:schemeClr val="bg1"/>
                </a:solidFill>
              </a:rPr>
              <a:t>)?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80" name="Picture 182" descr="ti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3" y="5218906"/>
            <a:ext cx="484187" cy="484188"/>
          </a:xfrm>
          <a:prstGeom prst="rect">
            <a:avLst/>
          </a:prstGeom>
          <a:noFill/>
          <a:ex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8" grpId="0" animBg="1"/>
      <p:bldP spid="39" grpId="0" animBg="1"/>
      <p:bldP spid="41" grpId="0" animBg="1"/>
      <p:bldP spid="43" grpId="0"/>
      <p:bldP spid="45" grpId="0"/>
      <p:bldP spid="46" grpId="0" animBg="1"/>
      <p:bldP spid="48" grpId="0" animBg="1"/>
      <p:bldP spid="49" grpId="0" animBg="1"/>
      <p:bldP spid="51" grpId="0" animBg="1"/>
      <p:bldP spid="52" grpId="0" animBg="1"/>
      <p:bldP spid="54" grpId="0"/>
      <p:bldP spid="55" grpId="0" animBg="1"/>
      <p:bldP spid="57" grpId="0"/>
      <p:bldP spid="58" grpId="0" animBg="1"/>
      <p:bldP spid="60" grpId="0"/>
      <p:bldP spid="61" grpId="0"/>
      <p:bldP spid="63" grpId="0"/>
      <p:bldP spid="65" grpId="0"/>
      <p:bldP spid="67" grpId="0"/>
      <p:bldP spid="69" grpId="0"/>
      <p:bldP spid="71" grpId="0"/>
      <p:bldP spid="73" grpId="0"/>
      <p:bldP spid="75" grpId="0"/>
      <p:bldP spid="77" grpId="0"/>
      <p:bldP spid="7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0-CFA Pointer Analysis for Java</a:t>
            </a:r>
          </a:p>
        </p:txBody>
      </p:sp>
      <p:sp>
        <p:nvSpPr>
          <p:cNvPr id="926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Flow sensitivity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flow-insensitive: ignores intra-procedural control flow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Call graph construction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Heap abstraction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Aggregate modeling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Context sensitivity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Example: Flow Insensitivity</a:t>
            </a:r>
          </a:p>
        </p:txBody>
      </p:sp>
      <p:sp>
        <p:nvSpPr>
          <p:cNvPr id="927749" name="Rectangle 5"/>
          <p:cNvSpPr>
            <a:spLocks noChangeArrowheads="1"/>
          </p:cNvSpPr>
          <p:nvPr/>
        </p:nvSpPr>
        <p:spPr bwMode="auto">
          <a:xfrm>
            <a:off x="4724400" y="990600"/>
            <a:ext cx="3581400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a = new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[…];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a;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27772" name="Rectangle 28"/>
          <p:cNvSpPr>
            <a:spLocks noChangeArrowheads="1"/>
          </p:cNvSpPr>
          <p:nvPr/>
        </p:nvSpPr>
        <p:spPr bwMode="auto">
          <a:xfrm>
            <a:off x="511175" y="990600"/>
            <a:ext cx="4267200" cy="4079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 events, floors;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static void main(String[] a)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b = new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el = new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this.events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el;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new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this.floors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Event e = new Event();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 ] = e;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Floor f = new Floor();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 ] = f;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27774" name="Rectangle 30"/>
          <p:cNvSpPr>
            <a:spLocks noChangeArrowheads="1"/>
          </p:cNvSpPr>
          <p:nvPr/>
        </p:nvSpPr>
        <p:spPr bwMode="auto">
          <a:xfrm>
            <a:off x="1131888" y="3190875"/>
            <a:ext cx="3484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 = 0; i &lt; K; i++)</a:t>
            </a:r>
          </a:p>
        </p:txBody>
      </p:sp>
      <p:sp>
        <p:nvSpPr>
          <p:cNvPr id="927775" name="Rectangle 31"/>
          <p:cNvSpPr>
            <a:spLocks noChangeArrowheads="1"/>
          </p:cNvSpPr>
          <p:nvPr/>
        </p:nvSpPr>
        <p:spPr bwMode="auto">
          <a:xfrm>
            <a:off x="1109663" y="3843338"/>
            <a:ext cx="3516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(int i = 0; i &lt; M; i++)</a:t>
            </a:r>
          </a:p>
        </p:txBody>
      </p:sp>
      <p:sp>
        <p:nvSpPr>
          <p:cNvPr id="927778" name="Rectangle 34"/>
          <p:cNvSpPr>
            <a:spLocks noChangeArrowheads="1"/>
          </p:cNvSpPr>
          <p:nvPr/>
        </p:nvSpPr>
        <p:spPr bwMode="auto">
          <a:xfrm>
            <a:off x="2589213" y="3635375"/>
            <a:ext cx="306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</a:t>
            </a:r>
          </a:p>
        </p:txBody>
      </p:sp>
      <p:sp>
        <p:nvSpPr>
          <p:cNvPr id="927779" name="Rectangle 35"/>
          <p:cNvSpPr>
            <a:spLocks noChangeArrowheads="1"/>
          </p:cNvSpPr>
          <p:nvPr/>
        </p:nvSpPr>
        <p:spPr bwMode="auto">
          <a:xfrm>
            <a:off x="2589213" y="3624263"/>
            <a:ext cx="306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</a:p>
        </p:txBody>
      </p:sp>
      <p:sp>
        <p:nvSpPr>
          <p:cNvPr id="927780" name="Rectangle 36"/>
          <p:cNvSpPr>
            <a:spLocks noChangeArrowheads="1"/>
          </p:cNvSpPr>
          <p:nvPr/>
        </p:nvSpPr>
        <p:spPr bwMode="auto">
          <a:xfrm>
            <a:off x="2590800" y="4289425"/>
            <a:ext cx="30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</a:t>
            </a:r>
          </a:p>
        </p:txBody>
      </p:sp>
      <p:sp>
        <p:nvSpPr>
          <p:cNvPr id="927781" name="Rectangle 37"/>
          <p:cNvSpPr>
            <a:spLocks noChangeArrowheads="1"/>
          </p:cNvSpPr>
          <p:nvPr/>
        </p:nvSpPr>
        <p:spPr bwMode="auto">
          <a:xfrm>
            <a:off x="2590800" y="4278313"/>
            <a:ext cx="30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277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9277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74" grpId="0"/>
      <p:bldP spid="927775" grpId="0"/>
      <p:bldP spid="927778" grpId="0"/>
      <p:bldP spid="927779" grpId="0"/>
      <p:bldP spid="927780" grpId="0"/>
      <p:bldP spid="92778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0-CFA Pointer Analysis for Java</a:t>
            </a:r>
          </a:p>
        </p:txBody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Flow sensitivity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flow-insensitive: ignores intra-procedural control flow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Call graph construction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“on-the-fly”: mutually recursively with pointer analysis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Heap abstraction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Aggregate modeling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Context sensitivity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70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Example: Call Graph (Base Case)</a:t>
            </a:r>
          </a:p>
        </p:txBody>
      </p:sp>
      <p:sp>
        <p:nvSpPr>
          <p:cNvPr id="925747" name="AutoShape 51"/>
          <p:cNvSpPr>
            <a:spLocks noChangeArrowheads="1"/>
          </p:cNvSpPr>
          <p:nvPr/>
        </p:nvSpPr>
        <p:spPr bwMode="auto">
          <a:xfrm>
            <a:off x="5105400" y="3460750"/>
            <a:ext cx="2895600" cy="95885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solidFill>
                  <a:schemeClr val="bg1"/>
                </a:solidFill>
              </a:rPr>
              <a:t>Code deemed reachable so far …</a:t>
            </a:r>
          </a:p>
        </p:txBody>
      </p:sp>
      <p:sp>
        <p:nvSpPr>
          <p:cNvPr id="925749" name="Rectangle 53"/>
          <p:cNvSpPr>
            <a:spLocks noChangeArrowheads="1"/>
          </p:cNvSpPr>
          <p:nvPr/>
        </p:nvSpPr>
        <p:spPr bwMode="auto">
          <a:xfrm>
            <a:off x="4724400" y="990600"/>
            <a:ext cx="3581400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a = new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[…];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a;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25756" name="AutoShape 60"/>
          <p:cNvSpPr>
            <a:spLocks noChangeArrowheads="1"/>
          </p:cNvSpPr>
          <p:nvPr/>
        </p:nvSpPr>
        <p:spPr bwMode="auto">
          <a:xfrm>
            <a:off x="1014413" y="1677988"/>
            <a:ext cx="2566987" cy="29210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758" name="Rectangle 62"/>
          <p:cNvSpPr>
            <a:spLocks noChangeArrowheads="1"/>
          </p:cNvSpPr>
          <p:nvPr/>
        </p:nvSpPr>
        <p:spPr bwMode="auto">
          <a:xfrm>
            <a:off x="990600" y="3211513"/>
            <a:ext cx="3484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for (int i = 0; i &lt; K; i++)</a:t>
            </a:r>
          </a:p>
        </p:txBody>
      </p:sp>
      <p:sp>
        <p:nvSpPr>
          <p:cNvPr id="925760" name="Rectangle 64"/>
          <p:cNvSpPr>
            <a:spLocks noChangeArrowheads="1"/>
          </p:cNvSpPr>
          <p:nvPr/>
        </p:nvSpPr>
        <p:spPr bwMode="auto">
          <a:xfrm>
            <a:off x="1000125" y="3865563"/>
            <a:ext cx="3484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for (int i = 0; i &lt; M; i++)</a:t>
            </a:r>
          </a:p>
        </p:txBody>
      </p:sp>
      <p:sp>
        <p:nvSpPr>
          <p:cNvPr id="925761" name="Rectangle 65"/>
          <p:cNvSpPr>
            <a:spLocks noChangeArrowheads="1"/>
          </p:cNvSpPr>
          <p:nvPr/>
        </p:nvSpPr>
        <p:spPr bwMode="auto">
          <a:xfrm>
            <a:off x="381000" y="990600"/>
            <a:ext cx="4343400" cy="4079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 events, floors;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static void main(String[] a)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b = new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el = new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this.events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el;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new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this.floors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Event e = new Event();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[*] = e;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Floor f = new Floor();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[*] = f;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25762" name="Text Box 66"/>
          <p:cNvSpPr txBox="1">
            <a:spLocks noChangeArrowheads="1"/>
          </p:cNvSpPr>
          <p:nvPr/>
        </p:nvSpPr>
        <p:spPr bwMode="auto">
          <a:xfrm>
            <a:off x="5127625" y="5334000"/>
            <a:ext cx="2819400" cy="3968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/>
              <a:t>reachableM(0).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747" grpId="0" animBg="1"/>
      <p:bldP spid="925756" grpId="0" animBg="1"/>
      <p:bldP spid="92576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0-CFA Pointer Analysis for Java</a:t>
            </a:r>
          </a:p>
        </p:txBody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Flow sensitivity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flow-insensitive: ignores intra-procedural control flow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Call graph construction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“on-the-fly”: mutually recursively with pointer analysis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Heap abstraction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allocation sites: objects at same site indistinguishable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Aggregate modeling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Context sensitivity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67" name="AutoShape 55"/>
          <p:cNvSpPr>
            <a:spLocks noChangeArrowheads="1"/>
          </p:cNvSpPr>
          <p:nvPr/>
        </p:nvSpPr>
        <p:spPr bwMode="auto">
          <a:xfrm>
            <a:off x="1014413" y="1677988"/>
            <a:ext cx="2566987" cy="29210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4930" name="AutoShape 18"/>
          <p:cNvSpPr>
            <a:spLocks noChangeArrowheads="1"/>
          </p:cNvSpPr>
          <p:nvPr/>
        </p:nvSpPr>
        <p:spPr bwMode="auto">
          <a:xfrm>
            <a:off x="6596063" y="1677988"/>
            <a:ext cx="1352550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Example: Heap Abstraction</a:t>
            </a:r>
          </a:p>
        </p:txBody>
      </p:sp>
      <p:sp>
        <p:nvSpPr>
          <p:cNvPr id="934918" name="Rectangle 6"/>
          <p:cNvSpPr>
            <a:spLocks noChangeArrowheads="1"/>
          </p:cNvSpPr>
          <p:nvPr/>
        </p:nvSpPr>
        <p:spPr bwMode="auto">
          <a:xfrm>
            <a:off x="4724400" y="990600"/>
            <a:ext cx="3581400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a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[…];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a;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34950" name="AutoShape 38"/>
          <p:cNvSpPr>
            <a:spLocks noChangeArrowheads="1"/>
          </p:cNvSpPr>
          <p:nvPr/>
        </p:nvSpPr>
        <p:spPr bwMode="auto">
          <a:xfrm>
            <a:off x="2635250" y="4088772"/>
            <a:ext cx="1239838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4951" name="AutoShape 39"/>
          <p:cNvSpPr>
            <a:spLocks noChangeArrowheads="1"/>
          </p:cNvSpPr>
          <p:nvPr/>
        </p:nvSpPr>
        <p:spPr bwMode="auto">
          <a:xfrm>
            <a:off x="2263775" y="2328863"/>
            <a:ext cx="1112838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4952" name="AutoShape 40"/>
          <p:cNvSpPr>
            <a:spLocks noChangeArrowheads="1"/>
          </p:cNvSpPr>
          <p:nvPr/>
        </p:nvSpPr>
        <p:spPr bwMode="auto">
          <a:xfrm>
            <a:off x="2625725" y="3435830"/>
            <a:ext cx="1249363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4953" name="AutoShape 41"/>
          <p:cNvSpPr>
            <a:spLocks noChangeArrowheads="1"/>
          </p:cNvSpPr>
          <p:nvPr/>
        </p:nvSpPr>
        <p:spPr bwMode="auto">
          <a:xfrm>
            <a:off x="2263775" y="2772255"/>
            <a:ext cx="1103313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4968" name="Rectangle 56"/>
          <p:cNvSpPr>
            <a:spLocks noChangeArrowheads="1"/>
          </p:cNvSpPr>
          <p:nvPr/>
        </p:nvSpPr>
        <p:spPr bwMode="auto">
          <a:xfrm>
            <a:off x="990600" y="3211513"/>
            <a:ext cx="3484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for (int i = 0; i &lt; K; i++)</a:t>
            </a:r>
          </a:p>
        </p:txBody>
      </p:sp>
      <p:sp>
        <p:nvSpPr>
          <p:cNvPr id="934969" name="Rectangle 57"/>
          <p:cNvSpPr>
            <a:spLocks noChangeArrowheads="1"/>
          </p:cNvSpPr>
          <p:nvPr/>
        </p:nvSpPr>
        <p:spPr bwMode="auto">
          <a:xfrm>
            <a:off x="1000125" y="3865563"/>
            <a:ext cx="3484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for (int i = 0; i &lt; M; i++)</a:t>
            </a:r>
          </a:p>
        </p:txBody>
      </p:sp>
      <p:sp>
        <p:nvSpPr>
          <p:cNvPr id="934971" name="AutoShape 59"/>
          <p:cNvSpPr>
            <a:spLocks noChangeArrowheads="1"/>
          </p:cNvSpPr>
          <p:nvPr/>
        </p:nvSpPr>
        <p:spPr bwMode="auto">
          <a:xfrm>
            <a:off x="2122488" y="1687513"/>
            <a:ext cx="1143000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4970" name="Rectangle 58"/>
          <p:cNvSpPr>
            <a:spLocks noChangeArrowheads="1"/>
          </p:cNvSpPr>
          <p:nvPr/>
        </p:nvSpPr>
        <p:spPr bwMode="auto">
          <a:xfrm>
            <a:off x="381000" y="990600"/>
            <a:ext cx="4343400" cy="4079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 events, floors;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static void main(String[] a)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b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el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this.events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el;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this.floors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Event e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Event();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[*] = e;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Floor f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Floor();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[*] = f;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30" grpId="0" animBg="1"/>
      <p:bldP spid="934950" grpId="0" animBg="1"/>
      <p:bldP spid="934951" grpId="0" animBg="1"/>
      <p:bldP spid="934952" grpId="0" animBg="1"/>
      <p:bldP spid="934953" grpId="0" animBg="1"/>
      <p:bldP spid="93497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8" name="AutoShape 2"/>
          <p:cNvSpPr>
            <a:spLocks noChangeArrowheads="1"/>
          </p:cNvSpPr>
          <p:nvPr/>
        </p:nvSpPr>
        <p:spPr bwMode="auto">
          <a:xfrm>
            <a:off x="3048000" y="2427288"/>
            <a:ext cx="1447800" cy="384175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v =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new</a:t>
            </a:r>
            <a:r>
              <a:rPr lang="en-US" sz="1600" baseline="30000" dirty="0" err="1">
                <a:solidFill>
                  <a:schemeClr val="bg1"/>
                </a:solidFill>
                <a:latin typeface="Courier New" pitchFamily="49" charset="0"/>
              </a:rPr>
              <a:t>h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500" dirty="0">
                <a:solidFill>
                  <a:schemeClr val="bg1"/>
                </a:solidFill>
                <a:latin typeface="Courier New" pitchFamily="49" charset="0"/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17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Rule for Object Allocation Sites</a:t>
            </a:r>
          </a:p>
        </p:txBody>
      </p:sp>
      <p:sp>
        <p:nvSpPr>
          <p:cNvPr id="10178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33450"/>
            <a:ext cx="8229600" cy="4705350"/>
          </a:xfrm>
        </p:spPr>
        <p:txBody>
          <a:bodyPr/>
          <a:lstStyle/>
          <a:p>
            <a:endParaRPr lang="en-US" sz="13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Before: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35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After:</a:t>
            </a:r>
          </a:p>
        </p:txBody>
      </p:sp>
      <p:cxnSp>
        <p:nvCxnSpPr>
          <p:cNvPr id="1017862" name="AutoShape 6"/>
          <p:cNvCxnSpPr>
            <a:cxnSpLocks noChangeShapeType="1"/>
          </p:cNvCxnSpPr>
          <p:nvPr/>
        </p:nvCxnSpPr>
        <p:spPr bwMode="auto">
          <a:xfrm>
            <a:off x="4386263" y="1262063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7863" name="AutoShape 7"/>
          <p:cNvCxnSpPr>
            <a:cxnSpLocks noChangeShapeType="1"/>
          </p:cNvCxnSpPr>
          <p:nvPr/>
        </p:nvCxnSpPr>
        <p:spPr bwMode="auto">
          <a:xfrm>
            <a:off x="4386263" y="1262063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7864" name="AutoShape 8"/>
          <p:cNvCxnSpPr>
            <a:cxnSpLocks noChangeShapeType="1"/>
          </p:cNvCxnSpPr>
          <p:nvPr/>
        </p:nvCxnSpPr>
        <p:spPr bwMode="auto">
          <a:xfrm>
            <a:off x="4386263" y="1262063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7865" name="AutoShape 9"/>
          <p:cNvSpPr>
            <a:spLocks noChangeArrowheads="1"/>
          </p:cNvSpPr>
          <p:nvPr/>
        </p:nvSpPr>
        <p:spPr bwMode="auto">
          <a:xfrm>
            <a:off x="3059113" y="1393825"/>
            <a:ext cx="298450" cy="26511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v</a:t>
            </a:r>
          </a:p>
        </p:txBody>
      </p:sp>
      <p:sp>
        <p:nvSpPr>
          <p:cNvPr id="1017866" name="AutoShape 10"/>
          <p:cNvSpPr>
            <a:spLocks noChangeArrowheads="1"/>
          </p:cNvSpPr>
          <p:nvPr/>
        </p:nvSpPr>
        <p:spPr bwMode="auto">
          <a:xfrm>
            <a:off x="3829050" y="1381125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h’</a:t>
            </a:r>
          </a:p>
        </p:txBody>
      </p:sp>
      <p:sp>
        <p:nvSpPr>
          <p:cNvPr id="1017867" name="Line 11"/>
          <p:cNvSpPr>
            <a:spLocks noChangeShapeType="1"/>
          </p:cNvSpPr>
          <p:nvPr/>
        </p:nvSpPr>
        <p:spPr bwMode="auto">
          <a:xfrm flipV="1">
            <a:off x="3362325" y="1524000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017868" name="Text Box 12"/>
          <p:cNvSpPr txBox="1">
            <a:spLocks noChangeArrowheads="1"/>
          </p:cNvSpPr>
          <p:nvPr/>
        </p:nvSpPr>
        <p:spPr bwMode="auto">
          <a:xfrm rot="5400000">
            <a:off x="3921126" y="1658937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1017869" name="Text Box 13"/>
          <p:cNvSpPr txBox="1">
            <a:spLocks noChangeArrowheads="1"/>
          </p:cNvSpPr>
          <p:nvPr/>
        </p:nvSpPr>
        <p:spPr bwMode="auto">
          <a:xfrm rot="5400000">
            <a:off x="3916363" y="982662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1017870" name="AutoShape 14"/>
          <p:cNvSpPr>
            <a:spLocks noChangeArrowheads="1"/>
          </p:cNvSpPr>
          <p:nvPr/>
        </p:nvSpPr>
        <p:spPr bwMode="auto">
          <a:xfrm>
            <a:off x="3059113" y="4248150"/>
            <a:ext cx="301625" cy="26511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v</a:t>
            </a:r>
          </a:p>
        </p:txBody>
      </p:sp>
      <p:sp>
        <p:nvSpPr>
          <p:cNvPr id="1017871" name="AutoShape 15"/>
          <p:cNvSpPr>
            <a:spLocks noChangeArrowheads="1"/>
          </p:cNvSpPr>
          <p:nvPr/>
        </p:nvSpPr>
        <p:spPr bwMode="auto">
          <a:xfrm>
            <a:off x="3832225" y="4838700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</a:t>
            </a:r>
          </a:p>
        </p:txBody>
      </p:sp>
      <p:sp>
        <p:nvSpPr>
          <p:cNvPr id="1017872" name="AutoShape 16"/>
          <p:cNvSpPr>
            <a:spLocks noChangeArrowheads="1"/>
          </p:cNvSpPr>
          <p:nvPr/>
        </p:nvSpPr>
        <p:spPr bwMode="auto">
          <a:xfrm>
            <a:off x="3819525" y="3657600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h’</a:t>
            </a:r>
          </a:p>
        </p:txBody>
      </p:sp>
      <p:sp>
        <p:nvSpPr>
          <p:cNvPr id="1017873" name="Line 17"/>
          <p:cNvSpPr>
            <a:spLocks noChangeShapeType="1"/>
          </p:cNvSpPr>
          <p:nvPr/>
        </p:nvSpPr>
        <p:spPr bwMode="auto">
          <a:xfrm>
            <a:off x="3352800" y="4503738"/>
            <a:ext cx="457200" cy="4857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7874" name="Line 18"/>
          <p:cNvSpPr>
            <a:spLocks noChangeShapeType="1"/>
          </p:cNvSpPr>
          <p:nvPr/>
        </p:nvSpPr>
        <p:spPr bwMode="auto">
          <a:xfrm flipV="1">
            <a:off x="3352800" y="3802063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7875" name="Text Box 19"/>
          <p:cNvSpPr txBox="1">
            <a:spLocks noChangeArrowheads="1"/>
          </p:cNvSpPr>
          <p:nvPr/>
        </p:nvSpPr>
        <p:spPr bwMode="auto">
          <a:xfrm rot="5400000">
            <a:off x="3913188" y="3935412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1017876" name="Text Box 20"/>
          <p:cNvSpPr txBox="1">
            <a:spLocks noChangeArrowheads="1"/>
          </p:cNvSpPr>
          <p:nvPr/>
        </p:nvSpPr>
        <p:spPr bwMode="auto">
          <a:xfrm rot="5400000">
            <a:off x="3919538" y="3259137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1017878" name="Text Box 22"/>
          <p:cNvSpPr txBox="1">
            <a:spLocks noChangeArrowheads="1"/>
          </p:cNvSpPr>
          <p:nvPr/>
        </p:nvSpPr>
        <p:spPr bwMode="auto">
          <a:xfrm>
            <a:off x="990600" y="5622925"/>
            <a:ext cx="7010400" cy="3968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/>
              <a:t>VH(v, h) :- reachableM(m), MobjValAsgnInst(m, v, h).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58" grpId="0" animBg="1"/>
      <p:bldP spid="1017865" grpId="0" animBg="1"/>
      <p:bldP spid="1017866" grpId="0" animBg="1"/>
      <p:bldP spid="1017867" grpId="0" animBg="1"/>
      <p:bldP spid="1017868" grpId="0"/>
      <p:bldP spid="1017869" grpId="0"/>
      <p:bldP spid="1017870" grpId="0" animBg="1"/>
      <p:bldP spid="1017871" grpId="0" animBg="1"/>
      <p:bldP spid="1017872" grpId="0" animBg="1"/>
      <p:bldP spid="1017873" grpId="0" animBg="1"/>
      <p:bldP spid="1017874" grpId="0" animBg="1"/>
      <p:bldP spid="1017875" grpId="0"/>
      <p:bldP spid="1017876" grpId="0"/>
      <p:bldP spid="10178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Running Chord</a:t>
            </a:r>
          </a:p>
        </p:txBody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4196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Requirements: JVM for Java 5 or higher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no other dependencies (e.g., Eclipse)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Run either command in any directory: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ant –f &lt;...&gt;/build.xml [–</a:t>
            </a:r>
            <a:r>
              <a:rPr lang="en-US" sz="2000" dirty="0" err="1">
                <a:solidFill>
                  <a:schemeClr val="bg1"/>
                </a:solidFill>
              </a:rPr>
              <a:t>Dkey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val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]* run</a:t>
            </a:r>
          </a:p>
          <a:p>
            <a:pPr marL="1257300" lvl="2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requires Apache Ant</a:t>
            </a:r>
          </a:p>
          <a:p>
            <a:pPr marL="1257300" lvl="2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not available in Binary Release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java –</a:t>
            </a:r>
            <a:r>
              <a:rPr lang="en-US" sz="2000" dirty="0" err="1">
                <a:solidFill>
                  <a:schemeClr val="bg1"/>
                </a:solidFill>
              </a:rPr>
              <a:t>cp</a:t>
            </a:r>
            <a:r>
              <a:rPr lang="en-US" sz="2000" dirty="0">
                <a:solidFill>
                  <a:schemeClr val="bg1"/>
                </a:solidFill>
              </a:rPr>
              <a:t> &lt;…&gt;/chord.jar [–</a:t>
            </a:r>
            <a:r>
              <a:rPr lang="en-US" sz="2000" dirty="0" err="1">
                <a:solidFill>
                  <a:schemeClr val="bg1"/>
                </a:solidFill>
              </a:rPr>
              <a:t>Dkey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val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]* </a:t>
            </a:r>
            <a:r>
              <a:rPr lang="en-US" sz="2000" dirty="0" err="1">
                <a:solidFill>
                  <a:schemeClr val="bg1"/>
                </a:solidFill>
              </a:rPr>
              <a:t>chord.project.Boot</a:t>
            </a: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chemeClr val="bg1"/>
              </a:buClr>
            </a:pPr>
            <a:r>
              <a:rPr lang="en-US" sz="2200" dirty="0">
                <a:solidFill>
                  <a:schemeClr val="bg1"/>
                </a:solidFill>
              </a:rPr>
              <a:t>where </a:t>
            </a:r>
            <a:r>
              <a:rPr lang="en-US" sz="2000" dirty="0">
                <a:solidFill>
                  <a:schemeClr val="bg1"/>
                </a:solidFill>
              </a:rPr>
              <a:t>&lt;…&gt;</a:t>
            </a:r>
            <a:r>
              <a:rPr lang="en-US" sz="2200" dirty="0">
                <a:solidFill>
                  <a:schemeClr val="bg1"/>
                </a:solidFill>
              </a:rPr>
              <a:t> denotes path of Chord’s main/ directory</a:t>
            </a:r>
          </a:p>
          <a:p>
            <a:pPr marL="457200" lvl="1" indent="0">
              <a:lnSpc>
                <a:spcPct val="90000"/>
              </a:lnSpc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–</a:t>
            </a:r>
            <a:r>
              <a:rPr lang="en-US" sz="2000" dirty="0" err="1">
                <a:solidFill>
                  <a:schemeClr val="bg1"/>
                </a:solidFill>
              </a:rPr>
              <a:t>Dkey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val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200" dirty="0">
                <a:solidFill>
                  <a:schemeClr val="bg1"/>
                </a:solidFill>
              </a:rPr>
              <a:t> sets value of system property </a:t>
            </a:r>
            <a:r>
              <a:rPr lang="en-US" sz="2000" dirty="0" err="1">
                <a:solidFill>
                  <a:schemeClr val="bg1"/>
                </a:solidFill>
              </a:rPr>
              <a:t>key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200" dirty="0">
                <a:solidFill>
                  <a:schemeClr val="bg1"/>
                </a:solidFill>
              </a:rPr>
              <a:t> to </a:t>
            </a:r>
            <a:r>
              <a:rPr lang="en-US" sz="2000" dirty="0" err="1">
                <a:solidFill>
                  <a:schemeClr val="bg1"/>
                </a:solidFill>
              </a:rPr>
              <a:t>val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AutoShape 2"/>
          <p:cNvSpPr>
            <a:spLocks noChangeArrowheads="1"/>
          </p:cNvSpPr>
          <p:nvPr/>
        </p:nvSpPr>
        <p:spPr bwMode="auto">
          <a:xfrm>
            <a:off x="3048000" y="2427288"/>
            <a:ext cx="1447800" cy="384175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v1 = v2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Rule for Copy Assignments</a:t>
            </a:r>
          </a:p>
        </p:txBody>
      </p:sp>
      <p:sp>
        <p:nvSpPr>
          <p:cNvPr id="1026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33450"/>
            <a:ext cx="8229600" cy="4705350"/>
          </a:xfrm>
        </p:spPr>
        <p:txBody>
          <a:bodyPr/>
          <a:lstStyle/>
          <a:p>
            <a:endParaRPr lang="en-US" sz="13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Before: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35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After:</a:t>
            </a:r>
          </a:p>
        </p:txBody>
      </p:sp>
      <p:cxnSp>
        <p:nvCxnSpPr>
          <p:cNvPr id="1026054" name="AutoShape 6"/>
          <p:cNvCxnSpPr>
            <a:cxnSpLocks noChangeShapeType="1"/>
          </p:cNvCxnSpPr>
          <p:nvPr/>
        </p:nvCxnSpPr>
        <p:spPr bwMode="auto">
          <a:xfrm>
            <a:off x="5105400" y="6858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055" name="AutoShape 7"/>
          <p:cNvCxnSpPr>
            <a:cxnSpLocks noChangeShapeType="1"/>
          </p:cNvCxnSpPr>
          <p:nvPr/>
        </p:nvCxnSpPr>
        <p:spPr bwMode="auto">
          <a:xfrm>
            <a:off x="5105400" y="6858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056" name="AutoShape 8"/>
          <p:cNvCxnSpPr>
            <a:cxnSpLocks noChangeShapeType="1"/>
          </p:cNvCxnSpPr>
          <p:nvPr/>
        </p:nvCxnSpPr>
        <p:spPr bwMode="auto">
          <a:xfrm>
            <a:off x="5105400" y="6858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6057" name="AutoShape 9"/>
          <p:cNvSpPr>
            <a:spLocks noChangeArrowheads="1"/>
          </p:cNvSpPr>
          <p:nvPr/>
        </p:nvSpPr>
        <p:spPr bwMode="auto">
          <a:xfrm>
            <a:off x="3059113" y="1393825"/>
            <a:ext cx="298450" cy="26511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v1</a:t>
            </a:r>
          </a:p>
        </p:txBody>
      </p:sp>
      <p:sp>
        <p:nvSpPr>
          <p:cNvPr id="1026058" name="AutoShape 10"/>
          <p:cNvSpPr>
            <a:spLocks noChangeArrowheads="1"/>
          </p:cNvSpPr>
          <p:nvPr/>
        </p:nvSpPr>
        <p:spPr bwMode="auto">
          <a:xfrm>
            <a:off x="3829050" y="1381125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h’</a:t>
            </a:r>
          </a:p>
        </p:txBody>
      </p:sp>
      <p:sp>
        <p:nvSpPr>
          <p:cNvPr id="1026059" name="Line 11"/>
          <p:cNvSpPr>
            <a:spLocks noChangeShapeType="1"/>
          </p:cNvSpPr>
          <p:nvPr/>
        </p:nvSpPr>
        <p:spPr bwMode="auto">
          <a:xfrm flipV="1">
            <a:off x="3362325" y="1524000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60" name="Text Box 12"/>
          <p:cNvSpPr txBox="1">
            <a:spLocks noChangeArrowheads="1"/>
          </p:cNvSpPr>
          <p:nvPr/>
        </p:nvSpPr>
        <p:spPr bwMode="auto">
          <a:xfrm rot="5400000">
            <a:off x="3921126" y="1658937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1026061" name="Text Box 13"/>
          <p:cNvSpPr txBox="1">
            <a:spLocks noChangeArrowheads="1"/>
          </p:cNvSpPr>
          <p:nvPr/>
        </p:nvSpPr>
        <p:spPr bwMode="auto">
          <a:xfrm rot="5400000">
            <a:off x="3916363" y="982662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1026062" name="AutoShape 14"/>
          <p:cNvSpPr>
            <a:spLocks noChangeArrowheads="1"/>
          </p:cNvSpPr>
          <p:nvPr/>
        </p:nvSpPr>
        <p:spPr bwMode="auto">
          <a:xfrm>
            <a:off x="3059113" y="4248150"/>
            <a:ext cx="301625" cy="26511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v1</a:t>
            </a:r>
          </a:p>
        </p:txBody>
      </p:sp>
      <p:sp>
        <p:nvSpPr>
          <p:cNvPr id="1026063" name="AutoShape 15"/>
          <p:cNvSpPr>
            <a:spLocks noChangeArrowheads="1"/>
          </p:cNvSpPr>
          <p:nvPr/>
        </p:nvSpPr>
        <p:spPr bwMode="auto">
          <a:xfrm>
            <a:off x="3832225" y="4838700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</a:t>
            </a:r>
          </a:p>
        </p:txBody>
      </p:sp>
      <p:sp>
        <p:nvSpPr>
          <p:cNvPr id="1026064" name="AutoShape 16"/>
          <p:cNvSpPr>
            <a:spLocks noChangeArrowheads="1"/>
          </p:cNvSpPr>
          <p:nvPr/>
        </p:nvSpPr>
        <p:spPr bwMode="auto">
          <a:xfrm>
            <a:off x="3819525" y="3657600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h’</a:t>
            </a:r>
          </a:p>
        </p:txBody>
      </p:sp>
      <p:sp>
        <p:nvSpPr>
          <p:cNvPr id="1026065" name="Line 17"/>
          <p:cNvSpPr>
            <a:spLocks noChangeShapeType="1"/>
          </p:cNvSpPr>
          <p:nvPr/>
        </p:nvSpPr>
        <p:spPr bwMode="auto">
          <a:xfrm>
            <a:off x="3352800" y="4503738"/>
            <a:ext cx="457200" cy="4857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66" name="Line 18"/>
          <p:cNvSpPr>
            <a:spLocks noChangeShapeType="1"/>
          </p:cNvSpPr>
          <p:nvPr/>
        </p:nvSpPr>
        <p:spPr bwMode="auto">
          <a:xfrm flipV="1">
            <a:off x="3352800" y="3802063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67" name="Text Box 19"/>
          <p:cNvSpPr txBox="1">
            <a:spLocks noChangeArrowheads="1"/>
          </p:cNvSpPr>
          <p:nvPr/>
        </p:nvSpPr>
        <p:spPr bwMode="auto">
          <a:xfrm rot="5400000">
            <a:off x="3913188" y="3935412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1026068" name="Text Box 20"/>
          <p:cNvSpPr txBox="1">
            <a:spLocks noChangeArrowheads="1"/>
          </p:cNvSpPr>
          <p:nvPr/>
        </p:nvSpPr>
        <p:spPr bwMode="auto">
          <a:xfrm rot="5400000">
            <a:off x="3919538" y="3259137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1026069" name="Text Box 21"/>
          <p:cNvSpPr txBox="1">
            <a:spLocks noChangeArrowheads="1"/>
          </p:cNvSpPr>
          <p:nvPr/>
        </p:nvSpPr>
        <p:spPr bwMode="auto">
          <a:xfrm>
            <a:off x="685800" y="5622925"/>
            <a:ext cx="8001000" cy="3968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 dirty="0"/>
              <a:t>VH(v1, h) :- </a:t>
            </a:r>
            <a:r>
              <a:rPr lang="en-US" sz="2000" b="0" dirty="0" err="1"/>
              <a:t>reachableM</a:t>
            </a:r>
            <a:r>
              <a:rPr lang="en-US" sz="2000" b="0" dirty="0"/>
              <a:t>(m), </a:t>
            </a:r>
            <a:r>
              <a:rPr lang="en-US" sz="2000" b="0" dirty="0" err="1"/>
              <a:t>MobjVarAsgnInst</a:t>
            </a:r>
            <a:r>
              <a:rPr lang="en-US" sz="2000" b="0" dirty="0"/>
              <a:t>(m, v1, v2), VH(v2, h).</a:t>
            </a:r>
          </a:p>
        </p:txBody>
      </p:sp>
      <p:sp>
        <p:nvSpPr>
          <p:cNvPr id="1026070" name="AutoShape 22"/>
          <p:cNvSpPr>
            <a:spLocks noChangeArrowheads="1"/>
          </p:cNvSpPr>
          <p:nvPr/>
        </p:nvSpPr>
        <p:spPr bwMode="auto">
          <a:xfrm>
            <a:off x="5421313" y="1393825"/>
            <a:ext cx="298450" cy="26511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v2</a:t>
            </a:r>
          </a:p>
        </p:txBody>
      </p:sp>
      <p:sp>
        <p:nvSpPr>
          <p:cNvPr id="1026071" name="AutoShape 23"/>
          <p:cNvSpPr>
            <a:spLocks noChangeArrowheads="1"/>
          </p:cNvSpPr>
          <p:nvPr/>
        </p:nvSpPr>
        <p:spPr bwMode="auto">
          <a:xfrm>
            <a:off x="6191250" y="1381125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</a:t>
            </a:r>
          </a:p>
        </p:txBody>
      </p:sp>
      <p:sp>
        <p:nvSpPr>
          <p:cNvPr id="1026072" name="Line 24"/>
          <p:cNvSpPr>
            <a:spLocks noChangeShapeType="1"/>
          </p:cNvSpPr>
          <p:nvPr/>
        </p:nvSpPr>
        <p:spPr bwMode="auto">
          <a:xfrm flipV="1">
            <a:off x="5724525" y="1524000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73" name="Text Box 25"/>
          <p:cNvSpPr txBox="1">
            <a:spLocks noChangeArrowheads="1"/>
          </p:cNvSpPr>
          <p:nvPr/>
        </p:nvSpPr>
        <p:spPr bwMode="auto">
          <a:xfrm rot="5400000">
            <a:off x="6283326" y="1658937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1026074" name="Text Box 26"/>
          <p:cNvSpPr txBox="1">
            <a:spLocks noChangeArrowheads="1"/>
          </p:cNvSpPr>
          <p:nvPr/>
        </p:nvSpPr>
        <p:spPr bwMode="auto">
          <a:xfrm rot="5400000">
            <a:off x="6278563" y="982662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 bwMode="auto">
          <a:xfrm>
            <a:off x="5410200" y="4235804"/>
            <a:ext cx="298450" cy="26511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v2</a:t>
            </a:r>
          </a:p>
        </p:txBody>
      </p:sp>
      <p:sp>
        <p:nvSpPr>
          <p:cNvPr id="27" name="AutoShape 23"/>
          <p:cNvSpPr>
            <a:spLocks noChangeArrowheads="1"/>
          </p:cNvSpPr>
          <p:nvPr/>
        </p:nvSpPr>
        <p:spPr bwMode="auto">
          <a:xfrm>
            <a:off x="6180137" y="4223104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</a:t>
            </a: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V="1">
            <a:off x="5713412" y="4365979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 rot="5400000">
            <a:off x="6272213" y="4500916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 rot="5400000">
            <a:off x="6267450" y="3824641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50" grpId="0" animBg="1"/>
      <p:bldP spid="1026057" grpId="0" animBg="1"/>
      <p:bldP spid="1026058" grpId="0" animBg="1"/>
      <p:bldP spid="1026059" grpId="0" animBg="1"/>
      <p:bldP spid="1026060" grpId="0"/>
      <p:bldP spid="1026061" grpId="0"/>
      <p:bldP spid="1026062" grpId="0" animBg="1"/>
      <p:bldP spid="1026063" grpId="0" animBg="1"/>
      <p:bldP spid="1026064" grpId="0" animBg="1"/>
      <p:bldP spid="1026065" grpId="0" animBg="1"/>
      <p:bldP spid="1026066" grpId="0" animBg="1"/>
      <p:bldP spid="1026067" grpId="0"/>
      <p:bldP spid="1026068" grpId="0"/>
      <p:bldP spid="1026069" grpId="0" animBg="1"/>
      <p:bldP spid="1026070" grpId="0" animBg="1"/>
      <p:bldP spid="1026071" grpId="0" animBg="1"/>
      <p:bldP spid="1026072" grpId="0" animBg="1"/>
      <p:bldP spid="1026073" grpId="0"/>
      <p:bldP spid="1026074" grpId="0"/>
      <p:bldP spid="26" grpId="0" animBg="1"/>
      <p:bldP spid="27" grpId="0" animBg="1"/>
      <p:bldP spid="28" grpId="0" animBg="1"/>
      <p:bldP spid="29" grpId="0"/>
      <p:bldP spid="3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0-CFA Pointer Analysis for Java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Flow sensitivity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flow-insensitive: ignores intra-procedural control flow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Call graph construction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“on-the-fly”: mutually recursively with pointer analysis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Heap abstraction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allocation sites: objects at same site indistinguishable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Aggregate modeling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instance field sensitive but array element insensitive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Context sensitivity</a:t>
            </a:r>
          </a:p>
        </p:txBody>
      </p:sp>
    </p:spTree>
    <p:extLst>
      <p:ext uri="{BB962C8B-B14F-4D97-AF65-F5344CB8AC3E}">
        <p14:creationId xmlns:p14="http://schemas.microsoft.com/office/powerpoint/2010/main" val="328324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AutoShape 2"/>
          <p:cNvSpPr>
            <a:spLocks noChangeArrowheads="1"/>
          </p:cNvSpPr>
          <p:nvPr/>
        </p:nvSpPr>
        <p:spPr bwMode="auto">
          <a:xfrm>
            <a:off x="2667000" y="2459038"/>
            <a:ext cx="1447800" cy="384175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b.f = v</a:t>
            </a:r>
          </a:p>
        </p:txBody>
      </p:sp>
      <p:sp>
        <p:nvSpPr>
          <p:cNvPr id="954371" name="AutoShape 3"/>
          <p:cNvSpPr>
            <a:spLocks noChangeArrowheads="1"/>
          </p:cNvSpPr>
          <p:nvPr/>
        </p:nvSpPr>
        <p:spPr bwMode="auto">
          <a:xfrm>
            <a:off x="2695575" y="1414463"/>
            <a:ext cx="298450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b</a:t>
            </a:r>
          </a:p>
        </p:txBody>
      </p:sp>
      <p:sp>
        <p:nvSpPr>
          <p:cNvPr id="954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Rule for Heap Writes</a:t>
            </a:r>
          </a:p>
        </p:txBody>
      </p:sp>
      <p:sp>
        <p:nvSpPr>
          <p:cNvPr id="9543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26030"/>
            <a:ext cx="1981200" cy="3790950"/>
          </a:xfrm>
        </p:spPr>
        <p:txBody>
          <a:bodyPr/>
          <a:lstStyle/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Before: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After:</a:t>
            </a:r>
          </a:p>
        </p:txBody>
      </p:sp>
      <p:sp>
        <p:nvSpPr>
          <p:cNvPr id="954374" name="AutoShape 6"/>
          <p:cNvSpPr>
            <a:spLocks noChangeArrowheads="1"/>
          </p:cNvSpPr>
          <p:nvPr/>
        </p:nvSpPr>
        <p:spPr bwMode="auto">
          <a:xfrm>
            <a:off x="3448050" y="1401763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h1</a:t>
            </a:r>
          </a:p>
        </p:txBody>
      </p:sp>
      <p:cxnSp>
        <p:nvCxnSpPr>
          <p:cNvPr id="954375" name="AutoShape 7"/>
          <p:cNvCxnSpPr>
            <a:cxnSpLocks noChangeShapeType="1"/>
          </p:cNvCxnSpPr>
          <p:nvPr/>
        </p:nvCxnSpPr>
        <p:spPr bwMode="auto">
          <a:xfrm>
            <a:off x="4876800" y="892175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4376" name="AutoShape 8"/>
          <p:cNvCxnSpPr>
            <a:cxnSpLocks noChangeShapeType="1"/>
          </p:cNvCxnSpPr>
          <p:nvPr/>
        </p:nvCxnSpPr>
        <p:spPr bwMode="auto">
          <a:xfrm>
            <a:off x="4876800" y="892175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4377" name="AutoShape 9"/>
          <p:cNvCxnSpPr>
            <a:cxnSpLocks noChangeShapeType="1"/>
          </p:cNvCxnSpPr>
          <p:nvPr/>
        </p:nvCxnSpPr>
        <p:spPr bwMode="auto">
          <a:xfrm>
            <a:off x="4876800" y="892175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4378" name="Line 10"/>
          <p:cNvSpPr>
            <a:spLocks noChangeShapeType="1"/>
          </p:cNvSpPr>
          <p:nvPr/>
        </p:nvSpPr>
        <p:spPr bwMode="auto">
          <a:xfrm flipV="1">
            <a:off x="2992438" y="1544638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4379" name="Text Box 11"/>
          <p:cNvSpPr txBox="1">
            <a:spLocks noChangeArrowheads="1"/>
          </p:cNvSpPr>
          <p:nvPr/>
        </p:nvSpPr>
        <p:spPr bwMode="auto">
          <a:xfrm rot="5400000">
            <a:off x="3525838" y="1679575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4380" name="Text Box 12"/>
          <p:cNvSpPr txBox="1">
            <a:spLocks noChangeArrowheads="1"/>
          </p:cNvSpPr>
          <p:nvPr/>
        </p:nvSpPr>
        <p:spPr bwMode="auto">
          <a:xfrm rot="5400000">
            <a:off x="3521076" y="1003300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4382" name="AutoShape 14"/>
          <p:cNvSpPr>
            <a:spLocks noChangeArrowheads="1"/>
          </p:cNvSpPr>
          <p:nvPr/>
        </p:nvSpPr>
        <p:spPr bwMode="auto">
          <a:xfrm>
            <a:off x="4727575" y="1414463"/>
            <a:ext cx="298450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v</a:t>
            </a:r>
          </a:p>
        </p:txBody>
      </p:sp>
      <p:sp>
        <p:nvSpPr>
          <p:cNvPr id="954383" name="AutoShape 15"/>
          <p:cNvSpPr>
            <a:spLocks noChangeArrowheads="1"/>
          </p:cNvSpPr>
          <p:nvPr/>
        </p:nvSpPr>
        <p:spPr bwMode="auto">
          <a:xfrm>
            <a:off x="5486400" y="1401763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h2</a:t>
            </a:r>
          </a:p>
        </p:txBody>
      </p:sp>
      <p:sp>
        <p:nvSpPr>
          <p:cNvPr id="954384" name="Line 16"/>
          <p:cNvSpPr>
            <a:spLocks noChangeShapeType="1"/>
          </p:cNvSpPr>
          <p:nvPr/>
        </p:nvSpPr>
        <p:spPr bwMode="auto">
          <a:xfrm flipV="1">
            <a:off x="5019675" y="1544638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4385" name="Text Box 17"/>
          <p:cNvSpPr txBox="1">
            <a:spLocks noChangeArrowheads="1"/>
          </p:cNvSpPr>
          <p:nvPr/>
        </p:nvSpPr>
        <p:spPr bwMode="auto">
          <a:xfrm rot="5400000">
            <a:off x="5575301" y="1679575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4386" name="Text Box 18"/>
          <p:cNvSpPr txBox="1">
            <a:spLocks noChangeArrowheads="1"/>
          </p:cNvSpPr>
          <p:nvPr/>
        </p:nvSpPr>
        <p:spPr bwMode="auto">
          <a:xfrm rot="5400000">
            <a:off x="5581651" y="1003300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4387" name="AutoShape 19"/>
          <p:cNvSpPr>
            <a:spLocks noChangeArrowheads="1"/>
          </p:cNvSpPr>
          <p:nvPr/>
        </p:nvSpPr>
        <p:spPr bwMode="auto">
          <a:xfrm>
            <a:off x="4737100" y="3967163"/>
            <a:ext cx="298450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v</a:t>
            </a:r>
          </a:p>
        </p:txBody>
      </p:sp>
      <p:sp>
        <p:nvSpPr>
          <p:cNvPr id="954388" name="AutoShape 20"/>
          <p:cNvSpPr>
            <a:spLocks noChangeArrowheads="1"/>
          </p:cNvSpPr>
          <p:nvPr/>
        </p:nvSpPr>
        <p:spPr bwMode="auto">
          <a:xfrm>
            <a:off x="5495925" y="3954463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h2</a:t>
            </a:r>
          </a:p>
        </p:txBody>
      </p:sp>
      <p:sp>
        <p:nvSpPr>
          <p:cNvPr id="954389" name="Line 21"/>
          <p:cNvSpPr>
            <a:spLocks noChangeShapeType="1"/>
          </p:cNvSpPr>
          <p:nvPr/>
        </p:nvSpPr>
        <p:spPr bwMode="auto">
          <a:xfrm flipV="1">
            <a:off x="5029200" y="4097338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4390" name="Text Box 22"/>
          <p:cNvSpPr txBox="1">
            <a:spLocks noChangeArrowheads="1"/>
          </p:cNvSpPr>
          <p:nvPr/>
        </p:nvSpPr>
        <p:spPr bwMode="auto">
          <a:xfrm rot="5400000">
            <a:off x="5584826" y="4232275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4391" name="Text Box 23"/>
          <p:cNvSpPr txBox="1">
            <a:spLocks noChangeArrowheads="1"/>
          </p:cNvSpPr>
          <p:nvPr/>
        </p:nvSpPr>
        <p:spPr bwMode="auto">
          <a:xfrm rot="5400000">
            <a:off x="5580063" y="3556000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4393" name="AutoShape 25"/>
          <p:cNvSpPr>
            <a:spLocks noChangeArrowheads="1"/>
          </p:cNvSpPr>
          <p:nvPr/>
        </p:nvSpPr>
        <p:spPr bwMode="auto">
          <a:xfrm>
            <a:off x="7781925" y="1401763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h3</a:t>
            </a:r>
          </a:p>
        </p:txBody>
      </p:sp>
      <p:sp>
        <p:nvSpPr>
          <p:cNvPr id="954394" name="Line 26"/>
          <p:cNvSpPr>
            <a:spLocks noChangeShapeType="1"/>
          </p:cNvSpPr>
          <p:nvPr/>
        </p:nvSpPr>
        <p:spPr bwMode="auto">
          <a:xfrm flipV="1">
            <a:off x="7315200" y="1544638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4395" name="AutoShape 27"/>
          <p:cNvSpPr>
            <a:spLocks noChangeArrowheads="1"/>
          </p:cNvSpPr>
          <p:nvPr/>
        </p:nvSpPr>
        <p:spPr bwMode="auto">
          <a:xfrm>
            <a:off x="6781800" y="1401763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h1</a:t>
            </a:r>
          </a:p>
        </p:txBody>
      </p:sp>
      <p:sp>
        <p:nvSpPr>
          <p:cNvPr id="954396" name="Text Box 28"/>
          <p:cNvSpPr txBox="1">
            <a:spLocks noChangeArrowheads="1"/>
          </p:cNvSpPr>
          <p:nvPr/>
        </p:nvSpPr>
        <p:spPr bwMode="auto">
          <a:xfrm rot="5400000">
            <a:off x="7889876" y="1670050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4397" name="Text Box 29"/>
          <p:cNvSpPr txBox="1">
            <a:spLocks noChangeArrowheads="1"/>
          </p:cNvSpPr>
          <p:nvPr/>
        </p:nvSpPr>
        <p:spPr bwMode="auto">
          <a:xfrm rot="5400000">
            <a:off x="7881938" y="1003300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4398" name="AutoShape 30"/>
          <p:cNvSpPr>
            <a:spLocks noChangeArrowheads="1"/>
          </p:cNvSpPr>
          <p:nvPr/>
        </p:nvSpPr>
        <p:spPr bwMode="auto">
          <a:xfrm>
            <a:off x="6781800" y="3954463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h1</a:t>
            </a:r>
          </a:p>
        </p:txBody>
      </p:sp>
      <p:sp>
        <p:nvSpPr>
          <p:cNvPr id="954399" name="Text Box 31"/>
          <p:cNvSpPr txBox="1">
            <a:spLocks noChangeArrowheads="1"/>
          </p:cNvSpPr>
          <p:nvPr/>
        </p:nvSpPr>
        <p:spPr bwMode="auto">
          <a:xfrm>
            <a:off x="7400925" y="1239838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954400" name="AutoShape 32"/>
          <p:cNvSpPr>
            <a:spLocks noChangeArrowheads="1"/>
          </p:cNvSpPr>
          <p:nvPr/>
        </p:nvSpPr>
        <p:spPr bwMode="auto">
          <a:xfrm>
            <a:off x="7772400" y="4535488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h2</a:t>
            </a:r>
          </a:p>
        </p:txBody>
      </p:sp>
      <p:sp>
        <p:nvSpPr>
          <p:cNvPr id="954401" name="AutoShape 33"/>
          <p:cNvSpPr>
            <a:spLocks noChangeArrowheads="1"/>
          </p:cNvSpPr>
          <p:nvPr/>
        </p:nvSpPr>
        <p:spPr bwMode="auto">
          <a:xfrm>
            <a:off x="7759700" y="3354388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h3</a:t>
            </a:r>
          </a:p>
        </p:txBody>
      </p:sp>
      <p:sp>
        <p:nvSpPr>
          <p:cNvPr id="954402" name="Line 34"/>
          <p:cNvSpPr>
            <a:spLocks noChangeShapeType="1"/>
          </p:cNvSpPr>
          <p:nvPr/>
        </p:nvSpPr>
        <p:spPr bwMode="auto">
          <a:xfrm>
            <a:off x="7292975" y="4211638"/>
            <a:ext cx="457200" cy="4857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4403" name="Line 35"/>
          <p:cNvSpPr>
            <a:spLocks noChangeShapeType="1"/>
          </p:cNvSpPr>
          <p:nvPr/>
        </p:nvSpPr>
        <p:spPr bwMode="auto">
          <a:xfrm flipV="1">
            <a:off x="7292975" y="349885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4404" name="Text Box 36"/>
          <p:cNvSpPr txBox="1">
            <a:spLocks noChangeArrowheads="1"/>
          </p:cNvSpPr>
          <p:nvPr/>
        </p:nvSpPr>
        <p:spPr bwMode="auto">
          <a:xfrm rot="5400000">
            <a:off x="7853363" y="3632200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4405" name="Text Box 37"/>
          <p:cNvSpPr txBox="1">
            <a:spLocks noChangeArrowheads="1"/>
          </p:cNvSpPr>
          <p:nvPr/>
        </p:nvSpPr>
        <p:spPr bwMode="auto">
          <a:xfrm rot="5400000">
            <a:off x="7848601" y="2955925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4406" name="Text Box 38"/>
          <p:cNvSpPr txBox="1">
            <a:spLocks noChangeArrowheads="1"/>
          </p:cNvSpPr>
          <p:nvPr/>
        </p:nvSpPr>
        <p:spPr bwMode="auto">
          <a:xfrm rot="5400000">
            <a:off x="7866063" y="4813300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4407" name="Text Box 39"/>
          <p:cNvSpPr txBox="1">
            <a:spLocks noChangeArrowheads="1"/>
          </p:cNvSpPr>
          <p:nvPr/>
        </p:nvSpPr>
        <p:spPr bwMode="auto">
          <a:xfrm rot="5400000">
            <a:off x="7861301" y="4137025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4408" name="AutoShape 40"/>
          <p:cNvSpPr>
            <a:spLocks noChangeArrowheads="1"/>
          </p:cNvSpPr>
          <p:nvPr/>
        </p:nvSpPr>
        <p:spPr bwMode="auto">
          <a:xfrm>
            <a:off x="2695575" y="3967163"/>
            <a:ext cx="298450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b</a:t>
            </a:r>
          </a:p>
        </p:txBody>
      </p:sp>
      <p:sp>
        <p:nvSpPr>
          <p:cNvPr id="954409" name="AutoShape 41"/>
          <p:cNvSpPr>
            <a:spLocks noChangeArrowheads="1"/>
          </p:cNvSpPr>
          <p:nvPr/>
        </p:nvSpPr>
        <p:spPr bwMode="auto">
          <a:xfrm>
            <a:off x="3448050" y="3954463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h1</a:t>
            </a:r>
          </a:p>
        </p:txBody>
      </p:sp>
      <p:sp>
        <p:nvSpPr>
          <p:cNvPr id="954410" name="Line 42"/>
          <p:cNvSpPr>
            <a:spLocks noChangeShapeType="1"/>
          </p:cNvSpPr>
          <p:nvPr/>
        </p:nvSpPr>
        <p:spPr bwMode="auto">
          <a:xfrm flipV="1">
            <a:off x="2992438" y="4097338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4411" name="Text Box 43"/>
          <p:cNvSpPr txBox="1">
            <a:spLocks noChangeArrowheads="1"/>
          </p:cNvSpPr>
          <p:nvPr/>
        </p:nvSpPr>
        <p:spPr bwMode="auto">
          <a:xfrm rot="5400000">
            <a:off x="3536951" y="4232275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4412" name="Text Box 44"/>
          <p:cNvSpPr txBox="1">
            <a:spLocks noChangeArrowheads="1"/>
          </p:cNvSpPr>
          <p:nvPr/>
        </p:nvSpPr>
        <p:spPr bwMode="auto">
          <a:xfrm rot="5400000">
            <a:off x="3532188" y="3556000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4413" name="Text Box 45"/>
          <p:cNvSpPr txBox="1">
            <a:spLocks noChangeArrowheads="1"/>
          </p:cNvSpPr>
          <p:nvPr/>
        </p:nvSpPr>
        <p:spPr bwMode="auto">
          <a:xfrm>
            <a:off x="7264400" y="3455988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954414" name="Text Box 46"/>
          <p:cNvSpPr txBox="1">
            <a:spLocks noChangeArrowheads="1"/>
          </p:cNvSpPr>
          <p:nvPr/>
        </p:nvSpPr>
        <p:spPr bwMode="auto">
          <a:xfrm>
            <a:off x="7226300" y="4316413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954415" name="Text Box 47"/>
          <p:cNvSpPr txBox="1">
            <a:spLocks noChangeArrowheads="1"/>
          </p:cNvSpPr>
          <p:nvPr/>
        </p:nvSpPr>
        <p:spPr bwMode="auto">
          <a:xfrm>
            <a:off x="4419600" y="2459038"/>
            <a:ext cx="434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1800" b="0">
                <a:solidFill>
                  <a:schemeClr val="bg1"/>
                </a:solidFill>
              </a:rPr>
              <a:t>f is instance field or [*] (array element)</a:t>
            </a:r>
          </a:p>
        </p:txBody>
      </p:sp>
      <p:sp>
        <p:nvSpPr>
          <p:cNvPr id="954416" name="Text Box 48"/>
          <p:cNvSpPr txBox="1">
            <a:spLocks noChangeArrowheads="1"/>
          </p:cNvSpPr>
          <p:nvPr/>
        </p:nvSpPr>
        <p:spPr bwMode="auto">
          <a:xfrm>
            <a:off x="762000" y="5562600"/>
            <a:ext cx="7696200" cy="7016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b="0" dirty="0"/>
              <a:t>    </a:t>
            </a:r>
            <a:r>
              <a:rPr lang="en-US" sz="2000" b="0" dirty="0" smtClean="0"/>
              <a:t>HFH(h1, f, h2</a:t>
            </a:r>
            <a:r>
              <a:rPr lang="en-US" sz="2000" b="0" dirty="0"/>
              <a:t>) :- </a:t>
            </a:r>
            <a:r>
              <a:rPr lang="en-US" sz="2000" b="0" dirty="0" err="1"/>
              <a:t>reachableM</a:t>
            </a:r>
            <a:r>
              <a:rPr lang="en-US" sz="2000" b="0" dirty="0"/>
              <a:t>(m), </a:t>
            </a:r>
            <a:r>
              <a:rPr lang="en-US" sz="2000" b="0" dirty="0" err="1"/>
              <a:t>MputInstFldInst</a:t>
            </a:r>
            <a:r>
              <a:rPr lang="en-US" sz="2000" b="0" dirty="0"/>
              <a:t>(m, b, f, v),</a:t>
            </a:r>
            <a:br>
              <a:rPr lang="en-US" sz="2000" b="0" dirty="0"/>
            </a:br>
            <a:r>
              <a:rPr lang="en-US" sz="2000" b="0" dirty="0"/>
              <a:t>                             VH(b, h1), VH(v, h2).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370" grpId="0" animBg="1"/>
      <p:bldP spid="954371" grpId="0" animBg="1"/>
      <p:bldP spid="954374" grpId="0" animBg="1"/>
      <p:bldP spid="954378" grpId="0" animBg="1"/>
      <p:bldP spid="954379" grpId="0"/>
      <p:bldP spid="954380" grpId="0"/>
      <p:bldP spid="954382" grpId="0" animBg="1"/>
      <p:bldP spid="954383" grpId="0" animBg="1"/>
      <p:bldP spid="954384" grpId="0" animBg="1"/>
      <p:bldP spid="954385" grpId="0"/>
      <p:bldP spid="954386" grpId="0"/>
      <p:bldP spid="954387" grpId="0" animBg="1"/>
      <p:bldP spid="954388" grpId="0" animBg="1"/>
      <p:bldP spid="954389" grpId="0" animBg="1"/>
      <p:bldP spid="954390" grpId="0"/>
      <p:bldP spid="954391" grpId="0"/>
      <p:bldP spid="954393" grpId="0" animBg="1"/>
      <p:bldP spid="954394" grpId="0" animBg="1"/>
      <p:bldP spid="954395" grpId="0" animBg="1"/>
      <p:bldP spid="954396" grpId="0"/>
      <p:bldP spid="954397" grpId="0"/>
      <p:bldP spid="954398" grpId="0" animBg="1"/>
      <p:bldP spid="954399" grpId="0"/>
      <p:bldP spid="954400" grpId="0" animBg="1"/>
      <p:bldP spid="954401" grpId="0" animBg="1"/>
      <p:bldP spid="954402" grpId="0" animBg="1"/>
      <p:bldP spid="954403" grpId="0" animBg="1"/>
      <p:bldP spid="954404" grpId="0"/>
      <p:bldP spid="954405" grpId="0"/>
      <p:bldP spid="954406" grpId="0"/>
      <p:bldP spid="954407" grpId="0"/>
      <p:bldP spid="954408" grpId="0" animBg="1"/>
      <p:bldP spid="954409" grpId="0" animBg="1"/>
      <p:bldP spid="954410" grpId="0" animBg="1"/>
      <p:bldP spid="954411" grpId="0"/>
      <p:bldP spid="954412" grpId="0"/>
      <p:bldP spid="954413" grpId="0"/>
      <p:bldP spid="954414" grpId="0"/>
      <p:bldP spid="954415" grpId="0"/>
      <p:bldP spid="95441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AutoShape 2"/>
          <p:cNvSpPr>
            <a:spLocks noChangeArrowheads="1"/>
          </p:cNvSpPr>
          <p:nvPr/>
        </p:nvSpPr>
        <p:spPr bwMode="auto">
          <a:xfrm>
            <a:off x="2667000" y="2459038"/>
            <a:ext cx="1447800" cy="38100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v = b.f</a:t>
            </a:r>
          </a:p>
        </p:txBody>
      </p:sp>
      <p:sp>
        <p:nvSpPr>
          <p:cNvPr id="955395" name="AutoShape 3"/>
          <p:cNvSpPr>
            <a:spLocks noChangeArrowheads="1"/>
          </p:cNvSpPr>
          <p:nvPr/>
        </p:nvSpPr>
        <p:spPr bwMode="auto">
          <a:xfrm>
            <a:off x="2689225" y="1414463"/>
            <a:ext cx="298450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v</a:t>
            </a:r>
          </a:p>
        </p:txBody>
      </p:sp>
      <p:sp>
        <p:nvSpPr>
          <p:cNvPr id="955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Rule for Heap Reads</a:t>
            </a:r>
          </a:p>
        </p:txBody>
      </p:sp>
      <p:sp>
        <p:nvSpPr>
          <p:cNvPr id="955398" name="AutoShape 6"/>
          <p:cNvSpPr>
            <a:spLocks noChangeArrowheads="1"/>
          </p:cNvSpPr>
          <p:nvPr/>
        </p:nvSpPr>
        <p:spPr bwMode="auto">
          <a:xfrm>
            <a:off x="3448050" y="1401763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</a:t>
            </a:r>
          </a:p>
        </p:txBody>
      </p:sp>
      <p:cxnSp>
        <p:nvCxnSpPr>
          <p:cNvPr id="955399" name="AutoShape 7"/>
          <p:cNvCxnSpPr>
            <a:cxnSpLocks noChangeShapeType="1"/>
          </p:cNvCxnSpPr>
          <p:nvPr/>
        </p:nvCxnSpPr>
        <p:spPr bwMode="auto">
          <a:xfrm>
            <a:off x="4876800" y="7620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5400" name="AutoShape 8"/>
          <p:cNvCxnSpPr>
            <a:cxnSpLocks noChangeShapeType="1"/>
          </p:cNvCxnSpPr>
          <p:nvPr/>
        </p:nvCxnSpPr>
        <p:spPr bwMode="auto">
          <a:xfrm>
            <a:off x="4876800" y="7620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5401" name="AutoShape 9"/>
          <p:cNvCxnSpPr>
            <a:cxnSpLocks noChangeShapeType="1"/>
          </p:cNvCxnSpPr>
          <p:nvPr/>
        </p:nvCxnSpPr>
        <p:spPr bwMode="auto">
          <a:xfrm>
            <a:off x="4876800" y="7620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5402" name="AutoShape 10"/>
          <p:cNvSpPr>
            <a:spLocks noChangeArrowheads="1"/>
          </p:cNvSpPr>
          <p:nvPr/>
        </p:nvSpPr>
        <p:spPr bwMode="auto">
          <a:xfrm>
            <a:off x="2689225" y="4097338"/>
            <a:ext cx="301625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v</a:t>
            </a:r>
          </a:p>
        </p:txBody>
      </p:sp>
      <p:sp>
        <p:nvSpPr>
          <p:cNvPr id="955403" name="AutoShape 11"/>
          <p:cNvSpPr>
            <a:spLocks noChangeArrowheads="1"/>
          </p:cNvSpPr>
          <p:nvPr/>
        </p:nvSpPr>
        <p:spPr bwMode="auto">
          <a:xfrm>
            <a:off x="3451225" y="4687888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h2</a:t>
            </a:r>
          </a:p>
        </p:txBody>
      </p:sp>
      <p:sp>
        <p:nvSpPr>
          <p:cNvPr id="955404" name="AutoShape 12"/>
          <p:cNvSpPr>
            <a:spLocks noChangeArrowheads="1"/>
          </p:cNvSpPr>
          <p:nvPr/>
        </p:nvSpPr>
        <p:spPr bwMode="auto">
          <a:xfrm>
            <a:off x="3438525" y="3506788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</a:t>
            </a:r>
          </a:p>
        </p:txBody>
      </p:sp>
      <p:sp>
        <p:nvSpPr>
          <p:cNvPr id="955405" name="Line 13"/>
          <p:cNvSpPr>
            <a:spLocks noChangeShapeType="1"/>
          </p:cNvSpPr>
          <p:nvPr/>
        </p:nvSpPr>
        <p:spPr bwMode="auto">
          <a:xfrm>
            <a:off x="2971800" y="4364038"/>
            <a:ext cx="457200" cy="4857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5406" name="Line 14"/>
          <p:cNvSpPr>
            <a:spLocks noChangeShapeType="1"/>
          </p:cNvSpPr>
          <p:nvPr/>
        </p:nvSpPr>
        <p:spPr bwMode="auto">
          <a:xfrm flipV="1">
            <a:off x="2971800" y="365125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5407" name="Line 15"/>
          <p:cNvSpPr>
            <a:spLocks noChangeShapeType="1"/>
          </p:cNvSpPr>
          <p:nvPr/>
        </p:nvSpPr>
        <p:spPr bwMode="auto">
          <a:xfrm flipV="1">
            <a:off x="2981325" y="1544638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5408" name="Text Box 16"/>
          <p:cNvSpPr txBox="1">
            <a:spLocks noChangeArrowheads="1"/>
          </p:cNvSpPr>
          <p:nvPr/>
        </p:nvSpPr>
        <p:spPr bwMode="auto">
          <a:xfrm rot="5400000">
            <a:off x="3548063" y="1679575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5409" name="Text Box 17"/>
          <p:cNvSpPr txBox="1">
            <a:spLocks noChangeArrowheads="1"/>
          </p:cNvSpPr>
          <p:nvPr/>
        </p:nvSpPr>
        <p:spPr bwMode="auto">
          <a:xfrm rot="5400000">
            <a:off x="3554413" y="1003300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5410" name="Text Box 18"/>
          <p:cNvSpPr txBox="1">
            <a:spLocks noChangeArrowheads="1"/>
          </p:cNvSpPr>
          <p:nvPr/>
        </p:nvSpPr>
        <p:spPr bwMode="auto">
          <a:xfrm rot="5400000">
            <a:off x="3560763" y="3784600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5411" name="Text Box 19"/>
          <p:cNvSpPr txBox="1">
            <a:spLocks noChangeArrowheads="1"/>
          </p:cNvSpPr>
          <p:nvPr/>
        </p:nvSpPr>
        <p:spPr bwMode="auto">
          <a:xfrm rot="5400000">
            <a:off x="3556001" y="3108325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5412" name="Text Box 20"/>
          <p:cNvSpPr txBox="1">
            <a:spLocks noChangeArrowheads="1"/>
          </p:cNvSpPr>
          <p:nvPr/>
        </p:nvSpPr>
        <p:spPr bwMode="auto">
          <a:xfrm rot="5400000">
            <a:off x="3573463" y="4965700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5413" name="Text Box 21"/>
          <p:cNvSpPr txBox="1">
            <a:spLocks noChangeArrowheads="1"/>
          </p:cNvSpPr>
          <p:nvPr/>
        </p:nvSpPr>
        <p:spPr bwMode="auto">
          <a:xfrm rot="5400000">
            <a:off x="3568701" y="4289425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5415" name="AutoShape 23"/>
          <p:cNvSpPr>
            <a:spLocks noChangeArrowheads="1"/>
          </p:cNvSpPr>
          <p:nvPr/>
        </p:nvSpPr>
        <p:spPr bwMode="auto">
          <a:xfrm>
            <a:off x="4727575" y="1414463"/>
            <a:ext cx="298450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b</a:t>
            </a:r>
          </a:p>
        </p:txBody>
      </p:sp>
      <p:sp>
        <p:nvSpPr>
          <p:cNvPr id="955416" name="AutoShape 24"/>
          <p:cNvSpPr>
            <a:spLocks noChangeArrowheads="1"/>
          </p:cNvSpPr>
          <p:nvPr/>
        </p:nvSpPr>
        <p:spPr bwMode="auto">
          <a:xfrm>
            <a:off x="5486400" y="1401763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h1</a:t>
            </a:r>
          </a:p>
        </p:txBody>
      </p:sp>
      <p:sp>
        <p:nvSpPr>
          <p:cNvPr id="955417" name="Line 25"/>
          <p:cNvSpPr>
            <a:spLocks noChangeShapeType="1"/>
          </p:cNvSpPr>
          <p:nvPr/>
        </p:nvSpPr>
        <p:spPr bwMode="auto">
          <a:xfrm flipV="1">
            <a:off x="5019675" y="1544638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5418" name="Text Box 26"/>
          <p:cNvSpPr txBox="1">
            <a:spLocks noChangeArrowheads="1"/>
          </p:cNvSpPr>
          <p:nvPr/>
        </p:nvSpPr>
        <p:spPr bwMode="auto">
          <a:xfrm rot="5400000">
            <a:off x="5564188" y="1679575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5419" name="Text Box 27"/>
          <p:cNvSpPr txBox="1">
            <a:spLocks noChangeArrowheads="1"/>
          </p:cNvSpPr>
          <p:nvPr/>
        </p:nvSpPr>
        <p:spPr bwMode="auto">
          <a:xfrm rot="5400000">
            <a:off x="5570538" y="1003300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5421" name="AutoShape 29"/>
          <p:cNvSpPr>
            <a:spLocks noChangeArrowheads="1"/>
          </p:cNvSpPr>
          <p:nvPr/>
        </p:nvSpPr>
        <p:spPr bwMode="auto">
          <a:xfrm>
            <a:off x="4737100" y="4090988"/>
            <a:ext cx="298450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b</a:t>
            </a:r>
          </a:p>
        </p:txBody>
      </p:sp>
      <p:sp>
        <p:nvSpPr>
          <p:cNvPr id="955422" name="AutoShape 30"/>
          <p:cNvSpPr>
            <a:spLocks noChangeArrowheads="1"/>
          </p:cNvSpPr>
          <p:nvPr/>
        </p:nvSpPr>
        <p:spPr bwMode="auto">
          <a:xfrm>
            <a:off x="5495925" y="4078288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h1</a:t>
            </a:r>
          </a:p>
        </p:txBody>
      </p:sp>
      <p:sp>
        <p:nvSpPr>
          <p:cNvPr id="955423" name="Line 31"/>
          <p:cNvSpPr>
            <a:spLocks noChangeShapeType="1"/>
          </p:cNvSpPr>
          <p:nvPr/>
        </p:nvSpPr>
        <p:spPr bwMode="auto">
          <a:xfrm flipV="1">
            <a:off x="5029200" y="4221163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5424" name="Text Box 32"/>
          <p:cNvSpPr txBox="1">
            <a:spLocks noChangeArrowheads="1"/>
          </p:cNvSpPr>
          <p:nvPr/>
        </p:nvSpPr>
        <p:spPr bwMode="auto">
          <a:xfrm rot="5400000">
            <a:off x="5595938" y="4356100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5425" name="Text Box 33"/>
          <p:cNvSpPr txBox="1">
            <a:spLocks noChangeArrowheads="1"/>
          </p:cNvSpPr>
          <p:nvPr/>
        </p:nvSpPr>
        <p:spPr bwMode="auto">
          <a:xfrm rot="5400000">
            <a:off x="5580063" y="3679825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5427" name="AutoShape 35"/>
          <p:cNvSpPr>
            <a:spLocks noChangeArrowheads="1"/>
          </p:cNvSpPr>
          <p:nvPr/>
        </p:nvSpPr>
        <p:spPr bwMode="auto">
          <a:xfrm>
            <a:off x="7781925" y="1401763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h2</a:t>
            </a:r>
          </a:p>
        </p:txBody>
      </p:sp>
      <p:sp>
        <p:nvSpPr>
          <p:cNvPr id="955428" name="Line 36"/>
          <p:cNvSpPr>
            <a:spLocks noChangeShapeType="1"/>
          </p:cNvSpPr>
          <p:nvPr/>
        </p:nvSpPr>
        <p:spPr bwMode="auto">
          <a:xfrm flipV="1">
            <a:off x="7315200" y="1544638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5429" name="AutoShape 37"/>
          <p:cNvSpPr>
            <a:spLocks noChangeArrowheads="1"/>
          </p:cNvSpPr>
          <p:nvPr/>
        </p:nvSpPr>
        <p:spPr bwMode="auto">
          <a:xfrm>
            <a:off x="6781800" y="1401763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h1</a:t>
            </a:r>
          </a:p>
        </p:txBody>
      </p:sp>
      <p:sp>
        <p:nvSpPr>
          <p:cNvPr id="955430" name="Text Box 38"/>
          <p:cNvSpPr txBox="1">
            <a:spLocks noChangeArrowheads="1"/>
          </p:cNvSpPr>
          <p:nvPr/>
        </p:nvSpPr>
        <p:spPr bwMode="auto">
          <a:xfrm rot="5400000">
            <a:off x="7867651" y="1670050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5431" name="Text Box 39"/>
          <p:cNvSpPr txBox="1">
            <a:spLocks noChangeArrowheads="1"/>
          </p:cNvSpPr>
          <p:nvPr/>
        </p:nvSpPr>
        <p:spPr bwMode="auto">
          <a:xfrm rot="5400000">
            <a:off x="7859713" y="1003300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5432" name="Text Box 40"/>
          <p:cNvSpPr txBox="1">
            <a:spLocks noChangeArrowheads="1"/>
          </p:cNvSpPr>
          <p:nvPr/>
        </p:nvSpPr>
        <p:spPr bwMode="auto">
          <a:xfrm>
            <a:off x="7400925" y="1239838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16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955435" name="AutoShape 43"/>
          <p:cNvSpPr>
            <a:spLocks noChangeArrowheads="1"/>
          </p:cNvSpPr>
          <p:nvPr/>
        </p:nvSpPr>
        <p:spPr bwMode="auto">
          <a:xfrm>
            <a:off x="7781925" y="4078288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h2</a:t>
            </a:r>
          </a:p>
        </p:txBody>
      </p:sp>
      <p:sp>
        <p:nvSpPr>
          <p:cNvPr id="955436" name="Line 44"/>
          <p:cNvSpPr>
            <a:spLocks noChangeShapeType="1"/>
          </p:cNvSpPr>
          <p:nvPr/>
        </p:nvSpPr>
        <p:spPr bwMode="auto">
          <a:xfrm flipV="1">
            <a:off x="7315200" y="4221163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5437" name="AutoShape 45"/>
          <p:cNvSpPr>
            <a:spLocks noChangeArrowheads="1"/>
          </p:cNvSpPr>
          <p:nvPr/>
        </p:nvSpPr>
        <p:spPr bwMode="auto">
          <a:xfrm>
            <a:off x="6781800" y="4078288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h1</a:t>
            </a:r>
          </a:p>
        </p:txBody>
      </p:sp>
      <p:sp>
        <p:nvSpPr>
          <p:cNvPr id="955438" name="Text Box 46"/>
          <p:cNvSpPr txBox="1">
            <a:spLocks noChangeArrowheads="1"/>
          </p:cNvSpPr>
          <p:nvPr/>
        </p:nvSpPr>
        <p:spPr bwMode="auto">
          <a:xfrm rot="5400000">
            <a:off x="7867651" y="4346575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5439" name="Text Box 47"/>
          <p:cNvSpPr txBox="1">
            <a:spLocks noChangeArrowheads="1"/>
          </p:cNvSpPr>
          <p:nvPr/>
        </p:nvSpPr>
        <p:spPr bwMode="auto">
          <a:xfrm rot="5400000">
            <a:off x="7870826" y="3679825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5440" name="Text Box 48"/>
          <p:cNvSpPr txBox="1">
            <a:spLocks noChangeArrowheads="1"/>
          </p:cNvSpPr>
          <p:nvPr/>
        </p:nvSpPr>
        <p:spPr bwMode="auto">
          <a:xfrm>
            <a:off x="7391400" y="3903663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16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955441" name="Text Box 49"/>
          <p:cNvSpPr txBox="1">
            <a:spLocks noChangeArrowheads="1"/>
          </p:cNvSpPr>
          <p:nvPr/>
        </p:nvSpPr>
        <p:spPr bwMode="auto">
          <a:xfrm>
            <a:off x="4419600" y="2459038"/>
            <a:ext cx="434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1800" b="0">
                <a:solidFill>
                  <a:schemeClr val="bg1"/>
                </a:solidFill>
              </a:rPr>
              <a:t>f is instance field or [*] (array element)</a:t>
            </a:r>
          </a:p>
        </p:txBody>
      </p:sp>
      <p:sp>
        <p:nvSpPr>
          <p:cNvPr id="955444" name="Rectangle 52"/>
          <p:cNvSpPr>
            <a:spLocks noGrp="1" noChangeArrowheads="1"/>
          </p:cNvSpPr>
          <p:nvPr>
            <p:ph type="body" idx="1"/>
          </p:nvPr>
        </p:nvSpPr>
        <p:spPr>
          <a:xfrm>
            <a:off x="457200" y="1229205"/>
            <a:ext cx="1981200" cy="4038600"/>
          </a:xfrm>
          <a:noFill/>
          <a:ln/>
        </p:spPr>
        <p:txBody>
          <a:bodyPr/>
          <a:lstStyle/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Before: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After:</a:t>
            </a:r>
          </a:p>
        </p:txBody>
      </p:sp>
      <p:sp>
        <p:nvSpPr>
          <p:cNvPr id="955445" name="Text Box 53"/>
          <p:cNvSpPr txBox="1">
            <a:spLocks noChangeArrowheads="1"/>
          </p:cNvSpPr>
          <p:nvPr/>
        </p:nvSpPr>
        <p:spPr bwMode="auto">
          <a:xfrm>
            <a:off x="762000" y="5562600"/>
            <a:ext cx="7696200" cy="7016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b="0" dirty="0"/>
              <a:t>      VH(v, </a:t>
            </a:r>
            <a:r>
              <a:rPr lang="en-US" sz="2000" b="0" dirty="0" smtClean="0"/>
              <a:t>h2) </a:t>
            </a:r>
            <a:r>
              <a:rPr lang="en-US" sz="2000" b="0" dirty="0"/>
              <a:t>:- </a:t>
            </a:r>
            <a:r>
              <a:rPr lang="en-US" sz="2000" b="0" dirty="0" err="1"/>
              <a:t>reachableM</a:t>
            </a:r>
            <a:r>
              <a:rPr lang="en-US" sz="2000" b="0" dirty="0"/>
              <a:t>(m), </a:t>
            </a:r>
            <a:r>
              <a:rPr lang="en-US" sz="2000" b="0" dirty="0" err="1"/>
              <a:t>MgetInstFldInst</a:t>
            </a:r>
            <a:r>
              <a:rPr lang="en-US" sz="2000" b="0" dirty="0"/>
              <a:t>(m, v, b, f),</a:t>
            </a:r>
            <a:br>
              <a:rPr lang="en-US" sz="2000" b="0" dirty="0"/>
            </a:br>
            <a:r>
              <a:rPr lang="en-US" sz="2000" b="0" dirty="0"/>
              <a:t>                        VH(b, h1), HFH(h1, f, h2).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4" grpId="0" animBg="1"/>
      <p:bldP spid="955395" grpId="0" animBg="1"/>
      <p:bldP spid="955398" grpId="0" animBg="1"/>
      <p:bldP spid="955402" grpId="0" animBg="1"/>
      <p:bldP spid="955403" grpId="0" animBg="1"/>
      <p:bldP spid="955404" grpId="0" animBg="1"/>
      <p:bldP spid="955405" grpId="0" animBg="1"/>
      <p:bldP spid="955406" grpId="0" animBg="1"/>
      <p:bldP spid="955407" grpId="0" animBg="1"/>
      <p:bldP spid="955408" grpId="0"/>
      <p:bldP spid="955409" grpId="0"/>
      <p:bldP spid="955410" grpId="0"/>
      <p:bldP spid="955411" grpId="0"/>
      <p:bldP spid="955412" grpId="0"/>
      <p:bldP spid="955413" grpId="0"/>
      <p:bldP spid="955416" grpId="0" animBg="1"/>
      <p:bldP spid="955417" grpId="0" animBg="1"/>
      <p:bldP spid="955418" grpId="0"/>
      <p:bldP spid="955419" grpId="0"/>
      <p:bldP spid="955421" grpId="0" animBg="1"/>
      <p:bldP spid="955422" grpId="0" animBg="1"/>
      <p:bldP spid="955423" grpId="0" animBg="1"/>
      <p:bldP spid="955424" grpId="0"/>
      <p:bldP spid="955425" grpId="0"/>
      <p:bldP spid="955427" grpId="0" animBg="1"/>
      <p:bldP spid="955428" grpId="0" animBg="1"/>
      <p:bldP spid="955429" grpId="0" animBg="1"/>
      <p:bldP spid="955430" grpId="0"/>
      <p:bldP spid="955431" grpId="0"/>
      <p:bldP spid="955432" grpId="0"/>
      <p:bldP spid="955432" grpId="1"/>
      <p:bldP spid="955435" grpId="0" animBg="1"/>
      <p:bldP spid="955436" grpId="0" animBg="1"/>
      <p:bldP spid="955437" grpId="0" animBg="1"/>
      <p:bldP spid="955438" grpId="0"/>
      <p:bldP spid="955439" grpId="0"/>
      <p:bldP spid="955440" grpId="0"/>
      <p:bldP spid="955441" grpId="0"/>
      <p:bldP spid="95544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0-CFA Pointer Analysis for Java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Flow sensitivity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flow-insensitive: ignores intra-procedural control flow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Call graph construction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“on-the-fly”: mutually recursively with pointer analysis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Heap abstraction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allocation sites: objects at same site indistinguishable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Aggregate modeling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instance field sensitive but array element insensitive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Context sensitivity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context-insensitive: ignores inter-procedural control flow (analyzes each method in single context)</a:t>
            </a:r>
            <a:endParaRPr lang="en-US" sz="2600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endParaRPr lang="en-US" sz="2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39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506" name="Rectangle 90"/>
          <p:cNvSpPr>
            <a:spLocks noGrp="1" noChangeArrowheads="1"/>
          </p:cNvSpPr>
          <p:nvPr>
            <p:ph type="body" idx="1"/>
          </p:nvPr>
        </p:nvSpPr>
        <p:spPr>
          <a:xfrm>
            <a:off x="457200" y="1229833"/>
            <a:ext cx="1981200" cy="3170238"/>
          </a:xfrm>
          <a:noFill/>
          <a:ln/>
        </p:spPr>
        <p:txBody>
          <a:bodyPr/>
          <a:lstStyle/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Before: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5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After:</a:t>
            </a:r>
          </a:p>
        </p:txBody>
      </p:sp>
      <p:sp>
        <p:nvSpPr>
          <p:cNvPr id="956418" name="AutoShape 2"/>
          <p:cNvSpPr>
            <a:spLocks noChangeArrowheads="1"/>
          </p:cNvSpPr>
          <p:nvPr/>
        </p:nvSpPr>
        <p:spPr bwMode="auto">
          <a:xfrm>
            <a:off x="6029325" y="2544763"/>
            <a:ext cx="1047750" cy="3524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latin typeface="Verdana" pitchFamily="34" charset="0"/>
            </a:endParaRPr>
          </a:p>
        </p:txBody>
      </p:sp>
      <p:sp>
        <p:nvSpPr>
          <p:cNvPr id="956420" name="AutoShape 4"/>
          <p:cNvSpPr>
            <a:spLocks noChangeArrowheads="1"/>
          </p:cNvSpPr>
          <p:nvPr/>
        </p:nvSpPr>
        <p:spPr bwMode="auto">
          <a:xfrm>
            <a:off x="1752600" y="4425950"/>
            <a:ext cx="1104900" cy="3524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T</a:t>
            </a:r>
            <a:r>
              <a:rPr lang="en-US" sz="1600" baseline="-25000">
                <a:latin typeface="Courier New" pitchFamily="49" charset="0"/>
              </a:rPr>
              <a:t>n</a:t>
            </a:r>
            <a:r>
              <a:rPr lang="en-US" sz="1600">
                <a:latin typeface="Courier New" pitchFamily="49" charset="0"/>
              </a:rPr>
              <a:t>.bar()</a:t>
            </a:r>
          </a:p>
        </p:txBody>
      </p:sp>
      <p:sp>
        <p:nvSpPr>
          <p:cNvPr id="956421" name="AutoShape 5"/>
          <p:cNvSpPr>
            <a:spLocks noChangeArrowheads="1"/>
          </p:cNvSpPr>
          <p:nvPr/>
        </p:nvSpPr>
        <p:spPr bwMode="auto">
          <a:xfrm>
            <a:off x="3476625" y="4429125"/>
            <a:ext cx="1104900" cy="3524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T</a:t>
            </a:r>
            <a:r>
              <a:rPr lang="en-US" sz="1600" baseline="-25000">
                <a:latin typeface="Courier New" pitchFamily="49" charset="0"/>
              </a:rPr>
              <a:t>m</a:t>
            </a:r>
            <a:r>
              <a:rPr lang="en-US" sz="1600">
                <a:latin typeface="Courier New" pitchFamily="49" charset="0"/>
              </a:rPr>
              <a:t>.foo()</a:t>
            </a:r>
          </a:p>
        </p:txBody>
      </p:sp>
      <p:sp>
        <p:nvSpPr>
          <p:cNvPr id="956422" name="AutoShape 6"/>
          <p:cNvSpPr>
            <a:spLocks noChangeArrowheads="1"/>
          </p:cNvSpPr>
          <p:nvPr/>
        </p:nvSpPr>
        <p:spPr bwMode="auto">
          <a:xfrm>
            <a:off x="3429000" y="2524125"/>
            <a:ext cx="1371600" cy="38100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v.foo()</a:t>
            </a:r>
          </a:p>
        </p:txBody>
      </p:sp>
      <p:sp>
        <p:nvSpPr>
          <p:cNvPr id="9564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Rule for Dynamically Dispatching Calls</a:t>
            </a:r>
          </a:p>
        </p:txBody>
      </p:sp>
      <p:cxnSp>
        <p:nvCxnSpPr>
          <p:cNvPr id="956425" name="AutoShape 9"/>
          <p:cNvCxnSpPr>
            <a:cxnSpLocks noChangeShapeType="1"/>
          </p:cNvCxnSpPr>
          <p:nvPr/>
        </p:nvCxnSpPr>
        <p:spPr bwMode="auto">
          <a:xfrm>
            <a:off x="4832350" y="7620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6426" name="AutoShape 10"/>
          <p:cNvCxnSpPr>
            <a:cxnSpLocks noChangeShapeType="1"/>
          </p:cNvCxnSpPr>
          <p:nvPr/>
        </p:nvCxnSpPr>
        <p:spPr bwMode="auto">
          <a:xfrm>
            <a:off x="4832350" y="7620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6427" name="AutoShape 11"/>
          <p:cNvCxnSpPr>
            <a:cxnSpLocks noChangeShapeType="1"/>
          </p:cNvCxnSpPr>
          <p:nvPr/>
        </p:nvCxnSpPr>
        <p:spPr bwMode="auto">
          <a:xfrm>
            <a:off x="4832350" y="7620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6444" name="AutoShape 28"/>
          <p:cNvSpPr>
            <a:spLocks noChangeArrowheads="1"/>
          </p:cNvSpPr>
          <p:nvPr/>
        </p:nvSpPr>
        <p:spPr bwMode="auto">
          <a:xfrm>
            <a:off x="4229100" y="1360818"/>
            <a:ext cx="298450" cy="26511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v</a:t>
            </a:r>
          </a:p>
        </p:txBody>
      </p:sp>
      <p:sp>
        <p:nvSpPr>
          <p:cNvPr id="956445" name="AutoShape 29"/>
          <p:cNvSpPr>
            <a:spLocks noChangeArrowheads="1"/>
          </p:cNvSpPr>
          <p:nvPr/>
        </p:nvSpPr>
        <p:spPr bwMode="auto">
          <a:xfrm>
            <a:off x="5003800" y="1348118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</a:t>
            </a:r>
          </a:p>
        </p:txBody>
      </p:sp>
      <p:sp>
        <p:nvSpPr>
          <p:cNvPr id="956446" name="Line 30"/>
          <p:cNvSpPr>
            <a:spLocks noChangeShapeType="1"/>
          </p:cNvSpPr>
          <p:nvPr/>
        </p:nvSpPr>
        <p:spPr bwMode="auto">
          <a:xfrm flipV="1">
            <a:off x="4537075" y="1490993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6447" name="Text Box 31"/>
          <p:cNvSpPr txBox="1">
            <a:spLocks noChangeArrowheads="1"/>
          </p:cNvSpPr>
          <p:nvPr/>
        </p:nvSpPr>
        <p:spPr bwMode="auto">
          <a:xfrm rot="5400000">
            <a:off x="5103813" y="1625930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6448" name="Text Box 32"/>
          <p:cNvSpPr txBox="1">
            <a:spLocks noChangeArrowheads="1"/>
          </p:cNvSpPr>
          <p:nvPr/>
        </p:nvSpPr>
        <p:spPr bwMode="auto">
          <a:xfrm rot="5400000">
            <a:off x="5095876" y="949655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6449" name="AutoShape 33"/>
          <p:cNvSpPr>
            <a:spLocks noChangeArrowheads="1"/>
          </p:cNvSpPr>
          <p:nvPr/>
        </p:nvSpPr>
        <p:spPr bwMode="auto">
          <a:xfrm>
            <a:off x="4278313" y="3603625"/>
            <a:ext cx="298450" cy="26511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v</a:t>
            </a:r>
          </a:p>
        </p:txBody>
      </p:sp>
      <p:sp>
        <p:nvSpPr>
          <p:cNvPr id="956450" name="AutoShape 34"/>
          <p:cNvSpPr>
            <a:spLocks noChangeArrowheads="1"/>
          </p:cNvSpPr>
          <p:nvPr/>
        </p:nvSpPr>
        <p:spPr bwMode="auto">
          <a:xfrm>
            <a:off x="5048250" y="3590925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</a:t>
            </a:r>
          </a:p>
        </p:txBody>
      </p:sp>
      <p:sp>
        <p:nvSpPr>
          <p:cNvPr id="956451" name="Line 35"/>
          <p:cNvSpPr>
            <a:spLocks noChangeShapeType="1"/>
          </p:cNvSpPr>
          <p:nvPr/>
        </p:nvSpPr>
        <p:spPr bwMode="auto">
          <a:xfrm flipV="1">
            <a:off x="4581525" y="3733800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6452" name="Text Box 36"/>
          <p:cNvSpPr txBox="1">
            <a:spLocks noChangeArrowheads="1"/>
          </p:cNvSpPr>
          <p:nvPr/>
        </p:nvSpPr>
        <p:spPr bwMode="auto">
          <a:xfrm rot="5400000">
            <a:off x="5162551" y="3868737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6453" name="Text Box 37"/>
          <p:cNvSpPr txBox="1">
            <a:spLocks noChangeArrowheads="1"/>
          </p:cNvSpPr>
          <p:nvPr/>
        </p:nvSpPr>
        <p:spPr bwMode="auto">
          <a:xfrm rot="5400000">
            <a:off x="5146676" y="3192462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6465" name="Text Box 49"/>
          <p:cNvSpPr txBox="1">
            <a:spLocks noChangeArrowheads="1"/>
          </p:cNvSpPr>
          <p:nvPr/>
        </p:nvSpPr>
        <p:spPr bwMode="auto">
          <a:xfrm>
            <a:off x="5562600" y="1317956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16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T</a:t>
            </a:r>
            <a:endParaRPr lang="en-US" sz="1600" baseline="-25000">
              <a:solidFill>
                <a:schemeClr val="bg1">
                  <a:lumMod val="95000"/>
                </a:schemeClr>
              </a:solidFill>
              <a:latin typeface="Courier New" pitchFamily="49" charset="0"/>
            </a:endParaRPr>
          </a:p>
        </p:txBody>
      </p:sp>
      <p:sp>
        <p:nvSpPr>
          <p:cNvPr id="956466" name="Text Box 50"/>
          <p:cNvSpPr txBox="1">
            <a:spLocks noChangeArrowheads="1"/>
          </p:cNvSpPr>
          <p:nvPr/>
        </p:nvSpPr>
        <p:spPr bwMode="auto">
          <a:xfrm>
            <a:off x="5618163" y="356235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T</a:t>
            </a:r>
            <a:endParaRPr lang="en-US" sz="1600" baseline="-25000" dirty="0">
              <a:solidFill>
                <a:schemeClr val="bg1">
                  <a:lumMod val="95000"/>
                </a:schemeClr>
              </a:solidFill>
              <a:latin typeface="Courier New" pitchFamily="49" charset="0"/>
            </a:endParaRPr>
          </a:p>
        </p:txBody>
      </p:sp>
      <p:sp>
        <p:nvSpPr>
          <p:cNvPr id="956482" name="Line 66"/>
          <p:cNvSpPr>
            <a:spLocks noChangeShapeType="1"/>
          </p:cNvSpPr>
          <p:nvPr/>
        </p:nvSpPr>
        <p:spPr bwMode="auto">
          <a:xfrm flipV="1">
            <a:off x="2857500" y="4602163"/>
            <a:ext cx="609600" cy="158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6483" name="Text Box 67"/>
          <p:cNvSpPr txBox="1">
            <a:spLocks noChangeArrowheads="1"/>
          </p:cNvSpPr>
          <p:nvPr/>
        </p:nvSpPr>
        <p:spPr bwMode="auto">
          <a:xfrm>
            <a:off x="4648200" y="217805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1600">
                <a:solidFill>
                  <a:schemeClr val="bg1">
                    <a:lumMod val="95000"/>
                  </a:schemeClr>
                </a:solidFill>
                <a:latin typeface="Verdana" pitchFamily="34" charset="0"/>
              </a:rPr>
              <a:t>i</a:t>
            </a:r>
          </a:p>
        </p:txBody>
      </p:sp>
      <p:sp>
        <p:nvSpPr>
          <p:cNvPr id="956484" name="Text Box 68"/>
          <p:cNvSpPr txBox="1">
            <a:spLocks noChangeArrowheads="1"/>
          </p:cNvSpPr>
          <p:nvPr/>
        </p:nvSpPr>
        <p:spPr bwMode="auto">
          <a:xfrm>
            <a:off x="2900363" y="41910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600">
                <a:solidFill>
                  <a:schemeClr val="bg1">
                    <a:lumMod val="95000"/>
                  </a:schemeClr>
                </a:solidFill>
                <a:latin typeface="Verdana" pitchFamily="34" charset="0"/>
              </a:rPr>
              <a:t>i</a:t>
            </a:r>
          </a:p>
        </p:txBody>
      </p:sp>
      <p:sp>
        <p:nvSpPr>
          <p:cNvPr id="956485" name="AutoShape 69"/>
          <p:cNvSpPr>
            <a:spLocks noChangeArrowheads="1"/>
          </p:cNvSpPr>
          <p:nvPr/>
        </p:nvSpPr>
        <p:spPr bwMode="auto">
          <a:xfrm>
            <a:off x="1752600" y="2543175"/>
            <a:ext cx="1104900" cy="3524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T</a:t>
            </a:r>
            <a:r>
              <a:rPr lang="en-US" sz="1600" baseline="-25000">
                <a:latin typeface="Courier New" pitchFamily="49" charset="0"/>
              </a:rPr>
              <a:t>n</a:t>
            </a:r>
            <a:r>
              <a:rPr lang="en-US" sz="1600">
                <a:latin typeface="Courier New" pitchFamily="49" charset="0"/>
              </a:rPr>
              <a:t>.bar()</a:t>
            </a:r>
          </a:p>
        </p:txBody>
      </p:sp>
      <p:sp>
        <p:nvSpPr>
          <p:cNvPr id="956486" name="AutoShape 70"/>
          <p:cNvSpPr>
            <a:spLocks noChangeArrowheads="1"/>
          </p:cNvSpPr>
          <p:nvPr/>
        </p:nvSpPr>
        <p:spPr bwMode="auto">
          <a:xfrm>
            <a:off x="6030913" y="4429125"/>
            <a:ext cx="1050925" cy="3524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Courier New" pitchFamily="49" charset="0"/>
            </a:endParaRPr>
          </a:p>
        </p:txBody>
      </p:sp>
      <p:sp>
        <p:nvSpPr>
          <p:cNvPr id="956488" name="AutoShape 72"/>
          <p:cNvSpPr>
            <a:spLocks noChangeArrowheads="1"/>
          </p:cNvSpPr>
          <p:nvPr/>
        </p:nvSpPr>
        <p:spPr bwMode="auto">
          <a:xfrm>
            <a:off x="7361767" y="4419600"/>
            <a:ext cx="533400" cy="352425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Courier New" pitchFamily="49" charset="0"/>
            </a:endParaRPr>
          </a:p>
        </p:txBody>
      </p:sp>
      <p:sp>
        <p:nvSpPr>
          <p:cNvPr id="956496" name="Text Box 80"/>
          <p:cNvSpPr txBox="1">
            <a:spLocks noChangeArrowheads="1"/>
          </p:cNvSpPr>
          <p:nvPr/>
        </p:nvSpPr>
        <p:spPr bwMode="auto">
          <a:xfrm>
            <a:off x="2806700" y="2536825"/>
            <a:ext cx="2908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{ …;            ; …; }</a:t>
            </a:r>
          </a:p>
        </p:txBody>
      </p:sp>
      <p:sp>
        <p:nvSpPr>
          <p:cNvPr id="956497" name="Text Box 81"/>
          <p:cNvSpPr txBox="1">
            <a:spLocks noChangeArrowheads="1"/>
          </p:cNvSpPr>
          <p:nvPr/>
        </p:nvSpPr>
        <p:spPr bwMode="auto">
          <a:xfrm>
            <a:off x="6019800" y="2182813"/>
            <a:ext cx="23622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CHA(T, foo) =</a:t>
            </a:r>
          </a:p>
          <a:p>
            <a:pPr algn="l">
              <a:buClrTx/>
              <a:buSzTx/>
              <a:buFontTx/>
              <a:buNone/>
            </a:pPr>
            <a:r>
              <a:rPr lang="en-US" sz="1600" dirty="0" err="1">
                <a:latin typeface="Courier New" pitchFamily="49" charset="0"/>
              </a:rPr>
              <a:t>T</a:t>
            </a:r>
            <a:r>
              <a:rPr lang="en-US" sz="1600" baseline="-25000" dirty="0" err="1">
                <a:latin typeface="Courier New" pitchFamily="49" charset="0"/>
              </a:rPr>
              <a:t>m</a:t>
            </a:r>
            <a:r>
              <a:rPr lang="en-US" sz="1600" dirty="0" err="1">
                <a:latin typeface="Courier New" pitchFamily="49" charset="0"/>
              </a:rPr>
              <a:t>.foo</a:t>
            </a:r>
            <a:r>
              <a:rPr lang="en-US" sz="1600" dirty="0">
                <a:latin typeface="Courier New" pitchFamily="49" charset="0"/>
              </a:rPr>
              <a:t>()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{  …  }</a:t>
            </a:r>
          </a:p>
        </p:txBody>
      </p:sp>
      <p:sp>
        <p:nvSpPr>
          <p:cNvPr id="956501" name="Text Box 85"/>
          <p:cNvSpPr txBox="1">
            <a:spLocks noChangeArrowheads="1"/>
          </p:cNvSpPr>
          <p:nvPr/>
        </p:nvSpPr>
        <p:spPr bwMode="auto">
          <a:xfrm>
            <a:off x="6034088" y="4435475"/>
            <a:ext cx="2566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1600" dirty="0" err="1">
                <a:latin typeface="Courier New" pitchFamily="49" charset="0"/>
              </a:rPr>
              <a:t>T</a:t>
            </a:r>
            <a:r>
              <a:rPr lang="en-US" sz="1600" baseline="-25000" dirty="0" err="1">
                <a:latin typeface="Courier New" pitchFamily="49" charset="0"/>
              </a:rPr>
              <a:t>m</a:t>
            </a:r>
            <a:r>
              <a:rPr lang="en-US" sz="1600" dirty="0" err="1">
                <a:latin typeface="Courier New" pitchFamily="49" charset="0"/>
              </a:rPr>
              <a:t>.foo</a:t>
            </a:r>
            <a:r>
              <a:rPr lang="en-US" sz="1600" dirty="0">
                <a:latin typeface="Courier New" pitchFamily="49" charset="0"/>
              </a:rPr>
              <a:t>()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 {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…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956507" name="Text Box 91"/>
          <p:cNvSpPr txBox="1">
            <a:spLocks noChangeArrowheads="1"/>
          </p:cNvSpPr>
          <p:nvPr/>
        </p:nvSpPr>
        <p:spPr bwMode="auto">
          <a:xfrm>
            <a:off x="685800" y="5257800"/>
            <a:ext cx="7848600" cy="109696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2000" b="0" dirty="0"/>
              <a:t>         IM(i, m) :- </a:t>
            </a:r>
            <a:r>
              <a:rPr lang="en-US" sz="2000" b="0" dirty="0" err="1"/>
              <a:t>reachableM</a:t>
            </a:r>
            <a:r>
              <a:rPr lang="en-US" sz="2000" b="0" dirty="0"/>
              <a:t>(n), MI(n, i), </a:t>
            </a:r>
            <a:r>
              <a:rPr lang="en-US" sz="2000" b="0" dirty="0" err="1"/>
              <a:t>virtIM</a:t>
            </a:r>
            <a:r>
              <a:rPr lang="en-US" sz="2000" b="0" dirty="0"/>
              <a:t>(i, m’),</a:t>
            </a:r>
            <a:br>
              <a:rPr lang="en-US" sz="2000" b="0" dirty="0"/>
            </a:br>
            <a:r>
              <a:rPr lang="en-US" sz="2000" b="0" dirty="0"/>
              <a:t>                         IinvkArg0(i, v), VH(v, h), HT(h, t), CHA(t, m’, m).</a:t>
            </a:r>
            <a:br>
              <a:rPr lang="en-US" sz="2000" b="0" dirty="0"/>
            </a:br>
            <a:r>
              <a:rPr lang="en-US" sz="2000" b="0" dirty="0" err="1"/>
              <a:t>reachableM</a:t>
            </a:r>
            <a:r>
              <a:rPr lang="en-US" sz="2000" b="0" dirty="0"/>
              <a:t>(m) :- IM(_, m).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18" grpId="0" animBg="1"/>
      <p:bldP spid="956420" grpId="0" animBg="1"/>
      <p:bldP spid="956421" grpId="0" animBg="1"/>
      <p:bldP spid="956422" grpId="0" animBg="1"/>
      <p:bldP spid="956444" grpId="0" animBg="1"/>
      <p:bldP spid="956445" grpId="0" animBg="1"/>
      <p:bldP spid="956446" grpId="0" animBg="1"/>
      <p:bldP spid="956447" grpId="0"/>
      <p:bldP spid="956448" grpId="0"/>
      <p:bldP spid="956449" grpId="0" animBg="1"/>
      <p:bldP spid="956450" grpId="0" animBg="1"/>
      <p:bldP spid="956451" grpId="0" animBg="1"/>
      <p:bldP spid="956452" grpId="0"/>
      <p:bldP spid="956453" grpId="0"/>
      <p:bldP spid="956465" grpId="0"/>
      <p:bldP spid="956466" grpId="0"/>
      <p:bldP spid="956482" grpId="0" animBg="1"/>
      <p:bldP spid="956483" grpId="0"/>
      <p:bldP spid="956484" grpId="0"/>
      <p:bldP spid="956485" grpId="0" animBg="1"/>
      <p:bldP spid="956486" grpId="0" animBg="1"/>
      <p:bldP spid="956488" grpId="0" animBg="1"/>
      <p:bldP spid="956496" grpId="0"/>
      <p:bldP spid="956497" grpId="0"/>
      <p:bldP spid="956501" grpId="0"/>
      <p:bldP spid="95650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33400" y="1219200"/>
            <a:ext cx="4571999" cy="41148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wrap="none" lIns="182880" tIns="18288" rIns="182880" bIns="18288" anchor="ctr"/>
          <a:lstStyle/>
          <a:p>
            <a:pPr algn="l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dirty="0" smtClean="0">
                <a:solidFill>
                  <a:schemeClr val="bg1"/>
                </a:solidFill>
              </a:rPr>
              <a:t>#name=cipa-0cfa-dlog</a:t>
            </a:r>
            <a:br>
              <a:rPr lang="en-US" b="0" dirty="0" smtClean="0">
                <a:solidFill>
                  <a:schemeClr val="bg1"/>
                </a:solidFill>
              </a:rPr>
            </a:br>
            <a:r>
              <a:rPr lang="en-US" sz="500" b="0" dirty="0">
                <a:solidFill>
                  <a:schemeClr val="bg1"/>
                </a:solidFill>
              </a:rPr>
              <a:t/>
            </a:r>
            <a:br>
              <a:rPr lang="en-US" sz="500" b="0" dirty="0">
                <a:solidFill>
                  <a:schemeClr val="bg1"/>
                </a:solidFill>
              </a:rPr>
            </a:br>
            <a:r>
              <a:rPr lang="en-US" b="0" dirty="0" smtClean="0">
                <a:solidFill>
                  <a:schemeClr val="bg1"/>
                </a:solidFill>
              </a:rPr>
              <a:t>.</a:t>
            </a:r>
            <a:r>
              <a:rPr lang="en-US" b="0" dirty="0">
                <a:solidFill>
                  <a:schemeClr val="bg1"/>
                </a:solidFill>
              </a:rPr>
              <a:t>include 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r>
              <a:rPr lang="en-US" b="0" dirty="0" err="1" smtClean="0">
                <a:solidFill>
                  <a:schemeClr val="bg1"/>
                </a:solidFill>
              </a:rPr>
              <a:t>V.dom</a:t>
            </a:r>
            <a:r>
              <a:rPr lang="en-US" b="0" dirty="0">
                <a:solidFill>
                  <a:schemeClr val="bg1"/>
                </a:solidFill>
              </a:rPr>
              <a:t>"</a:t>
            </a:r>
            <a:r>
              <a:rPr lang="en-US" b="0" dirty="0" smtClean="0">
                <a:solidFill>
                  <a:schemeClr val="bg1"/>
                </a:solidFill>
              </a:rPr>
              <a:t/>
            </a:r>
            <a:br>
              <a:rPr lang="en-US" b="0" dirty="0" smtClean="0">
                <a:solidFill>
                  <a:schemeClr val="bg1"/>
                </a:solidFill>
              </a:rPr>
            </a:br>
            <a:r>
              <a:rPr lang="en-US" b="0" dirty="0" smtClean="0">
                <a:solidFill>
                  <a:schemeClr val="bg1"/>
                </a:solidFill>
              </a:rPr>
              <a:t>.</a:t>
            </a:r>
            <a:r>
              <a:rPr lang="en-US" b="0" dirty="0">
                <a:solidFill>
                  <a:schemeClr val="bg1"/>
                </a:solidFill>
              </a:rPr>
              <a:t>include 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r>
              <a:rPr lang="en-US" b="0" dirty="0" err="1" smtClean="0">
                <a:solidFill>
                  <a:schemeClr val="bg1"/>
                </a:solidFill>
              </a:rPr>
              <a:t>T.dom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br>
              <a:rPr lang="en-US" b="0" dirty="0" smtClean="0">
                <a:solidFill>
                  <a:schemeClr val="bg1"/>
                </a:solidFill>
              </a:rPr>
            </a:br>
            <a:r>
              <a:rPr lang="en-US" b="0" dirty="0" smtClean="0">
                <a:solidFill>
                  <a:schemeClr val="bg1"/>
                </a:solidFill>
              </a:rPr>
              <a:t>...</a:t>
            </a:r>
            <a:endParaRPr lang="en-US" sz="500" b="0" dirty="0">
              <a:solidFill>
                <a:schemeClr val="bg1"/>
              </a:solidFill>
            </a:endParaRPr>
          </a:p>
          <a:p>
            <a:pPr algn="l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dirty="0" smtClean="0">
                <a:solidFill>
                  <a:schemeClr val="bg1"/>
                </a:solidFill>
              </a:rPr>
              <a:t>.</a:t>
            </a:r>
            <a:r>
              <a:rPr lang="en-US" b="0" dirty="0" err="1">
                <a:solidFill>
                  <a:schemeClr val="bg1"/>
                </a:solidFill>
              </a:rPr>
              <a:t>bddvarorder</a:t>
            </a:r>
            <a:r>
              <a:rPr lang="en-US" b="0" dirty="0">
                <a:solidFill>
                  <a:schemeClr val="bg1"/>
                </a:solidFill>
              </a:rPr>
              <a:t> </a:t>
            </a:r>
            <a:r>
              <a:rPr lang="en-US" b="0" dirty="0" smtClean="0">
                <a:solidFill>
                  <a:schemeClr val="bg1"/>
                </a:solidFill>
              </a:rPr>
              <a:t>M0xI0_F0_V0xV1_T0_H0xH1</a:t>
            </a:r>
            <a:r>
              <a:rPr lang="en-US" sz="1000" b="0" dirty="0">
                <a:solidFill>
                  <a:schemeClr val="bg1"/>
                </a:solidFill>
              </a:rPr>
              <a:t/>
            </a:r>
            <a:br>
              <a:rPr lang="en-US" sz="1000" b="0" dirty="0">
                <a:solidFill>
                  <a:schemeClr val="bg1"/>
                </a:solidFill>
              </a:rPr>
            </a:br>
            <a:r>
              <a:rPr lang="en-US" sz="1000" b="0" dirty="0" smtClean="0">
                <a:solidFill>
                  <a:schemeClr val="bg1"/>
                </a:solidFill>
              </a:rPr>
              <a:t/>
            </a:r>
            <a:br>
              <a:rPr lang="en-US" sz="1000" b="0" dirty="0" smtClean="0">
                <a:solidFill>
                  <a:schemeClr val="bg1"/>
                </a:solidFill>
              </a:rPr>
            </a:br>
            <a:r>
              <a:rPr lang="en-US" b="0" dirty="0" smtClean="0">
                <a:solidFill>
                  <a:schemeClr val="bg1"/>
                </a:solidFill>
              </a:rPr>
              <a:t>VT(v:V0, T0) </a:t>
            </a:r>
            <a:r>
              <a:rPr lang="en-US" b="0" dirty="0">
                <a:solidFill>
                  <a:schemeClr val="bg1"/>
                </a:solidFill>
              </a:rPr>
              <a:t>input</a:t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 err="1" smtClean="0">
                <a:solidFill>
                  <a:schemeClr val="bg1"/>
                </a:solidFill>
              </a:rPr>
              <a:t>reachableM</a:t>
            </a:r>
            <a:r>
              <a:rPr lang="en-US" b="0" dirty="0" smtClean="0">
                <a:solidFill>
                  <a:schemeClr val="bg1"/>
                </a:solidFill>
              </a:rPr>
              <a:t>(m:M0</a:t>
            </a:r>
            <a:r>
              <a:rPr lang="en-US" b="0" dirty="0">
                <a:solidFill>
                  <a:schemeClr val="bg1"/>
                </a:solidFill>
              </a:rPr>
              <a:t>)</a:t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</a:rPr>
              <a:t>FH(f:F0, h:H0) output</a:t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</a:rPr>
              <a:t>VH(v:V0, h:H0) output</a:t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</a:rPr>
              <a:t>HFH(h1:H0, f:F0, h2:H1) output</a:t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</a:rPr>
              <a:t>IM(i:I0, m:M0) output</a:t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 smtClean="0">
                <a:solidFill>
                  <a:schemeClr val="bg1"/>
                </a:solidFill>
              </a:rPr>
              <a:t>...</a:t>
            </a:r>
            <a:r>
              <a:rPr lang="en-US" sz="1000" b="0" dirty="0">
                <a:solidFill>
                  <a:schemeClr val="bg1"/>
                </a:solidFill>
              </a:rPr>
              <a:t/>
            </a:r>
            <a:br>
              <a:rPr lang="en-US" sz="1000" b="0" dirty="0">
                <a:solidFill>
                  <a:schemeClr val="bg1"/>
                </a:solidFill>
              </a:rPr>
            </a:br>
            <a:r>
              <a:rPr lang="en-US" sz="500" b="0" dirty="0" smtClean="0">
                <a:solidFill>
                  <a:schemeClr val="bg1"/>
                </a:solidFill>
              </a:rPr>
              <a:t/>
            </a:r>
            <a:br>
              <a:rPr lang="en-US" sz="500" b="0" dirty="0" smtClean="0">
                <a:solidFill>
                  <a:schemeClr val="bg1"/>
                </a:solidFill>
              </a:rPr>
            </a:br>
            <a:r>
              <a:rPr lang="en-US" b="0" dirty="0" err="1" smtClean="0">
                <a:solidFill>
                  <a:schemeClr val="bg1"/>
                </a:solidFill>
              </a:rPr>
              <a:t>reachableM</a:t>
            </a:r>
            <a:r>
              <a:rPr lang="en-US" b="0" dirty="0" smtClean="0">
                <a:solidFill>
                  <a:schemeClr val="bg1"/>
                </a:solidFill>
              </a:rPr>
              <a:t>(m) :- IM(_, m).</a:t>
            </a:r>
            <a:br>
              <a:rPr lang="en-US" b="0" dirty="0" smtClean="0">
                <a:solidFill>
                  <a:schemeClr val="bg1"/>
                </a:solidFill>
              </a:rPr>
            </a:br>
            <a:r>
              <a:rPr lang="en-US" b="0" dirty="0" smtClean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029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Writing a </a:t>
            </a:r>
            <a:r>
              <a:rPr lang="en-US" dirty="0" err="1" smtClean="0">
                <a:solidFill>
                  <a:schemeClr val="bg1"/>
                </a:solidFill>
              </a:rPr>
              <a:t>Datalog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648200" y="4083844"/>
            <a:ext cx="3079750" cy="1021556"/>
          </a:xfrm>
          <a:prstGeom prst="wedgeRoundRectCallout">
            <a:avLst>
              <a:gd name="adj1" fmla="val -87461"/>
              <a:gd name="adj2" fmla="val 31305"/>
              <a:gd name="adj3" fmla="val 16667"/>
            </a:avLst>
          </a:prstGeom>
          <a:solidFill>
            <a:srgbClr val="FFCC99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dirty="0">
                <a:solidFill>
                  <a:srgbClr val="000000"/>
                </a:solidFill>
              </a:rPr>
              <a:t>analysis </a:t>
            </a:r>
            <a:r>
              <a:rPr lang="en-US" sz="1800" b="0" dirty="0" smtClean="0">
                <a:solidFill>
                  <a:srgbClr val="000000"/>
                </a:solidFill>
              </a:rPr>
              <a:t>constraints</a:t>
            </a:r>
            <a:br>
              <a:rPr lang="en-US" sz="1800" b="0" dirty="0" smtClean="0">
                <a:solidFill>
                  <a:srgbClr val="000000"/>
                </a:solidFill>
              </a:rPr>
            </a:br>
            <a:r>
              <a:rPr lang="en-US" sz="1800" b="0" dirty="0" smtClean="0">
                <a:solidFill>
                  <a:srgbClr val="000000"/>
                </a:solidFill>
              </a:rPr>
              <a:t>(Horn clauses) </a:t>
            </a:r>
            <a:br>
              <a:rPr lang="en-US" sz="1800" b="0" dirty="0" smtClean="0">
                <a:solidFill>
                  <a:srgbClr val="000000"/>
                </a:solidFill>
              </a:rPr>
            </a:br>
            <a:r>
              <a:rPr lang="en-US" sz="1800" b="0" dirty="0" smtClean="0">
                <a:solidFill>
                  <a:srgbClr val="000000"/>
                </a:solidFill>
              </a:rPr>
              <a:t>solved via </a:t>
            </a:r>
            <a:r>
              <a:rPr lang="en-US" sz="1800" b="0" dirty="0">
                <a:solidFill>
                  <a:srgbClr val="000000"/>
                </a:solidFill>
              </a:rPr>
              <a:t>BDD </a:t>
            </a:r>
            <a:r>
              <a:rPr lang="en-US" sz="1800" b="0" dirty="0" smtClean="0">
                <a:solidFill>
                  <a:srgbClr val="000000"/>
                </a:solidFill>
              </a:rPr>
              <a:t>operations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679950" y="2788444"/>
            <a:ext cx="3048000" cy="1021556"/>
          </a:xfrm>
          <a:prstGeom prst="wedgeRoundRectCallout">
            <a:avLst>
              <a:gd name="adj1" fmla="val -88546"/>
              <a:gd name="adj2" fmla="val 28399"/>
              <a:gd name="adj3" fmla="val 16667"/>
            </a:avLst>
          </a:prstGeom>
          <a:solidFill>
            <a:srgbClr val="FFCC99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dirty="0">
                <a:latin typeface="Arial" charset="0"/>
              </a:rPr>
              <a:t>input, intermediate, </a:t>
            </a:r>
            <a:r>
              <a:rPr lang="en-US" sz="1800" b="0" dirty="0" smtClean="0">
                <a:latin typeface="Arial" charset="0"/>
              </a:rPr>
              <a:t>output</a:t>
            </a:r>
            <a:br>
              <a:rPr lang="en-US" sz="1800" b="0" dirty="0" smtClean="0">
                <a:latin typeface="Arial" charset="0"/>
              </a:rPr>
            </a:br>
            <a:r>
              <a:rPr lang="en-US" sz="1800" b="0" dirty="0" smtClean="0">
                <a:latin typeface="Arial" charset="0"/>
              </a:rPr>
              <a:t>program relations</a:t>
            </a:r>
            <a:br>
              <a:rPr lang="en-US" sz="1800" b="0" dirty="0" smtClean="0">
                <a:latin typeface="Arial" charset="0"/>
              </a:rPr>
            </a:br>
            <a:r>
              <a:rPr lang="en-US" sz="1800" b="0" dirty="0" smtClean="0">
                <a:latin typeface="Arial" charset="0"/>
              </a:rPr>
              <a:t>represented </a:t>
            </a:r>
            <a:r>
              <a:rPr lang="en-US" sz="1800" b="0" dirty="0">
                <a:latin typeface="Arial" charset="0"/>
              </a:rPr>
              <a:t>as BDDs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756299" y="1905000"/>
            <a:ext cx="2330301" cy="408623"/>
          </a:xfrm>
          <a:prstGeom prst="wedgeRoundRectCallout">
            <a:avLst>
              <a:gd name="adj1" fmla="val -79272"/>
              <a:gd name="adj2" fmla="val 62551"/>
              <a:gd name="adj3" fmla="val 16667"/>
            </a:avLst>
          </a:prstGeom>
          <a:solidFill>
            <a:srgbClr val="FFCC99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dirty="0" smtClean="0">
                <a:latin typeface="Arial" charset="0"/>
              </a:rPr>
              <a:t>BDD variable order</a:t>
            </a:r>
            <a:endParaRPr lang="en-US" sz="1800" b="0" dirty="0">
              <a:latin typeface="Arial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3657600" y="1343977"/>
            <a:ext cx="2133600" cy="408623"/>
          </a:xfrm>
          <a:prstGeom prst="wedgeRoundRectCallout">
            <a:avLst>
              <a:gd name="adj1" fmla="val -82949"/>
              <a:gd name="adj2" fmla="val 101735"/>
              <a:gd name="adj3" fmla="val 16667"/>
            </a:avLst>
          </a:prstGeom>
          <a:solidFill>
            <a:srgbClr val="FFCC99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dirty="0">
                <a:latin typeface="Arial" charset="0"/>
              </a:rPr>
              <a:t>p</a:t>
            </a:r>
            <a:r>
              <a:rPr lang="en-US" sz="1800" b="0" dirty="0" smtClean="0">
                <a:latin typeface="Arial" charset="0"/>
              </a:rPr>
              <a:t>rogram domains</a:t>
            </a:r>
            <a:endParaRPr lang="en-US" sz="18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54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Running a </a:t>
            </a:r>
            <a:r>
              <a:rPr lang="en-US" dirty="0" err="1">
                <a:solidFill>
                  <a:schemeClr val="bg1"/>
                </a:solidFill>
              </a:rPr>
              <a:t>Datalog</a:t>
            </a:r>
            <a:r>
              <a:rPr lang="en-US" dirty="0">
                <a:solidFill>
                  <a:schemeClr val="bg1"/>
                </a:solidFill>
              </a:rPr>
              <a:t> Analysis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410199" y="1219200"/>
            <a:ext cx="3200400" cy="41148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ts val="1020"/>
              </a:spcBef>
            </a:pP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chord_output/</a:t>
            </a:r>
          </a:p>
          <a:p>
            <a:pPr algn="l">
              <a:spcBef>
                <a:spcPts val="1020"/>
              </a:spcBef>
            </a:pP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bddbddb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/</a:t>
            </a:r>
          </a:p>
          <a:p>
            <a:pPr algn="l">
              <a:spcBef>
                <a:spcPts val="1020"/>
              </a:spcBef>
            </a:pP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     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V.dom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T.dom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b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     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V.map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T.map</a:t>
            </a:r>
            <a:endParaRPr lang="en-US" sz="1800" b="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algn="l">
              <a:spcBef>
                <a:spcPts val="1020"/>
              </a:spcBef>
            </a:pP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    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VT.bdd</a:t>
            </a:r>
            <a:endParaRPr lang="en-US" sz="1800" b="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algn="l">
              <a:spcBef>
                <a:spcPts val="1020"/>
              </a:spcBef>
            </a:pP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    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reachableM.bdd</a:t>
            </a:r>
            <a:endParaRPr lang="en-US" sz="1800" b="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algn="l">
              <a:spcBef>
                <a:spcPts val="1020"/>
              </a:spcBef>
            </a:pP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    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FH.bdd</a:t>
            </a:r>
            <a:endParaRPr lang="en-US" sz="1800" b="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algn="l">
              <a:spcBef>
                <a:spcPts val="1020"/>
              </a:spcBef>
            </a:pP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    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VH.bdd</a:t>
            </a:r>
            <a:endParaRPr lang="en-US" sz="1800" b="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algn="l">
              <a:spcBef>
                <a:spcPts val="1020"/>
              </a:spcBef>
            </a:pP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    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HFH.bdd</a:t>
            </a:r>
            <a:endParaRPr lang="en-US" sz="1800" b="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algn="l">
              <a:spcBef>
                <a:spcPts val="1020"/>
              </a:spcBef>
            </a:pP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    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IM.bdd</a:t>
            </a:r>
            <a:endParaRPr lang="en-US" sz="1800" b="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" name="Line 38"/>
          <p:cNvSpPr>
            <a:spLocks noChangeShapeType="1"/>
          </p:cNvSpPr>
          <p:nvPr/>
        </p:nvSpPr>
        <p:spPr bwMode="auto">
          <a:xfrm>
            <a:off x="5791199" y="1968319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39"/>
          <p:cNvSpPr>
            <a:spLocks noChangeShapeType="1"/>
          </p:cNvSpPr>
          <p:nvPr/>
        </p:nvSpPr>
        <p:spPr bwMode="auto">
          <a:xfrm>
            <a:off x="5791199" y="1740198"/>
            <a:ext cx="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38"/>
          <p:cNvSpPr>
            <a:spLocks noChangeShapeType="1"/>
          </p:cNvSpPr>
          <p:nvPr/>
        </p:nvSpPr>
        <p:spPr bwMode="auto">
          <a:xfrm>
            <a:off x="6400799" y="2567286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39"/>
          <p:cNvSpPr>
            <a:spLocks noChangeShapeType="1"/>
          </p:cNvSpPr>
          <p:nvPr/>
        </p:nvSpPr>
        <p:spPr bwMode="auto">
          <a:xfrm>
            <a:off x="6400799" y="2176131"/>
            <a:ext cx="0" cy="882501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38"/>
          <p:cNvSpPr>
            <a:spLocks noChangeShapeType="1"/>
          </p:cNvSpPr>
          <p:nvPr/>
        </p:nvSpPr>
        <p:spPr bwMode="auto">
          <a:xfrm>
            <a:off x="6390407" y="3058633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33400" y="1219200"/>
            <a:ext cx="4571999" cy="41148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wrap="none" lIns="182880" tIns="18288" rIns="182880" bIns="18288" anchor="ctr"/>
          <a:lstStyle/>
          <a:p>
            <a:pPr algn="l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dirty="0" smtClean="0">
                <a:solidFill>
                  <a:schemeClr val="bg1"/>
                </a:solidFill>
              </a:rPr>
              <a:t>#name=cipa-0cfa-dlog</a:t>
            </a:r>
            <a:br>
              <a:rPr lang="en-US" b="0" dirty="0" smtClean="0">
                <a:solidFill>
                  <a:schemeClr val="bg1"/>
                </a:solidFill>
              </a:rPr>
            </a:br>
            <a:r>
              <a:rPr lang="en-US" sz="500" b="0" dirty="0">
                <a:solidFill>
                  <a:schemeClr val="bg1"/>
                </a:solidFill>
              </a:rPr>
              <a:t/>
            </a:r>
            <a:br>
              <a:rPr lang="en-US" sz="500" b="0" dirty="0">
                <a:solidFill>
                  <a:schemeClr val="bg1"/>
                </a:solidFill>
              </a:rPr>
            </a:br>
            <a:r>
              <a:rPr lang="en-US" b="0" dirty="0" smtClean="0">
                <a:solidFill>
                  <a:schemeClr val="bg1"/>
                </a:solidFill>
              </a:rPr>
              <a:t>.</a:t>
            </a:r>
            <a:r>
              <a:rPr lang="en-US" b="0" dirty="0">
                <a:solidFill>
                  <a:schemeClr val="bg1"/>
                </a:solidFill>
              </a:rPr>
              <a:t>include 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r>
              <a:rPr lang="en-US" b="0" dirty="0" err="1" smtClean="0">
                <a:solidFill>
                  <a:schemeClr val="bg1"/>
                </a:solidFill>
              </a:rPr>
              <a:t>V.dom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br>
              <a:rPr lang="en-US" b="0" dirty="0" smtClean="0">
                <a:solidFill>
                  <a:schemeClr val="bg1"/>
                </a:solidFill>
              </a:rPr>
            </a:br>
            <a:r>
              <a:rPr lang="en-US" b="0" dirty="0" smtClean="0">
                <a:solidFill>
                  <a:schemeClr val="bg1"/>
                </a:solidFill>
              </a:rPr>
              <a:t>.</a:t>
            </a:r>
            <a:r>
              <a:rPr lang="en-US" b="0" dirty="0">
                <a:solidFill>
                  <a:schemeClr val="bg1"/>
                </a:solidFill>
              </a:rPr>
              <a:t>include 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r>
              <a:rPr lang="en-US" b="0" dirty="0" err="1" smtClean="0">
                <a:solidFill>
                  <a:schemeClr val="bg1"/>
                </a:solidFill>
              </a:rPr>
              <a:t>T.dom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br>
              <a:rPr lang="en-US" b="0" dirty="0" smtClean="0">
                <a:solidFill>
                  <a:schemeClr val="bg1"/>
                </a:solidFill>
              </a:rPr>
            </a:br>
            <a:r>
              <a:rPr lang="en-US" b="0" dirty="0" smtClean="0">
                <a:solidFill>
                  <a:schemeClr val="bg1"/>
                </a:solidFill>
              </a:rPr>
              <a:t>...</a:t>
            </a:r>
            <a:endParaRPr lang="en-US" sz="500" b="0" dirty="0">
              <a:solidFill>
                <a:schemeClr val="bg1"/>
              </a:solidFill>
            </a:endParaRPr>
          </a:p>
          <a:p>
            <a:pPr algn="l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dirty="0" smtClean="0">
                <a:solidFill>
                  <a:schemeClr val="bg1"/>
                </a:solidFill>
              </a:rPr>
              <a:t>.</a:t>
            </a:r>
            <a:r>
              <a:rPr lang="en-US" b="0" dirty="0" err="1">
                <a:solidFill>
                  <a:schemeClr val="bg1"/>
                </a:solidFill>
              </a:rPr>
              <a:t>bddvarorder</a:t>
            </a:r>
            <a:r>
              <a:rPr lang="en-US" b="0" dirty="0">
                <a:solidFill>
                  <a:schemeClr val="bg1"/>
                </a:solidFill>
              </a:rPr>
              <a:t> </a:t>
            </a:r>
            <a:r>
              <a:rPr lang="en-US" b="0" dirty="0" smtClean="0">
                <a:solidFill>
                  <a:schemeClr val="bg1"/>
                </a:solidFill>
              </a:rPr>
              <a:t>M0xI0_F0_V0xV1_T0_H0xH1</a:t>
            </a:r>
            <a:r>
              <a:rPr lang="en-US" sz="1000" b="0" dirty="0">
                <a:solidFill>
                  <a:schemeClr val="bg1"/>
                </a:solidFill>
              </a:rPr>
              <a:t/>
            </a:r>
            <a:br>
              <a:rPr lang="en-US" sz="1000" b="0" dirty="0">
                <a:solidFill>
                  <a:schemeClr val="bg1"/>
                </a:solidFill>
              </a:rPr>
            </a:br>
            <a:r>
              <a:rPr lang="en-US" sz="1000" b="0" dirty="0" smtClean="0">
                <a:solidFill>
                  <a:schemeClr val="bg1"/>
                </a:solidFill>
              </a:rPr>
              <a:t/>
            </a:r>
            <a:br>
              <a:rPr lang="en-US" sz="1000" b="0" dirty="0" smtClean="0">
                <a:solidFill>
                  <a:schemeClr val="bg1"/>
                </a:solidFill>
              </a:rPr>
            </a:br>
            <a:r>
              <a:rPr lang="en-US" b="0" dirty="0" smtClean="0">
                <a:solidFill>
                  <a:schemeClr val="bg1"/>
                </a:solidFill>
              </a:rPr>
              <a:t>VT(v:V0, T0) </a:t>
            </a:r>
            <a:r>
              <a:rPr lang="en-US" b="0" dirty="0">
                <a:solidFill>
                  <a:schemeClr val="bg1"/>
                </a:solidFill>
              </a:rPr>
              <a:t>input</a:t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 err="1" smtClean="0">
                <a:solidFill>
                  <a:schemeClr val="bg1"/>
                </a:solidFill>
              </a:rPr>
              <a:t>reachableM</a:t>
            </a:r>
            <a:r>
              <a:rPr lang="en-US" b="0" dirty="0" smtClean="0">
                <a:solidFill>
                  <a:schemeClr val="bg1"/>
                </a:solidFill>
              </a:rPr>
              <a:t>(m:M0</a:t>
            </a:r>
            <a:r>
              <a:rPr lang="en-US" b="0" dirty="0">
                <a:solidFill>
                  <a:schemeClr val="bg1"/>
                </a:solidFill>
              </a:rPr>
              <a:t>)</a:t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</a:rPr>
              <a:t>FH(f:F0, h:H0) output</a:t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</a:rPr>
              <a:t>VH(v:V0, h:H0) output</a:t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</a:rPr>
              <a:t>HFH(h1:H0, f:F0, h2:H1) output</a:t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</a:rPr>
              <a:t>IM(i:I0, m:M0) output</a:t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 smtClean="0">
                <a:solidFill>
                  <a:schemeClr val="bg1"/>
                </a:solidFill>
              </a:rPr>
              <a:t>...</a:t>
            </a:r>
            <a:r>
              <a:rPr lang="en-US" sz="1000" b="0" dirty="0">
                <a:solidFill>
                  <a:schemeClr val="bg1"/>
                </a:solidFill>
              </a:rPr>
              <a:t/>
            </a:r>
            <a:br>
              <a:rPr lang="en-US" sz="1000" b="0" dirty="0">
                <a:solidFill>
                  <a:schemeClr val="bg1"/>
                </a:solidFill>
              </a:rPr>
            </a:br>
            <a:r>
              <a:rPr lang="en-US" sz="500" b="0" dirty="0" smtClean="0">
                <a:solidFill>
                  <a:schemeClr val="bg1"/>
                </a:solidFill>
              </a:rPr>
              <a:t/>
            </a:r>
            <a:br>
              <a:rPr lang="en-US" sz="500" b="0" dirty="0" smtClean="0">
                <a:solidFill>
                  <a:schemeClr val="bg1"/>
                </a:solidFill>
              </a:rPr>
            </a:br>
            <a:r>
              <a:rPr lang="en-US" b="0" dirty="0" err="1" smtClean="0">
                <a:solidFill>
                  <a:schemeClr val="bg1"/>
                </a:solidFill>
              </a:rPr>
              <a:t>reachableM</a:t>
            </a:r>
            <a:r>
              <a:rPr lang="en-US" b="0" dirty="0" smtClean="0">
                <a:solidFill>
                  <a:schemeClr val="bg1"/>
                </a:solidFill>
              </a:rPr>
              <a:t>(m) :- IM(_, m).</a:t>
            </a:r>
            <a:br>
              <a:rPr lang="en-US" b="0" dirty="0" smtClean="0">
                <a:solidFill>
                  <a:schemeClr val="bg1"/>
                </a:solidFill>
              </a:rPr>
            </a:br>
            <a:r>
              <a:rPr lang="en-US" b="0" dirty="0" smtClean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0" name="Line 39"/>
          <p:cNvSpPr>
            <a:spLocks noChangeShapeType="1"/>
          </p:cNvSpPr>
          <p:nvPr/>
        </p:nvSpPr>
        <p:spPr bwMode="auto">
          <a:xfrm>
            <a:off x="6400799" y="3069750"/>
            <a:ext cx="0" cy="198424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8"/>
          <p:cNvSpPr>
            <a:spLocks noChangeShapeType="1"/>
          </p:cNvSpPr>
          <p:nvPr/>
        </p:nvSpPr>
        <p:spPr bwMode="auto">
          <a:xfrm>
            <a:off x="6400799" y="3472016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8"/>
          <p:cNvSpPr>
            <a:spLocks noChangeShapeType="1"/>
          </p:cNvSpPr>
          <p:nvPr/>
        </p:nvSpPr>
        <p:spPr bwMode="auto">
          <a:xfrm>
            <a:off x="6400799" y="3842383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8"/>
          <p:cNvSpPr>
            <a:spLocks noChangeShapeType="1"/>
          </p:cNvSpPr>
          <p:nvPr/>
        </p:nvSpPr>
        <p:spPr bwMode="auto">
          <a:xfrm>
            <a:off x="6400799" y="4256567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38"/>
          <p:cNvSpPr>
            <a:spLocks noChangeShapeType="1"/>
          </p:cNvSpPr>
          <p:nvPr/>
        </p:nvSpPr>
        <p:spPr bwMode="auto">
          <a:xfrm>
            <a:off x="6411191" y="4669950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>
            <a:off x="6411191" y="5050950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81000" y="5715000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000" b="0" dirty="0" smtClean="0">
                <a:solidFill>
                  <a:schemeClr val="bg1"/>
                </a:solidFill>
              </a:rPr>
              <a:t>ant –</a:t>
            </a:r>
            <a:r>
              <a:rPr lang="en-US" sz="2000" b="0" dirty="0" err="1" smtClean="0">
                <a:solidFill>
                  <a:schemeClr val="bg1"/>
                </a:solidFill>
              </a:rPr>
              <a:t>Dchord.work.dir</a:t>
            </a:r>
            <a:r>
              <a:rPr lang="en-US" sz="2000" b="0" dirty="0" smtClean="0">
                <a:solidFill>
                  <a:schemeClr val="bg1"/>
                </a:solidFill>
              </a:rPr>
              <a:t>=&lt;…&gt; –</a:t>
            </a:r>
            <a:r>
              <a:rPr lang="en-US" sz="2000" b="0" dirty="0" err="1" smtClean="0">
                <a:solidFill>
                  <a:schemeClr val="bg1"/>
                </a:solidFill>
              </a:rPr>
              <a:t>Dchord.run.analyses</a:t>
            </a:r>
            <a:r>
              <a:rPr lang="en-US" sz="2000" b="0" dirty="0" smtClean="0">
                <a:solidFill>
                  <a:schemeClr val="bg1"/>
                </a:solidFill>
              </a:rPr>
              <a:t>=cipa-0cfa-dlog run</a:t>
            </a:r>
            <a:endParaRPr lang="en-US" sz="2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9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94" name="AutoShape 54"/>
          <p:cNvSpPr>
            <a:spLocks noChangeArrowheads="1"/>
          </p:cNvSpPr>
          <p:nvPr/>
        </p:nvSpPr>
        <p:spPr bwMode="auto">
          <a:xfrm>
            <a:off x="5495264" y="1676400"/>
            <a:ext cx="2743200" cy="53340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7493" name="AutoShape 53"/>
          <p:cNvSpPr>
            <a:spLocks noChangeArrowheads="1"/>
          </p:cNvSpPr>
          <p:nvPr/>
        </p:nvSpPr>
        <p:spPr bwMode="auto">
          <a:xfrm>
            <a:off x="860425" y="2319338"/>
            <a:ext cx="3581400" cy="2252662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57442" name="AutoShape 2"/>
          <p:cNvCxnSpPr>
            <a:cxnSpLocks noChangeShapeType="1"/>
          </p:cNvCxnSpPr>
          <p:nvPr/>
        </p:nvCxnSpPr>
        <p:spPr bwMode="auto">
          <a:xfrm flipH="1">
            <a:off x="5719762" y="3529013"/>
            <a:ext cx="4763" cy="3365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43" name="AutoShape 3"/>
          <p:cNvCxnSpPr>
            <a:cxnSpLocks noChangeShapeType="1"/>
          </p:cNvCxnSpPr>
          <p:nvPr/>
        </p:nvCxnSpPr>
        <p:spPr bwMode="auto">
          <a:xfrm flipH="1">
            <a:off x="7812087" y="3540125"/>
            <a:ext cx="4763" cy="3365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74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cxnSp>
        <p:nvCxnSpPr>
          <p:cNvPr id="957446" name="AutoShape 6"/>
          <p:cNvCxnSpPr>
            <a:cxnSpLocks noChangeShapeType="1"/>
          </p:cNvCxnSpPr>
          <p:nvPr/>
        </p:nvCxnSpPr>
        <p:spPr bwMode="auto">
          <a:xfrm>
            <a:off x="4724400" y="7429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47" name="AutoShape 7"/>
          <p:cNvCxnSpPr>
            <a:cxnSpLocks noChangeShapeType="1"/>
          </p:cNvCxnSpPr>
          <p:nvPr/>
        </p:nvCxnSpPr>
        <p:spPr bwMode="auto">
          <a:xfrm>
            <a:off x="4724400" y="7429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48" name="AutoShape 8"/>
          <p:cNvCxnSpPr>
            <a:cxnSpLocks noChangeShapeType="1"/>
          </p:cNvCxnSpPr>
          <p:nvPr/>
        </p:nvCxnSpPr>
        <p:spPr bwMode="auto">
          <a:xfrm>
            <a:off x="4724400" y="7429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7449" name="AutoShape 9"/>
          <p:cNvSpPr>
            <a:spLocks noChangeArrowheads="1"/>
          </p:cNvSpPr>
          <p:nvPr/>
        </p:nvSpPr>
        <p:spPr bwMode="auto">
          <a:xfrm>
            <a:off x="6757327" y="1677988"/>
            <a:ext cx="1352550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451" name="AutoShape 11"/>
          <p:cNvSpPr>
            <a:spLocks noChangeArrowheads="1"/>
          </p:cNvSpPr>
          <p:nvPr/>
        </p:nvSpPr>
        <p:spPr bwMode="auto">
          <a:xfrm>
            <a:off x="6681787" y="2478088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b</a:t>
            </a:r>
          </a:p>
        </p:txBody>
      </p:sp>
      <p:sp>
        <p:nvSpPr>
          <p:cNvPr id="957452" name="AutoShape 12"/>
          <p:cNvSpPr>
            <a:spLocks noChangeArrowheads="1"/>
          </p:cNvSpPr>
          <p:nvPr/>
        </p:nvSpPr>
        <p:spPr bwMode="auto">
          <a:xfrm>
            <a:off x="6238875" y="3005138"/>
            <a:ext cx="1143000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1</a:t>
            </a:r>
            <a:r>
              <a:rPr lang="en-US" sz="1600">
                <a:latin typeface="Courier New" pitchFamily="49" charset="0"/>
              </a:rPr>
              <a:t> Bldg</a:t>
            </a:r>
          </a:p>
        </p:txBody>
      </p:sp>
      <p:sp>
        <p:nvSpPr>
          <p:cNvPr id="957453" name="AutoShape 13"/>
          <p:cNvSpPr>
            <a:spLocks noChangeArrowheads="1"/>
          </p:cNvSpPr>
          <p:nvPr/>
        </p:nvSpPr>
        <p:spPr bwMode="auto">
          <a:xfrm>
            <a:off x="5584825" y="3294063"/>
            <a:ext cx="265112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el</a:t>
            </a:r>
          </a:p>
        </p:txBody>
      </p:sp>
      <p:sp>
        <p:nvSpPr>
          <p:cNvPr id="957454" name="AutoShape 14"/>
          <p:cNvSpPr>
            <a:spLocks noChangeArrowheads="1"/>
          </p:cNvSpPr>
          <p:nvPr/>
        </p:nvSpPr>
        <p:spPr bwMode="auto">
          <a:xfrm>
            <a:off x="5508625" y="3876675"/>
            <a:ext cx="114300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2</a:t>
            </a:r>
            <a:r>
              <a:rPr lang="en-US" sz="1600">
                <a:latin typeface="Courier New" pitchFamily="49" charset="0"/>
              </a:rPr>
              <a:t> List</a:t>
            </a:r>
          </a:p>
        </p:txBody>
      </p:sp>
      <p:sp>
        <p:nvSpPr>
          <p:cNvPr id="957455" name="AutoShape 15"/>
          <p:cNvSpPr>
            <a:spLocks noChangeArrowheads="1"/>
          </p:cNvSpPr>
          <p:nvPr/>
        </p:nvSpPr>
        <p:spPr bwMode="auto">
          <a:xfrm>
            <a:off x="7681912" y="3316288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fl</a:t>
            </a:r>
          </a:p>
        </p:txBody>
      </p:sp>
      <p:sp>
        <p:nvSpPr>
          <p:cNvPr id="957456" name="AutoShape 16"/>
          <p:cNvSpPr>
            <a:spLocks noChangeArrowheads="1"/>
          </p:cNvSpPr>
          <p:nvPr/>
        </p:nvSpPr>
        <p:spPr bwMode="auto">
          <a:xfrm>
            <a:off x="6919912" y="3876675"/>
            <a:ext cx="114300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3</a:t>
            </a:r>
            <a:r>
              <a:rPr lang="en-US" sz="1600">
                <a:latin typeface="Courier New" pitchFamily="49" charset="0"/>
              </a:rPr>
              <a:t> List</a:t>
            </a:r>
          </a:p>
        </p:txBody>
      </p:sp>
      <p:sp>
        <p:nvSpPr>
          <p:cNvPr id="957458" name="AutoShape 18"/>
          <p:cNvSpPr>
            <a:spLocks noChangeArrowheads="1"/>
          </p:cNvSpPr>
          <p:nvPr/>
        </p:nvSpPr>
        <p:spPr bwMode="auto">
          <a:xfrm>
            <a:off x="7462837" y="6288088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e</a:t>
            </a:r>
          </a:p>
        </p:txBody>
      </p:sp>
      <p:sp>
        <p:nvSpPr>
          <p:cNvPr id="957459" name="AutoShape 19"/>
          <p:cNvSpPr>
            <a:spLocks noChangeArrowheads="1"/>
          </p:cNvSpPr>
          <p:nvPr/>
        </p:nvSpPr>
        <p:spPr bwMode="auto">
          <a:xfrm>
            <a:off x="6934200" y="5764213"/>
            <a:ext cx="1316037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5</a:t>
            </a:r>
            <a:r>
              <a:rPr lang="en-US" sz="1600">
                <a:latin typeface="Courier New" pitchFamily="49" charset="0"/>
              </a:rPr>
              <a:t> Floor</a:t>
            </a:r>
          </a:p>
        </p:txBody>
      </p:sp>
      <p:sp>
        <p:nvSpPr>
          <p:cNvPr id="957460" name="AutoShape 20"/>
          <p:cNvSpPr>
            <a:spLocks noChangeArrowheads="1"/>
          </p:cNvSpPr>
          <p:nvPr/>
        </p:nvSpPr>
        <p:spPr bwMode="auto">
          <a:xfrm>
            <a:off x="6180137" y="4752975"/>
            <a:ext cx="1239838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6</a:t>
            </a:r>
            <a:r>
              <a:rPr lang="en-US" sz="1600">
                <a:latin typeface="Courier New" pitchFamily="49" charset="0"/>
              </a:rPr>
              <a:t> Obj[]</a:t>
            </a:r>
          </a:p>
        </p:txBody>
      </p:sp>
      <p:sp>
        <p:nvSpPr>
          <p:cNvPr id="957461" name="AutoShape 21"/>
          <p:cNvSpPr>
            <a:spLocks noChangeArrowheads="1"/>
          </p:cNvSpPr>
          <p:nvPr/>
        </p:nvSpPr>
        <p:spPr bwMode="auto">
          <a:xfrm>
            <a:off x="5853112" y="6265863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f</a:t>
            </a:r>
          </a:p>
        </p:txBody>
      </p:sp>
      <p:sp>
        <p:nvSpPr>
          <p:cNvPr id="957462" name="AutoShape 22"/>
          <p:cNvSpPr>
            <a:spLocks noChangeArrowheads="1"/>
          </p:cNvSpPr>
          <p:nvPr/>
        </p:nvSpPr>
        <p:spPr bwMode="auto">
          <a:xfrm>
            <a:off x="5334000" y="5765800"/>
            <a:ext cx="1317625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4</a:t>
            </a:r>
            <a:r>
              <a:rPr lang="en-US" sz="1600">
                <a:latin typeface="Courier New" pitchFamily="49" charset="0"/>
              </a:rPr>
              <a:t> Event</a:t>
            </a:r>
          </a:p>
        </p:txBody>
      </p:sp>
      <p:cxnSp>
        <p:nvCxnSpPr>
          <p:cNvPr id="957463" name="AutoShape 23"/>
          <p:cNvCxnSpPr>
            <a:cxnSpLocks noChangeShapeType="1"/>
            <a:stCxn id="957451" idx="2"/>
            <a:endCxn id="957452" idx="0"/>
          </p:cNvCxnSpPr>
          <p:nvPr/>
        </p:nvCxnSpPr>
        <p:spPr bwMode="auto">
          <a:xfrm flipH="1">
            <a:off x="6810375" y="2743200"/>
            <a:ext cx="4762" cy="26193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64" name="AutoShape 24"/>
          <p:cNvCxnSpPr>
            <a:cxnSpLocks noChangeShapeType="1"/>
            <a:stCxn id="957452" idx="2"/>
            <a:endCxn id="957454" idx="0"/>
          </p:cNvCxnSpPr>
          <p:nvPr/>
        </p:nvCxnSpPr>
        <p:spPr bwMode="auto">
          <a:xfrm flipH="1">
            <a:off x="6080125" y="3270250"/>
            <a:ext cx="730250" cy="606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65" name="AutoShape 25"/>
          <p:cNvCxnSpPr>
            <a:cxnSpLocks noChangeShapeType="1"/>
            <a:stCxn id="957452" idx="2"/>
            <a:endCxn id="957456" idx="0"/>
          </p:cNvCxnSpPr>
          <p:nvPr/>
        </p:nvCxnSpPr>
        <p:spPr bwMode="auto">
          <a:xfrm>
            <a:off x="6810375" y="3270250"/>
            <a:ext cx="681037" cy="606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66" name="AutoShape 26"/>
          <p:cNvCxnSpPr>
            <a:cxnSpLocks noChangeShapeType="1"/>
            <a:stCxn id="957454" idx="2"/>
            <a:endCxn id="957460" idx="0"/>
          </p:cNvCxnSpPr>
          <p:nvPr/>
        </p:nvCxnSpPr>
        <p:spPr bwMode="auto">
          <a:xfrm>
            <a:off x="6080125" y="4141788"/>
            <a:ext cx="720725" cy="6111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67" name="AutoShape 27"/>
          <p:cNvCxnSpPr>
            <a:cxnSpLocks noChangeShapeType="1"/>
            <a:stCxn id="957456" idx="2"/>
            <a:endCxn id="957460" idx="0"/>
          </p:cNvCxnSpPr>
          <p:nvPr/>
        </p:nvCxnSpPr>
        <p:spPr bwMode="auto">
          <a:xfrm flipH="1">
            <a:off x="6800850" y="4141788"/>
            <a:ext cx="690562" cy="6111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68" name="AutoShape 28"/>
          <p:cNvCxnSpPr>
            <a:cxnSpLocks noChangeShapeType="1"/>
            <a:stCxn id="957460" idx="2"/>
            <a:endCxn id="957459" idx="0"/>
          </p:cNvCxnSpPr>
          <p:nvPr/>
        </p:nvCxnSpPr>
        <p:spPr bwMode="auto">
          <a:xfrm>
            <a:off x="6800850" y="5019675"/>
            <a:ext cx="792162" cy="74453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69" name="AutoShape 29"/>
          <p:cNvCxnSpPr>
            <a:cxnSpLocks noChangeShapeType="1"/>
            <a:stCxn id="957460" idx="2"/>
            <a:endCxn id="957462" idx="0"/>
          </p:cNvCxnSpPr>
          <p:nvPr/>
        </p:nvCxnSpPr>
        <p:spPr bwMode="auto">
          <a:xfrm flipH="1">
            <a:off x="5992812" y="5019675"/>
            <a:ext cx="808038" cy="7461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70" name="AutoShape 30"/>
          <p:cNvCxnSpPr>
            <a:cxnSpLocks noChangeShapeType="1"/>
            <a:stCxn id="957461" idx="0"/>
            <a:endCxn id="957462" idx="2"/>
          </p:cNvCxnSpPr>
          <p:nvPr/>
        </p:nvCxnSpPr>
        <p:spPr bwMode="auto">
          <a:xfrm flipV="1">
            <a:off x="5986462" y="6030913"/>
            <a:ext cx="6350" cy="2349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71" name="AutoShape 31"/>
          <p:cNvCxnSpPr>
            <a:cxnSpLocks noChangeShapeType="1"/>
            <a:stCxn id="957458" idx="0"/>
            <a:endCxn id="957459" idx="2"/>
          </p:cNvCxnSpPr>
          <p:nvPr/>
        </p:nvCxnSpPr>
        <p:spPr bwMode="auto">
          <a:xfrm flipH="1" flipV="1">
            <a:off x="7593012" y="6029325"/>
            <a:ext cx="3175" cy="25876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957472" name="Text Box 32"/>
          <p:cNvSpPr txBox="1">
            <a:spLocks noChangeArrowheads="1"/>
          </p:cNvSpPr>
          <p:nvPr/>
        </p:nvSpPr>
        <p:spPr bwMode="auto">
          <a:xfrm>
            <a:off x="5994400" y="3495675"/>
            <a:ext cx="733425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events</a:t>
            </a:r>
          </a:p>
        </p:txBody>
      </p:sp>
      <p:sp useBgFill="1">
        <p:nvSpPr>
          <p:cNvPr id="957473" name="Text Box 33"/>
          <p:cNvSpPr txBox="1">
            <a:spLocks noChangeArrowheads="1"/>
          </p:cNvSpPr>
          <p:nvPr/>
        </p:nvSpPr>
        <p:spPr bwMode="auto">
          <a:xfrm>
            <a:off x="6832600" y="3495675"/>
            <a:ext cx="733425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floors</a:t>
            </a:r>
          </a:p>
        </p:txBody>
      </p:sp>
      <p:sp useBgFill="1">
        <p:nvSpPr>
          <p:cNvPr id="957475" name="Text Box 35"/>
          <p:cNvSpPr txBox="1">
            <a:spLocks noChangeArrowheads="1"/>
          </p:cNvSpPr>
          <p:nvPr/>
        </p:nvSpPr>
        <p:spPr bwMode="auto">
          <a:xfrm>
            <a:off x="6910387" y="4321175"/>
            <a:ext cx="611188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 useBgFill="1">
        <p:nvSpPr>
          <p:cNvPr id="957476" name="Text Box 36"/>
          <p:cNvSpPr txBox="1">
            <a:spLocks noChangeArrowheads="1"/>
          </p:cNvSpPr>
          <p:nvPr/>
        </p:nvSpPr>
        <p:spPr bwMode="auto">
          <a:xfrm>
            <a:off x="7024687" y="5297488"/>
            <a:ext cx="366713" cy="2206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[*]</a:t>
            </a:r>
          </a:p>
        </p:txBody>
      </p:sp>
      <p:sp useBgFill="1">
        <p:nvSpPr>
          <p:cNvPr id="957477" name="Text Box 37"/>
          <p:cNvSpPr txBox="1">
            <a:spLocks noChangeArrowheads="1"/>
          </p:cNvSpPr>
          <p:nvPr/>
        </p:nvSpPr>
        <p:spPr bwMode="auto">
          <a:xfrm>
            <a:off x="6240462" y="5297488"/>
            <a:ext cx="366713" cy="2206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[*]</a:t>
            </a:r>
          </a:p>
        </p:txBody>
      </p:sp>
      <p:cxnSp>
        <p:nvCxnSpPr>
          <p:cNvPr id="957495" name="AutoShape 55"/>
          <p:cNvCxnSpPr>
            <a:cxnSpLocks noChangeShapeType="1"/>
            <a:stCxn id="957507" idx="1"/>
            <a:endCxn id="957493" idx="1"/>
          </p:cNvCxnSpPr>
          <p:nvPr/>
        </p:nvCxnSpPr>
        <p:spPr bwMode="auto">
          <a:xfrm rot="10800000" flipV="1">
            <a:off x="860425" y="1824038"/>
            <a:ext cx="153988" cy="1622425"/>
          </a:xfrm>
          <a:prstGeom prst="curvedConnector3">
            <a:avLst>
              <a:gd name="adj1" fmla="val 345356"/>
            </a:avLst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7497" name="Text Box 57"/>
          <p:cNvSpPr txBox="1">
            <a:spLocks noChangeArrowheads="1"/>
          </p:cNvSpPr>
          <p:nvPr/>
        </p:nvSpPr>
        <p:spPr bwMode="auto">
          <a:xfrm>
            <a:off x="112713" y="2392363"/>
            <a:ext cx="3222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957500" name="AutoShape 60"/>
          <p:cNvCxnSpPr>
            <a:cxnSpLocks noChangeShapeType="1"/>
            <a:stCxn id="957493" idx="3"/>
            <a:endCxn id="957494" idx="1"/>
          </p:cNvCxnSpPr>
          <p:nvPr/>
        </p:nvCxnSpPr>
        <p:spPr bwMode="auto">
          <a:xfrm flipV="1">
            <a:off x="4441825" y="1943100"/>
            <a:ext cx="1053439" cy="1502569"/>
          </a:xfrm>
          <a:prstGeom prst="curvedConnector3">
            <a:avLst>
              <a:gd name="adj1" fmla="val 65140"/>
            </a:avLst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7503" name="Text Box 63"/>
          <p:cNvSpPr txBox="1">
            <a:spLocks noChangeArrowheads="1"/>
          </p:cNvSpPr>
          <p:nvPr/>
        </p:nvSpPr>
        <p:spPr bwMode="auto">
          <a:xfrm>
            <a:off x="4576762" y="2544763"/>
            <a:ext cx="528638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2,3</a:t>
            </a:r>
          </a:p>
        </p:txBody>
      </p:sp>
      <p:cxnSp>
        <p:nvCxnSpPr>
          <p:cNvPr id="957504" name="AutoShape 64"/>
          <p:cNvCxnSpPr>
            <a:cxnSpLocks noChangeShapeType="1"/>
            <a:stCxn id="957505" idx="0"/>
            <a:endCxn id="957460" idx="2"/>
          </p:cNvCxnSpPr>
          <p:nvPr/>
        </p:nvCxnSpPr>
        <p:spPr bwMode="auto">
          <a:xfrm flipH="1" flipV="1">
            <a:off x="6800850" y="5019675"/>
            <a:ext cx="3175" cy="30321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7505" name="AutoShape 65"/>
          <p:cNvSpPr>
            <a:spLocks noChangeArrowheads="1"/>
          </p:cNvSpPr>
          <p:nvPr/>
        </p:nvSpPr>
        <p:spPr bwMode="auto">
          <a:xfrm>
            <a:off x="6670675" y="5322888"/>
            <a:ext cx="265112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a</a:t>
            </a:r>
          </a:p>
        </p:txBody>
      </p:sp>
      <p:sp>
        <p:nvSpPr>
          <p:cNvPr id="957507" name="AutoShape 67"/>
          <p:cNvSpPr>
            <a:spLocks noChangeArrowheads="1"/>
          </p:cNvSpPr>
          <p:nvPr/>
        </p:nvSpPr>
        <p:spPr bwMode="auto">
          <a:xfrm>
            <a:off x="1014413" y="1677988"/>
            <a:ext cx="2566987" cy="29210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7508" name="AutoShape 68"/>
          <p:cNvSpPr>
            <a:spLocks noChangeArrowheads="1"/>
          </p:cNvSpPr>
          <p:nvPr/>
        </p:nvSpPr>
        <p:spPr bwMode="auto">
          <a:xfrm>
            <a:off x="2635250" y="4088772"/>
            <a:ext cx="1239838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09" name="AutoShape 69"/>
          <p:cNvSpPr>
            <a:spLocks noChangeArrowheads="1"/>
          </p:cNvSpPr>
          <p:nvPr/>
        </p:nvSpPr>
        <p:spPr bwMode="auto">
          <a:xfrm>
            <a:off x="2263775" y="2328863"/>
            <a:ext cx="1112838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10" name="AutoShape 70"/>
          <p:cNvSpPr>
            <a:spLocks noChangeArrowheads="1"/>
          </p:cNvSpPr>
          <p:nvPr/>
        </p:nvSpPr>
        <p:spPr bwMode="auto">
          <a:xfrm>
            <a:off x="2625725" y="3435830"/>
            <a:ext cx="1249363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11" name="AutoShape 71"/>
          <p:cNvSpPr>
            <a:spLocks noChangeArrowheads="1"/>
          </p:cNvSpPr>
          <p:nvPr/>
        </p:nvSpPr>
        <p:spPr bwMode="auto">
          <a:xfrm>
            <a:off x="2263775" y="2761622"/>
            <a:ext cx="1103313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12" name="Rectangle 72"/>
          <p:cNvSpPr>
            <a:spLocks noChangeArrowheads="1"/>
          </p:cNvSpPr>
          <p:nvPr/>
        </p:nvSpPr>
        <p:spPr bwMode="auto">
          <a:xfrm>
            <a:off x="990600" y="3211513"/>
            <a:ext cx="3484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for (int i = 0; i &lt; K; i++)</a:t>
            </a:r>
          </a:p>
        </p:txBody>
      </p:sp>
      <p:sp>
        <p:nvSpPr>
          <p:cNvPr id="957513" name="Rectangle 73"/>
          <p:cNvSpPr>
            <a:spLocks noChangeArrowheads="1"/>
          </p:cNvSpPr>
          <p:nvPr/>
        </p:nvSpPr>
        <p:spPr bwMode="auto">
          <a:xfrm>
            <a:off x="1000125" y="3865563"/>
            <a:ext cx="3484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for (int i = 0; i &lt; M; i++)</a:t>
            </a:r>
          </a:p>
        </p:txBody>
      </p:sp>
      <p:sp>
        <p:nvSpPr>
          <p:cNvPr id="957514" name="AutoShape 74"/>
          <p:cNvSpPr>
            <a:spLocks noChangeArrowheads="1"/>
          </p:cNvSpPr>
          <p:nvPr/>
        </p:nvSpPr>
        <p:spPr bwMode="auto">
          <a:xfrm>
            <a:off x="2122488" y="1687513"/>
            <a:ext cx="1143000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18" name="Rectangle 78"/>
          <p:cNvSpPr>
            <a:spLocks noChangeArrowheads="1"/>
          </p:cNvSpPr>
          <p:nvPr/>
        </p:nvSpPr>
        <p:spPr bwMode="auto">
          <a:xfrm>
            <a:off x="4885664" y="990600"/>
            <a:ext cx="35814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Obj[] elems; </a:t>
            </a:r>
            <a:b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List() {</a:t>
            </a:r>
            <a:b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Obj[] a = new</a:t>
            </a:r>
            <a:r>
              <a:rPr lang="en-US" sz="1600" baseline="300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Obj[…];</a:t>
            </a:r>
            <a:b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this.elems = a;</a:t>
            </a:r>
            <a:b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4" name="Rectangle 79"/>
          <p:cNvSpPr>
            <a:spLocks noChangeArrowheads="1"/>
          </p:cNvSpPr>
          <p:nvPr/>
        </p:nvSpPr>
        <p:spPr bwMode="auto">
          <a:xfrm>
            <a:off x="381000" y="990600"/>
            <a:ext cx="4343400" cy="401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 events, floors;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static void main(String[] a)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b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el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this.events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el;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this.floors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Event e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Event();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[*] = e;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Floor f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Floor();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[*] = f;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 useBgFill="1">
        <p:nvSpPr>
          <p:cNvPr id="957474" name="Text Box 34"/>
          <p:cNvSpPr txBox="1">
            <a:spLocks noChangeArrowheads="1"/>
          </p:cNvSpPr>
          <p:nvPr/>
        </p:nvSpPr>
        <p:spPr bwMode="auto">
          <a:xfrm>
            <a:off x="6073775" y="4322763"/>
            <a:ext cx="617157" cy="221599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94" grpId="0" animBg="1"/>
      <p:bldP spid="957493" grpId="0" animBg="1"/>
      <p:bldP spid="957451" grpId="0" animBg="1"/>
      <p:bldP spid="957452" grpId="0" animBg="1"/>
      <p:bldP spid="957453" grpId="0" animBg="1"/>
      <p:bldP spid="957454" grpId="0" animBg="1"/>
      <p:bldP spid="957455" grpId="0" animBg="1"/>
      <p:bldP spid="957456" grpId="0" animBg="1"/>
      <p:bldP spid="957458" grpId="0" animBg="1"/>
      <p:bldP spid="957459" grpId="0" animBg="1"/>
      <p:bldP spid="957460" grpId="0" animBg="1"/>
      <p:bldP spid="957461" grpId="0" animBg="1"/>
      <p:bldP spid="957462" grpId="0" animBg="1"/>
      <p:bldP spid="957472" grpId="0" animBg="1"/>
      <p:bldP spid="957473" grpId="0" animBg="1"/>
      <p:bldP spid="957475" grpId="0" animBg="1"/>
      <p:bldP spid="957476" grpId="0" animBg="1"/>
      <p:bldP spid="957477" grpId="0" animBg="1"/>
      <p:bldP spid="957497" grpId="0"/>
      <p:bldP spid="957503" grpId="0"/>
      <p:bldP spid="957505" grpId="0" animBg="1"/>
      <p:bldP spid="95747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Printing Program Relations (Command Line)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89099" y="1600201"/>
            <a:ext cx="4616301" cy="1010444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82880" tIns="182880" rIns="182880" bIns="182880" anchor="ctr"/>
          <a:lstStyle/>
          <a:p>
            <a:pPr algn="l"/>
            <a:r>
              <a:rPr lang="pt-BR" sz="1800" b="0" dirty="0" smtClean="0">
                <a:solidFill>
                  <a:schemeClr val="bg1"/>
                </a:solidFill>
              </a:rPr>
              <a:t>Relation rVV:</a:t>
            </a:r>
            <a:r>
              <a:rPr lang="pt-BR" sz="1800" b="0" dirty="0">
                <a:solidFill>
                  <a:schemeClr val="bg1"/>
                </a:solidFill>
              </a:rPr>
              <a:t/>
            </a:r>
            <a:br>
              <a:rPr lang="pt-BR" sz="1800" b="0" dirty="0">
                <a:solidFill>
                  <a:schemeClr val="bg1"/>
                </a:solidFill>
              </a:rPr>
            </a:br>
            <a:r>
              <a:rPr lang="pt-BR" sz="1800" b="0" dirty="0" smtClean="0">
                <a:solidFill>
                  <a:schemeClr val="bg1"/>
                </a:solidFill>
              </a:rPr>
              <a:t>el!&lt;init&gt;:()V@Bldg, fl!&lt;init&gt;</a:t>
            </a:r>
            <a:r>
              <a:rPr lang="pt-BR" sz="1800" b="0" dirty="0" smtClean="0">
                <a:solidFill>
                  <a:schemeClr val="bg1"/>
                </a:solidFill>
                <a:sym typeface="Wingdings" pitchFamily="2" charset="2"/>
              </a:rPr>
              <a:t>:()</a:t>
            </a:r>
            <a:r>
              <a:rPr lang="pt-BR" sz="1800" b="0" dirty="0" smtClean="0">
                <a:solidFill>
                  <a:schemeClr val="bg1"/>
                </a:solidFill>
              </a:rPr>
              <a:t>V@Bldg</a:t>
            </a:r>
            <a:r>
              <a:rPr lang="pt-BR" sz="1800" b="0" dirty="0">
                <a:solidFill>
                  <a:schemeClr val="bg1"/>
                </a:solidFill>
              </a:rPr>
              <a:t/>
            </a:r>
            <a:br>
              <a:rPr lang="pt-BR" sz="1800" b="0" dirty="0">
                <a:solidFill>
                  <a:schemeClr val="bg1"/>
                </a:solidFill>
              </a:rPr>
            </a:br>
            <a:r>
              <a:rPr lang="pt-BR" sz="1800" b="0" dirty="0" smtClean="0">
                <a:solidFill>
                  <a:schemeClr val="bg1"/>
                </a:solidFill>
              </a:rPr>
              <a:t>...</a:t>
            </a:r>
            <a:endParaRPr lang="en-US" sz="1800" b="0" dirty="0">
              <a:solidFill>
                <a:schemeClr val="bg1"/>
              </a:solidFill>
            </a:endParaRPr>
          </a:p>
        </p:txBody>
      </p:sp>
      <p:pic>
        <p:nvPicPr>
          <p:cNvPr id="35" name="Picture 101" descr="cro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469" y="1779588"/>
            <a:ext cx="430213" cy="43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304800" y="990600"/>
            <a:ext cx="846883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000" b="0" dirty="0" smtClean="0">
                <a:solidFill>
                  <a:schemeClr val="bg1"/>
                </a:solidFill>
              </a:rPr>
              <a:t>ant –</a:t>
            </a:r>
            <a:r>
              <a:rPr lang="en-US" sz="2000" b="0" dirty="0" err="1" smtClean="0">
                <a:solidFill>
                  <a:schemeClr val="bg1"/>
                </a:solidFill>
              </a:rPr>
              <a:t>Dwork.dir</a:t>
            </a:r>
            <a:r>
              <a:rPr lang="en-US" sz="2000" b="0" dirty="0" smtClean="0">
                <a:solidFill>
                  <a:schemeClr val="bg1"/>
                </a:solidFill>
              </a:rPr>
              <a:t>=&lt;…&gt;/</a:t>
            </a:r>
            <a:r>
              <a:rPr lang="en-US" sz="2100" b="0" dirty="0" smtClean="0">
                <a:solidFill>
                  <a:schemeClr val="bg1"/>
                </a:solidFill>
              </a:rPr>
              <a:t>chord_output/</a:t>
            </a:r>
            <a:r>
              <a:rPr lang="en-US" sz="2100" b="0" dirty="0" err="1" smtClean="0">
                <a:solidFill>
                  <a:schemeClr val="bg1"/>
                </a:solidFill>
              </a:rPr>
              <a:t>bddbddb</a:t>
            </a:r>
            <a:r>
              <a:rPr lang="en-US" sz="2000" b="0" dirty="0" smtClean="0">
                <a:solidFill>
                  <a:schemeClr val="bg1"/>
                </a:solidFill>
              </a:rPr>
              <a:t> –</a:t>
            </a:r>
            <a:r>
              <a:rPr lang="en-US" sz="2000" b="0" dirty="0" err="1" smtClean="0">
                <a:solidFill>
                  <a:schemeClr val="bg1"/>
                </a:solidFill>
              </a:rPr>
              <a:t>Ddlog.file</a:t>
            </a:r>
            <a:r>
              <a:rPr lang="en-US" sz="2000" b="0" dirty="0" smtClean="0">
                <a:solidFill>
                  <a:schemeClr val="bg1"/>
                </a:solidFill>
              </a:rPr>
              <a:t>=</a:t>
            </a:r>
            <a:r>
              <a:rPr lang="en-US" sz="2000" b="0" dirty="0" err="1" smtClean="0">
                <a:solidFill>
                  <a:schemeClr val="bg1"/>
                </a:solidFill>
              </a:rPr>
              <a:t>a.dlog</a:t>
            </a:r>
            <a:r>
              <a:rPr lang="en-US" sz="2000" b="0" dirty="0" smtClean="0">
                <a:solidFill>
                  <a:schemeClr val="bg1"/>
                </a:solidFill>
              </a:rPr>
              <a:t> solve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473148" y="3008312"/>
            <a:ext cx="4632252" cy="3544888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82880" tIns="182880" rIns="182880" bIns="182880" anchor="ctr"/>
          <a:lstStyle/>
          <a:p>
            <a:pPr algn="l"/>
            <a:r>
              <a:rPr lang="pt-BR" b="0" dirty="0" smtClean="0">
                <a:solidFill>
                  <a:schemeClr val="bg1"/>
                </a:solidFill>
              </a:rPr>
              <a:t>.include 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r>
              <a:rPr lang="pt-BR" b="0" dirty="0" smtClean="0">
                <a:solidFill>
                  <a:schemeClr val="bg1"/>
                </a:solidFill>
              </a:rPr>
              <a:t>V.dom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r>
              <a:rPr lang="pt-BR" b="0" dirty="0" smtClean="0">
                <a:solidFill>
                  <a:schemeClr val="bg1"/>
                </a:solidFill>
              </a:rPr>
              <a:t/>
            </a:r>
            <a:br>
              <a:rPr lang="pt-BR" b="0" dirty="0" smtClean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.include 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r>
              <a:rPr lang="pt-BR" b="0" dirty="0" smtClean="0">
                <a:solidFill>
                  <a:schemeClr val="bg1"/>
                </a:solidFill>
              </a:rPr>
              <a:t>H.dom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r>
              <a:rPr lang="pt-BR" b="0" dirty="0" smtClean="0">
                <a:solidFill>
                  <a:schemeClr val="bg1"/>
                </a:solidFill>
              </a:rPr>
              <a:t/>
            </a:r>
            <a:br>
              <a:rPr lang="pt-BR" b="0" dirty="0" smtClean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.include 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r>
              <a:rPr lang="pt-BR" b="0" dirty="0" smtClean="0">
                <a:solidFill>
                  <a:schemeClr val="bg1"/>
                </a:solidFill>
              </a:rPr>
              <a:t>F.dom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r>
              <a:rPr lang="pt-BR" b="0" dirty="0" smtClean="0">
                <a:solidFill>
                  <a:schemeClr val="bg1"/>
                </a:solidFill>
              </a:rPr>
              <a:t/>
            </a:r>
            <a:br>
              <a:rPr lang="pt-BR" b="0" dirty="0" smtClean="0">
                <a:solidFill>
                  <a:schemeClr val="bg1"/>
                </a:solidFill>
              </a:rPr>
            </a:br>
            <a:r>
              <a:rPr lang="pt-BR" sz="1000" b="0" dirty="0">
                <a:solidFill>
                  <a:schemeClr val="bg1"/>
                </a:solidFill>
              </a:rPr>
              <a:t/>
            </a:r>
            <a:br>
              <a:rPr lang="pt-BR" sz="1000" b="0" dirty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.bddvarorder ...</a:t>
            </a:r>
            <a:br>
              <a:rPr lang="pt-BR" b="0" dirty="0" smtClean="0">
                <a:solidFill>
                  <a:schemeClr val="bg1"/>
                </a:solidFill>
              </a:rPr>
            </a:br>
            <a:r>
              <a:rPr lang="pt-BR" sz="1000" b="0" dirty="0" smtClean="0">
                <a:solidFill>
                  <a:schemeClr val="bg1"/>
                </a:solidFill>
              </a:rPr>
              <a:t/>
            </a:r>
            <a:br>
              <a:rPr lang="pt-BR" sz="1000" b="0" dirty="0" smtClean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VH(v:V0, h:H0) input</a:t>
            </a:r>
            <a:br>
              <a:rPr lang="pt-BR" b="0" dirty="0" smtClean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HFH(h1:H0, f:F0, h2:H1) input</a:t>
            </a:r>
            <a:r>
              <a:rPr lang="pt-BR" b="0" dirty="0">
                <a:solidFill>
                  <a:schemeClr val="bg1"/>
                </a:solidFill>
              </a:rPr>
              <a:t/>
            </a:r>
            <a:br>
              <a:rPr lang="pt-BR" b="0" dirty="0">
                <a:solidFill>
                  <a:schemeClr val="bg1"/>
                </a:solidFill>
              </a:rPr>
            </a:br>
            <a:r>
              <a:rPr lang="pt-BR" b="0" dirty="0">
                <a:solidFill>
                  <a:schemeClr val="bg1"/>
                </a:solidFill>
              </a:rPr>
              <a:t>rVH(v:V0</a:t>
            </a:r>
            <a:r>
              <a:rPr lang="pt-BR" b="0" dirty="0" smtClean="0">
                <a:solidFill>
                  <a:schemeClr val="bg1"/>
                </a:solidFill>
              </a:rPr>
              <a:t>, h:H0</a:t>
            </a:r>
            <a:r>
              <a:rPr lang="pt-BR" b="0" dirty="0">
                <a:solidFill>
                  <a:schemeClr val="bg1"/>
                </a:solidFill>
              </a:rPr>
              <a:t>)</a:t>
            </a:r>
            <a:br>
              <a:rPr lang="pt-BR" b="0" dirty="0">
                <a:solidFill>
                  <a:schemeClr val="bg1"/>
                </a:solidFill>
              </a:rPr>
            </a:br>
            <a:r>
              <a:rPr lang="pt-BR" b="0" dirty="0">
                <a:solidFill>
                  <a:schemeClr val="bg1"/>
                </a:solidFill>
              </a:rPr>
              <a:t>rVV(v1:V0</a:t>
            </a:r>
            <a:r>
              <a:rPr lang="pt-BR" b="0" dirty="0" smtClean="0">
                <a:solidFill>
                  <a:schemeClr val="bg1"/>
                </a:solidFill>
              </a:rPr>
              <a:t>, v2:V1</a:t>
            </a:r>
            <a:r>
              <a:rPr lang="pt-BR" b="0" dirty="0">
                <a:solidFill>
                  <a:schemeClr val="bg1"/>
                </a:solidFill>
              </a:rPr>
              <a:t>) </a:t>
            </a:r>
            <a:r>
              <a:rPr lang="pt-BR" b="0" dirty="0" smtClean="0">
                <a:solidFill>
                  <a:schemeClr val="bg1"/>
                </a:solidFill>
              </a:rPr>
              <a:t>printtuples</a:t>
            </a:r>
            <a:br>
              <a:rPr lang="pt-BR" b="0" dirty="0" smtClean="0">
                <a:solidFill>
                  <a:schemeClr val="bg1"/>
                </a:solidFill>
              </a:rPr>
            </a:br>
            <a:r>
              <a:rPr lang="pt-BR" sz="1000" b="0" dirty="0" smtClean="0">
                <a:solidFill>
                  <a:schemeClr val="bg1"/>
                </a:solidFill>
              </a:rPr>
              <a:t/>
            </a:r>
            <a:br>
              <a:rPr lang="pt-BR" sz="1000" b="0" dirty="0" smtClean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rVH(v, h) :- VH(v, h).</a:t>
            </a:r>
            <a:br>
              <a:rPr lang="pt-BR" b="0" dirty="0" smtClean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rVH(v, h) :- rVH(v, h’), HFH(h’, _, h).</a:t>
            </a:r>
            <a:r>
              <a:rPr lang="pt-BR" b="0" dirty="0">
                <a:solidFill>
                  <a:schemeClr val="bg1"/>
                </a:solidFill>
              </a:rPr>
              <a:t/>
            </a:r>
            <a:br>
              <a:rPr lang="pt-BR" b="0" dirty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rVV(v1, v2) :- v1&lt;v2, rVH(v1, h), rVH(v2, h).  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38" name="AutoShape 43"/>
          <p:cNvSpPr>
            <a:spLocks noChangeArrowheads="1"/>
          </p:cNvSpPr>
          <p:nvPr/>
        </p:nvSpPr>
        <p:spPr bwMode="auto">
          <a:xfrm>
            <a:off x="5584825" y="1752600"/>
            <a:ext cx="2500791" cy="434975"/>
          </a:xfrm>
          <a:prstGeom prst="roundRect">
            <a:avLst>
              <a:gd name="adj" fmla="val 16667"/>
            </a:avLst>
          </a:prstGeom>
          <a:noFill/>
          <a:ln w="25400" algn="ctr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0" dirty="0" smtClean="0">
                <a:solidFill>
                  <a:schemeClr val="bg1"/>
                </a:solidFill>
              </a:rPr>
              <a:t>disjoint-reach(</a:t>
            </a:r>
            <a:r>
              <a:rPr lang="en-US" sz="1800" dirty="0" smtClean="0">
                <a:solidFill>
                  <a:schemeClr val="bg1"/>
                </a:solidFill>
                <a:latin typeface="Courier New" pitchFamily="49" charset="0"/>
              </a:rPr>
              <a:t>el</a:t>
            </a:r>
            <a:r>
              <a:rPr lang="en-US" sz="1800" b="0" dirty="0" smtClean="0">
                <a:solidFill>
                  <a:schemeClr val="bg1"/>
                </a:solidFill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urier New" pitchFamily="49" charset="0"/>
              </a:rPr>
              <a:t>fl</a:t>
            </a:r>
            <a:r>
              <a:rPr lang="en-US" sz="1800" b="0" dirty="0" smtClean="0">
                <a:solidFill>
                  <a:schemeClr val="bg1"/>
                </a:solidFill>
              </a:rPr>
              <a:t>)?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86035" y="2623734"/>
            <a:ext cx="131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</a:rPr>
              <a:t>File </a:t>
            </a:r>
            <a:r>
              <a:rPr lang="en-US" sz="1800" b="0" dirty="0" err="1" smtClean="0">
                <a:solidFill>
                  <a:schemeClr val="bg1"/>
                </a:solidFill>
              </a:rPr>
              <a:t>a.dlog</a:t>
            </a:r>
            <a:r>
              <a:rPr lang="en-US" sz="1800" b="0" dirty="0" smtClean="0">
                <a:solidFill>
                  <a:schemeClr val="bg1"/>
                </a:solidFill>
              </a:rPr>
              <a:t>:</a:t>
            </a:r>
            <a:endParaRPr lang="en-US" sz="1800" b="0" dirty="0">
              <a:solidFill>
                <a:schemeClr val="bg1"/>
              </a:solidFill>
            </a:endParaRPr>
          </a:p>
        </p:txBody>
      </p:sp>
      <p:cxnSp>
        <p:nvCxnSpPr>
          <p:cNvPr id="40" name="AutoShape 2"/>
          <p:cNvCxnSpPr>
            <a:cxnSpLocks noChangeShapeType="1"/>
          </p:cNvCxnSpPr>
          <p:nvPr/>
        </p:nvCxnSpPr>
        <p:spPr bwMode="auto">
          <a:xfrm flipH="1">
            <a:off x="5719762" y="3529013"/>
            <a:ext cx="4763" cy="3365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3"/>
          <p:cNvCxnSpPr>
            <a:cxnSpLocks noChangeShapeType="1"/>
          </p:cNvCxnSpPr>
          <p:nvPr/>
        </p:nvCxnSpPr>
        <p:spPr bwMode="auto">
          <a:xfrm flipH="1">
            <a:off x="7812087" y="3540125"/>
            <a:ext cx="4763" cy="3365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AutoShape 11"/>
          <p:cNvSpPr>
            <a:spLocks noChangeArrowheads="1"/>
          </p:cNvSpPr>
          <p:nvPr/>
        </p:nvSpPr>
        <p:spPr bwMode="auto">
          <a:xfrm>
            <a:off x="6681787" y="2478088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b</a:t>
            </a:r>
          </a:p>
        </p:txBody>
      </p:sp>
      <p:sp>
        <p:nvSpPr>
          <p:cNvPr id="44" name="AutoShape 12"/>
          <p:cNvSpPr>
            <a:spLocks noChangeArrowheads="1"/>
          </p:cNvSpPr>
          <p:nvPr/>
        </p:nvSpPr>
        <p:spPr bwMode="auto">
          <a:xfrm>
            <a:off x="6238875" y="3005138"/>
            <a:ext cx="1143000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1</a:t>
            </a:r>
            <a:r>
              <a:rPr lang="en-US" sz="1600">
                <a:latin typeface="Courier New" pitchFamily="49" charset="0"/>
              </a:rPr>
              <a:t> Bldg</a:t>
            </a:r>
          </a:p>
        </p:txBody>
      </p:sp>
      <p:sp>
        <p:nvSpPr>
          <p:cNvPr id="45" name="AutoShape 13"/>
          <p:cNvSpPr>
            <a:spLocks noChangeArrowheads="1"/>
          </p:cNvSpPr>
          <p:nvPr/>
        </p:nvSpPr>
        <p:spPr bwMode="auto">
          <a:xfrm>
            <a:off x="5584825" y="3294063"/>
            <a:ext cx="265112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el</a:t>
            </a:r>
          </a:p>
        </p:txBody>
      </p:sp>
      <p:sp>
        <p:nvSpPr>
          <p:cNvPr id="46" name="AutoShape 14"/>
          <p:cNvSpPr>
            <a:spLocks noChangeArrowheads="1"/>
          </p:cNvSpPr>
          <p:nvPr/>
        </p:nvSpPr>
        <p:spPr bwMode="auto">
          <a:xfrm>
            <a:off x="5508625" y="3876675"/>
            <a:ext cx="114300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2</a:t>
            </a:r>
            <a:r>
              <a:rPr lang="en-US" sz="1600">
                <a:latin typeface="Courier New" pitchFamily="49" charset="0"/>
              </a:rPr>
              <a:t> List</a:t>
            </a:r>
          </a:p>
        </p:txBody>
      </p:sp>
      <p:sp>
        <p:nvSpPr>
          <p:cNvPr id="47" name="AutoShape 15"/>
          <p:cNvSpPr>
            <a:spLocks noChangeArrowheads="1"/>
          </p:cNvSpPr>
          <p:nvPr/>
        </p:nvSpPr>
        <p:spPr bwMode="auto">
          <a:xfrm>
            <a:off x="7681912" y="3316288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fl</a:t>
            </a:r>
          </a:p>
        </p:txBody>
      </p:sp>
      <p:sp>
        <p:nvSpPr>
          <p:cNvPr id="48" name="AutoShape 16"/>
          <p:cNvSpPr>
            <a:spLocks noChangeArrowheads="1"/>
          </p:cNvSpPr>
          <p:nvPr/>
        </p:nvSpPr>
        <p:spPr bwMode="auto">
          <a:xfrm>
            <a:off x="6919912" y="3876675"/>
            <a:ext cx="114300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3</a:t>
            </a:r>
            <a:r>
              <a:rPr lang="en-US" sz="1600">
                <a:latin typeface="Courier New" pitchFamily="49" charset="0"/>
              </a:rPr>
              <a:t> List</a:t>
            </a:r>
          </a:p>
        </p:txBody>
      </p:sp>
      <p:sp>
        <p:nvSpPr>
          <p:cNvPr id="49" name="AutoShape 18"/>
          <p:cNvSpPr>
            <a:spLocks noChangeArrowheads="1"/>
          </p:cNvSpPr>
          <p:nvPr/>
        </p:nvSpPr>
        <p:spPr bwMode="auto">
          <a:xfrm>
            <a:off x="7462837" y="6288088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e</a:t>
            </a:r>
          </a:p>
        </p:txBody>
      </p:sp>
      <p:sp>
        <p:nvSpPr>
          <p:cNvPr id="50" name="AutoShape 19"/>
          <p:cNvSpPr>
            <a:spLocks noChangeArrowheads="1"/>
          </p:cNvSpPr>
          <p:nvPr/>
        </p:nvSpPr>
        <p:spPr bwMode="auto">
          <a:xfrm>
            <a:off x="6934200" y="5764213"/>
            <a:ext cx="1316037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5</a:t>
            </a:r>
            <a:r>
              <a:rPr lang="en-US" sz="1600">
                <a:latin typeface="Courier New" pitchFamily="49" charset="0"/>
              </a:rPr>
              <a:t> Floor</a:t>
            </a:r>
          </a:p>
        </p:txBody>
      </p:sp>
      <p:sp>
        <p:nvSpPr>
          <p:cNvPr id="51" name="AutoShape 20"/>
          <p:cNvSpPr>
            <a:spLocks noChangeArrowheads="1"/>
          </p:cNvSpPr>
          <p:nvPr/>
        </p:nvSpPr>
        <p:spPr bwMode="auto">
          <a:xfrm>
            <a:off x="6180137" y="4752975"/>
            <a:ext cx="1239838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6</a:t>
            </a:r>
            <a:r>
              <a:rPr lang="en-US" sz="1600">
                <a:latin typeface="Courier New" pitchFamily="49" charset="0"/>
              </a:rPr>
              <a:t> Obj[]</a:t>
            </a:r>
          </a:p>
        </p:txBody>
      </p:sp>
      <p:sp>
        <p:nvSpPr>
          <p:cNvPr id="52" name="AutoShape 21"/>
          <p:cNvSpPr>
            <a:spLocks noChangeArrowheads="1"/>
          </p:cNvSpPr>
          <p:nvPr/>
        </p:nvSpPr>
        <p:spPr bwMode="auto">
          <a:xfrm>
            <a:off x="5853112" y="6265863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f</a:t>
            </a:r>
          </a:p>
        </p:txBody>
      </p:sp>
      <p:sp>
        <p:nvSpPr>
          <p:cNvPr id="53" name="AutoShape 22"/>
          <p:cNvSpPr>
            <a:spLocks noChangeArrowheads="1"/>
          </p:cNvSpPr>
          <p:nvPr/>
        </p:nvSpPr>
        <p:spPr bwMode="auto">
          <a:xfrm>
            <a:off x="5334000" y="5765800"/>
            <a:ext cx="1317625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4</a:t>
            </a:r>
            <a:r>
              <a:rPr lang="en-US" sz="1600">
                <a:latin typeface="Courier New" pitchFamily="49" charset="0"/>
              </a:rPr>
              <a:t> Event</a:t>
            </a:r>
          </a:p>
        </p:txBody>
      </p:sp>
      <p:cxnSp>
        <p:nvCxnSpPr>
          <p:cNvPr id="54" name="AutoShape 23"/>
          <p:cNvCxnSpPr>
            <a:cxnSpLocks noChangeShapeType="1"/>
            <a:stCxn id="43" idx="2"/>
            <a:endCxn id="44" idx="0"/>
          </p:cNvCxnSpPr>
          <p:nvPr/>
        </p:nvCxnSpPr>
        <p:spPr bwMode="auto">
          <a:xfrm flipH="1">
            <a:off x="6810375" y="2743200"/>
            <a:ext cx="4762" cy="26193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24"/>
          <p:cNvCxnSpPr>
            <a:cxnSpLocks noChangeShapeType="1"/>
            <a:stCxn id="44" idx="2"/>
            <a:endCxn id="46" idx="0"/>
          </p:cNvCxnSpPr>
          <p:nvPr/>
        </p:nvCxnSpPr>
        <p:spPr bwMode="auto">
          <a:xfrm flipH="1">
            <a:off x="6080125" y="3270250"/>
            <a:ext cx="730250" cy="606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25"/>
          <p:cNvCxnSpPr>
            <a:cxnSpLocks noChangeShapeType="1"/>
            <a:stCxn id="44" idx="2"/>
            <a:endCxn id="48" idx="0"/>
          </p:cNvCxnSpPr>
          <p:nvPr/>
        </p:nvCxnSpPr>
        <p:spPr bwMode="auto">
          <a:xfrm>
            <a:off x="6810375" y="3270250"/>
            <a:ext cx="681037" cy="606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26"/>
          <p:cNvCxnSpPr>
            <a:cxnSpLocks noChangeShapeType="1"/>
            <a:stCxn id="46" idx="2"/>
            <a:endCxn id="51" idx="0"/>
          </p:cNvCxnSpPr>
          <p:nvPr/>
        </p:nvCxnSpPr>
        <p:spPr bwMode="auto">
          <a:xfrm>
            <a:off x="6080125" y="4141788"/>
            <a:ext cx="720725" cy="6111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27"/>
          <p:cNvCxnSpPr>
            <a:cxnSpLocks noChangeShapeType="1"/>
            <a:stCxn id="48" idx="2"/>
            <a:endCxn id="51" idx="0"/>
          </p:cNvCxnSpPr>
          <p:nvPr/>
        </p:nvCxnSpPr>
        <p:spPr bwMode="auto">
          <a:xfrm flipH="1">
            <a:off x="6800850" y="4141788"/>
            <a:ext cx="690562" cy="6111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28"/>
          <p:cNvCxnSpPr>
            <a:cxnSpLocks noChangeShapeType="1"/>
            <a:stCxn id="51" idx="2"/>
            <a:endCxn id="50" idx="0"/>
          </p:cNvCxnSpPr>
          <p:nvPr/>
        </p:nvCxnSpPr>
        <p:spPr bwMode="auto">
          <a:xfrm>
            <a:off x="6800850" y="5019675"/>
            <a:ext cx="792162" cy="74453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29"/>
          <p:cNvCxnSpPr>
            <a:cxnSpLocks noChangeShapeType="1"/>
            <a:stCxn id="51" idx="2"/>
            <a:endCxn id="53" idx="0"/>
          </p:cNvCxnSpPr>
          <p:nvPr/>
        </p:nvCxnSpPr>
        <p:spPr bwMode="auto">
          <a:xfrm flipH="1">
            <a:off x="5992812" y="5019675"/>
            <a:ext cx="808038" cy="7461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30"/>
          <p:cNvCxnSpPr>
            <a:cxnSpLocks noChangeShapeType="1"/>
            <a:stCxn id="52" idx="0"/>
            <a:endCxn id="53" idx="2"/>
          </p:cNvCxnSpPr>
          <p:nvPr/>
        </p:nvCxnSpPr>
        <p:spPr bwMode="auto">
          <a:xfrm flipV="1">
            <a:off x="5986462" y="6030913"/>
            <a:ext cx="6350" cy="2349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31"/>
          <p:cNvCxnSpPr>
            <a:cxnSpLocks noChangeShapeType="1"/>
            <a:stCxn id="49" idx="0"/>
            <a:endCxn id="50" idx="2"/>
          </p:cNvCxnSpPr>
          <p:nvPr/>
        </p:nvCxnSpPr>
        <p:spPr bwMode="auto">
          <a:xfrm flipH="1" flipV="1">
            <a:off x="7593012" y="6029325"/>
            <a:ext cx="3175" cy="25876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5994400" y="3495675"/>
            <a:ext cx="733425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events</a:t>
            </a:r>
          </a:p>
        </p:txBody>
      </p:sp>
      <p:sp useBgFill="1">
        <p:nvSpPr>
          <p:cNvPr id="64" name="Text Box 33"/>
          <p:cNvSpPr txBox="1">
            <a:spLocks noChangeArrowheads="1"/>
          </p:cNvSpPr>
          <p:nvPr/>
        </p:nvSpPr>
        <p:spPr bwMode="auto">
          <a:xfrm>
            <a:off x="6832600" y="3495675"/>
            <a:ext cx="733425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floors</a:t>
            </a:r>
          </a:p>
        </p:txBody>
      </p:sp>
      <p:sp useBgFill="1">
        <p:nvSpPr>
          <p:cNvPr id="65" name="Text Box 35"/>
          <p:cNvSpPr txBox="1">
            <a:spLocks noChangeArrowheads="1"/>
          </p:cNvSpPr>
          <p:nvPr/>
        </p:nvSpPr>
        <p:spPr bwMode="auto">
          <a:xfrm>
            <a:off x="6910387" y="4321175"/>
            <a:ext cx="611188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 useBgFill="1">
        <p:nvSpPr>
          <p:cNvPr id="66" name="Text Box 36"/>
          <p:cNvSpPr txBox="1">
            <a:spLocks noChangeArrowheads="1"/>
          </p:cNvSpPr>
          <p:nvPr/>
        </p:nvSpPr>
        <p:spPr bwMode="auto">
          <a:xfrm>
            <a:off x="7024687" y="5297488"/>
            <a:ext cx="366713" cy="2206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[*]</a:t>
            </a:r>
          </a:p>
        </p:txBody>
      </p:sp>
      <p:sp useBgFill="1">
        <p:nvSpPr>
          <p:cNvPr id="67" name="Text Box 37"/>
          <p:cNvSpPr txBox="1">
            <a:spLocks noChangeArrowheads="1"/>
          </p:cNvSpPr>
          <p:nvPr/>
        </p:nvSpPr>
        <p:spPr bwMode="auto">
          <a:xfrm>
            <a:off x="6240462" y="5297488"/>
            <a:ext cx="366713" cy="2206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[*]</a:t>
            </a:r>
          </a:p>
        </p:txBody>
      </p:sp>
      <p:cxnSp>
        <p:nvCxnSpPr>
          <p:cNvPr id="68" name="AutoShape 64"/>
          <p:cNvCxnSpPr>
            <a:cxnSpLocks noChangeShapeType="1"/>
            <a:stCxn id="69" idx="0"/>
            <a:endCxn id="51" idx="2"/>
          </p:cNvCxnSpPr>
          <p:nvPr/>
        </p:nvCxnSpPr>
        <p:spPr bwMode="auto">
          <a:xfrm flipH="1" flipV="1">
            <a:off x="6800850" y="5019675"/>
            <a:ext cx="3175" cy="30321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AutoShape 65"/>
          <p:cNvSpPr>
            <a:spLocks noChangeArrowheads="1"/>
          </p:cNvSpPr>
          <p:nvPr/>
        </p:nvSpPr>
        <p:spPr bwMode="auto">
          <a:xfrm>
            <a:off x="6670675" y="5322888"/>
            <a:ext cx="265112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a</a:t>
            </a:r>
          </a:p>
        </p:txBody>
      </p:sp>
      <p:sp useBgFill="1">
        <p:nvSpPr>
          <p:cNvPr id="70" name="Text Box 34"/>
          <p:cNvSpPr txBox="1">
            <a:spLocks noChangeArrowheads="1"/>
          </p:cNvSpPr>
          <p:nvPr/>
        </p:nvSpPr>
        <p:spPr bwMode="auto">
          <a:xfrm>
            <a:off x="6073775" y="4322763"/>
            <a:ext cx="617157" cy="221599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73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  <p:bldP spid="37" grpId="0" animBg="1"/>
      <p:bldP spid="38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Chord Properties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9838"/>
            <a:ext cx="8077200" cy="54102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All inputs to Chord are specified via System Properties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conventionally </a:t>
            </a:r>
            <a:r>
              <a:rPr lang="en-US" sz="2200" dirty="0">
                <a:solidFill>
                  <a:schemeClr val="bg1"/>
                </a:solidFill>
              </a:rPr>
              <a:t>named chord.* (e.g., </a:t>
            </a:r>
            <a:r>
              <a:rPr lang="en-US" sz="2200" dirty="0" err="1">
                <a:solidFill>
                  <a:schemeClr val="bg1"/>
                </a:solidFill>
              </a:rPr>
              <a:t>chord.work.dir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lnSpc>
                <a:spcPct val="90000"/>
              </a:lnSpc>
              <a:buFont typeface="Times New Roman" pitchFamily="18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Three choices with decreasing precedence:</a:t>
            </a:r>
          </a:p>
          <a:p>
            <a:pPr marL="838200" lvl="1" indent="-381000"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2200" dirty="0">
                <a:solidFill>
                  <a:schemeClr val="bg1"/>
                </a:solidFill>
              </a:rPr>
              <a:t>On command line via –</a:t>
            </a:r>
            <a:r>
              <a:rPr lang="en-US" sz="2200" dirty="0" err="1">
                <a:solidFill>
                  <a:schemeClr val="bg1"/>
                </a:solidFill>
              </a:rPr>
              <a:t>Dkey</a:t>
            </a:r>
            <a:r>
              <a:rPr lang="en-US" sz="2200" dirty="0">
                <a:solidFill>
                  <a:schemeClr val="bg1"/>
                </a:solidFill>
              </a:rPr>
              <a:t>=</a:t>
            </a:r>
            <a:r>
              <a:rPr lang="en-US" sz="2200" dirty="0" err="1">
                <a:solidFill>
                  <a:schemeClr val="bg1"/>
                </a:solidFill>
              </a:rPr>
              <a:t>val</a:t>
            </a:r>
            <a:r>
              <a:rPr lang="en-US" sz="2200" dirty="0">
                <a:solidFill>
                  <a:schemeClr val="bg1"/>
                </a:solidFill>
              </a:rPr>
              <a:t> format</a:t>
            </a:r>
          </a:p>
          <a:p>
            <a:pPr marL="1257300" lvl="2" indent="-342900"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use to specify properties specific to the current Chord run</a:t>
            </a:r>
          </a:p>
          <a:p>
            <a:pPr marL="838200" lvl="1" indent="-381000"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2200" dirty="0">
                <a:solidFill>
                  <a:schemeClr val="bg1"/>
                </a:solidFill>
              </a:rPr>
              <a:t>Via user-specified file denoted by </a:t>
            </a:r>
            <a:r>
              <a:rPr lang="en-US" sz="2200" dirty="0" err="1">
                <a:solidFill>
                  <a:schemeClr val="bg1"/>
                </a:solidFill>
              </a:rPr>
              <a:t>chord.props.file</a:t>
            </a:r>
            <a:endParaRPr lang="en-US" sz="2200" dirty="0">
              <a:solidFill>
                <a:schemeClr val="bg1"/>
              </a:solidFill>
            </a:endParaRPr>
          </a:p>
          <a:p>
            <a:pPr marL="1257300" lvl="2" indent="-342900"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use to specify properties specific to program being analyzed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(e.g. its main class, </a:t>
            </a:r>
            <a:r>
              <a:rPr lang="en-US" sz="1800" dirty="0" err="1">
                <a:solidFill>
                  <a:schemeClr val="bg1"/>
                </a:solidFill>
              </a:rPr>
              <a:t>classpath</a:t>
            </a:r>
            <a:r>
              <a:rPr lang="en-US" sz="1800" dirty="0">
                <a:solidFill>
                  <a:schemeClr val="bg1"/>
                </a:solidFill>
              </a:rPr>
              <a:t>, etc.)</a:t>
            </a:r>
          </a:p>
          <a:p>
            <a:pPr marL="1257300" lvl="2" indent="-342900"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default value = "[</a:t>
            </a:r>
            <a:r>
              <a:rPr lang="en-US" sz="1800" dirty="0" err="1">
                <a:solidFill>
                  <a:schemeClr val="bg1"/>
                </a:solidFill>
              </a:rPr>
              <a:t>chord.work.dir</a:t>
            </a:r>
            <a:r>
              <a:rPr lang="en-US" sz="1800" dirty="0">
                <a:solidFill>
                  <a:schemeClr val="bg1"/>
                </a:solidFill>
              </a:rPr>
              <a:t>]/</a:t>
            </a:r>
            <a:r>
              <a:rPr lang="en-US" sz="1800" dirty="0" err="1">
                <a:solidFill>
                  <a:schemeClr val="bg1"/>
                </a:solidFill>
              </a:rPr>
              <a:t>chord.properties</a:t>
            </a:r>
            <a:r>
              <a:rPr lang="en-US" sz="1800" dirty="0">
                <a:solidFill>
                  <a:schemeClr val="bg1"/>
                </a:solidFill>
              </a:rPr>
              <a:t>"</a:t>
            </a:r>
          </a:p>
          <a:p>
            <a:pPr marL="838200" lvl="1" indent="-381000"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2200" dirty="0">
                <a:solidFill>
                  <a:schemeClr val="bg1"/>
                </a:solidFill>
              </a:rPr>
              <a:t>Via pre-defined file main/</a:t>
            </a:r>
            <a:r>
              <a:rPr lang="en-US" sz="2200" dirty="0" err="1">
                <a:solidFill>
                  <a:schemeClr val="bg1"/>
                </a:solidFill>
              </a:rPr>
              <a:t>chord.properties</a:t>
            </a:r>
            <a:endParaRPr lang="en-US" sz="2200" dirty="0">
              <a:solidFill>
                <a:schemeClr val="bg1"/>
              </a:solidFill>
            </a:endParaRPr>
          </a:p>
          <a:p>
            <a:pPr marL="1257300" lvl="2" indent="-342900"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use to specify properties that must hold in every Chord run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(e.g., maximum memory to be used by JVM)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Querying Program Relations (Command Line)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70367" y="990600"/>
            <a:ext cx="846883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000" b="0" dirty="0" smtClean="0">
                <a:solidFill>
                  <a:schemeClr val="bg1"/>
                </a:solidFill>
              </a:rPr>
              <a:t>ant –</a:t>
            </a:r>
            <a:r>
              <a:rPr lang="en-US" sz="2000" b="0" dirty="0" err="1" smtClean="0">
                <a:solidFill>
                  <a:schemeClr val="bg1"/>
                </a:solidFill>
              </a:rPr>
              <a:t>Dwork.dir</a:t>
            </a:r>
            <a:r>
              <a:rPr lang="en-US" sz="2000" b="0" dirty="0" smtClean="0">
                <a:solidFill>
                  <a:schemeClr val="bg1"/>
                </a:solidFill>
              </a:rPr>
              <a:t>=&lt;…&gt;/</a:t>
            </a:r>
            <a:r>
              <a:rPr lang="en-US" sz="2100" b="0" dirty="0" smtClean="0">
                <a:solidFill>
                  <a:schemeClr val="bg1"/>
                </a:solidFill>
              </a:rPr>
              <a:t>chord_output/</a:t>
            </a:r>
            <a:r>
              <a:rPr lang="en-US" sz="2100" b="0" dirty="0" err="1" smtClean="0">
                <a:solidFill>
                  <a:schemeClr val="bg1"/>
                </a:solidFill>
              </a:rPr>
              <a:t>bddbddb</a:t>
            </a:r>
            <a:r>
              <a:rPr lang="en-US" sz="2000" b="0" dirty="0" smtClean="0">
                <a:solidFill>
                  <a:schemeClr val="bg1"/>
                </a:solidFill>
              </a:rPr>
              <a:t> –</a:t>
            </a:r>
            <a:r>
              <a:rPr lang="en-US" sz="2000" b="0" dirty="0" err="1" smtClean="0">
                <a:solidFill>
                  <a:schemeClr val="bg1"/>
                </a:solidFill>
              </a:rPr>
              <a:t>Ddlog.file</a:t>
            </a:r>
            <a:r>
              <a:rPr lang="en-US" sz="2000" b="0" dirty="0" smtClean="0">
                <a:solidFill>
                  <a:schemeClr val="bg1"/>
                </a:solidFill>
              </a:rPr>
              <a:t>=</a:t>
            </a:r>
            <a:r>
              <a:rPr lang="en-US" sz="2000" b="0" dirty="0" err="1" smtClean="0">
                <a:solidFill>
                  <a:schemeClr val="bg1"/>
                </a:solidFill>
              </a:rPr>
              <a:t>q.dlog</a:t>
            </a:r>
            <a:r>
              <a:rPr lang="en-US" sz="2000" b="0" dirty="0" smtClean="0">
                <a:solidFill>
                  <a:schemeClr val="bg1"/>
                </a:solidFill>
              </a:rPr>
              <a:t> debug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1000" y="4038600"/>
            <a:ext cx="2133600" cy="621268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82880" tIns="182880" rIns="91440" bIns="182880" anchor="ctr"/>
          <a:lstStyle/>
          <a:p>
            <a:pPr algn="l"/>
            <a:r>
              <a:rPr lang="pt-BR" b="0" dirty="0" smtClean="0">
                <a:solidFill>
                  <a:schemeClr val="bg1"/>
                </a:solidFill>
              </a:rPr>
              <a:t>b!main:</a:t>
            </a:r>
            <a:r>
              <a:rPr lang="en-US" b="0" dirty="0" smtClean="0">
                <a:solidFill>
                  <a:schemeClr val="bg1"/>
                </a:solidFill>
              </a:rPr>
              <a:t>(…)</a:t>
            </a:r>
            <a:r>
              <a:rPr lang="pt-BR" b="0" dirty="0" smtClean="0">
                <a:solidFill>
                  <a:schemeClr val="bg1"/>
                </a:solidFill>
              </a:rPr>
              <a:t>@Bldg</a:t>
            </a:r>
            <a:br>
              <a:rPr lang="pt-BR" b="0" dirty="0" smtClean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...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5199063"/>
            <a:ext cx="2133600" cy="1430337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82880" tIns="182880" rIns="91440" bIns="182880" anchor="ctr"/>
          <a:lstStyle/>
          <a:p>
            <a:pPr algn="l"/>
            <a:r>
              <a:rPr lang="pt-BR" b="0" dirty="0" smtClean="0">
                <a:solidFill>
                  <a:schemeClr val="bg1"/>
                </a:solidFill>
              </a:rPr>
              <a:t>null</a:t>
            </a:r>
            <a:br>
              <a:rPr lang="pt-BR" b="0" dirty="0" smtClean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1!main:</a:t>
            </a:r>
            <a:r>
              <a:rPr lang="en-US" b="0" dirty="0" smtClean="0">
                <a:solidFill>
                  <a:schemeClr val="bg1"/>
                </a:solidFill>
              </a:rPr>
              <a:t>(…)</a:t>
            </a:r>
            <a:r>
              <a:rPr lang="pt-BR" b="0" dirty="0" smtClean="0">
                <a:solidFill>
                  <a:schemeClr val="bg1"/>
                </a:solidFill>
              </a:rPr>
              <a:t>@Bldg</a:t>
            </a:r>
            <a:br>
              <a:rPr lang="pt-BR" b="0" dirty="0" smtClean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2!&lt;init&gt;:()V@Bldg</a:t>
            </a:r>
            <a:br>
              <a:rPr lang="pt-BR" b="0" dirty="0" smtClean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3!&lt;init&gt;:()V@Bldg</a:t>
            </a:r>
            <a:br>
              <a:rPr lang="pt-BR" b="0" dirty="0" smtClean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...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915633" y="1600201"/>
            <a:ext cx="3276600" cy="2097088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82880" tIns="182880" rIns="182880" bIns="182880" anchor="ctr"/>
          <a:lstStyle/>
          <a:p>
            <a:pPr algn="l"/>
            <a:r>
              <a:rPr lang="pt-BR" b="0" dirty="0" smtClean="0">
                <a:solidFill>
                  <a:schemeClr val="bg1"/>
                </a:solidFill>
              </a:rPr>
              <a:t>.include 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r>
              <a:rPr lang="pt-BR" b="0" dirty="0" smtClean="0">
                <a:solidFill>
                  <a:schemeClr val="bg1"/>
                </a:solidFill>
              </a:rPr>
              <a:t>V.dom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r>
              <a:rPr lang="pt-BR" b="0" dirty="0" smtClean="0">
                <a:solidFill>
                  <a:schemeClr val="bg1"/>
                </a:solidFill>
              </a:rPr>
              <a:t/>
            </a:r>
            <a:br>
              <a:rPr lang="pt-BR" b="0" dirty="0" smtClean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.include 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r>
              <a:rPr lang="pt-BR" b="0" dirty="0" smtClean="0">
                <a:solidFill>
                  <a:schemeClr val="bg1"/>
                </a:solidFill>
              </a:rPr>
              <a:t>H.dom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r>
              <a:rPr lang="pt-BR" b="0" dirty="0" smtClean="0">
                <a:solidFill>
                  <a:schemeClr val="bg1"/>
                </a:solidFill>
              </a:rPr>
              <a:t/>
            </a:r>
            <a:br>
              <a:rPr lang="pt-BR" b="0" dirty="0" smtClean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.include 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r>
              <a:rPr lang="pt-BR" b="0" dirty="0" smtClean="0">
                <a:solidFill>
                  <a:schemeClr val="bg1"/>
                </a:solidFill>
              </a:rPr>
              <a:t>F.dom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r>
              <a:rPr lang="pt-BR" b="0" dirty="0" smtClean="0">
                <a:solidFill>
                  <a:schemeClr val="bg1"/>
                </a:solidFill>
              </a:rPr>
              <a:t/>
            </a:r>
            <a:br>
              <a:rPr lang="pt-BR" b="0" dirty="0" smtClean="0">
                <a:solidFill>
                  <a:schemeClr val="bg1"/>
                </a:solidFill>
              </a:rPr>
            </a:br>
            <a:r>
              <a:rPr lang="pt-BR" sz="1000" b="0" dirty="0">
                <a:solidFill>
                  <a:schemeClr val="bg1"/>
                </a:solidFill>
              </a:rPr>
              <a:t/>
            </a:r>
            <a:br>
              <a:rPr lang="pt-BR" sz="1000" b="0" dirty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.bddvarorder ...</a:t>
            </a:r>
            <a:br>
              <a:rPr lang="pt-BR" b="0" dirty="0" smtClean="0">
                <a:solidFill>
                  <a:schemeClr val="bg1"/>
                </a:solidFill>
              </a:rPr>
            </a:br>
            <a:r>
              <a:rPr lang="pt-BR" sz="1000" b="0" dirty="0" smtClean="0">
                <a:solidFill>
                  <a:schemeClr val="bg1"/>
                </a:solidFill>
              </a:rPr>
              <a:t/>
            </a:r>
            <a:br>
              <a:rPr lang="pt-BR" sz="1000" b="0" dirty="0" smtClean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VH(v:V0, h:H0</a:t>
            </a:r>
            <a:r>
              <a:rPr lang="pt-BR" b="0" dirty="0">
                <a:solidFill>
                  <a:schemeClr val="bg1"/>
                </a:solidFill>
              </a:rPr>
              <a:t>) input</a:t>
            </a:r>
            <a:br>
              <a:rPr lang="pt-BR" b="0" dirty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HFH(h1:H0, f:F0, h2:H1</a:t>
            </a:r>
            <a:r>
              <a:rPr lang="pt-BR" b="0" dirty="0">
                <a:solidFill>
                  <a:schemeClr val="bg1"/>
                </a:solidFill>
              </a:rPr>
              <a:t>) input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7332" y="4800600"/>
            <a:ext cx="148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</a:rPr>
              <a:t>File </a:t>
            </a:r>
            <a:r>
              <a:rPr lang="en-US" sz="1800" b="0" dirty="0" err="1" smtClean="0">
                <a:solidFill>
                  <a:schemeClr val="bg1"/>
                </a:solidFill>
              </a:rPr>
              <a:t>H.map</a:t>
            </a:r>
            <a:r>
              <a:rPr lang="en-US" sz="1800" b="0" dirty="0" smtClean="0">
                <a:solidFill>
                  <a:schemeClr val="bg1"/>
                </a:solidFill>
              </a:rPr>
              <a:t>:</a:t>
            </a:r>
            <a:endParaRPr lang="en-US" sz="1800" b="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3003" y="3581400"/>
            <a:ext cx="13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</a:rPr>
              <a:t>File </a:t>
            </a:r>
            <a:r>
              <a:rPr lang="en-US" sz="1800" b="0" dirty="0" err="1" smtClean="0">
                <a:solidFill>
                  <a:schemeClr val="bg1"/>
                </a:solidFill>
              </a:rPr>
              <a:t>V.map</a:t>
            </a:r>
            <a:r>
              <a:rPr lang="en-US" sz="1800" b="0" dirty="0" smtClean="0">
                <a:solidFill>
                  <a:schemeClr val="bg1"/>
                </a:solidFill>
              </a:rPr>
              <a:t>:</a:t>
            </a:r>
            <a:endParaRPr lang="en-US" sz="1800" b="0" dirty="0">
              <a:solidFill>
                <a:schemeClr val="bg1"/>
              </a:solidFill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2817631" y="4038600"/>
            <a:ext cx="2351567" cy="25908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82880" tIns="182880" rIns="91440" bIns="182880" anchor="ctr"/>
          <a:lstStyle/>
          <a:p>
            <a:pPr lvl="0" indent="-342900" algn="l">
              <a:lnSpc>
                <a:spcPct val="105000"/>
              </a:lnSpc>
              <a:spcBef>
                <a:spcPts val="800"/>
              </a:spcBef>
            </a:pPr>
            <a:r>
              <a:rPr lang="en-US" b="0" kern="0" dirty="0">
                <a:solidFill>
                  <a:schemeClr val="bg1"/>
                </a:solidFill>
                <a:latin typeface="Tahoma"/>
                <a:cs typeface="Arial"/>
              </a:rPr>
              <a:t>prompt&gt; VH(0,h)?</a:t>
            </a:r>
            <a:br>
              <a:rPr lang="en-US" b="0" kern="0" dirty="0">
                <a:solidFill>
                  <a:schemeClr val="bg1"/>
                </a:solidFill>
                <a:latin typeface="Tahoma"/>
                <a:cs typeface="Arial"/>
              </a:rPr>
            </a:br>
            <a:r>
              <a:rPr lang="pt-BR" b="0" dirty="0">
                <a:solidFill>
                  <a:schemeClr val="bg1"/>
                </a:solidFill>
              </a:rPr>
              <a:t>1!main:</a:t>
            </a:r>
            <a:r>
              <a:rPr lang="en-US" b="0" dirty="0">
                <a:solidFill>
                  <a:schemeClr val="bg1"/>
                </a:solidFill>
              </a:rPr>
              <a:t>(…)</a:t>
            </a:r>
            <a:r>
              <a:rPr lang="pt-BR" b="0" dirty="0">
                <a:solidFill>
                  <a:schemeClr val="bg1"/>
                </a:solidFill>
              </a:rPr>
              <a:t>@Bldg</a:t>
            </a:r>
            <a:r>
              <a:rPr lang="en-US" b="0" kern="0" dirty="0">
                <a:solidFill>
                  <a:schemeClr val="bg1"/>
                </a:solidFill>
                <a:latin typeface="Tahoma"/>
                <a:cs typeface="Arial"/>
              </a:rPr>
              <a:t/>
            </a:r>
            <a:br>
              <a:rPr lang="en-US" b="0" kern="0" dirty="0">
                <a:solidFill>
                  <a:schemeClr val="bg1"/>
                </a:solidFill>
                <a:latin typeface="Tahoma"/>
                <a:cs typeface="Arial"/>
              </a:rPr>
            </a:br>
            <a:endParaRPr lang="en-US" b="0" kern="0" dirty="0" smtClean="0">
              <a:solidFill>
                <a:schemeClr val="bg1"/>
              </a:solidFill>
              <a:latin typeface="Tahoma"/>
              <a:cs typeface="Arial"/>
            </a:endParaRPr>
          </a:p>
          <a:p>
            <a:pPr lvl="0" indent="-342900" algn="l">
              <a:lnSpc>
                <a:spcPct val="105000"/>
              </a:lnSpc>
              <a:spcBef>
                <a:spcPts val="800"/>
              </a:spcBef>
            </a:pPr>
            <a:r>
              <a:rPr lang="en-US" b="0" kern="0" dirty="0" smtClean="0">
                <a:solidFill>
                  <a:schemeClr val="bg1"/>
                </a:solidFill>
                <a:latin typeface="Tahoma"/>
                <a:cs typeface="Arial"/>
              </a:rPr>
              <a:t>prompt</a:t>
            </a:r>
            <a:r>
              <a:rPr lang="en-US" b="0" kern="0" dirty="0">
                <a:solidFill>
                  <a:schemeClr val="bg1"/>
                </a:solidFill>
                <a:latin typeface="Tahoma"/>
                <a:cs typeface="Arial"/>
              </a:rPr>
              <a:t>&gt; HFH(1,_,h)?</a:t>
            </a:r>
            <a:br>
              <a:rPr lang="en-US" b="0" kern="0" dirty="0">
                <a:solidFill>
                  <a:schemeClr val="bg1"/>
                </a:solidFill>
                <a:latin typeface="Tahoma"/>
                <a:cs typeface="Arial"/>
              </a:rPr>
            </a:br>
            <a:r>
              <a:rPr lang="pt-BR" b="0" kern="0" dirty="0">
                <a:solidFill>
                  <a:schemeClr val="bg1"/>
                </a:solidFill>
                <a:latin typeface="Tahoma"/>
                <a:cs typeface="Arial"/>
              </a:rPr>
              <a:t>2!&lt;init&gt;:()V@Bldg</a:t>
            </a:r>
            <a:br>
              <a:rPr lang="pt-BR" b="0" kern="0" dirty="0">
                <a:solidFill>
                  <a:schemeClr val="bg1"/>
                </a:solidFill>
                <a:latin typeface="Tahoma"/>
                <a:cs typeface="Arial"/>
              </a:rPr>
            </a:br>
            <a:r>
              <a:rPr lang="pt-BR" b="0" kern="0" dirty="0">
                <a:solidFill>
                  <a:schemeClr val="bg1"/>
                </a:solidFill>
                <a:latin typeface="Tahoma"/>
                <a:cs typeface="Arial"/>
              </a:rPr>
              <a:t>3!&lt;init&gt;:()V@Bldg</a:t>
            </a:r>
            <a:endParaRPr lang="en-US" b="0" kern="0" dirty="0">
              <a:solidFill>
                <a:schemeClr val="bg1"/>
              </a:solidFill>
              <a:latin typeface="Tahoma"/>
              <a:cs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1000" y="2373868"/>
            <a:ext cx="141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</a:rPr>
              <a:t>File </a:t>
            </a:r>
            <a:r>
              <a:rPr lang="en-US" sz="1800" b="0" dirty="0" err="1" smtClean="0">
                <a:solidFill>
                  <a:schemeClr val="bg1"/>
                </a:solidFill>
              </a:rPr>
              <a:t>q.dlog</a:t>
            </a:r>
            <a:r>
              <a:rPr lang="en-US" sz="1800" b="0" dirty="0" smtClean="0">
                <a:solidFill>
                  <a:schemeClr val="bg1"/>
                </a:solidFill>
              </a:rPr>
              <a:t>:</a:t>
            </a:r>
            <a:endParaRPr lang="en-US" sz="1800" b="0" dirty="0">
              <a:solidFill>
                <a:schemeClr val="bg1"/>
              </a:solidFill>
            </a:endParaRPr>
          </a:p>
        </p:txBody>
      </p:sp>
      <p:cxnSp>
        <p:nvCxnSpPr>
          <p:cNvPr id="43" name="AutoShape 2"/>
          <p:cNvCxnSpPr>
            <a:cxnSpLocks noChangeShapeType="1"/>
          </p:cNvCxnSpPr>
          <p:nvPr/>
        </p:nvCxnSpPr>
        <p:spPr bwMode="auto">
          <a:xfrm flipH="1">
            <a:off x="5719762" y="3529013"/>
            <a:ext cx="4763" cy="3365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3"/>
          <p:cNvCxnSpPr>
            <a:cxnSpLocks noChangeShapeType="1"/>
          </p:cNvCxnSpPr>
          <p:nvPr/>
        </p:nvCxnSpPr>
        <p:spPr bwMode="auto">
          <a:xfrm flipH="1">
            <a:off x="7812087" y="3540125"/>
            <a:ext cx="4763" cy="3365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AutoShape 11"/>
          <p:cNvSpPr>
            <a:spLocks noChangeArrowheads="1"/>
          </p:cNvSpPr>
          <p:nvPr/>
        </p:nvSpPr>
        <p:spPr bwMode="auto">
          <a:xfrm>
            <a:off x="6681787" y="2478088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b</a:t>
            </a:r>
          </a:p>
        </p:txBody>
      </p:sp>
      <p:sp>
        <p:nvSpPr>
          <p:cNvPr id="46" name="AutoShape 12"/>
          <p:cNvSpPr>
            <a:spLocks noChangeArrowheads="1"/>
          </p:cNvSpPr>
          <p:nvPr/>
        </p:nvSpPr>
        <p:spPr bwMode="auto">
          <a:xfrm>
            <a:off x="6238875" y="3005138"/>
            <a:ext cx="1143000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1</a:t>
            </a:r>
            <a:r>
              <a:rPr lang="en-US" sz="1600">
                <a:latin typeface="Courier New" pitchFamily="49" charset="0"/>
              </a:rPr>
              <a:t> Bldg</a:t>
            </a:r>
          </a:p>
        </p:txBody>
      </p:sp>
      <p:sp>
        <p:nvSpPr>
          <p:cNvPr id="49" name="AutoShape 13"/>
          <p:cNvSpPr>
            <a:spLocks noChangeArrowheads="1"/>
          </p:cNvSpPr>
          <p:nvPr/>
        </p:nvSpPr>
        <p:spPr bwMode="auto">
          <a:xfrm>
            <a:off x="5584825" y="3294063"/>
            <a:ext cx="265112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el</a:t>
            </a:r>
          </a:p>
        </p:txBody>
      </p:sp>
      <p:sp>
        <p:nvSpPr>
          <p:cNvPr id="50" name="AutoShape 14"/>
          <p:cNvSpPr>
            <a:spLocks noChangeArrowheads="1"/>
          </p:cNvSpPr>
          <p:nvPr/>
        </p:nvSpPr>
        <p:spPr bwMode="auto">
          <a:xfrm>
            <a:off x="5508625" y="3876675"/>
            <a:ext cx="114300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2</a:t>
            </a:r>
            <a:r>
              <a:rPr lang="en-US" sz="1600">
                <a:latin typeface="Courier New" pitchFamily="49" charset="0"/>
              </a:rPr>
              <a:t> List</a:t>
            </a:r>
          </a:p>
        </p:txBody>
      </p:sp>
      <p:sp>
        <p:nvSpPr>
          <p:cNvPr id="51" name="AutoShape 15"/>
          <p:cNvSpPr>
            <a:spLocks noChangeArrowheads="1"/>
          </p:cNvSpPr>
          <p:nvPr/>
        </p:nvSpPr>
        <p:spPr bwMode="auto">
          <a:xfrm>
            <a:off x="7681912" y="3316288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fl</a:t>
            </a:r>
          </a:p>
        </p:txBody>
      </p:sp>
      <p:sp>
        <p:nvSpPr>
          <p:cNvPr id="52" name="AutoShape 16"/>
          <p:cNvSpPr>
            <a:spLocks noChangeArrowheads="1"/>
          </p:cNvSpPr>
          <p:nvPr/>
        </p:nvSpPr>
        <p:spPr bwMode="auto">
          <a:xfrm>
            <a:off x="6919912" y="3876675"/>
            <a:ext cx="114300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3</a:t>
            </a:r>
            <a:r>
              <a:rPr lang="en-US" sz="1600">
                <a:latin typeface="Courier New" pitchFamily="49" charset="0"/>
              </a:rPr>
              <a:t> List</a:t>
            </a:r>
          </a:p>
        </p:txBody>
      </p:sp>
      <p:sp>
        <p:nvSpPr>
          <p:cNvPr id="53" name="AutoShape 18"/>
          <p:cNvSpPr>
            <a:spLocks noChangeArrowheads="1"/>
          </p:cNvSpPr>
          <p:nvPr/>
        </p:nvSpPr>
        <p:spPr bwMode="auto">
          <a:xfrm>
            <a:off x="7462837" y="6288088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e</a:t>
            </a:r>
          </a:p>
        </p:txBody>
      </p:sp>
      <p:sp>
        <p:nvSpPr>
          <p:cNvPr id="54" name="AutoShape 19"/>
          <p:cNvSpPr>
            <a:spLocks noChangeArrowheads="1"/>
          </p:cNvSpPr>
          <p:nvPr/>
        </p:nvSpPr>
        <p:spPr bwMode="auto">
          <a:xfrm>
            <a:off x="6934200" y="5764213"/>
            <a:ext cx="1316037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5</a:t>
            </a:r>
            <a:r>
              <a:rPr lang="en-US" sz="1600">
                <a:latin typeface="Courier New" pitchFamily="49" charset="0"/>
              </a:rPr>
              <a:t> Floor</a:t>
            </a:r>
          </a:p>
        </p:txBody>
      </p:sp>
      <p:sp>
        <p:nvSpPr>
          <p:cNvPr id="55" name="AutoShape 20"/>
          <p:cNvSpPr>
            <a:spLocks noChangeArrowheads="1"/>
          </p:cNvSpPr>
          <p:nvPr/>
        </p:nvSpPr>
        <p:spPr bwMode="auto">
          <a:xfrm>
            <a:off x="6180137" y="4752975"/>
            <a:ext cx="1239838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6</a:t>
            </a:r>
            <a:r>
              <a:rPr lang="en-US" sz="1600">
                <a:latin typeface="Courier New" pitchFamily="49" charset="0"/>
              </a:rPr>
              <a:t> Obj[]</a:t>
            </a:r>
          </a:p>
        </p:txBody>
      </p:sp>
      <p:sp>
        <p:nvSpPr>
          <p:cNvPr id="56" name="AutoShape 21"/>
          <p:cNvSpPr>
            <a:spLocks noChangeArrowheads="1"/>
          </p:cNvSpPr>
          <p:nvPr/>
        </p:nvSpPr>
        <p:spPr bwMode="auto">
          <a:xfrm>
            <a:off x="5853112" y="6265863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f</a:t>
            </a:r>
          </a:p>
        </p:txBody>
      </p:sp>
      <p:sp>
        <p:nvSpPr>
          <p:cNvPr id="57" name="AutoShape 22"/>
          <p:cNvSpPr>
            <a:spLocks noChangeArrowheads="1"/>
          </p:cNvSpPr>
          <p:nvPr/>
        </p:nvSpPr>
        <p:spPr bwMode="auto">
          <a:xfrm>
            <a:off x="5334000" y="5765800"/>
            <a:ext cx="1317625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4</a:t>
            </a:r>
            <a:r>
              <a:rPr lang="en-US" sz="1600">
                <a:latin typeface="Courier New" pitchFamily="49" charset="0"/>
              </a:rPr>
              <a:t> Event</a:t>
            </a:r>
          </a:p>
        </p:txBody>
      </p:sp>
      <p:cxnSp>
        <p:nvCxnSpPr>
          <p:cNvPr id="58" name="AutoShape 23"/>
          <p:cNvCxnSpPr>
            <a:cxnSpLocks noChangeShapeType="1"/>
            <a:stCxn id="45" idx="2"/>
            <a:endCxn id="46" idx="0"/>
          </p:cNvCxnSpPr>
          <p:nvPr/>
        </p:nvCxnSpPr>
        <p:spPr bwMode="auto">
          <a:xfrm flipH="1">
            <a:off x="6810375" y="2743200"/>
            <a:ext cx="4762" cy="26193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24"/>
          <p:cNvCxnSpPr>
            <a:cxnSpLocks noChangeShapeType="1"/>
            <a:stCxn id="46" idx="2"/>
            <a:endCxn id="50" idx="0"/>
          </p:cNvCxnSpPr>
          <p:nvPr/>
        </p:nvCxnSpPr>
        <p:spPr bwMode="auto">
          <a:xfrm flipH="1">
            <a:off x="6080125" y="3270250"/>
            <a:ext cx="730250" cy="606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25"/>
          <p:cNvCxnSpPr>
            <a:cxnSpLocks noChangeShapeType="1"/>
            <a:stCxn id="46" idx="2"/>
            <a:endCxn id="52" idx="0"/>
          </p:cNvCxnSpPr>
          <p:nvPr/>
        </p:nvCxnSpPr>
        <p:spPr bwMode="auto">
          <a:xfrm>
            <a:off x="6810375" y="3270250"/>
            <a:ext cx="681037" cy="606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26"/>
          <p:cNvCxnSpPr>
            <a:cxnSpLocks noChangeShapeType="1"/>
            <a:stCxn id="50" idx="2"/>
            <a:endCxn id="55" idx="0"/>
          </p:cNvCxnSpPr>
          <p:nvPr/>
        </p:nvCxnSpPr>
        <p:spPr bwMode="auto">
          <a:xfrm>
            <a:off x="6080125" y="4141788"/>
            <a:ext cx="720725" cy="6111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27"/>
          <p:cNvCxnSpPr>
            <a:cxnSpLocks noChangeShapeType="1"/>
            <a:stCxn id="52" idx="2"/>
            <a:endCxn id="55" idx="0"/>
          </p:cNvCxnSpPr>
          <p:nvPr/>
        </p:nvCxnSpPr>
        <p:spPr bwMode="auto">
          <a:xfrm flipH="1">
            <a:off x="6800850" y="4141788"/>
            <a:ext cx="690562" cy="6111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28"/>
          <p:cNvCxnSpPr>
            <a:cxnSpLocks noChangeShapeType="1"/>
            <a:stCxn id="55" idx="2"/>
            <a:endCxn id="54" idx="0"/>
          </p:cNvCxnSpPr>
          <p:nvPr/>
        </p:nvCxnSpPr>
        <p:spPr bwMode="auto">
          <a:xfrm>
            <a:off x="6800850" y="5019675"/>
            <a:ext cx="792162" cy="74453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29"/>
          <p:cNvCxnSpPr>
            <a:cxnSpLocks noChangeShapeType="1"/>
            <a:stCxn id="55" idx="2"/>
            <a:endCxn id="57" idx="0"/>
          </p:cNvCxnSpPr>
          <p:nvPr/>
        </p:nvCxnSpPr>
        <p:spPr bwMode="auto">
          <a:xfrm flipH="1">
            <a:off x="5992812" y="5019675"/>
            <a:ext cx="808038" cy="7461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30"/>
          <p:cNvCxnSpPr>
            <a:cxnSpLocks noChangeShapeType="1"/>
            <a:stCxn id="56" idx="0"/>
            <a:endCxn id="57" idx="2"/>
          </p:cNvCxnSpPr>
          <p:nvPr/>
        </p:nvCxnSpPr>
        <p:spPr bwMode="auto">
          <a:xfrm flipV="1">
            <a:off x="5986462" y="6030913"/>
            <a:ext cx="6350" cy="2349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31"/>
          <p:cNvCxnSpPr>
            <a:cxnSpLocks noChangeShapeType="1"/>
            <a:stCxn id="53" idx="0"/>
            <a:endCxn id="54" idx="2"/>
          </p:cNvCxnSpPr>
          <p:nvPr/>
        </p:nvCxnSpPr>
        <p:spPr bwMode="auto">
          <a:xfrm flipH="1" flipV="1">
            <a:off x="7593012" y="6029325"/>
            <a:ext cx="3175" cy="25876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5994400" y="3495675"/>
            <a:ext cx="733425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events</a:t>
            </a:r>
          </a:p>
        </p:txBody>
      </p:sp>
      <p:sp useBgFill="1">
        <p:nvSpPr>
          <p:cNvPr id="68" name="Text Box 33"/>
          <p:cNvSpPr txBox="1">
            <a:spLocks noChangeArrowheads="1"/>
          </p:cNvSpPr>
          <p:nvPr/>
        </p:nvSpPr>
        <p:spPr bwMode="auto">
          <a:xfrm>
            <a:off x="6832600" y="3495675"/>
            <a:ext cx="733425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floors</a:t>
            </a:r>
          </a:p>
        </p:txBody>
      </p:sp>
      <p:sp useBgFill="1">
        <p:nvSpPr>
          <p:cNvPr id="69" name="Text Box 35"/>
          <p:cNvSpPr txBox="1">
            <a:spLocks noChangeArrowheads="1"/>
          </p:cNvSpPr>
          <p:nvPr/>
        </p:nvSpPr>
        <p:spPr bwMode="auto">
          <a:xfrm>
            <a:off x="6910387" y="4321175"/>
            <a:ext cx="611188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 useBgFill="1">
        <p:nvSpPr>
          <p:cNvPr id="70" name="Text Box 36"/>
          <p:cNvSpPr txBox="1">
            <a:spLocks noChangeArrowheads="1"/>
          </p:cNvSpPr>
          <p:nvPr/>
        </p:nvSpPr>
        <p:spPr bwMode="auto">
          <a:xfrm>
            <a:off x="7024687" y="5297488"/>
            <a:ext cx="366713" cy="2206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[*]</a:t>
            </a:r>
          </a:p>
        </p:txBody>
      </p:sp>
      <p:sp useBgFill="1">
        <p:nvSpPr>
          <p:cNvPr id="71" name="Text Box 37"/>
          <p:cNvSpPr txBox="1">
            <a:spLocks noChangeArrowheads="1"/>
          </p:cNvSpPr>
          <p:nvPr/>
        </p:nvSpPr>
        <p:spPr bwMode="auto">
          <a:xfrm>
            <a:off x="6240462" y="5297488"/>
            <a:ext cx="366713" cy="2206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[*]</a:t>
            </a:r>
          </a:p>
        </p:txBody>
      </p:sp>
      <p:cxnSp>
        <p:nvCxnSpPr>
          <p:cNvPr id="72" name="AutoShape 64"/>
          <p:cNvCxnSpPr>
            <a:cxnSpLocks noChangeShapeType="1"/>
            <a:stCxn id="73" idx="0"/>
            <a:endCxn id="55" idx="2"/>
          </p:cNvCxnSpPr>
          <p:nvPr/>
        </p:nvCxnSpPr>
        <p:spPr bwMode="auto">
          <a:xfrm flipH="1" flipV="1">
            <a:off x="6800850" y="5019675"/>
            <a:ext cx="3175" cy="30321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AutoShape 65"/>
          <p:cNvSpPr>
            <a:spLocks noChangeArrowheads="1"/>
          </p:cNvSpPr>
          <p:nvPr/>
        </p:nvSpPr>
        <p:spPr bwMode="auto">
          <a:xfrm>
            <a:off x="6670675" y="5322888"/>
            <a:ext cx="265112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a</a:t>
            </a:r>
          </a:p>
        </p:txBody>
      </p:sp>
      <p:sp useBgFill="1"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6073775" y="4322763"/>
            <a:ext cx="617157" cy="221599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39" grpId="0" animBg="1"/>
      <p:bldP spid="41" grpId="0"/>
      <p:bldP spid="42" grpId="0"/>
      <p:bldP spid="47" grpId="0" animBg="1"/>
      <p:bldP spid="4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Pros and Cons of </a:t>
            </a:r>
            <a:r>
              <a:rPr lang="en-US" dirty="0" err="1">
                <a:solidFill>
                  <a:schemeClr val="bg1"/>
                </a:solidFill>
              </a:rPr>
              <a:t>Datalog</a:t>
            </a:r>
            <a:r>
              <a:rPr lang="en-US" dirty="0">
                <a:solidFill>
                  <a:schemeClr val="bg1"/>
                </a:solidFill>
              </a:rPr>
              <a:t>/BDDs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 marL="609600" indent="-609600"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2100" dirty="0">
                <a:solidFill>
                  <a:schemeClr val="bg1"/>
                </a:solidFill>
              </a:rPr>
              <a:t>Good for rapidly crafting initial versions of </a:t>
            </a:r>
            <a:r>
              <a:rPr lang="en-US" sz="2100" dirty="0" smtClean="0">
                <a:solidFill>
                  <a:schemeClr val="bg1"/>
                </a:solidFill>
              </a:rPr>
              <a:t>analysis </a:t>
            </a:r>
            <a:r>
              <a:rPr lang="en-US" sz="2100" dirty="0">
                <a:solidFill>
                  <a:schemeClr val="bg1"/>
                </a:solidFill>
              </a:rPr>
              <a:t>with focus on false positive/negative rate instead of </a:t>
            </a:r>
            <a:r>
              <a:rPr lang="en-US" sz="2100" dirty="0" smtClean="0">
                <a:solidFill>
                  <a:schemeClr val="bg1"/>
                </a:solidFill>
              </a:rPr>
              <a:t>scalability</a:t>
            </a:r>
            <a:endParaRPr lang="en-US" sz="1800" dirty="0">
              <a:solidFill>
                <a:schemeClr val="bg1"/>
              </a:solidFill>
            </a:endParaRPr>
          </a:p>
          <a:p>
            <a:pPr marL="609600" indent="-609600">
              <a:buClr>
                <a:schemeClr val="bg1"/>
              </a:buClr>
              <a:buFont typeface="Times New Roman" pitchFamily="18" charset="0"/>
              <a:buAutoNum type="arabicPeriod"/>
            </a:pPr>
            <a:endParaRPr lang="en-US" sz="500" dirty="0">
              <a:solidFill>
                <a:schemeClr val="bg1"/>
              </a:solidFill>
            </a:endParaRPr>
          </a:p>
          <a:p>
            <a:pPr marL="609600" indent="-609600"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2100" dirty="0">
                <a:solidFill>
                  <a:schemeClr val="bg1"/>
                </a:solidFill>
              </a:rPr>
              <a:t>Good for analyses …</a:t>
            </a:r>
          </a:p>
          <a:p>
            <a:pPr marL="990600" lvl="1" indent="-533400"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whose constraint solving strategy is not obvious (e.g. best known alternative is chaotic iteration)</a:t>
            </a:r>
          </a:p>
          <a:p>
            <a:pPr marL="990600" lvl="1" indent="-533400"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on </a:t>
            </a:r>
            <a:r>
              <a:rPr lang="en-US" sz="1800" dirty="0">
                <a:solidFill>
                  <a:schemeClr val="bg1"/>
                </a:solidFill>
              </a:rPr>
              <a:t>data with lots of redundancy and </a:t>
            </a:r>
            <a:r>
              <a:rPr lang="en-US" sz="1800" dirty="0" smtClean="0">
                <a:solidFill>
                  <a:schemeClr val="bg1"/>
                </a:solidFill>
              </a:rPr>
              <a:t>too large to </a:t>
            </a:r>
            <a:r>
              <a:rPr lang="en-US" sz="1800" dirty="0">
                <a:solidFill>
                  <a:schemeClr val="bg1"/>
                </a:solidFill>
              </a:rPr>
              <a:t>compute/store/read using Java if represented explicitly (e.g. cloning-based analyses)</a:t>
            </a:r>
          </a:p>
          <a:p>
            <a:pPr marL="990600" lvl="1" indent="-533400"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involving few simple rules (e.g. transitive closure)</a:t>
            </a:r>
          </a:p>
          <a:p>
            <a:pPr marL="609600" indent="-609600">
              <a:buClr>
                <a:schemeClr val="bg1"/>
              </a:buClr>
              <a:buFont typeface="Times New Roman" pitchFamily="18" charset="0"/>
              <a:buAutoNum type="arabicPeriod"/>
            </a:pPr>
            <a:endParaRPr lang="en-US" sz="500" dirty="0">
              <a:solidFill>
                <a:schemeClr val="bg1"/>
              </a:solidFill>
            </a:endParaRPr>
          </a:p>
          <a:p>
            <a:pPr marL="609600" indent="-609600"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2100" dirty="0">
                <a:solidFill>
                  <a:schemeClr val="bg1"/>
                </a:solidFill>
              </a:rPr>
              <a:t>Bad for analyses …</a:t>
            </a:r>
          </a:p>
          <a:p>
            <a:pPr marL="990600" lvl="1" indent="-533400"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with more complicated formulations (e.g. summary-based analyses)</a:t>
            </a:r>
          </a:p>
          <a:p>
            <a:pPr marL="990600" lvl="1" indent="-533400"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over domains not known exactly in advance (i.e. on-the-fly analyses) </a:t>
            </a:r>
          </a:p>
          <a:p>
            <a:pPr marL="990600" lvl="1" indent="-533400"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involving many interdependent rules (e.g. points-to analyses)</a:t>
            </a:r>
          </a:p>
          <a:p>
            <a:pPr marL="609600" indent="-609600">
              <a:buClr>
                <a:schemeClr val="bg1"/>
              </a:buClr>
              <a:buFont typeface="Times New Roman" pitchFamily="18" charset="0"/>
              <a:buAutoNum type="arabicPeriod"/>
            </a:pPr>
            <a:endParaRPr lang="en-US" sz="500" dirty="0">
              <a:solidFill>
                <a:schemeClr val="bg1"/>
              </a:solidFill>
            </a:endParaRPr>
          </a:p>
          <a:p>
            <a:pPr marL="609600" indent="-609600"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2100" dirty="0">
                <a:solidFill>
                  <a:schemeClr val="bg1"/>
                </a:solidFill>
              </a:rPr>
              <a:t>Unintuitive effects of BDDs on performance (e.g. </a:t>
            </a:r>
            <a:r>
              <a:rPr lang="en-US" sz="2100" dirty="0" smtClean="0">
                <a:solidFill>
                  <a:schemeClr val="bg1"/>
                </a:solidFill>
              </a:rPr>
              <a:t>k-CFA: small </a:t>
            </a:r>
            <a:r>
              <a:rPr lang="en-US" sz="2100" dirty="0">
                <a:solidFill>
                  <a:schemeClr val="bg1"/>
                </a:solidFill>
              </a:rPr>
              <a:t>non-uniform k </a:t>
            </a:r>
            <a:r>
              <a:rPr lang="en-US" sz="2100" dirty="0" smtClean="0">
                <a:solidFill>
                  <a:schemeClr val="bg1"/>
                </a:solidFill>
              </a:rPr>
              <a:t>across sites worse </a:t>
            </a:r>
            <a:r>
              <a:rPr lang="en-US" sz="2100" dirty="0">
                <a:solidFill>
                  <a:schemeClr val="bg1"/>
                </a:solidFill>
              </a:rPr>
              <a:t>than </a:t>
            </a:r>
            <a:r>
              <a:rPr lang="en-US" sz="2100" dirty="0" smtClean="0">
                <a:solidFill>
                  <a:schemeClr val="bg1"/>
                </a:solidFill>
              </a:rPr>
              <a:t>large </a:t>
            </a:r>
            <a:r>
              <a:rPr lang="en-US" sz="2100" dirty="0">
                <a:solidFill>
                  <a:schemeClr val="bg1"/>
                </a:solidFill>
              </a:rPr>
              <a:t>uniform </a:t>
            </a:r>
            <a:r>
              <a:rPr lang="en-US" sz="2100" dirty="0" smtClean="0">
                <a:solidFill>
                  <a:schemeClr val="bg1"/>
                </a:solidFill>
              </a:rPr>
              <a:t>k)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1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Writing an </a:t>
            </a:r>
            <a:r>
              <a:rPr lang="en-US" dirty="0" smtClean="0">
                <a:solidFill>
                  <a:schemeClr val="bg1"/>
                </a:solidFill>
              </a:rPr>
              <a:t>Analysis in Chord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99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419600"/>
          </a:xfrm>
        </p:spPr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Declaratively </a:t>
            </a:r>
            <a:r>
              <a:rPr lang="en-US" sz="2400" dirty="0">
                <a:solidFill>
                  <a:schemeClr val="bg1"/>
                </a:solidFill>
              </a:rPr>
              <a:t>in </a:t>
            </a:r>
            <a:r>
              <a:rPr lang="en-US" sz="2400" dirty="0" err="1" smtClean="0">
                <a:solidFill>
                  <a:schemeClr val="bg1"/>
                </a:solidFill>
              </a:rPr>
              <a:t>Datalog</a:t>
            </a:r>
            <a:r>
              <a:rPr lang="en-US" sz="2400" dirty="0" smtClean="0">
                <a:solidFill>
                  <a:schemeClr val="bg1"/>
                </a:solidFill>
              </a:rPr>
              <a:t> or imperatively in Java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</a:rPr>
              <a:t>Datalog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analysis is any file that: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has extension .</a:t>
            </a:r>
            <a:r>
              <a:rPr lang="en-US" sz="2000" dirty="0" err="1">
                <a:solidFill>
                  <a:schemeClr val="bg1"/>
                </a:solidFill>
              </a:rPr>
              <a:t>dlog</a:t>
            </a:r>
            <a:r>
              <a:rPr lang="en-US" sz="2000" dirty="0">
                <a:solidFill>
                  <a:schemeClr val="bg1"/>
                </a:solidFill>
              </a:rPr>
              <a:t> or .</a:t>
            </a:r>
            <a:r>
              <a:rPr lang="en-US" sz="2000" dirty="0" err="1">
                <a:solidFill>
                  <a:schemeClr val="bg1"/>
                </a:solidFill>
              </a:rPr>
              <a:t>datalog</a:t>
            </a: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occurs in path specified by property </a:t>
            </a:r>
            <a:r>
              <a:rPr lang="en-US" sz="2000" dirty="0" err="1" smtClean="0">
                <a:solidFill>
                  <a:schemeClr val="bg1"/>
                </a:solidFill>
              </a:rPr>
              <a:t>chord.dlog.analysis.path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Java </a:t>
            </a:r>
            <a:r>
              <a:rPr lang="en-US" sz="2400" dirty="0">
                <a:solidFill>
                  <a:schemeClr val="bg1"/>
                </a:solidFill>
              </a:rPr>
              <a:t>analysis is any class that: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is annotated with </a:t>
            </a:r>
            <a:r>
              <a:rPr lang="en-US" sz="2000" b="1" dirty="0" smtClean="0">
                <a:solidFill>
                  <a:schemeClr val="bg1"/>
                </a:solidFill>
              </a:rPr>
              <a:t>@</a:t>
            </a:r>
            <a:r>
              <a:rPr lang="en-US" sz="2000" dirty="0" smtClean="0">
                <a:solidFill>
                  <a:schemeClr val="bg1"/>
                </a:solidFill>
              </a:rPr>
              <a:t>Chord</a:t>
            </a: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occurs in path specified by property </a:t>
            </a:r>
            <a:r>
              <a:rPr lang="en-US" sz="2000" dirty="0" err="1" smtClean="0">
                <a:solidFill>
                  <a:schemeClr val="bg1"/>
                </a:solidFill>
              </a:rPr>
              <a:t>chord.java.analysis.path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38100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Create </a:t>
            </a:r>
            <a:r>
              <a:rPr lang="en-US" sz="2100" dirty="0" smtClean="0">
                <a:solidFill>
                  <a:schemeClr val="bg1"/>
                </a:solidFill>
              </a:rPr>
              <a:t>subclass of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</a:rPr>
              <a:t>chord.project.analyses.JavaAnalysis</a:t>
            </a:r>
            <a:r>
              <a:rPr lang="en-US" sz="2100" dirty="0" smtClean="0">
                <a:solidFill>
                  <a:schemeClr val="bg1"/>
                </a:solidFill>
              </a:rPr>
              <a:t>:</a:t>
            </a:r>
            <a:endParaRPr lang="en-US" sz="2100" b="1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Compile above class to a location in path specified by any of:</a:t>
            </a:r>
            <a:endParaRPr lang="en-US" sz="21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endParaRPr lang="en-US" sz="24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endParaRPr lang="en-US" sz="24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endParaRPr lang="en-US" sz="24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902224" name="Rectangle 80"/>
          <p:cNvSpPr>
            <a:spLocks noChangeArrowheads="1"/>
          </p:cNvSpPr>
          <p:nvPr/>
        </p:nvSpPr>
        <p:spPr bwMode="auto">
          <a:xfrm>
            <a:off x="1371600" y="1555898"/>
            <a:ext cx="5943600" cy="2635101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rIns="182880" anchor="ctr"/>
          <a:lstStyle/>
          <a:p>
            <a:pPr marL="0" lvl="1" algn="l">
              <a:spcBef>
                <a:spcPts val="700"/>
              </a:spcBef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@Chord(name = 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my-java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,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consumes = { 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C1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, ..., 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Cm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},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produces = { 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P1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, ..., 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Pn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},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namesOfTypes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= { </a:t>
            </a:r>
            <a:r>
              <a:rPr lang="en-US" sz="1600" b="0" dirty="0" smtClean="0">
                <a:solidFill>
                  <a:schemeClr val="bg1"/>
                </a:solidFill>
              </a:rPr>
              <a:t>“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T1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, ..., </a:t>
            </a:r>
            <a:r>
              <a:rPr lang="en-US" sz="1600" b="0" dirty="0" smtClean="0">
                <a:solidFill>
                  <a:schemeClr val="bg1"/>
                </a:solidFill>
              </a:rPr>
              <a:t>“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Tk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},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types = { T1.class, ...,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Tk.class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},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namesOfSigns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= { 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S1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, ..., 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Sr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},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signs = { 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...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, ..., 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...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})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public class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MyAnalysis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extends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JavaAnalysis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{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@Override public void run() { ... }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Writing </a:t>
            </a:r>
            <a:r>
              <a:rPr lang="en-US" dirty="0" smtClean="0">
                <a:solidFill>
                  <a:schemeClr val="bg1"/>
                </a:solidFill>
              </a:rPr>
              <a:t>a Java </a:t>
            </a:r>
            <a:r>
              <a:rPr lang="en-US" dirty="0">
                <a:solidFill>
                  <a:schemeClr val="bg1"/>
                </a:solidFill>
              </a:rPr>
              <a:t>Analysis</a:t>
            </a:r>
          </a:p>
        </p:txBody>
      </p:sp>
      <p:graphicFrame>
        <p:nvGraphicFramePr>
          <p:cNvPr id="902226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988657"/>
              </p:ext>
            </p:extLst>
          </p:nvPr>
        </p:nvGraphicFramePr>
        <p:xfrm>
          <a:off x="705297" y="4739167"/>
          <a:ext cx="7924800" cy="1727200"/>
        </p:xfrm>
        <a:graphic>
          <a:graphicData uri="http://schemas.openxmlformats.org/drawingml/2006/table">
            <a:tbl>
              <a:tblPr/>
              <a:tblGrid>
                <a:gridCol w="3429000"/>
                <a:gridCol w="44958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Property name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Default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chord.std.java.analysis.path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chord.jar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chord.ext.java.analysis.path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""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chord.java.analysis.path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concat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. of above two property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H="1">
            <a:off x="4419600" y="1773866"/>
            <a:ext cx="2743200" cy="0"/>
          </a:xfrm>
          <a:prstGeom prst="straightConnector1">
            <a:avLst/>
          </a:prstGeom>
          <a:noFill/>
          <a:ln w="25400" cap="flat" cmpd="sng" algn="ctr">
            <a:solidFill>
              <a:srgbClr val="FFCC9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/>
          <p:cNvSpPr/>
          <p:nvPr/>
        </p:nvSpPr>
        <p:spPr bwMode="auto">
          <a:xfrm>
            <a:off x="7162799" y="1544610"/>
            <a:ext cx="1524001" cy="598967"/>
          </a:xfrm>
          <a:prstGeom prst="rect">
            <a:avLst/>
          </a:prstGeom>
          <a:solidFill>
            <a:srgbClr val="FFCC99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 smtClean="0"/>
              <a:t>mandatory</a:t>
            </a:r>
            <a:br>
              <a:rPr lang="en-US" b="0" dirty="0" smtClean="0"/>
            </a:br>
            <a:r>
              <a:rPr lang="en-US" b="0" dirty="0" smtClean="0"/>
              <a:t>field</a:t>
            </a:r>
            <a:endParaRPr kumimoji="0" lang="en-US" sz="1700" b="1" i="0" u="none" strike="noStrike" cap="none" normalizeH="0" dirty="0" smtClean="0">
              <a:ln>
                <a:noFill/>
              </a:ln>
              <a:effectLst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62800" y="2328532"/>
            <a:ext cx="1524000" cy="838200"/>
          </a:xfrm>
          <a:prstGeom prst="rect">
            <a:avLst/>
          </a:prstGeom>
          <a:solidFill>
            <a:srgbClr val="FFCC99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b="0" dirty="0"/>
              <a:t>t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effectLst/>
              </a:rPr>
              <a:t>arget types</a:t>
            </a:r>
            <a:br>
              <a:rPr kumimoji="0" lang="en-US" sz="1700" b="0" i="0" u="none" strike="noStrike" cap="none" normalizeH="0" baseline="0" dirty="0" smtClean="0">
                <a:ln>
                  <a:noFill/>
                </a:ln>
                <a:effectLst/>
              </a:rPr>
            </a:br>
            <a:r>
              <a:rPr kumimoji="0" lang="en-US" sz="1700" b="0" i="0" u="none" strike="noStrike" cap="none" normalizeH="0" baseline="0" dirty="0" smtClean="0">
                <a:ln>
                  <a:noFill/>
                </a:ln>
                <a:effectLst/>
              </a:rPr>
              <a:t>not</a:t>
            </a:r>
            <a:r>
              <a:rPr kumimoji="0" lang="en-US" sz="1700" b="0" i="0" u="none" strike="noStrike" cap="none" normalizeH="0" dirty="0" smtClean="0">
                <a:ln>
                  <a:noFill/>
                </a:ln>
                <a:effectLst/>
              </a:rPr>
              <a:t> inferable</a:t>
            </a:r>
            <a:br>
              <a:rPr kumimoji="0" lang="en-US" sz="1700" b="0" i="0" u="none" strike="noStrike" cap="none" normalizeH="0" dirty="0" smtClean="0">
                <a:ln>
                  <a:noFill/>
                </a:ln>
                <a:effectLst/>
              </a:rPr>
            </a:br>
            <a:r>
              <a:rPr kumimoji="0" lang="en-US" sz="1700" b="0" i="0" u="none" strike="noStrike" cap="none" normalizeH="0" dirty="0" smtClean="0">
                <a:ln>
                  <a:noFill/>
                </a:ln>
                <a:effectLst/>
              </a:rPr>
              <a:t>otherwise</a:t>
            </a:r>
            <a:endParaRPr kumimoji="0" lang="en-US" sz="17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162800" y="3354359"/>
            <a:ext cx="1524000" cy="838200"/>
          </a:xfrm>
          <a:prstGeom prst="rect">
            <a:avLst/>
          </a:prstGeom>
          <a:solidFill>
            <a:srgbClr val="FFCC99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effectLst/>
              </a:rPr>
              <a:t>relation signs</a:t>
            </a:r>
            <a:br>
              <a:rPr kumimoji="0" lang="en-US" sz="1700" b="0" i="0" u="none" strike="noStrike" cap="none" normalizeH="0" baseline="0" dirty="0" smtClean="0">
                <a:ln>
                  <a:noFill/>
                </a:ln>
                <a:effectLst/>
              </a:rPr>
            </a:br>
            <a:r>
              <a:rPr kumimoji="0" lang="en-US" sz="1700" b="0" i="0" u="none" strike="noStrike" cap="none" normalizeH="0" baseline="0" dirty="0" smtClean="0">
                <a:ln>
                  <a:noFill/>
                </a:ln>
                <a:effectLst/>
              </a:rPr>
              <a:t>not</a:t>
            </a:r>
            <a:r>
              <a:rPr kumimoji="0" lang="en-US" sz="1700" b="0" i="0" u="none" strike="noStrike" cap="none" normalizeH="0" dirty="0" smtClean="0">
                <a:ln>
                  <a:noFill/>
                </a:ln>
                <a:effectLst/>
              </a:rPr>
              <a:t> inferable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otherwise</a:t>
            </a:r>
            <a:endParaRPr kumimoji="0" lang="en-US" sz="1700" b="0" i="0" u="none" strike="noStrike" cap="none" normalizeH="0" dirty="0" smtClean="0">
              <a:ln>
                <a:noFill/>
              </a:ln>
              <a:effectLst/>
            </a:endParaRPr>
          </a:p>
        </p:txBody>
      </p:sp>
      <p:cxnSp>
        <p:nvCxnSpPr>
          <p:cNvPr id="28" name="Straight Arrow Connector 27"/>
          <p:cNvCxnSpPr>
            <a:endCxn id="37" idx="3"/>
          </p:cNvCxnSpPr>
          <p:nvPr/>
        </p:nvCxnSpPr>
        <p:spPr bwMode="auto">
          <a:xfrm flipH="1">
            <a:off x="6783572" y="2622699"/>
            <a:ext cx="379228" cy="0"/>
          </a:xfrm>
          <a:prstGeom prst="straightConnector1">
            <a:avLst/>
          </a:prstGeom>
          <a:noFill/>
          <a:ln w="25400" cap="flat" cmpd="sng" algn="ctr">
            <a:solidFill>
              <a:srgbClr val="FFCC99"/>
            </a:solidFill>
            <a:prstDash val="solid"/>
            <a:round/>
            <a:headEnd type="none" w="med" len="med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stCxn id="27" idx="1"/>
          </p:cNvCxnSpPr>
          <p:nvPr/>
        </p:nvCxnSpPr>
        <p:spPr bwMode="auto">
          <a:xfrm flipH="1" flipV="1">
            <a:off x="6781800" y="3180693"/>
            <a:ext cx="381000" cy="592766"/>
          </a:xfrm>
          <a:prstGeom prst="straightConnector1">
            <a:avLst/>
          </a:prstGeom>
          <a:noFill/>
          <a:ln w="25400" cap="flat" cmpd="sng" algn="ctr">
            <a:solidFill>
              <a:srgbClr val="FFCC99"/>
            </a:solidFill>
            <a:prstDash val="solid"/>
            <a:round/>
            <a:headEnd type="none" w="med" len="med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29"/>
          <p:cNvSpPr/>
          <p:nvPr/>
        </p:nvSpPr>
        <p:spPr bwMode="auto">
          <a:xfrm>
            <a:off x="2286000" y="2895600"/>
            <a:ext cx="4495800" cy="457200"/>
          </a:xfrm>
          <a:prstGeom prst="rect">
            <a:avLst/>
          </a:prstGeom>
          <a:noFill/>
          <a:ln w="25400" cap="flat" cmpd="sng" algn="ctr">
            <a:solidFill>
              <a:srgbClr val="FFCC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284167" y="2394099"/>
            <a:ext cx="4499405" cy="457200"/>
          </a:xfrm>
          <a:prstGeom prst="rect">
            <a:avLst/>
          </a:prstGeom>
          <a:noFill/>
          <a:ln w="25400" cap="flat" cmpd="sng" algn="ctr">
            <a:solidFill>
              <a:srgbClr val="FFCC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27" grpId="0" animBg="1"/>
      <p:bldP spid="30" grpId="0" animBg="1"/>
      <p:bldP spid="3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Chord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99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05800" cy="5638800"/>
          </a:xfrm>
        </p:spPr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Global entity for organizing all analyses and their </a:t>
            </a:r>
            <a:r>
              <a:rPr lang="en-US" sz="2400" dirty="0" smtClean="0">
                <a:solidFill>
                  <a:schemeClr val="bg1"/>
                </a:solidFill>
              </a:rPr>
              <a:t>inputs  and outputs (collectively called analysis results)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5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Computed </a:t>
            </a:r>
            <a:r>
              <a:rPr lang="en-US" sz="2400" dirty="0">
                <a:solidFill>
                  <a:schemeClr val="bg1"/>
                </a:solidFill>
              </a:rPr>
              <a:t>if </a:t>
            </a:r>
            <a:r>
              <a:rPr lang="en-US" sz="2400" dirty="0" err="1">
                <a:solidFill>
                  <a:schemeClr val="bg1"/>
                </a:solidFill>
              </a:rPr>
              <a:t>chord.project.Project.g</a:t>
            </a:r>
            <a:r>
              <a:rPr lang="en-US" sz="2400" dirty="0">
                <a:solidFill>
                  <a:schemeClr val="bg1"/>
                </a:solidFill>
              </a:rPr>
              <a:t>() is </a:t>
            </a:r>
            <a:r>
              <a:rPr lang="en-US" sz="2400" dirty="0" smtClean="0">
                <a:solidFill>
                  <a:schemeClr val="bg1"/>
                </a:solidFill>
              </a:rPr>
              <a:t>called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5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Consists of set of each of: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analyses </a:t>
            </a:r>
            <a:r>
              <a:rPr lang="en-US" sz="2000" dirty="0">
                <a:solidFill>
                  <a:schemeClr val="bg1"/>
                </a:solidFill>
              </a:rPr>
              <a:t>called </a:t>
            </a:r>
            <a:r>
              <a:rPr lang="en-US" sz="2000" i="1" dirty="0" smtClean="0">
                <a:solidFill>
                  <a:schemeClr val="bg1"/>
                </a:solidFill>
              </a:rPr>
              <a:t>tasks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analysis results called </a:t>
            </a:r>
            <a:r>
              <a:rPr lang="en-US" sz="2000" i="1" dirty="0" smtClean="0">
                <a:solidFill>
                  <a:schemeClr val="bg1"/>
                </a:solidFill>
              </a:rPr>
              <a:t>targets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data/control </a:t>
            </a:r>
            <a:r>
              <a:rPr lang="en-US" sz="2000" i="1" dirty="0" smtClean="0">
                <a:solidFill>
                  <a:schemeClr val="bg1"/>
                </a:solidFill>
              </a:rPr>
              <a:t>dependencies</a:t>
            </a:r>
            <a:r>
              <a:rPr lang="en-US" sz="2000" dirty="0" smtClean="0">
                <a:solidFill>
                  <a:schemeClr val="bg1"/>
                </a:solidFill>
              </a:rPr>
              <a:t>  between tasks and targets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5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Either </a:t>
            </a:r>
            <a:r>
              <a:rPr lang="en-US" sz="2400" dirty="0">
                <a:solidFill>
                  <a:schemeClr val="bg1"/>
                </a:solidFill>
              </a:rPr>
              <a:t>of two kinds </a:t>
            </a:r>
            <a:r>
              <a:rPr lang="en-US" sz="2400" dirty="0" smtClean="0">
                <a:solidFill>
                  <a:schemeClr val="bg1"/>
                </a:solidFill>
              </a:rPr>
              <a:t>chosen by </a:t>
            </a:r>
            <a:r>
              <a:rPr lang="en-US" sz="2400" dirty="0" err="1">
                <a:solidFill>
                  <a:schemeClr val="bg1"/>
                </a:solidFill>
              </a:rPr>
              <a:t>chord.classic</a:t>
            </a:r>
            <a:r>
              <a:rPr lang="en-US" sz="2400" dirty="0">
                <a:solidFill>
                  <a:schemeClr val="bg1"/>
                </a:solidFill>
              </a:rPr>
              <a:t>=[</a:t>
            </a:r>
            <a:r>
              <a:rPr lang="en-US" sz="2400" u="sng" dirty="0" err="1">
                <a:solidFill>
                  <a:schemeClr val="bg1"/>
                </a:solidFill>
              </a:rPr>
              <a:t>true</a:t>
            </a:r>
            <a:r>
              <a:rPr lang="en-US" sz="2400" dirty="0" err="1">
                <a:solidFill>
                  <a:schemeClr val="bg1"/>
                </a:solidFill>
              </a:rPr>
              <a:t>|false</a:t>
            </a:r>
            <a:r>
              <a:rPr lang="en-US" sz="2400" dirty="0">
                <a:solidFill>
                  <a:schemeClr val="bg1"/>
                </a:solidFill>
              </a:rPr>
              <a:t>]: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chord.project.ClassicProject</a:t>
            </a:r>
            <a:r>
              <a:rPr lang="en-US" sz="2200" dirty="0">
                <a:solidFill>
                  <a:schemeClr val="bg1"/>
                </a:solidFill>
              </a:rPr>
              <a:t> (this </a:t>
            </a:r>
            <a:r>
              <a:rPr lang="en-US" sz="2200" dirty="0" smtClean="0">
                <a:solidFill>
                  <a:schemeClr val="bg1"/>
                </a:solidFill>
              </a:rPr>
              <a:t>tutorial)</a:t>
            </a:r>
          </a:p>
          <a:p>
            <a:pPr marL="1257300" lvl="2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only data dependencies, can only run tasks </a:t>
            </a:r>
            <a:r>
              <a:rPr lang="en-US" sz="2000" dirty="0" smtClean="0">
                <a:solidFill>
                  <a:schemeClr val="bg1"/>
                </a:solidFill>
              </a:rPr>
              <a:t>sequentially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 err="1" smtClean="0">
                <a:solidFill>
                  <a:schemeClr val="bg1"/>
                </a:solidFill>
              </a:rPr>
              <a:t>chord.project.ModernProject</a:t>
            </a:r>
            <a:r>
              <a:rPr lang="en-US" sz="2200" dirty="0" smtClean="0">
                <a:solidFill>
                  <a:schemeClr val="bg1"/>
                </a:solidFill>
              </a:rPr>
              <a:t> (ongoing)</a:t>
            </a:r>
          </a:p>
          <a:p>
            <a:pPr marL="1257300" lvl="2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data and control dependencies, can run tasks in parallel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84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Computing a Chord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534400" cy="5562600"/>
          </a:xfrm>
        </p:spPr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Compute all tasks: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Each file with extension .</a:t>
            </a:r>
            <a:r>
              <a:rPr lang="en-US" sz="2000" dirty="0" err="1" smtClean="0">
                <a:solidFill>
                  <a:schemeClr val="bg1"/>
                </a:solidFill>
              </a:rPr>
              <a:t>dlog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</a:rPr>
              <a:t>datalog</a:t>
            </a:r>
            <a:r>
              <a:rPr lang="en-US" sz="2000" dirty="0" smtClean="0">
                <a:solidFill>
                  <a:schemeClr val="bg1"/>
                </a:solidFill>
              </a:rPr>
              <a:t> in </a:t>
            </a:r>
            <a:r>
              <a:rPr lang="en-US" sz="2000" dirty="0" err="1" smtClean="0">
                <a:solidFill>
                  <a:schemeClr val="bg1"/>
                </a:solidFill>
              </a:rPr>
              <a:t>chord.dlog.analysis.path</a:t>
            </a: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Each class having annotation @Chord in </a:t>
            </a:r>
            <a:r>
              <a:rPr lang="en-US" sz="2000" dirty="0" err="1" smtClean="0">
                <a:solidFill>
                  <a:schemeClr val="bg1"/>
                </a:solidFill>
              </a:rPr>
              <a:t>chord.java.analysis.path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2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Compute </a:t>
            </a:r>
            <a:r>
              <a:rPr lang="en-US" sz="2400" dirty="0">
                <a:solidFill>
                  <a:schemeClr val="bg1"/>
                </a:solidFill>
              </a:rPr>
              <a:t>all </a:t>
            </a:r>
            <a:r>
              <a:rPr lang="en-US" sz="2400" dirty="0" smtClean="0">
                <a:solidFill>
                  <a:schemeClr val="bg1"/>
                </a:solidFill>
              </a:rPr>
              <a:t>targets: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Each target consumed or produced by some task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Compute dependency graph: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Nodes are all tasks and targets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Edge </a:t>
            </a:r>
            <a:r>
              <a:rPr lang="en-US" sz="2000" dirty="0">
                <a:solidFill>
                  <a:schemeClr val="bg1"/>
                </a:solidFill>
              </a:rPr>
              <a:t>from </a:t>
            </a:r>
            <a:r>
              <a:rPr lang="en-US" sz="2000" dirty="0" smtClean="0">
                <a:solidFill>
                  <a:schemeClr val="bg1"/>
                </a:solidFill>
              </a:rPr>
              <a:t>target </a:t>
            </a:r>
            <a:r>
              <a:rPr lang="en-US" sz="2000" dirty="0">
                <a:solidFill>
                  <a:schemeClr val="bg1"/>
                </a:solidFill>
              </a:rPr>
              <a:t>C to </a:t>
            </a:r>
            <a:r>
              <a:rPr lang="en-US" sz="2000" dirty="0" smtClean="0">
                <a:solidFill>
                  <a:schemeClr val="bg1"/>
                </a:solidFill>
              </a:rPr>
              <a:t>task </a:t>
            </a:r>
            <a:r>
              <a:rPr lang="en-US" sz="2000" dirty="0">
                <a:solidFill>
                  <a:schemeClr val="bg1"/>
                </a:solidFill>
              </a:rPr>
              <a:t>T if </a:t>
            </a:r>
            <a:r>
              <a:rPr lang="en-US" sz="2000" dirty="0" smtClean="0">
                <a:solidFill>
                  <a:schemeClr val="bg1"/>
                </a:solidFill>
              </a:rPr>
              <a:t>T consumes C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Edge from task T to target P if T produces P 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2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Perform consistency checks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Error </a:t>
            </a:r>
            <a:r>
              <a:rPr lang="en-US" sz="2000" dirty="0">
                <a:solidFill>
                  <a:schemeClr val="bg1"/>
                </a:solidFill>
              </a:rPr>
              <a:t>if </a:t>
            </a:r>
            <a:r>
              <a:rPr lang="en-US" sz="2000" dirty="0" smtClean="0">
                <a:solidFill>
                  <a:schemeClr val="bg1"/>
                </a:solidFill>
              </a:rPr>
              <a:t>target </a:t>
            </a:r>
            <a:r>
              <a:rPr lang="en-US" sz="2000" dirty="0">
                <a:solidFill>
                  <a:schemeClr val="bg1"/>
                </a:solidFill>
              </a:rPr>
              <a:t>has no type or </a:t>
            </a:r>
            <a:r>
              <a:rPr lang="en-US" sz="2000" dirty="0" smtClean="0">
                <a:solidFill>
                  <a:schemeClr val="bg1"/>
                </a:solidFill>
              </a:rPr>
              <a:t>has multiple types, error if relation has no sign, warn if target produced by multiple tasks, etc.</a:t>
            </a:r>
          </a:p>
          <a:p>
            <a:pPr lvl="1">
              <a:buFont typeface="Times New Roman" pitchFamily="18" charset="0"/>
              <a:buChar char="–"/>
            </a:pP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79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Example: Chord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38600" y="2837688"/>
            <a:ext cx="762000" cy="548640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T1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562600" y="2837688"/>
            <a:ext cx="762000" cy="548640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T2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858000" y="2837688"/>
            <a:ext cx="762000" cy="548640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T3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791200" y="4785360"/>
            <a:ext cx="762000" cy="548640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T4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724400" y="3843528"/>
            <a:ext cx="914400" cy="576072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R1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781800" y="3843528"/>
            <a:ext cx="914400" cy="576072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R2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4724400" y="5791200"/>
            <a:ext cx="914400" cy="576072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R3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6781800" y="5791200"/>
            <a:ext cx="914400" cy="576072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R4</a:t>
            </a:r>
          </a:p>
        </p:txBody>
      </p: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 bwMode="auto">
          <a:xfrm>
            <a:off x="4419600" y="3386328"/>
            <a:ext cx="762000" cy="45720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5" idx="2"/>
            <a:endCxn id="8" idx="0"/>
          </p:cNvCxnSpPr>
          <p:nvPr/>
        </p:nvCxnSpPr>
        <p:spPr bwMode="auto">
          <a:xfrm flipH="1">
            <a:off x="5181600" y="3386328"/>
            <a:ext cx="762000" cy="45720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6" idx="2"/>
            <a:endCxn id="9" idx="0"/>
          </p:cNvCxnSpPr>
          <p:nvPr/>
        </p:nvCxnSpPr>
        <p:spPr bwMode="auto">
          <a:xfrm>
            <a:off x="7239000" y="3386328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4"/>
            <a:endCxn id="7" idx="0"/>
          </p:cNvCxnSpPr>
          <p:nvPr/>
        </p:nvCxnSpPr>
        <p:spPr bwMode="auto">
          <a:xfrm flipH="1">
            <a:off x="6172200" y="4419600"/>
            <a:ext cx="1066800" cy="36576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8" idx="4"/>
            <a:endCxn id="7" idx="0"/>
          </p:cNvCxnSpPr>
          <p:nvPr/>
        </p:nvCxnSpPr>
        <p:spPr bwMode="auto">
          <a:xfrm>
            <a:off x="5181600" y="4419600"/>
            <a:ext cx="990600" cy="36576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7" idx="2"/>
            <a:endCxn id="10" idx="0"/>
          </p:cNvCxnSpPr>
          <p:nvPr/>
        </p:nvCxnSpPr>
        <p:spPr bwMode="auto">
          <a:xfrm flipH="1">
            <a:off x="5181600" y="5334000"/>
            <a:ext cx="990600" cy="45720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stCxn id="7" idx="2"/>
            <a:endCxn id="11" idx="0"/>
          </p:cNvCxnSpPr>
          <p:nvPr/>
        </p:nvCxnSpPr>
        <p:spPr bwMode="auto">
          <a:xfrm>
            <a:off x="6172200" y="5334000"/>
            <a:ext cx="1066800" cy="45720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urved Connector 18"/>
          <p:cNvCxnSpPr>
            <a:endCxn id="6" idx="0"/>
          </p:cNvCxnSpPr>
          <p:nvPr/>
        </p:nvCxnSpPr>
        <p:spPr bwMode="auto">
          <a:xfrm rot="16200000" flipV="1">
            <a:off x="5479289" y="4597399"/>
            <a:ext cx="3538474" cy="19051"/>
          </a:xfrm>
          <a:prstGeom prst="curvedConnector5">
            <a:avLst>
              <a:gd name="adj1" fmla="val -6680"/>
              <a:gd name="adj2" fmla="val -6811642"/>
              <a:gd name="adj3" fmla="val 108870"/>
            </a:avLst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19"/>
          <p:cNvSpPr/>
          <p:nvPr/>
        </p:nvSpPr>
        <p:spPr bwMode="auto">
          <a:xfrm>
            <a:off x="685800" y="3733800"/>
            <a:ext cx="3124200" cy="1981200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sz="2000" b="0" dirty="0">
                <a:solidFill>
                  <a:schemeClr val="bg1"/>
                </a:solidFill>
              </a:rPr>
              <a:t>{} T1 { R1 </a:t>
            </a:r>
            <a:r>
              <a:rPr lang="pt-BR" sz="2000" b="0" dirty="0" smtClean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pt-BR" sz="2000" b="0" dirty="0" smtClean="0">
                <a:solidFill>
                  <a:schemeClr val="bg1"/>
                </a:solidFill>
              </a:rPr>
              <a:t>{} </a:t>
            </a:r>
            <a:r>
              <a:rPr lang="pt-BR" sz="2000" b="0" dirty="0">
                <a:solidFill>
                  <a:schemeClr val="bg1"/>
                </a:solidFill>
              </a:rPr>
              <a:t>T2 { R1 </a:t>
            </a:r>
            <a:r>
              <a:rPr lang="pt-BR" sz="2000" b="0" dirty="0" smtClean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pt-BR" sz="2000" b="0" dirty="0" smtClean="0">
                <a:solidFill>
                  <a:schemeClr val="bg1"/>
                </a:solidFill>
              </a:rPr>
              <a:t>{ </a:t>
            </a:r>
            <a:r>
              <a:rPr lang="pt-BR" sz="2000" b="0" dirty="0">
                <a:solidFill>
                  <a:schemeClr val="bg1"/>
                </a:solidFill>
              </a:rPr>
              <a:t>R4} T3 { R2 </a:t>
            </a:r>
            <a:r>
              <a:rPr lang="pt-BR" sz="2000" b="0" dirty="0" smtClean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pt-BR" sz="2000" b="0" dirty="0">
                <a:solidFill>
                  <a:schemeClr val="bg1"/>
                </a:solidFill>
              </a:rPr>
              <a:t>{ R1, R2 } T4 { R3, R4 }</a:t>
            </a:r>
            <a:endParaRPr kumimoji="0" lang="en-US" sz="20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8200" y="914400"/>
            <a:ext cx="7467600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 algn="l">
              <a:spcBef>
                <a:spcPts val="700"/>
              </a:spcBef>
            </a:pPr>
            <a:r>
              <a:rPr lang="en-US" sz="2000" b="0" kern="0" dirty="0">
                <a:solidFill>
                  <a:schemeClr val="bg1"/>
                </a:solidFill>
                <a:latin typeface="Tahoma"/>
                <a:cs typeface="Arial"/>
              </a:rPr>
              <a:t>Each task has form { C1, …, </a:t>
            </a:r>
            <a:r>
              <a:rPr lang="en-US" sz="2000" b="0" kern="0" dirty="0" smtClean="0">
                <a:solidFill>
                  <a:schemeClr val="bg1"/>
                </a:solidFill>
                <a:latin typeface="Tahoma"/>
                <a:cs typeface="Arial"/>
              </a:rPr>
              <a:t>Cm </a:t>
            </a:r>
            <a:r>
              <a:rPr lang="en-US" sz="2000" b="0" kern="0" dirty="0">
                <a:solidFill>
                  <a:schemeClr val="bg1"/>
                </a:solidFill>
                <a:latin typeface="Tahoma"/>
                <a:cs typeface="Arial"/>
              </a:rPr>
              <a:t>} </a:t>
            </a:r>
            <a:r>
              <a:rPr lang="en-US" sz="2000" b="0" kern="0" dirty="0" smtClean="0">
                <a:solidFill>
                  <a:schemeClr val="bg1"/>
                </a:solidFill>
                <a:latin typeface="Tahoma"/>
                <a:cs typeface="Arial"/>
              </a:rPr>
              <a:t>T </a:t>
            </a:r>
            <a:r>
              <a:rPr lang="en-US" sz="2000" b="0" kern="0" dirty="0">
                <a:solidFill>
                  <a:schemeClr val="bg1"/>
                </a:solidFill>
                <a:latin typeface="Tahoma"/>
                <a:cs typeface="Arial"/>
              </a:rPr>
              <a:t>{ P1, …, </a:t>
            </a:r>
            <a:r>
              <a:rPr lang="en-US" sz="2000" b="0" kern="0" dirty="0" err="1" smtClean="0">
                <a:solidFill>
                  <a:schemeClr val="bg1"/>
                </a:solidFill>
                <a:latin typeface="Tahoma"/>
                <a:cs typeface="Arial"/>
              </a:rPr>
              <a:t>Pn</a:t>
            </a:r>
            <a:r>
              <a:rPr lang="en-US" sz="2000" b="0" kern="0" dirty="0" smtClean="0">
                <a:solidFill>
                  <a:schemeClr val="bg1"/>
                </a:solidFill>
                <a:latin typeface="Tahoma"/>
                <a:cs typeface="Arial"/>
              </a:rPr>
              <a:t> </a:t>
            </a:r>
            <a:r>
              <a:rPr lang="en-US" sz="2000" b="0" kern="0" dirty="0">
                <a:solidFill>
                  <a:schemeClr val="bg1"/>
                </a:solidFill>
                <a:latin typeface="Tahoma"/>
                <a:cs typeface="Arial"/>
              </a:rPr>
              <a:t>} where:</a:t>
            </a:r>
          </a:p>
          <a:p>
            <a:pPr lvl="1" algn="l">
              <a:spcBef>
                <a:spcPts val="700"/>
              </a:spcBef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2000" b="0" kern="0" dirty="0" smtClean="0">
                <a:solidFill>
                  <a:schemeClr val="bg1"/>
                </a:solidFill>
                <a:latin typeface="Tahoma"/>
                <a:cs typeface="Arial"/>
              </a:rPr>
              <a:t>T </a:t>
            </a:r>
            <a:r>
              <a:rPr lang="en-US" sz="2000" b="0" kern="0" dirty="0">
                <a:solidFill>
                  <a:schemeClr val="bg1"/>
                </a:solidFill>
                <a:latin typeface="Tahoma"/>
                <a:cs typeface="Arial"/>
              </a:rPr>
              <a:t>is name of task</a:t>
            </a:r>
            <a:endParaRPr lang="en-US" sz="2000" b="0" i="1" kern="0" dirty="0">
              <a:solidFill>
                <a:schemeClr val="bg1"/>
              </a:solidFill>
              <a:latin typeface="Tahoma"/>
              <a:cs typeface="Arial"/>
            </a:endParaRPr>
          </a:p>
          <a:p>
            <a:pPr lvl="1" algn="l">
              <a:spcBef>
                <a:spcPts val="700"/>
              </a:spcBef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2000" b="0" kern="0" dirty="0">
                <a:solidFill>
                  <a:schemeClr val="bg1"/>
                </a:solidFill>
                <a:latin typeface="Tahoma"/>
                <a:cs typeface="Arial"/>
              </a:rPr>
              <a:t>C1, …, </a:t>
            </a:r>
            <a:r>
              <a:rPr lang="en-US" sz="2000" b="0" kern="0" dirty="0" smtClean="0">
                <a:solidFill>
                  <a:schemeClr val="bg1"/>
                </a:solidFill>
                <a:latin typeface="Tahoma"/>
                <a:cs typeface="Arial"/>
              </a:rPr>
              <a:t>Cm </a:t>
            </a:r>
            <a:r>
              <a:rPr lang="en-US" sz="2000" b="0" kern="0" dirty="0">
                <a:solidFill>
                  <a:schemeClr val="bg1"/>
                </a:solidFill>
                <a:latin typeface="Tahoma"/>
                <a:cs typeface="Arial"/>
              </a:rPr>
              <a:t>are names of targets consumed by the task</a:t>
            </a:r>
          </a:p>
          <a:p>
            <a:pPr lvl="1" algn="l">
              <a:spcBef>
                <a:spcPts val="700"/>
              </a:spcBef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2000" b="0" kern="0" dirty="0">
                <a:solidFill>
                  <a:schemeClr val="bg1"/>
                </a:solidFill>
                <a:latin typeface="Tahoma"/>
                <a:cs typeface="Arial"/>
              </a:rPr>
              <a:t>P1, …, </a:t>
            </a:r>
            <a:r>
              <a:rPr lang="en-US" sz="2000" b="0" kern="0" dirty="0" err="1" smtClean="0">
                <a:solidFill>
                  <a:schemeClr val="bg1"/>
                </a:solidFill>
                <a:latin typeface="Tahoma"/>
                <a:cs typeface="Arial"/>
              </a:rPr>
              <a:t>Pn</a:t>
            </a:r>
            <a:r>
              <a:rPr lang="en-US" sz="2000" b="0" kern="0" dirty="0" smtClean="0">
                <a:solidFill>
                  <a:schemeClr val="bg1"/>
                </a:solidFill>
                <a:latin typeface="Tahoma"/>
                <a:cs typeface="Arial"/>
              </a:rPr>
              <a:t> </a:t>
            </a:r>
            <a:r>
              <a:rPr lang="en-US" sz="2000" b="0" kern="0" dirty="0">
                <a:solidFill>
                  <a:schemeClr val="bg1"/>
                </a:solidFill>
                <a:latin typeface="Tahoma"/>
                <a:cs typeface="Arial"/>
              </a:rPr>
              <a:t>are names of targets produced by the task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66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Running a Java </a:t>
            </a:r>
            <a:r>
              <a:rPr lang="en-US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46883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000" b="0" dirty="0" smtClean="0">
                <a:solidFill>
                  <a:schemeClr val="bg1"/>
                </a:solidFill>
              </a:rPr>
              <a:t>ant –</a:t>
            </a:r>
            <a:r>
              <a:rPr lang="en-US" sz="2000" b="0" dirty="0" err="1" smtClean="0">
                <a:solidFill>
                  <a:schemeClr val="bg1"/>
                </a:solidFill>
              </a:rPr>
              <a:t>Dchord.work.dir</a:t>
            </a:r>
            <a:r>
              <a:rPr lang="en-US" sz="2000" b="0" dirty="0" smtClean="0">
                <a:solidFill>
                  <a:schemeClr val="bg1"/>
                </a:solidFill>
              </a:rPr>
              <a:t>=&lt;…&gt; –</a:t>
            </a:r>
            <a:r>
              <a:rPr lang="en-US" sz="2000" b="0" dirty="0" err="1" smtClean="0">
                <a:solidFill>
                  <a:schemeClr val="bg1"/>
                </a:solidFill>
              </a:rPr>
              <a:t>Dchord.run.analyses</a:t>
            </a:r>
            <a:r>
              <a:rPr lang="en-US" sz="2000" b="0" dirty="0" smtClean="0">
                <a:solidFill>
                  <a:schemeClr val="bg1"/>
                </a:solidFill>
              </a:rPr>
              <a:t>=my-java run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23" name="Rectangle 80"/>
          <p:cNvSpPr>
            <a:spLocks noChangeArrowheads="1"/>
          </p:cNvSpPr>
          <p:nvPr/>
        </p:nvSpPr>
        <p:spPr bwMode="auto">
          <a:xfrm>
            <a:off x="1371600" y="1555899"/>
            <a:ext cx="5943600" cy="192024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rIns="182880" anchor="ctr"/>
          <a:lstStyle/>
          <a:p>
            <a:pPr marL="0" lvl="1" algn="l">
              <a:spcBef>
                <a:spcPts val="700"/>
              </a:spcBef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@Chord(name = 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my-java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,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consumes = { 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C1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, ..., 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Cm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},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produces = { 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P1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, ..., 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Pn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}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)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public class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MyAnalysis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extends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JavaAnalysis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{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@Override public void run() { ... }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85800" y="3602666"/>
            <a:ext cx="7696200" cy="3048000"/>
          </a:xfrm>
        </p:spPr>
        <p:txBody>
          <a:bodyPr/>
          <a:lstStyle/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If </a:t>
            </a:r>
            <a:r>
              <a:rPr lang="en-US" sz="2400" i="1" dirty="0" smtClean="0">
                <a:solidFill>
                  <a:schemeClr val="bg1"/>
                </a:solidFill>
              </a:rPr>
              <a:t>done</a:t>
            </a:r>
            <a:r>
              <a:rPr lang="en-US" sz="2400" dirty="0" smtClean="0">
                <a:solidFill>
                  <a:schemeClr val="bg1"/>
                </a:solidFill>
              </a:rPr>
              <a:t> bit of this analysis is 1: do nothing</a:t>
            </a:r>
          </a:p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Else do the following in order:</a:t>
            </a:r>
          </a:p>
          <a:p>
            <a:pPr marL="857250" lvl="1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For each of C1, …, Cm whose </a:t>
            </a:r>
            <a:r>
              <a:rPr lang="en-US" sz="2000" i="1" dirty="0" smtClean="0">
                <a:solidFill>
                  <a:schemeClr val="bg1"/>
                </a:solidFill>
              </a:rPr>
              <a:t>done</a:t>
            </a:r>
            <a:r>
              <a:rPr lang="en-US" sz="2000" dirty="0" smtClean="0">
                <a:solidFill>
                  <a:schemeClr val="bg1"/>
                </a:solidFill>
              </a:rPr>
              <a:t> bit is 0:</a:t>
            </a:r>
          </a:p>
          <a:p>
            <a:pPr marL="1257300" lvl="2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Recursively run unique analysis producing it</a:t>
            </a:r>
          </a:p>
          <a:p>
            <a:pPr marL="1257300" lvl="2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Report runtime error if none or multiple such analyses exist</a:t>
            </a:r>
          </a:p>
          <a:p>
            <a:pPr marL="857250" lvl="1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Execute run() method of this analysis</a:t>
            </a:r>
          </a:p>
          <a:p>
            <a:pPr marL="857250" lvl="1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Set </a:t>
            </a:r>
            <a:r>
              <a:rPr lang="en-US" sz="2200" i="1" dirty="0" smtClean="0">
                <a:solidFill>
                  <a:schemeClr val="bg1"/>
                </a:solidFill>
              </a:rPr>
              <a:t>done</a:t>
            </a:r>
            <a:r>
              <a:rPr lang="en-US" sz="2200" dirty="0" smtClean="0">
                <a:solidFill>
                  <a:schemeClr val="bg1"/>
                </a:solidFill>
              </a:rPr>
              <a:t> bits of this analysis and P1, …, </a:t>
            </a:r>
            <a:r>
              <a:rPr lang="en-US" sz="2200" dirty="0" err="1" smtClean="0">
                <a:solidFill>
                  <a:schemeClr val="bg1"/>
                </a:solidFill>
              </a:rPr>
              <a:t>Pn</a:t>
            </a:r>
            <a:r>
              <a:rPr lang="en-US" sz="2200" dirty="0" smtClean="0">
                <a:solidFill>
                  <a:schemeClr val="bg1"/>
                </a:solidFill>
              </a:rPr>
              <a:t> to 1 </a:t>
            </a:r>
          </a:p>
          <a:p>
            <a:pPr marL="1257300" lvl="2" indent="-457200">
              <a:buClr>
                <a:schemeClr val="bg1"/>
              </a:buClr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18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Running a Java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38600" y="1338326"/>
            <a:ext cx="762000" cy="548640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T1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562600" y="1338326"/>
            <a:ext cx="762000" cy="548640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T2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858000" y="1338326"/>
            <a:ext cx="762000" cy="548640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T3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791200" y="3285998"/>
            <a:ext cx="762000" cy="548640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T4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724400" y="2344166"/>
            <a:ext cx="914400" cy="576072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R1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781800" y="2344166"/>
            <a:ext cx="914400" cy="576072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R2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4724400" y="4291838"/>
            <a:ext cx="914400" cy="576072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R3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6781800" y="4291838"/>
            <a:ext cx="914400" cy="576072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R4</a:t>
            </a:r>
          </a:p>
        </p:txBody>
      </p: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 bwMode="auto">
          <a:xfrm>
            <a:off x="4419600" y="1886966"/>
            <a:ext cx="762000" cy="45720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5" idx="2"/>
            <a:endCxn id="8" idx="0"/>
          </p:cNvCxnSpPr>
          <p:nvPr/>
        </p:nvCxnSpPr>
        <p:spPr bwMode="auto">
          <a:xfrm flipH="1">
            <a:off x="5181600" y="1886966"/>
            <a:ext cx="762000" cy="45720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6" idx="2"/>
            <a:endCxn id="9" idx="0"/>
          </p:cNvCxnSpPr>
          <p:nvPr/>
        </p:nvCxnSpPr>
        <p:spPr bwMode="auto">
          <a:xfrm>
            <a:off x="7239000" y="1886966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4"/>
            <a:endCxn id="7" idx="0"/>
          </p:cNvCxnSpPr>
          <p:nvPr/>
        </p:nvCxnSpPr>
        <p:spPr bwMode="auto">
          <a:xfrm flipH="1">
            <a:off x="6172200" y="2920238"/>
            <a:ext cx="1066800" cy="36576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8" idx="4"/>
            <a:endCxn id="7" idx="0"/>
          </p:cNvCxnSpPr>
          <p:nvPr/>
        </p:nvCxnSpPr>
        <p:spPr bwMode="auto">
          <a:xfrm>
            <a:off x="5181600" y="2920238"/>
            <a:ext cx="990600" cy="36576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7" idx="2"/>
            <a:endCxn id="10" idx="0"/>
          </p:cNvCxnSpPr>
          <p:nvPr/>
        </p:nvCxnSpPr>
        <p:spPr bwMode="auto">
          <a:xfrm flipH="1">
            <a:off x="5181600" y="3834638"/>
            <a:ext cx="990600" cy="45720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stCxn id="7" idx="2"/>
            <a:endCxn id="11" idx="0"/>
          </p:cNvCxnSpPr>
          <p:nvPr/>
        </p:nvCxnSpPr>
        <p:spPr bwMode="auto">
          <a:xfrm>
            <a:off x="6172200" y="3834638"/>
            <a:ext cx="1066800" cy="45720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urved Connector 18"/>
          <p:cNvCxnSpPr>
            <a:endCxn id="6" idx="0"/>
          </p:cNvCxnSpPr>
          <p:nvPr/>
        </p:nvCxnSpPr>
        <p:spPr bwMode="auto">
          <a:xfrm rot="16200000" flipV="1">
            <a:off x="5479289" y="3098037"/>
            <a:ext cx="3538474" cy="19051"/>
          </a:xfrm>
          <a:prstGeom prst="curvedConnector5">
            <a:avLst>
              <a:gd name="adj1" fmla="val -6680"/>
              <a:gd name="adj2" fmla="val -6811642"/>
              <a:gd name="adj3" fmla="val 108870"/>
            </a:avLst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19"/>
          <p:cNvSpPr/>
          <p:nvPr/>
        </p:nvSpPr>
        <p:spPr bwMode="auto">
          <a:xfrm>
            <a:off x="685800" y="2057400"/>
            <a:ext cx="3124200" cy="1981200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sz="2000" b="0" dirty="0">
                <a:solidFill>
                  <a:schemeClr val="bg1"/>
                </a:solidFill>
              </a:rPr>
              <a:t>{} T1 { R1 </a:t>
            </a:r>
            <a:r>
              <a:rPr lang="pt-BR" sz="2000" b="0" dirty="0" smtClean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pt-BR" sz="2000" b="0" dirty="0" smtClean="0">
                <a:solidFill>
                  <a:schemeClr val="bg1"/>
                </a:solidFill>
              </a:rPr>
              <a:t>{} </a:t>
            </a:r>
            <a:r>
              <a:rPr lang="pt-BR" sz="2000" b="0" dirty="0">
                <a:solidFill>
                  <a:schemeClr val="bg1"/>
                </a:solidFill>
              </a:rPr>
              <a:t>T2 { R1 </a:t>
            </a:r>
            <a:r>
              <a:rPr lang="pt-BR" sz="2000" b="0" dirty="0" smtClean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pt-BR" sz="2000" b="0" dirty="0" smtClean="0">
                <a:solidFill>
                  <a:schemeClr val="bg1"/>
                </a:solidFill>
              </a:rPr>
              <a:t>{ </a:t>
            </a:r>
            <a:r>
              <a:rPr lang="pt-BR" sz="2000" b="0" dirty="0">
                <a:solidFill>
                  <a:schemeClr val="bg1"/>
                </a:solidFill>
              </a:rPr>
              <a:t>R4} T3 { R2 </a:t>
            </a:r>
            <a:r>
              <a:rPr lang="pt-BR" sz="2000" b="0" dirty="0" smtClean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pt-BR" sz="2000" b="0" dirty="0">
                <a:solidFill>
                  <a:schemeClr val="bg1"/>
                </a:solidFill>
              </a:rPr>
              <a:t>{ R1, R2 } T4 { R3, R4 }</a:t>
            </a:r>
            <a:endParaRPr kumimoji="0" lang="en-US" sz="20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52400" y="5486400"/>
            <a:ext cx="846883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000" b="0" dirty="0" smtClean="0">
                <a:solidFill>
                  <a:schemeClr val="bg1"/>
                </a:solidFill>
              </a:rPr>
              <a:t>ant –</a:t>
            </a:r>
            <a:r>
              <a:rPr lang="en-US" sz="2000" b="0" dirty="0" err="1" smtClean="0">
                <a:solidFill>
                  <a:schemeClr val="bg1"/>
                </a:solidFill>
              </a:rPr>
              <a:t>Dchord.work.dir</a:t>
            </a:r>
            <a:r>
              <a:rPr lang="en-US" sz="2000" b="0" dirty="0" smtClean="0">
                <a:solidFill>
                  <a:schemeClr val="bg1"/>
                </a:solidFill>
              </a:rPr>
              <a:t>=&lt;…&gt; –</a:t>
            </a:r>
            <a:r>
              <a:rPr lang="en-US" sz="2000" b="0" dirty="0" err="1" smtClean="0">
                <a:solidFill>
                  <a:schemeClr val="bg1"/>
                </a:solidFill>
              </a:rPr>
              <a:t>Dchord.run.analyses</a:t>
            </a:r>
            <a:r>
              <a:rPr lang="en-US" sz="2000" b="0" dirty="0" smtClean="0">
                <a:solidFill>
                  <a:schemeClr val="bg1"/>
                </a:solidFill>
              </a:rPr>
              <a:t>=T1,T4 run</a:t>
            </a:r>
            <a:endParaRPr lang="en-US" sz="2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1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Predefined Analysis Templates</a:t>
            </a:r>
          </a:p>
        </p:txBody>
      </p:sp>
      <p:sp>
        <p:nvSpPr>
          <p:cNvPr id="897029" name="Rectangle 5"/>
          <p:cNvSpPr>
            <a:spLocks noChangeArrowheads="1"/>
          </p:cNvSpPr>
          <p:nvPr/>
        </p:nvSpPr>
        <p:spPr bwMode="auto">
          <a:xfrm>
            <a:off x="685800" y="3733800"/>
            <a:ext cx="1600200" cy="4572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bg1"/>
                </a:solidFill>
              </a:rPr>
              <a:t>JavaAnalysis</a:t>
            </a:r>
          </a:p>
        </p:txBody>
      </p:sp>
      <p:sp>
        <p:nvSpPr>
          <p:cNvPr id="897030" name="Rectangle 6"/>
          <p:cNvSpPr>
            <a:spLocks noChangeArrowheads="1"/>
          </p:cNvSpPr>
          <p:nvPr/>
        </p:nvSpPr>
        <p:spPr bwMode="auto">
          <a:xfrm>
            <a:off x="3352800" y="1600200"/>
            <a:ext cx="1676400" cy="4572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bg1"/>
                </a:solidFill>
              </a:rPr>
              <a:t>ProgramDom</a:t>
            </a:r>
          </a:p>
        </p:txBody>
      </p:sp>
      <p:sp>
        <p:nvSpPr>
          <p:cNvPr id="897031" name="Rectangle 7"/>
          <p:cNvSpPr>
            <a:spLocks noChangeArrowheads="1"/>
          </p:cNvSpPr>
          <p:nvPr/>
        </p:nvSpPr>
        <p:spPr bwMode="auto">
          <a:xfrm>
            <a:off x="3352800" y="2438400"/>
            <a:ext cx="1676400" cy="4572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bg1"/>
                </a:solidFill>
              </a:rPr>
              <a:t>ProgramRel</a:t>
            </a:r>
          </a:p>
        </p:txBody>
      </p:sp>
      <p:sp>
        <p:nvSpPr>
          <p:cNvPr id="897032" name="Rectangle 8"/>
          <p:cNvSpPr>
            <a:spLocks noChangeArrowheads="1"/>
          </p:cNvSpPr>
          <p:nvPr/>
        </p:nvSpPr>
        <p:spPr bwMode="auto">
          <a:xfrm>
            <a:off x="3352800" y="3276600"/>
            <a:ext cx="1676400" cy="457200"/>
          </a:xfrm>
          <a:prstGeom prst="rect">
            <a:avLst/>
          </a:prstGeom>
          <a:noFill/>
          <a:ln w="25400" algn="ctr">
            <a:solidFill>
              <a:schemeClr val="bg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bg1"/>
                </a:solidFill>
              </a:rPr>
              <a:t>DlogAnalysis</a:t>
            </a:r>
          </a:p>
        </p:txBody>
      </p:sp>
      <p:sp>
        <p:nvSpPr>
          <p:cNvPr id="897033" name="Rectangle 9"/>
          <p:cNvSpPr>
            <a:spLocks noChangeArrowheads="1"/>
          </p:cNvSpPr>
          <p:nvPr/>
        </p:nvSpPr>
        <p:spPr bwMode="auto">
          <a:xfrm>
            <a:off x="3352800" y="4572000"/>
            <a:ext cx="1752600" cy="4572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bg1"/>
                </a:solidFill>
              </a:rPr>
              <a:t>RHSAnalysis</a:t>
            </a:r>
          </a:p>
        </p:txBody>
      </p:sp>
      <p:sp>
        <p:nvSpPr>
          <p:cNvPr id="897034" name="Rectangle 10"/>
          <p:cNvSpPr>
            <a:spLocks noChangeArrowheads="1"/>
          </p:cNvSpPr>
          <p:nvPr/>
        </p:nvSpPr>
        <p:spPr bwMode="auto">
          <a:xfrm>
            <a:off x="5715000" y="4114800"/>
            <a:ext cx="2590800" cy="4572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bg1"/>
                </a:solidFill>
              </a:rPr>
              <a:t>ForwardRHSAnalysis</a:t>
            </a:r>
          </a:p>
        </p:txBody>
      </p:sp>
      <p:sp>
        <p:nvSpPr>
          <p:cNvPr id="897035" name="Rectangle 11"/>
          <p:cNvSpPr>
            <a:spLocks noChangeArrowheads="1"/>
          </p:cNvSpPr>
          <p:nvPr/>
        </p:nvSpPr>
        <p:spPr bwMode="auto">
          <a:xfrm>
            <a:off x="5715000" y="5029200"/>
            <a:ext cx="2590800" cy="4572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bg1"/>
                </a:solidFill>
              </a:rPr>
              <a:t>BackwardRHSAnalysis</a:t>
            </a:r>
          </a:p>
        </p:txBody>
      </p:sp>
      <p:sp>
        <p:nvSpPr>
          <p:cNvPr id="897036" name="Rectangle 12"/>
          <p:cNvSpPr>
            <a:spLocks noChangeArrowheads="1"/>
          </p:cNvSpPr>
          <p:nvPr/>
        </p:nvSpPr>
        <p:spPr bwMode="auto">
          <a:xfrm>
            <a:off x="3200400" y="5943600"/>
            <a:ext cx="2590800" cy="4572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bg1"/>
                </a:solidFill>
              </a:rPr>
              <a:t>BasicDynamicAnalysis</a:t>
            </a:r>
          </a:p>
        </p:txBody>
      </p:sp>
      <p:sp>
        <p:nvSpPr>
          <p:cNvPr id="897037" name="Rectangle 13"/>
          <p:cNvSpPr>
            <a:spLocks noChangeArrowheads="1"/>
          </p:cNvSpPr>
          <p:nvPr/>
        </p:nvSpPr>
        <p:spPr bwMode="auto">
          <a:xfrm>
            <a:off x="6248400" y="5943600"/>
            <a:ext cx="2057400" cy="4572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bg1"/>
                </a:solidFill>
              </a:rPr>
              <a:t>DynamicAnalysis</a:t>
            </a:r>
          </a:p>
        </p:txBody>
      </p:sp>
      <p:cxnSp>
        <p:nvCxnSpPr>
          <p:cNvPr id="897038" name="AutoShape 14"/>
          <p:cNvCxnSpPr>
            <a:cxnSpLocks noChangeShapeType="1"/>
            <a:stCxn id="897029" idx="3"/>
            <a:endCxn id="897030" idx="1"/>
          </p:cNvCxnSpPr>
          <p:nvPr/>
        </p:nvCxnSpPr>
        <p:spPr bwMode="auto">
          <a:xfrm flipV="1">
            <a:off x="2298700" y="1828800"/>
            <a:ext cx="1041400" cy="21336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7039" name="AutoShape 15"/>
          <p:cNvCxnSpPr>
            <a:cxnSpLocks noChangeShapeType="1"/>
            <a:stCxn id="897029" idx="3"/>
            <a:endCxn id="897031" idx="1"/>
          </p:cNvCxnSpPr>
          <p:nvPr/>
        </p:nvCxnSpPr>
        <p:spPr bwMode="auto">
          <a:xfrm flipV="1">
            <a:off x="2298700" y="2667000"/>
            <a:ext cx="1041400" cy="12954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7040" name="AutoShape 16"/>
          <p:cNvCxnSpPr>
            <a:cxnSpLocks noChangeShapeType="1"/>
            <a:stCxn id="897029" idx="3"/>
            <a:endCxn id="897032" idx="1"/>
          </p:cNvCxnSpPr>
          <p:nvPr/>
        </p:nvCxnSpPr>
        <p:spPr bwMode="auto">
          <a:xfrm flipV="1">
            <a:off x="2298700" y="3505200"/>
            <a:ext cx="1041400" cy="4572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7041" name="AutoShape 17"/>
          <p:cNvCxnSpPr>
            <a:cxnSpLocks noChangeShapeType="1"/>
            <a:stCxn id="897029" idx="3"/>
            <a:endCxn id="897033" idx="1"/>
          </p:cNvCxnSpPr>
          <p:nvPr/>
        </p:nvCxnSpPr>
        <p:spPr bwMode="auto">
          <a:xfrm>
            <a:off x="2298700" y="3962400"/>
            <a:ext cx="1041400" cy="8382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7042" name="AutoShape 18"/>
          <p:cNvCxnSpPr>
            <a:cxnSpLocks noChangeShapeType="1"/>
            <a:stCxn id="897029" idx="3"/>
            <a:endCxn id="897036" idx="1"/>
          </p:cNvCxnSpPr>
          <p:nvPr/>
        </p:nvCxnSpPr>
        <p:spPr bwMode="auto">
          <a:xfrm>
            <a:off x="2298700" y="3962400"/>
            <a:ext cx="889000" cy="2209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7043" name="AutoShape 19"/>
          <p:cNvCxnSpPr>
            <a:cxnSpLocks noChangeShapeType="1"/>
            <a:stCxn id="897033" idx="3"/>
            <a:endCxn id="897034" idx="1"/>
          </p:cNvCxnSpPr>
          <p:nvPr/>
        </p:nvCxnSpPr>
        <p:spPr bwMode="auto">
          <a:xfrm flipV="1">
            <a:off x="5118100" y="4343400"/>
            <a:ext cx="584200" cy="4572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7044" name="AutoShape 20"/>
          <p:cNvCxnSpPr>
            <a:cxnSpLocks noChangeShapeType="1"/>
            <a:stCxn id="897033" idx="3"/>
            <a:endCxn id="897035" idx="1"/>
          </p:cNvCxnSpPr>
          <p:nvPr/>
        </p:nvCxnSpPr>
        <p:spPr bwMode="auto">
          <a:xfrm>
            <a:off x="5118100" y="4800600"/>
            <a:ext cx="584200" cy="4572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7045" name="AutoShape 21"/>
          <p:cNvCxnSpPr>
            <a:cxnSpLocks noChangeShapeType="1"/>
            <a:stCxn id="897036" idx="3"/>
            <a:endCxn id="897037" idx="1"/>
          </p:cNvCxnSpPr>
          <p:nvPr/>
        </p:nvCxnSpPr>
        <p:spPr bwMode="auto">
          <a:xfrm>
            <a:off x="5803900" y="6172200"/>
            <a:ext cx="4318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7047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534400" cy="533400"/>
          </a:xfrm>
          <a:noFill/>
          <a:ln/>
        </p:spPr>
        <p:txBody>
          <a:bodyPr/>
          <a:lstStyle/>
          <a:p>
            <a:pPr marL="0" indent="0" algn="ctr">
              <a:lnSpc>
                <a:spcPct val="80000"/>
              </a:lnSpc>
              <a:buClr>
                <a:schemeClr val="bg1"/>
              </a:buClr>
            </a:pPr>
            <a:r>
              <a:rPr lang="en-US" sz="2200" dirty="0">
                <a:solidFill>
                  <a:schemeClr val="bg1"/>
                </a:solidFill>
              </a:rPr>
              <a:t>Organized in a hierarchy in package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chord.project.analyses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Architecture of Chord</a:t>
            </a:r>
          </a:p>
        </p:txBody>
      </p:sp>
      <p:grpSp>
        <p:nvGrpSpPr>
          <p:cNvPr id="66" name="Group 109"/>
          <p:cNvGrpSpPr>
            <a:grpSpLocks/>
          </p:cNvGrpSpPr>
          <p:nvPr/>
        </p:nvGrpSpPr>
        <p:grpSpPr bwMode="auto">
          <a:xfrm>
            <a:off x="73025" y="405546"/>
            <a:ext cx="8820152" cy="6107966"/>
            <a:chOff x="53" y="734"/>
            <a:chExt cx="5556" cy="6107966"/>
          </a:xfrm>
        </p:grpSpPr>
        <p:sp>
          <p:nvSpPr>
            <p:cNvPr id="67" name="Rectangle 110"/>
            <p:cNvSpPr>
              <a:spLocks noChangeArrowheads="1"/>
            </p:cNvSpPr>
            <p:nvPr/>
          </p:nvSpPr>
          <p:spPr bwMode="auto">
            <a:xfrm>
              <a:off x="96" y="3060700"/>
              <a:ext cx="998" cy="3048000"/>
            </a:xfrm>
            <a:prstGeom prst="rect">
              <a:avLst/>
            </a:prstGeom>
            <a:solidFill>
              <a:srgbClr val="FFCC99">
                <a:alpha val="79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auto">
            <a:xfrm>
              <a:off x="1272" y="4737100"/>
              <a:ext cx="4320" cy="38100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dirty="0" smtClean="0">
                  <a:solidFill>
                    <a:srgbClr val="FFFFFF"/>
                  </a:solidFill>
                  <a:latin typeface="Arial" charset="0"/>
                </a:rPr>
                <a:t>Classic or Modern Runtime</a:t>
              </a: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auto">
            <a:xfrm>
              <a:off x="1272" y="774700"/>
              <a:ext cx="4320" cy="3962400"/>
            </a:xfrm>
            <a:prstGeom prst="rect">
              <a:avLst/>
            </a:prstGeom>
            <a:solidFill>
              <a:srgbClr val="FFCC99">
                <a:alpha val="79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2400" smtClean="0">
                <a:solidFill>
                  <a:srgbClr val="0860A8"/>
                </a:solidFill>
                <a:latin typeface="Arial" charset="0"/>
              </a:endParaRPr>
            </a:p>
          </p:txBody>
        </p:sp>
        <p:sp>
          <p:nvSpPr>
            <p:cNvPr id="70" name="Rectangle 113"/>
            <p:cNvSpPr>
              <a:spLocks noChangeArrowheads="1"/>
            </p:cNvSpPr>
            <p:nvPr/>
          </p:nvSpPr>
          <p:spPr bwMode="auto">
            <a:xfrm>
              <a:off x="185" y="1930400"/>
              <a:ext cx="864" cy="82550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dirty="0" err="1" smtClean="0">
                  <a:solidFill>
                    <a:srgbClr val="FFFFFF"/>
                  </a:solidFill>
                  <a:latin typeface="Arial" charset="0"/>
                </a:rPr>
                <a:t>bytecode</a:t>
              </a:r>
              <a:r>
                <a:rPr lang="en-US" sz="1600" b="0" dirty="0">
                  <a:solidFill>
                    <a:srgbClr val="FFFFFF"/>
                  </a:solidFill>
                  <a:latin typeface="Arial" charset="0"/>
                </a:rPr>
                <a:t/>
              </a:r>
              <a:br>
                <a:rPr lang="en-US" sz="1600" b="0" dirty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dirty="0" smtClean="0">
                  <a:solidFill>
                    <a:srgbClr val="FFFFFF"/>
                  </a:solidFill>
                  <a:latin typeface="Arial" charset="0"/>
                </a:rPr>
                <a:t>translator</a:t>
              </a:r>
              <a:br>
                <a:rPr lang="en-US" sz="1600" b="0" dirty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dirty="0" smtClean="0">
                  <a:solidFill>
                    <a:srgbClr val="FFFFFF"/>
                  </a:solidFill>
                  <a:latin typeface="Arial" charset="0"/>
                </a:rPr>
                <a:t> (</a:t>
              </a:r>
              <a:r>
                <a:rPr lang="en-US" sz="1600" b="0" dirty="0" err="1" smtClean="0">
                  <a:solidFill>
                    <a:srgbClr val="FFFFFF"/>
                  </a:solidFill>
                  <a:latin typeface="Arial" charset="0"/>
                </a:rPr>
                <a:t>joeq</a:t>
              </a:r>
              <a:r>
                <a:rPr lang="en-US" sz="1600" b="0" dirty="0" smtClean="0">
                  <a:solidFill>
                    <a:srgbClr val="FFFFFF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71" name="Rectangle 114"/>
            <p:cNvSpPr>
              <a:spLocks noChangeArrowheads="1"/>
            </p:cNvSpPr>
            <p:nvPr/>
          </p:nvSpPr>
          <p:spPr bwMode="auto">
            <a:xfrm>
              <a:off x="1354" y="3754438"/>
              <a:ext cx="829" cy="83502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bytecode</a:t>
              </a:r>
              <a:br>
                <a:rPr lang="en-US" sz="1600" b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instrumentor</a:t>
              </a:r>
              <a:br>
                <a:rPr lang="en-US" sz="1600" b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(javassist)</a:t>
              </a:r>
            </a:p>
          </p:txBody>
        </p:sp>
        <p:sp>
          <p:nvSpPr>
            <p:cNvPr id="72" name="Rectangle 115"/>
            <p:cNvSpPr>
              <a:spLocks noChangeArrowheads="1"/>
            </p:cNvSpPr>
            <p:nvPr/>
          </p:nvSpPr>
          <p:spPr bwMode="auto">
            <a:xfrm>
              <a:off x="3579" y="5505450"/>
              <a:ext cx="810" cy="33655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saxon XSLT</a:t>
              </a:r>
            </a:p>
          </p:txBody>
        </p:sp>
        <p:sp>
          <p:nvSpPr>
            <p:cNvPr id="73" name="Rectangle 116"/>
            <p:cNvSpPr>
              <a:spLocks noChangeArrowheads="1"/>
            </p:cNvSpPr>
            <p:nvPr/>
          </p:nvSpPr>
          <p:spPr bwMode="auto">
            <a:xfrm>
              <a:off x="3152" y="3756025"/>
              <a:ext cx="662" cy="34607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bddbddb</a:t>
              </a:r>
            </a:p>
          </p:txBody>
        </p:sp>
        <p:sp>
          <p:nvSpPr>
            <p:cNvPr id="74" name="Rectangle 117"/>
            <p:cNvSpPr>
              <a:spLocks noChangeArrowheads="1"/>
            </p:cNvSpPr>
            <p:nvPr/>
          </p:nvSpPr>
          <p:spPr bwMode="auto">
            <a:xfrm>
              <a:off x="3150" y="4102100"/>
              <a:ext cx="662" cy="34607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BuDDy</a:t>
              </a:r>
            </a:p>
          </p:txBody>
        </p:sp>
        <p:sp>
          <p:nvSpPr>
            <p:cNvPr id="75" name="Rectangle 118"/>
            <p:cNvSpPr>
              <a:spLocks noChangeArrowheads="1"/>
            </p:cNvSpPr>
            <p:nvPr/>
          </p:nvSpPr>
          <p:spPr bwMode="auto">
            <a:xfrm>
              <a:off x="1282" y="5507038"/>
              <a:ext cx="803" cy="33655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Java2HTML</a:t>
              </a:r>
            </a:p>
          </p:txBody>
        </p:sp>
        <p:sp>
          <p:nvSpPr>
            <p:cNvPr id="76" name="Rectangle 119"/>
            <p:cNvSpPr>
              <a:spLocks noChangeArrowheads="1"/>
            </p:cNvSpPr>
            <p:nvPr/>
          </p:nvSpPr>
          <p:spPr bwMode="auto">
            <a:xfrm>
              <a:off x="4770" y="3160713"/>
              <a:ext cx="720" cy="581025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static</a:t>
              </a:r>
              <a:br>
                <a:rPr lang="en-US" sz="1600" b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analysis</a:t>
              </a:r>
            </a:p>
          </p:txBody>
        </p:sp>
        <p:sp>
          <p:nvSpPr>
            <p:cNvPr id="77" name="Rectangle 120"/>
            <p:cNvSpPr>
              <a:spLocks noChangeArrowheads="1"/>
            </p:cNvSpPr>
            <p:nvPr/>
          </p:nvSpPr>
          <p:spPr bwMode="auto">
            <a:xfrm>
              <a:off x="3152" y="3162300"/>
              <a:ext cx="662" cy="590550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Datalog</a:t>
              </a:r>
              <a:br>
                <a:rPr lang="en-US" sz="1600" b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analysis</a:t>
              </a:r>
            </a:p>
          </p:txBody>
        </p:sp>
        <p:sp>
          <p:nvSpPr>
            <p:cNvPr id="78" name="Rectangle 121"/>
            <p:cNvSpPr>
              <a:spLocks noChangeArrowheads="1"/>
            </p:cNvSpPr>
            <p:nvPr/>
          </p:nvSpPr>
          <p:spPr bwMode="auto">
            <a:xfrm>
              <a:off x="1352" y="3163888"/>
              <a:ext cx="829" cy="590550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dynamic</a:t>
              </a:r>
              <a:br>
                <a:rPr lang="en-US" sz="1600" b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analysis</a:t>
              </a:r>
            </a:p>
          </p:txBody>
        </p:sp>
        <p:cxnSp>
          <p:nvCxnSpPr>
            <p:cNvPr id="79" name="AutoShape 122"/>
            <p:cNvCxnSpPr>
              <a:cxnSpLocks noChangeShapeType="1"/>
              <a:stCxn id="80" idx="0"/>
              <a:endCxn id="70" idx="2"/>
            </p:cNvCxnSpPr>
            <p:nvPr/>
          </p:nvCxnSpPr>
          <p:spPr bwMode="auto">
            <a:xfrm flipV="1">
              <a:off x="616" y="2755900"/>
              <a:ext cx="1" cy="433388"/>
            </a:xfrm>
            <a:prstGeom prst="straightConnector1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0" name="AutoShape 123"/>
            <p:cNvSpPr>
              <a:spLocks noChangeArrowheads="1"/>
            </p:cNvSpPr>
            <p:nvPr/>
          </p:nvSpPr>
          <p:spPr bwMode="auto">
            <a:xfrm>
              <a:off x="271" y="3189288"/>
              <a:ext cx="689" cy="633413"/>
            </a:xfrm>
            <a:prstGeom prst="roundRect">
              <a:avLst>
                <a:gd name="adj" fmla="val 16667"/>
              </a:avLst>
            </a:prstGeom>
            <a:solidFill>
              <a:srgbClr val="8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program</a:t>
              </a:r>
              <a:br>
                <a:rPr lang="en-US" sz="1600" b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bytecode</a:t>
              </a:r>
              <a:endParaRPr lang="en-US" sz="16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81" name="AutoShape 124"/>
            <p:cNvSpPr>
              <a:spLocks noChangeArrowheads="1"/>
            </p:cNvSpPr>
            <p:nvPr/>
          </p:nvSpPr>
          <p:spPr bwMode="auto">
            <a:xfrm>
              <a:off x="2140" y="2295525"/>
              <a:ext cx="727" cy="363538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domain D</a:t>
              </a:r>
              <a:r>
                <a:rPr lang="en-US" sz="1600" b="0" baseline="-25000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82" name="AutoShape 125"/>
            <p:cNvSpPr>
              <a:spLocks noChangeArrowheads="1"/>
            </p:cNvSpPr>
            <p:nvPr/>
          </p:nvSpPr>
          <p:spPr bwMode="auto">
            <a:xfrm>
              <a:off x="3093" y="2286000"/>
              <a:ext cx="776" cy="363538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relation R</a:t>
              </a:r>
              <a:r>
                <a:rPr lang="en-US" sz="1600" b="0" baseline="-25000" smtClean="0">
                  <a:solidFill>
                    <a:srgbClr val="FFFFFF"/>
                  </a:solidFill>
                  <a:latin typeface="Arial" charset="0"/>
                </a:rPr>
                <a:t>12</a:t>
              </a:r>
              <a:endParaRPr lang="en-US" sz="16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83" name="AutoShape 126"/>
            <p:cNvSpPr>
              <a:spLocks noChangeArrowheads="1"/>
            </p:cNvSpPr>
            <p:nvPr/>
          </p:nvSpPr>
          <p:spPr bwMode="auto">
            <a:xfrm>
              <a:off x="2376" y="3143250"/>
              <a:ext cx="576" cy="633413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relation</a:t>
              </a:r>
              <a:br>
                <a:rPr lang="en-US" sz="1600" b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R</a:t>
              </a:r>
              <a:r>
                <a:rPr lang="en-US" sz="1600" b="0" baseline="-25000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84" name="AutoShape 127"/>
            <p:cNvSpPr>
              <a:spLocks noChangeArrowheads="1"/>
            </p:cNvSpPr>
            <p:nvPr/>
          </p:nvSpPr>
          <p:spPr bwMode="auto">
            <a:xfrm>
              <a:off x="4094" y="2293938"/>
              <a:ext cx="727" cy="363538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domain D</a:t>
              </a:r>
              <a:r>
                <a:rPr lang="en-US" sz="1600" b="0" baseline="-25000" smtClean="0">
                  <a:solidFill>
                    <a:srgbClr val="FFFFFF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85" name="AutoShape 128"/>
            <p:cNvSpPr>
              <a:spLocks noChangeArrowheads="1"/>
            </p:cNvSpPr>
            <p:nvPr/>
          </p:nvSpPr>
          <p:spPr bwMode="auto">
            <a:xfrm>
              <a:off x="4016" y="3135313"/>
              <a:ext cx="566" cy="633413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relation</a:t>
              </a:r>
              <a:br>
                <a:rPr lang="en-US" sz="1600" b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R</a:t>
              </a:r>
              <a:r>
                <a:rPr lang="en-US" sz="1600" b="0" baseline="-25000" smtClean="0">
                  <a:solidFill>
                    <a:srgbClr val="FFFFFF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86" name="AutoShape 129"/>
            <p:cNvSpPr>
              <a:spLocks noChangeArrowheads="1"/>
            </p:cNvSpPr>
            <p:nvPr/>
          </p:nvSpPr>
          <p:spPr bwMode="auto">
            <a:xfrm>
              <a:off x="4652" y="5354638"/>
              <a:ext cx="957" cy="633413"/>
            </a:xfrm>
            <a:prstGeom prst="roundRect">
              <a:avLst>
                <a:gd name="adj" fmla="val 16667"/>
              </a:avLst>
            </a:prstGeom>
            <a:solidFill>
              <a:srgbClr val="8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analysis result</a:t>
              </a:r>
              <a:br>
                <a:rPr lang="en-US" sz="1600" b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in XML</a:t>
              </a:r>
              <a:endParaRPr lang="en-US" sz="16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87" name="AutoShape 130"/>
            <p:cNvSpPr>
              <a:spLocks noChangeArrowheads="1"/>
            </p:cNvSpPr>
            <p:nvPr/>
          </p:nvSpPr>
          <p:spPr bwMode="auto">
            <a:xfrm>
              <a:off x="2358" y="5359400"/>
              <a:ext cx="957" cy="633413"/>
            </a:xfrm>
            <a:prstGeom prst="roundRect">
              <a:avLst>
                <a:gd name="adj" fmla="val 16667"/>
              </a:avLst>
            </a:prstGeom>
            <a:solidFill>
              <a:srgbClr val="8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analysis result</a:t>
              </a:r>
              <a:br>
                <a:rPr lang="en-US" sz="1600" b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in HTML</a:t>
              </a:r>
              <a:endParaRPr lang="en-US" sz="16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88" name="AutoShape 131"/>
            <p:cNvSpPr>
              <a:spLocks noChangeArrowheads="1"/>
            </p:cNvSpPr>
            <p:nvPr/>
          </p:nvSpPr>
          <p:spPr bwMode="auto">
            <a:xfrm>
              <a:off x="254" y="5359400"/>
              <a:ext cx="691" cy="633413"/>
            </a:xfrm>
            <a:prstGeom prst="roundRect">
              <a:avLst>
                <a:gd name="adj" fmla="val 16667"/>
              </a:avLst>
            </a:prstGeom>
            <a:solidFill>
              <a:srgbClr val="8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program</a:t>
              </a:r>
              <a:br>
                <a:rPr lang="en-US" sz="1600" b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source</a:t>
              </a:r>
              <a:endParaRPr lang="en-US" sz="1600" smtClean="0">
                <a:solidFill>
                  <a:srgbClr val="FFFFFF"/>
                </a:solidFill>
                <a:latin typeface="Arial" charset="0"/>
              </a:endParaRPr>
            </a:p>
          </p:txBody>
        </p:sp>
        <p:cxnSp>
          <p:nvCxnSpPr>
            <p:cNvPr id="89" name="AutoShape 132"/>
            <p:cNvCxnSpPr>
              <a:cxnSpLocks noChangeShapeType="1"/>
              <a:stCxn id="70" idx="0"/>
              <a:endCxn id="90" idx="2"/>
            </p:cNvCxnSpPr>
            <p:nvPr/>
          </p:nvCxnSpPr>
          <p:spPr bwMode="auto">
            <a:xfrm flipH="1" flipV="1">
              <a:off x="615" y="1487488"/>
              <a:ext cx="2" cy="442913"/>
            </a:xfrm>
            <a:prstGeom prst="straightConnector1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0" name="AutoShape 133"/>
            <p:cNvSpPr>
              <a:spLocks noChangeArrowheads="1"/>
            </p:cNvSpPr>
            <p:nvPr/>
          </p:nvSpPr>
          <p:spPr bwMode="auto">
            <a:xfrm>
              <a:off x="247" y="854075"/>
              <a:ext cx="736" cy="633413"/>
            </a:xfrm>
            <a:prstGeom prst="roundRect">
              <a:avLst>
                <a:gd name="adj" fmla="val 16667"/>
              </a:avLst>
            </a:prstGeom>
            <a:solidFill>
              <a:srgbClr val="8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program</a:t>
              </a:r>
              <a:br>
                <a:rPr lang="en-US" sz="1600" b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quadcode</a:t>
              </a:r>
              <a:endParaRPr lang="en-US" sz="1600" smtClean="0">
                <a:solidFill>
                  <a:srgbClr val="FFFFFF"/>
                </a:solidFill>
                <a:latin typeface="Arial" charset="0"/>
              </a:endParaRPr>
            </a:p>
          </p:txBody>
        </p:sp>
        <p:cxnSp>
          <p:nvCxnSpPr>
            <p:cNvPr id="91" name="AutoShape 134"/>
            <p:cNvCxnSpPr>
              <a:cxnSpLocks noChangeShapeType="1"/>
              <a:stCxn id="88" idx="3"/>
              <a:endCxn id="75" idx="1"/>
            </p:cNvCxnSpPr>
            <p:nvPr/>
          </p:nvCxnSpPr>
          <p:spPr bwMode="auto">
            <a:xfrm flipV="1">
              <a:off x="945" y="5675313"/>
              <a:ext cx="337" cy="1588"/>
            </a:xfrm>
            <a:prstGeom prst="straightConnector1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2" name="AutoShape 135"/>
            <p:cNvCxnSpPr>
              <a:cxnSpLocks noChangeShapeType="1"/>
              <a:stCxn id="75" idx="3"/>
              <a:endCxn id="87" idx="1"/>
            </p:cNvCxnSpPr>
            <p:nvPr/>
          </p:nvCxnSpPr>
          <p:spPr bwMode="auto">
            <a:xfrm>
              <a:off x="2085" y="5675313"/>
              <a:ext cx="273" cy="1588"/>
            </a:xfrm>
            <a:prstGeom prst="straightConnector1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3" name="AutoShape 136"/>
            <p:cNvCxnSpPr>
              <a:cxnSpLocks noChangeShapeType="1"/>
              <a:stCxn id="72" idx="1"/>
              <a:endCxn id="87" idx="3"/>
            </p:cNvCxnSpPr>
            <p:nvPr/>
          </p:nvCxnSpPr>
          <p:spPr bwMode="auto">
            <a:xfrm flipH="1">
              <a:off x="3315" y="5673725"/>
              <a:ext cx="264" cy="3175"/>
            </a:xfrm>
            <a:prstGeom prst="straightConnector1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4" name="AutoShape 137"/>
            <p:cNvCxnSpPr>
              <a:cxnSpLocks noChangeShapeType="1"/>
              <a:stCxn id="86" idx="1"/>
              <a:endCxn id="72" idx="3"/>
            </p:cNvCxnSpPr>
            <p:nvPr/>
          </p:nvCxnSpPr>
          <p:spPr bwMode="auto">
            <a:xfrm flipH="1">
              <a:off x="4389" y="5672138"/>
              <a:ext cx="263" cy="1588"/>
            </a:xfrm>
            <a:prstGeom prst="straightConnector1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5" name="AutoShape 138"/>
            <p:cNvCxnSpPr>
              <a:cxnSpLocks noChangeShapeType="1"/>
              <a:stCxn id="76" idx="2"/>
              <a:endCxn id="86" idx="0"/>
            </p:cNvCxnSpPr>
            <p:nvPr/>
          </p:nvCxnSpPr>
          <p:spPr bwMode="auto">
            <a:xfrm>
              <a:off x="5130" y="3741738"/>
              <a:ext cx="1" cy="1612900"/>
            </a:xfrm>
            <a:prstGeom prst="straightConnector1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6" name="Rectangle 139"/>
            <p:cNvSpPr>
              <a:spLocks noChangeArrowheads="1"/>
            </p:cNvSpPr>
            <p:nvPr/>
          </p:nvSpPr>
          <p:spPr bwMode="auto">
            <a:xfrm>
              <a:off x="3096" y="1404938"/>
              <a:ext cx="768" cy="581025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relation R</a:t>
              </a:r>
              <a:r>
                <a:rPr lang="en-US" sz="1600" b="0" baseline="-25000" smtClean="0">
                  <a:solidFill>
                    <a:srgbClr val="FFFFFF"/>
                  </a:solidFill>
                  <a:latin typeface="Arial" charset="0"/>
                </a:rPr>
                <a:t>12</a:t>
              </a: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/>
              </a:r>
              <a:br>
                <a:rPr lang="en-US" sz="1600" b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analysis</a:t>
              </a:r>
            </a:p>
          </p:txBody>
        </p:sp>
        <p:sp>
          <p:nvSpPr>
            <p:cNvPr id="97" name="AutoShape 140"/>
            <p:cNvSpPr>
              <a:spLocks noChangeArrowheads="1"/>
            </p:cNvSpPr>
            <p:nvPr/>
          </p:nvSpPr>
          <p:spPr bwMode="auto">
            <a:xfrm>
              <a:off x="271" y="4259263"/>
              <a:ext cx="689" cy="630238"/>
            </a:xfrm>
            <a:prstGeom prst="roundRect">
              <a:avLst>
                <a:gd name="adj" fmla="val 16667"/>
              </a:avLst>
            </a:prstGeom>
            <a:solidFill>
              <a:srgbClr val="8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program</a:t>
              </a:r>
              <a:br>
                <a:rPr lang="en-US" sz="1600" b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inputs</a:t>
              </a:r>
              <a:endParaRPr lang="en-US" sz="16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98" name="Rectangle 141"/>
            <p:cNvSpPr>
              <a:spLocks noChangeArrowheads="1"/>
            </p:cNvSpPr>
            <p:nvPr/>
          </p:nvSpPr>
          <p:spPr bwMode="auto">
            <a:xfrm>
              <a:off x="2147" y="1404938"/>
              <a:ext cx="710" cy="581025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domain D</a:t>
              </a:r>
              <a:r>
                <a:rPr lang="en-US" sz="1600" b="0" baseline="-25000" smtClean="0">
                  <a:solidFill>
                    <a:srgbClr val="FFFFFF"/>
                  </a:solidFill>
                  <a:latin typeface="Arial" charset="0"/>
                </a:rPr>
                <a:t>1</a:t>
              </a: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/>
              </a:r>
              <a:br>
                <a:rPr lang="en-US" sz="1600" b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analysis</a:t>
              </a:r>
            </a:p>
          </p:txBody>
        </p:sp>
        <p:sp>
          <p:nvSpPr>
            <p:cNvPr id="99" name="Rectangle 142"/>
            <p:cNvSpPr>
              <a:spLocks noChangeArrowheads="1"/>
            </p:cNvSpPr>
            <p:nvPr/>
          </p:nvSpPr>
          <p:spPr bwMode="auto">
            <a:xfrm>
              <a:off x="4103" y="1404938"/>
              <a:ext cx="710" cy="581025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domain D</a:t>
              </a:r>
              <a:r>
                <a:rPr lang="en-US" sz="1600" b="0" baseline="-25000" smtClean="0">
                  <a:solidFill>
                    <a:srgbClr val="FFFFFF"/>
                  </a:solidFill>
                  <a:latin typeface="Arial" charset="0"/>
                </a:rPr>
                <a:t>2</a:t>
              </a: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/>
              </a:r>
              <a:br>
                <a:rPr lang="en-US" sz="1600" b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analysis</a:t>
              </a:r>
            </a:p>
          </p:txBody>
        </p:sp>
        <p:cxnSp>
          <p:nvCxnSpPr>
            <p:cNvPr id="100" name="AutoShape 143"/>
            <p:cNvCxnSpPr>
              <a:cxnSpLocks noChangeShapeType="1"/>
              <a:stCxn id="78" idx="3"/>
              <a:endCxn id="83" idx="1"/>
            </p:cNvCxnSpPr>
            <p:nvPr/>
          </p:nvCxnSpPr>
          <p:spPr bwMode="auto">
            <a:xfrm>
              <a:off x="2181" y="3459163"/>
              <a:ext cx="195" cy="1588"/>
            </a:xfrm>
            <a:prstGeom prst="straightConnector1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1" name="AutoShape 144"/>
            <p:cNvCxnSpPr>
              <a:cxnSpLocks noChangeShapeType="1"/>
              <a:stCxn id="83" idx="3"/>
              <a:endCxn id="77" idx="1"/>
            </p:cNvCxnSpPr>
            <p:nvPr/>
          </p:nvCxnSpPr>
          <p:spPr bwMode="auto">
            <a:xfrm flipV="1">
              <a:off x="2952" y="3457575"/>
              <a:ext cx="200" cy="3175"/>
            </a:xfrm>
            <a:prstGeom prst="straightConnector1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2" name="AutoShape 145"/>
            <p:cNvCxnSpPr>
              <a:cxnSpLocks noChangeShapeType="1"/>
              <a:stCxn id="77" idx="3"/>
              <a:endCxn id="85" idx="1"/>
            </p:cNvCxnSpPr>
            <p:nvPr/>
          </p:nvCxnSpPr>
          <p:spPr bwMode="auto">
            <a:xfrm flipV="1">
              <a:off x="3814" y="3452813"/>
              <a:ext cx="202" cy="4763"/>
            </a:xfrm>
            <a:prstGeom prst="straightConnector1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3" name="AutoShape 146"/>
            <p:cNvCxnSpPr>
              <a:cxnSpLocks noChangeShapeType="1"/>
              <a:stCxn id="82" idx="2"/>
              <a:endCxn id="77" idx="0"/>
            </p:cNvCxnSpPr>
            <p:nvPr/>
          </p:nvCxnSpPr>
          <p:spPr bwMode="auto">
            <a:xfrm>
              <a:off x="3481" y="2649538"/>
              <a:ext cx="2" cy="512763"/>
            </a:xfrm>
            <a:prstGeom prst="straightConnector1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4" name="AutoShape 147"/>
            <p:cNvCxnSpPr>
              <a:cxnSpLocks noChangeShapeType="1"/>
              <a:stCxn id="96" idx="2"/>
              <a:endCxn id="82" idx="0"/>
            </p:cNvCxnSpPr>
            <p:nvPr/>
          </p:nvCxnSpPr>
          <p:spPr bwMode="auto">
            <a:xfrm>
              <a:off x="3480" y="1985963"/>
              <a:ext cx="1" cy="300038"/>
            </a:xfrm>
            <a:prstGeom prst="straightConnector1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5" name="AutoShape 148"/>
            <p:cNvCxnSpPr>
              <a:cxnSpLocks noChangeShapeType="1"/>
              <a:stCxn id="85" idx="3"/>
              <a:endCxn id="76" idx="1"/>
            </p:cNvCxnSpPr>
            <p:nvPr/>
          </p:nvCxnSpPr>
          <p:spPr bwMode="auto">
            <a:xfrm flipV="1">
              <a:off x="4582" y="3451225"/>
              <a:ext cx="188" cy="1588"/>
            </a:xfrm>
            <a:prstGeom prst="straightConnector1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6" name="AutoShape 149"/>
            <p:cNvCxnSpPr>
              <a:cxnSpLocks noChangeShapeType="1"/>
              <a:stCxn id="99" idx="2"/>
              <a:endCxn id="84" idx="0"/>
            </p:cNvCxnSpPr>
            <p:nvPr/>
          </p:nvCxnSpPr>
          <p:spPr bwMode="auto">
            <a:xfrm>
              <a:off x="4458" y="1985963"/>
              <a:ext cx="0" cy="307975"/>
            </a:xfrm>
            <a:prstGeom prst="straightConnector1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7" name="AutoShape 150"/>
            <p:cNvCxnSpPr>
              <a:cxnSpLocks noChangeShapeType="1"/>
              <a:stCxn id="98" idx="2"/>
              <a:endCxn id="81" idx="0"/>
            </p:cNvCxnSpPr>
            <p:nvPr/>
          </p:nvCxnSpPr>
          <p:spPr bwMode="auto">
            <a:xfrm>
              <a:off x="2502" y="1985963"/>
              <a:ext cx="2" cy="309563"/>
            </a:xfrm>
            <a:prstGeom prst="straightConnector1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8" name="Line 151"/>
            <p:cNvSpPr>
              <a:spLocks noChangeShapeType="1"/>
            </p:cNvSpPr>
            <p:nvPr/>
          </p:nvSpPr>
          <p:spPr bwMode="auto">
            <a:xfrm flipV="1">
              <a:off x="982" y="1165225"/>
              <a:ext cx="3495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  <p:cxnSp>
          <p:nvCxnSpPr>
            <p:cNvPr id="109" name="AutoShape 152"/>
            <p:cNvCxnSpPr>
              <a:cxnSpLocks noChangeShapeType="1"/>
              <a:stCxn id="97" idx="3"/>
              <a:endCxn id="78" idx="1"/>
            </p:cNvCxnSpPr>
            <p:nvPr/>
          </p:nvCxnSpPr>
          <p:spPr bwMode="auto">
            <a:xfrm flipV="1">
              <a:off x="960" y="3459163"/>
              <a:ext cx="392" cy="1116013"/>
            </a:xfrm>
            <a:prstGeom prst="bentConnector3">
              <a:avLst>
                <a:gd name="adj1" fmla="val 58417"/>
              </a:avLst>
            </a:prstGeom>
            <a:noFill/>
            <a:ln w="31750">
              <a:solidFill>
                <a:schemeClr val="bg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0" name="AutoShape 153"/>
            <p:cNvCxnSpPr>
              <a:cxnSpLocks noChangeShapeType="1"/>
              <a:stCxn id="81" idx="3"/>
              <a:endCxn id="96" idx="1"/>
            </p:cNvCxnSpPr>
            <p:nvPr/>
          </p:nvCxnSpPr>
          <p:spPr bwMode="auto">
            <a:xfrm flipV="1">
              <a:off x="2867" y="1695450"/>
              <a:ext cx="229" cy="782638"/>
            </a:xfrm>
            <a:prstGeom prst="bentConnector3">
              <a:avLst>
                <a:gd name="adj1" fmla="val 49782"/>
              </a:avLst>
            </a:prstGeom>
            <a:noFill/>
            <a:ln w="31750">
              <a:solidFill>
                <a:schemeClr val="bg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1" name="AutoShape 154"/>
            <p:cNvCxnSpPr>
              <a:cxnSpLocks noChangeShapeType="1"/>
              <a:stCxn id="84" idx="1"/>
              <a:endCxn id="96" idx="3"/>
            </p:cNvCxnSpPr>
            <p:nvPr/>
          </p:nvCxnSpPr>
          <p:spPr bwMode="auto">
            <a:xfrm rot="10800000">
              <a:off x="3864" y="1695450"/>
              <a:ext cx="230" cy="781050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chemeClr val="bg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2" name="Line 155"/>
            <p:cNvSpPr>
              <a:spLocks noChangeShapeType="1"/>
            </p:cNvSpPr>
            <p:nvPr/>
          </p:nvSpPr>
          <p:spPr bwMode="auto">
            <a:xfrm>
              <a:off x="2502" y="1165225"/>
              <a:ext cx="0" cy="22860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  <p:sp>
          <p:nvSpPr>
            <p:cNvPr id="113" name="Line 156"/>
            <p:cNvSpPr>
              <a:spLocks noChangeShapeType="1"/>
            </p:cNvSpPr>
            <p:nvPr/>
          </p:nvSpPr>
          <p:spPr bwMode="auto">
            <a:xfrm>
              <a:off x="2502" y="2660650"/>
              <a:ext cx="0" cy="284163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  <p:sp>
          <p:nvSpPr>
            <p:cNvPr id="114" name="Line 157"/>
            <p:cNvSpPr>
              <a:spLocks noChangeShapeType="1"/>
            </p:cNvSpPr>
            <p:nvPr/>
          </p:nvSpPr>
          <p:spPr bwMode="auto">
            <a:xfrm>
              <a:off x="1875" y="2936875"/>
              <a:ext cx="1509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  <p:sp>
          <p:nvSpPr>
            <p:cNvPr id="115" name="Line 158"/>
            <p:cNvSpPr>
              <a:spLocks noChangeShapeType="1"/>
            </p:cNvSpPr>
            <p:nvPr/>
          </p:nvSpPr>
          <p:spPr bwMode="auto">
            <a:xfrm>
              <a:off x="3480" y="1174750"/>
              <a:ext cx="0" cy="22860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  <p:sp>
          <p:nvSpPr>
            <p:cNvPr id="116" name="Line 159"/>
            <p:cNvSpPr>
              <a:spLocks noChangeShapeType="1"/>
            </p:cNvSpPr>
            <p:nvPr/>
          </p:nvSpPr>
          <p:spPr bwMode="auto">
            <a:xfrm>
              <a:off x="4464" y="1165225"/>
              <a:ext cx="0" cy="22860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  <p:sp>
          <p:nvSpPr>
            <p:cNvPr id="117" name="Line 160"/>
            <p:cNvSpPr>
              <a:spLocks noChangeShapeType="1"/>
            </p:cNvSpPr>
            <p:nvPr/>
          </p:nvSpPr>
          <p:spPr bwMode="auto">
            <a:xfrm>
              <a:off x="1886" y="2936875"/>
              <a:ext cx="0" cy="22860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  <p:sp>
          <p:nvSpPr>
            <p:cNvPr id="118" name="Line 161"/>
            <p:cNvSpPr>
              <a:spLocks noChangeShapeType="1"/>
            </p:cNvSpPr>
            <p:nvPr/>
          </p:nvSpPr>
          <p:spPr bwMode="auto">
            <a:xfrm>
              <a:off x="3384" y="2927350"/>
              <a:ext cx="0" cy="22860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  <p:sp>
          <p:nvSpPr>
            <p:cNvPr id="119" name="Line 162"/>
            <p:cNvSpPr>
              <a:spLocks noChangeShapeType="1"/>
            </p:cNvSpPr>
            <p:nvPr/>
          </p:nvSpPr>
          <p:spPr bwMode="auto">
            <a:xfrm>
              <a:off x="4440" y="2660650"/>
              <a:ext cx="0" cy="284163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  <p:sp>
          <p:nvSpPr>
            <p:cNvPr id="120" name="Line 163"/>
            <p:cNvSpPr>
              <a:spLocks noChangeShapeType="1"/>
            </p:cNvSpPr>
            <p:nvPr/>
          </p:nvSpPr>
          <p:spPr bwMode="auto">
            <a:xfrm>
              <a:off x="3576" y="2936875"/>
              <a:ext cx="1584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  <p:sp>
          <p:nvSpPr>
            <p:cNvPr id="121" name="Line 164"/>
            <p:cNvSpPr>
              <a:spLocks noChangeShapeType="1"/>
            </p:cNvSpPr>
            <p:nvPr/>
          </p:nvSpPr>
          <p:spPr bwMode="auto">
            <a:xfrm>
              <a:off x="3576" y="2927350"/>
              <a:ext cx="0" cy="22860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  <p:sp>
          <p:nvSpPr>
            <p:cNvPr id="122" name="Line 165"/>
            <p:cNvSpPr>
              <a:spLocks noChangeShapeType="1"/>
            </p:cNvSpPr>
            <p:nvPr/>
          </p:nvSpPr>
          <p:spPr bwMode="auto">
            <a:xfrm>
              <a:off x="5154" y="2936875"/>
              <a:ext cx="0" cy="22860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  <p:sp>
          <p:nvSpPr>
            <p:cNvPr id="123" name="Line 166"/>
            <p:cNvSpPr>
              <a:spLocks noChangeShapeType="1"/>
            </p:cNvSpPr>
            <p:nvPr/>
          </p:nvSpPr>
          <p:spPr bwMode="auto">
            <a:xfrm flipH="1">
              <a:off x="1752" y="1174750"/>
              <a:ext cx="0" cy="1992313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  <p:sp>
          <p:nvSpPr>
            <p:cNvPr id="124" name="Text Box 167"/>
            <p:cNvSpPr txBox="1">
              <a:spLocks noChangeArrowheads="1"/>
            </p:cNvSpPr>
            <p:nvPr/>
          </p:nvSpPr>
          <p:spPr bwMode="auto">
            <a:xfrm>
              <a:off x="1704" y="762000"/>
              <a:ext cx="3408" cy="341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 smtClean="0">
                  <a:solidFill>
                    <a:schemeClr val="bg1"/>
                  </a:solidFill>
                </a:rPr>
                <a:t>example program analysis</a:t>
              </a:r>
            </a:p>
          </p:txBody>
        </p:sp>
        <p:sp>
          <p:nvSpPr>
            <p:cNvPr id="125" name="Line 168"/>
            <p:cNvSpPr>
              <a:spLocks noChangeShapeType="1"/>
            </p:cNvSpPr>
            <p:nvPr/>
          </p:nvSpPr>
          <p:spPr bwMode="auto">
            <a:xfrm>
              <a:off x="3156" y="4098925"/>
              <a:ext cx="6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  <p:sp>
          <p:nvSpPr>
            <p:cNvPr id="126" name="Text Box 169"/>
            <p:cNvSpPr txBox="1">
              <a:spLocks noChangeArrowheads="1"/>
            </p:cNvSpPr>
            <p:nvPr/>
          </p:nvSpPr>
          <p:spPr bwMode="auto">
            <a:xfrm rot="16200000">
              <a:off x="-761839" y="4572687"/>
              <a:ext cx="1524000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 smtClean="0">
                  <a:solidFill>
                    <a:schemeClr val="bg1"/>
                  </a:solidFill>
                </a:rPr>
                <a:t>Java program</a:t>
              </a:r>
            </a:p>
          </p:txBody>
        </p:sp>
        <p:sp>
          <p:nvSpPr>
            <p:cNvPr id="127" name="Line 170"/>
            <p:cNvSpPr>
              <a:spLocks noChangeShapeType="1"/>
            </p:cNvSpPr>
            <p:nvPr/>
          </p:nvSpPr>
          <p:spPr bwMode="auto">
            <a:xfrm>
              <a:off x="3572" y="2938463"/>
              <a:ext cx="875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  <p:sp>
          <p:nvSpPr>
            <p:cNvPr id="128" name="Line 171"/>
            <p:cNvSpPr>
              <a:spLocks noChangeShapeType="1"/>
            </p:cNvSpPr>
            <p:nvPr/>
          </p:nvSpPr>
          <p:spPr bwMode="auto">
            <a:xfrm>
              <a:off x="2497" y="2938463"/>
              <a:ext cx="893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  <p:sp>
          <p:nvSpPr>
            <p:cNvPr id="129" name="Line 172"/>
            <p:cNvSpPr>
              <a:spLocks noChangeShapeType="1"/>
            </p:cNvSpPr>
            <p:nvPr/>
          </p:nvSpPr>
          <p:spPr bwMode="auto">
            <a:xfrm flipV="1">
              <a:off x="981" y="734"/>
              <a:ext cx="1537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</p:grpSp>
      <p:sp>
        <p:nvSpPr>
          <p:cNvPr id="130" name="AutoShape 62"/>
          <p:cNvSpPr>
            <a:spLocks noChangeArrowheads="1"/>
          </p:cNvSpPr>
          <p:nvPr/>
        </p:nvSpPr>
        <p:spPr bwMode="auto">
          <a:xfrm>
            <a:off x="5584825" y="4964112"/>
            <a:ext cx="1676400" cy="628650"/>
          </a:xfrm>
          <a:prstGeom prst="wedgeRoundRectCallout">
            <a:avLst>
              <a:gd name="adj1" fmla="val 82481"/>
              <a:gd name="adj2" fmla="val -182069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smtClean="0">
                <a:solidFill>
                  <a:srgbClr val="0860A8"/>
                </a:solidFill>
                <a:latin typeface="Arial" charset="0"/>
              </a:rPr>
              <a:t>user demands this to run</a:t>
            </a:r>
          </a:p>
        </p:txBody>
      </p:sp>
      <p:sp>
        <p:nvSpPr>
          <p:cNvPr id="131" name="AutoShape 63"/>
          <p:cNvSpPr>
            <a:spLocks noChangeArrowheads="1"/>
          </p:cNvSpPr>
          <p:nvPr/>
        </p:nvSpPr>
        <p:spPr bwMode="auto">
          <a:xfrm>
            <a:off x="7467600" y="4965700"/>
            <a:ext cx="1622425" cy="628650"/>
          </a:xfrm>
          <a:prstGeom prst="wedgeRoundRectCallout">
            <a:avLst>
              <a:gd name="adj1" fmla="val 2741"/>
              <a:gd name="adj2" fmla="val -18005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smtClean="0">
                <a:solidFill>
                  <a:srgbClr val="0860A8"/>
                </a:solidFill>
                <a:latin typeface="Arial" charset="0"/>
              </a:rPr>
              <a:t>starts, blocks on R</a:t>
            </a:r>
            <a:r>
              <a:rPr lang="en-US" sz="1600" baseline="-25000" smtClean="0">
                <a:solidFill>
                  <a:srgbClr val="0860A8"/>
                </a:solidFill>
                <a:latin typeface="Arial" charset="0"/>
              </a:rPr>
              <a:t>2</a:t>
            </a:r>
            <a:r>
              <a:rPr lang="en-US" sz="1600" smtClean="0">
                <a:solidFill>
                  <a:srgbClr val="0860A8"/>
                </a:solidFill>
                <a:latin typeface="Arial" charset="0"/>
              </a:rPr>
              <a:t>, D</a:t>
            </a:r>
            <a:r>
              <a:rPr lang="en-US" sz="1600" baseline="-25000" smtClean="0">
                <a:solidFill>
                  <a:srgbClr val="0860A8"/>
                </a:solidFill>
                <a:latin typeface="Arial" charset="0"/>
              </a:rPr>
              <a:t>2</a:t>
            </a:r>
          </a:p>
        </p:txBody>
      </p:sp>
      <p:sp>
        <p:nvSpPr>
          <p:cNvPr id="132" name="AutoShape 67"/>
          <p:cNvSpPr>
            <a:spLocks noChangeArrowheads="1"/>
          </p:cNvSpPr>
          <p:nvPr/>
        </p:nvSpPr>
        <p:spPr bwMode="auto">
          <a:xfrm>
            <a:off x="7642225" y="1081087"/>
            <a:ext cx="1446212" cy="628650"/>
          </a:xfrm>
          <a:prstGeom prst="wedgeRoundRectCallout">
            <a:avLst>
              <a:gd name="adj1" fmla="val -69102"/>
              <a:gd name="adj2" fmla="val 68435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smtClean="0">
                <a:solidFill>
                  <a:srgbClr val="0860A8"/>
                </a:solidFill>
                <a:latin typeface="Arial" charset="0"/>
              </a:rPr>
              <a:t>starts, runs to finish</a:t>
            </a:r>
          </a:p>
        </p:txBody>
      </p:sp>
      <p:sp>
        <p:nvSpPr>
          <p:cNvPr id="133" name="AutoShape 71"/>
          <p:cNvSpPr>
            <a:spLocks noChangeArrowheads="1"/>
          </p:cNvSpPr>
          <p:nvPr/>
        </p:nvSpPr>
        <p:spPr bwMode="auto">
          <a:xfrm>
            <a:off x="1698625" y="2157412"/>
            <a:ext cx="1435100" cy="628650"/>
          </a:xfrm>
          <a:prstGeom prst="wedgeRoundRectCallout">
            <a:avLst>
              <a:gd name="adj1" fmla="val 69356"/>
              <a:gd name="adj2" fmla="val -48486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smtClean="0">
                <a:solidFill>
                  <a:srgbClr val="0860A8"/>
                </a:solidFill>
                <a:latin typeface="Arial" charset="0"/>
              </a:rPr>
              <a:t>starts, runs to finish</a:t>
            </a:r>
          </a:p>
        </p:txBody>
      </p:sp>
      <p:sp>
        <p:nvSpPr>
          <p:cNvPr id="134" name="Text Box 74"/>
          <p:cNvSpPr txBox="1">
            <a:spLocks noChangeArrowheads="1"/>
          </p:cNvSpPr>
          <p:nvPr/>
        </p:nvSpPr>
        <p:spPr bwMode="auto">
          <a:xfrm>
            <a:off x="7337425" y="25273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smtClean="0">
                <a:solidFill>
                  <a:srgbClr val="FFFFFF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135" name="Text Box 75"/>
          <p:cNvSpPr txBox="1">
            <a:spLocks noChangeArrowheads="1"/>
          </p:cNvSpPr>
          <p:nvPr/>
        </p:nvSpPr>
        <p:spPr bwMode="auto">
          <a:xfrm>
            <a:off x="5856287" y="253841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smtClean="0">
                <a:solidFill>
                  <a:srgbClr val="FFFFFF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136" name="Text Box 76"/>
          <p:cNvSpPr txBox="1">
            <a:spLocks noChangeArrowheads="1"/>
          </p:cNvSpPr>
          <p:nvPr/>
        </p:nvSpPr>
        <p:spPr bwMode="auto">
          <a:xfrm>
            <a:off x="4235450" y="253841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smtClean="0">
                <a:solidFill>
                  <a:srgbClr val="FFFFFF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137" name="Text Box 77"/>
          <p:cNvSpPr txBox="1">
            <a:spLocks noChangeArrowheads="1"/>
          </p:cNvSpPr>
          <p:nvPr/>
        </p:nvSpPr>
        <p:spPr bwMode="auto">
          <a:xfrm>
            <a:off x="4311650" y="339725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smtClean="0">
                <a:solidFill>
                  <a:srgbClr val="FFFFFF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138" name="Text Box 78"/>
          <p:cNvSpPr txBox="1">
            <a:spLocks noChangeArrowheads="1"/>
          </p:cNvSpPr>
          <p:nvPr/>
        </p:nvSpPr>
        <p:spPr bwMode="auto">
          <a:xfrm>
            <a:off x="6923087" y="3386137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smtClean="0">
                <a:solidFill>
                  <a:srgbClr val="FFFFFF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139" name="AutoShape 83"/>
          <p:cNvSpPr>
            <a:spLocks noChangeArrowheads="1"/>
          </p:cNvSpPr>
          <p:nvPr/>
        </p:nvSpPr>
        <p:spPr bwMode="auto">
          <a:xfrm>
            <a:off x="3375025" y="4962525"/>
            <a:ext cx="1981200" cy="628650"/>
          </a:xfrm>
          <a:prstGeom prst="wedgeRoundRectCallout">
            <a:avLst>
              <a:gd name="adj1" fmla="val 60176"/>
              <a:gd name="adj2" fmla="val -179292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smtClean="0">
                <a:solidFill>
                  <a:srgbClr val="0860A8"/>
                </a:solidFill>
                <a:latin typeface="Arial" charset="0"/>
              </a:rPr>
              <a:t>starts, blocks on D</a:t>
            </a:r>
            <a:r>
              <a:rPr lang="en-US" sz="1600" baseline="-25000" smtClean="0">
                <a:solidFill>
                  <a:srgbClr val="0860A8"/>
                </a:solidFill>
                <a:latin typeface="Arial" charset="0"/>
              </a:rPr>
              <a:t>1</a:t>
            </a:r>
            <a:r>
              <a:rPr lang="en-US" sz="1600" smtClean="0">
                <a:solidFill>
                  <a:srgbClr val="0860A8"/>
                </a:solidFill>
                <a:latin typeface="Arial" charset="0"/>
              </a:rPr>
              <a:t>, D</a:t>
            </a:r>
            <a:r>
              <a:rPr lang="en-US" sz="1600" baseline="-25000" smtClean="0">
                <a:solidFill>
                  <a:srgbClr val="0860A8"/>
                </a:solidFill>
                <a:latin typeface="Arial" charset="0"/>
              </a:rPr>
              <a:t>2</a:t>
            </a:r>
            <a:r>
              <a:rPr lang="en-US" sz="1600" smtClean="0">
                <a:solidFill>
                  <a:srgbClr val="0860A8"/>
                </a:solidFill>
                <a:latin typeface="Arial" charset="0"/>
              </a:rPr>
              <a:t>, R</a:t>
            </a:r>
            <a:r>
              <a:rPr lang="en-US" sz="1600" baseline="-25000" smtClean="0">
                <a:solidFill>
                  <a:srgbClr val="0860A8"/>
                </a:solidFill>
                <a:latin typeface="Arial" charset="0"/>
              </a:rPr>
              <a:t>1</a:t>
            </a:r>
            <a:r>
              <a:rPr lang="en-US" sz="1600" smtClean="0">
                <a:solidFill>
                  <a:srgbClr val="0860A8"/>
                </a:solidFill>
                <a:latin typeface="Arial" charset="0"/>
              </a:rPr>
              <a:t>, R</a:t>
            </a:r>
            <a:r>
              <a:rPr lang="en-US" sz="1600" baseline="-25000" smtClean="0">
                <a:solidFill>
                  <a:srgbClr val="0860A8"/>
                </a:solidFill>
                <a:latin typeface="Arial" charset="0"/>
              </a:rPr>
              <a:t>12</a:t>
            </a:r>
          </a:p>
        </p:txBody>
      </p:sp>
      <p:sp>
        <p:nvSpPr>
          <p:cNvPr id="140" name="AutoShape 89"/>
          <p:cNvSpPr>
            <a:spLocks noChangeArrowheads="1"/>
          </p:cNvSpPr>
          <p:nvPr/>
        </p:nvSpPr>
        <p:spPr bwMode="auto">
          <a:xfrm>
            <a:off x="3103562" y="1066800"/>
            <a:ext cx="1676400" cy="628650"/>
          </a:xfrm>
          <a:prstGeom prst="wedgeRoundRectCallout">
            <a:avLst>
              <a:gd name="adj1" fmla="val 91667"/>
              <a:gd name="adj2" fmla="val 6793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smtClean="0">
                <a:solidFill>
                  <a:srgbClr val="0860A8"/>
                </a:solidFill>
                <a:latin typeface="Arial" charset="0"/>
              </a:rPr>
              <a:t>starts, blocks on D</a:t>
            </a:r>
            <a:r>
              <a:rPr lang="en-US" sz="1600" baseline="-25000" smtClean="0">
                <a:solidFill>
                  <a:srgbClr val="0860A8"/>
                </a:solidFill>
                <a:latin typeface="Arial" charset="0"/>
              </a:rPr>
              <a:t>1</a:t>
            </a:r>
          </a:p>
        </p:txBody>
      </p:sp>
      <p:sp>
        <p:nvSpPr>
          <p:cNvPr id="141" name="AutoShape 86"/>
          <p:cNvSpPr>
            <a:spLocks noChangeArrowheads="1"/>
          </p:cNvSpPr>
          <p:nvPr/>
        </p:nvSpPr>
        <p:spPr bwMode="auto">
          <a:xfrm>
            <a:off x="3375025" y="4965700"/>
            <a:ext cx="1981200" cy="628650"/>
          </a:xfrm>
          <a:prstGeom prst="wedgeRoundRectCallout">
            <a:avLst>
              <a:gd name="adj1" fmla="val 60176"/>
              <a:gd name="adj2" fmla="val -179292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smtClean="0">
                <a:solidFill>
                  <a:srgbClr val="0860A8"/>
                </a:solidFill>
                <a:latin typeface="Arial" charset="0"/>
              </a:rPr>
              <a:t>resumes,</a:t>
            </a:r>
            <a:br>
              <a:rPr lang="en-US" sz="1600" smtClean="0">
                <a:solidFill>
                  <a:srgbClr val="0860A8"/>
                </a:solidFill>
                <a:latin typeface="Arial" charset="0"/>
              </a:rPr>
            </a:br>
            <a:r>
              <a:rPr lang="en-US" sz="1600" smtClean="0">
                <a:solidFill>
                  <a:srgbClr val="0860A8"/>
                </a:solidFill>
                <a:latin typeface="Arial" charset="0"/>
              </a:rPr>
              <a:t>runs to finish</a:t>
            </a:r>
            <a:endParaRPr lang="en-US" sz="2400" smtClean="0">
              <a:solidFill>
                <a:srgbClr val="0860A8"/>
              </a:solidFill>
              <a:latin typeface="Arial" charset="0"/>
            </a:endParaRPr>
          </a:p>
        </p:txBody>
      </p:sp>
      <p:sp>
        <p:nvSpPr>
          <p:cNvPr id="142" name="AutoShape 80"/>
          <p:cNvSpPr>
            <a:spLocks noChangeArrowheads="1"/>
          </p:cNvSpPr>
          <p:nvPr/>
        </p:nvSpPr>
        <p:spPr bwMode="auto">
          <a:xfrm>
            <a:off x="3103562" y="1071562"/>
            <a:ext cx="1676400" cy="628650"/>
          </a:xfrm>
          <a:prstGeom prst="wedgeRoundRectCallout">
            <a:avLst>
              <a:gd name="adj1" fmla="val 91667"/>
              <a:gd name="adj2" fmla="val 6793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smtClean="0">
                <a:solidFill>
                  <a:srgbClr val="0860A8"/>
                </a:solidFill>
                <a:latin typeface="Arial" charset="0"/>
              </a:rPr>
              <a:t>resumes, runs to finish</a:t>
            </a:r>
          </a:p>
        </p:txBody>
      </p:sp>
      <p:sp>
        <p:nvSpPr>
          <p:cNvPr id="143" name="AutoShape 68"/>
          <p:cNvSpPr>
            <a:spLocks noChangeArrowheads="1"/>
          </p:cNvSpPr>
          <p:nvPr/>
        </p:nvSpPr>
        <p:spPr bwMode="auto">
          <a:xfrm>
            <a:off x="1470025" y="4964112"/>
            <a:ext cx="1676400" cy="628650"/>
          </a:xfrm>
          <a:prstGeom prst="wedgeRoundRectCallout">
            <a:avLst>
              <a:gd name="adj1" fmla="val 34375"/>
              <a:gd name="adj2" fmla="val -178537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smtClean="0">
                <a:solidFill>
                  <a:srgbClr val="0860A8"/>
                </a:solidFill>
                <a:latin typeface="Arial" charset="0"/>
              </a:rPr>
              <a:t>starts, blocks on D</a:t>
            </a:r>
            <a:r>
              <a:rPr lang="en-US" sz="1600" baseline="-25000" smtClean="0">
                <a:solidFill>
                  <a:srgbClr val="0860A8"/>
                </a:solidFill>
                <a:latin typeface="Arial" charset="0"/>
              </a:rPr>
              <a:t>1</a:t>
            </a:r>
          </a:p>
        </p:txBody>
      </p:sp>
      <p:sp>
        <p:nvSpPr>
          <p:cNvPr id="144" name="AutoShape 90"/>
          <p:cNvSpPr>
            <a:spLocks noChangeArrowheads="1"/>
          </p:cNvSpPr>
          <p:nvPr/>
        </p:nvSpPr>
        <p:spPr bwMode="auto">
          <a:xfrm>
            <a:off x="1470025" y="4965700"/>
            <a:ext cx="1676400" cy="628650"/>
          </a:xfrm>
          <a:prstGeom prst="wedgeRoundRectCallout">
            <a:avLst>
              <a:gd name="adj1" fmla="val 34375"/>
              <a:gd name="adj2" fmla="val -178537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smtClean="0">
                <a:solidFill>
                  <a:srgbClr val="0860A8"/>
                </a:solidFill>
                <a:latin typeface="Arial" charset="0"/>
              </a:rPr>
              <a:t>resumes, runs to finish</a:t>
            </a:r>
            <a:endParaRPr lang="en-US" sz="2400" smtClean="0">
              <a:solidFill>
                <a:srgbClr val="0860A8"/>
              </a:solidFill>
              <a:latin typeface="Arial" charset="0"/>
            </a:endParaRPr>
          </a:p>
        </p:txBody>
      </p:sp>
      <p:sp>
        <p:nvSpPr>
          <p:cNvPr id="145" name="AutoShape 106"/>
          <p:cNvSpPr>
            <a:spLocks noChangeArrowheads="1"/>
          </p:cNvSpPr>
          <p:nvPr/>
        </p:nvSpPr>
        <p:spPr bwMode="auto">
          <a:xfrm>
            <a:off x="7467600" y="4965700"/>
            <a:ext cx="1622425" cy="628650"/>
          </a:xfrm>
          <a:prstGeom prst="wedgeRoundRectCallout">
            <a:avLst>
              <a:gd name="adj1" fmla="val 2741"/>
              <a:gd name="adj2" fmla="val -18005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smtClean="0">
                <a:solidFill>
                  <a:srgbClr val="0860A8"/>
                </a:solidFill>
                <a:latin typeface="Arial" charset="0"/>
              </a:rPr>
              <a:t>resumes, runs to finish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 animBg="1"/>
      <p:bldP spid="132" grpId="0" animBg="1"/>
      <p:bldP spid="133" grpId="0" animBg="1"/>
      <p:bldP spid="134" grpId="0"/>
      <p:bldP spid="135" grpId="0"/>
      <p:bldP spid="136" grpId="0"/>
      <p:bldP spid="137" grpId="0"/>
      <p:bldP spid="138" grpId="0"/>
      <p:bldP spid="139" grpId="0" animBg="1"/>
      <p:bldP spid="140" grpId="0" animBg="1"/>
      <p:bldP spid="141" grpId="0" animBg="1"/>
      <p:bldP spid="142" grpId="0" animBg="1"/>
      <p:bldP spid="14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chord.project.ClassicProject</a:t>
            </a:r>
            <a:r>
              <a:rPr lang="en-US" dirty="0">
                <a:solidFill>
                  <a:schemeClr val="bg1"/>
                </a:solidFill>
              </a:rPr>
              <a:t> API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077200" cy="510540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ITask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getTask</a:t>
            </a:r>
            <a:r>
              <a:rPr lang="en-US" sz="2000" b="1" dirty="0" smtClean="0">
                <a:solidFill>
                  <a:schemeClr val="bg1"/>
                </a:solidFill>
              </a:rPr>
              <a:t>(String name)</a:t>
            </a:r>
            <a:endParaRPr lang="en-US" sz="20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r</a:t>
            </a:r>
            <a:r>
              <a:rPr lang="en-US" sz="1800" dirty="0" smtClean="0">
                <a:solidFill>
                  <a:schemeClr val="bg1"/>
                </a:solidFill>
              </a:rPr>
              <a:t>epresentation of named task</a:t>
            </a:r>
            <a:endParaRPr lang="en-US" sz="8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0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Object </a:t>
            </a:r>
            <a:r>
              <a:rPr lang="en-US" sz="2000" b="1" dirty="0" err="1">
                <a:solidFill>
                  <a:schemeClr val="bg1"/>
                </a:solidFill>
              </a:rPr>
              <a:t>getTrgt</a:t>
            </a:r>
            <a:r>
              <a:rPr lang="en-US" sz="2000" b="1" dirty="0">
                <a:solidFill>
                  <a:schemeClr val="bg1"/>
                </a:solidFill>
              </a:rPr>
              <a:t>(String name</a:t>
            </a:r>
            <a:r>
              <a:rPr lang="en-US" sz="2000" b="1" dirty="0" smtClean="0">
                <a:solidFill>
                  <a:schemeClr val="bg1"/>
                </a:solidFill>
              </a:rPr>
              <a:t>)</a:t>
            </a:r>
            <a:endParaRPr lang="en-US" sz="20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representation of named target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0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ITask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runTask</a:t>
            </a:r>
            <a:r>
              <a:rPr lang="en-US" sz="2000" b="1" dirty="0">
                <a:solidFill>
                  <a:schemeClr val="bg1"/>
                </a:solidFill>
              </a:rPr>
              <a:t>(String name</a:t>
            </a:r>
            <a:r>
              <a:rPr lang="en-US" sz="2000" b="1" dirty="0" smtClean="0">
                <a:solidFill>
                  <a:schemeClr val="bg1"/>
                </a:solidFill>
              </a:rPr>
              <a:t>)</a:t>
            </a:r>
            <a:endParaRPr lang="en-US" sz="20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run named task (and any needed tasks prior to it)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0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boolean</a:t>
            </a:r>
            <a:r>
              <a:rPr lang="en-US" sz="2000" b="1" dirty="0" smtClean="0">
                <a:solidFill>
                  <a:schemeClr val="bg1"/>
                </a:solidFill>
              </a:rPr>
              <a:t> is</a:t>
            </a:r>
            <a:r>
              <a:rPr lang="en-US" sz="2000" dirty="0" smtClean="0">
                <a:solidFill>
                  <a:schemeClr val="bg1"/>
                </a:solidFill>
              </a:rPr>
              <a:t>[</a:t>
            </a:r>
            <a:r>
              <a:rPr lang="en-US" sz="2000" b="1" dirty="0" err="1" smtClean="0">
                <a:solidFill>
                  <a:schemeClr val="bg1"/>
                </a:solidFill>
              </a:rPr>
              <a:t>Task</a:t>
            </a:r>
            <a:r>
              <a:rPr lang="en-US" sz="2000" dirty="0" err="1" smtClean="0">
                <a:solidFill>
                  <a:schemeClr val="bg1"/>
                </a:solidFill>
              </a:rPr>
              <a:t>|</a:t>
            </a:r>
            <a:r>
              <a:rPr lang="en-US" sz="2000" b="1" dirty="0" err="1" smtClean="0">
                <a:solidFill>
                  <a:schemeClr val="bg1"/>
                </a:solidFill>
              </a:rPr>
              <a:t>Trgt</a:t>
            </a:r>
            <a:r>
              <a:rPr lang="en-US" sz="2000" dirty="0" smtClean="0">
                <a:solidFill>
                  <a:schemeClr val="bg1"/>
                </a:solidFill>
              </a:rPr>
              <a:t>]</a:t>
            </a:r>
            <a:r>
              <a:rPr lang="en-US" sz="2000" b="1" dirty="0" smtClean="0">
                <a:solidFill>
                  <a:schemeClr val="bg1"/>
                </a:solidFill>
              </a:rPr>
              <a:t>Done(String name)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is named task/target already executed/computed?</a:t>
            </a:r>
            <a:endParaRPr lang="en-US" sz="6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0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void set</a:t>
            </a:r>
            <a:r>
              <a:rPr lang="en-US" sz="2000" dirty="0" smtClean="0">
                <a:solidFill>
                  <a:schemeClr val="bg1"/>
                </a:solidFill>
              </a:rPr>
              <a:t>[</a:t>
            </a:r>
            <a:r>
              <a:rPr lang="en-US" sz="2000" b="1" dirty="0" err="1" smtClean="0">
                <a:solidFill>
                  <a:schemeClr val="bg1"/>
                </a:solidFill>
              </a:rPr>
              <a:t>Task</a:t>
            </a:r>
            <a:r>
              <a:rPr lang="en-US" sz="2000" dirty="0" err="1" smtClean="0">
                <a:solidFill>
                  <a:schemeClr val="bg1"/>
                </a:solidFill>
              </a:rPr>
              <a:t>|</a:t>
            </a:r>
            <a:r>
              <a:rPr lang="en-US" sz="2000" b="1" dirty="0" err="1" smtClean="0">
                <a:solidFill>
                  <a:schemeClr val="bg1"/>
                </a:solidFill>
              </a:rPr>
              <a:t>Trgt</a:t>
            </a:r>
            <a:r>
              <a:rPr lang="en-US" sz="2000" dirty="0" smtClean="0">
                <a:solidFill>
                  <a:schemeClr val="bg1"/>
                </a:solidFill>
              </a:rPr>
              <a:t>]</a:t>
            </a:r>
            <a:r>
              <a:rPr lang="en-US" sz="2000" b="1" dirty="0" smtClean="0">
                <a:solidFill>
                  <a:schemeClr val="bg1"/>
                </a:solidFill>
              </a:rPr>
              <a:t>Done(String </a:t>
            </a:r>
            <a:r>
              <a:rPr lang="en-US" sz="2000" b="1" dirty="0">
                <a:solidFill>
                  <a:schemeClr val="bg1"/>
                </a:solidFill>
              </a:rPr>
              <a:t>name</a:t>
            </a:r>
            <a:r>
              <a:rPr lang="en-US" sz="2000" b="1" dirty="0" smtClean="0">
                <a:solidFill>
                  <a:schemeClr val="bg1"/>
                </a:solidFill>
              </a:rPr>
              <a:t>)</a:t>
            </a:r>
            <a:endParaRPr lang="en-US" sz="20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set ‘done’ bit of named task/target to 1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5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void </a:t>
            </a:r>
            <a:r>
              <a:rPr lang="en-US" sz="2000" b="1" dirty="0" smtClean="0">
                <a:solidFill>
                  <a:schemeClr val="bg1"/>
                </a:solidFill>
              </a:rPr>
              <a:t>reset</a:t>
            </a:r>
            <a:r>
              <a:rPr lang="en-US" sz="2000" dirty="0" smtClean="0">
                <a:solidFill>
                  <a:schemeClr val="bg1"/>
                </a:solidFill>
              </a:rPr>
              <a:t>[</a:t>
            </a:r>
            <a:r>
              <a:rPr lang="en-US" sz="2000" b="1" dirty="0" err="1" smtClean="0">
                <a:solidFill>
                  <a:schemeClr val="bg1"/>
                </a:solidFill>
              </a:rPr>
              <a:t>Task</a:t>
            </a:r>
            <a:r>
              <a:rPr lang="en-US" sz="2000" dirty="0" err="1" smtClean="0">
                <a:solidFill>
                  <a:schemeClr val="bg1"/>
                </a:solidFill>
              </a:rPr>
              <a:t>|</a:t>
            </a:r>
            <a:r>
              <a:rPr lang="en-US" sz="2000" b="1" dirty="0" err="1" smtClean="0">
                <a:solidFill>
                  <a:schemeClr val="bg1"/>
                </a:solidFill>
              </a:rPr>
              <a:t>Trgt</a:t>
            </a:r>
            <a:r>
              <a:rPr lang="en-US" sz="2000" dirty="0" smtClean="0">
                <a:solidFill>
                  <a:schemeClr val="bg1"/>
                </a:solidFill>
              </a:rPr>
              <a:t>]</a:t>
            </a:r>
            <a:r>
              <a:rPr lang="en-US" sz="2000" b="1" dirty="0" smtClean="0">
                <a:solidFill>
                  <a:schemeClr val="bg1"/>
                </a:solidFill>
              </a:rPr>
              <a:t>Done(String name)</a:t>
            </a:r>
            <a:endParaRPr lang="en-US" sz="20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Set ‘done’ bit of named task/target to 0</a:t>
            </a:r>
            <a:endParaRPr 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67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 Java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7543800" cy="5562600"/>
          </a:xfrm>
          <a:ln w="25400">
            <a:solidFill>
              <a:schemeClr val="bg1">
                <a:lumMod val="50000"/>
              </a:schemeClr>
            </a:solidFill>
          </a:ln>
        </p:spPr>
        <p:txBody>
          <a:bodyPr lIns="182880" rIns="182880"/>
          <a:lstStyle/>
          <a:p>
            <a:pPr marL="0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package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chord.analyses.alias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;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@Chord(name = </a:t>
            </a:r>
            <a:r>
              <a:rPr lang="en-US" sz="1600" dirty="0">
                <a:solidFill>
                  <a:schemeClr val="bg1"/>
                </a:solidFill>
              </a:rPr>
              <a:t>"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cicg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-java</a:t>
            </a:r>
            <a:r>
              <a:rPr lang="en-US" sz="1600" dirty="0">
                <a:solidFill>
                  <a:schemeClr val="bg1"/>
                </a:solidFill>
              </a:rPr>
              <a:t>"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, consumes = { </a:t>
            </a:r>
            <a:r>
              <a:rPr lang="en-US" sz="1600" dirty="0" smtClean="0">
                <a:solidFill>
                  <a:schemeClr val="bg1"/>
                </a:solidFill>
              </a:rPr>
              <a:t>"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IM</a:t>
            </a:r>
            <a:r>
              <a:rPr lang="en-US" sz="1600" dirty="0" smtClean="0">
                <a:solidFill>
                  <a:schemeClr val="bg1"/>
                </a:solidFill>
              </a:rPr>
              <a:t>"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})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CICGAnalysis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extends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JavaAnalysis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{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private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ProgramRel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cg;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@Override public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void run()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{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cg = (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ProgramRel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)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ClassicProject.g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().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getTrgt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</a:rPr>
              <a:t>"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IM</a:t>
            </a:r>
            <a:r>
              <a:rPr lang="en-US" sz="1600" dirty="0">
                <a:solidFill>
                  <a:schemeClr val="bg1"/>
                </a:solidFill>
              </a:rPr>
              <a:t>"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);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}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public Set&lt;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jq_Method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&gt;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getCallees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(Quad q) {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if (!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cg.isOpen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())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cg.load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();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RelView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view =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cg.getView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();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view.selectAndDelete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(0, q);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Iterable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&lt;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jq_Method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&gt; res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= view.getAry1ValTuples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();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Set&lt;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jq_Method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&gt;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callees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HashSet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&lt;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jq_Method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&gt;();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for (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jq_Method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m : res)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callees.add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(m);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view.free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();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return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callees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; 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}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public void free() {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if (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cg.isOpen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())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cg.close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();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}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53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 Java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924800" cy="3581400"/>
          </a:xfrm>
          <a:ln w="25400">
            <a:solidFill>
              <a:schemeClr val="bg1">
                <a:lumMod val="50000"/>
              </a:schemeClr>
            </a:solidFill>
          </a:ln>
        </p:spPr>
        <p:txBody>
          <a:bodyPr lIns="182880" tIns="182880" rIns="182880" bIns="182880"/>
          <a:lstStyle/>
          <a:p>
            <a:pPr marL="0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@Chord(name = </a:t>
            </a:r>
            <a:r>
              <a:rPr lang="en-US" sz="1600" dirty="0">
                <a:solidFill>
                  <a:schemeClr val="bg1"/>
                </a:solidFill>
              </a:rPr>
              <a:t>"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my-java</a:t>
            </a:r>
            <a:r>
              <a:rPr lang="en-US" sz="1600" dirty="0">
                <a:solidFill>
                  <a:schemeClr val="bg1"/>
                </a:solidFill>
              </a:rPr>
              <a:t>"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)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MyAnalysis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extends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JavaAnalysis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{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@Override public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void run()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{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ClassicProject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p =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ClassicProject.g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();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CICGAnalysis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a = (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CICGAnalysis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)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p.getTask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</a:rPr>
              <a:t>"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cicg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-java</a:t>
            </a:r>
            <a:r>
              <a:rPr lang="en-US" sz="1600" dirty="0">
                <a:solidFill>
                  <a:schemeClr val="bg1"/>
                </a:solidFill>
              </a:rPr>
              <a:t>"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);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p.runTask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(a);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for (Quad q : ...) {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     Set&lt;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jq_Method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&gt;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tgts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a.getCallees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(q);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     ...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}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a.free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();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}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0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Specialized Java Analyses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0138"/>
            <a:ext cx="8001000" cy="5376862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200" dirty="0" err="1" smtClean="0">
                <a:solidFill>
                  <a:schemeClr val="bg1"/>
                </a:solidFill>
                <a:latin typeface="Tahoma" pitchFamily="34" charset="0"/>
              </a:rPr>
              <a:t>rogramDom</a:t>
            </a:r>
            <a:r>
              <a:rPr lang="en-US" sz="2200" dirty="0" smtClean="0">
                <a:solidFill>
                  <a:schemeClr val="bg1"/>
                </a:solidFill>
                <a:latin typeface="Tahoma" pitchFamily="34" charset="0"/>
              </a:rPr>
              <a:t>: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900" dirty="0" smtClean="0">
                <a:solidFill>
                  <a:schemeClr val="bg1"/>
                </a:solidFill>
                <a:latin typeface="Tahoma" pitchFamily="34" charset="0"/>
              </a:rPr>
              <a:t>Consumes targets specified in @Chord annotation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900" dirty="0">
                <a:solidFill>
                  <a:schemeClr val="bg1"/>
                </a:solidFill>
                <a:latin typeface="Tahoma" pitchFamily="34" charset="0"/>
              </a:rPr>
              <a:t>P</a:t>
            </a:r>
            <a:r>
              <a:rPr lang="en-US" sz="1900" dirty="0" smtClean="0">
                <a:solidFill>
                  <a:schemeClr val="bg1"/>
                </a:solidFill>
                <a:latin typeface="Tahoma" pitchFamily="34" charset="0"/>
              </a:rPr>
              <a:t>roduces only a single target (the defined program domain itself)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900" dirty="0" smtClean="0">
                <a:solidFill>
                  <a:schemeClr val="bg1"/>
                </a:solidFill>
                <a:latin typeface="Tahoma" pitchFamily="34" charset="0"/>
              </a:rPr>
              <a:t>run() method computes and saves domain to disk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endParaRPr lang="en-US" sz="1800" dirty="0" smtClean="0">
              <a:solidFill>
                <a:schemeClr val="bg1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200" dirty="0" err="1" smtClean="0">
                <a:solidFill>
                  <a:schemeClr val="bg1"/>
                </a:solidFill>
                <a:latin typeface="Tahoma" pitchFamily="34" charset="0"/>
              </a:rPr>
              <a:t>ProgramRel</a:t>
            </a:r>
            <a:r>
              <a:rPr lang="en-US" sz="2200" dirty="0" smtClean="0">
                <a:solidFill>
                  <a:schemeClr val="bg1"/>
                </a:solidFill>
                <a:latin typeface="Tahoma" pitchFamily="34" charset="0"/>
              </a:rPr>
              <a:t>: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900" dirty="0" smtClean="0">
                <a:solidFill>
                  <a:schemeClr val="bg1"/>
                </a:solidFill>
                <a:latin typeface="Tahoma" pitchFamily="34" charset="0"/>
              </a:rPr>
              <a:t>Consumes targets specified in @Chord annotation, plus target of each of its program domains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900" dirty="0" smtClean="0">
                <a:solidFill>
                  <a:schemeClr val="bg1"/>
                </a:solidFill>
                <a:latin typeface="Tahoma" pitchFamily="34" charset="0"/>
              </a:rPr>
              <a:t>Produces only a single target (the defined program relation itself)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900" dirty="0" smtClean="0">
                <a:solidFill>
                  <a:schemeClr val="bg1"/>
                </a:solidFill>
                <a:latin typeface="Tahoma" pitchFamily="34" charset="0"/>
              </a:rPr>
              <a:t>run() method computes and saves relation to disk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endParaRPr lang="en-US" sz="1800" dirty="0" smtClean="0">
              <a:solidFill>
                <a:schemeClr val="bg1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200" dirty="0" err="1" smtClean="0">
                <a:solidFill>
                  <a:schemeClr val="bg1"/>
                </a:solidFill>
                <a:latin typeface="Tahoma" pitchFamily="34" charset="0"/>
              </a:rPr>
              <a:t>DlogAnalysis</a:t>
            </a:r>
            <a:r>
              <a:rPr lang="en-US" sz="2200" dirty="0" smtClean="0">
                <a:solidFill>
                  <a:schemeClr val="bg1"/>
                </a:solidFill>
                <a:latin typeface="Tahoma" pitchFamily="34" charset="0"/>
              </a:rPr>
              <a:t>: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900" dirty="0" smtClean="0">
                <a:solidFill>
                  <a:schemeClr val="bg1"/>
                </a:solidFill>
                <a:latin typeface="Tahoma" pitchFamily="34" charset="0"/>
              </a:rPr>
              <a:t>Consumes only its declared domains and declared input relations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900" dirty="0" smtClean="0">
                <a:solidFill>
                  <a:schemeClr val="bg1"/>
                </a:solidFill>
                <a:latin typeface="Tahoma" pitchFamily="34" charset="0"/>
              </a:rPr>
              <a:t>Produces only its declared output relations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900" dirty="0">
                <a:solidFill>
                  <a:schemeClr val="bg1"/>
                </a:solidFill>
                <a:latin typeface="Tahoma" pitchFamily="34" charset="0"/>
              </a:rPr>
              <a:t>r</a:t>
            </a:r>
            <a:r>
              <a:rPr lang="en-US" sz="1900" dirty="0" smtClean="0">
                <a:solidFill>
                  <a:schemeClr val="bg1"/>
                </a:solidFill>
                <a:latin typeface="Tahoma" pitchFamily="34" charset="0"/>
              </a:rPr>
              <a:t>un() method runs </a:t>
            </a:r>
            <a:r>
              <a:rPr lang="en-US" sz="1900" dirty="0" err="1" smtClean="0">
                <a:solidFill>
                  <a:schemeClr val="bg1"/>
                </a:solidFill>
                <a:latin typeface="Tahoma" pitchFamily="34" charset="0"/>
              </a:rPr>
              <a:t>bddbddb</a:t>
            </a:r>
            <a:endParaRPr lang="en-US" sz="1900" b="1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74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Analyses </a:t>
            </a:r>
            <a:r>
              <a:rPr lang="en-US" dirty="0">
                <a:solidFill>
                  <a:schemeClr val="bg1"/>
                </a:solidFill>
              </a:rPr>
              <a:t>as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638800"/>
          </a:xfrm>
        </p:spPr>
        <p:txBody>
          <a:bodyPr/>
          <a:lstStyle/>
          <a:p>
            <a:pPr marL="514350" indent="-514350">
              <a:buClr>
                <a:schemeClr val="bg1"/>
              </a:buClr>
              <a:buAutoNum type="arabicPeriod"/>
            </a:pPr>
            <a:r>
              <a:rPr lang="en-US" sz="2600" dirty="0" smtClean="0">
                <a:solidFill>
                  <a:schemeClr val="bg1"/>
                </a:solidFill>
              </a:rPr>
              <a:t>Modularity</a:t>
            </a:r>
          </a:p>
          <a:p>
            <a:pPr marL="914400" lvl="2" indent="-514350"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each analysis is written </a:t>
            </a:r>
            <a:r>
              <a:rPr lang="en-US" sz="2200" dirty="0" smtClean="0">
                <a:solidFill>
                  <a:schemeClr val="bg1"/>
                </a:solidFill>
              </a:rPr>
              <a:t>independently</a:t>
            </a:r>
          </a:p>
          <a:p>
            <a:pPr marL="514350" indent="-514350">
              <a:buFont typeface="Times New Roman" pitchFamily="18" charset="0"/>
              <a:buAutoNum type="arabicPeriod"/>
            </a:pPr>
            <a:endParaRPr lang="en-US" sz="100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en-US" sz="2600" dirty="0" smtClean="0">
                <a:solidFill>
                  <a:schemeClr val="bg1"/>
                </a:solidFill>
              </a:rPr>
              <a:t>Flexibility</a:t>
            </a:r>
          </a:p>
          <a:p>
            <a:pPr marL="914400" lvl="1" indent="-51435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analyses can interact in powerful ways with other analyses (by user-specified data/control dependencies</a:t>
            </a:r>
            <a:r>
              <a:rPr lang="en-US" sz="2200" dirty="0" smtClean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Times New Roman" pitchFamily="18" charset="0"/>
              <a:buAutoNum type="arabicPeriod"/>
            </a:pPr>
            <a:endParaRPr lang="en-US" sz="100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en-US" sz="2600" dirty="0" smtClean="0">
                <a:solidFill>
                  <a:schemeClr val="bg1"/>
                </a:solidFill>
              </a:rPr>
              <a:t>Efficiency</a:t>
            </a:r>
          </a:p>
          <a:p>
            <a:pPr marL="914400" lvl="1" indent="-457200"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analyses executed in demand-driven fashion</a:t>
            </a:r>
          </a:p>
          <a:p>
            <a:pPr marL="914400" lvl="1" indent="-457200"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results computed by each analysis automatically cached for reuse by other analyses without re-computation</a:t>
            </a:r>
          </a:p>
          <a:p>
            <a:pPr marL="914400" lvl="1" indent="-457200"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independent analyses automatically executed in parallel</a:t>
            </a:r>
          </a:p>
          <a:p>
            <a:pPr marL="514350" indent="-514350">
              <a:buAutoNum type="arabicPeriod"/>
            </a:pPr>
            <a:endParaRPr lang="en-US" sz="100" dirty="0" smtClean="0">
              <a:solidFill>
                <a:schemeClr val="bg1"/>
              </a:solidFill>
            </a:endParaRP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en-US" sz="2600" dirty="0" smtClean="0">
                <a:solidFill>
                  <a:schemeClr val="bg1"/>
                </a:solidFill>
              </a:rPr>
              <a:t>Reliability</a:t>
            </a:r>
          </a:p>
          <a:p>
            <a:pPr marL="914400" lvl="1" indent="-51435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result </a:t>
            </a:r>
            <a:r>
              <a:rPr lang="en-US" sz="2200" dirty="0">
                <a:solidFill>
                  <a:schemeClr val="bg1"/>
                </a:solidFill>
              </a:rPr>
              <a:t>is </a:t>
            </a:r>
            <a:r>
              <a:rPr lang="en-US" sz="2200" dirty="0" smtClean="0">
                <a:solidFill>
                  <a:schemeClr val="bg1"/>
                </a:solidFill>
              </a:rPr>
              <a:t>independent of </a:t>
            </a:r>
            <a:r>
              <a:rPr lang="en-US" sz="2200" dirty="0">
                <a:solidFill>
                  <a:schemeClr val="bg1"/>
                </a:solidFill>
              </a:rPr>
              <a:t>order in which analyses </a:t>
            </a:r>
            <a:r>
              <a:rPr lang="en-US" sz="2200" dirty="0" smtClean="0">
                <a:solidFill>
                  <a:schemeClr val="bg1"/>
                </a:solidFill>
              </a:rPr>
              <a:t>are run</a:t>
            </a:r>
          </a:p>
        </p:txBody>
      </p:sp>
    </p:spTree>
    <p:extLst>
      <p:ext uri="{BB962C8B-B14F-4D97-AF65-F5344CB8AC3E}">
        <p14:creationId xmlns:p14="http://schemas.microsoft.com/office/powerpoint/2010/main" val="33907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Outline of Tutorial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Part 1: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Getting Started With Chord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Program Representation</a:t>
            </a:r>
            <a:endParaRPr lang="en-US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Part 2: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Analysis Using </a:t>
            </a:r>
            <a:r>
              <a:rPr lang="en-US" sz="2600" dirty="0" err="1" smtClean="0">
                <a:solidFill>
                  <a:schemeClr val="bg1"/>
                </a:solidFill>
              </a:rPr>
              <a:t>Datalog</a:t>
            </a:r>
            <a:r>
              <a:rPr lang="en-US" sz="2600" dirty="0" smtClean="0">
                <a:solidFill>
                  <a:schemeClr val="bg1"/>
                </a:solidFill>
              </a:rPr>
              <a:t>/BDDs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Chaining </a:t>
            </a:r>
            <a:r>
              <a:rPr lang="en-US" sz="2600" dirty="0">
                <a:solidFill>
                  <a:schemeClr val="bg1"/>
                </a:solidFill>
              </a:rPr>
              <a:t>Analyses </a:t>
            </a:r>
            <a:r>
              <a:rPr lang="en-US" sz="2600" dirty="0" smtClean="0">
                <a:solidFill>
                  <a:schemeClr val="bg1"/>
                </a:solidFill>
              </a:rPr>
              <a:t>Together</a:t>
            </a:r>
            <a:endParaRPr lang="en-US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Part 3: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Context-Sensitive Analysis</a:t>
            </a:r>
            <a:endParaRPr lang="en-US" sz="26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287545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91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91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91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91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9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Context-Sensitive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381000" y="1066800"/>
            <a:ext cx="8305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b="0" dirty="0" smtClean="0">
                <a:solidFill>
                  <a:schemeClr val="bg1"/>
                </a:solidFill>
              </a:rPr>
              <a:t>Respects inter-procedural control-flow to varying degrees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500" b="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b="0" dirty="0" smtClean="0">
                <a:solidFill>
                  <a:schemeClr val="bg1"/>
                </a:solidFill>
              </a:rPr>
              <a:t>Broadly two kinds:</a:t>
            </a:r>
            <a:endParaRPr lang="en-US" sz="500" b="0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Bottom-Up: analyze method without any knowledge of its callers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Top-Down: analyze method only in called contexts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500" b="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b="0" dirty="0" smtClean="0">
                <a:solidFill>
                  <a:schemeClr val="bg1"/>
                </a:solidFill>
              </a:rPr>
              <a:t>Two kinds of top-down approaches:</a:t>
            </a:r>
            <a:endParaRPr lang="en-US" sz="500" b="0" dirty="0" smtClean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Cloning-based (k-limited)</a:t>
            </a:r>
            <a:endParaRPr lang="en-US" sz="2000" b="0" i="1" dirty="0" smtClean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Summary-based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500" b="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b="0" dirty="0" smtClean="0">
                <a:solidFill>
                  <a:schemeClr val="bg1"/>
                </a:solidFill>
              </a:rPr>
              <a:t>Fully context-sensitive approaches:</a:t>
            </a:r>
            <a:endParaRPr lang="en-US" sz="500" b="0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Bottom-up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Top-down summary-based</a:t>
            </a:r>
            <a:endParaRPr lang="en-US" sz="2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30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Context-Sensitive Analysis in Chord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381000" y="1143000"/>
            <a:ext cx="8305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b="0" dirty="0" smtClean="0">
                <a:solidFill>
                  <a:schemeClr val="bg1"/>
                </a:solidFill>
              </a:rPr>
              <a:t>Top-down: both cloning-based and summary-based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500" b="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b="0" dirty="0" smtClean="0">
                <a:solidFill>
                  <a:schemeClr val="bg1"/>
                </a:solidFill>
              </a:rPr>
              <a:t>Cloning-based analysis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</a:rPr>
              <a:t>k</a:t>
            </a:r>
            <a:r>
              <a:rPr lang="en-US" sz="2000" b="0" dirty="0" smtClean="0">
                <a:solidFill>
                  <a:schemeClr val="bg1"/>
                </a:solidFill>
              </a:rPr>
              <a:t>-CFA, k-object-sensitivity, hybrid</a:t>
            </a:r>
            <a:endParaRPr lang="en-US" sz="1500" b="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2400" b="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b="0" dirty="0" smtClean="0">
                <a:solidFill>
                  <a:schemeClr val="bg1"/>
                </a:solidFill>
              </a:rPr>
              <a:t>Summary-based analysis</a:t>
            </a:r>
            <a:endParaRPr lang="en-US" sz="500" b="0" dirty="0" smtClean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Tabulation algorithm from Reps, </a:t>
            </a:r>
            <a:r>
              <a:rPr lang="en-US" sz="2000" b="0" dirty="0" err="1" smtClean="0">
                <a:solidFill>
                  <a:schemeClr val="bg1"/>
                </a:solidFill>
              </a:rPr>
              <a:t>Horwitz</a:t>
            </a:r>
            <a:r>
              <a:rPr lang="en-US" sz="2000" b="0" dirty="0" smtClean="0">
                <a:solidFill>
                  <a:schemeClr val="bg1"/>
                </a:solidFill>
              </a:rPr>
              <a:t>, </a:t>
            </a:r>
            <a:r>
              <a:rPr lang="en-US" sz="2000" b="0" dirty="0" err="1" smtClean="0">
                <a:solidFill>
                  <a:schemeClr val="bg1"/>
                </a:solidFill>
              </a:rPr>
              <a:t>Sagiv</a:t>
            </a:r>
            <a:r>
              <a:rPr lang="en-US" sz="2000" b="0" dirty="0" smtClean="0">
                <a:solidFill>
                  <a:schemeClr val="bg1"/>
                </a:solidFill>
              </a:rPr>
              <a:t> (POPL’95)</a:t>
            </a:r>
            <a:endParaRPr lang="en-US" sz="2000" b="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8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94" name="AutoShape 54"/>
          <p:cNvSpPr>
            <a:spLocks noChangeArrowheads="1"/>
          </p:cNvSpPr>
          <p:nvPr/>
        </p:nvSpPr>
        <p:spPr bwMode="auto">
          <a:xfrm>
            <a:off x="990600" y="5800725"/>
            <a:ext cx="2743200" cy="53340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7493" name="AutoShape 53"/>
          <p:cNvSpPr>
            <a:spLocks noChangeArrowheads="1"/>
          </p:cNvSpPr>
          <p:nvPr/>
        </p:nvSpPr>
        <p:spPr bwMode="auto">
          <a:xfrm>
            <a:off x="860425" y="2319338"/>
            <a:ext cx="3581400" cy="2252662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74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Example: Context-Insensitive Analysis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57446" name="AutoShape 6"/>
          <p:cNvCxnSpPr>
            <a:cxnSpLocks noChangeShapeType="1"/>
          </p:cNvCxnSpPr>
          <p:nvPr/>
        </p:nvCxnSpPr>
        <p:spPr bwMode="auto">
          <a:xfrm>
            <a:off x="4724400" y="7429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47" name="AutoShape 7"/>
          <p:cNvCxnSpPr>
            <a:cxnSpLocks noChangeShapeType="1"/>
          </p:cNvCxnSpPr>
          <p:nvPr/>
        </p:nvCxnSpPr>
        <p:spPr bwMode="auto">
          <a:xfrm>
            <a:off x="4724400" y="7429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48" name="AutoShape 8"/>
          <p:cNvCxnSpPr>
            <a:cxnSpLocks noChangeShapeType="1"/>
          </p:cNvCxnSpPr>
          <p:nvPr/>
        </p:nvCxnSpPr>
        <p:spPr bwMode="auto">
          <a:xfrm>
            <a:off x="4724400" y="7429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7449" name="AutoShape 9"/>
          <p:cNvSpPr>
            <a:spLocks noChangeArrowheads="1"/>
          </p:cNvSpPr>
          <p:nvPr/>
        </p:nvSpPr>
        <p:spPr bwMode="auto">
          <a:xfrm>
            <a:off x="2252663" y="5802313"/>
            <a:ext cx="1352550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57495" name="AutoShape 55"/>
          <p:cNvCxnSpPr>
            <a:cxnSpLocks noChangeShapeType="1"/>
            <a:stCxn id="957507" idx="1"/>
            <a:endCxn id="957493" idx="1"/>
          </p:cNvCxnSpPr>
          <p:nvPr/>
        </p:nvCxnSpPr>
        <p:spPr bwMode="auto">
          <a:xfrm rot="10800000" flipV="1">
            <a:off x="860425" y="1824038"/>
            <a:ext cx="153988" cy="1622425"/>
          </a:xfrm>
          <a:prstGeom prst="curvedConnector3">
            <a:avLst>
              <a:gd name="adj1" fmla="val 345356"/>
            </a:avLst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7497" name="Text Box 57"/>
          <p:cNvSpPr txBox="1">
            <a:spLocks noChangeArrowheads="1"/>
          </p:cNvSpPr>
          <p:nvPr/>
        </p:nvSpPr>
        <p:spPr bwMode="auto">
          <a:xfrm>
            <a:off x="112713" y="2392363"/>
            <a:ext cx="3222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57503" name="Text Box 63"/>
          <p:cNvSpPr txBox="1">
            <a:spLocks noChangeArrowheads="1"/>
          </p:cNvSpPr>
          <p:nvPr/>
        </p:nvSpPr>
        <p:spPr bwMode="auto">
          <a:xfrm>
            <a:off x="1921145" y="4830763"/>
            <a:ext cx="596638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2, 3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7507" name="AutoShape 67"/>
          <p:cNvSpPr>
            <a:spLocks noChangeArrowheads="1"/>
          </p:cNvSpPr>
          <p:nvPr/>
        </p:nvSpPr>
        <p:spPr bwMode="auto">
          <a:xfrm>
            <a:off x="1014413" y="1677988"/>
            <a:ext cx="2566987" cy="29210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7508" name="AutoShape 68"/>
          <p:cNvSpPr>
            <a:spLocks noChangeArrowheads="1"/>
          </p:cNvSpPr>
          <p:nvPr/>
        </p:nvSpPr>
        <p:spPr bwMode="auto">
          <a:xfrm>
            <a:off x="2635250" y="4088772"/>
            <a:ext cx="1239838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09" name="AutoShape 69"/>
          <p:cNvSpPr>
            <a:spLocks noChangeArrowheads="1"/>
          </p:cNvSpPr>
          <p:nvPr/>
        </p:nvSpPr>
        <p:spPr bwMode="auto">
          <a:xfrm>
            <a:off x="2263775" y="2328863"/>
            <a:ext cx="1112838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10" name="AutoShape 70"/>
          <p:cNvSpPr>
            <a:spLocks noChangeArrowheads="1"/>
          </p:cNvSpPr>
          <p:nvPr/>
        </p:nvSpPr>
        <p:spPr bwMode="auto">
          <a:xfrm>
            <a:off x="2625725" y="3435830"/>
            <a:ext cx="1249363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11" name="AutoShape 71"/>
          <p:cNvSpPr>
            <a:spLocks noChangeArrowheads="1"/>
          </p:cNvSpPr>
          <p:nvPr/>
        </p:nvSpPr>
        <p:spPr bwMode="auto">
          <a:xfrm>
            <a:off x="2263775" y="2761622"/>
            <a:ext cx="1103313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12" name="Rectangle 72"/>
          <p:cNvSpPr>
            <a:spLocks noChangeArrowheads="1"/>
          </p:cNvSpPr>
          <p:nvPr/>
        </p:nvSpPr>
        <p:spPr bwMode="auto">
          <a:xfrm>
            <a:off x="990600" y="3211513"/>
            <a:ext cx="3484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for (int i = 0; i &lt; K; i++)</a:t>
            </a:r>
          </a:p>
        </p:txBody>
      </p:sp>
      <p:sp>
        <p:nvSpPr>
          <p:cNvPr id="957513" name="Rectangle 73"/>
          <p:cNvSpPr>
            <a:spLocks noChangeArrowheads="1"/>
          </p:cNvSpPr>
          <p:nvPr/>
        </p:nvSpPr>
        <p:spPr bwMode="auto">
          <a:xfrm>
            <a:off x="1000125" y="3865563"/>
            <a:ext cx="3484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for (int i = 0; i &lt; M; i++)</a:t>
            </a:r>
          </a:p>
        </p:txBody>
      </p:sp>
      <p:sp>
        <p:nvSpPr>
          <p:cNvPr id="957514" name="AutoShape 74"/>
          <p:cNvSpPr>
            <a:spLocks noChangeArrowheads="1"/>
          </p:cNvSpPr>
          <p:nvPr/>
        </p:nvSpPr>
        <p:spPr bwMode="auto">
          <a:xfrm>
            <a:off x="2122488" y="1687513"/>
            <a:ext cx="1143000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552700" y="4572000"/>
            <a:ext cx="0" cy="1256966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5" name="Picture 101" descr="cro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45020"/>
            <a:ext cx="430213" cy="43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AutoShape 43"/>
          <p:cNvSpPr>
            <a:spLocks noChangeArrowheads="1"/>
          </p:cNvSpPr>
          <p:nvPr/>
        </p:nvSpPr>
        <p:spPr bwMode="auto">
          <a:xfrm>
            <a:off x="5486400" y="1012825"/>
            <a:ext cx="2500791" cy="434975"/>
          </a:xfrm>
          <a:prstGeom prst="roundRect">
            <a:avLst>
              <a:gd name="adj" fmla="val 16667"/>
            </a:avLst>
          </a:prstGeom>
          <a:noFill/>
          <a:ln w="25400" algn="ctr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0" dirty="0" smtClean="0">
                <a:solidFill>
                  <a:schemeClr val="bg1"/>
                </a:solidFill>
              </a:rPr>
              <a:t>disjoint-reach(</a:t>
            </a:r>
            <a:r>
              <a:rPr lang="en-US" sz="1800" dirty="0" smtClean="0">
                <a:solidFill>
                  <a:schemeClr val="bg1"/>
                </a:solidFill>
                <a:latin typeface="Courier New" pitchFamily="49" charset="0"/>
              </a:rPr>
              <a:t>el</a:t>
            </a:r>
            <a:r>
              <a:rPr lang="en-US" sz="1800" b="0" dirty="0" smtClean="0">
                <a:solidFill>
                  <a:schemeClr val="bg1"/>
                </a:solidFill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urier New" pitchFamily="49" charset="0"/>
              </a:rPr>
              <a:t>fl</a:t>
            </a:r>
            <a:r>
              <a:rPr lang="en-US" sz="1800" b="0" dirty="0" smtClean="0">
                <a:solidFill>
                  <a:schemeClr val="bg1"/>
                </a:solidFill>
              </a:rPr>
              <a:t>)?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8" name="Rectangle 79"/>
          <p:cNvSpPr>
            <a:spLocks noChangeArrowheads="1"/>
          </p:cNvSpPr>
          <p:nvPr/>
        </p:nvSpPr>
        <p:spPr bwMode="auto">
          <a:xfrm>
            <a:off x="381000" y="990600"/>
            <a:ext cx="4343400" cy="401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 events, floors;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static void main(String[] a)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b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el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this.events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el;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this.floors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Event e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Event();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[*] = e;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Floor f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Floor();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[*] = f;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9" name="Rectangle 78"/>
          <p:cNvSpPr>
            <a:spLocks noChangeArrowheads="1"/>
          </p:cNvSpPr>
          <p:nvPr/>
        </p:nvSpPr>
        <p:spPr bwMode="auto">
          <a:xfrm>
            <a:off x="381000" y="5114925"/>
            <a:ext cx="35814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a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[…];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a;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54" name="AutoShape 2"/>
          <p:cNvCxnSpPr>
            <a:cxnSpLocks noChangeShapeType="1"/>
          </p:cNvCxnSpPr>
          <p:nvPr/>
        </p:nvCxnSpPr>
        <p:spPr bwMode="auto">
          <a:xfrm flipH="1">
            <a:off x="5708473" y="2617258"/>
            <a:ext cx="4763" cy="3365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" name="AutoShape 3"/>
          <p:cNvCxnSpPr>
            <a:cxnSpLocks noChangeShapeType="1"/>
          </p:cNvCxnSpPr>
          <p:nvPr/>
        </p:nvCxnSpPr>
        <p:spPr bwMode="auto">
          <a:xfrm flipH="1">
            <a:off x="7800798" y="2628370"/>
            <a:ext cx="4763" cy="3365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6" name="AutoShape 11"/>
          <p:cNvSpPr>
            <a:spLocks noChangeArrowheads="1"/>
          </p:cNvSpPr>
          <p:nvPr/>
        </p:nvSpPr>
        <p:spPr bwMode="auto">
          <a:xfrm>
            <a:off x="6670498" y="1566333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b</a:t>
            </a:r>
          </a:p>
        </p:txBody>
      </p:sp>
      <p:sp>
        <p:nvSpPr>
          <p:cNvPr id="157" name="AutoShape 12"/>
          <p:cNvSpPr>
            <a:spLocks noChangeArrowheads="1"/>
          </p:cNvSpPr>
          <p:nvPr/>
        </p:nvSpPr>
        <p:spPr bwMode="auto">
          <a:xfrm>
            <a:off x="6227586" y="2093383"/>
            <a:ext cx="1143000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1</a:t>
            </a:r>
            <a:r>
              <a:rPr lang="en-US" sz="1600">
                <a:latin typeface="Courier New" pitchFamily="49" charset="0"/>
              </a:rPr>
              <a:t> Bldg</a:t>
            </a:r>
          </a:p>
        </p:txBody>
      </p:sp>
      <p:sp>
        <p:nvSpPr>
          <p:cNvPr id="158" name="AutoShape 13"/>
          <p:cNvSpPr>
            <a:spLocks noChangeArrowheads="1"/>
          </p:cNvSpPr>
          <p:nvPr/>
        </p:nvSpPr>
        <p:spPr bwMode="auto">
          <a:xfrm>
            <a:off x="5573536" y="2382308"/>
            <a:ext cx="265112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el</a:t>
            </a:r>
          </a:p>
        </p:txBody>
      </p:sp>
      <p:sp>
        <p:nvSpPr>
          <p:cNvPr id="159" name="AutoShape 14"/>
          <p:cNvSpPr>
            <a:spLocks noChangeArrowheads="1"/>
          </p:cNvSpPr>
          <p:nvPr/>
        </p:nvSpPr>
        <p:spPr bwMode="auto">
          <a:xfrm>
            <a:off x="5497336" y="2964920"/>
            <a:ext cx="114300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2</a:t>
            </a:r>
            <a:r>
              <a:rPr lang="en-US" sz="1600">
                <a:latin typeface="Courier New" pitchFamily="49" charset="0"/>
              </a:rPr>
              <a:t> List</a:t>
            </a:r>
          </a:p>
        </p:txBody>
      </p:sp>
      <p:sp>
        <p:nvSpPr>
          <p:cNvPr id="160" name="AutoShape 15"/>
          <p:cNvSpPr>
            <a:spLocks noChangeArrowheads="1"/>
          </p:cNvSpPr>
          <p:nvPr/>
        </p:nvSpPr>
        <p:spPr bwMode="auto">
          <a:xfrm>
            <a:off x="7670623" y="2404533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fl</a:t>
            </a:r>
          </a:p>
        </p:txBody>
      </p:sp>
      <p:sp>
        <p:nvSpPr>
          <p:cNvPr id="161" name="AutoShape 16"/>
          <p:cNvSpPr>
            <a:spLocks noChangeArrowheads="1"/>
          </p:cNvSpPr>
          <p:nvPr/>
        </p:nvSpPr>
        <p:spPr bwMode="auto">
          <a:xfrm>
            <a:off x="6908623" y="2964920"/>
            <a:ext cx="114300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3</a:t>
            </a:r>
            <a:r>
              <a:rPr lang="en-US" sz="1600">
                <a:latin typeface="Courier New" pitchFamily="49" charset="0"/>
              </a:rPr>
              <a:t> List</a:t>
            </a:r>
          </a:p>
        </p:txBody>
      </p:sp>
      <p:sp>
        <p:nvSpPr>
          <p:cNvPr id="162" name="AutoShape 18"/>
          <p:cNvSpPr>
            <a:spLocks noChangeArrowheads="1"/>
          </p:cNvSpPr>
          <p:nvPr/>
        </p:nvSpPr>
        <p:spPr bwMode="auto">
          <a:xfrm>
            <a:off x="7451548" y="5376333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e</a:t>
            </a:r>
          </a:p>
        </p:txBody>
      </p:sp>
      <p:sp>
        <p:nvSpPr>
          <p:cNvPr id="163" name="AutoShape 19"/>
          <p:cNvSpPr>
            <a:spLocks noChangeArrowheads="1"/>
          </p:cNvSpPr>
          <p:nvPr/>
        </p:nvSpPr>
        <p:spPr bwMode="auto">
          <a:xfrm>
            <a:off x="6922911" y="4852458"/>
            <a:ext cx="1316037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5</a:t>
            </a:r>
            <a:r>
              <a:rPr lang="en-US" sz="1600">
                <a:latin typeface="Courier New" pitchFamily="49" charset="0"/>
              </a:rPr>
              <a:t> Floor</a:t>
            </a:r>
          </a:p>
        </p:txBody>
      </p:sp>
      <p:sp>
        <p:nvSpPr>
          <p:cNvPr id="164" name="AutoShape 20"/>
          <p:cNvSpPr>
            <a:spLocks noChangeArrowheads="1"/>
          </p:cNvSpPr>
          <p:nvPr/>
        </p:nvSpPr>
        <p:spPr bwMode="auto">
          <a:xfrm>
            <a:off x="6168848" y="3841220"/>
            <a:ext cx="1239838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6</a:t>
            </a:r>
            <a:r>
              <a:rPr lang="en-US" sz="1600">
                <a:latin typeface="Courier New" pitchFamily="49" charset="0"/>
              </a:rPr>
              <a:t> Obj[]</a:t>
            </a:r>
          </a:p>
        </p:txBody>
      </p:sp>
      <p:sp>
        <p:nvSpPr>
          <p:cNvPr id="165" name="AutoShape 21"/>
          <p:cNvSpPr>
            <a:spLocks noChangeArrowheads="1"/>
          </p:cNvSpPr>
          <p:nvPr/>
        </p:nvSpPr>
        <p:spPr bwMode="auto">
          <a:xfrm>
            <a:off x="5841823" y="5354108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f</a:t>
            </a:r>
          </a:p>
        </p:txBody>
      </p:sp>
      <p:sp>
        <p:nvSpPr>
          <p:cNvPr id="166" name="AutoShape 22"/>
          <p:cNvSpPr>
            <a:spLocks noChangeArrowheads="1"/>
          </p:cNvSpPr>
          <p:nvPr/>
        </p:nvSpPr>
        <p:spPr bwMode="auto">
          <a:xfrm>
            <a:off x="5322711" y="4854045"/>
            <a:ext cx="1317625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4</a:t>
            </a:r>
            <a:r>
              <a:rPr lang="en-US" sz="1600">
                <a:latin typeface="Courier New" pitchFamily="49" charset="0"/>
              </a:rPr>
              <a:t> Event</a:t>
            </a:r>
          </a:p>
        </p:txBody>
      </p:sp>
      <p:cxnSp>
        <p:nvCxnSpPr>
          <p:cNvPr id="167" name="AutoShape 23"/>
          <p:cNvCxnSpPr>
            <a:cxnSpLocks noChangeShapeType="1"/>
            <a:stCxn id="156" idx="2"/>
            <a:endCxn id="157" idx="0"/>
          </p:cNvCxnSpPr>
          <p:nvPr/>
        </p:nvCxnSpPr>
        <p:spPr bwMode="auto">
          <a:xfrm flipH="1">
            <a:off x="6799086" y="1831445"/>
            <a:ext cx="4762" cy="26193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AutoShape 24"/>
          <p:cNvCxnSpPr>
            <a:cxnSpLocks noChangeShapeType="1"/>
            <a:stCxn id="157" idx="2"/>
            <a:endCxn id="159" idx="0"/>
          </p:cNvCxnSpPr>
          <p:nvPr/>
        </p:nvCxnSpPr>
        <p:spPr bwMode="auto">
          <a:xfrm flipH="1">
            <a:off x="6068836" y="2358495"/>
            <a:ext cx="730250" cy="606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AutoShape 25"/>
          <p:cNvCxnSpPr>
            <a:cxnSpLocks noChangeShapeType="1"/>
            <a:stCxn id="157" idx="2"/>
            <a:endCxn id="161" idx="0"/>
          </p:cNvCxnSpPr>
          <p:nvPr/>
        </p:nvCxnSpPr>
        <p:spPr bwMode="auto">
          <a:xfrm>
            <a:off x="6799086" y="2358495"/>
            <a:ext cx="681037" cy="606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AutoShape 26"/>
          <p:cNvCxnSpPr>
            <a:cxnSpLocks noChangeShapeType="1"/>
            <a:stCxn id="159" idx="2"/>
            <a:endCxn id="164" idx="0"/>
          </p:cNvCxnSpPr>
          <p:nvPr/>
        </p:nvCxnSpPr>
        <p:spPr bwMode="auto">
          <a:xfrm>
            <a:off x="6068836" y="3230033"/>
            <a:ext cx="720725" cy="6111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AutoShape 27"/>
          <p:cNvCxnSpPr>
            <a:cxnSpLocks noChangeShapeType="1"/>
            <a:stCxn id="161" idx="2"/>
            <a:endCxn id="164" idx="0"/>
          </p:cNvCxnSpPr>
          <p:nvPr/>
        </p:nvCxnSpPr>
        <p:spPr bwMode="auto">
          <a:xfrm flipH="1">
            <a:off x="6789561" y="3230033"/>
            <a:ext cx="690562" cy="6111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AutoShape 28"/>
          <p:cNvCxnSpPr>
            <a:cxnSpLocks noChangeShapeType="1"/>
            <a:stCxn id="164" idx="2"/>
            <a:endCxn id="163" idx="0"/>
          </p:cNvCxnSpPr>
          <p:nvPr/>
        </p:nvCxnSpPr>
        <p:spPr bwMode="auto">
          <a:xfrm>
            <a:off x="6789561" y="4107920"/>
            <a:ext cx="792162" cy="74453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AutoShape 29"/>
          <p:cNvCxnSpPr>
            <a:cxnSpLocks noChangeShapeType="1"/>
            <a:stCxn id="164" idx="2"/>
            <a:endCxn id="166" idx="0"/>
          </p:cNvCxnSpPr>
          <p:nvPr/>
        </p:nvCxnSpPr>
        <p:spPr bwMode="auto">
          <a:xfrm flipH="1">
            <a:off x="5981523" y="4107920"/>
            <a:ext cx="808038" cy="7461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" name="AutoShape 30"/>
          <p:cNvCxnSpPr>
            <a:cxnSpLocks noChangeShapeType="1"/>
            <a:stCxn id="165" idx="0"/>
            <a:endCxn id="166" idx="2"/>
          </p:cNvCxnSpPr>
          <p:nvPr/>
        </p:nvCxnSpPr>
        <p:spPr bwMode="auto">
          <a:xfrm flipV="1">
            <a:off x="5975173" y="5119158"/>
            <a:ext cx="6350" cy="2349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" name="AutoShape 31"/>
          <p:cNvCxnSpPr>
            <a:cxnSpLocks noChangeShapeType="1"/>
            <a:stCxn id="162" idx="0"/>
            <a:endCxn id="163" idx="2"/>
          </p:cNvCxnSpPr>
          <p:nvPr/>
        </p:nvCxnSpPr>
        <p:spPr bwMode="auto">
          <a:xfrm flipH="1" flipV="1">
            <a:off x="7581723" y="5117570"/>
            <a:ext cx="3175" cy="25876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176" name="Text Box 32"/>
          <p:cNvSpPr txBox="1">
            <a:spLocks noChangeArrowheads="1"/>
          </p:cNvSpPr>
          <p:nvPr/>
        </p:nvSpPr>
        <p:spPr bwMode="auto">
          <a:xfrm>
            <a:off x="5983111" y="2583920"/>
            <a:ext cx="733425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events</a:t>
            </a:r>
          </a:p>
        </p:txBody>
      </p:sp>
      <p:sp useBgFill="1">
        <p:nvSpPr>
          <p:cNvPr id="177" name="Text Box 33"/>
          <p:cNvSpPr txBox="1">
            <a:spLocks noChangeArrowheads="1"/>
          </p:cNvSpPr>
          <p:nvPr/>
        </p:nvSpPr>
        <p:spPr bwMode="auto">
          <a:xfrm>
            <a:off x="6821311" y="2583920"/>
            <a:ext cx="733425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floors</a:t>
            </a:r>
          </a:p>
        </p:txBody>
      </p:sp>
      <p:sp useBgFill="1">
        <p:nvSpPr>
          <p:cNvPr id="178" name="Text Box 35"/>
          <p:cNvSpPr txBox="1">
            <a:spLocks noChangeArrowheads="1"/>
          </p:cNvSpPr>
          <p:nvPr/>
        </p:nvSpPr>
        <p:spPr bwMode="auto">
          <a:xfrm>
            <a:off x="6899098" y="3409420"/>
            <a:ext cx="611188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 useBgFill="1">
        <p:nvSpPr>
          <p:cNvPr id="179" name="Text Box 36"/>
          <p:cNvSpPr txBox="1">
            <a:spLocks noChangeArrowheads="1"/>
          </p:cNvSpPr>
          <p:nvPr/>
        </p:nvSpPr>
        <p:spPr bwMode="auto">
          <a:xfrm>
            <a:off x="7013398" y="4385733"/>
            <a:ext cx="366713" cy="2206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[*]</a:t>
            </a:r>
          </a:p>
        </p:txBody>
      </p:sp>
      <p:sp useBgFill="1">
        <p:nvSpPr>
          <p:cNvPr id="180" name="Text Box 37"/>
          <p:cNvSpPr txBox="1">
            <a:spLocks noChangeArrowheads="1"/>
          </p:cNvSpPr>
          <p:nvPr/>
        </p:nvSpPr>
        <p:spPr bwMode="auto">
          <a:xfrm>
            <a:off x="6229173" y="4385733"/>
            <a:ext cx="366713" cy="2206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[*]</a:t>
            </a:r>
          </a:p>
        </p:txBody>
      </p:sp>
      <p:cxnSp>
        <p:nvCxnSpPr>
          <p:cNvPr id="181" name="AutoShape 64"/>
          <p:cNvCxnSpPr>
            <a:cxnSpLocks noChangeShapeType="1"/>
            <a:stCxn id="182" idx="0"/>
            <a:endCxn id="164" idx="2"/>
          </p:cNvCxnSpPr>
          <p:nvPr/>
        </p:nvCxnSpPr>
        <p:spPr bwMode="auto">
          <a:xfrm flipH="1" flipV="1">
            <a:off x="6789561" y="4107920"/>
            <a:ext cx="3175" cy="30321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" name="AutoShape 65"/>
          <p:cNvSpPr>
            <a:spLocks noChangeArrowheads="1"/>
          </p:cNvSpPr>
          <p:nvPr/>
        </p:nvSpPr>
        <p:spPr bwMode="auto">
          <a:xfrm>
            <a:off x="6659386" y="4411133"/>
            <a:ext cx="265112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a</a:t>
            </a:r>
          </a:p>
        </p:txBody>
      </p:sp>
      <p:sp useBgFill="1">
        <p:nvSpPr>
          <p:cNvPr id="183" name="Text Box 34"/>
          <p:cNvSpPr txBox="1">
            <a:spLocks noChangeArrowheads="1"/>
          </p:cNvSpPr>
          <p:nvPr/>
        </p:nvSpPr>
        <p:spPr bwMode="auto">
          <a:xfrm>
            <a:off x="6062486" y="3411008"/>
            <a:ext cx="617157" cy="221599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01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94" name="AutoShape 54"/>
          <p:cNvSpPr>
            <a:spLocks noChangeArrowheads="1"/>
          </p:cNvSpPr>
          <p:nvPr/>
        </p:nvSpPr>
        <p:spPr bwMode="auto">
          <a:xfrm>
            <a:off x="990600" y="5800725"/>
            <a:ext cx="2743200" cy="53340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7493" name="AutoShape 53"/>
          <p:cNvSpPr>
            <a:spLocks noChangeArrowheads="1"/>
          </p:cNvSpPr>
          <p:nvPr/>
        </p:nvSpPr>
        <p:spPr bwMode="auto">
          <a:xfrm>
            <a:off x="860425" y="2319338"/>
            <a:ext cx="3581400" cy="2252662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74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Example: Cloning-Based Analysis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57446" name="AutoShape 6"/>
          <p:cNvCxnSpPr>
            <a:cxnSpLocks noChangeShapeType="1"/>
          </p:cNvCxnSpPr>
          <p:nvPr/>
        </p:nvCxnSpPr>
        <p:spPr bwMode="auto">
          <a:xfrm>
            <a:off x="4724400" y="7429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47" name="AutoShape 7"/>
          <p:cNvCxnSpPr>
            <a:cxnSpLocks noChangeShapeType="1"/>
          </p:cNvCxnSpPr>
          <p:nvPr/>
        </p:nvCxnSpPr>
        <p:spPr bwMode="auto">
          <a:xfrm>
            <a:off x="4724400" y="7429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48" name="AutoShape 8"/>
          <p:cNvCxnSpPr>
            <a:cxnSpLocks noChangeShapeType="1"/>
          </p:cNvCxnSpPr>
          <p:nvPr/>
        </p:nvCxnSpPr>
        <p:spPr bwMode="auto">
          <a:xfrm>
            <a:off x="4724400" y="7429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7449" name="AutoShape 9"/>
          <p:cNvSpPr>
            <a:spLocks noChangeArrowheads="1"/>
          </p:cNvSpPr>
          <p:nvPr/>
        </p:nvSpPr>
        <p:spPr bwMode="auto">
          <a:xfrm>
            <a:off x="2252663" y="5802313"/>
            <a:ext cx="1352550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57495" name="AutoShape 55"/>
          <p:cNvCxnSpPr>
            <a:cxnSpLocks noChangeShapeType="1"/>
            <a:stCxn id="957507" idx="1"/>
            <a:endCxn id="957493" idx="1"/>
          </p:cNvCxnSpPr>
          <p:nvPr/>
        </p:nvCxnSpPr>
        <p:spPr bwMode="auto">
          <a:xfrm rot="10800000" flipV="1">
            <a:off x="860425" y="1824038"/>
            <a:ext cx="153988" cy="1622425"/>
          </a:xfrm>
          <a:prstGeom prst="curvedConnector3">
            <a:avLst>
              <a:gd name="adj1" fmla="val 345356"/>
            </a:avLst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7497" name="Text Box 57"/>
          <p:cNvSpPr txBox="1">
            <a:spLocks noChangeArrowheads="1"/>
          </p:cNvSpPr>
          <p:nvPr/>
        </p:nvSpPr>
        <p:spPr bwMode="auto">
          <a:xfrm>
            <a:off x="112713" y="2392363"/>
            <a:ext cx="3222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57503" name="Text Box 63"/>
          <p:cNvSpPr txBox="1">
            <a:spLocks noChangeArrowheads="1"/>
          </p:cNvSpPr>
          <p:nvPr/>
        </p:nvSpPr>
        <p:spPr bwMode="auto">
          <a:xfrm>
            <a:off x="2202665" y="4830763"/>
            <a:ext cx="324127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7507" name="AutoShape 67"/>
          <p:cNvSpPr>
            <a:spLocks noChangeArrowheads="1"/>
          </p:cNvSpPr>
          <p:nvPr/>
        </p:nvSpPr>
        <p:spPr bwMode="auto">
          <a:xfrm>
            <a:off x="1014413" y="1677988"/>
            <a:ext cx="2566987" cy="29210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7508" name="AutoShape 68"/>
          <p:cNvSpPr>
            <a:spLocks noChangeArrowheads="1"/>
          </p:cNvSpPr>
          <p:nvPr/>
        </p:nvSpPr>
        <p:spPr bwMode="auto">
          <a:xfrm>
            <a:off x="2635250" y="4088772"/>
            <a:ext cx="1239838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09" name="AutoShape 69"/>
          <p:cNvSpPr>
            <a:spLocks noChangeArrowheads="1"/>
          </p:cNvSpPr>
          <p:nvPr/>
        </p:nvSpPr>
        <p:spPr bwMode="auto">
          <a:xfrm>
            <a:off x="2263775" y="2328863"/>
            <a:ext cx="1112838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10" name="AutoShape 70"/>
          <p:cNvSpPr>
            <a:spLocks noChangeArrowheads="1"/>
          </p:cNvSpPr>
          <p:nvPr/>
        </p:nvSpPr>
        <p:spPr bwMode="auto">
          <a:xfrm>
            <a:off x="2625725" y="3435830"/>
            <a:ext cx="1249363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11" name="AutoShape 71"/>
          <p:cNvSpPr>
            <a:spLocks noChangeArrowheads="1"/>
          </p:cNvSpPr>
          <p:nvPr/>
        </p:nvSpPr>
        <p:spPr bwMode="auto">
          <a:xfrm>
            <a:off x="2263775" y="2761622"/>
            <a:ext cx="1103313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12" name="Rectangle 72"/>
          <p:cNvSpPr>
            <a:spLocks noChangeArrowheads="1"/>
          </p:cNvSpPr>
          <p:nvPr/>
        </p:nvSpPr>
        <p:spPr bwMode="auto">
          <a:xfrm>
            <a:off x="990600" y="3211513"/>
            <a:ext cx="3484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for (int i = 0; i &lt; K; i++)</a:t>
            </a:r>
          </a:p>
        </p:txBody>
      </p:sp>
      <p:sp>
        <p:nvSpPr>
          <p:cNvPr id="957513" name="Rectangle 73"/>
          <p:cNvSpPr>
            <a:spLocks noChangeArrowheads="1"/>
          </p:cNvSpPr>
          <p:nvPr/>
        </p:nvSpPr>
        <p:spPr bwMode="auto">
          <a:xfrm>
            <a:off x="1000125" y="3865563"/>
            <a:ext cx="3484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for (int i = 0; i &lt; M; i++)</a:t>
            </a:r>
          </a:p>
        </p:txBody>
      </p:sp>
      <p:sp>
        <p:nvSpPr>
          <p:cNvPr id="957514" name="AutoShape 74"/>
          <p:cNvSpPr>
            <a:spLocks noChangeArrowheads="1"/>
          </p:cNvSpPr>
          <p:nvPr/>
        </p:nvSpPr>
        <p:spPr bwMode="auto">
          <a:xfrm>
            <a:off x="2122488" y="1687513"/>
            <a:ext cx="1143000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AutoShape 54"/>
          <p:cNvSpPr>
            <a:spLocks noChangeArrowheads="1"/>
          </p:cNvSpPr>
          <p:nvPr/>
        </p:nvSpPr>
        <p:spPr bwMode="auto">
          <a:xfrm>
            <a:off x="4114800" y="5800725"/>
            <a:ext cx="2743200" cy="53340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5376863" y="5802313"/>
            <a:ext cx="1352550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552700" y="4572000"/>
            <a:ext cx="0" cy="1256966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2552700" y="4572000"/>
            <a:ext cx="2824163" cy="1230313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Text Box 63"/>
          <p:cNvSpPr txBox="1">
            <a:spLocks noChangeArrowheads="1"/>
          </p:cNvSpPr>
          <p:nvPr/>
        </p:nvSpPr>
        <p:spPr bwMode="auto">
          <a:xfrm>
            <a:off x="4171672" y="4827657"/>
            <a:ext cx="324128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0" name="Rounded Rectangle 159"/>
          <p:cNvSpPr/>
          <p:nvPr/>
        </p:nvSpPr>
        <p:spPr bwMode="auto">
          <a:xfrm>
            <a:off x="228600" y="5910421"/>
            <a:ext cx="415417" cy="325787"/>
          </a:xfrm>
          <a:prstGeom prst="roundRect">
            <a:avLst/>
          </a:prstGeom>
          <a:solidFill>
            <a:srgbClr val="0033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7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2</a:t>
            </a:r>
          </a:p>
        </p:txBody>
      </p:sp>
      <p:cxnSp>
        <p:nvCxnSpPr>
          <p:cNvPr id="161" name="Straight Connector 160"/>
          <p:cNvCxnSpPr>
            <a:stCxn id="957494" idx="1"/>
            <a:endCxn id="160" idx="3"/>
          </p:cNvCxnSpPr>
          <p:nvPr/>
        </p:nvCxnSpPr>
        <p:spPr bwMode="auto">
          <a:xfrm flipH="1">
            <a:off x="644017" y="6067425"/>
            <a:ext cx="346583" cy="589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" name="Rounded Rectangle 163"/>
          <p:cNvSpPr/>
          <p:nvPr/>
        </p:nvSpPr>
        <p:spPr bwMode="auto">
          <a:xfrm>
            <a:off x="7202424" y="5898229"/>
            <a:ext cx="415417" cy="325787"/>
          </a:xfrm>
          <a:prstGeom prst="roundRect">
            <a:avLst/>
          </a:prstGeom>
          <a:solidFill>
            <a:srgbClr val="0033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3</a:t>
            </a:r>
            <a:endParaRPr kumimoji="0" lang="en-US" sz="17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endParaRPr>
          </a:p>
        </p:txBody>
      </p:sp>
      <p:cxnSp>
        <p:nvCxnSpPr>
          <p:cNvPr id="165" name="Straight Connector 164"/>
          <p:cNvCxnSpPr>
            <a:stCxn id="164" idx="1"/>
          </p:cNvCxnSpPr>
          <p:nvPr/>
        </p:nvCxnSpPr>
        <p:spPr bwMode="auto">
          <a:xfrm flipH="1">
            <a:off x="6858000" y="6061123"/>
            <a:ext cx="344424" cy="630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4" name="Picture 101" descr="cro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45020"/>
            <a:ext cx="430213" cy="43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AutoShape 43"/>
          <p:cNvSpPr>
            <a:spLocks noChangeArrowheads="1"/>
          </p:cNvSpPr>
          <p:nvPr/>
        </p:nvSpPr>
        <p:spPr bwMode="auto">
          <a:xfrm>
            <a:off x="5486400" y="1012825"/>
            <a:ext cx="2500791" cy="434975"/>
          </a:xfrm>
          <a:prstGeom prst="roundRect">
            <a:avLst>
              <a:gd name="adj" fmla="val 16667"/>
            </a:avLst>
          </a:prstGeom>
          <a:noFill/>
          <a:ln w="25400" algn="ctr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0" dirty="0" smtClean="0">
                <a:solidFill>
                  <a:schemeClr val="bg1"/>
                </a:solidFill>
              </a:rPr>
              <a:t>disjoint-reach(</a:t>
            </a:r>
            <a:r>
              <a:rPr lang="en-US" sz="1800" dirty="0" smtClean="0">
                <a:solidFill>
                  <a:schemeClr val="bg1"/>
                </a:solidFill>
                <a:latin typeface="Courier New" pitchFamily="49" charset="0"/>
              </a:rPr>
              <a:t>el</a:t>
            </a:r>
            <a:r>
              <a:rPr lang="en-US" sz="1800" b="0" dirty="0" smtClean="0">
                <a:solidFill>
                  <a:schemeClr val="bg1"/>
                </a:solidFill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urier New" pitchFamily="49" charset="0"/>
              </a:rPr>
              <a:t>fl</a:t>
            </a:r>
            <a:r>
              <a:rPr lang="en-US" sz="1800" b="0" dirty="0" smtClean="0">
                <a:solidFill>
                  <a:schemeClr val="bg1"/>
                </a:solidFill>
              </a:rPr>
              <a:t>)?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7" name="Rectangle 78"/>
          <p:cNvSpPr>
            <a:spLocks noChangeArrowheads="1"/>
          </p:cNvSpPr>
          <p:nvPr/>
        </p:nvSpPr>
        <p:spPr bwMode="auto">
          <a:xfrm>
            <a:off x="3505200" y="5114925"/>
            <a:ext cx="3581400" cy="142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a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[…];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a;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8" name="Rectangle 78"/>
          <p:cNvSpPr>
            <a:spLocks noChangeArrowheads="1"/>
          </p:cNvSpPr>
          <p:nvPr/>
        </p:nvSpPr>
        <p:spPr bwMode="auto">
          <a:xfrm>
            <a:off x="381000" y="5114925"/>
            <a:ext cx="35814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a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[…];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a;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9" name="Rectangle 79"/>
          <p:cNvSpPr>
            <a:spLocks noChangeArrowheads="1"/>
          </p:cNvSpPr>
          <p:nvPr/>
        </p:nvSpPr>
        <p:spPr bwMode="auto">
          <a:xfrm>
            <a:off x="381000" y="990600"/>
            <a:ext cx="4343400" cy="401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 events, floors;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static void main(String[] a)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b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el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this.events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el;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this.floors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Event e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Event();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[*] = e;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Floor f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Floor();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[*] = f;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70" name="AutoShape 2"/>
          <p:cNvCxnSpPr>
            <a:cxnSpLocks noChangeShapeType="1"/>
          </p:cNvCxnSpPr>
          <p:nvPr/>
        </p:nvCxnSpPr>
        <p:spPr bwMode="auto">
          <a:xfrm flipH="1">
            <a:off x="5708473" y="2617258"/>
            <a:ext cx="4763" cy="3365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3"/>
          <p:cNvCxnSpPr>
            <a:cxnSpLocks noChangeShapeType="1"/>
          </p:cNvCxnSpPr>
          <p:nvPr/>
        </p:nvCxnSpPr>
        <p:spPr bwMode="auto">
          <a:xfrm flipH="1">
            <a:off x="7800798" y="2628370"/>
            <a:ext cx="4763" cy="3365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AutoShape 11"/>
          <p:cNvSpPr>
            <a:spLocks noChangeArrowheads="1"/>
          </p:cNvSpPr>
          <p:nvPr/>
        </p:nvSpPr>
        <p:spPr bwMode="auto">
          <a:xfrm>
            <a:off x="6670498" y="1566333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b</a:t>
            </a:r>
          </a:p>
        </p:txBody>
      </p:sp>
      <p:sp>
        <p:nvSpPr>
          <p:cNvPr id="73" name="AutoShape 12"/>
          <p:cNvSpPr>
            <a:spLocks noChangeArrowheads="1"/>
          </p:cNvSpPr>
          <p:nvPr/>
        </p:nvSpPr>
        <p:spPr bwMode="auto">
          <a:xfrm>
            <a:off x="6227586" y="2093383"/>
            <a:ext cx="1143000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1</a:t>
            </a:r>
            <a:r>
              <a:rPr lang="en-US" sz="1600">
                <a:latin typeface="Courier New" pitchFamily="49" charset="0"/>
              </a:rPr>
              <a:t> Bldg</a:t>
            </a:r>
          </a:p>
        </p:txBody>
      </p:sp>
      <p:sp>
        <p:nvSpPr>
          <p:cNvPr id="74" name="AutoShape 13"/>
          <p:cNvSpPr>
            <a:spLocks noChangeArrowheads="1"/>
          </p:cNvSpPr>
          <p:nvPr/>
        </p:nvSpPr>
        <p:spPr bwMode="auto">
          <a:xfrm>
            <a:off x="5573536" y="2382308"/>
            <a:ext cx="265112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el</a:t>
            </a:r>
          </a:p>
        </p:txBody>
      </p:sp>
      <p:sp>
        <p:nvSpPr>
          <p:cNvPr id="75" name="AutoShape 14"/>
          <p:cNvSpPr>
            <a:spLocks noChangeArrowheads="1"/>
          </p:cNvSpPr>
          <p:nvPr/>
        </p:nvSpPr>
        <p:spPr bwMode="auto">
          <a:xfrm>
            <a:off x="5497336" y="2964920"/>
            <a:ext cx="114300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2</a:t>
            </a:r>
            <a:r>
              <a:rPr lang="en-US" sz="1600">
                <a:latin typeface="Courier New" pitchFamily="49" charset="0"/>
              </a:rPr>
              <a:t> List</a:t>
            </a:r>
          </a:p>
        </p:txBody>
      </p:sp>
      <p:sp>
        <p:nvSpPr>
          <p:cNvPr id="76" name="AutoShape 15"/>
          <p:cNvSpPr>
            <a:spLocks noChangeArrowheads="1"/>
          </p:cNvSpPr>
          <p:nvPr/>
        </p:nvSpPr>
        <p:spPr bwMode="auto">
          <a:xfrm>
            <a:off x="7670623" y="2404533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fl</a:t>
            </a:r>
          </a:p>
        </p:txBody>
      </p:sp>
      <p:sp>
        <p:nvSpPr>
          <p:cNvPr id="77" name="AutoShape 16"/>
          <p:cNvSpPr>
            <a:spLocks noChangeArrowheads="1"/>
          </p:cNvSpPr>
          <p:nvPr/>
        </p:nvSpPr>
        <p:spPr bwMode="auto">
          <a:xfrm>
            <a:off x="6908623" y="2964920"/>
            <a:ext cx="114300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3</a:t>
            </a:r>
            <a:r>
              <a:rPr lang="en-US" sz="1600">
                <a:latin typeface="Courier New" pitchFamily="49" charset="0"/>
              </a:rPr>
              <a:t> List</a:t>
            </a:r>
          </a:p>
        </p:txBody>
      </p:sp>
      <p:sp>
        <p:nvSpPr>
          <p:cNvPr id="78" name="AutoShape 18"/>
          <p:cNvSpPr>
            <a:spLocks noChangeArrowheads="1"/>
          </p:cNvSpPr>
          <p:nvPr/>
        </p:nvSpPr>
        <p:spPr bwMode="auto">
          <a:xfrm>
            <a:off x="7451548" y="5376333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e</a:t>
            </a:r>
          </a:p>
        </p:txBody>
      </p:sp>
      <p:sp>
        <p:nvSpPr>
          <p:cNvPr id="79" name="AutoShape 19"/>
          <p:cNvSpPr>
            <a:spLocks noChangeArrowheads="1"/>
          </p:cNvSpPr>
          <p:nvPr/>
        </p:nvSpPr>
        <p:spPr bwMode="auto">
          <a:xfrm>
            <a:off x="6922911" y="4852458"/>
            <a:ext cx="1316037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5</a:t>
            </a:r>
            <a:r>
              <a:rPr lang="en-US" sz="1600">
                <a:latin typeface="Courier New" pitchFamily="49" charset="0"/>
              </a:rPr>
              <a:t> Floor</a:t>
            </a:r>
          </a:p>
        </p:txBody>
      </p:sp>
      <p:sp>
        <p:nvSpPr>
          <p:cNvPr id="80" name="AutoShape 20"/>
          <p:cNvSpPr>
            <a:spLocks noChangeArrowheads="1"/>
          </p:cNvSpPr>
          <p:nvPr/>
        </p:nvSpPr>
        <p:spPr bwMode="auto">
          <a:xfrm>
            <a:off x="6168848" y="3841220"/>
            <a:ext cx="1239838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6</a:t>
            </a:r>
            <a:r>
              <a:rPr lang="en-US" sz="1600">
                <a:latin typeface="Courier New" pitchFamily="49" charset="0"/>
              </a:rPr>
              <a:t> Obj[]</a:t>
            </a:r>
          </a:p>
        </p:txBody>
      </p:sp>
      <p:sp>
        <p:nvSpPr>
          <p:cNvPr id="81" name="AutoShape 21"/>
          <p:cNvSpPr>
            <a:spLocks noChangeArrowheads="1"/>
          </p:cNvSpPr>
          <p:nvPr/>
        </p:nvSpPr>
        <p:spPr bwMode="auto">
          <a:xfrm>
            <a:off x="5841823" y="5354108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f</a:t>
            </a:r>
          </a:p>
        </p:txBody>
      </p:sp>
      <p:sp>
        <p:nvSpPr>
          <p:cNvPr id="82" name="AutoShape 22"/>
          <p:cNvSpPr>
            <a:spLocks noChangeArrowheads="1"/>
          </p:cNvSpPr>
          <p:nvPr/>
        </p:nvSpPr>
        <p:spPr bwMode="auto">
          <a:xfrm>
            <a:off x="5322711" y="4854045"/>
            <a:ext cx="1317625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4</a:t>
            </a:r>
            <a:r>
              <a:rPr lang="en-US" sz="1600">
                <a:latin typeface="Courier New" pitchFamily="49" charset="0"/>
              </a:rPr>
              <a:t> Event</a:t>
            </a:r>
          </a:p>
        </p:txBody>
      </p:sp>
      <p:cxnSp>
        <p:nvCxnSpPr>
          <p:cNvPr id="83" name="AutoShape 23"/>
          <p:cNvCxnSpPr>
            <a:cxnSpLocks noChangeShapeType="1"/>
            <a:stCxn id="72" idx="2"/>
            <a:endCxn id="73" idx="0"/>
          </p:cNvCxnSpPr>
          <p:nvPr/>
        </p:nvCxnSpPr>
        <p:spPr bwMode="auto">
          <a:xfrm flipH="1">
            <a:off x="6799086" y="1831445"/>
            <a:ext cx="4762" cy="26193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24"/>
          <p:cNvCxnSpPr>
            <a:cxnSpLocks noChangeShapeType="1"/>
            <a:stCxn id="73" idx="2"/>
            <a:endCxn id="75" idx="0"/>
          </p:cNvCxnSpPr>
          <p:nvPr/>
        </p:nvCxnSpPr>
        <p:spPr bwMode="auto">
          <a:xfrm flipH="1">
            <a:off x="6068836" y="2358495"/>
            <a:ext cx="730250" cy="606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25"/>
          <p:cNvCxnSpPr>
            <a:cxnSpLocks noChangeShapeType="1"/>
            <a:stCxn id="73" idx="2"/>
            <a:endCxn id="77" idx="0"/>
          </p:cNvCxnSpPr>
          <p:nvPr/>
        </p:nvCxnSpPr>
        <p:spPr bwMode="auto">
          <a:xfrm>
            <a:off x="6799086" y="2358495"/>
            <a:ext cx="681037" cy="606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AutoShape 26"/>
          <p:cNvCxnSpPr>
            <a:cxnSpLocks noChangeShapeType="1"/>
            <a:stCxn id="75" idx="2"/>
            <a:endCxn id="80" idx="0"/>
          </p:cNvCxnSpPr>
          <p:nvPr/>
        </p:nvCxnSpPr>
        <p:spPr bwMode="auto">
          <a:xfrm>
            <a:off x="6068836" y="3230033"/>
            <a:ext cx="720725" cy="6111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27"/>
          <p:cNvCxnSpPr>
            <a:cxnSpLocks noChangeShapeType="1"/>
            <a:stCxn id="77" idx="2"/>
            <a:endCxn id="80" idx="0"/>
          </p:cNvCxnSpPr>
          <p:nvPr/>
        </p:nvCxnSpPr>
        <p:spPr bwMode="auto">
          <a:xfrm flipH="1">
            <a:off x="6789561" y="3230033"/>
            <a:ext cx="690562" cy="6111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28"/>
          <p:cNvCxnSpPr>
            <a:cxnSpLocks noChangeShapeType="1"/>
            <a:stCxn id="80" idx="2"/>
            <a:endCxn id="79" idx="0"/>
          </p:cNvCxnSpPr>
          <p:nvPr/>
        </p:nvCxnSpPr>
        <p:spPr bwMode="auto">
          <a:xfrm>
            <a:off x="6789561" y="4107920"/>
            <a:ext cx="792162" cy="74453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AutoShape 29"/>
          <p:cNvCxnSpPr>
            <a:cxnSpLocks noChangeShapeType="1"/>
            <a:stCxn id="80" idx="2"/>
            <a:endCxn id="82" idx="0"/>
          </p:cNvCxnSpPr>
          <p:nvPr/>
        </p:nvCxnSpPr>
        <p:spPr bwMode="auto">
          <a:xfrm flipH="1">
            <a:off x="5981523" y="4107920"/>
            <a:ext cx="808038" cy="7461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AutoShape 30"/>
          <p:cNvCxnSpPr>
            <a:cxnSpLocks noChangeShapeType="1"/>
            <a:stCxn id="81" idx="0"/>
            <a:endCxn id="82" idx="2"/>
          </p:cNvCxnSpPr>
          <p:nvPr/>
        </p:nvCxnSpPr>
        <p:spPr bwMode="auto">
          <a:xfrm flipV="1">
            <a:off x="5975173" y="5119158"/>
            <a:ext cx="6350" cy="2349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31"/>
          <p:cNvCxnSpPr>
            <a:cxnSpLocks noChangeShapeType="1"/>
            <a:stCxn id="78" idx="0"/>
            <a:endCxn id="79" idx="2"/>
          </p:cNvCxnSpPr>
          <p:nvPr/>
        </p:nvCxnSpPr>
        <p:spPr bwMode="auto">
          <a:xfrm flipH="1" flipV="1">
            <a:off x="7581723" y="5117570"/>
            <a:ext cx="3175" cy="25876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92" name="Text Box 32"/>
          <p:cNvSpPr txBox="1">
            <a:spLocks noChangeArrowheads="1"/>
          </p:cNvSpPr>
          <p:nvPr/>
        </p:nvSpPr>
        <p:spPr bwMode="auto">
          <a:xfrm>
            <a:off x="5983111" y="2583920"/>
            <a:ext cx="733425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events</a:t>
            </a:r>
          </a:p>
        </p:txBody>
      </p:sp>
      <p:sp useBgFill="1">
        <p:nvSpPr>
          <p:cNvPr id="93" name="Text Box 33"/>
          <p:cNvSpPr txBox="1">
            <a:spLocks noChangeArrowheads="1"/>
          </p:cNvSpPr>
          <p:nvPr/>
        </p:nvSpPr>
        <p:spPr bwMode="auto">
          <a:xfrm>
            <a:off x="6821311" y="2583920"/>
            <a:ext cx="733425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floors</a:t>
            </a:r>
          </a:p>
        </p:txBody>
      </p:sp>
      <p:sp useBgFill="1"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6899098" y="3409420"/>
            <a:ext cx="611188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 useBgFill="1">
        <p:nvSpPr>
          <p:cNvPr id="95" name="Text Box 36"/>
          <p:cNvSpPr txBox="1">
            <a:spLocks noChangeArrowheads="1"/>
          </p:cNvSpPr>
          <p:nvPr/>
        </p:nvSpPr>
        <p:spPr bwMode="auto">
          <a:xfrm>
            <a:off x="7013398" y="4385733"/>
            <a:ext cx="366713" cy="2206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[*]</a:t>
            </a:r>
          </a:p>
        </p:txBody>
      </p:sp>
      <p:sp useBgFill="1">
        <p:nvSpPr>
          <p:cNvPr id="98" name="Text Box 37"/>
          <p:cNvSpPr txBox="1">
            <a:spLocks noChangeArrowheads="1"/>
          </p:cNvSpPr>
          <p:nvPr/>
        </p:nvSpPr>
        <p:spPr bwMode="auto">
          <a:xfrm>
            <a:off x="6229173" y="4385733"/>
            <a:ext cx="366713" cy="2206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[*]</a:t>
            </a:r>
          </a:p>
        </p:txBody>
      </p:sp>
      <p:cxnSp>
        <p:nvCxnSpPr>
          <p:cNvPr id="99" name="AutoShape 64"/>
          <p:cNvCxnSpPr>
            <a:cxnSpLocks noChangeShapeType="1"/>
            <a:stCxn id="101" idx="0"/>
            <a:endCxn id="80" idx="2"/>
          </p:cNvCxnSpPr>
          <p:nvPr/>
        </p:nvCxnSpPr>
        <p:spPr bwMode="auto">
          <a:xfrm flipH="1" flipV="1">
            <a:off x="6789561" y="4107920"/>
            <a:ext cx="3175" cy="30321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AutoShape 65"/>
          <p:cNvSpPr>
            <a:spLocks noChangeArrowheads="1"/>
          </p:cNvSpPr>
          <p:nvPr/>
        </p:nvSpPr>
        <p:spPr bwMode="auto">
          <a:xfrm>
            <a:off x="6659386" y="4411133"/>
            <a:ext cx="265112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a</a:t>
            </a:r>
          </a:p>
        </p:txBody>
      </p:sp>
      <p:sp useBgFill="1">
        <p:nvSpPr>
          <p:cNvPr id="102" name="Text Box 34"/>
          <p:cNvSpPr txBox="1">
            <a:spLocks noChangeArrowheads="1"/>
          </p:cNvSpPr>
          <p:nvPr/>
        </p:nvSpPr>
        <p:spPr bwMode="auto">
          <a:xfrm>
            <a:off x="6062486" y="3411008"/>
            <a:ext cx="617157" cy="221599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1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Default Design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95126</TotalTime>
  <Words>6273</Words>
  <Application>Microsoft Office PowerPoint</Application>
  <PresentationFormat>On-screen Show (4:3)</PresentationFormat>
  <Paragraphs>2274</Paragraphs>
  <Slides>131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131</vt:i4>
      </vt:variant>
    </vt:vector>
  </HeadingPairs>
  <TitlesOfParts>
    <vt:vector size="133" baseType="lpstr">
      <vt:lpstr>Default Design</vt:lpstr>
      <vt:lpstr>1_Default Design</vt:lpstr>
      <vt:lpstr>Chord: A Versatile Platform for Program Analysis</vt:lpstr>
      <vt:lpstr>What is Chord?</vt:lpstr>
      <vt:lpstr>Key Features of Chord</vt:lpstr>
      <vt:lpstr>Outline of Tutorial</vt:lpstr>
      <vt:lpstr>Downloading Chord</vt:lpstr>
      <vt:lpstr>Compiling Chord</vt:lpstr>
      <vt:lpstr>Running Chord</vt:lpstr>
      <vt:lpstr>Chord Properties</vt:lpstr>
      <vt:lpstr>Architecture of Chord</vt:lpstr>
      <vt:lpstr>Setting Up a Java Program for Analysis</vt:lpstr>
      <vt:lpstr>Java Program Representations</vt:lpstr>
      <vt:lpstr>Example: Java Source Code</vt:lpstr>
      <vt:lpstr>Pretty-Printing Java Bytecode</vt:lpstr>
      <vt:lpstr>Java Program Representations</vt:lpstr>
      <vt:lpstr>Pretty-Printing Quadcode</vt:lpstr>
      <vt:lpstr>Type Hierarchy</vt:lpstr>
      <vt:lpstr>chord.program.Program API</vt:lpstr>
      <vt:lpstr>joeq.Class.jq_Class API</vt:lpstr>
      <vt:lpstr>joeq.Class.jq_Method API</vt:lpstr>
      <vt:lpstr>Control Flow Graphs (CFGs)</vt:lpstr>
      <vt:lpstr>joeq.Compiler.Quad.ControlFlowGraph API</vt:lpstr>
      <vt:lpstr>joeq.Compiler.Quad.BasicBlock API</vt:lpstr>
      <vt:lpstr>Quad Instructions</vt:lpstr>
      <vt:lpstr>Kinds of Quads</vt:lpstr>
      <vt:lpstr>joeq.Compiler.Quad.Quad API</vt:lpstr>
      <vt:lpstr>Traversing Quadcode</vt:lpstr>
      <vt:lpstr>Java Program Representations</vt:lpstr>
      <vt:lpstr>HTMLizing Java Source Code</vt:lpstr>
      <vt:lpstr>Java Program Representations</vt:lpstr>
      <vt:lpstr>Analysis Scope Construction</vt:lpstr>
      <vt:lpstr>Analysis Scope Representation</vt:lpstr>
      <vt:lpstr>Rapid Type Analysis (RTA)</vt:lpstr>
      <vt:lpstr>Dynamic Analysis Based Scope Construction</vt:lpstr>
      <vt:lpstr>Additional Analysis Scope Features</vt:lpstr>
      <vt:lpstr>Native Method Stubs</vt:lpstr>
      <vt:lpstr>Example Native Method Stub</vt:lpstr>
      <vt:lpstr>Outline of Tutorial</vt:lpstr>
      <vt:lpstr>Program Domain</vt:lpstr>
      <vt:lpstr>Example Predefined Program Domains</vt:lpstr>
      <vt:lpstr>Writing a Program Domain Analysis</vt:lpstr>
      <vt:lpstr>Running a Program Domain Analysis</vt:lpstr>
      <vt:lpstr>Running a Program Domain Analysis</vt:lpstr>
      <vt:lpstr>chord.project.analyses.ProgramDom&lt;T&gt; API</vt:lpstr>
      <vt:lpstr>Program Relation</vt:lpstr>
      <vt:lpstr>Writing a Program Relation Analysis</vt:lpstr>
      <vt:lpstr>Writing a Program Relation Analysis</vt:lpstr>
      <vt:lpstr>Running a Program Relation Analysis</vt:lpstr>
      <vt:lpstr>Running a Program Relation Analysis</vt:lpstr>
      <vt:lpstr>Program Relation as Binary Function</vt:lpstr>
      <vt:lpstr>BDD: Binary Decision Diagrams (Bryant 1986)</vt:lpstr>
      <vt:lpstr>BDD: Collapsing Redundant Nodes</vt:lpstr>
      <vt:lpstr>BDD: Collapsing Redundant Nodes</vt:lpstr>
      <vt:lpstr>BDD: Collapsing Redundant Nodes</vt:lpstr>
      <vt:lpstr>BDD: Collapsing Redundant Nodes</vt:lpstr>
      <vt:lpstr>BDD: Eliminating Unnecessary Nodes</vt:lpstr>
      <vt:lpstr>BDD: Eliminating Unnecessary Nodes</vt:lpstr>
      <vt:lpstr>BDD Representation on Disk</vt:lpstr>
      <vt:lpstr>BDD Variable Order is Important</vt:lpstr>
      <vt:lpstr>chord.project.analyses.ProgramRel&lt;T&gt; API</vt:lpstr>
      <vt:lpstr>chord.project.analyses.ProgramRel&lt;T&gt; API</vt:lpstr>
      <vt:lpstr>Pointer Analysis</vt:lpstr>
      <vt:lpstr>Example</vt:lpstr>
      <vt:lpstr>0-CFA Pointer Analysis for Java</vt:lpstr>
      <vt:lpstr>Example: Flow Insensitivity</vt:lpstr>
      <vt:lpstr>0-CFA Pointer Analysis for Java</vt:lpstr>
      <vt:lpstr>Example: Call Graph (Base Case)</vt:lpstr>
      <vt:lpstr>0-CFA Pointer Analysis for Java</vt:lpstr>
      <vt:lpstr>Example: Heap Abstraction</vt:lpstr>
      <vt:lpstr>Rule for Object Allocation Sites</vt:lpstr>
      <vt:lpstr>Rule for Copy Assignments</vt:lpstr>
      <vt:lpstr>0-CFA Pointer Analysis for Java</vt:lpstr>
      <vt:lpstr>Rule for Heap Writes</vt:lpstr>
      <vt:lpstr>Rule for Heap Reads</vt:lpstr>
      <vt:lpstr>0-CFA Pointer Analysis for Java</vt:lpstr>
      <vt:lpstr>Rule for Dynamically Dispatching Calls</vt:lpstr>
      <vt:lpstr>Writing a Datalog Analysis</vt:lpstr>
      <vt:lpstr>Running a Datalog Analysis</vt:lpstr>
      <vt:lpstr>Example</vt:lpstr>
      <vt:lpstr>Printing Program Relations (Command Line)</vt:lpstr>
      <vt:lpstr>Querying Program Relations (Command Line)</vt:lpstr>
      <vt:lpstr>Pros and Cons of Datalog/BDDs</vt:lpstr>
      <vt:lpstr>Writing an Analysis in Chord</vt:lpstr>
      <vt:lpstr>Writing a Java Analysis</vt:lpstr>
      <vt:lpstr>Chord Project</vt:lpstr>
      <vt:lpstr>Computing a Chord Project</vt:lpstr>
      <vt:lpstr>Example: Chord Project</vt:lpstr>
      <vt:lpstr>Running a Java Analysis</vt:lpstr>
      <vt:lpstr>Running a Java Analysis</vt:lpstr>
      <vt:lpstr>Predefined Analysis Templates</vt:lpstr>
      <vt:lpstr>chord.project.ClassicProject API</vt:lpstr>
      <vt:lpstr>Example Java Analysis</vt:lpstr>
      <vt:lpstr>Example Java Analysis</vt:lpstr>
      <vt:lpstr>Specialized Java Analyses</vt:lpstr>
      <vt:lpstr>Analyses as Building Blocks</vt:lpstr>
      <vt:lpstr>Outline of Tutorial</vt:lpstr>
      <vt:lpstr>Context-Sensitive Analysis</vt:lpstr>
      <vt:lpstr>Context-Sensitive Analysis in Chord</vt:lpstr>
      <vt:lpstr>Example: Context-Insensitive Analysis</vt:lpstr>
      <vt:lpstr>Example: Cloning-Based Analysis</vt:lpstr>
      <vt:lpstr>Example: Cloning with Object Sensitivity</vt:lpstr>
      <vt:lpstr>Running Cloning-based Analyses in Chord</vt:lpstr>
      <vt:lpstr>Output of Pointer/Call-Graph Analyses in Chord</vt:lpstr>
      <vt:lpstr>Cloning-Based vs. Summary-Based Analysis</vt:lpstr>
      <vt:lpstr>Example: Thread-Escape Analysis</vt:lpstr>
      <vt:lpstr>Example: Thread-Escape Analysis</vt:lpstr>
      <vt:lpstr>Example: Trivial Pointer Abstraction</vt:lpstr>
      <vt:lpstr>Example: Allocation Sites Pointer Abstraction</vt:lpstr>
      <vt:lpstr>Example: k-CFA Pointer Abstraction</vt:lpstr>
      <vt:lpstr>Complexity of Static Analyses</vt:lpstr>
      <vt:lpstr>Drawback of Existing Static Analyses</vt:lpstr>
      <vt:lpstr>Insight 1: Client-Driven Static Analysis</vt:lpstr>
      <vt:lpstr>Example: Client-Driven Static Analysis (RHS)</vt:lpstr>
      <vt:lpstr>Writing a Summary-Based Analysis in Chord</vt:lpstr>
      <vt:lpstr>Insight 2: Leveraging Dynamic Analysis</vt:lpstr>
      <vt:lpstr>Example: Leveraging Dynamic Analysis</vt:lpstr>
      <vt:lpstr>Dynamic Analysis Implementation Space for Java</vt:lpstr>
      <vt:lpstr>Writing A Dynamic Analysis in Chord</vt:lpstr>
      <vt:lpstr>Predefined Instrumentation Events</vt:lpstr>
      <vt:lpstr>Configuring Dynamic Analysis</vt:lpstr>
      <vt:lpstr>Architecture of Dynamic Analysis in Chord</vt:lpstr>
      <vt:lpstr>Combining Static and Dynamic Analysis</vt:lpstr>
      <vt:lpstr>Benchmark Characteristics</vt:lpstr>
      <vt:lpstr>Benchmark Characteristics</vt:lpstr>
      <vt:lpstr>Precision Comparison</vt:lpstr>
      <vt:lpstr>Precision Comparison</vt:lpstr>
      <vt:lpstr>Running Time Breakdown</vt:lpstr>
      <vt:lpstr>Sparsity of Our Abstraction</vt:lpstr>
      <vt:lpstr>Related Open-Source Projects</vt:lpstr>
      <vt:lpstr>Acknowledgments</vt:lpstr>
      <vt:lpstr>Further Information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mnaik1</dc:creator>
  <cp:lastModifiedBy>mhn</cp:lastModifiedBy>
  <cp:revision>3768</cp:revision>
  <cp:lastPrinted>1601-01-01T00:00:00Z</cp:lastPrinted>
  <dcterms:created xsi:type="dcterms:W3CDTF">2009-07-11T22:35:11Z</dcterms:created>
  <dcterms:modified xsi:type="dcterms:W3CDTF">2011-08-03T11:53:04Z</dcterms:modified>
</cp:coreProperties>
</file>