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491" r:id="rId3"/>
    <p:sldId id="318" r:id="rId4"/>
    <p:sldId id="316" r:id="rId5"/>
    <p:sldId id="319" r:id="rId6"/>
    <p:sldId id="257" r:id="rId7"/>
    <p:sldId id="483" r:id="rId8"/>
    <p:sldId id="381" r:id="rId9"/>
    <p:sldId id="263" r:id="rId10"/>
    <p:sldId id="384" r:id="rId11"/>
    <p:sldId id="330" r:id="rId12"/>
    <p:sldId id="385" r:id="rId13"/>
    <p:sldId id="262" r:id="rId14"/>
    <p:sldId id="277" r:id="rId15"/>
    <p:sldId id="382" r:id="rId16"/>
    <p:sldId id="279" r:id="rId17"/>
    <p:sldId id="388" r:id="rId18"/>
    <p:sldId id="391" r:id="rId19"/>
    <p:sldId id="393" r:id="rId20"/>
    <p:sldId id="443" r:id="rId21"/>
    <p:sldId id="283" r:id="rId22"/>
    <p:sldId id="394" r:id="rId23"/>
    <p:sldId id="284" r:id="rId24"/>
    <p:sldId id="454" r:id="rId25"/>
    <p:sldId id="455" r:id="rId26"/>
    <p:sldId id="457" r:id="rId27"/>
    <p:sldId id="458" r:id="rId28"/>
    <p:sldId id="459" r:id="rId29"/>
    <p:sldId id="482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88" r:id="rId44"/>
    <p:sldId id="489" r:id="rId45"/>
    <p:sldId id="490" r:id="rId46"/>
    <p:sldId id="474" r:id="rId47"/>
    <p:sldId id="475" r:id="rId48"/>
    <p:sldId id="476" r:id="rId49"/>
    <p:sldId id="484" r:id="rId50"/>
    <p:sldId id="479" r:id="rId51"/>
    <p:sldId id="480" r:id="rId52"/>
    <p:sldId id="486" r:id="rId53"/>
    <p:sldId id="485" r:id="rId54"/>
    <p:sldId id="383" r:id="rId55"/>
    <p:sldId id="266" r:id="rId56"/>
    <p:sldId id="287" r:id="rId57"/>
    <p:sldId id="452" r:id="rId58"/>
    <p:sldId id="453" r:id="rId59"/>
    <p:sldId id="487" r:id="rId60"/>
    <p:sldId id="418" r:id="rId61"/>
    <p:sldId id="290" r:id="rId6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vertBarState="minimized">
    <p:restoredLeft sz="32787"/>
    <p:restoredTop sz="90929"/>
  </p:normalViewPr>
  <p:slideViewPr>
    <p:cSldViewPr>
      <p:cViewPr varScale="1">
        <p:scale>
          <a:sx n="94" d="100"/>
          <a:sy n="94" d="100"/>
        </p:scale>
        <p:origin x="-2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33.xml"/><Relationship Id="rId12" Type="http://schemas.openxmlformats.org/officeDocument/2006/relationships/slide" Target="slides/slide35.xml"/><Relationship Id="rId13" Type="http://schemas.openxmlformats.org/officeDocument/2006/relationships/slide" Target="slides/slide47.xml"/><Relationship Id="rId14" Type="http://schemas.openxmlformats.org/officeDocument/2006/relationships/slide" Target="slides/slide48.xml"/><Relationship Id="rId15" Type="http://schemas.openxmlformats.org/officeDocument/2006/relationships/slide" Target="slides/slide49.xml"/><Relationship Id="rId16" Type="http://schemas.openxmlformats.org/officeDocument/2006/relationships/slide" Target="slides/slide52.xml"/><Relationship Id="rId1" Type="http://schemas.openxmlformats.org/officeDocument/2006/relationships/slide" Target="slides/slide2.xml"/><Relationship Id="rId2" Type="http://schemas.openxmlformats.org/officeDocument/2006/relationships/slide" Target="slides/slide6.xml"/><Relationship Id="rId3" Type="http://schemas.openxmlformats.org/officeDocument/2006/relationships/slide" Target="slides/slide11.xml"/><Relationship Id="rId4" Type="http://schemas.openxmlformats.org/officeDocument/2006/relationships/slide" Target="slides/slide14.xml"/><Relationship Id="rId5" Type="http://schemas.openxmlformats.org/officeDocument/2006/relationships/slide" Target="slides/slide16.xml"/><Relationship Id="rId6" Type="http://schemas.openxmlformats.org/officeDocument/2006/relationships/slide" Target="slides/slide17.xml"/><Relationship Id="rId7" Type="http://schemas.openxmlformats.org/officeDocument/2006/relationships/slide" Target="slides/slide22.xml"/><Relationship Id="rId8" Type="http://schemas.openxmlformats.org/officeDocument/2006/relationships/slide" Target="slides/slide27.xml"/><Relationship Id="rId9" Type="http://schemas.openxmlformats.org/officeDocument/2006/relationships/slide" Target="slides/slide30.xml"/><Relationship Id="rId10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27B82-8E68-014D-B9CE-16B1C36A1C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0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5625"/>
            <a:ext cx="50292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E71EDA88-6D22-0F40-A7EC-4B26B9B9D5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8B3E2-70CA-4F4A-9CF1-509C3C280963}" type="slidenum">
              <a:rPr lang="en-US"/>
              <a:pPr/>
              <a:t>6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CD88D-9F54-EB4B-AF59-ACC063425BB1}" type="slidenum">
              <a:rPr lang="en-US"/>
              <a:pPr/>
              <a:t>10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CCE51-A156-2B41-BF49-CB44B9DBA4ED}" type="slidenum">
              <a:rPr lang="en-US"/>
              <a:pPr/>
              <a:t>56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Dual processor Pentium III Xeon 550MHz, 2GB memory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C2006-6851-0A48-B333-19D4FDBAD234}" type="slidenum">
              <a:rPr lang="en-US"/>
              <a:pPr/>
              <a:t>57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Lazy constraint solving necessary to get this and previous performance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56B4F3-768D-8541-A8FD-53A113804E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500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500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27F91-68B8-3C4A-8D6F-34E70E0D5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r>
              <a:rPr lang="is-IS" smtClean="0"/>
              <a:t>Type Qualifiers, October 7, 2002, Jeffrey S. Foster, UC Berkeley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fld id="{3F04F2D3-7DF9-094A-85D1-6A311BBFA8CB}" type="slidenum">
              <a:rPr lang="en-US"/>
              <a:pPr>
                <a:buClr>
                  <a:srgbClr val="C0504D"/>
                </a:buCl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52525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r>
              <a:rPr lang="is-IS" smtClean="0"/>
              <a:t>Type Qualifiers, October 7, 2002, Jeffrey S. Foster, UC Berkeley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fld id="{2887C84B-8855-F344-A97E-E7F8A4C9BEAF}" type="slidenum">
              <a:rPr lang="en-US"/>
              <a:pPr>
                <a:buClr>
                  <a:srgbClr val="C0504D"/>
                </a:buCl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93730C-1035-3742-94AA-8078D7F40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15730-CBA8-BB4F-98EB-C3D154E0C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37013" cy="4433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524000"/>
            <a:ext cx="4037012" cy="4433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AF05-B229-004E-A2D2-69CD64DE8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626495-2A0C-A043-99D1-AA8C6D4E6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BD50D0-ADF1-B54E-876C-6BD5E4AC2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C0F5B5-B817-5F48-BE29-A597B2D3B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92D8D6-031F-8142-A4FA-DA2DAE9CB9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624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Type Qualifiers, October 7, 2002, Jeffrey S. Foster, UC Berkeley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7C90EE-65AD-924B-A206-A1D7382D4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26425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latin typeface="Times New Roman" charset="0"/>
              </a:defRPr>
            </a:lvl1pPr>
          </a:lstStyle>
          <a:p>
            <a:fld id="{68CB62F5-F6A0-EF4A-973D-DBCB842A83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1371600"/>
            <a:ext cx="822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is-IS" smtClean="0">
                <a:cs typeface="ＭＳ Ｐゴシック" charset="0"/>
              </a:rPr>
              <a:t>Type Qualifiers, October 7, 2002, Jeffrey S. Foster, UC Berkeley</a:t>
            </a:r>
            <a:endParaRPr lang="en-US"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F7281B0-8E7A-F942-9069-9708A1D0FE4B}" type="slidenum">
              <a:rPr lang="en-US">
                <a:cs typeface="ＭＳ Ｐゴシック" charset="0"/>
              </a:rPr>
              <a:pPr>
                <a:defRPr/>
              </a:pPr>
              <a:t>‹#›</a:t>
            </a:fld>
            <a:endParaRPr 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Type Qualifiers</a:t>
            </a:r>
            <a:endParaRPr lang="en-US" dirty="0">
              <a:latin typeface="Calibri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139825" y="2667000"/>
            <a:ext cx="6965950" cy="2373313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/>
            </a:r>
            <a:br>
              <a:rPr lang="en-US" sz="3600" dirty="0">
                <a:latin typeface="Calibri" charset="0"/>
              </a:rPr>
            </a:br>
            <a:r>
              <a:rPr lang="en-US" sz="3600">
                <a:latin typeface="Calibri" charset="0"/>
              </a:rPr>
              <a:t>CS </a:t>
            </a:r>
            <a:r>
              <a:rPr lang="en-US" sz="3600" smtClean="0">
                <a:latin typeface="Calibri" charset="0"/>
              </a:rPr>
              <a:t>6340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C0504D"/>
              </a:buClr>
              <a:defRPr/>
            </a:pPr>
            <a:fld id="{3F04F2D3-7DF9-094A-85D1-6A311BBFA8CB}" type="slidenum">
              <a:rPr lang="en-US" smtClean="0"/>
              <a:pPr>
                <a:buClr>
                  <a:srgbClr val="C0504D"/>
                </a:buCl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3AC92-ED07-8C46-BF18-0087FFE501D5}" type="slidenum">
              <a:rPr lang="en-US"/>
              <a:pPr/>
              <a:t>10</a:t>
            </a:fld>
            <a:endParaRPr lang="en-US"/>
          </a:p>
        </p:txBody>
      </p:sp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Tainted and Untainted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qualifier annotations</a:t>
            </a:r>
          </a:p>
          <a:p>
            <a:pPr lvl="2"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int printf(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>
                <a:solidFill>
                  <a:schemeClr val="accent2"/>
                </a:solidFill>
              </a:rPr>
              <a:t> char *fmt, ...)</a:t>
            </a:r>
          </a:p>
          <a:p>
            <a:pPr lvl="2"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char *getenv(const char *)</a:t>
            </a:r>
          </a:p>
          <a:p>
            <a:pPr lvl="2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 = may be controlled by adversary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/>
              <a:t> = must not be controlled by adversary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62A6A-DDFA-E743-AEC7-93E2BB536039}" type="slidenum">
              <a:rPr lang="en-US"/>
              <a:pPr/>
              <a:t>11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352800" cy="18288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void f(</a:t>
            </a:r>
            <a:r>
              <a:rPr lang="en-US" sz="2400">
                <a:solidFill>
                  <a:srgbClr val="FF0000"/>
                </a:solidFill>
              </a:rPr>
              <a:t>tainted</a:t>
            </a:r>
            <a:r>
              <a:rPr lang="en-US" sz="2400">
                <a:solidFill>
                  <a:schemeClr val="accent2"/>
                </a:solidFill>
              </a:rPr>
              <a:t> int);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untainted</a:t>
            </a:r>
            <a:r>
              <a:rPr lang="en-US" sz="2400">
                <a:solidFill>
                  <a:schemeClr val="accent2"/>
                </a:solidFill>
              </a:rPr>
              <a:t> int a;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f(a);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029200" y="1676400"/>
            <a:ext cx="3352800" cy="1828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void g(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>
                <a:solidFill>
                  <a:schemeClr val="accent2"/>
                </a:solidFill>
              </a:rPr>
              <a:t> int);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>
                <a:solidFill>
                  <a:schemeClr val="accent2"/>
                </a:solidFill>
              </a:rPr>
              <a:t> int b;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f(b);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685800" y="3505200"/>
            <a:ext cx="3352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OK</a:t>
            </a:r>
          </a:p>
          <a:p>
            <a:pPr>
              <a:spcBef>
                <a:spcPct val="50000"/>
              </a:spcBef>
            </a:pPr>
            <a:r>
              <a:rPr lang="en-US"/>
              <a:t>f accepts </a:t>
            </a: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 or 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/>
              <a:t> data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029200" y="3505200"/>
            <a:ext cx="3733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Error</a:t>
            </a:r>
          </a:p>
          <a:p>
            <a:pPr>
              <a:spcBef>
                <a:spcPct val="50000"/>
              </a:spcBef>
            </a:pPr>
            <a:r>
              <a:rPr lang="en-US"/>
              <a:t>g accepts only 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/>
              <a:t> data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685800" y="5105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untainted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tainted</a:t>
            </a:r>
            <a:endParaRPr lang="en-US"/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5029200" y="5105400"/>
            <a:ext cx="3352800" cy="457200"/>
            <a:chOff x="3168" y="3216"/>
            <a:chExt cx="2112" cy="288"/>
          </a:xfrm>
        </p:grpSpPr>
        <p:sp>
          <p:nvSpPr>
            <p:cNvPr id="165898" name="Text Box 10"/>
            <p:cNvSpPr txBox="1">
              <a:spLocks noChangeArrowheads="1"/>
            </p:cNvSpPr>
            <p:nvPr/>
          </p:nvSpPr>
          <p:spPr bwMode="auto">
            <a:xfrm>
              <a:off x="3168" y="3216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tainted</a:t>
              </a:r>
              <a:r>
                <a:rPr lang="en-US">
                  <a:solidFill>
                    <a:srgbClr val="00FF00"/>
                  </a:solidFill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/>
                <a:t> </a:t>
              </a:r>
              <a:r>
                <a:rPr lang="en-US">
                  <a:solidFill>
                    <a:srgbClr val="00FF00"/>
                  </a:solidFill>
                </a:rPr>
                <a:t>untainted</a:t>
              </a:r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3888" y="32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/</a:t>
              </a:r>
            </a:p>
          </p:txBody>
        </p:sp>
      </p:grp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3048000" y="5715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untainted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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tainted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 autoUpdateAnimBg="0"/>
      <p:bldP spid="165894" grpId="0" animBg="1" autoUpdateAnimBg="0"/>
      <p:bldP spid="165895" grpId="0" autoUpdateAnimBg="0"/>
      <p:bldP spid="165896" grpId="0" autoUpdateAnimBg="0"/>
      <p:bldP spid="165897" grpId="0" autoUpdateAnimBg="0"/>
      <p:bldP spid="1659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EFB69A-ED9A-D84E-9952-747936D0A400}" type="slidenum">
              <a:rPr lang="en-US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648200"/>
          </a:xfrm>
        </p:spPr>
        <p:txBody>
          <a:bodyPr/>
          <a:lstStyle/>
          <a:p>
            <a:r>
              <a:rPr lang="en-US"/>
              <a:t>Pick some qualifiers</a:t>
            </a:r>
          </a:p>
          <a:p>
            <a:pPr lvl="1"/>
            <a:r>
              <a:rPr lang="en-US"/>
              <a:t>and relation (partial order) among qualifiers</a:t>
            </a:r>
          </a:p>
          <a:p>
            <a:pPr lvl="1"/>
            <a:endParaRPr lang="en-US"/>
          </a:p>
          <a:p>
            <a:pPr lvl="1"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</a:t>
            </a:r>
          </a:p>
          <a:p>
            <a:pPr lvl="1"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</a:t>
            </a:r>
          </a:p>
          <a:p>
            <a:pPr lvl="1"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</a:t>
            </a:r>
            <a:endParaRPr lang="en-US"/>
          </a:p>
          <a:p>
            <a:r>
              <a:rPr lang="en-US"/>
              <a:t>Add a few explicit qualifiers to program</a:t>
            </a:r>
          </a:p>
          <a:p>
            <a:pPr lvl="1"/>
            <a:endParaRPr lang="en-US"/>
          </a:p>
          <a:p>
            <a:r>
              <a:rPr lang="en-US"/>
              <a:t>Infer remaining qualifiers</a:t>
            </a:r>
          </a:p>
          <a:p>
            <a:pPr lvl="1"/>
            <a:r>
              <a:rPr lang="en-US"/>
              <a:t>and check consistency</a:t>
            </a:r>
          </a:p>
        </p:txBody>
      </p:sp>
      <p:graphicFrame>
        <p:nvGraphicFramePr>
          <p:cNvPr id="11376" name="Group 112"/>
          <p:cNvGraphicFramePr>
            <a:graphicFrameLocks noGrp="1"/>
          </p:cNvGraphicFramePr>
          <p:nvPr/>
        </p:nvGraphicFramePr>
        <p:xfrm>
          <a:off x="1981200" y="2590800"/>
          <a:ext cx="4953000" cy="863600"/>
        </p:xfrm>
        <a:graphic>
          <a:graphicData uri="http://schemas.openxmlformats.org/drawingml/2006/table">
            <a:tbl>
              <a:tblPr/>
              <a:tblGrid>
                <a:gridCol w="2590800"/>
                <a:gridCol w="381000"/>
                <a:gridCol w="1981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untainted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 int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  <a:sym typeface="Symbol" charset="0"/>
                        </a:rPr>
                        <a:t>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tainted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 int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readwrite FILE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  <a:sym typeface="Symbol" charset="0"/>
                        </a:rPr>
                        <a:t>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read FILE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BDB53-2E5D-F249-8EBB-9604F2A8AD71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Qualifier Inference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78825" cy="4433888"/>
          </a:xfrm>
        </p:spPr>
        <p:txBody>
          <a:bodyPr/>
          <a:lstStyle/>
          <a:p>
            <a:r>
              <a:rPr lang="en-US"/>
              <a:t>Two kinds of qualifiers</a:t>
            </a:r>
          </a:p>
          <a:p>
            <a:pPr lvl="1"/>
            <a:r>
              <a:rPr lang="en-US"/>
              <a:t>Explicit qualifiers:  </a:t>
            </a: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, 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/>
              <a:t>, ...</a:t>
            </a:r>
          </a:p>
          <a:p>
            <a:pPr lvl="1"/>
            <a:r>
              <a:rPr lang="en-US"/>
              <a:t>Unknown qualifiers: 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0</a:t>
            </a:r>
            <a:r>
              <a:rPr lang="en-US" b="1">
                <a:solidFill>
                  <a:srgbClr val="CC0099"/>
                </a:solidFill>
                <a:latin typeface="Times New Roman" charset="0"/>
              </a:rPr>
              <a:t>,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1</a:t>
            </a:r>
            <a:r>
              <a:rPr lang="en-US" b="1">
                <a:solidFill>
                  <a:srgbClr val="CC0099"/>
                </a:solidFill>
                <a:latin typeface="Times New Roman" charset="0"/>
              </a:rPr>
              <a:t>, ...</a:t>
            </a:r>
            <a:endParaRPr lang="en-US"/>
          </a:p>
          <a:p>
            <a:endParaRPr lang="en-US"/>
          </a:p>
          <a:p>
            <a:r>
              <a:rPr lang="en-US"/>
              <a:t>Program yields constraints on qualifiers</a:t>
            </a:r>
          </a:p>
          <a:p>
            <a:pPr lvl="1" algn="ctr">
              <a:buFontTx/>
              <a:buNone/>
            </a:pP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/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0</a:t>
            </a:r>
            <a:r>
              <a:rPr lang="en-US"/>
              <a:t>	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0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/>
              <a:t> </a:t>
            </a:r>
            <a:r>
              <a:rPr lang="en-US">
                <a:solidFill>
                  <a:srgbClr val="00FF00"/>
                </a:solidFill>
              </a:rPr>
              <a:t>untainted	</a:t>
            </a:r>
            <a:endParaRPr lang="en-US"/>
          </a:p>
          <a:p>
            <a:endParaRPr lang="en-US"/>
          </a:p>
          <a:p>
            <a:r>
              <a:rPr lang="en-US"/>
              <a:t>Solve constraints for unknown qualifiers</a:t>
            </a:r>
          </a:p>
          <a:p>
            <a:pPr lvl="1"/>
            <a:r>
              <a:rPr lang="en-US"/>
              <a:t>Error if no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1D7F62-C6E9-2B40-88AB-ADE46D64DEA4}" type="slidenum">
              <a:rPr lang="en-US"/>
              <a:pPr/>
              <a:t>14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Qualifiers to Types</a:t>
            </a:r>
          </a:p>
        </p:txBody>
      </p:sp>
      <p:grpSp>
        <p:nvGrpSpPr>
          <p:cNvPr id="162880" name="Group 64"/>
          <p:cNvGrpSpPr>
            <a:grpSpLocks/>
          </p:cNvGrpSpPr>
          <p:nvPr/>
        </p:nvGrpSpPr>
        <p:grpSpPr bwMode="auto">
          <a:xfrm>
            <a:off x="5410200" y="2209800"/>
            <a:ext cx="3048000" cy="2743200"/>
            <a:chOff x="3408" y="1392"/>
            <a:chExt cx="1920" cy="1728"/>
          </a:xfrm>
        </p:grpSpPr>
        <p:sp>
          <p:nvSpPr>
            <p:cNvPr id="162851" name="Rectangle 35"/>
            <p:cNvSpPr>
              <a:spLocks noChangeArrowheads="1"/>
            </p:cNvSpPr>
            <p:nvPr/>
          </p:nvSpPr>
          <p:spPr bwMode="auto">
            <a:xfrm>
              <a:off x="3408" y="1392"/>
              <a:ext cx="1920" cy="172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4224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cmsy10" charset="0"/>
                  <a:sym typeface="Symbol" charset="0"/>
                </a:rPr>
                <a:t></a:t>
              </a:r>
              <a:endParaRPr lang="en-US" b="1">
                <a:solidFill>
                  <a:schemeClr val="accent2"/>
                </a:solidFill>
                <a:latin typeface="cmsy10" charset="0"/>
              </a:endParaRP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4560" y="20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ptr</a:t>
              </a: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4560" y="254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FILE</a:t>
              </a: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int</a:t>
              </a:r>
            </a:p>
          </p:txBody>
        </p:sp>
        <p:sp>
          <p:nvSpPr>
            <p:cNvPr id="162844" name="Line 28"/>
            <p:cNvSpPr>
              <a:spLocks noChangeShapeType="1"/>
            </p:cNvSpPr>
            <p:nvPr/>
          </p:nvSpPr>
          <p:spPr bwMode="auto">
            <a:xfrm flipH="1">
              <a:off x="4033" y="1775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4464" y="1776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79" name="Group 63"/>
          <p:cNvGrpSpPr>
            <a:grpSpLocks/>
          </p:cNvGrpSpPr>
          <p:nvPr/>
        </p:nvGrpSpPr>
        <p:grpSpPr bwMode="auto">
          <a:xfrm>
            <a:off x="762000" y="2209800"/>
            <a:ext cx="3429000" cy="1752600"/>
            <a:chOff x="480" y="2640"/>
            <a:chExt cx="2160" cy="1104"/>
          </a:xfrm>
        </p:grpSpPr>
        <p:sp>
          <p:nvSpPr>
            <p:cNvPr id="162850" name="Rectangle 34"/>
            <p:cNvSpPr>
              <a:spLocks noChangeArrowheads="1"/>
            </p:cNvSpPr>
            <p:nvPr/>
          </p:nvSpPr>
          <p:spPr bwMode="auto">
            <a:xfrm>
              <a:off x="480" y="2640"/>
              <a:ext cx="2160" cy="11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1584" y="273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ptr</a:t>
              </a:r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1536" y="3312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char</a:t>
              </a:r>
            </a:p>
          </p:txBody>
        </p:sp>
        <p:sp>
          <p:nvSpPr>
            <p:cNvPr id="162848" name="Line 32"/>
            <p:cNvSpPr>
              <a:spLocks noChangeShapeType="1"/>
            </p:cNvSpPr>
            <p:nvPr/>
          </p:nvSpPr>
          <p:spPr bwMode="auto">
            <a:xfrm>
              <a:off x="1776" y="302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76" name="Group 60"/>
          <p:cNvGrpSpPr>
            <a:grpSpLocks/>
          </p:cNvGrpSpPr>
          <p:nvPr/>
        </p:nvGrpSpPr>
        <p:grpSpPr bwMode="auto">
          <a:xfrm>
            <a:off x="1295400" y="2362200"/>
            <a:ext cx="1290638" cy="1371600"/>
            <a:chOff x="816" y="2736"/>
            <a:chExt cx="813" cy="864"/>
          </a:xfrm>
        </p:grpSpPr>
        <p:sp>
          <p:nvSpPr>
            <p:cNvPr id="162836" name="Text Box 20"/>
            <p:cNvSpPr txBox="1">
              <a:spLocks noChangeArrowheads="1"/>
            </p:cNvSpPr>
            <p:nvPr/>
          </p:nvSpPr>
          <p:spPr bwMode="auto">
            <a:xfrm>
              <a:off x="816" y="331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tainted</a:t>
              </a:r>
            </a:p>
          </p:txBody>
        </p:sp>
        <p:sp>
          <p:nvSpPr>
            <p:cNvPr id="162852" name="Rectangle 36"/>
            <p:cNvSpPr>
              <a:spLocks noChangeArrowheads="1"/>
            </p:cNvSpPr>
            <p:nvPr/>
          </p:nvSpPr>
          <p:spPr bwMode="auto">
            <a:xfrm>
              <a:off x="1392" y="2736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endParaRPr lang="en-US" b="1" baseline="-25000">
                <a:solidFill>
                  <a:srgbClr val="CC0099"/>
                </a:solidFill>
                <a:latin typeface="Times New Roman" charset="0"/>
              </a:endParaRPr>
            </a:p>
          </p:txBody>
        </p:sp>
      </p:grpSp>
      <p:grpSp>
        <p:nvGrpSpPr>
          <p:cNvPr id="162877" name="Group 61"/>
          <p:cNvGrpSpPr>
            <a:grpSpLocks/>
          </p:cNvGrpSpPr>
          <p:nvPr/>
        </p:nvGrpSpPr>
        <p:grpSpPr bwMode="auto">
          <a:xfrm>
            <a:off x="5694363" y="2362200"/>
            <a:ext cx="1663700" cy="2133600"/>
            <a:chOff x="3587" y="1488"/>
            <a:chExt cx="1048" cy="1344"/>
          </a:xfrm>
        </p:grpSpPr>
        <p:sp>
          <p:nvSpPr>
            <p:cNvPr id="162853" name="Rectangle 37"/>
            <p:cNvSpPr>
              <a:spLocks noChangeArrowheads="1"/>
            </p:cNvSpPr>
            <p:nvPr/>
          </p:nvSpPr>
          <p:spPr bwMode="auto">
            <a:xfrm>
              <a:off x="3984" y="1488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162854" name="Rectangle 38"/>
            <p:cNvSpPr>
              <a:spLocks noChangeArrowheads="1"/>
            </p:cNvSpPr>
            <p:nvPr/>
          </p:nvSpPr>
          <p:spPr bwMode="auto">
            <a:xfrm>
              <a:off x="3587" y="201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162855" name="Rectangle 39"/>
            <p:cNvSpPr>
              <a:spLocks noChangeArrowheads="1"/>
            </p:cNvSpPr>
            <p:nvPr/>
          </p:nvSpPr>
          <p:spPr bwMode="auto">
            <a:xfrm>
              <a:off x="4320" y="201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162857" name="Text Box 41"/>
            <p:cNvSpPr txBox="1">
              <a:spLocks noChangeArrowheads="1"/>
            </p:cNvSpPr>
            <p:nvPr/>
          </p:nvSpPr>
          <p:spPr bwMode="auto">
            <a:xfrm>
              <a:off x="4080" y="25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open</a:t>
              </a:r>
            </a:p>
          </p:txBody>
        </p:sp>
      </p:grpSp>
      <p:grpSp>
        <p:nvGrpSpPr>
          <p:cNvPr id="162883" name="Group 67"/>
          <p:cNvGrpSpPr>
            <a:grpSpLocks/>
          </p:cNvGrpSpPr>
          <p:nvPr/>
        </p:nvGrpSpPr>
        <p:grpSpPr bwMode="auto">
          <a:xfrm>
            <a:off x="1219200" y="1676400"/>
            <a:ext cx="3505200" cy="457200"/>
            <a:chOff x="768" y="2304"/>
            <a:chExt cx="2208" cy="288"/>
          </a:xfrm>
        </p:grpSpPr>
        <p:sp>
          <p:nvSpPr>
            <p:cNvPr id="162861" name="Text Box 45"/>
            <p:cNvSpPr txBox="1">
              <a:spLocks noChangeArrowheads="1"/>
            </p:cNvSpPr>
            <p:nvPr/>
          </p:nvSpPr>
          <p:spPr bwMode="auto">
            <a:xfrm>
              <a:off x="768" y="230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ptr(             char)</a:t>
              </a:r>
            </a:p>
          </p:txBody>
        </p:sp>
        <p:sp>
          <p:nvSpPr>
            <p:cNvPr id="162863" name="Text Box 47"/>
            <p:cNvSpPr txBox="1">
              <a:spLocks noChangeArrowheads="1"/>
            </p:cNvSpPr>
            <p:nvPr/>
          </p:nvSpPr>
          <p:spPr bwMode="auto">
            <a:xfrm>
              <a:off x="1104" y="230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tainted</a:t>
              </a:r>
            </a:p>
          </p:txBody>
        </p:sp>
      </p:grpSp>
      <p:grpSp>
        <p:nvGrpSpPr>
          <p:cNvPr id="162882" name="Group 66"/>
          <p:cNvGrpSpPr>
            <a:grpSpLocks/>
          </p:cNvGrpSpPr>
          <p:nvPr/>
        </p:nvGrpSpPr>
        <p:grpSpPr bwMode="auto">
          <a:xfrm>
            <a:off x="5334000" y="1600200"/>
            <a:ext cx="3352800" cy="457200"/>
            <a:chOff x="3360" y="1008"/>
            <a:chExt cx="2016" cy="288"/>
          </a:xfrm>
        </p:grpSpPr>
        <p:sp>
          <p:nvSpPr>
            <p:cNvPr id="162865" name="Text Box 49"/>
            <p:cNvSpPr txBox="1">
              <a:spLocks noChangeArrowheads="1"/>
            </p:cNvSpPr>
            <p:nvPr/>
          </p:nvSpPr>
          <p:spPr bwMode="auto">
            <a:xfrm>
              <a:off x="3360" y="1008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int </a:t>
              </a:r>
              <a:r>
                <a:rPr lang="en-US" b="1">
                  <a:solidFill>
                    <a:schemeClr val="accent2"/>
                  </a:solidFill>
                  <a:latin typeface="cmsy10" charset="0"/>
                  <a:sym typeface="Symbol" charset="0"/>
                </a:rPr>
                <a:t></a:t>
              </a:r>
              <a:r>
                <a:rPr lang="en-US">
                  <a:solidFill>
                    <a:schemeClr val="accent2"/>
                  </a:solidFill>
                </a:rPr>
                <a:t> ptr(         FILE)</a:t>
              </a:r>
            </a:p>
          </p:txBody>
        </p:sp>
        <p:sp>
          <p:nvSpPr>
            <p:cNvPr id="162867" name="Text Box 51"/>
            <p:cNvSpPr txBox="1">
              <a:spLocks noChangeArrowheads="1"/>
            </p:cNvSpPr>
            <p:nvPr/>
          </p:nvSpPr>
          <p:spPr bwMode="auto">
            <a:xfrm>
              <a:off x="4224" y="100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 open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A9DD5-C7B4-5446-8857-E5302AF1B9A3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9815" name="Group 119"/>
          <p:cNvGrpSpPr>
            <a:grpSpLocks/>
          </p:cNvGrpSpPr>
          <p:nvPr/>
        </p:nvGrpSpPr>
        <p:grpSpPr bwMode="auto">
          <a:xfrm>
            <a:off x="762000" y="2286000"/>
            <a:ext cx="6705600" cy="3124200"/>
            <a:chOff x="480" y="1440"/>
            <a:chExt cx="4224" cy="1968"/>
          </a:xfrm>
        </p:grpSpPr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624" y="1440"/>
              <a:ext cx="1488" cy="196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Text Box 66"/>
            <p:cNvSpPr txBox="1">
              <a:spLocks noChangeArrowheads="1"/>
            </p:cNvSpPr>
            <p:nvPr/>
          </p:nvSpPr>
          <p:spPr bwMode="auto">
            <a:xfrm>
              <a:off x="1296" y="17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cmsy10" charset="0"/>
                  <a:sym typeface="Symbol" charset="0"/>
                </a:rPr>
                <a:t></a:t>
              </a:r>
              <a:endParaRPr lang="en-US" b="1">
                <a:solidFill>
                  <a:schemeClr val="accent2"/>
                </a:solidFill>
                <a:latin typeface="cmsy10" charset="0"/>
              </a:endParaRPr>
            </a:p>
          </p:txBody>
        </p:sp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1632" y="230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ptr</a:t>
              </a:r>
            </a:p>
          </p:txBody>
        </p:sp>
        <p:sp>
          <p:nvSpPr>
            <p:cNvPr id="29764" name="Text Box 68"/>
            <p:cNvSpPr txBox="1">
              <a:spLocks noChangeArrowheads="1"/>
            </p:cNvSpPr>
            <p:nvPr/>
          </p:nvSpPr>
          <p:spPr bwMode="auto">
            <a:xfrm>
              <a:off x="1680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int</a:t>
              </a:r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912" y="230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int</a:t>
              </a: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 flipH="1">
              <a:off x="1105" y="2063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536" y="2064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1872" y="259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Text Box 78"/>
            <p:cNvSpPr txBox="1">
              <a:spLocks noChangeArrowheads="1"/>
            </p:cNvSpPr>
            <p:nvPr/>
          </p:nvSpPr>
          <p:spPr bwMode="auto">
            <a:xfrm>
              <a:off x="480" y="1440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640" y="1440"/>
              <a:ext cx="864" cy="192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81"/>
            <p:cNvSpPr txBox="1">
              <a:spLocks noChangeArrowheads="1"/>
            </p:cNvSpPr>
            <p:nvPr/>
          </p:nvSpPr>
          <p:spPr bwMode="auto">
            <a:xfrm>
              <a:off x="2976" y="230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ptr</a:t>
              </a: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2976" y="2880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int</a:t>
              </a:r>
            </a:p>
          </p:txBody>
        </p:sp>
        <p:sp>
          <p:nvSpPr>
            <p:cNvPr id="29779" name="Line 83"/>
            <p:cNvSpPr>
              <a:spLocks noChangeShapeType="1"/>
            </p:cNvSpPr>
            <p:nvPr/>
          </p:nvSpPr>
          <p:spPr bwMode="auto">
            <a:xfrm>
              <a:off x="3168" y="259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Text Box 89"/>
            <p:cNvSpPr txBox="1">
              <a:spLocks noChangeArrowheads="1"/>
            </p:cNvSpPr>
            <p:nvPr/>
          </p:nvSpPr>
          <p:spPr bwMode="auto">
            <a:xfrm>
              <a:off x="2640" y="144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y</a:t>
              </a: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3840" y="1440"/>
              <a:ext cx="864" cy="192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4176" y="230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int</a:t>
              </a:r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3888" y="144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</a:t>
              </a:r>
            </a:p>
          </p:txBody>
        </p:sp>
      </p:grp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ptr(int) f(x : int) = { ... }		y := f(z)</a:t>
            </a:r>
          </a:p>
        </p:txBody>
      </p:sp>
      <p:grpSp>
        <p:nvGrpSpPr>
          <p:cNvPr id="29819" name="Group 123"/>
          <p:cNvGrpSpPr>
            <a:grpSpLocks/>
          </p:cNvGrpSpPr>
          <p:nvPr/>
        </p:nvGrpSpPr>
        <p:grpSpPr bwMode="auto">
          <a:xfrm>
            <a:off x="1046163" y="2819400"/>
            <a:ext cx="5626100" cy="2209800"/>
            <a:chOff x="659" y="1776"/>
            <a:chExt cx="3544" cy="1392"/>
          </a:xfrm>
        </p:grpSpPr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1056" y="177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659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1392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29773" name="Text Box 77"/>
            <p:cNvSpPr txBox="1">
              <a:spLocks noChangeArrowheads="1"/>
            </p:cNvSpPr>
            <p:nvPr/>
          </p:nvSpPr>
          <p:spPr bwMode="auto">
            <a:xfrm>
              <a:off x="1392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6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688" y="28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38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</a:p>
          </p:txBody>
        </p:sp>
      </p:grpSp>
      <p:grpSp>
        <p:nvGrpSpPr>
          <p:cNvPr id="29816" name="Group 120"/>
          <p:cNvGrpSpPr>
            <a:grpSpLocks/>
          </p:cNvGrpSpPr>
          <p:nvPr/>
        </p:nvGrpSpPr>
        <p:grpSpPr bwMode="auto">
          <a:xfrm>
            <a:off x="1371600" y="2590800"/>
            <a:ext cx="7620000" cy="3467100"/>
            <a:chOff x="864" y="1632"/>
            <a:chExt cx="4800" cy="2184"/>
          </a:xfrm>
        </p:grpSpPr>
        <p:sp>
          <p:nvSpPr>
            <p:cNvPr id="29807" name="Rectangle 111"/>
            <p:cNvSpPr>
              <a:spLocks noChangeArrowheads="1"/>
            </p:cNvSpPr>
            <p:nvPr/>
          </p:nvSpPr>
          <p:spPr bwMode="auto">
            <a:xfrm>
              <a:off x="4944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29808" name="Freeform 112"/>
            <p:cNvSpPr>
              <a:spLocks/>
            </p:cNvSpPr>
            <p:nvPr/>
          </p:nvSpPr>
          <p:spPr bwMode="auto">
            <a:xfrm>
              <a:off x="864" y="2592"/>
              <a:ext cx="3168" cy="1224"/>
            </a:xfrm>
            <a:custGeom>
              <a:avLst/>
              <a:gdLst>
                <a:gd name="T0" fmla="*/ 3168 w 3168"/>
                <a:gd name="T1" fmla="*/ 0 h 1224"/>
                <a:gd name="T2" fmla="*/ 2064 w 3168"/>
                <a:gd name="T3" fmla="*/ 1056 h 1224"/>
                <a:gd name="T4" fmla="*/ 480 w 3168"/>
                <a:gd name="T5" fmla="*/ 1008 h 1224"/>
                <a:gd name="T6" fmla="*/ 0 w 3168"/>
                <a:gd name="T7" fmla="*/ 4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8" h="1224">
                  <a:moveTo>
                    <a:pt x="3168" y="0"/>
                  </a:moveTo>
                  <a:cubicBezTo>
                    <a:pt x="2840" y="444"/>
                    <a:pt x="2512" y="888"/>
                    <a:pt x="2064" y="1056"/>
                  </a:cubicBezTo>
                  <a:cubicBezTo>
                    <a:pt x="1616" y="1224"/>
                    <a:pt x="824" y="1176"/>
                    <a:pt x="480" y="1008"/>
                  </a:cubicBezTo>
                  <a:cubicBezTo>
                    <a:pt x="136" y="840"/>
                    <a:pt x="68" y="444"/>
                    <a:pt x="0" y="48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817" name="Group 121"/>
          <p:cNvGrpSpPr>
            <a:grpSpLocks/>
          </p:cNvGrpSpPr>
          <p:nvPr/>
        </p:nvGrpSpPr>
        <p:grpSpPr bwMode="auto">
          <a:xfrm>
            <a:off x="2590800" y="3200400"/>
            <a:ext cx="6400800" cy="609600"/>
            <a:chOff x="1632" y="2016"/>
            <a:chExt cx="4032" cy="384"/>
          </a:xfrm>
        </p:grpSpPr>
        <p:sp>
          <p:nvSpPr>
            <p:cNvPr id="29809" name="Freeform 113"/>
            <p:cNvSpPr>
              <a:spLocks/>
            </p:cNvSpPr>
            <p:nvPr/>
          </p:nvSpPr>
          <p:spPr bwMode="auto">
            <a:xfrm>
              <a:off x="1632" y="2064"/>
              <a:ext cx="1152" cy="336"/>
            </a:xfrm>
            <a:custGeom>
              <a:avLst/>
              <a:gdLst>
                <a:gd name="T0" fmla="*/ 0 w 1152"/>
                <a:gd name="T1" fmla="*/ 336 h 336"/>
                <a:gd name="T2" fmla="*/ 576 w 1152"/>
                <a:gd name="T3" fmla="*/ 0 h 336"/>
                <a:gd name="T4" fmla="*/ 1152 w 115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192" y="168"/>
                    <a:pt x="384" y="0"/>
                    <a:pt x="576" y="0"/>
                  </a:cubicBezTo>
                  <a:cubicBezTo>
                    <a:pt x="768" y="0"/>
                    <a:pt x="960" y="168"/>
                    <a:pt x="1152" y="33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Rectangle 115"/>
            <p:cNvSpPr>
              <a:spLocks noChangeArrowheads="1"/>
            </p:cNvSpPr>
            <p:nvPr/>
          </p:nvSpPr>
          <p:spPr bwMode="auto">
            <a:xfrm>
              <a:off x="4944" y="20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</p:grpSp>
      <p:grpSp>
        <p:nvGrpSpPr>
          <p:cNvPr id="29818" name="Group 122"/>
          <p:cNvGrpSpPr>
            <a:grpSpLocks/>
          </p:cNvGrpSpPr>
          <p:nvPr/>
        </p:nvGrpSpPr>
        <p:grpSpPr bwMode="auto">
          <a:xfrm>
            <a:off x="2514600" y="3810000"/>
            <a:ext cx="6477000" cy="1866900"/>
            <a:chOff x="1584" y="2400"/>
            <a:chExt cx="4080" cy="1176"/>
          </a:xfrm>
        </p:grpSpPr>
        <p:sp>
          <p:nvSpPr>
            <p:cNvPr id="29812" name="Freeform 116"/>
            <p:cNvSpPr>
              <a:spLocks/>
            </p:cNvSpPr>
            <p:nvPr/>
          </p:nvSpPr>
          <p:spPr bwMode="auto">
            <a:xfrm>
              <a:off x="1632" y="3072"/>
              <a:ext cx="1152" cy="304"/>
            </a:xfrm>
            <a:custGeom>
              <a:avLst/>
              <a:gdLst>
                <a:gd name="T0" fmla="*/ 0 w 1152"/>
                <a:gd name="T1" fmla="*/ 0 h 304"/>
                <a:gd name="T2" fmla="*/ 624 w 1152"/>
                <a:gd name="T3" fmla="*/ 288 h 304"/>
                <a:gd name="T4" fmla="*/ 1152 w 1152"/>
                <a:gd name="T5" fmla="*/ 9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04">
                  <a:moveTo>
                    <a:pt x="0" y="0"/>
                  </a:moveTo>
                  <a:cubicBezTo>
                    <a:pt x="216" y="136"/>
                    <a:pt x="432" y="272"/>
                    <a:pt x="624" y="288"/>
                  </a:cubicBezTo>
                  <a:cubicBezTo>
                    <a:pt x="816" y="304"/>
                    <a:pt x="984" y="200"/>
                    <a:pt x="1152" y="9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Freeform 117"/>
            <p:cNvSpPr>
              <a:spLocks/>
            </p:cNvSpPr>
            <p:nvPr/>
          </p:nvSpPr>
          <p:spPr bwMode="auto">
            <a:xfrm>
              <a:off x="1584" y="3120"/>
              <a:ext cx="1248" cy="456"/>
            </a:xfrm>
            <a:custGeom>
              <a:avLst/>
              <a:gdLst>
                <a:gd name="T0" fmla="*/ 1248 w 1248"/>
                <a:gd name="T1" fmla="*/ 144 h 456"/>
                <a:gd name="T2" fmla="*/ 672 w 1248"/>
                <a:gd name="T3" fmla="*/ 432 h 456"/>
                <a:gd name="T4" fmla="*/ 0 w 1248"/>
                <a:gd name="T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456">
                  <a:moveTo>
                    <a:pt x="1248" y="144"/>
                  </a:moveTo>
                  <a:cubicBezTo>
                    <a:pt x="1064" y="300"/>
                    <a:pt x="880" y="456"/>
                    <a:pt x="672" y="432"/>
                  </a:cubicBezTo>
                  <a:cubicBezTo>
                    <a:pt x="464" y="408"/>
                    <a:pt x="232" y="20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Rectangle 118"/>
            <p:cNvSpPr>
              <a:spLocks noChangeArrowheads="1"/>
            </p:cNvSpPr>
            <p:nvPr/>
          </p:nvSpPr>
          <p:spPr bwMode="auto">
            <a:xfrm>
              <a:off x="4944" y="24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=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90D11-AE97-2845-88EE-BB039C1D8815}" type="slidenum">
              <a:rPr lang="en-US"/>
              <a:pPr/>
              <a:t>16</a:t>
            </a:fld>
            <a:endParaRPr lang="en-US"/>
          </a:p>
        </p:txBody>
      </p:sp>
      <p:sp>
        <p:nvSpPr>
          <p:cNvPr id="17000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as Graphs</a:t>
            </a:r>
          </a:p>
        </p:txBody>
      </p:sp>
      <p:grpSp>
        <p:nvGrpSpPr>
          <p:cNvPr id="170006" name="Group 22"/>
          <p:cNvGrpSpPr>
            <a:grpSpLocks/>
          </p:cNvGrpSpPr>
          <p:nvPr/>
        </p:nvGrpSpPr>
        <p:grpSpPr bwMode="auto">
          <a:xfrm>
            <a:off x="1046163" y="2819400"/>
            <a:ext cx="5626100" cy="2209800"/>
            <a:chOff x="659" y="1776"/>
            <a:chExt cx="3544" cy="1392"/>
          </a:xfrm>
        </p:grpSpPr>
        <p:sp>
          <p:nvSpPr>
            <p:cNvPr id="170007" name="Rectangle 23"/>
            <p:cNvSpPr>
              <a:spLocks noChangeArrowheads="1"/>
            </p:cNvSpPr>
            <p:nvPr/>
          </p:nvSpPr>
          <p:spPr bwMode="auto">
            <a:xfrm>
              <a:off x="1056" y="177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659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1392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392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26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170012" name="Rectangle 28"/>
            <p:cNvSpPr>
              <a:spLocks noChangeArrowheads="1"/>
            </p:cNvSpPr>
            <p:nvPr/>
          </p:nvSpPr>
          <p:spPr bwMode="auto">
            <a:xfrm>
              <a:off x="2688" y="28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170013" name="Rectangle 29"/>
            <p:cNvSpPr>
              <a:spLocks noChangeArrowheads="1"/>
            </p:cNvSpPr>
            <p:nvPr/>
          </p:nvSpPr>
          <p:spPr bwMode="auto">
            <a:xfrm>
              <a:off x="38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</a:p>
          </p:txBody>
        </p:sp>
      </p:grpSp>
      <p:sp>
        <p:nvSpPr>
          <p:cNvPr id="170015" name="Rectangle 31"/>
          <p:cNvSpPr>
            <a:spLocks noChangeArrowheads="1"/>
          </p:cNvSpPr>
          <p:nvPr/>
        </p:nvSpPr>
        <p:spPr bwMode="auto">
          <a:xfrm>
            <a:off x="7848600" y="2590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6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70016" name="Freeform 32"/>
          <p:cNvSpPr>
            <a:spLocks/>
          </p:cNvSpPr>
          <p:nvPr/>
        </p:nvSpPr>
        <p:spPr bwMode="auto">
          <a:xfrm>
            <a:off x="1371600" y="4114800"/>
            <a:ext cx="5029200" cy="1943100"/>
          </a:xfrm>
          <a:custGeom>
            <a:avLst/>
            <a:gdLst>
              <a:gd name="T0" fmla="*/ 3168 w 3168"/>
              <a:gd name="T1" fmla="*/ 0 h 1224"/>
              <a:gd name="T2" fmla="*/ 2064 w 3168"/>
              <a:gd name="T3" fmla="*/ 1056 h 1224"/>
              <a:gd name="T4" fmla="*/ 480 w 3168"/>
              <a:gd name="T5" fmla="*/ 1008 h 1224"/>
              <a:gd name="T6" fmla="*/ 0 w 3168"/>
              <a:gd name="T7" fmla="*/ 48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8" h="1224">
                <a:moveTo>
                  <a:pt x="3168" y="0"/>
                </a:moveTo>
                <a:cubicBezTo>
                  <a:pt x="2840" y="444"/>
                  <a:pt x="2512" y="888"/>
                  <a:pt x="2064" y="1056"/>
                </a:cubicBezTo>
                <a:cubicBezTo>
                  <a:pt x="1616" y="1224"/>
                  <a:pt x="824" y="1176"/>
                  <a:pt x="480" y="1008"/>
                </a:cubicBezTo>
                <a:cubicBezTo>
                  <a:pt x="136" y="840"/>
                  <a:pt x="68" y="444"/>
                  <a:pt x="0" y="48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0017" name="Group 33"/>
          <p:cNvGrpSpPr>
            <a:grpSpLocks/>
          </p:cNvGrpSpPr>
          <p:nvPr/>
        </p:nvGrpSpPr>
        <p:grpSpPr bwMode="auto">
          <a:xfrm>
            <a:off x="2590800" y="3200400"/>
            <a:ext cx="6400800" cy="609600"/>
            <a:chOff x="1632" y="2016"/>
            <a:chExt cx="4032" cy="384"/>
          </a:xfrm>
        </p:grpSpPr>
        <p:sp>
          <p:nvSpPr>
            <p:cNvPr id="170018" name="Freeform 34"/>
            <p:cNvSpPr>
              <a:spLocks/>
            </p:cNvSpPr>
            <p:nvPr/>
          </p:nvSpPr>
          <p:spPr bwMode="auto">
            <a:xfrm>
              <a:off x="1632" y="2064"/>
              <a:ext cx="1152" cy="336"/>
            </a:xfrm>
            <a:custGeom>
              <a:avLst/>
              <a:gdLst>
                <a:gd name="T0" fmla="*/ 0 w 1152"/>
                <a:gd name="T1" fmla="*/ 336 h 336"/>
                <a:gd name="T2" fmla="*/ 576 w 1152"/>
                <a:gd name="T3" fmla="*/ 0 h 336"/>
                <a:gd name="T4" fmla="*/ 1152 w 115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192" y="168"/>
                    <a:pt x="384" y="0"/>
                    <a:pt x="576" y="0"/>
                  </a:cubicBezTo>
                  <a:cubicBezTo>
                    <a:pt x="768" y="0"/>
                    <a:pt x="960" y="168"/>
                    <a:pt x="1152" y="33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9" name="Rectangle 35"/>
            <p:cNvSpPr>
              <a:spLocks noChangeArrowheads="1"/>
            </p:cNvSpPr>
            <p:nvPr/>
          </p:nvSpPr>
          <p:spPr bwMode="auto">
            <a:xfrm>
              <a:off x="4944" y="20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</p:grpSp>
      <p:grpSp>
        <p:nvGrpSpPr>
          <p:cNvPr id="170020" name="Group 36"/>
          <p:cNvGrpSpPr>
            <a:grpSpLocks/>
          </p:cNvGrpSpPr>
          <p:nvPr/>
        </p:nvGrpSpPr>
        <p:grpSpPr bwMode="auto">
          <a:xfrm>
            <a:off x="2514600" y="3810000"/>
            <a:ext cx="6477000" cy="1866900"/>
            <a:chOff x="1584" y="2400"/>
            <a:chExt cx="4080" cy="1176"/>
          </a:xfrm>
        </p:grpSpPr>
        <p:sp>
          <p:nvSpPr>
            <p:cNvPr id="170021" name="Freeform 37"/>
            <p:cNvSpPr>
              <a:spLocks/>
            </p:cNvSpPr>
            <p:nvPr/>
          </p:nvSpPr>
          <p:spPr bwMode="auto">
            <a:xfrm>
              <a:off x="1632" y="3072"/>
              <a:ext cx="1152" cy="304"/>
            </a:xfrm>
            <a:custGeom>
              <a:avLst/>
              <a:gdLst>
                <a:gd name="T0" fmla="*/ 0 w 1152"/>
                <a:gd name="T1" fmla="*/ 0 h 304"/>
                <a:gd name="T2" fmla="*/ 624 w 1152"/>
                <a:gd name="T3" fmla="*/ 288 h 304"/>
                <a:gd name="T4" fmla="*/ 1152 w 1152"/>
                <a:gd name="T5" fmla="*/ 9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04">
                  <a:moveTo>
                    <a:pt x="0" y="0"/>
                  </a:moveTo>
                  <a:cubicBezTo>
                    <a:pt x="216" y="136"/>
                    <a:pt x="432" y="272"/>
                    <a:pt x="624" y="288"/>
                  </a:cubicBezTo>
                  <a:cubicBezTo>
                    <a:pt x="816" y="304"/>
                    <a:pt x="984" y="200"/>
                    <a:pt x="1152" y="9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2" name="Freeform 38"/>
            <p:cNvSpPr>
              <a:spLocks/>
            </p:cNvSpPr>
            <p:nvPr/>
          </p:nvSpPr>
          <p:spPr bwMode="auto">
            <a:xfrm>
              <a:off x="1584" y="3120"/>
              <a:ext cx="1248" cy="456"/>
            </a:xfrm>
            <a:custGeom>
              <a:avLst/>
              <a:gdLst>
                <a:gd name="T0" fmla="*/ 1248 w 1248"/>
                <a:gd name="T1" fmla="*/ 144 h 456"/>
                <a:gd name="T2" fmla="*/ 672 w 1248"/>
                <a:gd name="T3" fmla="*/ 432 h 456"/>
                <a:gd name="T4" fmla="*/ 0 w 1248"/>
                <a:gd name="T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456">
                  <a:moveTo>
                    <a:pt x="1248" y="144"/>
                  </a:moveTo>
                  <a:cubicBezTo>
                    <a:pt x="1064" y="300"/>
                    <a:pt x="880" y="456"/>
                    <a:pt x="672" y="432"/>
                  </a:cubicBezTo>
                  <a:cubicBezTo>
                    <a:pt x="464" y="408"/>
                    <a:pt x="232" y="20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3" name="Rectangle 39"/>
            <p:cNvSpPr>
              <a:spLocks noChangeArrowheads="1"/>
            </p:cNvSpPr>
            <p:nvPr/>
          </p:nvSpPr>
          <p:spPr bwMode="auto">
            <a:xfrm>
              <a:off x="4944" y="24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=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</p:grpSp>
      <p:grpSp>
        <p:nvGrpSpPr>
          <p:cNvPr id="170048" name="Group 64"/>
          <p:cNvGrpSpPr>
            <a:grpSpLocks/>
          </p:cNvGrpSpPr>
          <p:nvPr/>
        </p:nvGrpSpPr>
        <p:grpSpPr bwMode="auto">
          <a:xfrm>
            <a:off x="1447800" y="1981200"/>
            <a:ext cx="7086600" cy="3886200"/>
            <a:chOff x="912" y="1248"/>
            <a:chExt cx="4464" cy="2448"/>
          </a:xfrm>
        </p:grpSpPr>
        <p:sp>
          <p:nvSpPr>
            <p:cNvPr id="170033" name="Line 49"/>
            <p:cNvSpPr>
              <a:spLocks noChangeShapeType="1"/>
            </p:cNvSpPr>
            <p:nvPr/>
          </p:nvSpPr>
          <p:spPr bwMode="auto">
            <a:xfrm>
              <a:off x="912" y="2544"/>
              <a:ext cx="480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0047" name="Group 63"/>
            <p:cNvGrpSpPr>
              <a:grpSpLocks/>
            </p:cNvGrpSpPr>
            <p:nvPr/>
          </p:nvGrpSpPr>
          <p:grpSpPr bwMode="auto">
            <a:xfrm>
              <a:off x="1584" y="1248"/>
              <a:ext cx="3792" cy="2448"/>
              <a:chOff x="1584" y="1248"/>
              <a:chExt cx="3792" cy="2448"/>
            </a:xfrm>
          </p:grpSpPr>
          <p:sp>
            <p:nvSpPr>
              <p:cNvPr id="170027" name="Text Box 43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CC0099"/>
                    </a:solidFill>
                    <a:latin typeface="Symbol" charset="0"/>
                  </a:rPr>
                  <a:t>a</a:t>
                </a:r>
                <a:r>
                  <a:rPr lang="en-US" b="1" baseline="-25000">
                    <a:solidFill>
                      <a:srgbClr val="CC0099"/>
                    </a:solidFill>
                  </a:rPr>
                  <a:t>8</a:t>
                </a:r>
              </a:p>
            </p:txBody>
          </p:sp>
          <p:sp>
            <p:nvSpPr>
              <p:cNvPr id="170025" name="Text Box 41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FF00"/>
                    </a:solidFill>
                  </a:rPr>
                  <a:t>untainted</a:t>
                </a:r>
                <a:endParaRPr lang="en-US" baseline="-25000">
                  <a:solidFill>
                    <a:srgbClr val="00FF00"/>
                  </a:solidFill>
                </a:endParaRPr>
              </a:p>
            </p:txBody>
          </p:sp>
          <p:sp>
            <p:nvSpPr>
              <p:cNvPr id="170026" name="Text Box 42"/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0000"/>
                    </a:solidFill>
                  </a:rPr>
                  <a:t>tainted</a:t>
                </a:r>
                <a:endParaRPr lang="en-US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028" name="Text Box 44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CC0099"/>
                    </a:solidFill>
                    <a:latin typeface="Symbol" charset="0"/>
                  </a:rPr>
                  <a:t>a</a:t>
                </a:r>
                <a:r>
                  <a:rPr lang="en-US" b="1" baseline="-25000">
                    <a:solidFill>
                      <a:srgbClr val="CC0099"/>
                    </a:solidFill>
                  </a:rPr>
                  <a:t>7</a:t>
                </a:r>
              </a:p>
            </p:txBody>
          </p:sp>
          <p:sp>
            <p:nvSpPr>
              <p:cNvPr id="170029" name="Text Box 45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CC0099"/>
                    </a:solidFill>
                    <a:latin typeface="Symbol" charset="0"/>
                  </a:rPr>
                  <a:t>a</a:t>
                </a:r>
                <a:r>
                  <a:rPr lang="en-US" b="1" baseline="-25000">
                    <a:solidFill>
                      <a:srgbClr val="CC0099"/>
                    </a:solidFill>
                  </a:rPr>
                  <a:t>9</a:t>
                </a:r>
              </a:p>
            </p:txBody>
          </p:sp>
          <p:sp>
            <p:nvSpPr>
              <p:cNvPr id="170031" name="Line 47"/>
              <p:cNvSpPr>
                <a:spLocks noChangeShapeType="1"/>
              </p:cNvSpPr>
              <p:nvPr/>
            </p:nvSpPr>
            <p:spPr bwMode="auto">
              <a:xfrm flipH="1" flipV="1">
                <a:off x="4128" y="2592"/>
                <a:ext cx="432" cy="336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2" name="Line 48"/>
              <p:cNvSpPr>
                <a:spLocks noChangeShapeType="1"/>
              </p:cNvSpPr>
              <p:nvPr/>
            </p:nvSpPr>
            <p:spPr bwMode="auto">
              <a:xfrm flipH="1">
                <a:off x="3984" y="2637"/>
                <a:ext cx="98" cy="818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6" name="Line 52"/>
              <p:cNvSpPr>
                <a:spLocks noChangeShapeType="1"/>
              </p:cNvSpPr>
              <p:nvPr/>
            </p:nvSpPr>
            <p:spPr bwMode="auto">
              <a:xfrm flipV="1">
                <a:off x="2976" y="2160"/>
                <a:ext cx="720" cy="816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8" name="Line 54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39" name="Freeform 55"/>
              <p:cNvSpPr>
                <a:spLocks/>
              </p:cNvSpPr>
              <p:nvPr/>
            </p:nvSpPr>
            <p:spPr bwMode="auto">
              <a:xfrm>
                <a:off x="1584" y="2640"/>
                <a:ext cx="1152" cy="432"/>
              </a:xfrm>
              <a:custGeom>
                <a:avLst/>
                <a:gdLst>
                  <a:gd name="T0" fmla="*/ 1152 w 1152"/>
                  <a:gd name="T1" fmla="*/ 432 h 432"/>
                  <a:gd name="T2" fmla="*/ 288 w 1152"/>
                  <a:gd name="T3" fmla="*/ 336 h 432"/>
                  <a:gd name="T4" fmla="*/ 0 w 1152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52" h="432">
                    <a:moveTo>
                      <a:pt x="1152" y="432"/>
                    </a:moveTo>
                    <a:cubicBezTo>
                      <a:pt x="816" y="420"/>
                      <a:pt x="480" y="408"/>
                      <a:pt x="288" y="336"/>
                    </a:cubicBezTo>
                    <a:cubicBezTo>
                      <a:pt x="96" y="264"/>
                      <a:pt x="48" y="132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41" name="Rectangle 57"/>
              <p:cNvSpPr>
                <a:spLocks noChangeArrowheads="1"/>
              </p:cNvSpPr>
              <p:nvPr/>
            </p:nvSpPr>
            <p:spPr bwMode="auto">
              <a:xfrm>
                <a:off x="5184" y="2592"/>
                <a:ext cx="19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sym typeface="Symbol" charset="0"/>
                  </a:rPr>
                  <a:t>•</a:t>
                </a:r>
              </a:p>
              <a:p>
                <a:r>
                  <a:rPr lang="en-US">
                    <a:solidFill>
                      <a:schemeClr val="accent2"/>
                    </a:solidFill>
                    <a:sym typeface="Symbol" charset="0"/>
                  </a:rPr>
                  <a:t>•</a:t>
                </a:r>
              </a:p>
              <a:p>
                <a:r>
                  <a:rPr lang="en-US">
                    <a:solidFill>
                      <a:schemeClr val="accent2"/>
                    </a:solidFill>
                    <a:sym typeface="Symbol" charset="0"/>
                  </a:rPr>
                  <a:t>•</a:t>
                </a:r>
              </a:p>
            </p:txBody>
          </p:sp>
          <p:sp>
            <p:nvSpPr>
              <p:cNvPr id="170046" name="Line 62"/>
              <p:cNvSpPr>
                <a:spLocks noChangeShapeType="1"/>
              </p:cNvSpPr>
              <p:nvPr/>
            </p:nvSpPr>
            <p:spPr bwMode="auto">
              <a:xfrm flipV="1">
                <a:off x="3840" y="1488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0049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78825" cy="76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Key idea:  programs </a:t>
            </a:r>
            <a:r>
              <a:rPr lang="en-US" b="1">
                <a:sym typeface="Symbol" charset="0"/>
              </a:rPr>
              <a:t></a:t>
            </a:r>
            <a:r>
              <a:rPr lang="en-US"/>
              <a:t> constraints </a:t>
            </a:r>
            <a:r>
              <a:rPr lang="en-US" b="1">
                <a:sym typeface="Symbol" charset="0"/>
              </a:rPr>
              <a:t></a:t>
            </a:r>
            <a:r>
              <a:rPr lang="en-US"/>
              <a:t> graphs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A58AB-38C9-6D4E-B8C9-736B50EF4CFD}" type="slidenum">
              <a:rPr lang="en-US"/>
              <a:pPr/>
              <a:t>17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via Graph Reachability</a:t>
            </a:r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1046163" y="2819400"/>
            <a:ext cx="5626100" cy="2209800"/>
            <a:chOff x="659" y="1776"/>
            <a:chExt cx="3544" cy="1392"/>
          </a:xfrm>
        </p:grpSpPr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1056" y="177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659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173062" name="Rectangle 6"/>
            <p:cNvSpPr>
              <a:spLocks noChangeArrowheads="1"/>
            </p:cNvSpPr>
            <p:nvPr/>
          </p:nvSpPr>
          <p:spPr bwMode="auto">
            <a:xfrm>
              <a:off x="1392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392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173064" name="Rectangle 8"/>
            <p:cNvSpPr>
              <a:spLocks noChangeArrowheads="1"/>
            </p:cNvSpPr>
            <p:nvPr/>
          </p:nvSpPr>
          <p:spPr bwMode="auto">
            <a:xfrm>
              <a:off x="26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173065" name="Rectangle 9"/>
            <p:cNvSpPr>
              <a:spLocks noChangeArrowheads="1"/>
            </p:cNvSpPr>
            <p:nvPr/>
          </p:nvSpPr>
          <p:spPr bwMode="auto">
            <a:xfrm>
              <a:off x="2688" y="28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38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</a:p>
          </p:txBody>
        </p:sp>
      </p:grp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7848600" y="2590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6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73068" name="Freeform 12"/>
          <p:cNvSpPr>
            <a:spLocks/>
          </p:cNvSpPr>
          <p:nvPr/>
        </p:nvSpPr>
        <p:spPr bwMode="auto">
          <a:xfrm>
            <a:off x="1371600" y="4114800"/>
            <a:ext cx="5029200" cy="1943100"/>
          </a:xfrm>
          <a:custGeom>
            <a:avLst/>
            <a:gdLst>
              <a:gd name="T0" fmla="*/ 3168 w 3168"/>
              <a:gd name="T1" fmla="*/ 0 h 1224"/>
              <a:gd name="T2" fmla="*/ 2064 w 3168"/>
              <a:gd name="T3" fmla="*/ 1056 h 1224"/>
              <a:gd name="T4" fmla="*/ 480 w 3168"/>
              <a:gd name="T5" fmla="*/ 1008 h 1224"/>
              <a:gd name="T6" fmla="*/ 0 w 3168"/>
              <a:gd name="T7" fmla="*/ 48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8" h="1224">
                <a:moveTo>
                  <a:pt x="3168" y="0"/>
                </a:moveTo>
                <a:cubicBezTo>
                  <a:pt x="2840" y="444"/>
                  <a:pt x="2512" y="888"/>
                  <a:pt x="2064" y="1056"/>
                </a:cubicBezTo>
                <a:cubicBezTo>
                  <a:pt x="1616" y="1224"/>
                  <a:pt x="824" y="1176"/>
                  <a:pt x="480" y="1008"/>
                </a:cubicBezTo>
                <a:cubicBezTo>
                  <a:pt x="136" y="840"/>
                  <a:pt x="68" y="444"/>
                  <a:pt x="0" y="48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3069" name="Group 13"/>
          <p:cNvGrpSpPr>
            <a:grpSpLocks/>
          </p:cNvGrpSpPr>
          <p:nvPr/>
        </p:nvGrpSpPr>
        <p:grpSpPr bwMode="auto">
          <a:xfrm>
            <a:off x="2590800" y="3200400"/>
            <a:ext cx="6400800" cy="609600"/>
            <a:chOff x="1632" y="2016"/>
            <a:chExt cx="4032" cy="384"/>
          </a:xfrm>
        </p:grpSpPr>
        <p:sp>
          <p:nvSpPr>
            <p:cNvPr id="173070" name="Freeform 14"/>
            <p:cNvSpPr>
              <a:spLocks/>
            </p:cNvSpPr>
            <p:nvPr/>
          </p:nvSpPr>
          <p:spPr bwMode="auto">
            <a:xfrm>
              <a:off x="1632" y="2064"/>
              <a:ext cx="1152" cy="336"/>
            </a:xfrm>
            <a:custGeom>
              <a:avLst/>
              <a:gdLst>
                <a:gd name="T0" fmla="*/ 0 w 1152"/>
                <a:gd name="T1" fmla="*/ 336 h 336"/>
                <a:gd name="T2" fmla="*/ 576 w 1152"/>
                <a:gd name="T3" fmla="*/ 0 h 336"/>
                <a:gd name="T4" fmla="*/ 1152 w 115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192" y="168"/>
                    <a:pt x="384" y="0"/>
                    <a:pt x="576" y="0"/>
                  </a:cubicBezTo>
                  <a:cubicBezTo>
                    <a:pt x="768" y="0"/>
                    <a:pt x="960" y="168"/>
                    <a:pt x="1152" y="33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4944" y="20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</p:grpSp>
      <p:sp>
        <p:nvSpPr>
          <p:cNvPr id="173073" name="Freeform 17"/>
          <p:cNvSpPr>
            <a:spLocks/>
          </p:cNvSpPr>
          <p:nvPr/>
        </p:nvSpPr>
        <p:spPr bwMode="auto">
          <a:xfrm>
            <a:off x="2590800" y="4876800"/>
            <a:ext cx="1828800" cy="482600"/>
          </a:xfrm>
          <a:custGeom>
            <a:avLst/>
            <a:gdLst>
              <a:gd name="T0" fmla="*/ 0 w 1152"/>
              <a:gd name="T1" fmla="*/ 0 h 304"/>
              <a:gd name="T2" fmla="*/ 624 w 1152"/>
              <a:gd name="T3" fmla="*/ 288 h 304"/>
              <a:gd name="T4" fmla="*/ 1152 w 1152"/>
              <a:gd name="T5" fmla="*/ 9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304">
                <a:moveTo>
                  <a:pt x="0" y="0"/>
                </a:moveTo>
                <a:cubicBezTo>
                  <a:pt x="216" y="136"/>
                  <a:pt x="432" y="272"/>
                  <a:pt x="624" y="288"/>
                </a:cubicBezTo>
                <a:cubicBezTo>
                  <a:pt x="816" y="304"/>
                  <a:pt x="984" y="200"/>
                  <a:pt x="1152" y="96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74" name="Freeform 18"/>
          <p:cNvSpPr>
            <a:spLocks/>
          </p:cNvSpPr>
          <p:nvPr/>
        </p:nvSpPr>
        <p:spPr bwMode="auto">
          <a:xfrm>
            <a:off x="2514600" y="4953000"/>
            <a:ext cx="1981200" cy="723900"/>
          </a:xfrm>
          <a:custGeom>
            <a:avLst/>
            <a:gdLst>
              <a:gd name="T0" fmla="*/ 1248 w 1248"/>
              <a:gd name="T1" fmla="*/ 144 h 456"/>
              <a:gd name="T2" fmla="*/ 672 w 1248"/>
              <a:gd name="T3" fmla="*/ 432 h 456"/>
              <a:gd name="T4" fmla="*/ 0 w 1248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56">
                <a:moveTo>
                  <a:pt x="1248" y="144"/>
                </a:moveTo>
                <a:cubicBezTo>
                  <a:pt x="1064" y="300"/>
                  <a:pt x="880" y="456"/>
                  <a:pt x="672" y="432"/>
                </a:cubicBezTo>
                <a:cubicBezTo>
                  <a:pt x="464" y="408"/>
                  <a:pt x="232" y="204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7848600" y="3810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3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=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5</a:t>
            </a:r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>
            <a:off x="1447800" y="4038600"/>
            <a:ext cx="762000" cy="533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6096000" y="541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8</a:t>
            </a: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6172200" y="1981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untainted</a:t>
            </a:r>
            <a:endParaRPr lang="en-US" baseline="-25000">
              <a:solidFill>
                <a:srgbClr val="00FF00"/>
              </a:solidFill>
            </a:endParaRP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67818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tainted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57150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7</a:t>
            </a: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28956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9</a:t>
            </a:r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 flipH="1" flipV="1">
            <a:off x="6553200" y="4114800"/>
            <a:ext cx="685800" cy="533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 flipH="1">
            <a:off x="6324600" y="4186238"/>
            <a:ext cx="155575" cy="1298575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5" name="Line 29"/>
          <p:cNvSpPr>
            <a:spLocks noChangeShapeType="1"/>
          </p:cNvSpPr>
          <p:nvPr/>
        </p:nvSpPr>
        <p:spPr bwMode="auto">
          <a:xfrm flipV="1">
            <a:off x="4724400" y="3429000"/>
            <a:ext cx="1143000" cy="1295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>
            <a:off x="2590800" y="4038600"/>
            <a:ext cx="381000" cy="228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7" name="Freeform 31"/>
          <p:cNvSpPr>
            <a:spLocks/>
          </p:cNvSpPr>
          <p:nvPr/>
        </p:nvSpPr>
        <p:spPr bwMode="auto">
          <a:xfrm>
            <a:off x="2514600" y="4191000"/>
            <a:ext cx="1828800" cy="685800"/>
          </a:xfrm>
          <a:custGeom>
            <a:avLst/>
            <a:gdLst>
              <a:gd name="T0" fmla="*/ 1152 w 1152"/>
              <a:gd name="T1" fmla="*/ 432 h 432"/>
              <a:gd name="T2" fmla="*/ 288 w 1152"/>
              <a:gd name="T3" fmla="*/ 336 h 432"/>
              <a:gd name="T4" fmla="*/ 0 w 115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32">
                <a:moveTo>
                  <a:pt x="1152" y="432"/>
                </a:moveTo>
                <a:cubicBezTo>
                  <a:pt x="816" y="420"/>
                  <a:pt x="480" y="408"/>
                  <a:pt x="288" y="336"/>
                </a:cubicBezTo>
                <a:cubicBezTo>
                  <a:pt x="96" y="264"/>
                  <a:pt x="48" y="132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8229600" y="4114800"/>
            <a:ext cx="30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V="1">
            <a:off x="6096000" y="2362200"/>
            <a:ext cx="762000" cy="7620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90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78825" cy="76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Is there an inconsistent path through the graph?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63C02-67F3-2D4F-A99E-7265812D72EC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via Graph Reachability</a:t>
            </a:r>
          </a:p>
        </p:txBody>
      </p:sp>
      <p:grpSp>
        <p:nvGrpSpPr>
          <p:cNvPr id="175107" name="Group 3"/>
          <p:cNvGrpSpPr>
            <a:grpSpLocks/>
          </p:cNvGrpSpPr>
          <p:nvPr/>
        </p:nvGrpSpPr>
        <p:grpSpPr bwMode="auto">
          <a:xfrm>
            <a:off x="1046163" y="2819400"/>
            <a:ext cx="5626100" cy="2209800"/>
            <a:chOff x="659" y="1776"/>
            <a:chExt cx="3544" cy="1392"/>
          </a:xfrm>
        </p:grpSpPr>
        <p:sp>
          <p:nvSpPr>
            <p:cNvPr id="175108" name="Rectangle 4"/>
            <p:cNvSpPr>
              <a:spLocks noChangeArrowheads="1"/>
            </p:cNvSpPr>
            <p:nvPr/>
          </p:nvSpPr>
          <p:spPr bwMode="auto">
            <a:xfrm>
              <a:off x="1056" y="177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175109" name="Rectangle 5"/>
            <p:cNvSpPr>
              <a:spLocks noChangeArrowheads="1"/>
            </p:cNvSpPr>
            <p:nvPr/>
          </p:nvSpPr>
          <p:spPr bwMode="auto">
            <a:xfrm>
              <a:off x="659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1392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1392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26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175113" name="Rectangle 9"/>
            <p:cNvSpPr>
              <a:spLocks noChangeArrowheads="1"/>
            </p:cNvSpPr>
            <p:nvPr/>
          </p:nvSpPr>
          <p:spPr bwMode="auto">
            <a:xfrm>
              <a:off x="2688" y="28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8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</a:p>
          </p:txBody>
        </p:sp>
      </p:grp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7848600" y="2590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6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75116" name="Freeform 12"/>
          <p:cNvSpPr>
            <a:spLocks/>
          </p:cNvSpPr>
          <p:nvPr/>
        </p:nvSpPr>
        <p:spPr bwMode="auto">
          <a:xfrm>
            <a:off x="1371600" y="4114800"/>
            <a:ext cx="5029200" cy="1943100"/>
          </a:xfrm>
          <a:custGeom>
            <a:avLst/>
            <a:gdLst>
              <a:gd name="T0" fmla="*/ 3168 w 3168"/>
              <a:gd name="T1" fmla="*/ 0 h 1224"/>
              <a:gd name="T2" fmla="*/ 2064 w 3168"/>
              <a:gd name="T3" fmla="*/ 1056 h 1224"/>
              <a:gd name="T4" fmla="*/ 480 w 3168"/>
              <a:gd name="T5" fmla="*/ 1008 h 1224"/>
              <a:gd name="T6" fmla="*/ 0 w 3168"/>
              <a:gd name="T7" fmla="*/ 48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8" h="1224">
                <a:moveTo>
                  <a:pt x="3168" y="0"/>
                </a:moveTo>
                <a:cubicBezTo>
                  <a:pt x="2840" y="444"/>
                  <a:pt x="2512" y="888"/>
                  <a:pt x="2064" y="1056"/>
                </a:cubicBezTo>
                <a:cubicBezTo>
                  <a:pt x="1616" y="1224"/>
                  <a:pt x="824" y="1176"/>
                  <a:pt x="480" y="1008"/>
                </a:cubicBezTo>
                <a:cubicBezTo>
                  <a:pt x="136" y="840"/>
                  <a:pt x="68" y="444"/>
                  <a:pt x="0" y="48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5117" name="Group 13"/>
          <p:cNvGrpSpPr>
            <a:grpSpLocks/>
          </p:cNvGrpSpPr>
          <p:nvPr/>
        </p:nvGrpSpPr>
        <p:grpSpPr bwMode="auto">
          <a:xfrm>
            <a:off x="2590800" y="3200400"/>
            <a:ext cx="6400800" cy="609600"/>
            <a:chOff x="1632" y="2016"/>
            <a:chExt cx="4032" cy="384"/>
          </a:xfrm>
        </p:grpSpPr>
        <p:sp>
          <p:nvSpPr>
            <p:cNvPr id="175118" name="Freeform 14"/>
            <p:cNvSpPr>
              <a:spLocks/>
            </p:cNvSpPr>
            <p:nvPr/>
          </p:nvSpPr>
          <p:spPr bwMode="auto">
            <a:xfrm>
              <a:off x="1632" y="2064"/>
              <a:ext cx="1152" cy="336"/>
            </a:xfrm>
            <a:custGeom>
              <a:avLst/>
              <a:gdLst>
                <a:gd name="T0" fmla="*/ 0 w 1152"/>
                <a:gd name="T1" fmla="*/ 336 h 336"/>
                <a:gd name="T2" fmla="*/ 576 w 1152"/>
                <a:gd name="T3" fmla="*/ 0 h 336"/>
                <a:gd name="T4" fmla="*/ 1152 w 115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192" y="168"/>
                    <a:pt x="384" y="0"/>
                    <a:pt x="576" y="0"/>
                  </a:cubicBezTo>
                  <a:cubicBezTo>
                    <a:pt x="768" y="0"/>
                    <a:pt x="960" y="168"/>
                    <a:pt x="1152" y="33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944" y="20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</p:grpSp>
      <p:sp>
        <p:nvSpPr>
          <p:cNvPr id="175120" name="Freeform 16"/>
          <p:cNvSpPr>
            <a:spLocks/>
          </p:cNvSpPr>
          <p:nvPr/>
        </p:nvSpPr>
        <p:spPr bwMode="auto">
          <a:xfrm>
            <a:off x="2590800" y="4876800"/>
            <a:ext cx="1828800" cy="482600"/>
          </a:xfrm>
          <a:custGeom>
            <a:avLst/>
            <a:gdLst>
              <a:gd name="T0" fmla="*/ 0 w 1152"/>
              <a:gd name="T1" fmla="*/ 0 h 304"/>
              <a:gd name="T2" fmla="*/ 624 w 1152"/>
              <a:gd name="T3" fmla="*/ 288 h 304"/>
              <a:gd name="T4" fmla="*/ 1152 w 1152"/>
              <a:gd name="T5" fmla="*/ 9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304">
                <a:moveTo>
                  <a:pt x="0" y="0"/>
                </a:moveTo>
                <a:cubicBezTo>
                  <a:pt x="216" y="136"/>
                  <a:pt x="432" y="272"/>
                  <a:pt x="624" y="288"/>
                </a:cubicBezTo>
                <a:cubicBezTo>
                  <a:pt x="816" y="304"/>
                  <a:pt x="984" y="200"/>
                  <a:pt x="1152" y="96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1" name="Freeform 17"/>
          <p:cNvSpPr>
            <a:spLocks/>
          </p:cNvSpPr>
          <p:nvPr/>
        </p:nvSpPr>
        <p:spPr bwMode="auto">
          <a:xfrm>
            <a:off x="2514600" y="4953000"/>
            <a:ext cx="1981200" cy="723900"/>
          </a:xfrm>
          <a:custGeom>
            <a:avLst/>
            <a:gdLst>
              <a:gd name="T0" fmla="*/ 1248 w 1248"/>
              <a:gd name="T1" fmla="*/ 144 h 456"/>
              <a:gd name="T2" fmla="*/ 672 w 1248"/>
              <a:gd name="T3" fmla="*/ 432 h 456"/>
              <a:gd name="T4" fmla="*/ 0 w 1248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56">
                <a:moveTo>
                  <a:pt x="1248" y="144"/>
                </a:moveTo>
                <a:cubicBezTo>
                  <a:pt x="1064" y="300"/>
                  <a:pt x="880" y="456"/>
                  <a:pt x="672" y="432"/>
                </a:cubicBezTo>
                <a:cubicBezTo>
                  <a:pt x="464" y="408"/>
                  <a:pt x="232" y="204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7848600" y="3810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3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=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5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6096000" y="541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8</a:t>
            </a: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6172200" y="1981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untainted</a:t>
            </a:r>
            <a:endParaRPr lang="en-US" baseline="-25000">
              <a:solidFill>
                <a:srgbClr val="00FF00"/>
              </a:solidFill>
            </a:endParaRP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67818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tainted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7</a:t>
            </a: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9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H="1" flipV="1">
            <a:off x="6553200" y="4114800"/>
            <a:ext cx="685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6324600" y="4186238"/>
            <a:ext cx="155575" cy="1298575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 flipV="1">
            <a:off x="4724400" y="3429000"/>
            <a:ext cx="1143000" cy="1295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2590800" y="4038600"/>
            <a:ext cx="381000" cy="228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3" name="Freeform 29"/>
          <p:cNvSpPr>
            <a:spLocks/>
          </p:cNvSpPr>
          <p:nvPr/>
        </p:nvSpPr>
        <p:spPr bwMode="auto">
          <a:xfrm>
            <a:off x="2514600" y="4191000"/>
            <a:ext cx="1828800" cy="685800"/>
          </a:xfrm>
          <a:custGeom>
            <a:avLst/>
            <a:gdLst>
              <a:gd name="T0" fmla="*/ 1152 w 1152"/>
              <a:gd name="T1" fmla="*/ 432 h 432"/>
              <a:gd name="T2" fmla="*/ 288 w 1152"/>
              <a:gd name="T3" fmla="*/ 336 h 432"/>
              <a:gd name="T4" fmla="*/ 0 w 115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32">
                <a:moveTo>
                  <a:pt x="1152" y="432"/>
                </a:moveTo>
                <a:cubicBezTo>
                  <a:pt x="816" y="420"/>
                  <a:pt x="480" y="408"/>
                  <a:pt x="288" y="336"/>
                </a:cubicBezTo>
                <a:cubicBezTo>
                  <a:pt x="96" y="264"/>
                  <a:pt x="48" y="132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8229600" y="4114800"/>
            <a:ext cx="30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 flipV="1">
            <a:off x="6096000" y="2362200"/>
            <a:ext cx="762000" cy="762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78825" cy="76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Is there an inconsistent path through the graph?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C2961-EDA3-C84C-855E-7438251E0BBE}" type="slidenum">
              <a:rPr lang="en-US"/>
              <a:pPr/>
              <a:t>19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via Graph Reachability</a:t>
            </a:r>
          </a:p>
        </p:txBody>
      </p:sp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1046163" y="2819400"/>
            <a:ext cx="5626100" cy="2209800"/>
            <a:chOff x="659" y="1776"/>
            <a:chExt cx="3544" cy="1392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1056" y="177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659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1392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1392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6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237577" name="Rectangle 9"/>
            <p:cNvSpPr>
              <a:spLocks noChangeArrowheads="1"/>
            </p:cNvSpPr>
            <p:nvPr/>
          </p:nvSpPr>
          <p:spPr bwMode="auto">
            <a:xfrm>
              <a:off x="2688" y="28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237578" name="Rectangle 10"/>
            <p:cNvSpPr>
              <a:spLocks noChangeArrowheads="1"/>
            </p:cNvSpPr>
            <p:nvPr/>
          </p:nvSpPr>
          <p:spPr bwMode="auto">
            <a:xfrm>
              <a:off x="3888" y="2304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6</a:t>
              </a:r>
            </a:p>
          </p:txBody>
        </p:sp>
      </p:grp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7848600" y="2590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6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37580" name="Freeform 12"/>
          <p:cNvSpPr>
            <a:spLocks/>
          </p:cNvSpPr>
          <p:nvPr/>
        </p:nvSpPr>
        <p:spPr bwMode="auto">
          <a:xfrm>
            <a:off x="1371600" y="4114800"/>
            <a:ext cx="5029200" cy="1943100"/>
          </a:xfrm>
          <a:custGeom>
            <a:avLst/>
            <a:gdLst>
              <a:gd name="T0" fmla="*/ 3168 w 3168"/>
              <a:gd name="T1" fmla="*/ 0 h 1224"/>
              <a:gd name="T2" fmla="*/ 2064 w 3168"/>
              <a:gd name="T3" fmla="*/ 1056 h 1224"/>
              <a:gd name="T4" fmla="*/ 480 w 3168"/>
              <a:gd name="T5" fmla="*/ 1008 h 1224"/>
              <a:gd name="T6" fmla="*/ 0 w 3168"/>
              <a:gd name="T7" fmla="*/ 48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8" h="1224">
                <a:moveTo>
                  <a:pt x="3168" y="0"/>
                </a:moveTo>
                <a:cubicBezTo>
                  <a:pt x="2840" y="444"/>
                  <a:pt x="2512" y="888"/>
                  <a:pt x="2064" y="1056"/>
                </a:cubicBezTo>
                <a:cubicBezTo>
                  <a:pt x="1616" y="1224"/>
                  <a:pt x="824" y="1176"/>
                  <a:pt x="480" y="1008"/>
                </a:cubicBezTo>
                <a:cubicBezTo>
                  <a:pt x="136" y="840"/>
                  <a:pt x="68" y="444"/>
                  <a:pt x="0" y="48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7581" name="Group 13"/>
          <p:cNvGrpSpPr>
            <a:grpSpLocks/>
          </p:cNvGrpSpPr>
          <p:nvPr/>
        </p:nvGrpSpPr>
        <p:grpSpPr bwMode="auto">
          <a:xfrm>
            <a:off x="2590800" y="3200400"/>
            <a:ext cx="6400800" cy="609600"/>
            <a:chOff x="1632" y="2016"/>
            <a:chExt cx="4032" cy="384"/>
          </a:xfrm>
        </p:grpSpPr>
        <p:sp>
          <p:nvSpPr>
            <p:cNvPr id="237582" name="Freeform 14"/>
            <p:cNvSpPr>
              <a:spLocks/>
            </p:cNvSpPr>
            <p:nvPr/>
          </p:nvSpPr>
          <p:spPr bwMode="auto">
            <a:xfrm>
              <a:off x="1632" y="2064"/>
              <a:ext cx="1152" cy="336"/>
            </a:xfrm>
            <a:custGeom>
              <a:avLst/>
              <a:gdLst>
                <a:gd name="T0" fmla="*/ 0 w 1152"/>
                <a:gd name="T1" fmla="*/ 336 h 336"/>
                <a:gd name="T2" fmla="*/ 576 w 1152"/>
                <a:gd name="T3" fmla="*/ 0 h 336"/>
                <a:gd name="T4" fmla="*/ 1152 w 115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192" y="168"/>
                    <a:pt x="384" y="0"/>
                    <a:pt x="576" y="0"/>
                  </a:cubicBezTo>
                  <a:cubicBezTo>
                    <a:pt x="768" y="0"/>
                    <a:pt x="960" y="168"/>
                    <a:pt x="1152" y="336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4944" y="20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Symbol" charset="0"/>
                </a:rPr>
                <a:t></a:t>
              </a:r>
              <a:r>
                <a:rPr lang="en-US" b="1" baseline="-25000">
                  <a:solidFill>
                    <a:srgbClr val="CC0099"/>
                  </a:solidFill>
                  <a:latin typeface="Times New Roman" charset="0"/>
                </a:rPr>
                <a:t>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a</a:t>
              </a:r>
              <a:r>
                <a:rPr lang="en-US" b="1" baseline="-25000">
                  <a:solidFill>
                    <a:srgbClr val="CC0099"/>
                  </a:solidFill>
                </a:rPr>
                <a:t>4</a:t>
              </a:r>
            </a:p>
          </p:txBody>
        </p:sp>
      </p:grpSp>
      <p:sp>
        <p:nvSpPr>
          <p:cNvPr id="237584" name="Freeform 16"/>
          <p:cNvSpPr>
            <a:spLocks/>
          </p:cNvSpPr>
          <p:nvPr/>
        </p:nvSpPr>
        <p:spPr bwMode="auto">
          <a:xfrm>
            <a:off x="2590800" y="4876800"/>
            <a:ext cx="1828800" cy="482600"/>
          </a:xfrm>
          <a:custGeom>
            <a:avLst/>
            <a:gdLst>
              <a:gd name="T0" fmla="*/ 0 w 1152"/>
              <a:gd name="T1" fmla="*/ 0 h 304"/>
              <a:gd name="T2" fmla="*/ 624 w 1152"/>
              <a:gd name="T3" fmla="*/ 288 h 304"/>
              <a:gd name="T4" fmla="*/ 1152 w 1152"/>
              <a:gd name="T5" fmla="*/ 9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304">
                <a:moveTo>
                  <a:pt x="0" y="0"/>
                </a:moveTo>
                <a:cubicBezTo>
                  <a:pt x="216" y="136"/>
                  <a:pt x="432" y="272"/>
                  <a:pt x="624" y="288"/>
                </a:cubicBezTo>
                <a:cubicBezTo>
                  <a:pt x="816" y="304"/>
                  <a:pt x="984" y="200"/>
                  <a:pt x="1152" y="96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5" name="Freeform 17"/>
          <p:cNvSpPr>
            <a:spLocks/>
          </p:cNvSpPr>
          <p:nvPr/>
        </p:nvSpPr>
        <p:spPr bwMode="auto">
          <a:xfrm>
            <a:off x="2514600" y="4953000"/>
            <a:ext cx="1981200" cy="723900"/>
          </a:xfrm>
          <a:custGeom>
            <a:avLst/>
            <a:gdLst>
              <a:gd name="T0" fmla="*/ 1248 w 1248"/>
              <a:gd name="T1" fmla="*/ 144 h 456"/>
              <a:gd name="T2" fmla="*/ 672 w 1248"/>
              <a:gd name="T3" fmla="*/ 432 h 456"/>
              <a:gd name="T4" fmla="*/ 0 w 1248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56">
                <a:moveTo>
                  <a:pt x="1248" y="144"/>
                </a:moveTo>
                <a:cubicBezTo>
                  <a:pt x="1064" y="300"/>
                  <a:pt x="880" y="456"/>
                  <a:pt x="672" y="432"/>
                </a:cubicBezTo>
                <a:cubicBezTo>
                  <a:pt x="464" y="408"/>
                  <a:pt x="232" y="204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848600" y="3810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3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chemeClr val="accent2"/>
                </a:solidFill>
                <a:sym typeface="Symbol" charset="0"/>
              </a:rPr>
              <a:t>=</a:t>
            </a:r>
            <a:r>
              <a:rPr lang="en-US" b="1" baseline="-25000">
                <a:solidFill>
                  <a:srgbClr val="CC0099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5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8" name="Text Box 20"/>
          <p:cNvSpPr txBox="1">
            <a:spLocks noChangeArrowheads="1"/>
          </p:cNvSpPr>
          <p:nvPr/>
        </p:nvSpPr>
        <p:spPr bwMode="auto">
          <a:xfrm>
            <a:off x="6096000" y="541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8</a:t>
            </a:r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6172200" y="1981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untainted</a:t>
            </a:r>
            <a:endParaRPr lang="en-US" baseline="-25000">
              <a:solidFill>
                <a:srgbClr val="00FF00"/>
              </a:solidFill>
            </a:endParaRPr>
          </a:p>
        </p:txBody>
      </p: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67818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tainted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7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b="1" baseline="-25000">
                <a:solidFill>
                  <a:srgbClr val="CC0099"/>
                </a:solidFill>
              </a:rPr>
              <a:t>9</a:t>
            </a:r>
          </a:p>
        </p:txBody>
      </p:sp>
      <p:sp>
        <p:nvSpPr>
          <p:cNvPr id="237593" name="Line 25"/>
          <p:cNvSpPr>
            <a:spLocks noChangeShapeType="1"/>
          </p:cNvSpPr>
          <p:nvPr/>
        </p:nvSpPr>
        <p:spPr bwMode="auto">
          <a:xfrm flipH="1" flipV="1">
            <a:off x="6553200" y="4114800"/>
            <a:ext cx="685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6324600" y="4186238"/>
            <a:ext cx="155575" cy="1298575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 flipV="1">
            <a:off x="4724400" y="3429000"/>
            <a:ext cx="1143000" cy="1295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6" name="Line 28"/>
          <p:cNvSpPr>
            <a:spLocks noChangeShapeType="1"/>
          </p:cNvSpPr>
          <p:nvPr/>
        </p:nvSpPr>
        <p:spPr bwMode="auto">
          <a:xfrm>
            <a:off x="2590800" y="4038600"/>
            <a:ext cx="381000" cy="228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7" name="Freeform 29"/>
          <p:cNvSpPr>
            <a:spLocks/>
          </p:cNvSpPr>
          <p:nvPr/>
        </p:nvSpPr>
        <p:spPr bwMode="auto">
          <a:xfrm>
            <a:off x="2514600" y="4191000"/>
            <a:ext cx="1828800" cy="685800"/>
          </a:xfrm>
          <a:custGeom>
            <a:avLst/>
            <a:gdLst>
              <a:gd name="T0" fmla="*/ 1152 w 1152"/>
              <a:gd name="T1" fmla="*/ 432 h 432"/>
              <a:gd name="T2" fmla="*/ 288 w 1152"/>
              <a:gd name="T3" fmla="*/ 336 h 432"/>
              <a:gd name="T4" fmla="*/ 0 w 115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32">
                <a:moveTo>
                  <a:pt x="1152" y="432"/>
                </a:moveTo>
                <a:cubicBezTo>
                  <a:pt x="816" y="420"/>
                  <a:pt x="480" y="408"/>
                  <a:pt x="288" y="336"/>
                </a:cubicBezTo>
                <a:cubicBezTo>
                  <a:pt x="96" y="264"/>
                  <a:pt x="48" y="132"/>
                  <a:pt x="0" y="0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8" name="Rectangle 30"/>
          <p:cNvSpPr>
            <a:spLocks noChangeArrowheads="1"/>
          </p:cNvSpPr>
          <p:nvPr/>
        </p:nvSpPr>
        <p:spPr bwMode="auto">
          <a:xfrm>
            <a:off x="8229600" y="4114800"/>
            <a:ext cx="30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  <a:p>
            <a:r>
              <a:rPr lang="en-US">
                <a:solidFill>
                  <a:schemeClr val="accent2"/>
                </a:solidFill>
                <a:sym typeface="Symbol" charset="0"/>
              </a:rPr>
              <a:t>•</a:t>
            </a:r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 flipV="1">
            <a:off x="6096000" y="2362200"/>
            <a:ext cx="762000" cy="762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0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78825" cy="76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tainted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sz="2400" b="1" baseline="-25000">
                <a:solidFill>
                  <a:srgbClr val="CC0099"/>
                </a:solidFill>
              </a:rPr>
              <a:t>6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sz="2400" b="1" baseline="-25000">
                <a:solidFill>
                  <a:srgbClr val="CC0099"/>
                </a:solidFill>
              </a:rPr>
              <a:t>1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sz="2400" b="1" baseline="-25000">
                <a:solidFill>
                  <a:srgbClr val="CC0099"/>
                </a:solidFill>
              </a:rPr>
              <a:t>3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sz="2400" b="1" baseline="-25000">
                <a:solidFill>
                  <a:srgbClr val="CC0099"/>
                </a:solidFill>
              </a:rPr>
              <a:t>5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 b="1">
                <a:solidFill>
                  <a:srgbClr val="CC0099"/>
                </a:solidFill>
                <a:latin typeface="Symbol" charset="0"/>
              </a:rPr>
              <a:t>a</a:t>
            </a:r>
            <a:r>
              <a:rPr lang="en-US" sz="2400" b="1" baseline="-25000">
                <a:solidFill>
                  <a:srgbClr val="CC0099"/>
                </a:solidFill>
              </a:rPr>
              <a:t>7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400"/>
              <a:t> </a:t>
            </a:r>
            <a:r>
              <a:rPr lang="en-US" sz="2400">
                <a:solidFill>
                  <a:srgbClr val="00FF00"/>
                </a:solidFill>
              </a:rPr>
              <a:t>untainted</a:t>
            </a:r>
            <a:endParaRPr lang="en-US" sz="2400">
              <a:solidFill>
                <a:srgbClr val="CC0099"/>
              </a:solidFill>
            </a:endParaRP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C85D8F-DEFE-7A4D-AB20-33C8CC93AEE4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Quality Today</a:t>
            </a:r>
          </a:p>
        </p:txBody>
      </p: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990600" y="1600200"/>
            <a:ext cx="7772400" cy="1692275"/>
            <a:chOff x="624" y="1008"/>
            <a:chExt cx="4896" cy="1066"/>
          </a:xfrm>
        </p:grpSpPr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624" y="1008"/>
              <a:ext cx="460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Verdana" charset="0"/>
                </a:rPr>
                <a:t>Even after large, extensive testing efforts, commercial software is shipped riddled with errors ("bugs").</a:t>
              </a: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1392" y="1824"/>
              <a:ext cx="4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accent2"/>
                  </a:solidFill>
                </a:rPr>
                <a:t>-- PITAC Report to the President, February 24, 1999</a:t>
              </a:r>
            </a:p>
          </p:txBody>
        </p:sp>
      </p:grp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990600" y="3733800"/>
            <a:ext cx="7696200" cy="2454275"/>
            <a:chOff x="624" y="2352"/>
            <a:chExt cx="4848" cy="1546"/>
          </a:xfrm>
        </p:grpSpPr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2928" y="3456"/>
              <a:ext cx="25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accent2"/>
                  </a:solidFill>
                </a:rPr>
                <a:t>-- Bill Gates, January 15, 2002 (highest priority for Microsoft)</a:t>
              </a: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624" y="2352"/>
              <a:ext cx="460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Verdana" charset="0"/>
                </a:rPr>
                <a:t>Trustworthy Computing is computing that is available, reliable, and secure as electricity, water services and telephony....No Trustworthy Computing platform exists today.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582CA-CDC4-C346-B7E9-5F4A887B7CF8}" type="slidenum">
              <a:rPr lang="en-US"/>
              <a:pPr/>
              <a:t>20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in Linear Time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 program of size n</a:t>
            </a:r>
          </a:p>
          <a:p>
            <a:pPr lvl="1"/>
            <a:r>
              <a:rPr lang="en-US"/>
              <a:t>Fixed set of qualifiers </a:t>
            </a:r>
            <a:r>
              <a:rPr lang="en-US">
                <a:solidFill>
                  <a:srgbClr val="FF0000"/>
                </a:solidFill>
              </a:rPr>
              <a:t>tainted</a:t>
            </a:r>
            <a:r>
              <a:rPr lang="en-US"/>
              <a:t>, </a:t>
            </a:r>
            <a:r>
              <a:rPr lang="en-US">
                <a:solidFill>
                  <a:srgbClr val="00FF00"/>
                </a:solidFill>
              </a:rPr>
              <a:t>untainted</a:t>
            </a:r>
            <a:r>
              <a:rPr lang="en-US"/>
              <a:t>, ...</a:t>
            </a:r>
          </a:p>
          <a:p>
            <a:endParaRPr lang="en-US"/>
          </a:p>
          <a:p>
            <a:r>
              <a:rPr lang="en-US"/>
              <a:t>Constraint generation yields O(n) constraints</a:t>
            </a:r>
          </a:p>
          <a:p>
            <a:pPr lvl="1"/>
            <a:r>
              <a:rPr lang="en-US"/>
              <a:t>Recursive abstract syntax tree walk</a:t>
            </a:r>
          </a:p>
          <a:p>
            <a:endParaRPr lang="en-US"/>
          </a:p>
          <a:p>
            <a:r>
              <a:rPr lang="en-US"/>
              <a:t>Graph reachability takes O(n) time</a:t>
            </a:r>
          </a:p>
          <a:p>
            <a:pPr lvl="1"/>
            <a:r>
              <a:rPr lang="en-US"/>
              <a:t>Works for semi-lattices, discrete p.o., products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6AB0D-D4D7-7A43-8B42-307F2258A323}" type="slidenum">
              <a:rPr lang="en-US"/>
              <a:pPr/>
              <a:t>21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Far...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4876800"/>
          </a:xfrm>
        </p:spPr>
        <p:txBody>
          <a:bodyPr/>
          <a:lstStyle/>
          <a:p>
            <a:r>
              <a:rPr lang="en-US"/>
              <a:t>Type qualifiers as subtyping system</a:t>
            </a:r>
          </a:p>
          <a:p>
            <a:pPr lvl="1"/>
            <a:r>
              <a:rPr lang="en-US"/>
              <a:t>Qualifiers live on the standard types</a:t>
            </a:r>
          </a:p>
          <a:p>
            <a:pPr lvl="1"/>
            <a:r>
              <a:rPr lang="en-US"/>
              <a:t>Programs </a:t>
            </a:r>
            <a:r>
              <a:rPr lang="en-US" b="1">
                <a:sym typeface="Symbol" charset="0"/>
              </a:rPr>
              <a:t></a:t>
            </a:r>
            <a:r>
              <a:rPr lang="en-US"/>
              <a:t> constraints </a:t>
            </a:r>
            <a:r>
              <a:rPr lang="en-US" b="1">
                <a:sym typeface="Symbol" charset="0"/>
              </a:rPr>
              <a:t></a:t>
            </a:r>
            <a:r>
              <a:rPr lang="en-US"/>
              <a:t> graphs</a:t>
            </a:r>
          </a:p>
          <a:p>
            <a:endParaRPr lang="en-US"/>
          </a:p>
          <a:p>
            <a:r>
              <a:rPr lang="en-US"/>
              <a:t>Useful for a number of real-world problems</a:t>
            </a:r>
          </a:p>
          <a:p>
            <a:pPr lvl="1"/>
            <a:endParaRPr lang="en-US"/>
          </a:p>
          <a:p>
            <a:r>
              <a:rPr lang="en-US"/>
              <a:t>Up next:  State change and type qualifiers</a:t>
            </a:r>
          </a:p>
          <a:p>
            <a:pPr lvl="1"/>
            <a:r>
              <a:rPr lang="en-US"/>
              <a:t>A glimpse of a more complex system</a:t>
            </a:r>
          </a:p>
          <a:p>
            <a:pPr lvl="1"/>
            <a:endParaRPr lang="en-US"/>
          </a:p>
          <a:p>
            <a:r>
              <a:rPr lang="en-US"/>
              <a:t>Followed by:  Applications, experiments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E0535-F448-3A4D-BABA-6C3DB3C9B84F}" type="slidenum">
              <a:rPr lang="en-US"/>
              <a:pPr/>
              <a:t>22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 Locking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733800" cy="4433888"/>
          </a:xfrm>
        </p:spPr>
        <p:txBody>
          <a:bodyPr/>
          <a:lstStyle/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	Lock x;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	lock(x);</a:t>
            </a:r>
          </a:p>
          <a:p>
            <a:pPr lvl="1">
              <a:buFontTx/>
              <a:buNone/>
            </a:pPr>
            <a:r>
              <a:rPr lang="en-US"/>
              <a:t>	...critical section...</a:t>
            </a:r>
          </a:p>
          <a:p>
            <a:pPr lvl="1">
              <a:buFontTx/>
              <a:buNone/>
            </a:pPr>
            <a:r>
              <a:rPr lang="en-US"/>
              <a:t>   unlock(x);</a:t>
            </a:r>
          </a:p>
          <a:p>
            <a:pPr lvl="1">
              <a:buFontTx/>
              <a:buNone/>
            </a:pPr>
            <a:r>
              <a:rPr lang="en-US"/>
              <a:t>	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800600" y="1524000"/>
            <a:ext cx="37338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/>
          </a:p>
          <a:p>
            <a:pPr marL="742950" lvl="1" indent="-285750">
              <a:spcBef>
                <a:spcPct val="20000"/>
              </a:spcBef>
            </a:pPr>
            <a:endParaRPr lang="en-US"/>
          </a:p>
          <a:p>
            <a:pPr marL="742950" lvl="1" indent="-285750">
              <a:spcBef>
                <a:spcPct val="20000"/>
              </a:spcBef>
            </a:pPr>
            <a:endParaRPr lang="en-US"/>
          </a:p>
          <a:p>
            <a:pPr marL="742950" lvl="1" indent="-285750">
              <a:spcBef>
                <a:spcPct val="20000"/>
              </a:spcBef>
            </a:pPr>
            <a:endParaRPr lang="en-US"/>
          </a:p>
          <a:p>
            <a:pPr marL="742950" lvl="1" indent="-28575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x : </a:t>
            </a:r>
            <a:r>
              <a:rPr lang="en-US">
                <a:solidFill>
                  <a:srgbClr val="FF0000"/>
                </a:solidFill>
              </a:rPr>
              <a:t>locked</a:t>
            </a:r>
            <a:r>
              <a:rPr lang="en-US">
                <a:solidFill>
                  <a:schemeClr val="accent2"/>
                </a:solidFill>
              </a:rPr>
              <a:t> Lock</a:t>
            </a:r>
          </a:p>
          <a:p>
            <a:pPr marL="742950" lvl="1" indent="-285750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x : </a:t>
            </a:r>
            <a:r>
              <a:rPr lang="en-US">
                <a:solidFill>
                  <a:srgbClr val="00FF00"/>
                </a:solidFill>
              </a:rPr>
              <a:t>unlocked</a:t>
            </a:r>
            <a:r>
              <a:rPr lang="en-US">
                <a:solidFill>
                  <a:schemeClr val="accent2"/>
                </a:solidFill>
              </a:rPr>
              <a:t> Lock</a:t>
            </a:r>
            <a:r>
              <a:rPr lang="en-US"/>
              <a:t>	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4953000" y="2438400"/>
            <a:ext cx="3048000" cy="3048000"/>
            <a:chOff x="3120" y="1536"/>
            <a:chExt cx="1920" cy="1920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3120" y="1536"/>
              <a:ext cx="1920" cy="192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V="1">
              <a:off x="3456" y="1776"/>
              <a:ext cx="1296" cy="144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14BB2-37EF-2741-B2FB-0EB6185D48C4}" type="slidenum">
              <a:rPr lang="en-US"/>
              <a:pPr/>
              <a:t>23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Flow-Sensitive Type Qualifiers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433888"/>
          </a:xfrm>
        </p:spPr>
        <p:txBody>
          <a:bodyPr/>
          <a:lstStyle/>
          <a:p>
            <a:r>
              <a:rPr lang="en-US"/>
              <a:t>Standard type systems are flow-insensitive</a:t>
            </a:r>
          </a:p>
          <a:p>
            <a:pPr lvl="1"/>
            <a:r>
              <a:rPr lang="en-US"/>
              <a:t>Types don't change during execution</a:t>
            </a:r>
          </a:p>
          <a:p>
            <a:pPr lvl="2">
              <a:buFontTx/>
              <a:buNone/>
            </a:pPr>
            <a:endParaRPr lang="en-US" sz="800"/>
          </a:p>
          <a:p>
            <a:pPr lvl="1"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/* x : int */    x := ...;    /* x : int */</a:t>
            </a:r>
          </a:p>
          <a:p>
            <a:pPr lvl="1"/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r>
              <a:rPr lang="en-US"/>
              <a:t>We need </a:t>
            </a:r>
            <a:r>
              <a:rPr lang="en-US" i="1"/>
              <a:t>flow-sensitivity</a:t>
            </a:r>
          </a:p>
          <a:p>
            <a:pPr lvl="1"/>
            <a:r>
              <a:rPr lang="en-US"/>
              <a:t>Qualifiers may change during execution</a:t>
            </a:r>
          </a:p>
          <a:p>
            <a:pPr lvl="1"/>
            <a:endParaRPr lang="en-US" sz="800">
              <a:solidFill>
                <a:schemeClr val="accent2"/>
              </a:solidFill>
            </a:endParaRPr>
          </a:p>
          <a:p>
            <a:pPr lvl="1"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/* y : </a:t>
            </a:r>
            <a:r>
              <a:rPr lang="en-US">
                <a:solidFill>
                  <a:srgbClr val="CC0099"/>
                </a:solidFill>
              </a:rPr>
              <a:t>locked</a:t>
            </a:r>
            <a:r>
              <a:rPr lang="en-US">
                <a:solidFill>
                  <a:schemeClr val="accent2"/>
                </a:solidFill>
              </a:rPr>
              <a:t> Lock */    y := ...;    /* y : </a:t>
            </a:r>
            <a:r>
              <a:rPr lang="en-US">
                <a:solidFill>
                  <a:srgbClr val="CC0099"/>
                </a:solidFill>
              </a:rPr>
              <a:t>unlocked</a:t>
            </a:r>
            <a:r>
              <a:rPr lang="en-US">
                <a:solidFill>
                  <a:schemeClr val="accent2"/>
                </a:solidFill>
              </a:rPr>
              <a:t> Lock */</a:t>
            </a:r>
          </a:p>
          <a:p>
            <a:endParaRPr lang="en-US" sz="2400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5B8095-5FCC-844A-8FA7-95FC86DE37C9}" type="slidenum">
              <a:rPr lang="en-US"/>
              <a:pPr/>
              <a:t>24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Challenges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deal with aliasing?</a:t>
            </a:r>
          </a:p>
          <a:p>
            <a:pPr lvl="1"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p = &amp;x;   *p = ...;</a:t>
            </a:r>
            <a:endParaRPr lang="en-US"/>
          </a:p>
          <a:p>
            <a:endParaRPr lang="en-US"/>
          </a:p>
          <a:p>
            <a:r>
              <a:rPr lang="en-US"/>
              <a:t>How do we make the analysis scale?</a:t>
            </a:r>
          </a:p>
          <a:p>
            <a:pPr lvl="1"/>
            <a:r>
              <a:rPr lang="en-US"/>
              <a:t>Too expensive to model full state at each point </a:t>
            </a:r>
          </a:p>
          <a:p>
            <a:endParaRPr lang="en-US"/>
          </a:p>
          <a:p>
            <a:r>
              <a:rPr lang="en-US"/>
              <a:t>What happens when too much is aliased?</a:t>
            </a:r>
          </a:p>
          <a:p>
            <a:pPr lvl="1"/>
            <a:r>
              <a:rPr lang="en-US"/>
              <a:t>How does the programmer control aliasing?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92DF8-B253-134E-9979-2CD1FA4BC39E}" type="slidenum">
              <a:rPr lang="en-US"/>
              <a:pPr/>
              <a:t>25</a:t>
            </a:fld>
            <a:endParaRPr lang="en-US"/>
          </a:p>
        </p:txBody>
      </p:sp>
      <p:sp>
        <p:nvSpPr>
          <p:cNvPr id="257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State with Abstract Stores</a:t>
            </a:r>
          </a:p>
        </p:txBody>
      </p:sp>
      <p:sp>
        <p:nvSpPr>
          <p:cNvPr id="257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Track each variable's type at each point</a:t>
            </a:r>
          </a:p>
          <a:p>
            <a:pPr lvl="1"/>
            <a:r>
              <a:rPr lang="en-US"/>
              <a:t>Abstract stores map variables to types</a:t>
            </a:r>
          </a:p>
          <a:p>
            <a:pPr lvl="1"/>
            <a:r>
              <a:rPr lang="en-US"/>
              <a:t>...and types contain qualifiers</a:t>
            </a:r>
          </a:p>
        </p:txBody>
      </p:sp>
      <p:sp>
        <p:nvSpPr>
          <p:cNvPr id="257028" name="Rectangle 1028"/>
          <p:cNvSpPr>
            <a:spLocks noChangeArrowheads="1"/>
          </p:cNvSpPr>
          <p:nvPr/>
        </p:nvSpPr>
        <p:spPr bwMode="auto">
          <a:xfrm>
            <a:off x="1905000" y="3124200"/>
            <a:ext cx="533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{ x : t,   y : r,   z : s, ... }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	x := ...;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{ x : </a:t>
            </a:r>
            <a:r>
              <a:rPr lang="en-US">
                <a:solidFill>
                  <a:srgbClr val="CC0099"/>
                </a:solidFill>
              </a:rPr>
              <a:t>t'</a:t>
            </a:r>
            <a:r>
              <a:rPr lang="en-US">
                <a:solidFill>
                  <a:schemeClr val="accent2"/>
                </a:solidFill>
              </a:rPr>
              <a:t>,   y : r,   z : s, ... }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	y := ...;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{ x : t',   y : </a:t>
            </a:r>
            <a:r>
              <a:rPr lang="en-US">
                <a:solidFill>
                  <a:srgbClr val="CC0099"/>
                </a:solidFill>
              </a:rPr>
              <a:t>r'</a:t>
            </a:r>
            <a:r>
              <a:rPr lang="en-US">
                <a:solidFill>
                  <a:schemeClr val="accent2"/>
                </a:solidFill>
              </a:rPr>
              <a:t>,   z : s, ...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C4E23-C6E2-8748-9A45-DBF9F7798436}" type="slidenum">
              <a:rPr lang="en-US"/>
              <a:pPr/>
              <a:t>26</a:t>
            </a:fld>
            <a:endParaRPr lang="en-US"/>
          </a:p>
        </p:txBody>
      </p:sp>
      <p:sp>
        <p:nvSpPr>
          <p:cNvPr id="258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Aliasing?</a:t>
            </a:r>
          </a:p>
        </p:txBody>
      </p:sp>
      <p:sp>
        <p:nvSpPr>
          <p:cNvPr id="258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p points to x:</a:t>
            </a:r>
          </a:p>
          <a:p>
            <a:endParaRPr lang="en-US" sz="800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{ x : q int,   p : ptr(q int), ... }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		*p := ...;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{ x : q int,   p : ptr(</a:t>
            </a:r>
            <a:r>
              <a:rPr lang="en-US">
                <a:solidFill>
                  <a:srgbClr val="FF0000"/>
                </a:solidFill>
              </a:rPr>
              <a:t>q'</a:t>
            </a:r>
            <a:r>
              <a:rPr lang="en-US">
                <a:solidFill>
                  <a:schemeClr val="accent2"/>
                </a:solidFill>
              </a:rPr>
              <a:t> int), ... }</a:t>
            </a:r>
          </a:p>
          <a:p>
            <a:pPr lvl="1"/>
            <a:endParaRPr lang="en-US" sz="800"/>
          </a:p>
          <a:p>
            <a:pPr lvl="1"/>
            <a:r>
              <a:rPr lang="en-US"/>
              <a:t>Variable names alone are insufficient</a:t>
            </a:r>
          </a:p>
          <a:p>
            <a:endParaRPr lang="en-US"/>
          </a:p>
          <a:p>
            <a:r>
              <a:rPr lang="en-US"/>
              <a:t>Solution: Add a level of indirection</a:t>
            </a:r>
          </a:p>
          <a:p>
            <a:pPr lvl="1"/>
            <a:r>
              <a:rPr lang="en-US"/>
              <a:t>Stores map </a:t>
            </a:r>
            <a:r>
              <a:rPr lang="en-US" i="1"/>
              <a:t>locations</a:t>
            </a:r>
            <a:r>
              <a:rPr lang="en-US"/>
              <a:t> to types</a:t>
            </a:r>
          </a:p>
          <a:p>
            <a:pPr lvl="1"/>
            <a:r>
              <a:rPr lang="en-US"/>
              <a:t>Pointer types point to locations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63902-B0EF-674C-871C-D51CD1CE148D}" type="slidenum">
              <a:rPr lang="en-US"/>
              <a:pPr/>
              <a:t>27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Unification-Based Alias Analysis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2895600"/>
          </a:xfrm>
        </p:spPr>
        <p:txBody>
          <a:bodyPr/>
          <a:lstStyle/>
          <a:p>
            <a:r>
              <a:rPr lang="en-US"/>
              <a:t>Initial flow-insensitive pass computes aliasing</a:t>
            </a:r>
          </a:p>
          <a:p>
            <a:pPr lvl="1"/>
            <a:r>
              <a:rPr lang="en-US"/>
              <a:t>Before flow-sensitive analysis</a:t>
            </a:r>
          </a:p>
          <a:p>
            <a:pPr lvl="1"/>
            <a:r>
              <a:rPr lang="en-US"/>
              <a:t>Simultaneous with standard type inference</a:t>
            </a:r>
          </a:p>
          <a:p>
            <a:pPr lvl="2"/>
            <a:r>
              <a:rPr lang="en-US" i="1"/>
              <a:t>Types</a:t>
            </a:r>
            <a:r>
              <a:rPr lang="en-US"/>
              <a:t> are not flow-sensitive, only </a:t>
            </a:r>
            <a:r>
              <a:rPr lang="en-US" i="1"/>
              <a:t>qualifiers</a:t>
            </a:r>
          </a:p>
          <a:p>
            <a:endParaRPr lang="en-US"/>
          </a:p>
          <a:p>
            <a:r>
              <a:rPr lang="en-US"/>
              <a:t>Associate a location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/>
              <a:t> with each pointer</a:t>
            </a:r>
          </a:p>
          <a:p>
            <a:pPr lvl="1"/>
            <a:r>
              <a:rPr lang="en-US"/>
              <a:t>Unify locations that may alias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685800" y="3352800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grpSp>
        <p:nvGrpSpPr>
          <p:cNvPr id="259077" name="Group 5"/>
          <p:cNvGrpSpPr>
            <a:grpSpLocks/>
          </p:cNvGrpSpPr>
          <p:nvPr/>
        </p:nvGrpSpPr>
        <p:grpSpPr bwMode="auto">
          <a:xfrm>
            <a:off x="1295400" y="4724400"/>
            <a:ext cx="7246938" cy="533400"/>
            <a:chOff x="816" y="2880"/>
            <a:chExt cx="4565" cy="33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2592" y="2880"/>
              <a:ext cx="2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accent2"/>
                  </a:solidFill>
                </a:rPr>
                <a:t>*p : ptr</a:t>
              </a:r>
              <a:r>
                <a:rPr lang="en-US" sz="2800" b="1" baseline="30000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800">
                  <a:solidFill>
                    <a:schemeClr val="accent2"/>
                  </a:solidFill>
                </a:rPr>
                <a:t>(int)</a:t>
              </a:r>
              <a:r>
                <a:rPr lang="en-US" sz="800">
                  <a:solidFill>
                    <a:schemeClr val="accent2"/>
                  </a:solidFill>
                </a:rPr>
                <a:t>  </a:t>
              </a:r>
              <a:r>
                <a:rPr lang="en-US" sz="2800">
                  <a:solidFill>
                    <a:schemeClr val="bg1"/>
                  </a:solidFill>
                </a:rPr>
                <a:t>*</a:t>
              </a:r>
              <a:r>
                <a:rPr lang="en-US" sz="2800">
                  <a:solidFill>
                    <a:schemeClr val="accent2"/>
                  </a:solidFill>
                </a:rPr>
                <a:t>x : ptr</a:t>
              </a:r>
              <a:r>
                <a:rPr lang="en-US" sz="2800" b="1" baseline="30000">
                  <a:solidFill>
                    <a:srgbClr val="CC0099"/>
                  </a:solidFill>
                  <a:latin typeface="Symbol" charset="0"/>
                </a:rPr>
                <a:t>s</a:t>
              </a:r>
              <a:r>
                <a:rPr lang="en-US" sz="2800">
                  <a:solidFill>
                    <a:schemeClr val="accent2"/>
                  </a:solidFill>
                </a:rPr>
                <a:t>(int)</a:t>
              </a:r>
            </a:p>
          </p:txBody>
        </p:sp>
        <p:sp>
          <p:nvSpPr>
            <p:cNvPr id="259079" name="Text Box 7"/>
            <p:cNvSpPr txBox="1">
              <a:spLocks noChangeArrowheads="1"/>
            </p:cNvSpPr>
            <p:nvPr/>
          </p:nvSpPr>
          <p:spPr bwMode="auto">
            <a:xfrm>
              <a:off x="816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...</a:t>
              </a:r>
            </a:p>
          </p:txBody>
        </p:sp>
      </p:grp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1295400" y="533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 = &amp;x;</a:t>
            </a:r>
          </a:p>
        </p:txBody>
      </p: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2743200" y="4495800"/>
            <a:ext cx="5116513" cy="1295400"/>
            <a:chOff x="1728" y="2736"/>
            <a:chExt cx="3223" cy="816"/>
          </a:xfrm>
        </p:grpSpPr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>
              <a:off x="4800" y="2880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9083" name="Rectangle 11"/>
            <p:cNvSpPr>
              <a:spLocks noChangeArrowheads="1"/>
            </p:cNvSpPr>
            <p:nvPr/>
          </p:nvSpPr>
          <p:spPr bwMode="auto">
            <a:xfrm>
              <a:off x="4752" y="2736"/>
              <a:ext cx="19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baseline="30000">
                  <a:solidFill>
                    <a:srgbClr val="CC0099"/>
                  </a:solidFill>
                  <a:latin typeface="Symbol" charset="0"/>
                </a:rPr>
                <a:t>r</a:t>
              </a:r>
            </a:p>
          </p:txBody>
        </p:sp>
        <p:sp>
          <p:nvSpPr>
            <p:cNvPr id="259084" name="Text Box 12"/>
            <p:cNvSpPr txBox="1">
              <a:spLocks noChangeArrowheads="1"/>
            </p:cNvSpPr>
            <p:nvPr/>
          </p:nvSpPr>
          <p:spPr bwMode="auto">
            <a:xfrm>
              <a:off x="1728" y="3264"/>
              <a:ext cx="1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/* require </a:t>
              </a:r>
              <a:r>
                <a:rPr lang="en-US" b="1">
                  <a:solidFill>
                    <a:srgbClr val="FF0000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FF0000"/>
                  </a:solidFill>
                </a:rPr>
                <a:t> = </a:t>
              </a:r>
              <a:r>
                <a:rPr lang="en-US" b="1">
                  <a:solidFill>
                    <a:srgbClr val="FF0000"/>
                  </a:solidFill>
                  <a:latin typeface="Symbol" charset="0"/>
                </a:rPr>
                <a:t>s</a:t>
              </a:r>
              <a:r>
                <a:rPr lang="en-US"/>
                <a:t> */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131477-4005-A34E-8588-CAAD303EA528}" type="slidenum">
              <a:rPr lang="en-US"/>
              <a:pPr/>
              <a:t>28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Locations in Stores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609600"/>
          </a:xfrm>
        </p:spPr>
        <p:txBody>
          <a:bodyPr/>
          <a:lstStyle/>
          <a:p>
            <a:r>
              <a:rPr lang="en-US"/>
              <a:t>Suppose p points to x: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4495800" y="2133600"/>
            <a:ext cx="3852863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*p : ptr</a:t>
            </a:r>
            <a:r>
              <a:rPr lang="en-US" b="1" baseline="30000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(int)   x : ptr</a:t>
            </a:r>
            <a:r>
              <a:rPr lang="en-US" b="1" baseline="30000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(int)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524000" y="3352800"/>
            <a:ext cx="426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       *p := ...;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{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</a:t>
            </a:r>
            <a:r>
              <a:rPr lang="en-US">
                <a:solidFill>
                  <a:srgbClr val="FF0000"/>
                </a:solidFill>
              </a:rPr>
              <a:t>q'</a:t>
            </a:r>
            <a:r>
              <a:rPr lang="en-US">
                <a:solidFill>
                  <a:schemeClr val="accent2"/>
                </a:solidFill>
              </a:rPr>
              <a:t> int,  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ptr(</a:t>
            </a:r>
            <a:r>
              <a:rPr lang="en-US" b="1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), ... }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1981200" y="2895600"/>
            <a:ext cx="418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{ x : q int,   p : ptr(q int), ... }</a:t>
            </a:r>
          </a:p>
        </p:txBody>
      </p:sp>
      <p:grpSp>
        <p:nvGrpSpPr>
          <p:cNvPr id="282631" name="Group 7"/>
          <p:cNvGrpSpPr>
            <a:grpSpLocks/>
          </p:cNvGrpSpPr>
          <p:nvPr/>
        </p:nvGrpSpPr>
        <p:grpSpPr bwMode="auto">
          <a:xfrm>
            <a:off x="1981200" y="2895600"/>
            <a:ext cx="4191000" cy="457200"/>
            <a:chOff x="1440" y="2496"/>
            <a:chExt cx="2640" cy="288"/>
          </a:xfrm>
        </p:grpSpPr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1440" y="2496"/>
              <a:ext cx="264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1440" y="2496"/>
              <a:ext cx="2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{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chemeClr val="accent2"/>
                  </a:solidFill>
                </a:rPr>
                <a:t> : q int,  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h</a:t>
              </a:r>
              <a:r>
                <a:rPr lang="en-US">
                  <a:solidFill>
                    <a:schemeClr val="accent2"/>
                  </a:solidFill>
                </a:rPr>
                <a:t> : ptr(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chemeClr val="accent2"/>
                  </a:solidFill>
                </a:rPr>
                <a:t>), ... }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build="p" bldLvl="2" autoUpdateAnimBg="0"/>
      <p:bldP spid="2826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D0321-E950-3349-8DDA-6AB13EACA6E0}" type="slidenum">
              <a:rPr lang="en-US"/>
              <a:pPr/>
              <a:t>29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Scalability?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Stores are too big</a:t>
            </a:r>
          </a:p>
          <a:p>
            <a:endParaRPr lang="en-US" sz="800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	{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t, 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r, 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n</a:t>
            </a:r>
            <a:r>
              <a:rPr lang="en-US">
                <a:solidFill>
                  <a:schemeClr val="accent2"/>
                </a:solidFill>
              </a:rPr>
              <a:t> : s, ... }</a:t>
            </a:r>
          </a:p>
          <a:p>
            <a:pPr lvl="1"/>
            <a:endParaRPr lang="en-US" sz="800"/>
          </a:p>
          <a:p>
            <a:pPr lvl="1"/>
            <a:r>
              <a:rPr lang="en-US"/>
              <a:t>A program of size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may have</a:t>
            </a:r>
          </a:p>
          <a:p>
            <a:pPr lvl="2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locations</a:t>
            </a:r>
          </a:p>
          <a:p>
            <a:pPr lvl="2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program points</a:t>
            </a:r>
          </a:p>
          <a:p>
            <a:pPr lvl="2"/>
            <a:r>
              <a:rPr lang="en-US" b="1">
                <a:sym typeface="Symbol" charset="0"/>
              </a:rPr>
              <a:t>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 b="1" baseline="30000">
                <a:solidFill>
                  <a:schemeClr val="accent2"/>
                </a:solidFill>
              </a:rPr>
              <a:t>2</a:t>
            </a:r>
            <a:r>
              <a:rPr lang="en-US"/>
              <a:t> space to represent stores</a:t>
            </a:r>
          </a:p>
          <a:p>
            <a:pPr lvl="2"/>
            <a:endParaRPr lang="en-US"/>
          </a:p>
          <a:p>
            <a:r>
              <a:rPr lang="en-US"/>
              <a:t>We need a more compact representation</a:t>
            </a:r>
          </a:p>
          <a:p>
            <a:pPr lvl="1"/>
            <a:r>
              <a:rPr lang="en-US"/>
              <a:t>Idea:  represent </a:t>
            </a:r>
            <a:r>
              <a:rPr lang="en-US" i="1"/>
              <a:t>differences</a:t>
            </a:r>
            <a:r>
              <a:rPr lang="en-US"/>
              <a:t> between stores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5958-B1E8-024B-B7CD-7226A623CEBC}" type="slidenum">
              <a:rPr lang="en-US"/>
              <a:pPr/>
              <a:t>3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>
              <a:buFontTx/>
              <a:buNone/>
            </a:pPr>
            <a:r>
              <a:rPr lang="en-US"/>
              <a:t>Software is buggy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CE0C2-4EEA-274C-96A9-4E037E68CE1D}" type="slidenum">
              <a:rPr lang="en-US"/>
              <a:pPr/>
              <a:t>30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Stores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/>
              <a:t>Three kinds of stores </a:t>
            </a:r>
            <a:r>
              <a:rPr lang="en-US">
                <a:solidFill>
                  <a:schemeClr val="accent2"/>
                </a:solidFill>
              </a:rPr>
              <a:t>S</a:t>
            </a:r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S ::=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				</a:t>
            </a:r>
            <a:r>
              <a:rPr lang="en-US"/>
              <a:t>Unknown store</a:t>
            </a:r>
          </a:p>
          <a:p>
            <a:pPr lvl="1">
              <a:buFontTx/>
              <a:buNone/>
            </a:pPr>
            <a:r>
              <a:rPr lang="en-US"/>
              <a:t>    </a:t>
            </a:r>
            <a:r>
              <a:rPr lang="en-US">
                <a:solidFill>
                  <a:schemeClr val="accent2"/>
                </a:solidFill>
              </a:rPr>
              <a:t>|  Alloc(S,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r>
              <a:rPr lang="en-US">
                <a:solidFill>
                  <a:schemeClr val="accent2"/>
                </a:solidFill>
              </a:rPr>
              <a:t>)		</a:t>
            </a:r>
            <a:r>
              <a:rPr lang="en-US"/>
              <a:t>Like store S, but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/>
              <a:t> 					allocated with type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 |  Assign(S,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r>
              <a:rPr lang="en-US">
                <a:solidFill>
                  <a:schemeClr val="accent2"/>
                </a:solidFill>
              </a:rPr>
              <a:t>)		</a:t>
            </a:r>
            <a:r>
              <a:rPr lang="en-US"/>
              <a:t>Like store S, but update 					type of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/>
              <a:t> with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</a:p>
          <a:p>
            <a:r>
              <a:rPr lang="en-US"/>
              <a:t>Store constraints </a:t>
            </a:r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  <a:latin typeface="Symbol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Symbol" charset="0"/>
                <a:sym typeface="Symbol" charset="0"/>
              </a:rPr>
              <a:t></a:t>
            </a:r>
            <a:r>
              <a:rPr lang="en-US">
                <a:solidFill>
                  <a:schemeClr val="accent2"/>
                </a:solidFill>
                <a:latin typeface="Symbol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</a:p>
          <a:p>
            <a:pPr lvl="1"/>
            <a:r>
              <a:rPr lang="en-US"/>
              <a:t>Control flow from </a:t>
            </a:r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/>
              <a:t> to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endParaRPr lang="en-US"/>
          </a:p>
          <a:p>
            <a:pPr lvl="1"/>
            <a:endParaRPr lang="en-US" sz="800"/>
          </a:p>
          <a:p>
            <a:r>
              <a:rPr lang="en-US"/>
              <a:t>Solution maps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/>
              <a:t> to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t, 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 sz="2400">
                <a:solidFill>
                  <a:schemeClr val="accent2"/>
                </a:solidFill>
              </a:rPr>
              <a:t> : r, 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n</a:t>
            </a:r>
            <a:r>
              <a:rPr lang="en-US" sz="2400">
                <a:solidFill>
                  <a:schemeClr val="accent2"/>
                </a:solidFill>
              </a:rPr>
              <a:t> : s, ... }</a:t>
            </a:r>
          </a:p>
          <a:p>
            <a:pPr lvl="1"/>
            <a:r>
              <a:rPr lang="en-US"/>
              <a:t>Key:  only write down necessary portion of soln.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E05854-6959-0945-B619-BDC160D56034}" type="slidenum">
              <a:rPr lang="en-US"/>
              <a:pPr/>
              <a:t>31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3622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Lock x;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while (...) {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lock(x);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y := ...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unlock(x);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FF956-0CFB-894B-AF63-7DE12CE66CC4}" type="slidenum">
              <a:rPr lang="en-US"/>
              <a:pPr/>
              <a:t>32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3622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Lock x</a:t>
            </a:r>
            <a:r>
              <a:rPr lang="en-US" sz="2000" b="1" baseline="30000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while (...) {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lock(x</a:t>
            </a:r>
            <a:r>
              <a:rPr lang="en-US" sz="2000" b="1" baseline="30000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y</a:t>
            </a:r>
            <a:r>
              <a:rPr lang="en-US" sz="2000" b="1" baseline="30000">
                <a:solidFill>
                  <a:srgbClr val="CC0099"/>
                </a:solidFill>
                <a:latin typeface="Symbol" charset="0"/>
              </a:rPr>
              <a:t>h</a:t>
            </a:r>
            <a:r>
              <a:rPr lang="en-US" sz="2000">
                <a:solidFill>
                  <a:schemeClr val="accent2"/>
                </a:solidFill>
              </a:rPr>
              <a:t> := ...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unlock(x</a:t>
            </a:r>
            <a:r>
              <a:rPr lang="en-US" sz="2000" b="1" baseline="30000">
                <a:solidFill>
                  <a:srgbClr val="CC0099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}</a:t>
            </a:r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381000" y="0"/>
            <a:ext cx="8763000" cy="1905000"/>
            <a:chOff x="240" y="0"/>
            <a:chExt cx="5520" cy="1200"/>
          </a:xfrm>
        </p:grpSpPr>
        <p:sp>
          <p:nvSpPr>
            <p:cNvPr id="264197" name="Line 5"/>
            <p:cNvSpPr>
              <a:spLocks noChangeShapeType="1"/>
            </p:cNvSpPr>
            <p:nvPr/>
          </p:nvSpPr>
          <p:spPr bwMode="auto">
            <a:xfrm>
              <a:off x="240" y="110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3504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b="1" baseline="-25000">
                  <a:solidFill>
                    <a:srgbClr val="CC0099"/>
                  </a:solidFill>
                </a:rPr>
                <a:t>0</a:t>
              </a:r>
            </a:p>
          </p:txBody>
        </p:sp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1392" y="0"/>
              <a:ext cx="4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Alloc(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0</a:t>
              </a:r>
              <a:r>
                <a:rPr lang="en-US" sz="2000">
                  <a:solidFill>
                    <a:schemeClr val="bg1"/>
                  </a:solidFill>
                </a:rPr>
                <a:t>,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chemeClr val="bg1"/>
                  </a:solidFill>
                </a:rPr>
                <a:t> : unlocked)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chemeClr val="bg1"/>
                  </a:solidFill>
                </a:rPr>
                <a:t>1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64200" name="Group 8"/>
          <p:cNvGrpSpPr>
            <a:grpSpLocks/>
          </p:cNvGrpSpPr>
          <p:nvPr/>
        </p:nvGrpSpPr>
        <p:grpSpPr bwMode="auto">
          <a:xfrm>
            <a:off x="381000" y="0"/>
            <a:ext cx="8763000" cy="2743200"/>
            <a:chOff x="240" y="0"/>
            <a:chExt cx="5520" cy="1728"/>
          </a:xfrm>
        </p:grpSpPr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3408" y="1440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Alloc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CC0099"/>
                  </a:solidFill>
                </a:rPr>
                <a:t> : unlocked Lock</a:t>
              </a:r>
              <a:endParaRPr lang="en-US" b="1" baseline="-25000">
                <a:solidFill>
                  <a:srgbClr val="CC0099"/>
                </a:solidFill>
              </a:endParaRPr>
            </a:p>
          </p:txBody>
        </p:sp>
        <p:sp>
          <p:nvSpPr>
            <p:cNvPr id="264202" name="Line 10"/>
            <p:cNvSpPr>
              <a:spLocks noChangeShapeType="1"/>
            </p:cNvSpPr>
            <p:nvPr/>
          </p:nvSpPr>
          <p:spPr bwMode="auto">
            <a:xfrm>
              <a:off x="3632" y="1200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3" name="Line 11"/>
            <p:cNvSpPr>
              <a:spLocks noChangeShapeType="1"/>
            </p:cNvSpPr>
            <p:nvPr/>
          </p:nvSpPr>
          <p:spPr bwMode="auto">
            <a:xfrm>
              <a:off x="240" y="134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4" name="Line 12"/>
            <p:cNvSpPr>
              <a:spLocks noChangeShapeType="1"/>
            </p:cNvSpPr>
            <p:nvPr/>
          </p:nvSpPr>
          <p:spPr bwMode="auto">
            <a:xfrm>
              <a:off x="240" y="110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1392" y="0"/>
              <a:ext cx="4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solidFill>
                    <a:srgbClr val="CC0099"/>
                  </a:solidFill>
                </a:rPr>
                <a:t>Alloc(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0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unlocked)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chemeClr val="bg1"/>
                  </a:solidFill>
                </a:rPr>
                <a:t>1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64206" name="Group 14"/>
          <p:cNvGrpSpPr>
            <a:grpSpLocks/>
          </p:cNvGrpSpPr>
          <p:nvPr/>
        </p:nvGrpSpPr>
        <p:grpSpPr bwMode="auto">
          <a:xfrm>
            <a:off x="381000" y="0"/>
            <a:ext cx="8763000" cy="3352800"/>
            <a:chOff x="240" y="0"/>
            <a:chExt cx="5520" cy="2112"/>
          </a:xfrm>
        </p:grpSpPr>
        <p:sp>
          <p:nvSpPr>
            <p:cNvPr id="264207" name="Text Box 15"/>
            <p:cNvSpPr txBox="1">
              <a:spLocks noChangeArrowheads="1"/>
            </p:cNvSpPr>
            <p:nvPr/>
          </p:nvSpPr>
          <p:spPr bwMode="auto">
            <a:xfrm>
              <a:off x="3488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632" y="1680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>
              <a:off x="240" y="158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0" name="Text Box 18"/>
            <p:cNvSpPr txBox="1">
              <a:spLocks noChangeArrowheads="1"/>
            </p:cNvSpPr>
            <p:nvPr/>
          </p:nvSpPr>
          <p:spPr bwMode="auto">
            <a:xfrm>
              <a:off x="1392" y="0"/>
              <a:ext cx="4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solidFill>
                    <a:srgbClr val="CC0099"/>
                  </a:solidFill>
                </a:rPr>
                <a:t>Alloc(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0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unlocked)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rgbClr val="CC0099"/>
                  </a:solidFill>
                </a:rPr>
                <a:t>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  <a:endParaRPr lang="en-US" sz="2000">
                <a:solidFill>
                  <a:srgbClr val="CC0099"/>
                </a:solidFill>
              </a:endParaRP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240" y="134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212" name="Group 20"/>
          <p:cNvGrpSpPr>
            <a:grpSpLocks/>
          </p:cNvGrpSpPr>
          <p:nvPr/>
        </p:nvGrpSpPr>
        <p:grpSpPr bwMode="auto">
          <a:xfrm>
            <a:off x="2324100" y="457200"/>
            <a:ext cx="6819900" cy="3733800"/>
            <a:chOff x="1464" y="288"/>
            <a:chExt cx="4296" cy="2352"/>
          </a:xfrm>
        </p:grpSpPr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3312" y="2352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Assign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CC0099"/>
                  </a:solidFill>
                </a:rPr>
                <a:t> : locked Lock</a:t>
              </a:r>
            </a:p>
          </p:txBody>
        </p:sp>
        <p:sp>
          <p:nvSpPr>
            <p:cNvPr id="264214" name="Line 22"/>
            <p:cNvSpPr>
              <a:spLocks noChangeShapeType="1"/>
            </p:cNvSpPr>
            <p:nvPr/>
          </p:nvSpPr>
          <p:spPr bwMode="auto">
            <a:xfrm>
              <a:off x="3632" y="2112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464" y="288"/>
              <a:ext cx="4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Assn(Assn(</a:t>
              </a:r>
              <a:r>
                <a:rPr lang="en-US" sz="2000">
                  <a:solidFill>
                    <a:srgbClr val="CC0099"/>
                  </a:solidFill>
                </a:rPr>
                <a:t>Assn(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locked)</a:t>
              </a:r>
              <a:r>
                <a:rPr lang="en-US" sz="2000">
                  <a:solidFill>
                    <a:schemeClr val="bg1"/>
                  </a:solidFill>
                </a:rPr>
                <a:t>,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h</a:t>
              </a:r>
              <a:r>
                <a:rPr lang="en-US" sz="2000">
                  <a:solidFill>
                    <a:schemeClr val="bg1"/>
                  </a:solidFill>
                </a:rPr>
                <a:t> : q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t</a:t>
              </a:r>
              <a:r>
                <a:rPr lang="en-US" sz="2000">
                  <a:solidFill>
                    <a:schemeClr val="bg1"/>
                  </a:solidFill>
                </a:rPr>
                <a:t>),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chemeClr val="bg1"/>
                  </a:solidFill>
                </a:rPr>
                <a:t> : unlocked)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4216" name="Group 24"/>
          <p:cNvGrpSpPr>
            <a:grpSpLocks/>
          </p:cNvGrpSpPr>
          <p:nvPr/>
        </p:nvGrpSpPr>
        <p:grpSpPr bwMode="auto">
          <a:xfrm>
            <a:off x="381000" y="2514600"/>
            <a:ext cx="2835275" cy="2498725"/>
            <a:chOff x="240" y="1584"/>
            <a:chExt cx="1786" cy="1574"/>
          </a:xfrm>
        </p:grpSpPr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432" y="2640"/>
              <a:ext cx="15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99"/>
                  </a:solidFill>
                </a:rPr>
                <a:t>check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b="1" baseline="-25000">
                  <a:solidFill>
                    <a:srgbClr val="CC0099"/>
                  </a:solidFill>
                </a:rPr>
                <a:t>1</a:t>
              </a:r>
              <a:r>
                <a:rPr lang="en-US">
                  <a:solidFill>
                    <a:srgbClr val="CC0099"/>
                  </a:solidFill>
                </a:rPr>
                <a:t>(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CC0099"/>
                  </a:solidFill>
                </a:rPr>
                <a:t>) : unlocked Lock</a:t>
              </a:r>
            </a:p>
          </p:txBody>
        </p:sp>
        <p:sp>
          <p:nvSpPr>
            <p:cNvPr id="264218" name="Line 26"/>
            <p:cNvSpPr>
              <a:spLocks noChangeShapeType="1"/>
            </p:cNvSpPr>
            <p:nvPr/>
          </p:nvSpPr>
          <p:spPr bwMode="auto">
            <a:xfrm>
              <a:off x="240" y="182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9" name="Line 27"/>
            <p:cNvSpPr>
              <a:spLocks noChangeShapeType="1"/>
            </p:cNvSpPr>
            <p:nvPr/>
          </p:nvSpPr>
          <p:spPr bwMode="auto">
            <a:xfrm>
              <a:off x="240" y="158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220" name="Group 28"/>
          <p:cNvGrpSpPr>
            <a:grpSpLocks/>
          </p:cNvGrpSpPr>
          <p:nvPr/>
        </p:nvGrpSpPr>
        <p:grpSpPr bwMode="auto">
          <a:xfrm>
            <a:off x="381000" y="457200"/>
            <a:ext cx="8763000" cy="4572000"/>
            <a:chOff x="240" y="288"/>
            <a:chExt cx="5520" cy="2880"/>
          </a:xfrm>
        </p:grpSpPr>
        <p:sp>
          <p:nvSpPr>
            <p:cNvPr id="264221" name="Text Box 29"/>
            <p:cNvSpPr txBox="1">
              <a:spLocks noChangeArrowheads="1"/>
            </p:cNvSpPr>
            <p:nvPr/>
          </p:nvSpPr>
          <p:spPr bwMode="auto">
            <a:xfrm>
              <a:off x="3312" y="288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Assign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h</a:t>
              </a:r>
              <a:r>
                <a:rPr lang="en-US">
                  <a:solidFill>
                    <a:srgbClr val="CC0099"/>
                  </a:solidFill>
                </a:rPr>
                <a:t> : q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t</a:t>
              </a:r>
              <a:endParaRPr lang="en-US" b="1" baseline="-25000">
                <a:solidFill>
                  <a:srgbClr val="CC0099"/>
                </a:solidFill>
                <a:latin typeface="Symbol" charset="0"/>
              </a:endParaRPr>
            </a:p>
          </p:txBody>
        </p:sp>
        <p:sp>
          <p:nvSpPr>
            <p:cNvPr id="264222" name="Line 30"/>
            <p:cNvSpPr>
              <a:spLocks noChangeShapeType="1"/>
            </p:cNvSpPr>
            <p:nvPr/>
          </p:nvSpPr>
          <p:spPr bwMode="auto">
            <a:xfrm>
              <a:off x="3632" y="2640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3" name="Line 31"/>
            <p:cNvSpPr>
              <a:spLocks noChangeShapeType="1"/>
            </p:cNvSpPr>
            <p:nvPr/>
          </p:nvSpPr>
          <p:spPr bwMode="auto">
            <a:xfrm>
              <a:off x="240" y="206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4" name="Line 32"/>
            <p:cNvSpPr>
              <a:spLocks noChangeShapeType="1"/>
            </p:cNvSpPr>
            <p:nvPr/>
          </p:nvSpPr>
          <p:spPr bwMode="auto">
            <a:xfrm>
              <a:off x="240" y="182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1464" y="288"/>
              <a:ext cx="4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Assn(</a:t>
              </a:r>
              <a:r>
                <a:rPr lang="en-US" sz="2000">
                  <a:solidFill>
                    <a:srgbClr val="CC0099"/>
                  </a:solidFill>
                </a:rPr>
                <a:t>Assn(Assn(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locked),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h</a:t>
              </a:r>
              <a:r>
                <a:rPr lang="en-US" sz="2000">
                  <a:solidFill>
                    <a:srgbClr val="CC0099"/>
                  </a:solidFill>
                </a:rPr>
                <a:t> : q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t</a:t>
              </a:r>
              <a:r>
                <a:rPr lang="en-US" sz="2000">
                  <a:solidFill>
                    <a:srgbClr val="CC0099"/>
                  </a:solidFill>
                </a:rPr>
                <a:t>)</a:t>
              </a:r>
              <a:r>
                <a:rPr lang="en-US" sz="2000">
                  <a:solidFill>
                    <a:schemeClr val="bg1"/>
                  </a:solidFill>
                </a:rPr>
                <a:t>,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chemeClr val="bg1"/>
                  </a:solidFill>
                </a:rPr>
                <a:t> : unlocked)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4226" name="Group 34"/>
          <p:cNvGrpSpPr>
            <a:grpSpLocks/>
          </p:cNvGrpSpPr>
          <p:nvPr/>
        </p:nvGrpSpPr>
        <p:grpSpPr bwMode="auto">
          <a:xfrm>
            <a:off x="381000" y="3276600"/>
            <a:ext cx="5060950" cy="2681288"/>
            <a:chOff x="240" y="2064"/>
            <a:chExt cx="3188" cy="1689"/>
          </a:xfrm>
        </p:grpSpPr>
        <p:sp>
          <p:nvSpPr>
            <p:cNvPr id="264227" name="Text Box 35"/>
            <p:cNvSpPr txBox="1">
              <a:spLocks noChangeArrowheads="1"/>
            </p:cNvSpPr>
            <p:nvPr/>
          </p:nvSpPr>
          <p:spPr bwMode="auto">
            <a:xfrm>
              <a:off x="442" y="3235"/>
              <a:ext cx="15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99"/>
                  </a:solidFill>
                </a:rPr>
                <a:t>check </a:t>
              </a:r>
              <a:r>
                <a:rPr lang="en-US">
                  <a:solidFill>
                    <a:srgbClr val="CC0099"/>
                  </a:solidFill>
                  <a:sym typeface="Wingdings" charset="0"/>
                </a:rPr>
                <a:t></a:t>
              </a:r>
              <a:r>
                <a:rPr lang="en-US">
                  <a:solidFill>
                    <a:srgbClr val="CC0099"/>
                  </a:solidFill>
                </a:rPr>
                <a:t>(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CC0099"/>
                  </a:solidFill>
                </a:rPr>
                <a:t>) : locked Lock</a:t>
              </a:r>
            </a:p>
          </p:txBody>
        </p:sp>
        <p:sp>
          <p:nvSpPr>
            <p:cNvPr id="264228" name="Rectangle 36"/>
            <p:cNvSpPr>
              <a:spLocks noChangeArrowheads="1"/>
            </p:cNvSpPr>
            <p:nvPr/>
          </p:nvSpPr>
          <p:spPr bwMode="auto">
            <a:xfrm>
              <a:off x="3216" y="2940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aseline="30000">
                  <a:solidFill>
                    <a:srgbClr val="CC0099"/>
                  </a:solidFill>
                  <a:sym typeface="Wingdings" charset="0"/>
                </a:rPr>
                <a:t></a:t>
              </a:r>
              <a:endParaRPr lang="en-US" baseline="30000">
                <a:solidFill>
                  <a:srgbClr val="CC0099"/>
                </a:solidFill>
              </a:endParaRPr>
            </a:p>
          </p:txBody>
        </p:sp>
        <p:sp>
          <p:nvSpPr>
            <p:cNvPr id="264229" name="Line 37"/>
            <p:cNvSpPr>
              <a:spLocks noChangeShapeType="1"/>
            </p:cNvSpPr>
            <p:nvPr/>
          </p:nvSpPr>
          <p:spPr bwMode="auto">
            <a:xfrm>
              <a:off x="240" y="230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0" name="Line 38"/>
            <p:cNvSpPr>
              <a:spLocks noChangeShapeType="1"/>
            </p:cNvSpPr>
            <p:nvPr/>
          </p:nvSpPr>
          <p:spPr bwMode="auto">
            <a:xfrm>
              <a:off x="240" y="206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231" name="Group 39"/>
          <p:cNvGrpSpPr>
            <a:grpSpLocks/>
          </p:cNvGrpSpPr>
          <p:nvPr/>
        </p:nvGrpSpPr>
        <p:grpSpPr bwMode="auto">
          <a:xfrm>
            <a:off x="2324100" y="457200"/>
            <a:ext cx="6819900" cy="5257800"/>
            <a:chOff x="1464" y="288"/>
            <a:chExt cx="4296" cy="3312"/>
          </a:xfrm>
        </p:grpSpPr>
        <p:sp>
          <p:nvSpPr>
            <p:cNvPr id="264232" name="Text Box 40"/>
            <p:cNvSpPr txBox="1">
              <a:spLocks noChangeArrowheads="1"/>
            </p:cNvSpPr>
            <p:nvPr/>
          </p:nvSpPr>
          <p:spPr bwMode="auto">
            <a:xfrm>
              <a:off x="3312" y="3312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Assign </a:t>
              </a: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>
                  <a:solidFill>
                    <a:srgbClr val="CC0099"/>
                  </a:solidFill>
                </a:rPr>
                <a:t> : unlocked Lock</a:t>
              </a:r>
            </a:p>
          </p:txBody>
        </p:sp>
        <p:sp>
          <p:nvSpPr>
            <p:cNvPr id="264233" name="Line 41"/>
            <p:cNvSpPr>
              <a:spLocks noChangeShapeType="1"/>
            </p:cNvSpPr>
            <p:nvPr/>
          </p:nvSpPr>
          <p:spPr bwMode="auto">
            <a:xfrm>
              <a:off x="3632" y="3120"/>
              <a:ext cx="0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4" name="Rectangle 42"/>
            <p:cNvSpPr>
              <a:spLocks noChangeArrowheads="1"/>
            </p:cNvSpPr>
            <p:nvPr/>
          </p:nvSpPr>
          <p:spPr bwMode="auto">
            <a:xfrm>
              <a:off x="1464" y="288"/>
              <a:ext cx="4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CC0099"/>
                  </a:solidFill>
                </a:rPr>
                <a:t>Assn(Assn(Assn(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locked),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h</a:t>
              </a:r>
              <a:r>
                <a:rPr lang="en-US" sz="2000">
                  <a:solidFill>
                    <a:srgbClr val="CC0099"/>
                  </a:solidFill>
                </a:rPr>
                <a:t> : q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t</a:t>
              </a:r>
              <a:r>
                <a:rPr lang="en-US" sz="2000">
                  <a:solidFill>
                    <a:srgbClr val="CC0099"/>
                  </a:solidFill>
                </a:rPr>
                <a:t>),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unlocked)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bg1"/>
                  </a:solidFill>
                </a:rPr>
                <a:t> </a:t>
              </a:r>
              <a:r>
                <a:rPr lang="en-US" sz="2000" b="1">
                  <a:solidFill>
                    <a:schemeClr val="bg1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4235" name="Group 43"/>
          <p:cNvGrpSpPr>
            <a:grpSpLocks/>
          </p:cNvGrpSpPr>
          <p:nvPr/>
        </p:nvGrpSpPr>
        <p:grpSpPr bwMode="auto">
          <a:xfrm>
            <a:off x="2324100" y="457200"/>
            <a:ext cx="6819900" cy="5680075"/>
            <a:chOff x="1464" y="288"/>
            <a:chExt cx="4296" cy="3578"/>
          </a:xfrm>
        </p:grpSpPr>
        <p:sp>
          <p:nvSpPr>
            <p:cNvPr id="264236" name="Freeform 44"/>
            <p:cNvSpPr>
              <a:spLocks/>
            </p:cNvSpPr>
            <p:nvPr/>
          </p:nvSpPr>
          <p:spPr bwMode="auto">
            <a:xfrm>
              <a:off x="2195" y="1716"/>
              <a:ext cx="1437" cy="2150"/>
            </a:xfrm>
            <a:custGeom>
              <a:avLst/>
              <a:gdLst>
                <a:gd name="T0" fmla="*/ 1437 w 1437"/>
                <a:gd name="T1" fmla="*/ 1836 h 2150"/>
                <a:gd name="T2" fmla="*/ 573 w 1437"/>
                <a:gd name="T3" fmla="*/ 2124 h 2150"/>
                <a:gd name="T4" fmla="*/ 134 w 1437"/>
                <a:gd name="T5" fmla="*/ 1681 h 2150"/>
                <a:gd name="T6" fmla="*/ 41 w 1437"/>
                <a:gd name="T7" fmla="*/ 563 h 2150"/>
                <a:gd name="T8" fmla="*/ 381 w 1437"/>
                <a:gd name="T9" fmla="*/ 60 h 2150"/>
                <a:gd name="T10" fmla="*/ 1293 w 1437"/>
                <a:gd name="T11" fmla="*/ 20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7" h="2150">
                  <a:moveTo>
                    <a:pt x="1437" y="1836"/>
                  </a:moveTo>
                  <a:cubicBezTo>
                    <a:pt x="1133" y="1992"/>
                    <a:pt x="790" y="2150"/>
                    <a:pt x="573" y="2124"/>
                  </a:cubicBezTo>
                  <a:cubicBezTo>
                    <a:pt x="356" y="2098"/>
                    <a:pt x="223" y="1941"/>
                    <a:pt x="134" y="1681"/>
                  </a:cubicBezTo>
                  <a:cubicBezTo>
                    <a:pt x="45" y="1421"/>
                    <a:pt x="0" y="833"/>
                    <a:pt x="41" y="563"/>
                  </a:cubicBezTo>
                  <a:cubicBezTo>
                    <a:pt x="82" y="293"/>
                    <a:pt x="172" y="120"/>
                    <a:pt x="381" y="60"/>
                  </a:cubicBezTo>
                  <a:cubicBezTo>
                    <a:pt x="590" y="0"/>
                    <a:pt x="961" y="84"/>
                    <a:pt x="1293" y="204"/>
                  </a:cubicBezTo>
                </a:path>
              </a:pathLst>
            </a:custGeom>
            <a:noFill/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7" name="Rectangle 45"/>
            <p:cNvSpPr>
              <a:spLocks noChangeArrowheads="1"/>
            </p:cNvSpPr>
            <p:nvPr/>
          </p:nvSpPr>
          <p:spPr bwMode="auto">
            <a:xfrm>
              <a:off x="1464" y="288"/>
              <a:ext cx="4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CC0099"/>
                  </a:solidFill>
                </a:rPr>
                <a:t>Assn(Assn(Assn(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  <a:r>
                <a:rPr lang="en-US" sz="2000">
                  <a:solidFill>
                    <a:srgbClr val="CC0099"/>
                  </a:solidFill>
                </a:rPr>
                <a:t>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locked),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h</a:t>
              </a:r>
              <a:r>
                <a:rPr lang="en-US" sz="2000">
                  <a:solidFill>
                    <a:srgbClr val="CC0099"/>
                  </a:solidFill>
                </a:rPr>
                <a:t> : q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t</a:t>
              </a:r>
              <a:r>
                <a:rPr lang="en-US" sz="2000">
                  <a:solidFill>
                    <a:srgbClr val="CC0099"/>
                  </a:solidFill>
                </a:rPr>
                <a:t>),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r</a:t>
              </a:r>
              <a:r>
                <a:rPr lang="en-US" sz="2000">
                  <a:solidFill>
                    <a:srgbClr val="CC0099"/>
                  </a:solidFill>
                </a:rPr>
                <a:t> : unlocked)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rgbClr val="CC0099"/>
                  </a:solidFill>
                </a:rPr>
                <a:t>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</a:t>
              </a:r>
            </a:p>
          </p:txBody>
        </p:sp>
      </p:grpSp>
      <p:grpSp>
        <p:nvGrpSpPr>
          <p:cNvPr id="264238" name="Group 46"/>
          <p:cNvGrpSpPr>
            <a:grpSpLocks/>
          </p:cNvGrpSpPr>
          <p:nvPr/>
        </p:nvGrpSpPr>
        <p:grpSpPr bwMode="auto">
          <a:xfrm>
            <a:off x="381000" y="914400"/>
            <a:ext cx="8763000" cy="3124200"/>
            <a:chOff x="240" y="576"/>
            <a:chExt cx="5520" cy="1968"/>
          </a:xfrm>
        </p:grpSpPr>
        <p:sp>
          <p:nvSpPr>
            <p:cNvPr id="264239" name="Text Box 47"/>
            <p:cNvSpPr txBox="1">
              <a:spLocks noChangeArrowheads="1"/>
            </p:cNvSpPr>
            <p:nvPr/>
          </p:nvSpPr>
          <p:spPr bwMode="auto">
            <a:xfrm>
              <a:off x="4544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b="1" baseline="-25000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264240" name="Line 48"/>
            <p:cNvSpPr>
              <a:spLocks noChangeShapeType="1"/>
            </p:cNvSpPr>
            <p:nvPr/>
          </p:nvSpPr>
          <p:spPr bwMode="auto">
            <a:xfrm>
              <a:off x="3728" y="2016"/>
              <a:ext cx="816" cy="9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1" name="Line 49"/>
            <p:cNvSpPr>
              <a:spLocks noChangeShapeType="1"/>
            </p:cNvSpPr>
            <p:nvPr/>
          </p:nvSpPr>
          <p:spPr bwMode="auto">
            <a:xfrm>
              <a:off x="240" y="2544"/>
              <a:ext cx="24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2" name="Text Box 50"/>
            <p:cNvSpPr txBox="1">
              <a:spLocks noChangeArrowheads="1"/>
            </p:cNvSpPr>
            <p:nvPr/>
          </p:nvSpPr>
          <p:spPr bwMode="auto">
            <a:xfrm>
              <a:off x="1392" y="576"/>
              <a:ext cx="4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1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rgbClr val="CC0099"/>
                  </a:solidFill>
                </a:rPr>
                <a:t> </a:t>
              </a:r>
              <a:r>
                <a:rPr lang="en-US" sz="2000" b="1">
                  <a:solidFill>
                    <a:srgbClr val="CC0099"/>
                  </a:solidFill>
                  <a:latin typeface="Symbol" charset="0"/>
                </a:rPr>
                <a:t>e</a:t>
              </a:r>
              <a:r>
                <a:rPr lang="en-US" sz="2000" b="1" baseline="-25000">
                  <a:solidFill>
                    <a:srgbClr val="CC0099"/>
                  </a:solidFill>
                </a:rPr>
                <a:t>2</a:t>
              </a:r>
              <a:endParaRPr lang="en-US" sz="2000">
                <a:solidFill>
                  <a:srgbClr val="CC0099"/>
                </a:solidFill>
              </a:endParaRPr>
            </a:p>
          </p:txBody>
        </p: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240" y="2304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E9541-8AD5-3742-A595-B7A272AFDBCB}" type="slidenum">
              <a:rPr lang="en-US"/>
              <a:pPr/>
              <a:t>33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unlocked Lock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2209800" y="0"/>
            <a:ext cx="6934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Alloc(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0</a:t>
            </a:r>
            <a:r>
              <a:rPr lang="en-US" sz="2000">
                <a:solidFill>
                  <a:schemeClr val="accent2"/>
                </a:solidFill>
              </a:rPr>
              <a:t>,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 : unlocked) </a:t>
            </a:r>
            <a:r>
              <a:rPr lang="en-US" sz="2000" b="1">
                <a:solidFill>
                  <a:schemeClr val="accent2"/>
                </a:solidFill>
                <a:latin typeface="Symbol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1</a:t>
            </a:r>
            <a:endParaRPr lang="en-US" sz="2000">
              <a:solidFill>
                <a:schemeClr val="accent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Assn(Assn(Assn(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1</a:t>
            </a:r>
            <a:r>
              <a:rPr lang="en-US" sz="2000">
                <a:solidFill>
                  <a:schemeClr val="accent2"/>
                </a:solidFill>
              </a:rPr>
              <a:t>,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 : locked),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 sz="2000">
                <a:solidFill>
                  <a:schemeClr val="accent2"/>
                </a:solidFill>
              </a:rPr>
              <a:t> : q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t</a:t>
            </a:r>
            <a:r>
              <a:rPr lang="en-US" sz="2000">
                <a:solidFill>
                  <a:schemeClr val="accent2"/>
                </a:solidFill>
              </a:rPr>
              <a:t>),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>
                <a:solidFill>
                  <a:schemeClr val="accent2"/>
                </a:solidFill>
              </a:rPr>
              <a:t> : unlocked) </a:t>
            </a:r>
            <a:r>
              <a:rPr lang="en-US" sz="2000" b="1">
                <a:solidFill>
                  <a:schemeClr val="accent2"/>
                </a:solidFill>
                <a:latin typeface="Symbol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1</a:t>
            </a:r>
            <a:endParaRPr lang="en-US" sz="2000">
              <a:solidFill>
                <a:schemeClr val="accent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1 </a:t>
            </a:r>
            <a:r>
              <a:rPr lang="en-US" sz="2000" b="1">
                <a:solidFill>
                  <a:schemeClr val="accent2"/>
                </a:solidFill>
                <a:latin typeface="Symbol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</a:rPr>
              <a:t>2</a:t>
            </a: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A877D9-CA4B-2A49-A200-70264EA5D765}" type="slidenum">
              <a:rPr lang="en-US"/>
              <a:pPr/>
              <a:t>34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Constraint Resolution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don't care about most locations</a:t>
            </a:r>
          </a:p>
          <a:p>
            <a:pPr lvl="1"/>
            <a:r>
              <a:rPr lang="en-US"/>
              <a:t>only those that may be</a:t>
            </a:r>
            <a:r>
              <a:rPr lang="en-US">
                <a:solidFill>
                  <a:srgbClr val="FF0000"/>
                </a:solidFill>
              </a:rPr>
              <a:t> locked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or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00FF00"/>
                </a:solidFill>
              </a:rPr>
              <a:t>unlocked</a:t>
            </a:r>
          </a:p>
          <a:p>
            <a:pPr lvl="1"/>
            <a:r>
              <a:rPr lang="en-US"/>
              <a:t>In this case, we will only do work for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</a:p>
          <a:p>
            <a:endParaRPr lang="en-US"/>
          </a:p>
          <a:p>
            <a:r>
              <a:rPr lang="en-US"/>
              <a:t>Key to efficiency:</a:t>
            </a:r>
          </a:p>
          <a:p>
            <a:endParaRPr lang="en-US" sz="800"/>
          </a:p>
          <a:p>
            <a:pPr lvl="1">
              <a:buFontTx/>
              <a:buNone/>
            </a:pPr>
            <a:r>
              <a:rPr lang="en-US"/>
              <a:t>When solving for store variables, only represent</a:t>
            </a:r>
          </a:p>
          <a:p>
            <a:pPr lvl="1">
              <a:buFontTx/>
              <a:buNone/>
            </a:pPr>
            <a:r>
              <a:rPr lang="en-US"/>
              <a:t>the minimum necessary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50EDFA-9979-6F40-A115-EC936646CB78}" type="slidenum">
              <a:rPr lang="en-US"/>
              <a:pPr/>
              <a:t>35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67274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unlocked Lock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67282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C9106B-EA7E-2A4E-B9E9-B1F878189BC8}" type="slidenum">
              <a:rPr lang="en-US"/>
              <a:pPr/>
              <a:t>36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8292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68301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37FE0-B0E1-324E-AF8C-209E40C8FCA1}" type="slidenum">
              <a:rPr lang="en-US"/>
              <a:pPr/>
              <a:t>37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16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69325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9331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3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E2A05-6E5F-CA40-8424-709150937151}" type="slidenum">
              <a:rPr lang="en-US"/>
              <a:pPr/>
              <a:t>38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0340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70346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unlocked Lock</a:t>
            </a:r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70354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0355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5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9E3F9-DF2E-4442-A247-662940DD308B}" type="slidenum">
              <a:rPr lang="en-US"/>
              <a:pPr/>
              <a:t>39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1364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71370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71375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3A5A9-95C3-DC4F-9340-8D44D2B2294B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has always been buggy</a:t>
            </a:r>
          </a:p>
          <a:p>
            <a:endParaRPr lang="en-US"/>
          </a:p>
          <a:p>
            <a:r>
              <a:rPr lang="en-US"/>
              <a:t>But now...</a:t>
            </a:r>
          </a:p>
          <a:p>
            <a:pPr lvl="1"/>
            <a:r>
              <a:rPr lang="en-US"/>
              <a:t>More people use software</a:t>
            </a:r>
          </a:p>
          <a:p>
            <a:pPr lvl="1"/>
            <a:r>
              <a:rPr lang="en-US"/>
              <a:t>Computers keep getting faster</a:t>
            </a:r>
          </a:p>
          <a:p>
            <a:pPr lvl="2"/>
            <a:r>
              <a:rPr lang="en-US"/>
              <a:t>Speed/quality tradeoff changing</a:t>
            </a:r>
          </a:p>
          <a:p>
            <a:pPr lvl="1"/>
            <a:r>
              <a:rPr lang="en-US"/>
              <a:t>Cost of fixing bugs is high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C0487F-EE7C-4F4B-BE99-A06B68FAAFA7}" type="slidenum">
              <a:rPr lang="en-US"/>
              <a:pPr/>
              <a:t>40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2388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5E0A48-780C-DC49-A63B-37E549D8370D}" type="slidenum">
              <a:rPr lang="en-US"/>
              <a:pPr/>
              <a:t>41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3412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73414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check </a:t>
            </a:r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) : locked Lock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73427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7B58D-A064-FE4A-B493-6B89B65E169D}" type="slidenum">
              <a:rPr lang="en-US"/>
              <a:pPr/>
              <a:t>42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9796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h</a:t>
            </a:r>
            <a:r>
              <a:rPr lang="en-US">
                <a:solidFill>
                  <a:schemeClr val="accent2"/>
                </a:solidFill>
              </a:rPr>
              <a:t> : q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t</a:t>
            </a:r>
            <a:endParaRPr lang="en-US" b="1" baseline="-25000">
              <a:solidFill>
                <a:schemeClr val="accent2"/>
              </a:solidFill>
              <a:latin typeface="Symbol" charset="0"/>
            </a:endParaRP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</a:t>
            </a:r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) : locked Lock</a:t>
            </a:r>
          </a:p>
        </p:txBody>
      </p:sp>
      <p:sp>
        <p:nvSpPr>
          <p:cNvPr id="289809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accent2"/>
                </a:solidFill>
                <a:sym typeface="Wingdings" charset="0"/>
              </a:rPr>
              <a:t></a:t>
            </a:r>
          </a:p>
        </p:txBody>
      </p:sp>
      <p:sp>
        <p:nvSpPr>
          <p:cNvPr id="289810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007F12-473F-524C-AB7E-20AEF642161B}" type="slidenum">
              <a:rPr lang="en-US"/>
              <a:pPr/>
              <a:t>43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0820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locked Lock</a:t>
            </a:r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Assign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h</a:t>
            </a:r>
            <a:r>
              <a:rPr lang="en-US">
                <a:solidFill>
                  <a:srgbClr val="FF0000"/>
                </a:solidFill>
              </a:rPr>
              <a:t> : q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t</a:t>
            </a:r>
            <a:endParaRPr lang="en-US" b="1" baseline="-25000">
              <a:solidFill>
                <a:srgbClr val="FF0000"/>
              </a:solidFill>
              <a:latin typeface="Symbol" charset="0"/>
            </a:endParaRP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90831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</a:t>
            </a:r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) : locked Lock</a:t>
            </a:r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3D03D-F7F5-AB44-BA53-B4E3D54EDD6A}" type="slidenum">
              <a:rPr lang="en-US"/>
              <a:pPr/>
              <a:t>44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1844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91846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Assign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 : locked Lock</a:t>
            </a:r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Assign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h</a:t>
            </a:r>
            <a:r>
              <a:rPr lang="en-US">
                <a:solidFill>
                  <a:srgbClr val="FF0000"/>
                </a:solidFill>
              </a:rPr>
              <a:t> : q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t</a:t>
            </a:r>
            <a:endParaRPr lang="en-US" b="1" baseline="-25000">
              <a:solidFill>
                <a:srgbClr val="FF0000"/>
              </a:solidFill>
              <a:latin typeface="Symbol" charset="0"/>
            </a:endParaRPr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</a:t>
            </a:r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) : locked Lock</a:t>
            </a:r>
          </a:p>
        </p:txBody>
      </p:sp>
      <p:sp>
        <p:nvSpPr>
          <p:cNvPr id="291857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91859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4F975-4EE7-734C-9B91-3480E7F27E67}" type="slidenum">
              <a:rPr lang="en-US"/>
              <a:pPr/>
              <a:t>45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Resolution Example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5562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4436" name="Freeform 4"/>
          <p:cNvSpPr>
            <a:spLocks/>
          </p:cNvSpPr>
          <p:nvPr/>
        </p:nvSpPr>
        <p:spPr bwMode="auto">
          <a:xfrm>
            <a:off x="3484563" y="2724150"/>
            <a:ext cx="2281237" cy="3413125"/>
          </a:xfrm>
          <a:custGeom>
            <a:avLst/>
            <a:gdLst>
              <a:gd name="T0" fmla="*/ 1437 w 1437"/>
              <a:gd name="T1" fmla="*/ 1836 h 2150"/>
              <a:gd name="T2" fmla="*/ 573 w 1437"/>
              <a:gd name="T3" fmla="*/ 2124 h 2150"/>
              <a:gd name="T4" fmla="*/ 134 w 1437"/>
              <a:gd name="T5" fmla="*/ 1681 h 2150"/>
              <a:gd name="T6" fmla="*/ 41 w 1437"/>
              <a:gd name="T7" fmla="*/ 563 h 2150"/>
              <a:gd name="T8" fmla="*/ 381 w 1437"/>
              <a:gd name="T9" fmla="*/ 60 h 2150"/>
              <a:gd name="T10" fmla="*/ 1293 w 1437"/>
              <a:gd name="T11" fmla="*/ 204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7" h="2150">
                <a:moveTo>
                  <a:pt x="1437" y="1836"/>
                </a:moveTo>
                <a:cubicBezTo>
                  <a:pt x="1133" y="1992"/>
                  <a:pt x="790" y="2150"/>
                  <a:pt x="573" y="2124"/>
                </a:cubicBezTo>
                <a:cubicBezTo>
                  <a:pt x="356" y="2098"/>
                  <a:pt x="223" y="1941"/>
                  <a:pt x="134" y="1681"/>
                </a:cubicBezTo>
                <a:cubicBezTo>
                  <a:pt x="45" y="1421"/>
                  <a:pt x="0" y="833"/>
                  <a:pt x="41" y="563"/>
                </a:cubicBezTo>
                <a:cubicBezTo>
                  <a:pt x="82" y="293"/>
                  <a:pt x="172" y="120"/>
                  <a:pt x="381" y="60"/>
                </a:cubicBezTo>
                <a:cubicBezTo>
                  <a:pt x="590" y="0"/>
                  <a:pt x="961" y="84"/>
                  <a:pt x="1293" y="204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54102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Alloc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  <a:endParaRPr lang="en-US" b="1" baseline="-25000">
              <a:solidFill>
                <a:srgbClr val="00FF00"/>
              </a:solidFill>
            </a:endParaRPr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57658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5537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>
            <a:off x="5765800" y="2667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Assign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 : locked Lock</a:t>
            </a:r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5765800" y="33528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check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1</a:t>
            </a:r>
            <a:r>
              <a:rPr lang="en-US">
                <a:solidFill>
                  <a:srgbClr val="00FF00"/>
                </a:solidFill>
              </a:rPr>
              <a:t>(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) : unlocked Lock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Assign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h</a:t>
            </a:r>
            <a:r>
              <a:rPr lang="en-US">
                <a:solidFill>
                  <a:srgbClr val="FF0000"/>
                </a:solidFill>
              </a:rPr>
              <a:t> : q 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t</a:t>
            </a:r>
            <a:endParaRPr lang="en-US" b="1" baseline="-25000">
              <a:solidFill>
                <a:srgbClr val="FF0000"/>
              </a:solidFill>
              <a:latin typeface="Symbol" charset="0"/>
            </a:endParaRPr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5765800" y="419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5257800" y="525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Assign </a:t>
            </a:r>
            <a:r>
              <a:rPr lang="en-US" b="1">
                <a:solidFill>
                  <a:srgbClr val="00FF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00FF00"/>
                </a:solidFill>
              </a:rPr>
              <a:t> : unlocked Lock</a:t>
            </a:r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5765800" y="4953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701675" y="5135563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</a:t>
            </a:r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  <a:latin typeface="Symbol" charset="0"/>
              </a:rPr>
              <a:t>r</a:t>
            </a:r>
            <a:r>
              <a:rPr lang="en-US">
                <a:solidFill>
                  <a:srgbClr val="FF0000"/>
                </a:solidFill>
              </a:rPr>
              <a:t>) : locked Lock</a:t>
            </a:r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5105400" y="4667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rgbClr val="FF0000"/>
                </a:solidFill>
                <a:sym typeface="Wingdings" charset="0"/>
              </a:rPr>
              <a:t>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7213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274451" name="Line 19"/>
          <p:cNvSpPr>
            <a:spLocks noChangeShapeType="1"/>
          </p:cNvSpPr>
          <p:nvPr/>
        </p:nvSpPr>
        <p:spPr bwMode="auto">
          <a:xfrm>
            <a:off x="5918200" y="3200400"/>
            <a:ext cx="1295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06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FF00"/>
                </a:solidFill>
              </a:rPr>
              <a:t>green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unlocked Lock }</a:t>
            </a: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{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>
                <a:solidFill>
                  <a:schemeClr val="accent2"/>
                </a:solidFill>
              </a:rPr>
              <a:t> : locked Lock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6EB-8352-FD46-9655-547E937A835C}" type="slidenum">
              <a:rPr lang="en-US"/>
              <a:pPr/>
              <a:t>46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Updates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600200"/>
            <a:ext cx="4572000" cy="4495800"/>
          </a:xfrm>
        </p:spPr>
        <p:txBody>
          <a:bodyPr/>
          <a:lstStyle/>
          <a:p>
            <a:r>
              <a:rPr lang="en-US" sz="2400"/>
              <a:t>In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sz="2400" b="1" baseline="-25000">
                <a:solidFill>
                  <a:schemeClr val="accent2"/>
                </a:solidFill>
              </a:rPr>
              <a:t>2</a:t>
            </a:r>
            <a:r>
              <a:rPr lang="en-US" sz="2400"/>
              <a:t>, location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/>
              <a:t> has qualifier </a:t>
            </a:r>
            <a:r>
              <a:rPr lang="en-US" sz="2400">
                <a:solidFill>
                  <a:schemeClr val="accent2"/>
                </a:solidFill>
              </a:rPr>
              <a:t>q'</a:t>
            </a:r>
          </a:p>
          <a:p>
            <a:pPr lvl="1"/>
            <a:r>
              <a:rPr lang="en-US" sz="2000"/>
              <a:t>We've replaced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/>
              <a:t>'s qualifier</a:t>
            </a:r>
          </a:p>
          <a:p>
            <a:pPr lvl="1"/>
            <a:r>
              <a:rPr lang="en-US" sz="2000"/>
              <a:t>This is called a </a:t>
            </a:r>
            <a:r>
              <a:rPr lang="en-US" sz="2000" i="1"/>
              <a:t>strong update</a:t>
            </a:r>
          </a:p>
          <a:p>
            <a:pPr lvl="1"/>
            <a:r>
              <a:rPr lang="en-US" sz="2000"/>
              <a:t>Location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/>
              <a:t> is linear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19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q int</a:t>
            </a: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1752600" y="2209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990600" y="4191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q' int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1752600" y="2971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1752600" y="4648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524000" y="5029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1524000" y="3352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316A2-6C35-1446-98EA-CF8D57B40E05}" type="slidenum">
              <a:rPr lang="en-US"/>
              <a:pPr/>
              <a:t>47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Updates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600200"/>
            <a:ext cx="4419600" cy="990600"/>
          </a:xfrm>
        </p:spPr>
        <p:txBody>
          <a:bodyPr/>
          <a:lstStyle/>
          <a:p>
            <a:r>
              <a:rPr lang="en-US" sz="2400"/>
              <a:t>What if </a:t>
            </a:r>
            <a:r>
              <a:rPr lang="en-US" sz="24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400"/>
              <a:t> allocated twice?</a:t>
            </a:r>
          </a:p>
          <a:p>
            <a:pPr lvl="1"/>
            <a:r>
              <a:rPr lang="en-US" sz="2000"/>
              <a:t>Only one is actually updated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219200" y="2514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q int</a:t>
            </a: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1752600" y="2209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990600" y="4191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Assign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q' int</a:t>
            </a:r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1752600" y="2971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1752600" y="4648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524000" y="5029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1524000" y="3352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2514600" y="2057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Alloc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>
                <a:solidFill>
                  <a:schemeClr val="accent2"/>
                </a:solidFill>
              </a:rPr>
              <a:t> : q int</a:t>
            </a:r>
          </a:p>
        </p:txBody>
      </p:sp>
      <p:sp>
        <p:nvSpPr>
          <p:cNvPr id="276494" name="Freeform 14"/>
          <p:cNvSpPr>
            <a:spLocks/>
          </p:cNvSpPr>
          <p:nvPr/>
        </p:nvSpPr>
        <p:spPr bwMode="auto">
          <a:xfrm>
            <a:off x="1752600" y="1454150"/>
            <a:ext cx="1285875" cy="590550"/>
          </a:xfrm>
          <a:custGeom>
            <a:avLst/>
            <a:gdLst>
              <a:gd name="T0" fmla="*/ 810 w 810"/>
              <a:gd name="T1" fmla="*/ 372 h 372"/>
              <a:gd name="T2" fmla="*/ 432 w 810"/>
              <a:gd name="T3" fmla="*/ 12 h 372"/>
              <a:gd name="T4" fmla="*/ 0 w 810"/>
              <a:gd name="T5" fmla="*/ 30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0" h="372">
                <a:moveTo>
                  <a:pt x="810" y="372"/>
                </a:moveTo>
                <a:cubicBezTo>
                  <a:pt x="746" y="312"/>
                  <a:pt x="567" y="24"/>
                  <a:pt x="432" y="12"/>
                </a:cubicBezTo>
                <a:cubicBezTo>
                  <a:pt x="297" y="0"/>
                  <a:pt x="124" y="148"/>
                  <a:pt x="0" y="30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267200" y="3048000"/>
            <a:ext cx="441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In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e</a:t>
            </a:r>
            <a:r>
              <a:rPr lang="en-US" b="1" baseline="-25000">
                <a:solidFill>
                  <a:schemeClr val="accent2"/>
                </a:solidFill>
              </a:rPr>
              <a:t>2</a:t>
            </a:r>
            <a:r>
              <a:rPr lang="en-US"/>
              <a:t>, location </a:t>
            </a:r>
            <a:r>
              <a:rPr lang="en-US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/>
              <a:t> has qualifier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  <a:sym typeface="Math3" charset="0"/>
              </a:rPr>
              <a:t> </a:t>
            </a:r>
            <a:r>
              <a:rPr lang="en-US">
                <a:solidFill>
                  <a:schemeClr val="accent2"/>
                </a:solidFill>
              </a:rPr>
              <a:t>q'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We've merged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/>
              <a:t>'s new and old qualifiers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This is called a </a:t>
            </a:r>
            <a:r>
              <a:rPr lang="en-US" sz="2000" i="1"/>
              <a:t>weak update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Location </a:t>
            </a:r>
            <a:r>
              <a:rPr lang="en-US" sz="2000" b="1">
                <a:solidFill>
                  <a:schemeClr val="accent2"/>
                </a:solidFill>
                <a:latin typeface="Symbol" charset="0"/>
              </a:rPr>
              <a:t>r</a:t>
            </a:r>
            <a:r>
              <a:rPr lang="en-US" sz="2000"/>
              <a:t> is non-linear</a:t>
            </a:r>
            <a:endParaRPr lang="en-US" sz="2000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113C73-99EE-524F-828F-7706E3DE21F9}" type="slidenum">
              <a:rPr lang="en-US"/>
              <a:pPr/>
              <a:t>48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Recovering Linearity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1143000"/>
          </a:xfrm>
        </p:spPr>
        <p:txBody>
          <a:bodyPr/>
          <a:lstStyle/>
          <a:p>
            <a:r>
              <a:rPr lang="en-US"/>
              <a:t>What do we do when aliasing too imprecise?</a:t>
            </a:r>
          </a:p>
          <a:p>
            <a:pPr lvl="1"/>
            <a:r>
              <a:rPr lang="en-US"/>
              <a:t>Can't strongly update non-linear locations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533400" y="2743200"/>
            <a:ext cx="82264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New construct </a:t>
            </a:r>
            <a:r>
              <a:rPr lang="en-US" sz="2800">
                <a:solidFill>
                  <a:schemeClr val="accent2"/>
                </a:solidFill>
              </a:rPr>
              <a:t>restrict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Programmer adds </a:t>
            </a:r>
            <a:r>
              <a:rPr lang="en-US">
                <a:solidFill>
                  <a:schemeClr val="accent2"/>
                </a:solidFill>
              </a:rPr>
              <a:t>restrict</a:t>
            </a:r>
            <a:r>
              <a:rPr lang="en-US"/>
              <a:t> to help the alias analysis</a:t>
            </a:r>
            <a:endParaRPr lang="en-US">
              <a:solidFill>
                <a:schemeClr val="accent2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</a:pPr>
            <a:endParaRPr lang="en-US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restrict x = e1 in e2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/>
              <a:t>Roughly:  within </a:t>
            </a:r>
            <a:r>
              <a:rPr lang="en-US">
                <a:solidFill>
                  <a:schemeClr val="accent2"/>
                </a:solidFill>
              </a:rPr>
              <a:t>e2</a:t>
            </a:r>
            <a:r>
              <a:rPr lang="en-US"/>
              <a:t>, accesses to </a:t>
            </a:r>
            <a:r>
              <a:rPr lang="en-US">
                <a:solidFill>
                  <a:schemeClr val="accent2"/>
                </a:solidFill>
              </a:rPr>
              <a:t>*e1</a:t>
            </a:r>
            <a:r>
              <a:rPr lang="en-US"/>
              <a:t> must use </a:t>
            </a:r>
            <a:r>
              <a:rPr lang="en-US">
                <a:solidFill>
                  <a:schemeClr val="accent2"/>
                </a:solidFill>
              </a:rPr>
              <a:t>x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FCDA-3765-7440-99B3-4DA94C3544E0}" type="slidenum">
              <a:rPr lang="en-US"/>
              <a:pPr/>
              <a:t>49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 Example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685800" y="1600200"/>
            <a:ext cx="2971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Lock locks[n];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lock(&amp;locks[i]);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unlock(&amp;locks[i]);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4A28A9-782B-1B4C-9675-58DCCBEF9A7D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Techniques for Software Quality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433888"/>
          </a:xfrm>
        </p:spPr>
        <p:txBody>
          <a:bodyPr/>
          <a:lstStyle/>
          <a:p>
            <a:r>
              <a:rPr lang="en-US"/>
              <a:t>Testing</a:t>
            </a:r>
          </a:p>
          <a:p>
            <a:pPr lvl="4">
              <a:lnSpc>
                <a:spcPct val="50000"/>
              </a:lnSpc>
            </a:pPr>
            <a:endParaRPr lang="en-US"/>
          </a:p>
          <a:p>
            <a:r>
              <a:rPr lang="en-US"/>
              <a:t>Code auditing</a:t>
            </a:r>
          </a:p>
          <a:p>
            <a:pPr lvl="4">
              <a:lnSpc>
                <a:spcPct val="50000"/>
              </a:lnSpc>
            </a:pPr>
            <a:endParaRPr lang="en-US"/>
          </a:p>
          <a:p>
            <a:r>
              <a:rPr lang="en-US"/>
              <a:t>Drawbacks:  Expensive, difficult, error-prone, limited assurances</a:t>
            </a:r>
          </a:p>
          <a:p>
            <a:pPr lvl="4">
              <a:lnSpc>
                <a:spcPct val="50000"/>
              </a:lnSpc>
            </a:pPr>
            <a:endParaRPr lang="en-US"/>
          </a:p>
          <a:p>
            <a:r>
              <a:rPr lang="en-US"/>
              <a:t>What more can we do?</a:t>
            </a:r>
          </a:p>
          <a:p>
            <a:pPr lvl="1"/>
            <a:r>
              <a:rPr lang="en-US"/>
              <a:t>Tools that analyze source code</a:t>
            </a:r>
          </a:p>
          <a:p>
            <a:pPr lvl="1"/>
            <a:r>
              <a:rPr lang="en-US"/>
              <a:t>Techniques for avoiding programming mistakes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BEA33-840F-FB46-B5D7-089A67C87D51}" type="slidenum">
              <a:rPr lang="en-US"/>
              <a:pPr/>
              <a:t>50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67200"/>
            <a:ext cx="8607425" cy="1981200"/>
          </a:xfrm>
        </p:spPr>
        <p:txBody>
          <a:bodyPr/>
          <a:lstStyle/>
          <a:p>
            <a:r>
              <a:rPr lang="en-US" sz="2400"/>
              <a:t>Within scope of restrict, only </a:t>
            </a:r>
            <a:r>
              <a:rPr lang="en-US" sz="2400">
                <a:solidFill>
                  <a:schemeClr val="accent2"/>
                </a:solidFill>
              </a:rPr>
              <a:t>mylock</a:t>
            </a:r>
            <a:r>
              <a:rPr lang="en-US" sz="2400"/>
              <a:t> used</a:t>
            </a:r>
          </a:p>
          <a:p>
            <a:pPr lvl="1"/>
            <a:r>
              <a:rPr lang="en-US" sz="2000"/>
              <a:t>Can perform strong updates</a:t>
            </a:r>
          </a:p>
          <a:p>
            <a:r>
              <a:rPr lang="en-US" sz="2400"/>
              <a:t>After restrict ends, weak update from </a:t>
            </a:r>
            <a:r>
              <a:rPr lang="en-US" sz="2400">
                <a:solidFill>
                  <a:schemeClr val="accent2"/>
                </a:solidFill>
              </a:rPr>
              <a:t>mylock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</a:rPr>
              <a:t>locks[]</a:t>
            </a:r>
            <a:endParaRPr lang="en-US" sz="240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685800" y="1600200"/>
            <a:ext cx="457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Lock locks[n];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rgbClr val="CC0099"/>
                </a:solidFill>
              </a:rPr>
              <a:t>restrict mylock =</a:t>
            </a:r>
            <a:r>
              <a:rPr lang="en-US" sz="2000">
                <a:solidFill>
                  <a:schemeClr val="accent2"/>
                </a:solidFill>
              </a:rPr>
              <a:t> &amp;locks[i] </a:t>
            </a:r>
            <a:r>
              <a:rPr lang="en-US" sz="2000">
                <a:solidFill>
                  <a:srgbClr val="CC0099"/>
                </a:solidFill>
              </a:rPr>
              <a:t>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   lock(</a:t>
            </a:r>
            <a:r>
              <a:rPr lang="en-US" sz="2000">
                <a:solidFill>
                  <a:srgbClr val="CC0099"/>
                </a:solidFill>
              </a:rPr>
              <a:t>mylock</a:t>
            </a:r>
            <a:r>
              <a:rPr lang="en-US" sz="2000">
                <a:solidFill>
                  <a:schemeClr val="accent2"/>
                </a:solidFill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  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   unlock(</a:t>
            </a:r>
            <a:r>
              <a:rPr lang="en-US" sz="2000">
                <a:solidFill>
                  <a:srgbClr val="CC0099"/>
                </a:solidFill>
              </a:rPr>
              <a:t>mylock</a:t>
            </a:r>
            <a:r>
              <a:rPr lang="en-US" sz="2000">
                <a:solidFill>
                  <a:schemeClr val="accent2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4FE8E-618F-A04E-8DF3-E6440EB6A32A}" type="slidenum">
              <a:rPr lang="en-US"/>
              <a:pPr/>
              <a:t>51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Features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33888"/>
          </a:xfrm>
        </p:spPr>
        <p:txBody>
          <a:bodyPr/>
          <a:lstStyle/>
          <a:p>
            <a:r>
              <a:rPr lang="en-US"/>
              <a:t>Low-cost polymorphism</a:t>
            </a:r>
          </a:p>
          <a:p>
            <a:pPr lvl="1"/>
            <a:r>
              <a:rPr lang="en-US"/>
              <a:t>Use effects to avoid merging stores at fn calls</a:t>
            </a:r>
          </a:p>
          <a:p>
            <a:pPr lvl="4">
              <a:lnSpc>
                <a:spcPct val="50000"/>
              </a:lnSpc>
            </a:pPr>
            <a:endParaRPr lang="en-US"/>
          </a:p>
          <a:p>
            <a:r>
              <a:rPr lang="en-US"/>
              <a:t>Some path-sensitivity</a:t>
            </a:r>
          </a:p>
          <a:p>
            <a:pPr lvl="1"/>
            <a:r>
              <a:rPr lang="en-US"/>
              <a:t>Different types on if-then-else branches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D179B-8B1F-7B48-A97C-F7DE1E7DCE06}" type="slidenum">
              <a:rPr lang="en-US"/>
              <a:pPr/>
              <a:t>52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Qualifier Inference Architecture</a:t>
            </a: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71800" y="4648200"/>
            <a:ext cx="4038600" cy="1143000"/>
            <a:chOff x="1872" y="2928"/>
            <a:chExt cx="2544" cy="720"/>
          </a:xfrm>
        </p:grpSpPr>
        <p:sp>
          <p:nvSpPr>
            <p:cNvPr id="286724" name="Text Box 4"/>
            <p:cNvSpPr txBox="1">
              <a:spLocks noChangeArrowheads="1"/>
            </p:cNvSpPr>
            <p:nvPr/>
          </p:nvSpPr>
          <p:spPr bwMode="auto">
            <a:xfrm>
              <a:off x="2208" y="3360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restrict annotations</a:t>
              </a:r>
            </a:p>
          </p:txBody>
        </p:sp>
        <p:sp>
          <p:nvSpPr>
            <p:cNvPr id="286725" name="AutoShape 5"/>
            <p:cNvSpPr>
              <a:spLocks noChangeArrowheads="1"/>
            </p:cNvSpPr>
            <p:nvPr/>
          </p:nvSpPr>
          <p:spPr bwMode="auto">
            <a:xfrm rot="19801324" flipH="1">
              <a:off x="3408" y="2928"/>
              <a:ext cx="864" cy="240"/>
            </a:xfrm>
            <a:prstGeom prst="leftArrow">
              <a:avLst>
                <a:gd name="adj1" fmla="val 50000"/>
                <a:gd name="adj2" fmla="val 9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AutoShape 6"/>
            <p:cNvSpPr>
              <a:spLocks noChangeArrowheads="1"/>
            </p:cNvSpPr>
            <p:nvPr/>
          </p:nvSpPr>
          <p:spPr bwMode="auto">
            <a:xfrm rot="1800000">
              <a:off x="1872" y="2928"/>
              <a:ext cx="960" cy="240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1371600" y="1905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Flow-insensitive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1371600" y="2362200"/>
            <a:ext cx="2646363" cy="19589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Type qualifiers</a:t>
            </a:r>
          </a:p>
          <a:p>
            <a:pPr>
              <a:spcBef>
                <a:spcPct val="50000"/>
              </a:spcBef>
            </a:pPr>
            <a:endParaRPr lang="en-US" sz="8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Alias Analysis</a:t>
            </a:r>
          </a:p>
          <a:p>
            <a:pPr>
              <a:spcBef>
                <a:spcPct val="50000"/>
              </a:spcBef>
            </a:pPr>
            <a:endParaRPr lang="en-US" sz="8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Effect inference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5334000" y="2514600"/>
            <a:ext cx="220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Flow-sensitive</a:t>
            </a:r>
          </a:p>
        </p:txBody>
      </p:sp>
      <p:sp>
        <p:nvSpPr>
          <p:cNvPr id="286730" name="AutoShape 10"/>
          <p:cNvSpPr>
            <a:spLocks noChangeArrowheads="1"/>
          </p:cNvSpPr>
          <p:nvPr/>
        </p:nvSpPr>
        <p:spPr bwMode="auto">
          <a:xfrm>
            <a:off x="4114800" y="342900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5334000" y="3048000"/>
            <a:ext cx="2947988" cy="12271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Linearity inference</a:t>
            </a:r>
          </a:p>
          <a:p>
            <a:pPr>
              <a:spcBef>
                <a:spcPct val="50000"/>
              </a:spcBef>
            </a:pPr>
            <a:endParaRPr lang="en-US" sz="8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Type qualifiers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F0500-FA91-A046-A6CF-5E1F2C00CE3D}" type="slidenum">
              <a:rPr lang="en-US"/>
              <a:pPr/>
              <a:t>53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Published experiments: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	const Inference</a:t>
            </a:r>
            <a:r>
              <a:rPr lang="en-US" sz="2400"/>
              <a:t>		</a:t>
            </a:r>
            <a:r>
              <a:rPr lang="en-US" sz="2000"/>
              <a:t>[Foster, Fahndrich, Aiken, PLDI99]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	Y2K bug detection</a:t>
            </a:r>
            <a:r>
              <a:rPr lang="en-US" sz="2400"/>
              <a:t>	</a:t>
            </a:r>
            <a:r>
              <a:rPr lang="en-US" sz="2000"/>
              <a:t>[Elsman, Foster, Aiken, 1999]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	Format-string vulnerabilities</a:t>
            </a:r>
            <a:r>
              <a:rPr lang="en-US" sz="2400"/>
              <a:t>	</a:t>
            </a:r>
            <a:r>
              <a:rPr lang="en-US" sz="2000"/>
              <a:t>[Shankar, Talwar, Foster, 					 Wagner, Usenix Sec 01]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	Locking and stream operations</a:t>
            </a:r>
            <a:r>
              <a:rPr lang="en-US" sz="2400"/>
              <a:t>  </a:t>
            </a:r>
            <a:r>
              <a:rPr lang="en-US" sz="2000"/>
              <a:t>[Foster, Terauchi, Aiken, 					     PLDI 02]</a:t>
            </a:r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en-US" sz="2400">
                <a:solidFill>
                  <a:schemeClr val="accent2"/>
                </a:solidFill>
              </a:rPr>
              <a:t>Linux Security Modules</a:t>
            </a:r>
            <a:r>
              <a:rPr lang="en-US" sz="2000"/>
              <a:t>	[Zhang, Edwards, Jaeger, 		</a:t>
            </a:r>
            <a:r>
              <a:rPr lang="en-US" sz="2400"/>
              <a:t>(IBM Watson)</a:t>
            </a:r>
            <a:r>
              <a:rPr lang="en-US" sz="2000"/>
              <a:t>	 Usenix Sec 02]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C0CE8-64B7-7B4C-859A-938078786488}" type="slidenum">
              <a:rPr lang="en-US"/>
              <a:pPr/>
              <a:t>54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Format String Vulnerabilities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Analyzed 10 popular unix daemon programs</a:t>
            </a:r>
          </a:p>
          <a:p>
            <a:endParaRPr lang="en-US"/>
          </a:p>
          <a:p>
            <a:r>
              <a:rPr lang="en-US"/>
              <a:t>Annotations shared across applications</a:t>
            </a:r>
          </a:p>
          <a:p>
            <a:pPr lvl="1"/>
            <a:r>
              <a:rPr lang="en-US"/>
              <a:t>One annotated header file for standard libraries</a:t>
            </a:r>
          </a:p>
          <a:p>
            <a:pPr lvl="1"/>
            <a:endParaRPr lang="en-US"/>
          </a:p>
          <a:p>
            <a:r>
              <a:rPr lang="en-US"/>
              <a:t>Found several known vulnerabilities</a:t>
            </a:r>
          </a:p>
          <a:p>
            <a:pPr lvl="1"/>
            <a:r>
              <a:rPr lang="en-US"/>
              <a:t>Including ones we didn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know about</a:t>
            </a:r>
          </a:p>
          <a:p>
            <a:endParaRPr lang="en-US"/>
          </a:p>
          <a:p>
            <a:r>
              <a:rPr lang="en-US"/>
              <a:t>User interface critical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A6FAA3-C65A-064E-A98C-382046D04D8C}" type="slidenum">
              <a:rPr lang="en-US"/>
              <a:pPr/>
              <a:t>55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 Locking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433888"/>
          </a:xfrm>
        </p:spPr>
        <p:txBody>
          <a:bodyPr/>
          <a:lstStyle/>
          <a:p>
            <a:r>
              <a:rPr lang="en-US"/>
              <a:t>Looked for simple deadlocks in Linux 2.4.9</a:t>
            </a:r>
          </a:p>
          <a:p>
            <a:pPr lvl="1"/>
            <a:r>
              <a:rPr lang="en-US"/>
              <a:t>Double acquires/releases</a:t>
            </a:r>
          </a:p>
          <a:p>
            <a:endParaRPr lang="en-US"/>
          </a:p>
          <a:p>
            <a:r>
              <a:rPr lang="en-US"/>
              <a:t>Analyzed 892 files in linux/drivers individually</a:t>
            </a:r>
          </a:p>
          <a:p>
            <a:r>
              <a:rPr lang="en-US"/>
              <a:t>Analyzed 513 modules (all linked files)</a:t>
            </a:r>
          </a:p>
          <a:p>
            <a:pPr lvl="1"/>
            <a:r>
              <a:rPr lang="en-US"/>
              <a:t>14 type errors </a:t>
            </a:r>
            <a:r>
              <a:rPr lang="en-US" b="1">
                <a:sym typeface="Symbol" charset="0"/>
              </a:rPr>
              <a:t></a:t>
            </a:r>
            <a:r>
              <a:rPr lang="en-US"/>
              <a:t> deadlocks</a:t>
            </a:r>
          </a:p>
          <a:p>
            <a:pPr lvl="1"/>
            <a:r>
              <a:rPr lang="en-US"/>
              <a:t>~41/892 fail to typecheck but appear correct</a:t>
            </a:r>
          </a:p>
          <a:p>
            <a:pPr lvl="1"/>
            <a:r>
              <a:rPr lang="en-US"/>
              <a:t>~196/513 fail to typecheck</a:t>
            </a:r>
          </a:p>
          <a:p>
            <a:pPr lvl="2"/>
            <a:r>
              <a:rPr lang="en-US"/>
              <a:t>added</a:t>
            </a:r>
            <a:r>
              <a:rPr lang="en-US">
                <a:solidFill>
                  <a:schemeClr val="accent2"/>
                </a:solidFill>
              </a:rPr>
              <a:t> restrict</a:t>
            </a:r>
            <a:r>
              <a:rPr lang="en-US"/>
              <a:t> by hand to remove type errors due to aliasing for 64/196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9456E-ECD0-CC4F-97B2-5147725868D9}" type="slidenum">
              <a:rPr lang="en-US"/>
              <a:pPr/>
              <a:t>56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Time:  Locking</a:t>
            </a:r>
          </a:p>
        </p:txBody>
      </p:sp>
      <p:graphicFrame>
        <p:nvGraphicFramePr>
          <p:cNvPr id="247823" name="Object 15"/>
          <p:cNvGraphicFramePr>
            <a:graphicFrameLocks noChangeAspect="1"/>
          </p:cNvGraphicFramePr>
          <p:nvPr/>
        </p:nvGraphicFramePr>
        <p:xfrm>
          <a:off x="609600" y="1447800"/>
          <a:ext cx="8305800" cy="502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3" name="Chart" r:id="rId4" imgW="9715805" imgH="5877154" progId="Excel.Chart.8">
                  <p:embed/>
                </p:oleObj>
              </mc:Choice>
              <mc:Fallback>
                <p:oleObj name="Chart" r:id="rId4" imgW="9715805" imgH="5877154" progId="Excel.Char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8305800" cy="502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E802F-40B0-954F-B993-8717CCD15AB1}" type="slidenum">
              <a:rPr lang="en-US"/>
              <a:pPr/>
              <a:t>57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Usage:  Locking</a:t>
            </a: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685800" y="1447800"/>
          <a:ext cx="82296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3" name="Chart" r:id="rId4" imgW="9715805" imgH="5877154" progId="Excel.Chart.8">
                  <p:embed/>
                </p:oleObj>
              </mc:Choice>
              <mc:Fallback>
                <p:oleObj name="Chart" r:id="rId4" imgW="9715805" imgH="5877154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822960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F8F8E-0B62-314C-B5C1-22ECC9F5D2CC}" type="slidenum">
              <a:rPr lang="en-US"/>
              <a:pPr/>
              <a:t>58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Contributions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qualifiers as specifications</a:t>
            </a:r>
          </a:p>
          <a:p>
            <a:pPr lvl="1"/>
            <a:r>
              <a:rPr lang="en-US"/>
              <a:t>With applications</a:t>
            </a:r>
          </a:p>
          <a:p>
            <a:pPr lvl="4"/>
            <a:endParaRPr lang="en-US"/>
          </a:p>
          <a:p>
            <a:r>
              <a:rPr lang="en-US"/>
              <a:t>Scalable flow-sensitive qualifier inference</a:t>
            </a:r>
          </a:p>
          <a:p>
            <a:pPr lvl="1"/>
            <a:r>
              <a:rPr lang="en-US"/>
              <a:t>Lazy, constraint-based</a:t>
            </a:r>
          </a:p>
          <a:p>
            <a:pPr lvl="1"/>
            <a:r>
              <a:rPr lang="en-US"/>
              <a:t>Built with alias analysis, effect inference</a:t>
            </a:r>
          </a:p>
          <a:p>
            <a:pPr lvl="1"/>
            <a:r>
              <a:rPr lang="en-US"/>
              <a:t>Linearities for strong/weak updates</a:t>
            </a:r>
          </a:p>
          <a:p>
            <a:pPr lvl="4"/>
            <a:endParaRPr lang="en-US"/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restrict</a:t>
            </a:r>
            <a:r>
              <a:rPr lang="en-US"/>
              <a:t> construct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81EFF2-2B38-1A4B-BCFB-0D8633CFCB51}" type="slidenum">
              <a:rPr lang="en-US"/>
              <a:pPr/>
              <a:t>59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(Some) Related Work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Dataflow Analysis</a:t>
            </a:r>
          </a:p>
          <a:p>
            <a:r>
              <a:rPr lang="en-US"/>
              <a:t>Bug-finding Tools</a:t>
            </a:r>
          </a:p>
          <a:p>
            <a:pPr lvl="1"/>
            <a:r>
              <a:rPr lang="en-US"/>
              <a:t>AST Toolkit </a:t>
            </a:r>
            <a:r>
              <a:rPr lang="en-US" sz="2000"/>
              <a:t>[Weise, Crew]</a:t>
            </a:r>
          </a:p>
          <a:p>
            <a:pPr lvl="1"/>
            <a:r>
              <a:rPr lang="en-US"/>
              <a:t>Meta-Level Compilation </a:t>
            </a:r>
            <a:r>
              <a:rPr lang="en-US" sz="2000"/>
              <a:t>[Engler et al]</a:t>
            </a:r>
          </a:p>
          <a:p>
            <a:r>
              <a:rPr lang="en-US"/>
              <a:t>Type Systems</a:t>
            </a:r>
          </a:p>
          <a:p>
            <a:pPr lvl="1"/>
            <a:r>
              <a:rPr lang="en-US"/>
              <a:t>Label flow </a:t>
            </a:r>
            <a:r>
              <a:rPr lang="en-US" sz="2000"/>
              <a:t>[Mossin]</a:t>
            </a:r>
          </a:p>
          <a:p>
            <a:pPr lvl="1"/>
            <a:r>
              <a:rPr lang="en-US"/>
              <a:t>Typestate </a:t>
            </a:r>
            <a:r>
              <a:rPr lang="en-US" sz="2000"/>
              <a:t>[Strom, Yemini, Yellin]</a:t>
            </a:r>
          </a:p>
          <a:p>
            <a:pPr lvl="1"/>
            <a:r>
              <a:rPr lang="en-US"/>
              <a:t>Vault </a:t>
            </a:r>
            <a:r>
              <a:rPr lang="en-US" sz="2000"/>
              <a:t>[Fähndrich, DeLine]</a:t>
            </a:r>
          </a:p>
          <a:p>
            <a:pPr lvl="1"/>
            <a:r>
              <a:rPr lang="en-US"/>
              <a:t>Cyclone </a:t>
            </a:r>
            <a:r>
              <a:rPr lang="en-US" sz="2000"/>
              <a:t>[Grossman et al]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41CB1-F5DC-464B-B03A-9FEE6FFB79B1}" type="slidenum">
              <a:rPr lang="en-US"/>
              <a:pPr/>
              <a:t>6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Need Specifications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09600" y="1600200"/>
            <a:ext cx="8226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put_tty_queue_nolock(c, tty);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609600" y="1600200"/>
            <a:ext cx="8226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 err="1">
                <a:solidFill>
                  <a:schemeClr val="accent2"/>
                </a:solidFill>
              </a:rPr>
              <a:t>spin_lock_irqsave</a:t>
            </a:r>
            <a:r>
              <a:rPr lang="en-US" sz="2000" dirty="0">
                <a:solidFill>
                  <a:schemeClr val="accent2"/>
                </a:solidFill>
              </a:rPr>
              <a:t>(&amp;</a:t>
            </a:r>
            <a:r>
              <a:rPr lang="en-US" sz="2000" dirty="0" err="1">
                <a:solidFill>
                  <a:schemeClr val="accent2"/>
                </a:solidFill>
              </a:rPr>
              <a:t>tty</a:t>
            </a:r>
            <a:r>
              <a:rPr lang="en-US" sz="2000" dirty="0">
                <a:solidFill>
                  <a:schemeClr val="accent2"/>
                </a:solidFill>
              </a:rPr>
              <a:t>-&gt;</a:t>
            </a:r>
            <a:r>
              <a:rPr lang="en-US" sz="2000" dirty="0" err="1">
                <a:solidFill>
                  <a:schemeClr val="accent2"/>
                </a:solidFill>
              </a:rPr>
              <a:t>read_lock</a:t>
            </a:r>
            <a:r>
              <a:rPr lang="en-US" sz="2000" dirty="0">
                <a:solidFill>
                  <a:schemeClr val="accent2"/>
                </a:solidFill>
              </a:rPr>
              <a:t>, flags);</a:t>
            </a: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 err="1">
                <a:solidFill>
                  <a:schemeClr val="accent2"/>
                </a:solidFill>
              </a:rPr>
              <a:t>spin_unlock_irqrestore</a:t>
            </a:r>
            <a:r>
              <a:rPr lang="en-US" sz="2000" dirty="0">
                <a:solidFill>
                  <a:schemeClr val="accent2"/>
                </a:solidFill>
              </a:rPr>
              <a:t>(&amp;</a:t>
            </a:r>
            <a:r>
              <a:rPr lang="en-US" sz="2000" dirty="0" err="1">
                <a:solidFill>
                  <a:schemeClr val="accent2"/>
                </a:solidFill>
              </a:rPr>
              <a:t>tty</a:t>
            </a:r>
            <a:r>
              <a:rPr lang="en-US" sz="2000" dirty="0">
                <a:solidFill>
                  <a:schemeClr val="accent2"/>
                </a:solidFill>
              </a:rPr>
              <a:t>-&gt;</a:t>
            </a:r>
            <a:r>
              <a:rPr lang="en-US" sz="2000" dirty="0" err="1">
                <a:solidFill>
                  <a:schemeClr val="accent2"/>
                </a:solidFill>
              </a:rPr>
              <a:t>read_lock</a:t>
            </a:r>
            <a:r>
              <a:rPr lang="en-US" sz="2000" dirty="0">
                <a:solidFill>
                  <a:schemeClr val="accent2"/>
                </a:solidFill>
              </a:rPr>
              <a:t>, flags);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85800" y="2971800"/>
            <a:ext cx="82264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Goal:  Add specifications to programs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/>
              <a:t>In a way that...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Programmers will accept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/>
              <a:t>Lightweight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Scales to large programs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Solves many different problems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  <p:bldP spid="283652" grpId="0" autoUpdateAnimBg="0"/>
      <p:bldP spid="28365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C9086-B8C1-DB4F-A378-0F5797C874EB}" type="slidenum">
              <a:rPr lang="en-US"/>
              <a:pPr/>
              <a:t>60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qualifiers are specifications that...</a:t>
            </a:r>
          </a:p>
          <a:p>
            <a:pPr lvl="1"/>
            <a:r>
              <a:rPr lang="en-US"/>
              <a:t>Programmers will accept</a:t>
            </a:r>
          </a:p>
          <a:p>
            <a:pPr lvl="2"/>
            <a:r>
              <a:rPr lang="en-US"/>
              <a:t>Lightweight </a:t>
            </a:r>
          </a:p>
          <a:p>
            <a:pPr lvl="2"/>
            <a:r>
              <a:rPr lang="en-US"/>
              <a:t>Easy to use -- inference and visualization</a:t>
            </a:r>
          </a:p>
          <a:p>
            <a:pPr lvl="1"/>
            <a:r>
              <a:rPr lang="en-US"/>
              <a:t>Scale to large programs</a:t>
            </a:r>
          </a:p>
          <a:p>
            <a:pPr lvl="1"/>
            <a:r>
              <a:rPr lang="en-US"/>
              <a:t>Solve many different problems</a:t>
            </a:r>
          </a:p>
          <a:p>
            <a:pPr lvl="1"/>
            <a:endParaRPr lang="en-US"/>
          </a:p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http://www.cs.berkeley.edu/~jfoster/cqual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Includes source code and web demo of cqual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D7AF33-5173-C74C-B178-081C564C1A10}" type="slidenum">
              <a:rPr lang="en-US"/>
              <a:pPr/>
              <a:t>7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Qualifiers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2057400"/>
          </a:xfrm>
        </p:spPr>
        <p:txBody>
          <a:bodyPr/>
          <a:lstStyle/>
          <a:p>
            <a:r>
              <a:rPr lang="en-US"/>
              <a:t>Extend standard type systems (C, Java, ML)</a:t>
            </a:r>
          </a:p>
          <a:p>
            <a:pPr lvl="1"/>
            <a:r>
              <a:rPr lang="en-US"/>
              <a:t>Programmers already use types</a:t>
            </a:r>
          </a:p>
          <a:p>
            <a:pPr lvl="1"/>
            <a:r>
              <a:rPr lang="en-US"/>
              <a:t>Programmers understand types</a:t>
            </a:r>
          </a:p>
          <a:p>
            <a:pPr lvl="1"/>
            <a:r>
              <a:rPr lang="en-US"/>
              <a:t>Get programmers to write down a little more...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57400" y="3886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int</a:t>
            </a:r>
          </a:p>
        </p:txBody>
      </p:sp>
      <p:grpSp>
        <p:nvGrpSpPr>
          <p:cNvPr id="161806" name="Group 14"/>
          <p:cNvGrpSpPr>
            <a:grpSpLocks/>
          </p:cNvGrpSpPr>
          <p:nvPr/>
        </p:nvGrpSpPr>
        <p:grpSpPr bwMode="auto">
          <a:xfrm>
            <a:off x="1143000" y="3886200"/>
            <a:ext cx="6629400" cy="457200"/>
            <a:chOff x="720" y="2448"/>
            <a:chExt cx="4176" cy="288"/>
          </a:xfrm>
        </p:grpSpPr>
        <p:sp>
          <p:nvSpPr>
            <p:cNvPr id="161797" name="Text Box 5"/>
            <p:cNvSpPr txBox="1">
              <a:spLocks noChangeArrowheads="1"/>
            </p:cNvSpPr>
            <p:nvPr/>
          </p:nvSpPr>
          <p:spPr bwMode="auto">
            <a:xfrm>
              <a:off x="720" y="244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const</a:t>
              </a:r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976" y="244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ANSI C</a:t>
              </a:r>
            </a:p>
          </p:txBody>
        </p:sp>
      </p:grp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1143000" y="4419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ptr(             char)</a:t>
            </a:r>
          </a:p>
        </p:txBody>
      </p:sp>
      <p:grpSp>
        <p:nvGrpSpPr>
          <p:cNvPr id="161807" name="Group 15"/>
          <p:cNvGrpSpPr>
            <a:grpSpLocks/>
          </p:cNvGrpSpPr>
          <p:nvPr/>
        </p:nvGrpSpPr>
        <p:grpSpPr bwMode="auto">
          <a:xfrm>
            <a:off x="1676400" y="4419600"/>
            <a:ext cx="7086600" cy="457200"/>
            <a:chOff x="1056" y="2784"/>
            <a:chExt cx="4464" cy="288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1056" y="278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tainted</a:t>
              </a:r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2976" y="2784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Security vulnerabilities</a:t>
              </a:r>
            </a:p>
          </p:txBody>
        </p:sp>
      </p:grp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1143000" y="5105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int </a:t>
            </a:r>
            <a:r>
              <a:rPr lang="en-US" b="1">
                <a:solidFill>
                  <a:schemeClr val="accent2"/>
                </a:solidFill>
                <a:latin typeface="cmsy10" charset="0"/>
                <a:sym typeface="Symbol" charset="0"/>
              </a:rPr>
              <a:t></a:t>
            </a:r>
            <a:r>
              <a:rPr lang="en-US">
                <a:solidFill>
                  <a:schemeClr val="accent2"/>
                </a:solidFill>
              </a:rPr>
              <a:t> ptr(        FILE)</a:t>
            </a:r>
          </a:p>
        </p:txBody>
      </p:sp>
      <p:grpSp>
        <p:nvGrpSpPr>
          <p:cNvPr id="161808" name="Group 16"/>
          <p:cNvGrpSpPr>
            <a:grpSpLocks/>
          </p:cNvGrpSpPr>
          <p:nvPr/>
        </p:nvGrpSpPr>
        <p:grpSpPr bwMode="auto">
          <a:xfrm>
            <a:off x="2514600" y="5029200"/>
            <a:ext cx="6248400" cy="533400"/>
            <a:chOff x="1584" y="3168"/>
            <a:chExt cx="3936" cy="336"/>
          </a:xfrm>
        </p:grpSpPr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1584" y="321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99"/>
                  </a:solidFill>
                </a:rPr>
                <a:t>open</a:t>
              </a:r>
            </a:p>
          </p:txBody>
        </p:sp>
        <p:sp>
          <p:nvSpPr>
            <p:cNvPr id="161805" name="Text Box 13"/>
            <p:cNvSpPr txBox="1">
              <a:spLocks noChangeArrowheads="1"/>
            </p:cNvSpPr>
            <p:nvPr/>
          </p:nvSpPr>
          <p:spPr bwMode="auto">
            <a:xfrm>
              <a:off x="2976" y="3168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File operations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800" grpId="0" autoUpdateAnimBg="0"/>
      <p:bldP spid="1618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9FF2-A946-284F-9276-7D50617D9045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Format String Vulnerabilities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I/O functions in C use format strings</a:t>
            </a:r>
            <a:endParaRPr lang="en-US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printf("Hello!");				</a:t>
            </a:r>
            <a:r>
              <a:rPr lang="en-US">
                <a:solidFill>
                  <a:srgbClr val="CC0099"/>
                </a:solidFill>
              </a:rPr>
              <a:t>Hello!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printf("Hello, %s!", name);		</a:t>
            </a:r>
            <a:r>
              <a:rPr lang="en-US">
                <a:solidFill>
                  <a:srgbClr val="CC0099"/>
                </a:solidFill>
              </a:rPr>
              <a:t>Hello,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name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CC0099"/>
                </a:solidFill>
              </a:rPr>
              <a:t>!</a:t>
            </a:r>
          </a:p>
          <a:p>
            <a:endParaRPr lang="en-US"/>
          </a:p>
          <a:p>
            <a:r>
              <a:rPr lang="en-US"/>
              <a:t>Instead of 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	 printf("%s", name); </a:t>
            </a:r>
          </a:p>
          <a:p>
            <a:pPr lvl="1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 sz="2800"/>
              <a:t>Why not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	printf(name);		</a:t>
            </a:r>
            <a:r>
              <a:rPr lang="en-US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1C7BB-4D85-F14B-AE4D-6C875C990CC1}" type="slidenum">
              <a:rPr lang="en-US"/>
              <a:pPr/>
              <a:t>9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String Attacks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6425" cy="4724400"/>
          </a:xfrm>
        </p:spPr>
        <p:txBody>
          <a:bodyPr/>
          <a:lstStyle/>
          <a:p>
            <a:r>
              <a:rPr lang="en-US"/>
              <a:t>Adversary-controlled format specifier</a:t>
            </a:r>
          </a:p>
          <a:p>
            <a:pPr lvl="2"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name := &lt;data-from-network&gt;</a:t>
            </a:r>
          </a:p>
          <a:p>
            <a:pPr lvl="2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	printf(name);	/* Oops */</a:t>
            </a:r>
            <a:endParaRPr lang="en-US"/>
          </a:p>
          <a:p>
            <a:endParaRPr lang="en-US"/>
          </a:p>
          <a:p>
            <a:pPr lvl="1"/>
            <a:r>
              <a:rPr lang="en-US"/>
              <a:t>Attacker sets name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%s%s%s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crash program</a:t>
            </a:r>
          </a:p>
          <a:p>
            <a:pPr lvl="1"/>
            <a:r>
              <a:rPr lang="en-US"/>
              <a:t>Attacker sets name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...%n...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write to memory</a:t>
            </a:r>
          </a:p>
          <a:p>
            <a:pPr lvl="2"/>
            <a:endParaRPr lang="en-US"/>
          </a:p>
          <a:p>
            <a:r>
              <a:rPr lang="en-US"/>
              <a:t>Lots of these bugs in the wild</a:t>
            </a:r>
          </a:p>
          <a:p>
            <a:pPr lvl="1"/>
            <a:r>
              <a:rPr lang="en-US"/>
              <a:t>New ones weekly on bugtraq mailing list</a:t>
            </a:r>
          </a:p>
          <a:p>
            <a:pPr lvl="1"/>
            <a:r>
              <a:rPr lang="en-US"/>
              <a:t>Too restrictive to forbid variable format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99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99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18196</TotalTime>
  <Words>2618</Words>
  <Application>Microsoft Macintosh PowerPoint</Application>
  <PresentationFormat>On-screen Show (4:3)</PresentationFormat>
  <Paragraphs>753</Paragraphs>
  <Slides>60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Default Design</vt:lpstr>
      <vt:lpstr>Office Theme</vt:lpstr>
      <vt:lpstr>Chart</vt:lpstr>
      <vt:lpstr>Type Qualifiers</vt:lpstr>
      <vt:lpstr>Software Quality Today</vt:lpstr>
      <vt:lpstr>Conclusion?</vt:lpstr>
      <vt:lpstr>So What?</vt:lpstr>
      <vt:lpstr>Common Techniques for Software Quality</vt:lpstr>
      <vt:lpstr>Tools Need Specifications</vt:lpstr>
      <vt:lpstr>Type Qualifiers</vt:lpstr>
      <vt:lpstr>Application: Format String Vulnerabilities</vt:lpstr>
      <vt:lpstr>Format String Attacks</vt:lpstr>
      <vt:lpstr>Using Tainted and Untainted</vt:lpstr>
      <vt:lpstr>Subtyping</vt:lpstr>
      <vt:lpstr>Framework</vt:lpstr>
      <vt:lpstr>Type Qualifier Inference</vt:lpstr>
      <vt:lpstr>Adding Qualifiers to Types</vt:lpstr>
      <vt:lpstr>Constraint Generation</vt:lpstr>
      <vt:lpstr>Constraints as Graphs</vt:lpstr>
      <vt:lpstr>Satisfiability via Graph Reachability</vt:lpstr>
      <vt:lpstr>Satisfiability via Graph Reachability</vt:lpstr>
      <vt:lpstr>Satisfiability via Graph Reachability</vt:lpstr>
      <vt:lpstr>Satisfiability in Linear Time</vt:lpstr>
      <vt:lpstr>The Story So Far...</vt:lpstr>
      <vt:lpstr>Application:  Locking</vt:lpstr>
      <vt:lpstr>Flow-Sensitive Type Qualifiers</vt:lpstr>
      <vt:lpstr>Some Challenges</vt:lpstr>
      <vt:lpstr>Modeling State with Abstract Stores</vt:lpstr>
      <vt:lpstr>What About Aliasing?</vt:lpstr>
      <vt:lpstr>Unification-Based Alias Analysis</vt:lpstr>
      <vt:lpstr>Using Locations in Stores</vt:lpstr>
      <vt:lpstr>What About Scalability?</vt:lpstr>
      <vt:lpstr>Constructing Stores</vt:lpstr>
      <vt:lpstr>Example</vt:lpstr>
      <vt:lpstr>Example</vt:lpstr>
      <vt:lpstr>Example</vt:lpstr>
      <vt:lpstr>Lazy Constraint Resolution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Constraint Resolution Example</vt:lpstr>
      <vt:lpstr>Strong Updates</vt:lpstr>
      <vt:lpstr>Weak Updates</vt:lpstr>
      <vt:lpstr>Recovering Linearity</vt:lpstr>
      <vt:lpstr>Restrict Example</vt:lpstr>
      <vt:lpstr>Restrict Example</vt:lpstr>
      <vt:lpstr>More Features</vt:lpstr>
      <vt:lpstr>Qualifier Inference Architecture</vt:lpstr>
      <vt:lpstr>Applications</vt:lpstr>
      <vt:lpstr>Results: Format String Vulnerabilities</vt:lpstr>
      <vt:lpstr>Results:  Locking</vt:lpstr>
      <vt:lpstr>Running Time:  Locking</vt:lpstr>
      <vt:lpstr>Memory Usage:  Locking</vt:lpstr>
      <vt:lpstr>Main Contributions</vt:lpstr>
      <vt:lpstr>(Some) Related Work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Qualfiers</dc:title>
  <dc:creator>Jeff</dc:creator>
  <cp:lastModifiedBy>Mayur Naik</cp:lastModifiedBy>
  <cp:revision>594</cp:revision>
  <dcterms:created xsi:type="dcterms:W3CDTF">2002-01-27T22:23:09Z</dcterms:created>
  <dcterms:modified xsi:type="dcterms:W3CDTF">2014-09-29T17:49:27Z</dcterms:modified>
</cp:coreProperties>
</file>