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79" r:id="rId2"/>
  </p:sldMasterIdLst>
  <p:notesMasterIdLst>
    <p:notesMasterId r:id="rId38"/>
  </p:notesMasterIdLst>
  <p:handoutMasterIdLst>
    <p:handoutMasterId r:id="rId39"/>
  </p:handoutMasterIdLst>
  <p:sldIdLst>
    <p:sldId id="384" r:id="rId3"/>
    <p:sldId id="363" r:id="rId4"/>
    <p:sldId id="353" r:id="rId5"/>
    <p:sldId id="354" r:id="rId6"/>
    <p:sldId id="330" r:id="rId7"/>
    <p:sldId id="350" r:id="rId8"/>
    <p:sldId id="331" r:id="rId9"/>
    <p:sldId id="351" r:id="rId10"/>
    <p:sldId id="319" r:id="rId11"/>
    <p:sldId id="337" r:id="rId12"/>
    <p:sldId id="338" r:id="rId13"/>
    <p:sldId id="373" r:id="rId14"/>
    <p:sldId id="365" r:id="rId15"/>
    <p:sldId id="339" r:id="rId16"/>
    <p:sldId id="376" r:id="rId17"/>
    <p:sldId id="377" r:id="rId18"/>
    <p:sldId id="368" r:id="rId19"/>
    <p:sldId id="340" r:id="rId20"/>
    <p:sldId id="378" r:id="rId21"/>
    <p:sldId id="370" r:id="rId22"/>
    <p:sldId id="381" r:id="rId23"/>
    <p:sldId id="379" r:id="rId24"/>
    <p:sldId id="383" r:id="rId25"/>
    <p:sldId id="382" r:id="rId26"/>
    <p:sldId id="335" r:id="rId27"/>
    <p:sldId id="380" r:id="rId28"/>
    <p:sldId id="342" r:id="rId29"/>
    <p:sldId id="333" r:id="rId30"/>
    <p:sldId id="356" r:id="rId31"/>
    <p:sldId id="321" r:id="rId32"/>
    <p:sldId id="322" r:id="rId33"/>
    <p:sldId id="324" r:id="rId34"/>
    <p:sldId id="320" r:id="rId35"/>
    <p:sldId id="343" r:id="rId36"/>
    <p:sldId id="344" r:id="rId37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50000"/>
      </a:lnSpc>
      <a:spcBef>
        <a:spcPct val="50000"/>
      </a:spcBef>
      <a:spcAft>
        <a:spcPct val="0"/>
      </a:spcAft>
      <a:buClr>
        <a:schemeClr val="accent2"/>
      </a:buClr>
      <a:buFont typeface="Wingdings" charset="0"/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ctr" rtl="0" fontAlgn="base">
      <a:lnSpc>
        <a:spcPct val="50000"/>
      </a:lnSpc>
      <a:spcBef>
        <a:spcPct val="50000"/>
      </a:spcBef>
      <a:spcAft>
        <a:spcPct val="0"/>
      </a:spcAft>
      <a:buClr>
        <a:schemeClr val="accent2"/>
      </a:buClr>
      <a:buFont typeface="Wingdings" charset="0"/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ctr" rtl="0" fontAlgn="base">
      <a:lnSpc>
        <a:spcPct val="50000"/>
      </a:lnSpc>
      <a:spcBef>
        <a:spcPct val="50000"/>
      </a:spcBef>
      <a:spcAft>
        <a:spcPct val="0"/>
      </a:spcAft>
      <a:buClr>
        <a:schemeClr val="accent2"/>
      </a:buClr>
      <a:buFont typeface="Wingdings" charset="0"/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ctr" rtl="0" fontAlgn="base">
      <a:lnSpc>
        <a:spcPct val="50000"/>
      </a:lnSpc>
      <a:spcBef>
        <a:spcPct val="50000"/>
      </a:spcBef>
      <a:spcAft>
        <a:spcPct val="0"/>
      </a:spcAft>
      <a:buClr>
        <a:schemeClr val="accent2"/>
      </a:buClr>
      <a:buFont typeface="Wingdings" charset="0"/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ctr" rtl="0" fontAlgn="base">
      <a:lnSpc>
        <a:spcPct val="50000"/>
      </a:lnSpc>
      <a:spcBef>
        <a:spcPct val="50000"/>
      </a:spcBef>
      <a:spcAft>
        <a:spcPct val="0"/>
      </a:spcAft>
      <a:buClr>
        <a:schemeClr val="accent2"/>
      </a:buClr>
      <a:buFont typeface="Wingdings" charset="0"/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i Zodik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0A4"/>
    <a:srgbClr val="FF99FF"/>
    <a:srgbClr val="B1BAFD"/>
    <a:srgbClr val="E2E5FE"/>
    <a:srgbClr val="F8FE76"/>
    <a:srgbClr val="0099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>
      <p:cViewPr varScale="1">
        <p:scale>
          <a:sx n="50" d="100"/>
          <a:sy n="50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4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</a:defRPr>
            </a:lvl1pPr>
          </a:lstStyle>
          <a:p>
            <a:fld id="{B93572ED-155C-D54C-84D6-190B14D9F1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cs typeface="ＭＳ Ｐゴシック" charset="0"/>
              </a:defRPr>
            </a:lvl1pPr>
          </a:lstStyle>
          <a:p>
            <a:endParaRPr lang="en-US" altLang="ja-JP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cs typeface="ＭＳ Ｐゴシック" charset="0"/>
              </a:defRPr>
            </a:lvl1pPr>
          </a:lstStyle>
          <a:p>
            <a:endParaRPr lang="en-US" altLang="ja-JP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cs typeface="ＭＳ Ｐゴシック" charset="0"/>
              </a:defRPr>
            </a:lvl1pPr>
          </a:lstStyle>
          <a:p>
            <a:endParaRPr lang="en-US" altLang="ja-JP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charset="0"/>
                <a:cs typeface="ＭＳ Ｐゴシック" charset="0"/>
              </a:defRPr>
            </a:lvl1pPr>
          </a:lstStyle>
          <a:p>
            <a:fld id="{9096D4DB-5E80-8B40-98E2-71C2EF77506E}" type="slidenum">
              <a:rPr lang="ar-sa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593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6D4DB-5E80-8B40-98E2-71C2EF77506E}" type="slidenum">
              <a:rPr lang="ar-sa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237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4EAAF-1BB7-F44B-B723-F8771B284AD4}" type="slidenum">
              <a:rPr lang="ar-sa"/>
              <a:pPr/>
              <a:t>2</a:t>
            </a:fld>
            <a:endParaRPr lang="en-US" altLang="ja-JP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FE8A0-4297-D24F-90CB-696D8EF5ADC2}" type="slidenum">
              <a:rPr lang="ar-sa"/>
              <a:pPr/>
              <a:t>29</a:t>
            </a:fld>
            <a:endParaRPr lang="en-US" altLang="ja-JP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390525" y="1447800"/>
            <a:ext cx="7954963" cy="1470025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Presentation Title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43000" y="4106863"/>
            <a:ext cx="6400800" cy="998537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Presentation Subtitle</a:t>
            </a:r>
            <a:br>
              <a:rPr lang="en-US" noProof="0" smtClean="0"/>
            </a:br>
            <a:r>
              <a:rPr lang="en-US" noProof="0" smtClean="0"/>
              <a:t>Subtitle Second Line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>
                <a:solidFill>
                  <a:srgbClr val="FFFFFF"/>
                </a:solidFill>
              </a:rPr>
              <a:t>© 200</a:t>
            </a:r>
            <a:r>
              <a:rPr lang="en-US" altLang="ja-JP" sz="1000">
                <a:solidFill>
                  <a:srgbClr val="FFFFFF"/>
                </a:solidFill>
                <a:cs typeface="ＭＳ Ｐゴシック" charset="0"/>
              </a:rPr>
              <a:t>6 </a:t>
            </a:r>
            <a:r>
              <a:rPr lang="en-US" sz="1000">
                <a:solidFill>
                  <a:srgbClr val="FFFFFF"/>
                </a:solidFill>
              </a:rPr>
              <a:t>IBM Corporation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0B3CB2-5D99-5F4E-9F9C-98A62D0A46B4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342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4925" y="871538"/>
            <a:ext cx="2076450" cy="480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078537" cy="480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27B294-A517-1B40-B885-4429A8EFCD2F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14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76413"/>
            <a:ext cx="3811588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776413"/>
            <a:ext cx="3811587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03650"/>
            <a:ext cx="3811588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3803650"/>
            <a:ext cx="3811587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CA962755-597C-6342-B8F7-4D31147E22A8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5456238" y="6500813"/>
            <a:ext cx="1946275" cy="246062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1614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1773E9CE-7C09-3743-9CB3-BAB1F662327F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5456238" y="6500813"/>
            <a:ext cx="1946275" cy="246062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368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8" y="1776413"/>
            <a:ext cx="3811587" cy="187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8" y="3803650"/>
            <a:ext cx="3811587" cy="187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409472F6-84B2-9641-AB9C-30BA9EE45BC4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5456238" y="6500813"/>
            <a:ext cx="1946275" cy="246062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297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871538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76413"/>
            <a:ext cx="7775575" cy="39020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E3EB1CEE-9CC0-534D-846F-517CA47AED0A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456238" y="6500813"/>
            <a:ext cx="1946275" cy="246062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4884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68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2BEC469C-92E9-8B4E-BA05-BF91110ADEE3}" type="datetimeFigureOut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3F04F2D3-7DF9-094A-85D1-6A311BBFA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0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52525"/>
            <a:ext cx="82296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D9CDA44E-306B-734D-9771-88D9D925E5B9}" type="datetimeFigureOut">
              <a:rPr lang="en-US"/>
              <a:pPr>
                <a:defRPr/>
              </a:pPr>
              <a:t>9/22/14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2887C84B-8855-F344-A97E-E7F8A4C9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5C3414-9CFE-7343-8DB6-2DCFA466904C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974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993581-3182-694B-B5D6-9BE847FF1BC4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992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641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7641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365D45-3066-984E-BEAC-CA20338F5403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05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313E43-1915-1247-8490-36CE7769C3CA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217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CF7465-B53B-874E-83D9-524415076A32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56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951D70-6C14-5B45-921C-B8533B899698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17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E31E14-D2D8-6244-A6ED-7CEB314FC8F1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79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AB15D8-7E77-2E4F-A89B-FDEE60BD079D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376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blackWhite">
          <a:xfrm>
            <a:off x="0" y="0"/>
            <a:ext cx="9140825" cy="384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 userDrawn="1"/>
        </p:nvSpPr>
        <p:spPr bwMode="blackWhite">
          <a:xfrm>
            <a:off x="0" y="6470650"/>
            <a:ext cx="9140825" cy="384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2454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6413"/>
            <a:ext cx="7775575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black">
          <a:xfrm>
            <a:off x="5724525" y="6499225"/>
            <a:ext cx="33067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000">
                <a:solidFill>
                  <a:srgbClr val="FFFFFF"/>
                </a:solidFill>
              </a:rPr>
              <a:t>© 200</a:t>
            </a:r>
            <a:r>
              <a:rPr lang="en-US" altLang="ja-JP" sz="1000">
                <a:solidFill>
                  <a:srgbClr val="FFFFFF"/>
                </a:solidFill>
                <a:cs typeface="ＭＳ Ｐゴシック" charset="0"/>
              </a:rPr>
              <a:t>6</a:t>
            </a:r>
            <a:r>
              <a:rPr lang="en-US" sz="1000">
                <a:solidFill>
                  <a:srgbClr val="FFFFFF"/>
                </a:solidFill>
              </a:rPr>
              <a:t> IBM Corporation</a:t>
            </a:r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0813"/>
            <a:ext cx="1006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FontTx/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fld id="{0F7C0FE1-BC00-2D42-94FD-B453DB1D7CA7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931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56238" y="6500813"/>
            <a:ext cx="194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solidFill>
                  <a:srgbClr val="FFFFFF"/>
                </a:solidFill>
                <a:cs typeface="ＭＳ Ｐゴシック" charset="0"/>
              </a:defRPr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28600" indent="-228600" algn="l" rtl="0" fontAlgn="base">
        <a:spcBef>
          <a:spcPct val="35000"/>
        </a:spcBef>
        <a:spcAft>
          <a:spcPct val="15000"/>
        </a:spcAft>
        <a:buClr>
          <a:schemeClr val="accent2"/>
        </a:buClr>
        <a:buFont typeface="Wingdings" charset="0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fontAlgn="base">
        <a:spcBef>
          <a:spcPct val="25000"/>
        </a:spcBef>
        <a:spcAft>
          <a:spcPct val="15000"/>
        </a:spcAft>
        <a:buClr>
          <a:schemeClr val="accent2"/>
        </a:buClr>
        <a:buFont typeface="Arial" charset="0"/>
        <a:buChar char="–"/>
        <a:defRPr sz="2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Arial" charset="0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Arial" charset="0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Arial" charset="0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fld id="{874FAD66-A575-6C49-B0A8-79AC2A86484F}" type="datetimeFigureOut">
              <a:rPr lang="en-US">
                <a:cs typeface="ＭＳ Ｐゴシック" charset="0"/>
              </a:rPr>
              <a:pPr>
                <a:lnSpc>
                  <a:spcPct val="100000"/>
                </a:lnSpc>
                <a:buClrTx/>
                <a:buFontTx/>
                <a:buNone/>
                <a:defRPr/>
              </a:pPr>
              <a:t>9/22/14</a:t>
            </a:fld>
            <a:endParaRPr lang="en-US"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endParaRPr lang="en-US"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fld id="{7F7281B0-8E7A-F942-9069-9708A1D0FE4B}" type="slidenum">
              <a:rPr lang="en-US">
                <a:cs typeface="ＭＳ Ｐゴシック" charset="0"/>
              </a:rPr>
              <a:pPr>
                <a:lnSpc>
                  <a:spcPct val="100000"/>
                </a:lnSpc>
                <a:buClrTx/>
                <a:buFontTx/>
                <a:buNone/>
                <a:defRPr/>
              </a:pPr>
              <a:t>‹#›</a:t>
            </a:fld>
            <a:endParaRPr 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Type-State </a:t>
            </a:r>
            <a:r>
              <a:rPr lang="en-US" dirty="0" smtClean="0">
                <a:latin typeface="Calibri" charset="0"/>
              </a:rPr>
              <a:t>Checking using Dataflow Analysis</a:t>
            </a:r>
            <a:endParaRPr lang="en-US" dirty="0">
              <a:latin typeface="Calibri" charset="0"/>
            </a:endParaRP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1139825" y="3276600"/>
            <a:ext cx="6965950" cy="2373313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Calibri" charset="0"/>
              </a:rPr>
              <a:t>CS </a:t>
            </a:r>
            <a:r>
              <a:rPr lang="en-US" sz="3600" smtClean="0">
                <a:latin typeface="Calibri" charset="0"/>
              </a:rPr>
              <a:t>6340</a:t>
            </a:r>
            <a:endParaRPr lang="en-US" sz="36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2F1B-0D98-C741-9FE4-EB99E186EF74}" type="slidenum">
              <a:rPr lang="ar-sa"/>
              <a:pPr/>
              <a:t>10</a:t>
            </a:fld>
            <a:endParaRPr lang="en-US"/>
          </a:p>
        </p:txBody>
      </p:sp>
      <p:sp>
        <p:nvSpPr>
          <p:cNvPr id="581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 b="0"/>
          </a:p>
          <a:p>
            <a:r>
              <a:rPr lang="en-US" b="0"/>
              <a:t>Sound, abstract representation of program state</a:t>
            </a:r>
          </a:p>
          <a:p>
            <a:r>
              <a:rPr lang="en-US" b="0"/>
              <a:t>Flow-sensitive propagation of abstract state</a:t>
            </a:r>
          </a:p>
          <a:p>
            <a:r>
              <a:rPr lang="en-US" b="0"/>
              <a:t>Context-sensitive: </a:t>
            </a:r>
            <a:r>
              <a:rPr lang="en-US" b="0" i="1"/>
              <a:t>functional approach to interprocedural analysis</a:t>
            </a:r>
            <a:r>
              <a:rPr lang="en-US" b="0"/>
              <a:t> [Sharir-Pneuli 82]</a:t>
            </a:r>
          </a:p>
          <a:p>
            <a:pPr lvl="1"/>
            <a:r>
              <a:rPr lang="en-US" sz="2400"/>
              <a:t>Tabulation Solver [Reps-Horwitz-Sagiv 95]</a:t>
            </a:r>
            <a:endParaRPr lang="en-US" sz="2400" b="1" i="1"/>
          </a:p>
          <a:p>
            <a:r>
              <a:rPr lang="en-US" i="1">
                <a:solidFill>
                  <a:schemeClr val="tx2"/>
                </a:solidFill>
              </a:rPr>
              <a:t>Hierarchy of abstractions</a:t>
            </a:r>
          </a:p>
          <a:p>
            <a:pPr>
              <a:buFont typeface="Wingdings" charset="0"/>
              <a:buNone/>
            </a:pPr>
            <a:endParaRPr lang="en-US" b="0" i="1">
              <a:solidFill>
                <a:schemeClr val="tx2"/>
              </a:solidFill>
            </a:endParaRPr>
          </a:p>
          <a:p>
            <a:endParaRPr lang="en-US" b="0" i="1">
              <a:solidFill>
                <a:schemeClr val="tx2"/>
              </a:solidFill>
            </a:endParaRPr>
          </a:p>
        </p:txBody>
      </p:sp>
      <p:grpSp>
        <p:nvGrpSpPr>
          <p:cNvPr id="581644" name="Group 12"/>
          <p:cNvGrpSpPr>
            <a:grpSpLocks/>
          </p:cNvGrpSpPr>
          <p:nvPr/>
        </p:nvGrpSpPr>
        <p:grpSpPr bwMode="auto">
          <a:xfrm>
            <a:off x="1371600" y="1174987"/>
            <a:ext cx="5537200" cy="530483"/>
            <a:chOff x="1104" y="1332"/>
            <a:chExt cx="3488" cy="171"/>
          </a:xfrm>
        </p:grpSpPr>
        <p:sp>
          <p:nvSpPr>
            <p:cNvPr id="581645" name="AutoShape 13"/>
            <p:cNvSpPr>
              <a:spLocks noChangeArrowheads="1"/>
            </p:cNvSpPr>
            <p:nvPr/>
          </p:nvSpPr>
          <p:spPr bwMode="auto">
            <a:xfrm>
              <a:off x="2304" y="1344"/>
              <a:ext cx="1056" cy="14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E7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Verifier Stage</a:t>
              </a:r>
            </a:p>
          </p:txBody>
        </p:sp>
        <p:cxnSp>
          <p:nvCxnSpPr>
            <p:cNvPr id="581646" name="AutoShape 14"/>
            <p:cNvCxnSpPr>
              <a:cxnSpLocks noChangeShapeType="1"/>
              <a:stCxn id="581648" idx="3"/>
              <a:endCxn id="581645" idx="1"/>
            </p:cNvCxnSpPr>
            <p:nvPr/>
          </p:nvCxnSpPr>
          <p:spPr bwMode="auto">
            <a:xfrm>
              <a:off x="2004" y="1416"/>
              <a:ext cx="3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1647" name="AutoShape 15"/>
            <p:cNvCxnSpPr>
              <a:cxnSpLocks noChangeShapeType="1"/>
            </p:cNvCxnSpPr>
            <p:nvPr/>
          </p:nvCxnSpPr>
          <p:spPr bwMode="auto">
            <a:xfrm flipV="1">
              <a:off x="3360" y="1420"/>
              <a:ext cx="29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1648" name="Text Box 16"/>
            <p:cNvSpPr txBox="1">
              <a:spLocks noChangeArrowheads="1"/>
            </p:cNvSpPr>
            <p:nvPr/>
          </p:nvSpPr>
          <p:spPr bwMode="auto">
            <a:xfrm>
              <a:off x="1104" y="1334"/>
              <a:ext cx="90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chemeClr val="tx2"/>
                  </a:solidFill>
                </a:rPr>
                <a:t>Verification</a:t>
              </a:r>
            </a:p>
            <a:p>
              <a:r>
                <a:rPr lang="en-US" sz="1800" b="1" i="1" dirty="0">
                  <a:solidFill>
                    <a:schemeClr val="tx2"/>
                  </a:solidFill>
                </a:rPr>
                <a:t>Scope</a:t>
              </a:r>
            </a:p>
          </p:txBody>
        </p:sp>
        <p:sp>
          <p:nvSpPr>
            <p:cNvPr id="581649" name="Text Box 17"/>
            <p:cNvSpPr txBox="1">
              <a:spLocks noChangeArrowheads="1"/>
            </p:cNvSpPr>
            <p:nvPr/>
          </p:nvSpPr>
          <p:spPr bwMode="auto">
            <a:xfrm>
              <a:off x="3655" y="1332"/>
              <a:ext cx="93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chemeClr val="tx2"/>
                  </a:solidFill>
                </a:rPr>
                <a:t>Verification</a:t>
              </a:r>
            </a:p>
            <a:p>
              <a:r>
                <a:rPr lang="en-US" sz="1800" b="1" i="1" dirty="0" smtClean="0">
                  <a:solidFill>
                    <a:schemeClr val="tx2"/>
                  </a:solidFill>
                </a:rPr>
                <a:t>Scope</a:t>
              </a:r>
              <a:endParaRPr lang="en-US" sz="1800" b="1" i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78B4-CFED-D942-A36A-1B336ABD3912}" type="slidenum">
              <a:rPr lang="ar-sa"/>
              <a:pPr/>
              <a:t>11</a:t>
            </a:fld>
            <a:endParaRPr lang="en-US"/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001000" cy="3902075"/>
          </a:xfrm>
        </p:spPr>
        <p:txBody>
          <a:bodyPr/>
          <a:lstStyle/>
          <a:p>
            <a:pPr algn="ctr">
              <a:buFont typeface="Wingdings" charset="0"/>
              <a:buNone/>
            </a:pPr>
            <a:r>
              <a:rPr lang="en-US" sz="1800" i="1"/>
              <a:t>AS := { &lt; Abstract Object, TypeState&gt; }</a:t>
            </a:r>
          </a:p>
          <a:p>
            <a:r>
              <a:rPr lang="en-US" sz="1800">
                <a:solidFill>
                  <a:schemeClr val="accent1"/>
                </a:solidFill>
              </a:rPr>
              <a:t>Two-Stage Approach</a:t>
            </a:r>
          </a:p>
          <a:p>
            <a:pPr marL="465138" lvl="1" indent="-234950"/>
            <a:r>
              <a:rPr lang="en-US" sz="1800"/>
              <a:t>First alias analysis, then typestate analysis</a:t>
            </a:r>
          </a:p>
          <a:p>
            <a:r>
              <a:rPr lang="en-US" sz="1800" i="1">
                <a:solidFill>
                  <a:schemeClr val="accent1"/>
                </a:solidFill>
              </a:rPr>
              <a:t>Abstract Object </a:t>
            </a:r>
            <a:r>
              <a:rPr lang="en-US" sz="1800" b="0" i="1">
                <a:solidFill>
                  <a:schemeClr val="accent1"/>
                </a:solidFill>
              </a:rPr>
              <a:t>:=</a:t>
            </a:r>
            <a:r>
              <a:rPr lang="en-US" sz="1800" b="0"/>
              <a:t> heap partition from preliminary pointer analysis</a:t>
            </a:r>
          </a:p>
          <a:p>
            <a:pPr marL="465138" lvl="1" indent="-234950"/>
            <a:r>
              <a:rPr lang="en-US" sz="1800"/>
              <a:t>e.g. allocation site</a:t>
            </a:r>
          </a:p>
          <a:p>
            <a:r>
              <a:rPr lang="en-US" sz="1800">
                <a:solidFill>
                  <a:schemeClr val="accent1"/>
                </a:solidFill>
              </a:rPr>
              <a:t>Transfer functions</a:t>
            </a:r>
          </a:p>
          <a:p>
            <a:pPr marL="465138" lvl="1" indent="-234950"/>
            <a:r>
              <a:rPr lang="en-US" sz="1800"/>
              <a:t>Straightforward from instrumented concrete semantics</a:t>
            </a:r>
          </a:p>
          <a:p>
            <a:pPr marL="465138" lvl="1" indent="-234950"/>
            <a:r>
              <a:rPr lang="en-US" sz="1800"/>
              <a:t>Rely on preliminary pointer analysis to determine typestate transitions</a:t>
            </a:r>
          </a:p>
          <a:p>
            <a:pPr marL="465138" lvl="1" indent="-234950"/>
            <a:r>
              <a:rPr lang="en-US" sz="1800" b="1"/>
              <a:t>No Strong Updates</a:t>
            </a:r>
          </a:p>
          <a:p>
            <a:pPr marL="914400" lvl="2" indent="-455613"/>
            <a:r>
              <a:rPr lang="en-US" sz="1600" b="1" i="1"/>
              <a:t>{&lt; I, T&gt;} → { </a:t>
            </a:r>
            <a:r>
              <a:rPr lang="en-US" sz="1600" b="1" i="1">
                <a:solidFill>
                  <a:srgbClr val="FF0000"/>
                </a:solidFill>
              </a:rPr>
              <a:t>&lt;I, T&gt;,</a:t>
            </a:r>
            <a:r>
              <a:rPr lang="en-US" sz="1600" b="1" i="1"/>
              <a:t> &lt;I, </a:t>
            </a:r>
            <a:r>
              <a:rPr lang="en-US" sz="1600" b="1" i="1">
                <a:latin typeface="Symbol" charset="0"/>
              </a:rPr>
              <a:t>d</a:t>
            </a:r>
            <a:r>
              <a:rPr lang="en-US" sz="1600" b="1" i="1"/>
              <a:t>(T)&gt; }</a:t>
            </a:r>
          </a:p>
          <a:p>
            <a:r>
              <a:rPr lang="en-US" sz="1800">
                <a:solidFill>
                  <a:schemeClr val="accent1"/>
                </a:solidFill>
              </a:rPr>
              <a:t>Works sometimes (75%)</a:t>
            </a:r>
          </a:p>
          <a:p>
            <a:pPr marL="465138" lvl="1" indent="-234950"/>
            <a:endParaRPr lang="en-US" sz="1800" b="1" i="1">
              <a:solidFill>
                <a:schemeClr val="accent1"/>
              </a:solidFill>
            </a:endParaRPr>
          </a:p>
        </p:txBody>
      </p:sp>
      <p:sp>
        <p:nvSpPr>
          <p:cNvPr id="582658" name="AutoShape 2"/>
          <p:cNvSpPr>
            <a:spLocks noChangeArrowheads="1"/>
          </p:cNvSpPr>
          <p:nvPr/>
        </p:nvSpPr>
        <p:spPr bwMode="auto">
          <a:xfrm>
            <a:off x="914400" y="990600"/>
            <a:ext cx="1676400" cy="685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Base</a:t>
            </a:r>
            <a:endParaRPr lang="en-US" sz="1800" dirty="0"/>
          </a:p>
          <a:p>
            <a:r>
              <a:rPr lang="en-US" sz="1800" dirty="0"/>
              <a:t>Abstraction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8E673-18D1-2C49-89F2-2BA2EC50DE32}" type="slidenum">
              <a:rPr lang="ar-sa"/>
              <a:pPr/>
              <a:t>12</a:t>
            </a:fld>
            <a:endParaRPr lang="en-US"/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3963889" y="2406384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&lt;P, open&gt;, 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>
                <a:solidFill>
                  <a:schemeClr val="tx2"/>
                </a:solidFill>
              </a:rPr>
              <a:t>&gt;, </a:t>
            </a:r>
            <a:r>
              <a:rPr lang="en-US" sz="1400" b="1" i="1" dirty="0">
                <a:solidFill>
                  <a:schemeClr val="folHlink"/>
                </a:solidFill>
              </a:rPr>
              <a:t>&lt;Q, closed&gt;</a:t>
            </a:r>
            <a:r>
              <a:rPr lang="en-US" sz="1400" b="1" i="1" dirty="0">
                <a:solidFill>
                  <a:schemeClr val="tx2"/>
                </a:solidFill>
              </a:rPr>
              <a:t>  </a:t>
            </a:r>
            <a:endParaRPr lang="en-US" sz="1400" b="1" i="1" dirty="0"/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&lt;P, open&gt;, 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>
                <a:solidFill>
                  <a:schemeClr val="tx2"/>
                </a:solidFill>
              </a:rPr>
              <a:t>&gt;, </a:t>
            </a:r>
            <a:r>
              <a:rPr lang="en-US" sz="1400" b="1" i="1" dirty="0">
                <a:solidFill>
                  <a:schemeClr val="folHlink"/>
                </a:solidFill>
              </a:rPr>
              <a:t>&lt;Q, closed&gt;,</a:t>
            </a:r>
            <a:r>
              <a:rPr lang="en-US" sz="1400" b="1" i="1" dirty="0">
                <a:solidFill>
                  <a:schemeClr val="tx2"/>
                </a:solidFill>
              </a:rPr>
              <a:t> </a:t>
            </a:r>
            <a:r>
              <a:rPr lang="en-US" sz="1400" b="1" i="1" dirty="0">
                <a:solidFill>
                  <a:srgbClr val="FF0000"/>
                </a:solidFill>
              </a:rPr>
              <a:t>&lt;Q, ERR&gt;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3962400" y="2404888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rgbClr val="009900"/>
                </a:solidFill>
              </a:rPr>
              <a:t>&lt;P, open&gt;,</a:t>
            </a:r>
            <a:r>
              <a:rPr lang="en-US" sz="1400" b="1" i="1" dirty="0">
                <a:solidFill>
                  <a:schemeClr val="tx2"/>
                </a:solidFill>
              </a:rPr>
              <a:t> 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>
                <a:solidFill>
                  <a:schemeClr val="tx2"/>
                </a:solidFill>
              </a:rPr>
              <a:t>&gt;, </a:t>
            </a:r>
            <a:r>
              <a:rPr lang="en-US" sz="1400" b="1" i="1" dirty="0">
                <a:solidFill>
                  <a:schemeClr val="folHlink"/>
                </a:solidFill>
              </a:rPr>
              <a:t>&lt;Q, closed&gt;</a:t>
            </a:r>
            <a:r>
              <a:rPr lang="en-US" sz="1400" b="1" i="1" dirty="0" smtClean="0">
                <a:solidFill>
                  <a:schemeClr val="folHlink"/>
                </a:solidFill>
              </a:rPr>
              <a:t>,</a:t>
            </a:r>
            <a:r>
              <a:rPr lang="en-US" sz="1400" b="1" i="1" dirty="0" smtClean="0">
                <a:solidFill>
                  <a:schemeClr val="tx2"/>
                </a:solidFill>
              </a:rPr>
              <a:t> </a:t>
            </a:r>
            <a:r>
              <a:rPr lang="en-US" sz="1400" b="1" i="1" dirty="0">
                <a:solidFill>
                  <a:srgbClr val="FF0000"/>
                </a:solidFill>
              </a:rPr>
              <a:t>&lt;Q, ERR</a:t>
            </a:r>
            <a:r>
              <a:rPr lang="en-US" sz="1400" b="1" i="1" dirty="0" smtClean="0">
                <a:solidFill>
                  <a:srgbClr val="FF0000"/>
                </a:solidFill>
              </a:rPr>
              <a:t>&gt;</a:t>
            </a:r>
            <a:r>
              <a:rPr lang="en-US" sz="1400" b="1" i="1" dirty="0" smtClean="0">
                <a:solidFill>
                  <a:schemeClr val="tx2"/>
                </a:solidFill>
              </a:rPr>
              <a:t>  </a:t>
            </a:r>
            <a:endParaRPr lang="en-US" sz="1400" b="1" i="1" dirty="0" smtClean="0"/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 smtClean="0">
                <a:solidFill>
                  <a:srgbClr val="009900"/>
                </a:solidFill>
              </a:rPr>
              <a:t>&lt;P, open&gt;,</a:t>
            </a:r>
            <a:r>
              <a:rPr lang="en-US" sz="1400" b="1" i="1" dirty="0" smtClean="0">
                <a:solidFill>
                  <a:schemeClr val="tx2"/>
                </a:solidFill>
              </a:rPr>
              <a:t> &lt;</a:t>
            </a:r>
            <a:r>
              <a:rPr lang="en-US" sz="1400" b="1" i="1" dirty="0" err="1" smtClean="0">
                <a:solidFill>
                  <a:schemeClr val="tx2"/>
                </a:solidFill>
              </a:rPr>
              <a:t>Q,open</a:t>
            </a:r>
            <a:r>
              <a:rPr lang="en-US" sz="1400" b="1" i="1" dirty="0" smtClean="0">
                <a:solidFill>
                  <a:schemeClr val="tx2"/>
                </a:solidFill>
              </a:rPr>
              <a:t>&gt;, </a:t>
            </a:r>
            <a:r>
              <a:rPr lang="en-US" sz="1400" b="1" i="1" dirty="0" smtClean="0">
                <a:solidFill>
                  <a:schemeClr val="folHlink"/>
                </a:solidFill>
              </a:rPr>
              <a:t>&lt;Q, closed&gt;,</a:t>
            </a:r>
            <a:r>
              <a:rPr lang="en-US" sz="1400" b="1" i="1" dirty="0" smtClean="0">
                <a:solidFill>
                  <a:srgbClr val="FF0000"/>
                </a:solidFill>
              </a:rPr>
              <a:t>&lt;Q, ERR&gt;  </a:t>
            </a:r>
            <a:r>
              <a:rPr lang="en-US" sz="1400" b="1" i="1" dirty="0" smtClean="0">
                <a:solidFill>
                  <a:srgbClr val="009900"/>
                </a:solidFill>
                <a:sym typeface="Wingdings" charset="0"/>
              </a:rPr>
              <a:t></a:t>
            </a:r>
            <a:endParaRPr lang="en-US" sz="1400" b="1" i="1" dirty="0">
              <a:solidFill>
                <a:srgbClr val="009900"/>
              </a:solidFill>
              <a:sym typeface="Wingdings" charset="0"/>
            </a:endParaRP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7696200" cy="3902075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sz="1600" b="0" i="1" dirty="0"/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 err="1">
                <a:latin typeface="Courier New" charset="0"/>
              </a:rPr>
              <a:t>writeTo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PrintWriter</a:t>
            </a:r>
            <a:r>
              <a:rPr lang="en-US" sz="1400" dirty="0">
                <a:latin typeface="Courier New" charset="0"/>
              </a:rPr>
              <a:t> w) { </a:t>
            </a:r>
            <a:r>
              <a:rPr lang="en-US" sz="1400" dirty="0" err="1">
                <a:latin typeface="Courier New" charset="0"/>
              </a:rPr>
              <a:t>w.write</a:t>
            </a:r>
            <a:r>
              <a:rPr lang="en-US" sz="1400" dirty="0">
                <a:latin typeface="Courier New" charset="0"/>
              </a:rPr>
              <a:t>(…); 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endParaRPr lang="en-US" sz="1400" dirty="0">
              <a:latin typeface="Courier New" charset="0"/>
            </a:endParaRP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main() {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</a:t>
            </a:r>
            <a:r>
              <a:rPr lang="en-US" sz="1400" dirty="0" err="1">
                <a:latin typeface="Courier New" charset="0"/>
              </a:rPr>
              <a:t>PrintWriter</a:t>
            </a:r>
            <a:r>
              <a:rPr lang="en-US" sz="1400" dirty="0">
                <a:latin typeface="Courier New" charset="0"/>
              </a:rPr>
              <a:t> p = new </a:t>
            </a:r>
            <a:r>
              <a:rPr lang="en-US" sz="1400" dirty="0" err="1">
                <a:latin typeface="Courier New" charset="0"/>
              </a:rPr>
              <a:t>PrintWriter</a:t>
            </a:r>
            <a:r>
              <a:rPr lang="en-US" sz="1400" dirty="0">
                <a:latin typeface="Courier New" charset="0"/>
              </a:rPr>
              <a:t>(…); // P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</a:t>
            </a:r>
            <a:r>
              <a:rPr lang="en-US" sz="1400" dirty="0" err="1">
                <a:latin typeface="Courier New" charset="0"/>
              </a:rPr>
              <a:t>PrintWriter</a:t>
            </a:r>
            <a:r>
              <a:rPr lang="en-US" sz="1400" dirty="0">
                <a:latin typeface="Courier New" charset="0"/>
              </a:rPr>
              <a:t> q = new </a:t>
            </a:r>
            <a:r>
              <a:rPr lang="en-US" sz="1400" dirty="0" err="1">
                <a:latin typeface="Courier New" charset="0"/>
              </a:rPr>
              <a:t>PrintWriter</a:t>
            </a:r>
            <a:r>
              <a:rPr lang="en-US" sz="1400" dirty="0">
                <a:latin typeface="Courier New" charset="0"/>
              </a:rPr>
              <a:t>(..); // Q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</a:t>
            </a:r>
            <a:r>
              <a:rPr lang="en-US" sz="1400" dirty="0" err="1">
                <a:latin typeface="Courier New" charset="0"/>
              </a:rPr>
              <a:t>q.close</a:t>
            </a:r>
            <a:r>
              <a:rPr lang="en-US" sz="1400" dirty="0">
                <a:latin typeface="Courier New" charset="0"/>
              </a:rPr>
              <a:t>();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</a:t>
            </a:r>
            <a:r>
              <a:rPr lang="en-US" sz="1400" dirty="0" err="1">
                <a:latin typeface="Courier New" charset="0"/>
              </a:rPr>
              <a:t>writeTo</a:t>
            </a:r>
            <a:r>
              <a:rPr lang="en-US" sz="1400" dirty="0">
                <a:latin typeface="Courier New" charset="0"/>
              </a:rPr>
              <a:t>(q);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</a:t>
            </a:r>
            <a:r>
              <a:rPr lang="en-US" sz="1400" dirty="0" err="1">
                <a:latin typeface="Courier New" charset="0"/>
              </a:rPr>
              <a:t>writeTo</a:t>
            </a:r>
            <a:r>
              <a:rPr lang="en-US" sz="1400" dirty="0">
                <a:latin typeface="Courier New" charset="0"/>
              </a:rPr>
              <a:t>(p);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if (?) {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 err="1">
                <a:latin typeface="Courier New" charset="0"/>
              </a:rPr>
              <a:t>p.close</a:t>
            </a:r>
            <a:r>
              <a:rPr lang="en-US" sz="1400" dirty="0">
                <a:latin typeface="Courier New" charset="0"/>
              </a:rPr>
              <a:t>();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else {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 err="1">
                <a:latin typeface="Courier New" charset="0"/>
              </a:rPr>
              <a:t>writeTo</a:t>
            </a:r>
            <a:r>
              <a:rPr lang="en-US" sz="1400" dirty="0">
                <a:latin typeface="Courier New" charset="0"/>
              </a:rPr>
              <a:t>(p);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 err="1">
                <a:latin typeface="Courier New" charset="0"/>
              </a:rPr>
              <a:t>p.close</a:t>
            </a:r>
            <a:r>
              <a:rPr lang="en-US" sz="1400" dirty="0">
                <a:latin typeface="Courier New" charset="0"/>
              </a:rPr>
              <a:t>();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  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 dirty="0"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sz="1600" b="0" dirty="0">
                <a:latin typeface="Courier New" charset="0"/>
              </a:rPr>
              <a:t> </a:t>
            </a:r>
          </a:p>
        </p:txBody>
      </p:sp>
      <p:sp>
        <p:nvSpPr>
          <p:cNvPr id="637956" name="AutoShape 4"/>
          <p:cNvSpPr>
            <a:spLocks noChangeArrowheads="1"/>
          </p:cNvSpPr>
          <p:nvPr/>
        </p:nvSpPr>
        <p:spPr bwMode="auto">
          <a:xfrm>
            <a:off x="762000" y="685800"/>
            <a:ext cx="1309687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Base</a:t>
            </a:r>
            <a:endParaRPr lang="en-US" sz="1800" dirty="0"/>
          </a:p>
          <a:p>
            <a:r>
              <a:rPr lang="en-US" sz="1800" dirty="0"/>
              <a:t>Abstraction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4114800" y="3505200"/>
            <a:ext cx="50292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                   &lt;P, open&gt;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&lt;P, open&gt;, 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 smtClean="0">
                <a:solidFill>
                  <a:schemeClr val="tx2"/>
                </a:solidFill>
              </a:rPr>
              <a:t>&gt;</a:t>
            </a:r>
            <a:endParaRPr lang="en-US" sz="1400" b="1" i="1" dirty="0"/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&lt;P, open&gt;, 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>
                <a:solidFill>
                  <a:schemeClr val="tx2"/>
                </a:solidFill>
              </a:rPr>
              <a:t>&gt;, </a:t>
            </a:r>
            <a:r>
              <a:rPr lang="en-US" sz="1400" b="1" i="1" dirty="0">
                <a:solidFill>
                  <a:schemeClr val="folHlink"/>
                </a:solidFill>
              </a:rPr>
              <a:t>&lt;Q, closed&gt;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&lt;P, open&gt;, 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>
                <a:solidFill>
                  <a:schemeClr val="tx2"/>
                </a:solidFill>
              </a:rPr>
              <a:t>&gt;, </a:t>
            </a:r>
            <a:r>
              <a:rPr lang="en-US" sz="1400" b="1" i="1" dirty="0">
                <a:solidFill>
                  <a:schemeClr val="folHlink"/>
                </a:solidFill>
              </a:rPr>
              <a:t>&lt;Q, closed&gt;,</a:t>
            </a:r>
            <a:r>
              <a:rPr lang="en-US" sz="1400" b="1" i="1" dirty="0">
                <a:solidFill>
                  <a:schemeClr val="tx2"/>
                </a:solidFill>
              </a:rPr>
              <a:t> </a:t>
            </a:r>
            <a:r>
              <a:rPr lang="en-US" sz="1400" b="1" i="1" dirty="0">
                <a:solidFill>
                  <a:srgbClr val="FF0000"/>
                </a:solidFill>
              </a:rPr>
              <a:t>&lt;Q, ERR&gt; </a:t>
            </a:r>
            <a:endParaRPr lang="en-US" b="1" i="1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&lt;P, open&gt;, 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>
                <a:solidFill>
                  <a:schemeClr val="tx2"/>
                </a:solidFill>
              </a:rPr>
              <a:t>&gt;, </a:t>
            </a:r>
            <a:r>
              <a:rPr lang="en-US" sz="1400" b="1" i="1" dirty="0">
                <a:solidFill>
                  <a:schemeClr val="folHlink"/>
                </a:solidFill>
              </a:rPr>
              <a:t>&lt;Q, closed&gt;</a:t>
            </a:r>
            <a:r>
              <a:rPr lang="en-US" sz="1400" b="1" i="1" dirty="0" smtClean="0">
                <a:solidFill>
                  <a:schemeClr val="folHlink"/>
                </a:solidFill>
              </a:rPr>
              <a:t>, </a:t>
            </a:r>
            <a:r>
              <a:rPr lang="en-US" sz="1400" b="1" i="1" dirty="0" smtClean="0">
                <a:solidFill>
                  <a:srgbClr val="FF0000"/>
                </a:solidFill>
              </a:rPr>
              <a:t>&lt;</a:t>
            </a:r>
            <a:r>
              <a:rPr lang="en-US" sz="1400" b="1" i="1" dirty="0">
                <a:solidFill>
                  <a:srgbClr val="FF0000"/>
                </a:solidFill>
              </a:rPr>
              <a:t>Q, ERR&gt;</a:t>
            </a:r>
            <a:r>
              <a:rPr lang="en-US" sz="1400" b="1" i="1" dirty="0">
                <a:solidFill>
                  <a:schemeClr val="tx2"/>
                </a:solidFill>
              </a:rPr>
              <a:t> </a:t>
            </a:r>
            <a:endParaRPr lang="en-US" sz="1400" b="1" i="1" dirty="0">
              <a:solidFill>
                <a:srgbClr val="009900"/>
              </a:solidFill>
              <a:sym typeface="Wingdings" charset="0"/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 dirty="0">
              <a:solidFill>
                <a:schemeClr val="tx2"/>
              </a:solidFill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&lt;P, open&gt;, </a:t>
            </a:r>
            <a:r>
              <a:rPr lang="en-US" sz="1400" b="1" i="1" dirty="0">
                <a:solidFill>
                  <a:schemeClr val="folHlink"/>
                </a:solidFill>
              </a:rPr>
              <a:t>&lt;</a:t>
            </a:r>
            <a:r>
              <a:rPr lang="en-US" sz="1400" b="1" i="1" dirty="0" err="1">
                <a:solidFill>
                  <a:schemeClr val="folHlink"/>
                </a:solidFill>
              </a:rPr>
              <a:t>P,closed</a:t>
            </a:r>
            <a:r>
              <a:rPr lang="en-US" sz="1400" b="1" i="1" dirty="0">
                <a:solidFill>
                  <a:schemeClr val="folHlink"/>
                </a:solidFill>
              </a:rPr>
              <a:t>&gt;,</a:t>
            </a:r>
            <a:r>
              <a:rPr lang="en-US" sz="1400" b="1" i="1" dirty="0">
                <a:solidFill>
                  <a:schemeClr val="tx2"/>
                </a:solidFill>
              </a:rPr>
              <a:t> </a:t>
            </a:r>
            <a:r>
              <a:rPr lang="en-US" sz="1400" b="1" i="1" dirty="0">
                <a:solidFill>
                  <a:schemeClr val="folHlink"/>
                </a:solidFill>
              </a:rPr>
              <a:t>&lt;Q, closed&gt;</a:t>
            </a:r>
            <a:r>
              <a:rPr lang="en-US" sz="1400" b="1" i="1" dirty="0" smtClean="0">
                <a:solidFill>
                  <a:schemeClr val="folHlink"/>
                </a:solidFill>
              </a:rPr>
              <a:t>, </a:t>
            </a:r>
            <a:r>
              <a:rPr lang="en-US" sz="1400" b="1" i="1" dirty="0" smtClean="0">
                <a:solidFill>
                  <a:schemeClr val="tx2"/>
                </a:solidFill>
              </a:rPr>
              <a:t>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>
                <a:solidFill>
                  <a:schemeClr val="tx2"/>
                </a:solidFill>
              </a:rPr>
              <a:t>&gt;, </a:t>
            </a:r>
            <a:r>
              <a:rPr lang="en-US" sz="1400" b="1" i="1" dirty="0">
                <a:solidFill>
                  <a:srgbClr val="FF0000"/>
                </a:solidFill>
              </a:rPr>
              <a:t>&lt;Q, ERR&gt;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 dirty="0">
              <a:solidFill>
                <a:schemeClr val="tx2"/>
              </a:solidFill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rgbClr val="009900"/>
                </a:solidFill>
              </a:rPr>
              <a:t>&lt;P, open&gt;, </a:t>
            </a:r>
            <a:r>
              <a:rPr lang="en-US" sz="1400" b="1" i="1" dirty="0">
                <a:solidFill>
                  <a:schemeClr val="tx2"/>
                </a:solidFill>
              </a:rPr>
              <a:t>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>
                <a:solidFill>
                  <a:schemeClr val="tx2"/>
                </a:solidFill>
              </a:rPr>
              <a:t>&gt;, </a:t>
            </a:r>
            <a:r>
              <a:rPr lang="en-US" sz="1400" b="1" i="1" dirty="0">
                <a:solidFill>
                  <a:schemeClr val="folHlink"/>
                </a:solidFill>
              </a:rPr>
              <a:t>&lt;Q, closed&gt;</a:t>
            </a:r>
            <a:r>
              <a:rPr lang="en-US" sz="1400" b="1" i="1" dirty="0" smtClean="0">
                <a:solidFill>
                  <a:schemeClr val="folHlink"/>
                </a:solidFill>
              </a:rPr>
              <a:t>, </a:t>
            </a:r>
            <a:r>
              <a:rPr lang="en-US" sz="1400" b="1" i="1" dirty="0" smtClean="0">
                <a:solidFill>
                  <a:srgbClr val="FF0000"/>
                </a:solidFill>
              </a:rPr>
              <a:t>&lt;</a:t>
            </a:r>
            <a:r>
              <a:rPr lang="en-US" sz="1400" b="1" i="1" dirty="0">
                <a:solidFill>
                  <a:srgbClr val="FF0000"/>
                </a:solidFill>
              </a:rPr>
              <a:t>Q, ERR&gt;</a:t>
            </a:r>
            <a:r>
              <a:rPr lang="en-US" sz="1400" b="1" i="1" dirty="0">
                <a:solidFill>
                  <a:schemeClr val="tx2"/>
                </a:solidFill>
              </a:rPr>
              <a:t> </a:t>
            </a:r>
            <a:r>
              <a:rPr lang="en-US" sz="1400" b="1" i="1" dirty="0">
                <a:solidFill>
                  <a:srgbClr val="009900"/>
                </a:solidFill>
                <a:sym typeface="Wingdings" charset="0"/>
              </a:rPr>
              <a:t>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&lt;P, open&gt;, </a:t>
            </a:r>
            <a:r>
              <a:rPr lang="en-US" sz="1400" b="1" i="1" dirty="0">
                <a:solidFill>
                  <a:schemeClr val="folHlink"/>
                </a:solidFill>
              </a:rPr>
              <a:t>&lt;P, closed&gt;, </a:t>
            </a:r>
            <a:r>
              <a:rPr lang="en-US" sz="1400" b="1" i="1" dirty="0">
                <a:solidFill>
                  <a:schemeClr val="tx2"/>
                </a:solidFill>
              </a:rPr>
              <a:t>&lt;</a:t>
            </a:r>
            <a:r>
              <a:rPr lang="en-US" sz="1400" b="1" i="1" dirty="0" err="1">
                <a:solidFill>
                  <a:schemeClr val="tx2"/>
                </a:solidFill>
              </a:rPr>
              <a:t>Q,open</a:t>
            </a:r>
            <a:r>
              <a:rPr lang="en-US" sz="1400" b="1" i="1" dirty="0">
                <a:solidFill>
                  <a:schemeClr val="tx2"/>
                </a:solidFill>
              </a:rPr>
              <a:t>&gt;, </a:t>
            </a:r>
            <a:r>
              <a:rPr lang="en-US" sz="1400" b="1" i="1" dirty="0">
                <a:solidFill>
                  <a:schemeClr val="folHlink"/>
                </a:solidFill>
              </a:rPr>
              <a:t>&lt;Q, closed&gt;</a:t>
            </a:r>
            <a:r>
              <a:rPr lang="en-US" sz="1400" b="1" i="1" dirty="0" smtClean="0">
                <a:solidFill>
                  <a:schemeClr val="folHlink"/>
                </a:solidFill>
              </a:rPr>
              <a:t>, </a:t>
            </a:r>
            <a:r>
              <a:rPr lang="en-US" sz="1400" b="1" i="1" dirty="0" smtClean="0">
                <a:solidFill>
                  <a:srgbClr val="FF0000"/>
                </a:solidFill>
              </a:rPr>
              <a:t>&lt;</a:t>
            </a:r>
            <a:r>
              <a:rPr lang="en-US" sz="1400" b="1" i="1" dirty="0">
                <a:solidFill>
                  <a:srgbClr val="FF0000"/>
                </a:solidFill>
              </a:rPr>
              <a:t>Q, ERR&gt;</a:t>
            </a:r>
          </a:p>
        </p:txBody>
      </p:sp>
      <p:sp>
        <p:nvSpPr>
          <p:cNvPr id="637988" name="Text Box 36"/>
          <p:cNvSpPr txBox="1">
            <a:spLocks noChangeArrowheads="1"/>
          </p:cNvSpPr>
          <p:nvPr/>
        </p:nvSpPr>
        <p:spPr bwMode="auto">
          <a:xfrm>
            <a:off x="3581400" y="609600"/>
            <a:ext cx="43021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/>
              <a:t>It works in some cases:</a:t>
            </a:r>
          </a:p>
          <a:p>
            <a:pPr lvl="1" algn="l">
              <a:buFont typeface="Wingdings" charset="0"/>
              <a:buChar char="§"/>
            </a:pPr>
            <a:r>
              <a:rPr lang="en-US"/>
              <a:t> Simple abstraction </a:t>
            </a:r>
          </a:p>
          <a:p>
            <a:pPr lvl="1" algn="l">
              <a:buFont typeface="Wingdings" charset="0"/>
              <a:buChar char="§"/>
            </a:pPr>
            <a:r>
              <a:rPr lang="en-US"/>
              <a:t> Flow-sensitive, context-sensitive solver</a:t>
            </a:r>
          </a:p>
        </p:txBody>
      </p:sp>
      <p:grpSp>
        <p:nvGrpSpPr>
          <p:cNvPr id="637991" name="Group 39"/>
          <p:cNvGrpSpPr>
            <a:grpSpLocks/>
          </p:cNvGrpSpPr>
          <p:nvPr/>
        </p:nvGrpSpPr>
        <p:grpSpPr bwMode="auto">
          <a:xfrm>
            <a:off x="533400" y="1371600"/>
            <a:ext cx="7010400" cy="762000"/>
            <a:chOff x="336" y="864"/>
            <a:chExt cx="4416" cy="480"/>
          </a:xfrm>
        </p:grpSpPr>
        <p:grpSp>
          <p:nvGrpSpPr>
            <p:cNvPr id="637989" name="Group 37"/>
            <p:cNvGrpSpPr>
              <a:grpSpLocks/>
            </p:cNvGrpSpPr>
            <p:nvPr/>
          </p:nvGrpSpPr>
          <p:grpSpPr bwMode="auto">
            <a:xfrm>
              <a:off x="1824" y="864"/>
              <a:ext cx="2928" cy="480"/>
              <a:chOff x="2064" y="384"/>
              <a:chExt cx="2928" cy="480"/>
            </a:xfrm>
          </p:grpSpPr>
          <p:sp>
            <p:nvSpPr>
              <p:cNvPr id="637963" name="Oval 11"/>
              <p:cNvSpPr>
                <a:spLocks noChangeArrowheads="1"/>
              </p:cNvSpPr>
              <p:nvPr/>
            </p:nvSpPr>
            <p:spPr bwMode="auto">
              <a:xfrm>
                <a:off x="2064" y="487"/>
                <a:ext cx="619" cy="343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open</a:t>
                </a:r>
              </a:p>
            </p:txBody>
          </p:sp>
          <p:sp>
            <p:nvSpPr>
              <p:cNvPr id="637964" name="Oval 12"/>
              <p:cNvSpPr>
                <a:spLocks noChangeArrowheads="1"/>
              </p:cNvSpPr>
              <p:nvPr/>
            </p:nvSpPr>
            <p:spPr bwMode="auto">
              <a:xfrm>
                <a:off x="3177" y="487"/>
                <a:ext cx="619" cy="343"/>
              </a:xfrm>
              <a:prstGeom prst="ellips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folHlink"/>
                    </a:solidFill>
                  </a:rPr>
                  <a:t>closed</a:t>
                </a:r>
              </a:p>
            </p:txBody>
          </p:sp>
          <p:sp>
            <p:nvSpPr>
              <p:cNvPr id="637965" name="Oval 13"/>
              <p:cNvSpPr>
                <a:spLocks noChangeArrowheads="1"/>
              </p:cNvSpPr>
              <p:nvPr/>
            </p:nvSpPr>
            <p:spPr bwMode="auto">
              <a:xfrm>
                <a:off x="4332" y="487"/>
                <a:ext cx="619" cy="343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>
                    <a:solidFill>
                      <a:srgbClr val="FF0000"/>
                    </a:solidFill>
                  </a:rPr>
                  <a:t>ERR</a:t>
                </a:r>
              </a:p>
            </p:txBody>
          </p:sp>
          <p:sp>
            <p:nvSpPr>
              <p:cNvPr id="637967" name="Oval 15"/>
              <p:cNvSpPr>
                <a:spLocks noChangeArrowheads="1"/>
              </p:cNvSpPr>
              <p:nvPr/>
            </p:nvSpPr>
            <p:spPr bwMode="auto">
              <a:xfrm>
                <a:off x="4291" y="453"/>
                <a:ext cx="701" cy="411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37968" name="AutoShape 16"/>
              <p:cNvCxnSpPr>
                <a:cxnSpLocks noChangeShapeType="1"/>
                <a:stCxn id="637963" idx="6"/>
                <a:endCxn id="637964" idx="2"/>
              </p:cNvCxnSpPr>
              <p:nvPr/>
            </p:nvCxnSpPr>
            <p:spPr bwMode="auto">
              <a:xfrm>
                <a:off x="2683" y="658"/>
                <a:ext cx="49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969" name="AutoShape 17"/>
              <p:cNvCxnSpPr>
                <a:cxnSpLocks noChangeShapeType="1"/>
                <a:stCxn id="637964" idx="6"/>
                <a:endCxn id="637965" idx="2"/>
              </p:cNvCxnSpPr>
              <p:nvPr/>
            </p:nvCxnSpPr>
            <p:spPr bwMode="auto">
              <a:xfrm>
                <a:off x="3796" y="658"/>
                <a:ext cx="536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37975" name="Text Box 23"/>
              <p:cNvSpPr txBox="1">
                <a:spLocks noChangeArrowheads="1"/>
              </p:cNvSpPr>
              <p:nvPr/>
            </p:nvSpPr>
            <p:spPr bwMode="auto">
              <a:xfrm>
                <a:off x="2704" y="555"/>
                <a:ext cx="403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close()</a:t>
                </a:r>
              </a:p>
            </p:txBody>
          </p:sp>
          <p:sp>
            <p:nvSpPr>
              <p:cNvPr id="637976" name="Text Box 24"/>
              <p:cNvSpPr txBox="1">
                <a:spLocks noChangeArrowheads="1"/>
              </p:cNvSpPr>
              <p:nvPr/>
            </p:nvSpPr>
            <p:spPr bwMode="auto">
              <a:xfrm>
                <a:off x="3830" y="555"/>
                <a:ext cx="382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write()</a:t>
                </a:r>
              </a:p>
            </p:txBody>
          </p:sp>
          <p:cxnSp>
            <p:nvCxnSpPr>
              <p:cNvPr id="637983" name="AutoShape 31"/>
              <p:cNvCxnSpPr>
                <a:cxnSpLocks noChangeShapeType="1"/>
                <a:stCxn id="637963" idx="0"/>
                <a:endCxn id="637963" idx="7"/>
              </p:cNvCxnSpPr>
              <p:nvPr/>
            </p:nvCxnSpPr>
            <p:spPr bwMode="auto">
              <a:xfrm rot="5400000" flipV="1">
                <a:off x="2458" y="402"/>
                <a:ext cx="50" cy="219"/>
              </a:xfrm>
              <a:prstGeom prst="curvedConnector3">
                <a:avLst>
                  <a:gd name="adj1" fmla="val -20571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37984" name="Text Box 32"/>
              <p:cNvSpPr txBox="1">
                <a:spLocks noChangeArrowheads="1"/>
              </p:cNvSpPr>
              <p:nvPr/>
            </p:nvSpPr>
            <p:spPr bwMode="auto">
              <a:xfrm>
                <a:off x="2574" y="384"/>
                <a:ext cx="382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write()</a:t>
                </a:r>
              </a:p>
            </p:txBody>
          </p:sp>
        </p:grpSp>
        <p:sp>
          <p:nvSpPr>
            <p:cNvPr id="637990" name="Text Box 38"/>
            <p:cNvSpPr txBox="1">
              <a:spLocks noChangeArrowheads="1"/>
            </p:cNvSpPr>
            <p:nvPr/>
          </p:nvSpPr>
          <p:spPr bwMode="auto">
            <a:xfrm>
              <a:off x="336" y="1008"/>
              <a:ext cx="127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ja-JP" altLang="en-US" dirty="0"/>
                <a:t>“</a:t>
              </a:r>
              <a:r>
                <a:rPr lang="en-US" dirty="0" smtClean="0"/>
                <a:t>Don’t </a:t>
              </a:r>
              <a:r>
                <a:rPr lang="en-US" dirty="0"/>
                <a:t>write to </a:t>
              </a:r>
              <a:r>
                <a:rPr lang="en-US" dirty="0" smtClean="0"/>
                <a:t>a</a:t>
              </a:r>
              <a:endParaRPr lang="en-US" dirty="0"/>
            </a:p>
            <a:p>
              <a:pPr algn="l"/>
              <a:r>
                <a:rPr lang="en-US" dirty="0"/>
                <a:t> </a:t>
              </a:r>
              <a:r>
                <a:rPr lang="en-US" dirty="0" smtClean="0"/>
                <a:t> closed </a:t>
              </a:r>
              <a:r>
                <a:rPr lang="en-US" dirty="0" err="1"/>
                <a:t>PrintWriter</a:t>
              </a:r>
              <a:r>
                <a:rPr lang="ja-JP" altLang="en-US" dirty="0"/>
                <a:t>”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3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3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37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37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637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637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637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637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63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63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637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637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3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3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637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637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379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379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379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379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ED37B-3F89-3349-A8DA-D8A45AF999B4}" type="slidenum">
              <a:rPr lang="ar-sa"/>
              <a:pPr/>
              <a:t>13</a:t>
            </a:fld>
            <a:endParaRPr lang="en-US"/>
          </a:p>
        </p:txBody>
      </p:sp>
      <p:sp>
        <p:nvSpPr>
          <p:cNvPr id="6277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3352800"/>
            <a:ext cx="4648200" cy="39020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open(Socket s) { s.connect();}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talk(Socket s) { s.getOutputStream()).write(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>
                <a:latin typeface="Courier New" charset="0"/>
              </a:rPr>
              <a:t>hello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>
                <a:latin typeface="Courier New" charset="0"/>
              </a:rPr>
              <a:t>); 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dispose(Socket s) { s.close(); 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main() {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Socket s = new Socket(); //S  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open(s);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talk(s);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dispose(s);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400">
              <a:latin typeface="Courier New" charset="0"/>
            </a:endParaRPr>
          </a:p>
        </p:txBody>
      </p:sp>
      <p:sp>
        <p:nvSpPr>
          <p:cNvPr id="627719" name="Rectangle 7"/>
          <p:cNvSpPr>
            <a:spLocks noChangeArrowheads="1"/>
          </p:cNvSpPr>
          <p:nvPr/>
        </p:nvSpPr>
        <p:spPr bwMode="auto">
          <a:xfrm>
            <a:off x="3657600" y="4824936"/>
            <a:ext cx="419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&lt;S,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&lt;S,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&gt; , </a:t>
            </a:r>
            <a:r>
              <a:rPr lang="en-US" sz="1400" b="1" i="1" dirty="0">
                <a:solidFill>
                  <a:schemeClr val="folHlink"/>
                </a:solidFill>
              </a:rPr>
              <a:t>&lt;S, connected&gt;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&lt;S,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&gt; , </a:t>
            </a:r>
            <a:r>
              <a:rPr lang="en-US" sz="1400" b="1" i="1" dirty="0">
                <a:solidFill>
                  <a:schemeClr val="folHlink"/>
                </a:solidFill>
              </a:rPr>
              <a:t>&lt;S, connected&gt;,</a:t>
            </a:r>
            <a:r>
              <a:rPr lang="en-US" sz="1400" b="1" i="1" dirty="0">
                <a:solidFill>
                  <a:schemeClr val="tx2"/>
                </a:solidFill>
              </a:rPr>
              <a:t> </a:t>
            </a:r>
            <a:r>
              <a:rPr lang="en-US" sz="1400" b="1" i="1" dirty="0">
                <a:solidFill>
                  <a:srgbClr val="FF0000"/>
                </a:solidFill>
              </a:rPr>
              <a:t>&lt;S, err&gt; ×</a:t>
            </a:r>
          </a:p>
          <a:p>
            <a:pPr marL="228600" indent="-228600" algn="l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</a:pP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27721" name="AutoShape 9"/>
          <p:cNvSpPr>
            <a:spLocks noChangeArrowheads="1"/>
          </p:cNvSpPr>
          <p:nvPr/>
        </p:nvSpPr>
        <p:spPr bwMode="auto">
          <a:xfrm>
            <a:off x="757956" y="685800"/>
            <a:ext cx="1309687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Base</a:t>
            </a:r>
            <a:endParaRPr lang="en-US" sz="1800" dirty="0"/>
          </a:p>
          <a:p>
            <a:r>
              <a:rPr lang="en-US" sz="1800" dirty="0"/>
              <a:t>Abstraction</a:t>
            </a:r>
          </a:p>
        </p:txBody>
      </p:sp>
      <p:sp>
        <p:nvSpPr>
          <p:cNvPr id="627724" name="Text Box 12"/>
          <p:cNvSpPr txBox="1">
            <a:spLocks noChangeArrowheads="1"/>
          </p:cNvSpPr>
          <p:nvPr/>
        </p:nvSpPr>
        <p:spPr bwMode="auto">
          <a:xfrm>
            <a:off x="2819400" y="990600"/>
            <a:ext cx="51546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solidFill>
                  <a:srgbClr val="FF0000"/>
                </a:solidFill>
              </a:rPr>
              <a:t>Useless</a:t>
            </a:r>
            <a:r>
              <a:rPr lang="en-US" i="1"/>
              <a:t> for </a:t>
            </a:r>
            <a:r>
              <a:rPr lang="en-US" b="1" i="1"/>
              <a:t>properties which require strong updates</a:t>
            </a:r>
          </a:p>
        </p:txBody>
      </p:sp>
      <p:grpSp>
        <p:nvGrpSpPr>
          <p:cNvPr id="627744" name="Group 32"/>
          <p:cNvGrpSpPr>
            <a:grpSpLocks/>
          </p:cNvGrpSpPr>
          <p:nvPr/>
        </p:nvGrpSpPr>
        <p:grpSpPr bwMode="auto">
          <a:xfrm>
            <a:off x="2667000" y="1295400"/>
            <a:ext cx="4908550" cy="1968500"/>
            <a:chOff x="2208" y="816"/>
            <a:chExt cx="3092" cy="1240"/>
          </a:xfrm>
        </p:grpSpPr>
        <p:sp>
          <p:nvSpPr>
            <p:cNvPr id="627726" name="Oval 14"/>
            <p:cNvSpPr>
              <a:spLocks noChangeArrowheads="1"/>
            </p:cNvSpPr>
            <p:nvPr/>
          </p:nvSpPr>
          <p:spPr bwMode="auto">
            <a:xfrm>
              <a:off x="2364" y="1333"/>
              <a:ext cx="629" cy="27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init</a:t>
              </a:r>
            </a:p>
          </p:txBody>
        </p:sp>
        <p:sp>
          <p:nvSpPr>
            <p:cNvPr id="627727" name="Oval 15"/>
            <p:cNvSpPr>
              <a:spLocks noChangeArrowheads="1"/>
            </p:cNvSpPr>
            <p:nvPr/>
          </p:nvSpPr>
          <p:spPr bwMode="auto">
            <a:xfrm>
              <a:off x="3496" y="1333"/>
              <a:ext cx="630" cy="278"/>
            </a:xfrm>
            <a:prstGeom prst="ellips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folHlink"/>
                  </a:solidFill>
                </a:rPr>
                <a:t>connected</a:t>
              </a:r>
            </a:p>
          </p:txBody>
        </p:sp>
        <p:sp>
          <p:nvSpPr>
            <p:cNvPr id="627728" name="Oval 16"/>
            <p:cNvSpPr>
              <a:spLocks noChangeArrowheads="1"/>
            </p:cNvSpPr>
            <p:nvPr/>
          </p:nvSpPr>
          <p:spPr bwMode="auto">
            <a:xfrm>
              <a:off x="4671" y="1333"/>
              <a:ext cx="629" cy="278"/>
            </a:xfrm>
            <a:prstGeom prst="ellips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9900"/>
                  </a:solidFill>
                </a:rPr>
                <a:t>closed</a:t>
              </a:r>
            </a:p>
          </p:txBody>
        </p:sp>
        <p:sp>
          <p:nvSpPr>
            <p:cNvPr id="627729" name="Oval 17"/>
            <p:cNvSpPr>
              <a:spLocks noChangeArrowheads="1"/>
            </p:cNvSpPr>
            <p:nvPr/>
          </p:nvSpPr>
          <p:spPr bwMode="auto">
            <a:xfrm>
              <a:off x="3496" y="1750"/>
              <a:ext cx="630" cy="27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FF0000"/>
                  </a:solidFill>
                </a:rPr>
                <a:t>err</a:t>
              </a:r>
            </a:p>
          </p:txBody>
        </p:sp>
        <p:sp>
          <p:nvSpPr>
            <p:cNvPr id="627730" name="Oval 18"/>
            <p:cNvSpPr>
              <a:spLocks noChangeArrowheads="1"/>
            </p:cNvSpPr>
            <p:nvPr/>
          </p:nvSpPr>
          <p:spPr bwMode="auto">
            <a:xfrm>
              <a:off x="3454" y="1722"/>
              <a:ext cx="714" cy="33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7731" name="AutoShape 19"/>
            <p:cNvCxnSpPr>
              <a:cxnSpLocks noChangeShapeType="1"/>
              <a:stCxn id="627726" idx="6"/>
              <a:endCxn id="627727" idx="2"/>
            </p:cNvCxnSpPr>
            <p:nvPr/>
          </p:nvCxnSpPr>
          <p:spPr bwMode="auto">
            <a:xfrm>
              <a:off x="2993" y="1472"/>
              <a:ext cx="50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7732" name="AutoShape 20"/>
            <p:cNvCxnSpPr>
              <a:cxnSpLocks noChangeShapeType="1"/>
              <a:stCxn id="627727" idx="6"/>
              <a:endCxn id="627728" idx="2"/>
            </p:cNvCxnSpPr>
            <p:nvPr/>
          </p:nvCxnSpPr>
          <p:spPr bwMode="auto">
            <a:xfrm>
              <a:off x="4126" y="1472"/>
              <a:ext cx="54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7733" name="AutoShape 21"/>
            <p:cNvCxnSpPr>
              <a:cxnSpLocks noChangeShapeType="1"/>
              <a:stCxn id="627726" idx="4"/>
              <a:endCxn id="627730" idx="2"/>
            </p:cNvCxnSpPr>
            <p:nvPr/>
          </p:nvCxnSpPr>
          <p:spPr bwMode="auto">
            <a:xfrm rot="16200000" flipH="1">
              <a:off x="2927" y="1362"/>
              <a:ext cx="278" cy="77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7734" name="AutoShape 22"/>
            <p:cNvCxnSpPr>
              <a:cxnSpLocks noChangeShapeType="1"/>
              <a:stCxn id="627728" idx="3"/>
              <a:endCxn id="627730" idx="6"/>
            </p:cNvCxnSpPr>
            <p:nvPr/>
          </p:nvCxnSpPr>
          <p:spPr bwMode="auto">
            <a:xfrm rot="5400000">
              <a:off x="4307" y="1432"/>
              <a:ext cx="318" cy="59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7735" name="AutoShape 23"/>
            <p:cNvCxnSpPr>
              <a:cxnSpLocks noChangeShapeType="1"/>
              <a:stCxn id="627730" idx="4"/>
              <a:endCxn id="627730" idx="6"/>
            </p:cNvCxnSpPr>
            <p:nvPr/>
          </p:nvCxnSpPr>
          <p:spPr bwMode="auto">
            <a:xfrm rot="5400000" flipH="1" flipV="1">
              <a:off x="3906" y="1794"/>
              <a:ext cx="167" cy="357"/>
            </a:xfrm>
            <a:prstGeom prst="curvedConnector4">
              <a:avLst>
                <a:gd name="adj1" fmla="val -50000"/>
                <a:gd name="adj2" fmla="val 13529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7736" name="AutoShape 24"/>
            <p:cNvCxnSpPr>
              <a:cxnSpLocks noChangeShapeType="1"/>
              <a:stCxn id="627727" idx="7"/>
              <a:endCxn id="627727" idx="0"/>
            </p:cNvCxnSpPr>
            <p:nvPr/>
          </p:nvCxnSpPr>
          <p:spPr bwMode="auto">
            <a:xfrm rot="5400000" flipH="1">
              <a:off x="3902" y="1242"/>
              <a:ext cx="41" cy="223"/>
            </a:xfrm>
            <a:prstGeom prst="curvedConnector3">
              <a:avLst>
                <a:gd name="adj1" fmla="val 30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7737" name="AutoShape 25"/>
            <p:cNvCxnSpPr>
              <a:cxnSpLocks noChangeShapeType="1"/>
              <a:stCxn id="627726" idx="0"/>
              <a:endCxn id="627728" idx="0"/>
            </p:cNvCxnSpPr>
            <p:nvPr/>
          </p:nvCxnSpPr>
          <p:spPr bwMode="auto">
            <a:xfrm rot="5400000" flipV="1">
              <a:off x="3831" y="180"/>
              <a:ext cx="1" cy="2308"/>
            </a:xfrm>
            <a:prstGeom prst="curvedConnector3">
              <a:avLst>
                <a:gd name="adj1" fmla="val -515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7738" name="Text Box 26"/>
            <p:cNvSpPr txBox="1">
              <a:spLocks noChangeArrowheads="1"/>
            </p:cNvSpPr>
            <p:nvPr/>
          </p:nvSpPr>
          <p:spPr bwMode="auto">
            <a:xfrm>
              <a:off x="2994" y="1397"/>
              <a:ext cx="448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connect()</a:t>
              </a:r>
            </a:p>
          </p:txBody>
        </p:sp>
        <p:sp>
          <p:nvSpPr>
            <p:cNvPr id="627739" name="Text Box 27"/>
            <p:cNvSpPr txBox="1">
              <a:spLocks noChangeArrowheads="1"/>
            </p:cNvSpPr>
            <p:nvPr/>
          </p:nvSpPr>
          <p:spPr bwMode="auto">
            <a:xfrm>
              <a:off x="4173" y="1397"/>
              <a:ext cx="357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close()</a:t>
              </a:r>
            </a:p>
          </p:txBody>
        </p:sp>
        <p:sp>
          <p:nvSpPr>
            <p:cNvPr id="627740" name="Text Box 28"/>
            <p:cNvSpPr txBox="1">
              <a:spLocks noChangeArrowheads="1"/>
            </p:cNvSpPr>
            <p:nvPr/>
          </p:nvSpPr>
          <p:spPr bwMode="auto">
            <a:xfrm>
              <a:off x="3696" y="1056"/>
              <a:ext cx="77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getInputStream()</a:t>
              </a:r>
            </a:p>
            <a:p>
              <a:r>
                <a:rPr lang="en-US" sz="1000"/>
                <a:t>getOutputStream()</a:t>
              </a:r>
            </a:p>
          </p:txBody>
        </p:sp>
        <p:sp>
          <p:nvSpPr>
            <p:cNvPr id="627741" name="Text Box 29"/>
            <p:cNvSpPr txBox="1">
              <a:spLocks noChangeArrowheads="1"/>
            </p:cNvSpPr>
            <p:nvPr/>
          </p:nvSpPr>
          <p:spPr bwMode="auto">
            <a:xfrm>
              <a:off x="4512" y="1776"/>
              <a:ext cx="77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getInputStream()</a:t>
              </a:r>
            </a:p>
            <a:p>
              <a:r>
                <a:rPr lang="en-US" sz="1000"/>
                <a:t>getOutputStream()</a:t>
              </a:r>
            </a:p>
          </p:txBody>
        </p:sp>
        <p:sp>
          <p:nvSpPr>
            <p:cNvPr id="627742" name="Text Box 30"/>
            <p:cNvSpPr txBox="1">
              <a:spLocks noChangeArrowheads="1"/>
            </p:cNvSpPr>
            <p:nvPr/>
          </p:nvSpPr>
          <p:spPr bwMode="auto">
            <a:xfrm>
              <a:off x="2208" y="1824"/>
              <a:ext cx="79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/>
                <a:t>getInputStream()</a:t>
              </a:r>
            </a:p>
            <a:p>
              <a:r>
                <a:rPr lang="en-US" sz="1000"/>
                <a:t>getOutputStream()</a:t>
              </a:r>
            </a:p>
          </p:txBody>
        </p:sp>
        <p:sp>
          <p:nvSpPr>
            <p:cNvPr id="627743" name="Text Box 31"/>
            <p:cNvSpPr txBox="1">
              <a:spLocks noChangeArrowheads="1"/>
            </p:cNvSpPr>
            <p:nvPr/>
          </p:nvSpPr>
          <p:spPr bwMode="auto">
            <a:xfrm>
              <a:off x="3648" y="816"/>
              <a:ext cx="356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close()</a:t>
              </a:r>
            </a:p>
          </p:txBody>
        </p:sp>
      </p:grpSp>
      <p:sp>
        <p:nvSpPr>
          <p:cNvPr id="627775" name="Rectangle 63"/>
          <p:cNvSpPr>
            <a:spLocks noChangeArrowheads="1"/>
          </p:cNvSpPr>
          <p:nvPr/>
        </p:nvSpPr>
        <p:spPr bwMode="auto">
          <a:xfrm>
            <a:off x="228600" y="1600200"/>
            <a:ext cx="45720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Font typeface="Arial" charset="0"/>
              <a:buNone/>
            </a:pPr>
            <a:r>
              <a:rPr lang="ja-JP" altLang="en-US" b="1" dirty="0"/>
              <a:t>“</a:t>
            </a:r>
            <a:r>
              <a:rPr lang="en-US" b="1" dirty="0" smtClean="0"/>
              <a:t>Don’t </a:t>
            </a:r>
            <a:r>
              <a:rPr lang="en-US" b="1" dirty="0"/>
              <a:t>use a Socket </a:t>
            </a:r>
          </a:p>
          <a:p>
            <a:pPr algn="l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Font typeface="Arial" charset="0"/>
              <a:buNone/>
            </a:pPr>
            <a:r>
              <a:rPr lang="en-US" b="1" dirty="0" smtClean="0"/>
              <a:t>  unless </a:t>
            </a:r>
            <a:r>
              <a:rPr lang="en-US" b="1" dirty="0"/>
              <a:t>it is connected</a:t>
            </a:r>
            <a:r>
              <a:rPr lang="ja-JP" altLang="en-US" b="1" dirty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27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27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627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627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27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27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7" grpId="0" build="p"/>
      <p:bldP spid="6277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BEDCF-965B-BB42-9EB0-1F6D39E18643}" type="slidenum">
              <a:rPr lang="ar-sa"/>
              <a:pPr/>
              <a:t>14</a:t>
            </a:fld>
            <a:endParaRPr lang="en-US"/>
          </a:p>
        </p:txBody>
      </p:sp>
      <p:sp>
        <p:nvSpPr>
          <p:cNvPr id="583682" name="AutoShape 2"/>
          <p:cNvSpPr>
            <a:spLocks noChangeArrowheads="1"/>
          </p:cNvSpPr>
          <p:nvPr/>
        </p:nvSpPr>
        <p:spPr bwMode="auto">
          <a:xfrm>
            <a:off x="533400" y="990600"/>
            <a:ext cx="1676400" cy="685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</a:t>
            </a:r>
            <a:endParaRPr lang="en-US" sz="1800" dirty="0"/>
          </a:p>
          <a:p>
            <a:r>
              <a:rPr lang="en-US" sz="1800" dirty="0"/>
              <a:t>Abstraction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5575" cy="3902075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charset="0"/>
              <a:buNone/>
            </a:pPr>
            <a:r>
              <a:rPr lang="en-US" sz="1800" i="1"/>
              <a:t>AS := { &lt; Abstract Object, TypeState, Unique&gt;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i="1"/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chemeClr val="accent1"/>
                </a:solidFill>
              </a:rPr>
              <a:t>Transfer functions: </a:t>
            </a:r>
            <a:r>
              <a:rPr lang="en-US" sz="1800"/>
              <a:t>Base Abstraction +</a:t>
            </a:r>
          </a:p>
          <a:p>
            <a:pPr lvl="1">
              <a:lnSpc>
                <a:spcPct val="80000"/>
              </a:lnSpc>
            </a:pPr>
            <a:r>
              <a:rPr lang="en-US" sz="1700">
                <a:solidFill>
                  <a:schemeClr val="accent1"/>
                </a:solidFill>
              </a:rPr>
              <a:t> </a:t>
            </a:r>
            <a:r>
              <a:rPr lang="en-US" sz="1700" b="1">
                <a:solidFill>
                  <a:schemeClr val="accent1"/>
                </a:solidFill>
              </a:rPr>
              <a:t>Unique := true (U)</a:t>
            </a:r>
            <a:r>
              <a:rPr lang="en-US" sz="1700">
                <a:solidFill>
                  <a:schemeClr val="accent1"/>
                </a:solidFill>
              </a:rPr>
              <a:t>    </a:t>
            </a:r>
            <a:r>
              <a:rPr lang="en-US" sz="1700"/>
              <a:t>when </a:t>
            </a:r>
            <a:r>
              <a:rPr lang="en-US" sz="1700" i="1"/>
              <a:t>creating</a:t>
            </a:r>
            <a:r>
              <a:rPr lang="en-US" sz="1700"/>
              <a:t> factoid at allocation site</a:t>
            </a:r>
          </a:p>
          <a:p>
            <a:pPr lvl="1">
              <a:lnSpc>
                <a:spcPct val="80000"/>
              </a:lnSpc>
            </a:pPr>
            <a:r>
              <a:rPr lang="en-US" sz="1700">
                <a:solidFill>
                  <a:schemeClr val="accent1"/>
                </a:solidFill>
              </a:rPr>
              <a:t> </a:t>
            </a:r>
            <a:r>
              <a:rPr lang="en-US" sz="1700" b="1">
                <a:solidFill>
                  <a:schemeClr val="accent1"/>
                </a:solidFill>
              </a:rPr>
              <a:t>Unique := false (¬U)</a:t>
            </a:r>
            <a:r>
              <a:rPr lang="en-US" sz="1700">
                <a:solidFill>
                  <a:schemeClr val="accent1"/>
                </a:solidFill>
              </a:rPr>
              <a:t> </a:t>
            </a:r>
            <a:r>
              <a:rPr lang="en-US" sz="1700"/>
              <a:t>when </a:t>
            </a:r>
            <a:r>
              <a:rPr lang="en-US" sz="1700" i="1"/>
              <a:t>propagating</a:t>
            </a:r>
            <a:r>
              <a:rPr lang="en-US" sz="1700"/>
              <a:t> factoid </a:t>
            </a:r>
            <a:r>
              <a:rPr lang="en-US" sz="1700" i="1"/>
              <a:t>through</a:t>
            </a:r>
            <a:r>
              <a:rPr lang="en-US" sz="1700"/>
              <a:t> an allocation site</a:t>
            </a:r>
          </a:p>
          <a:p>
            <a:pPr>
              <a:lnSpc>
                <a:spcPct val="80000"/>
              </a:lnSpc>
            </a:pPr>
            <a:r>
              <a:rPr lang="en-US" sz="1800"/>
              <a:t>Intuition: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Unique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≈ </a:t>
            </a:r>
            <a:r>
              <a:rPr lang="ja-JP" altLang="en-US" sz="1800"/>
              <a:t>“</a:t>
            </a:r>
            <a:r>
              <a:rPr lang="en-US" sz="1800">
                <a:latin typeface="Symbol" charset="0"/>
                <a:sym typeface="Symbol" charset="0"/>
              </a:rPr>
              <a:t> </a:t>
            </a:r>
            <a:r>
              <a:rPr lang="en-US" sz="1800">
                <a:sym typeface="Symbol" charset="0"/>
              </a:rPr>
              <a:t>exactly one concrete instance of abstract object</a:t>
            </a:r>
            <a:r>
              <a:rPr lang="ja-JP" altLang="en-US" sz="1800">
                <a:sym typeface="Symbol" charset="0"/>
              </a:rPr>
              <a:t>”</a:t>
            </a:r>
            <a:endParaRPr lang="en-US" sz="1800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sym typeface="Symbol" charset="0"/>
              </a:rPr>
              <a:t>Strong Updates allowed for </a:t>
            </a:r>
            <a:r>
              <a:rPr lang="en-US" sz="1800" i="1">
                <a:sym typeface="Symbol" charset="0"/>
              </a:rPr>
              <a:t>e.op()</a:t>
            </a:r>
            <a:r>
              <a:rPr lang="en-US" sz="1800">
                <a:sym typeface="Symbol" charset="0"/>
              </a:rPr>
              <a:t> when</a:t>
            </a:r>
          </a:p>
          <a:p>
            <a:pPr lvl="1">
              <a:lnSpc>
                <a:spcPct val="80000"/>
              </a:lnSpc>
            </a:pPr>
            <a:r>
              <a:rPr lang="en-US" sz="1700">
                <a:sym typeface="Symbol" charset="0"/>
              </a:rPr>
              <a:t>Unique</a:t>
            </a:r>
          </a:p>
          <a:p>
            <a:pPr lvl="1">
              <a:lnSpc>
                <a:spcPct val="80000"/>
              </a:lnSpc>
            </a:pPr>
            <a:r>
              <a:rPr lang="en-US" sz="1700" i="1">
                <a:sym typeface="Symbol" charset="0"/>
              </a:rPr>
              <a:t>e </a:t>
            </a:r>
            <a:r>
              <a:rPr lang="en-US" sz="1700">
                <a:sym typeface="Symbol" charset="0"/>
              </a:rPr>
              <a:t>may point to exactly one abstract object</a:t>
            </a:r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Works sometimes (80%)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AECC-DD8B-4647-94A0-4B18E3749EE4}" type="slidenum">
              <a:rPr lang="ar-sa"/>
              <a:pPr/>
              <a:t>15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0200" y="3505200"/>
            <a:ext cx="6477000" cy="25146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400">
                <a:latin typeface="Courier New" charset="0"/>
              </a:rPr>
              <a:t>open(Socket s) { s.connect();}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talk(Socket s) { s.getOutputStream()).write(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>
                <a:latin typeface="Courier New" charset="0"/>
              </a:rPr>
              <a:t>hello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>
                <a:latin typeface="Courier New" charset="0"/>
              </a:rPr>
              <a:t>); 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dispose(Socket s) { s.close(); 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main() {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Socket s = new Socket(); //S  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open(s);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talk(s);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dispose(s);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400">
              <a:latin typeface="Courier New" charset="0"/>
            </a:endParaRPr>
          </a:p>
        </p:txBody>
      </p:sp>
      <p:sp>
        <p:nvSpPr>
          <p:cNvPr id="642051" name="Rectangle 3"/>
          <p:cNvSpPr>
            <a:spLocks noChangeArrowheads="1"/>
          </p:cNvSpPr>
          <p:nvPr/>
        </p:nvSpPr>
        <p:spPr bwMode="auto">
          <a:xfrm>
            <a:off x="3657600" y="4779256"/>
            <a:ext cx="419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&lt;S,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U&gt;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folHlink"/>
                </a:solidFill>
              </a:rPr>
              <a:t>&lt;S, connected, U&gt;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folHlink"/>
                </a:solidFill>
              </a:rPr>
              <a:t>&lt;S, connected, U&gt; </a:t>
            </a:r>
            <a:r>
              <a:rPr lang="en-US" sz="1400" b="1" i="1" dirty="0">
                <a:solidFill>
                  <a:srgbClr val="009900"/>
                </a:solidFill>
                <a:sym typeface="Wingdings" charset="0"/>
              </a:rPr>
              <a:t></a:t>
            </a:r>
          </a:p>
          <a:p>
            <a:pPr marL="228600" indent="-228600" algn="l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</a:pPr>
            <a:endParaRPr lang="en-US" b="1" i="1" dirty="0">
              <a:solidFill>
                <a:srgbClr val="009900"/>
              </a:solidFill>
            </a:endParaRPr>
          </a:p>
        </p:txBody>
      </p:sp>
      <p:sp>
        <p:nvSpPr>
          <p:cNvPr id="642053" name="AutoShape 5"/>
          <p:cNvSpPr>
            <a:spLocks noChangeArrowheads="1"/>
          </p:cNvSpPr>
          <p:nvPr/>
        </p:nvSpPr>
        <p:spPr bwMode="auto">
          <a:xfrm>
            <a:off x="966788" y="838200"/>
            <a:ext cx="1309687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</a:t>
            </a:r>
            <a:endParaRPr lang="en-US" sz="1800" dirty="0"/>
          </a:p>
          <a:p>
            <a:r>
              <a:rPr lang="en-US" sz="1800" dirty="0"/>
              <a:t>Abstraction</a:t>
            </a:r>
          </a:p>
        </p:txBody>
      </p:sp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2819400" y="990600"/>
            <a:ext cx="16732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/>
              <a:t>Strong updates</a:t>
            </a:r>
          </a:p>
        </p:txBody>
      </p:sp>
      <p:grpSp>
        <p:nvGrpSpPr>
          <p:cNvPr id="642057" name="Group 9"/>
          <p:cNvGrpSpPr>
            <a:grpSpLocks/>
          </p:cNvGrpSpPr>
          <p:nvPr/>
        </p:nvGrpSpPr>
        <p:grpSpPr bwMode="auto">
          <a:xfrm>
            <a:off x="1828800" y="1295400"/>
            <a:ext cx="4908550" cy="1968500"/>
            <a:chOff x="2208" y="816"/>
            <a:chExt cx="3092" cy="1240"/>
          </a:xfrm>
        </p:grpSpPr>
        <p:sp>
          <p:nvSpPr>
            <p:cNvPr id="642058" name="Oval 10"/>
            <p:cNvSpPr>
              <a:spLocks noChangeArrowheads="1"/>
            </p:cNvSpPr>
            <p:nvPr/>
          </p:nvSpPr>
          <p:spPr bwMode="auto">
            <a:xfrm>
              <a:off x="2364" y="1333"/>
              <a:ext cx="629" cy="27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init</a:t>
              </a:r>
            </a:p>
          </p:txBody>
        </p:sp>
        <p:sp>
          <p:nvSpPr>
            <p:cNvPr id="642059" name="Oval 11"/>
            <p:cNvSpPr>
              <a:spLocks noChangeArrowheads="1"/>
            </p:cNvSpPr>
            <p:nvPr/>
          </p:nvSpPr>
          <p:spPr bwMode="auto">
            <a:xfrm>
              <a:off x="3496" y="1333"/>
              <a:ext cx="630" cy="278"/>
            </a:xfrm>
            <a:prstGeom prst="ellips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folHlink"/>
                  </a:solidFill>
                </a:rPr>
                <a:t>connected</a:t>
              </a:r>
            </a:p>
          </p:txBody>
        </p:sp>
        <p:sp>
          <p:nvSpPr>
            <p:cNvPr id="642060" name="Oval 12"/>
            <p:cNvSpPr>
              <a:spLocks noChangeArrowheads="1"/>
            </p:cNvSpPr>
            <p:nvPr/>
          </p:nvSpPr>
          <p:spPr bwMode="auto">
            <a:xfrm>
              <a:off x="4671" y="1333"/>
              <a:ext cx="629" cy="278"/>
            </a:xfrm>
            <a:prstGeom prst="ellips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9900"/>
                  </a:solidFill>
                </a:rPr>
                <a:t>closed</a:t>
              </a:r>
            </a:p>
          </p:txBody>
        </p:sp>
        <p:sp>
          <p:nvSpPr>
            <p:cNvPr id="642061" name="Oval 13"/>
            <p:cNvSpPr>
              <a:spLocks noChangeArrowheads="1"/>
            </p:cNvSpPr>
            <p:nvPr/>
          </p:nvSpPr>
          <p:spPr bwMode="auto">
            <a:xfrm>
              <a:off x="3496" y="1750"/>
              <a:ext cx="630" cy="27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FF0000"/>
                  </a:solidFill>
                </a:rPr>
                <a:t>err</a:t>
              </a:r>
            </a:p>
          </p:txBody>
        </p:sp>
        <p:sp>
          <p:nvSpPr>
            <p:cNvPr id="642062" name="Oval 14"/>
            <p:cNvSpPr>
              <a:spLocks noChangeArrowheads="1"/>
            </p:cNvSpPr>
            <p:nvPr/>
          </p:nvSpPr>
          <p:spPr bwMode="auto">
            <a:xfrm>
              <a:off x="3454" y="1722"/>
              <a:ext cx="714" cy="33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2063" name="AutoShape 15"/>
            <p:cNvCxnSpPr>
              <a:cxnSpLocks noChangeShapeType="1"/>
              <a:stCxn id="642058" idx="6"/>
              <a:endCxn id="642059" idx="2"/>
            </p:cNvCxnSpPr>
            <p:nvPr/>
          </p:nvCxnSpPr>
          <p:spPr bwMode="auto">
            <a:xfrm>
              <a:off x="2993" y="1472"/>
              <a:ext cx="50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2064" name="AutoShape 16"/>
            <p:cNvCxnSpPr>
              <a:cxnSpLocks noChangeShapeType="1"/>
              <a:stCxn id="642059" idx="6"/>
              <a:endCxn id="642060" idx="2"/>
            </p:cNvCxnSpPr>
            <p:nvPr/>
          </p:nvCxnSpPr>
          <p:spPr bwMode="auto">
            <a:xfrm>
              <a:off x="4126" y="1472"/>
              <a:ext cx="54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2065" name="AutoShape 17"/>
            <p:cNvCxnSpPr>
              <a:cxnSpLocks noChangeShapeType="1"/>
              <a:stCxn id="642058" idx="4"/>
              <a:endCxn id="642062" idx="2"/>
            </p:cNvCxnSpPr>
            <p:nvPr/>
          </p:nvCxnSpPr>
          <p:spPr bwMode="auto">
            <a:xfrm rot="16200000" flipH="1">
              <a:off x="2927" y="1362"/>
              <a:ext cx="278" cy="77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2066" name="AutoShape 18"/>
            <p:cNvCxnSpPr>
              <a:cxnSpLocks noChangeShapeType="1"/>
              <a:stCxn id="642060" idx="3"/>
              <a:endCxn id="642062" idx="6"/>
            </p:cNvCxnSpPr>
            <p:nvPr/>
          </p:nvCxnSpPr>
          <p:spPr bwMode="auto">
            <a:xfrm rot="5400000">
              <a:off x="4307" y="1432"/>
              <a:ext cx="318" cy="59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2067" name="AutoShape 19"/>
            <p:cNvCxnSpPr>
              <a:cxnSpLocks noChangeShapeType="1"/>
              <a:stCxn id="642062" idx="4"/>
              <a:endCxn id="642062" idx="6"/>
            </p:cNvCxnSpPr>
            <p:nvPr/>
          </p:nvCxnSpPr>
          <p:spPr bwMode="auto">
            <a:xfrm rot="5400000" flipH="1" flipV="1">
              <a:off x="3906" y="1794"/>
              <a:ext cx="167" cy="357"/>
            </a:xfrm>
            <a:prstGeom prst="curvedConnector4">
              <a:avLst>
                <a:gd name="adj1" fmla="val -50000"/>
                <a:gd name="adj2" fmla="val 13529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2068" name="AutoShape 20"/>
            <p:cNvCxnSpPr>
              <a:cxnSpLocks noChangeShapeType="1"/>
              <a:stCxn id="642059" idx="7"/>
              <a:endCxn id="642059" idx="0"/>
            </p:cNvCxnSpPr>
            <p:nvPr/>
          </p:nvCxnSpPr>
          <p:spPr bwMode="auto">
            <a:xfrm rot="5400000" flipH="1">
              <a:off x="3902" y="1242"/>
              <a:ext cx="41" cy="223"/>
            </a:xfrm>
            <a:prstGeom prst="curvedConnector3">
              <a:avLst>
                <a:gd name="adj1" fmla="val 30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2069" name="AutoShape 21"/>
            <p:cNvCxnSpPr>
              <a:cxnSpLocks noChangeShapeType="1"/>
              <a:stCxn id="642058" idx="0"/>
              <a:endCxn id="642060" idx="0"/>
            </p:cNvCxnSpPr>
            <p:nvPr/>
          </p:nvCxnSpPr>
          <p:spPr bwMode="auto">
            <a:xfrm rot="5400000" flipV="1">
              <a:off x="3831" y="180"/>
              <a:ext cx="1" cy="2308"/>
            </a:xfrm>
            <a:prstGeom prst="curvedConnector3">
              <a:avLst>
                <a:gd name="adj1" fmla="val -515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2070" name="Text Box 22"/>
            <p:cNvSpPr txBox="1">
              <a:spLocks noChangeArrowheads="1"/>
            </p:cNvSpPr>
            <p:nvPr/>
          </p:nvSpPr>
          <p:spPr bwMode="auto">
            <a:xfrm>
              <a:off x="2994" y="1397"/>
              <a:ext cx="448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connect()</a:t>
              </a:r>
            </a:p>
          </p:txBody>
        </p:sp>
        <p:sp>
          <p:nvSpPr>
            <p:cNvPr id="642071" name="Text Box 23"/>
            <p:cNvSpPr txBox="1">
              <a:spLocks noChangeArrowheads="1"/>
            </p:cNvSpPr>
            <p:nvPr/>
          </p:nvSpPr>
          <p:spPr bwMode="auto">
            <a:xfrm>
              <a:off x="4173" y="1397"/>
              <a:ext cx="357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close()</a:t>
              </a:r>
            </a:p>
          </p:txBody>
        </p:sp>
        <p:sp>
          <p:nvSpPr>
            <p:cNvPr id="642072" name="Text Box 24"/>
            <p:cNvSpPr txBox="1">
              <a:spLocks noChangeArrowheads="1"/>
            </p:cNvSpPr>
            <p:nvPr/>
          </p:nvSpPr>
          <p:spPr bwMode="auto">
            <a:xfrm>
              <a:off x="3696" y="1056"/>
              <a:ext cx="77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getInputStream()</a:t>
              </a:r>
            </a:p>
            <a:p>
              <a:r>
                <a:rPr lang="en-US" sz="1000"/>
                <a:t>getOutputStream()</a:t>
              </a:r>
            </a:p>
          </p:txBody>
        </p:sp>
        <p:sp>
          <p:nvSpPr>
            <p:cNvPr id="642073" name="Text Box 25"/>
            <p:cNvSpPr txBox="1">
              <a:spLocks noChangeArrowheads="1"/>
            </p:cNvSpPr>
            <p:nvPr/>
          </p:nvSpPr>
          <p:spPr bwMode="auto">
            <a:xfrm>
              <a:off x="4512" y="1776"/>
              <a:ext cx="77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getInputStream()</a:t>
              </a:r>
            </a:p>
            <a:p>
              <a:r>
                <a:rPr lang="en-US" sz="1000"/>
                <a:t>getOutputStream()</a:t>
              </a:r>
            </a:p>
          </p:txBody>
        </p:sp>
        <p:sp>
          <p:nvSpPr>
            <p:cNvPr id="642074" name="Text Box 26"/>
            <p:cNvSpPr txBox="1">
              <a:spLocks noChangeArrowheads="1"/>
            </p:cNvSpPr>
            <p:nvPr/>
          </p:nvSpPr>
          <p:spPr bwMode="auto">
            <a:xfrm>
              <a:off x="2208" y="1824"/>
              <a:ext cx="79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/>
                <a:t>getInputStream()</a:t>
              </a:r>
            </a:p>
            <a:p>
              <a:r>
                <a:rPr lang="en-US" sz="1000"/>
                <a:t>getOutputStream()</a:t>
              </a:r>
            </a:p>
          </p:txBody>
        </p:sp>
        <p:sp>
          <p:nvSpPr>
            <p:cNvPr id="642075" name="Text Box 27"/>
            <p:cNvSpPr txBox="1">
              <a:spLocks noChangeArrowheads="1"/>
            </p:cNvSpPr>
            <p:nvPr/>
          </p:nvSpPr>
          <p:spPr bwMode="auto">
            <a:xfrm>
              <a:off x="3648" y="816"/>
              <a:ext cx="356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close()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4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4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4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4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5F72-5FA8-6041-9E7F-6CB3224BE68E}" type="slidenum">
              <a:rPr lang="ar-sa"/>
              <a:pPr/>
              <a:t>16</a:t>
            </a:fld>
            <a:endParaRPr 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76413"/>
            <a:ext cx="7315200" cy="39020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open(Socket s) { </a:t>
            </a:r>
            <a:r>
              <a:rPr lang="en-US" sz="1600" dirty="0" err="1">
                <a:latin typeface="Courier New" charset="0"/>
              </a:rPr>
              <a:t>s.connect</a:t>
            </a:r>
            <a:r>
              <a:rPr lang="en-US" sz="1600" dirty="0">
                <a:latin typeface="Courier New" charset="0"/>
              </a:rPr>
              <a:t>();}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talk(Socket s) { </a:t>
            </a:r>
            <a:r>
              <a:rPr lang="en-US" sz="1600" dirty="0" err="1">
                <a:latin typeface="Courier New" charset="0"/>
              </a:rPr>
              <a:t>s.getOutputStream</a:t>
            </a:r>
            <a:r>
              <a:rPr lang="en-US" sz="1600" dirty="0">
                <a:latin typeface="Courier New" charset="0"/>
              </a:rPr>
              <a:t>()).write(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Courier New" charset="0"/>
              </a:rPr>
              <a:t>hello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Courier New" charset="0"/>
              </a:rPr>
              <a:t>); 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dispose(Socket s) { </a:t>
            </a:r>
            <a:r>
              <a:rPr lang="en-US" sz="1600" dirty="0" err="1">
                <a:latin typeface="Courier New" charset="0"/>
              </a:rPr>
              <a:t>s.close</a:t>
            </a:r>
            <a:r>
              <a:rPr lang="en-US" sz="1600" dirty="0">
                <a:latin typeface="Courier New" charset="0"/>
              </a:rPr>
              <a:t>(); 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main() {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while (…) {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Socket s = new Socket(); //S  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open(s);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talk(s);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dispose(s);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}</a:t>
            </a:r>
          </a:p>
          <a:p>
            <a:pPr>
              <a:spcBef>
                <a:spcPct val="150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 dirty="0">
              <a:latin typeface="Courier New" charset="0"/>
            </a:endParaRP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2514600" y="3528040"/>
            <a:ext cx="2286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&lt;S,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U&gt;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folHlink"/>
                </a:solidFill>
              </a:rPr>
              <a:t>&lt;S, connected, U&gt;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folHlink"/>
                </a:solidFill>
              </a:rPr>
              <a:t>&lt;S, connected, U&gt;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rgbClr val="009900"/>
                </a:solidFill>
              </a:rPr>
              <a:t>&lt;S, closed, U&gt;</a:t>
            </a:r>
          </a:p>
        </p:txBody>
      </p:sp>
      <p:sp>
        <p:nvSpPr>
          <p:cNvPr id="643077" name="AutoShape 5"/>
          <p:cNvSpPr>
            <a:spLocks noChangeArrowheads="1"/>
          </p:cNvSpPr>
          <p:nvPr/>
        </p:nvSpPr>
        <p:spPr bwMode="auto">
          <a:xfrm>
            <a:off x="966070" y="838200"/>
            <a:ext cx="1309687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</a:t>
            </a:r>
            <a:endParaRPr lang="en-US" sz="1800" dirty="0"/>
          </a:p>
          <a:p>
            <a:r>
              <a:rPr lang="en-US" sz="1800" dirty="0"/>
              <a:t>Abstraction</a:t>
            </a:r>
          </a:p>
        </p:txBody>
      </p:sp>
      <p:sp>
        <p:nvSpPr>
          <p:cNvPr id="643080" name="Text Box 8"/>
          <p:cNvSpPr txBox="1">
            <a:spLocks noChangeArrowheads="1"/>
          </p:cNvSpPr>
          <p:nvPr/>
        </p:nvSpPr>
        <p:spPr bwMode="auto">
          <a:xfrm>
            <a:off x="2819400" y="990600"/>
            <a:ext cx="27717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/>
              <a:t>More than just singletons?</a:t>
            </a:r>
          </a:p>
        </p:txBody>
      </p:sp>
      <p:sp>
        <p:nvSpPr>
          <p:cNvPr id="643100" name="Rectangle 28"/>
          <p:cNvSpPr>
            <a:spLocks noChangeArrowheads="1"/>
          </p:cNvSpPr>
          <p:nvPr/>
        </p:nvSpPr>
        <p:spPr bwMode="auto">
          <a:xfrm>
            <a:off x="4343400" y="3255256"/>
            <a:ext cx="518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rgbClr val="009900"/>
                </a:solidFill>
              </a:rPr>
              <a:t>&lt;S, closed, U&gt;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rgbClr val="009900"/>
                </a:solidFill>
              </a:rPr>
              <a:t>&lt;S, closed, ¬U&gt; </a:t>
            </a:r>
            <a:r>
              <a:rPr lang="en-US" sz="1400" b="1" i="1" dirty="0">
                <a:solidFill>
                  <a:schemeClr val="tx2"/>
                </a:solidFill>
              </a:rPr>
              <a:t>&lt;S,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 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rgbClr val="009900"/>
                </a:solidFill>
              </a:rPr>
              <a:t>&lt;S, closed, ¬U&gt; </a:t>
            </a:r>
            <a:r>
              <a:rPr lang="en-US" sz="1400" b="1" i="1" dirty="0">
                <a:solidFill>
                  <a:schemeClr val="tx2"/>
                </a:solidFill>
              </a:rPr>
              <a:t>&lt;S,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 &gt; </a:t>
            </a:r>
            <a:r>
              <a:rPr lang="en-US" sz="1400" b="1" i="1" dirty="0">
                <a:solidFill>
                  <a:schemeClr val="folHlink"/>
                </a:solidFill>
              </a:rPr>
              <a:t>&lt;S, connected, ¬U&gt;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rgbClr val="FF0000"/>
                </a:solidFill>
              </a:rPr>
              <a:t>&lt;S,  err, ¬U&gt; ×  ….</a:t>
            </a:r>
          </a:p>
        </p:txBody>
      </p:sp>
      <p:sp>
        <p:nvSpPr>
          <p:cNvPr id="643101" name="Text Box 29"/>
          <p:cNvSpPr txBox="1">
            <a:spLocks noChangeArrowheads="1"/>
          </p:cNvSpPr>
          <p:nvPr/>
        </p:nvSpPr>
        <p:spPr bwMode="auto">
          <a:xfrm>
            <a:off x="1600200" y="5334000"/>
            <a:ext cx="5518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Live analysis to the rescue</a:t>
            </a:r>
          </a:p>
          <a:p>
            <a:pPr algn="l">
              <a:buFont typeface="Wingdings" charset="0"/>
              <a:buChar char="§"/>
            </a:pPr>
            <a:r>
              <a:rPr lang="en-US" sz="2000"/>
              <a:t> Preliminary live analysis oracle</a:t>
            </a:r>
          </a:p>
          <a:p>
            <a:pPr algn="l">
              <a:buFont typeface="Wingdings" charset="0"/>
              <a:buChar char="§"/>
            </a:pPr>
            <a:r>
              <a:rPr lang="en-US" sz="2000"/>
              <a:t> On-the-fly remove unreachable configurations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4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4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4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4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4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4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4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4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4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43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43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643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1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D12E6-EBB1-E34E-B794-D6CD986B422F}" type="slidenum">
              <a:rPr lang="ar-sa"/>
              <a:pPr/>
              <a:t>17</a:t>
            </a:fld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76413"/>
            <a:ext cx="6477000" cy="39020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class SocketHolder {Socket s;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Socket makeSocket() { return new Socket(); // A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open(Socket s) {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  s.connect();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talk(Socket s) {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s.getOutputStream()).write(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>
                <a:latin typeface="Courier New" charset="0"/>
              </a:rPr>
              <a:t>hello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>
                <a:latin typeface="Courier New" charset="0"/>
              </a:rPr>
              <a:t>);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dispose(Socket s) { h.s.close();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main()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while(…)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</a:t>
            </a:r>
            <a:r>
              <a:rPr lang="en-US" sz="1400">
                <a:solidFill>
                  <a:srgbClr val="FF0000"/>
                </a:solidFill>
                <a:latin typeface="Courier New" charset="0"/>
              </a:rPr>
              <a:t>SocketHolder h = new SocketHolder();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     h.s = makeSocket();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     Socket s = makeSocket();</a:t>
            </a:r>
            <a:r>
              <a:rPr lang="en-US" sz="1400">
                <a:latin typeface="Courier New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open(h.s);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talk(h.s);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dispose(h.s);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open(s);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talk(s);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400" b="0">
              <a:latin typeface="Courier New" charset="0"/>
            </a:endParaRPr>
          </a:p>
        </p:txBody>
      </p:sp>
      <p:sp>
        <p:nvSpPr>
          <p:cNvPr id="632846" name="Rectangle 14"/>
          <p:cNvSpPr>
            <a:spLocks noChangeArrowheads="1"/>
          </p:cNvSpPr>
          <p:nvPr/>
        </p:nvSpPr>
        <p:spPr bwMode="auto">
          <a:xfrm>
            <a:off x="3810000" y="4757912"/>
            <a:ext cx="3886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 U&gt;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 , ¬U &gt; </a:t>
            </a:r>
            <a:endParaRPr lang="en-US" sz="1400" b="1" i="1" dirty="0">
              <a:solidFill>
                <a:schemeClr val="tx2"/>
              </a:solidFill>
              <a:sym typeface="Wingdings" charset="0"/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 &gt;  </a:t>
            </a:r>
            <a:r>
              <a:rPr lang="en-US" sz="1400" b="1" i="1" dirty="0">
                <a:solidFill>
                  <a:schemeClr val="folHlink"/>
                </a:solidFill>
              </a:rPr>
              <a:t>&lt;A, connected, ¬U &gt; 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rgbClr val="FF0000"/>
                </a:solidFill>
              </a:rPr>
              <a:t>&lt;A,  err, ¬U&gt; ×  ….</a:t>
            </a:r>
          </a:p>
          <a:p>
            <a:pPr marL="228600" indent="-228600" algn="l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</a:pP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632854" name="AutoShape 22"/>
          <p:cNvSpPr>
            <a:spLocks noChangeArrowheads="1"/>
          </p:cNvSpPr>
          <p:nvPr/>
        </p:nvSpPr>
        <p:spPr bwMode="auto">
          <a:xfrm>
            <a:off x="966070" y="838200"/>
            <a:ext cx="1309687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</a:t>
            </a:r>
            <a:endParaRPr lang="en-US" sz="1800" dirty="0"/>
          </a:p>
          <a:p>
            <a:r>
              <a:rPr lang="en-US" sz="1800" dirty="0"/>
              <a:t>Abstraction</a:t>
            </a:r>
          </a:p>
        </p:txBody>
      </p:sp>
      <p:sp>
        <p:nvSpPr>
          <p:cNvPr id="632857" name="Text Box 25"/>
          <p:cNvSpPr txBox="1">
            <a:spLocks noChangeArrowheads="1"/>
          </p:cNvSpPr>
          <p:nvPr/>
        </p:nvSpPr>
        <p:spPr bwMode="auto">
          <a:xfrm>
            <a:off x="2971800" y="990600"/>
            <a:ext cx="22288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/>
              <a:t>What about aliasing?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328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328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328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328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328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328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328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328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B4347-09AC-5641-9B8C-64FC7C856A5D}" type="slidenum">
              <a:rPr lang="ar-sa"/>
              <a:pPr/>
              <a:t>18</a:t>
            </a:fld>
            <a:endParaRPr lang="en-US"/>
          </a:p>
        </p:txBody>
      </p:sp>
      <p:sp>
        <p:nvSpPr>
          <p:cNvPr id="584706" name="AutoShape 2"/>
          <p:cNvSpPr>
            <a:spLocks noChangeArrowheads="1"/>
          </p:cNvSpPr>
          <p:nvPr/>
        </p:nvSpPr>
        <p:spPr bwMode="auto">
          <a:xfrm>
            <a:off x="381000" y="609600"/>
            <a:ext cx="1981200" cy="685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Access </a:t>
            </a:r>
            <a:r>
              <a:rPr lang="en-US" sz="1800" dirty="0"/>
              <a:t>Path Must</a:t>
            </a:r>
          </a:p>
          <a:p>
            <a:r>
              <a:rPr lang="en-US" sz="1800" dirty="0"/>
              <a:t>Abstraction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5575" cy="3902075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charset="0"/>
              <a:buNone/>
            </a:pPr>
            <a:r>
              <a:rPr lang="en-US" sz="1600" i="1"/>
              <a:t>AS := { &lt; Abstract Object, TypeState, Unique, Must, May&gt; }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accent1"/>
                </a:solidFill>
              </a:rPr>
              <a:t>Unique Abstraction +</a:t>
            </a:r>
          </a:p>
          <a:p>
            <a:pPr lvl="1">
              <a:lnSpc>
                <a:spcPct val="80000"/>
              </a:lnSpc>
            </a:pPr>
            <a:r>
              <a:rPr lang="en-US" sz="1400" b="1" i="1">
                <a:solidFill>
                  <a:schemeClr val="tx2"/>
                </a:solidFill>
              </a:rPr>
              <a:t>Must :=</a:t>
            </a:r>
            <a:r>
              <a:rPr lang="en-US" sz="1400" b="1">
                <a:solidFill>
                  <a:schemeClr val="tx2"/>
                </a:solidFill>
              </a:rPr>
              <a:t> </a:t>
            </a:r>
            <a:r>
              <a:rPr lang="en-US" sz="1400" b="1"/>
              <a:t>set of symbolic access paths (x.f.g….) that </a:t>
            </a:r>
            <a:r>
              <a:rPr lang="en-US" sz="1400" b="1" i="1"/>
              <a:t>must</a:t>
            </a:r>
            <a:r>
              <a:rPr lang="en-US" sz="1400" b="1"/>
              <a:t> point to the object</a:t>
            </a:r>
          </a:p>
          <a:p>
            <a:pPr lvl="1">
              <a:lnSpc>
                <a:spcPct val="80000"/>
              </a:lnSpc>
            </a:pPr>
            <a:r>
              <a:rPr lang="en-US" sz="1400" b="1" i="1">
                <a:solidFill>
                  <a:schemeClr val="tx2"/>
                </a:solidFill>
              </a:rPr>
              <a:t>May :=</a:t>
            </a:r>
            <a:r>
              <a:rPr lang="en-US" sz="1400" b="1">
                <a:solidFill>
                  <a:schemeClr val="tx2"/>
                </a:solidFill>
              </a:rPr>
              <a:t>  </a:t>
            </a:r>
            <a:r>
              <a:rPr lang="en-US" sz="1400" b="1"/>
              <a:t>false iff </a:t>
            </a:r>
            <a:r>
              <a:rPr lang="en-US" sz="1400" b="1" i="1"/>
              <a:t>all</a:t>
            </a:r>
            <a:r>
              <a:rPr lang="en-US" sz="1400" b="1"/>
              <a:t> possible access paths appear in </a:t>
            </a:r>
            <a:r>
              <a:rPr lang="en-US" sz="1400" b="1" i="1">
                <a:solidFill>
                  <a:schemeClr val="tx2"/>
                </a:solidFill>
              </a:rPr>
              <a:t>Must</a:t>
            </a:r>
            <a:r>
              <a:rPr lang="en-US" sz="1400" b="1"/>
              <a:t> set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accent1"/>
                </a:solidFill>
              </a:rPr>
              <a:t>Flow functions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Only track access paths to </a:t>
            </a:r>
            <a:r>
              <a:rPr lang="ja-JP" altLang="en-US" sz="1400" b="1"/>
              <a:t>“</a:t>
            </a:r>
            <a:r>
              <a:rPr lang="en-US" sz="1400" b="1"/>
              <a:t>interesting</a:t>
            </a:r>
            <a:r>
              <a:rPr lang="ja-JP" altLang="en-US" sz="1400" b="1"/>
              <a:t>”</a:t>
            </a:r>
            <a:r>
              <a:rPr lang="en-US" sz="1400" b="1"/>
              <a:t> objects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Limits computational work dramatically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Less precise than shape analysis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Always sound to discard Must set and set May := true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Allows k-limiting.  Crucial for scalability.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Parameters</a:t>
            </a:r>
          </a:p>
          <a:p>
            <a:pPr lvl="2">
              <a:lnSpc>
                <a:spcPct val="80000"/>
              </a:lnSpc>
            </a:pPr>
            <a:r>
              <a:rPr lang="en-US" sz="1400" i="1"/>
              <a:t>Width</a:t>
            </a:r>
            <a:r>
              <a:rPr lang="en-US" sz="1400"/>
              <a:t>: maximum cardinality of </a:t>
            </a:r>
            <a:r>
              <a:rPr lang="en-US" sz="1400" i="1"/>
              <a:t>Must</a:t>
            </a:r>
            <a:r>
              <a:rPr lang="en-US" sz="1400"/>
              <a:t> Set</a:t>
            </a:r>
          </a:p>
          <a:p>
            <a:pPr lvl="2">
              <a:lnSpc>
                <a:spcPct val="80000"/>
              </a:lnSpc>
            </a:pPr>
            <a:r>
              <a:rPr lang="en-US" sz="1400" i="1"/>
              <a:t>Depth</a:t>
            </a:r>
            <a:r>
              <a:rPr lang="en-US" sz="1400"/>
              <a:t>: maximum length of an individual access path</a:t>
            </a:r>
          </a:p>
          <a:p>
            <a:pPr lvl="2">
              <a:lnSpc>
                <a:spcPct val="80000"/>
              </a:lnSpc>
            </a:pPr>
            <a:r>
              <a:rPr lang="ja-JP" altLang="en-US" sz="1400"/>
              <a:t>“</a:t>
            </a:r>
            <a:r>
              <a:rPr lang="en-US" sz="1400" i="1"/>
              <a:t>interesting</a:t>
            </a:r>
            <a:r>
              <a:rPr lang="ja-JP" altLang="en-US" sz="1400" i="1"/>
              <a:t>”</a:t>
            </a:r>
            <a:r>
              <a:rPr lang="en-US" sz="1400" i="1"/>
              <a:t> objects</a:t>
            </a:r>
            <a:r>
              <a:rPr lang="en-US" sz="1400"/>
              <a:t>:  which objects to track precisely</a:t>
            </a:r>
          </a:p>
          <a:p>
            <a:pPr lvl="3">
              <a:lnSpc>
                <a:spcPct val="80000"/>
              </a:lnSpc>
            </a:pPr>
            <a:r>
              <a:rPr lang="en-US" sz="1400"/>
              <a:t>currently: typestate objects</a:t>
            </a:r>
          </a:p>
          <a:p>
            <a:pPr lvl="1">
              <a:lnSpc>
                <a:spcPct val="80000"/>
              </a:lnSpc>
            </a:pPr>
            <a:r>
              <a:rPr lang="en-US" sz="1400" b="1"/>
              <a:t>Typestate transition for </a:t>
            </a:r>
            <a:r>
              <a:rPr lang="en-US" sz="1400" b="1" i="1"/>
              <a:t>e.op()</a:t>
            </a:r>
            <a:r>
              <a:rPr lang="en-US" sz="1400" b="1"/>
              <a:t> if (</a:t>
            </a:r>
            <a:r>
              <a:rPr lang="en-US" sz="1400" b="1" i="1"/>
              <a:t>e </a:t>
            </a:r>
            <a:r>
              <a:rPr lang="en-US" sz="1400" b="1" i="1">
                <a:latin typeface="Symbol" charset="0"/>
                <a:sym typeface="Symbol" charset="0"/>
              </a:rPr>
              <a:t></a:t>
            </a:r>
            <a:r>
              <a:rPr lang="en-US" sz="1400" b="1" i="1"/>
              <a:t> Must</a:t>
            </a:r>
            <a:r>
              <a:rPr lang="en-US" sz="1400" b="1"/>
              <a:t>) </a:t>
            </a:r>
            <a:r>
              <a:rPr lang="en-US" sz="1400" b="1" i="1">
                <a:latin typeface="Symbol" charset="0"/>
                <a:sym typeface="Symbol" charset="0"/>
              </a:rPr>
              <a:t></a:t>
            </a:r>
            <a:r>
              <a:rPr lang="en-US" sz="1400" b="1"/>
              <a:t> (</a:t>
            </a:r>
            <a:r>
              <a:rPr lang="en-US" sz="1400" b="1" i="1"/>
              <a:t>May </a:t>
            </a:r>
            <a:r>
              <a:rPr lang="en-US" sz="1400" b="1" i="1">
                <a:latin typeface="Symbol" charset="0"/>
                <a:sym typeface="Symbol" charset="0"/>
              </a:rPr>
              <a:t></a:t>
            </a:r>
            <a:r>
              <a:rPr lang="en-US" sz="1400" b="1" i="1"/>
              <a:t> mayPointTo(e,I))</a:t>
            </a:r>
          </a:p>
          <a:p>
            <a:pPr lvl="1">
              <a:lnSpc>
                <a:spcPct val="80000"/>
              </a:lnSpc>
            </a:pPr>
            <a:r>
              <a:rPr lang="en-US" sz="1400" b="1">
                <a:sym typeface="Symbol" charset="0"/>
              </a:rPr>
              <a:t>Strong Updates</a:t>
            </a:r>
          </a:p>
          <a:p>
            <a:pPr lvl="2">
              <a:lnSpc>
                <a:spcPct val="80000"/>
              </a:lnSpc>
            </a:pPr>
            <a:r>
              <a:rPr lang="en-US" sz="1400">
                <a:sym typeface="Symbol" charset="0"/>
              </a:rPr>
              <a:t> allowed for </a:t>
            </a:r>
            <a:r>
              <a:rPr lang="en-US" sz="1400" b="1" i="1">
                <a:sym typeface="Symbol" charset="0"/>
              </a:rPr>
              <a:t>e.op()</a:t>
            </a:r>
            <a:r>
              <a:rPr lang="en-US" sz="1400">
                <a:sym typeface="Symbol" charset="0"/>
              </a:rPr>
              <a:t> when </a:t>
            </a:r>
            <a:r>
              <a:rPr lang="en-US" sz="1400" b="1" i="1"/>
              <a:t>e </a:t>
            </a:r>
            <a:r>
              <a:rPr lang="en-US" sz="1400" b="1" i="1">
                <a:latin typeface="Symbol" charset="0"/>
                <a:sym typeface="Symbol" charset="0"/>
              </a:rPr>
              <a:t></a:t>
            </a:r>
            <a:r>
              <a:rPr lang="en-US" sz="1400" b="1" i="1"/>
              <a:t> Must</a:t>
            </a:r>
            <a:r>
              <a:rPr lang="en-US" sz="1400" b="1"/>
              <a:t> </a:t>
            </a:r>
            <a:r>
              <a:rPr lang="en-US" sz="1400">
                <a:sym typeface="Symbol" charset="0"/>
              </a:rPr>
              <a:t>or unique logic allows it </a:t>
            </a:r>
          </a:p>
          <a:p>
            <a:pPr>
              <a:lnSpc>
                <a:spcPct val="80000"/>
              </a:lnSpc>
            </a:pPr>
            <a:r>
              <a:rPr lang="en-US" sz="1400">
                <a:solidFill>
                  <a:schemeClr val="accent1"/>
                </a:solidFill>
              </a:rPr>
              <a:t>Works sometimes (91%)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7A34D-ADF2-0243-B1FB-CB11502DE69E}" type="slidenum">
              <a:rPr lang="ar-sa"/>
              <a:pPr/>
              <a:t>19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6324600" cy="39020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class SocketHolder {Socket s;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Socket makeSocket() { return new Socket(); // A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init(Socket t) {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  t.connect();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talk(Socket u) {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u.getOutputStream()).write(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>
                <a:latin typeface="Courier New" charset="0"/>
              </a:rPr>
              <a:t>hello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>
                <a:latin typeface="Courier New" charset="0"/>
              </a:rPr>
              <a:t>);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dispose(Socket s) { h.s.close();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main()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while(…)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SocketHolder h = new SocketHolder();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h.s = makeSocket();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Socket s = makeSocket();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init(h.s);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talk(h.s);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dispose(h.s);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init(s);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talk(s);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0">
              <a:latin typeface="Courier New" charset="0"/>
            </a:endParaRP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733800" y="4495800"/>
            <a:ext cx="5410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 U, {</a:t>
            </a:r>
            <a:r>
              <a:rPr lang="en-US" sz="1400" b="1" i="1" dirty="0" err="1">
                <a:solidFill>
                  <a:schemeClr val="tx2"/>
                </a:solidFill>
              </a:rPr>
              <a:t>h.s</a:t>
            </a:r>
            <a:r>
              <a:rPr lang="en-US" sz="1400" b="1" i="1" dirty="0">
                <a:solidFill>
                  <a:schemeClr val="tx2"/>
                </a:solidFill>
              </a:rPr>
              <a:t>}, ¬May&gt;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 , ¬U, {</a:t>
            </a:r>
            <a:r>
              <a:rPr lang="en-US" sz="1400" b="1" i="1" dirty="0" err="1">
                <a:solidFill>
                  <a:schemeClr val="tx2"/>
                </a:solidFill>
              </a:rPr>
              <a:t>h.s</a:t>
            </a:r>
            <a:r>
              <a:rPr lang="en-US" sz="1400" b="1" i="1" dirty="0">
                <a:solidFill>
                  <a:schemeClr val="tx2"/>
                </a:solidFill>
              </a:rPr>
              <a:t>}, ¬May&gt;  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¬U, {s}, ¬May &gt;</a:t>
            </a:r>
            <a:endParaRPr lang="en-US" sz="1400" b="1" i="1" dirty="0">
              <a:solidFill>
                <a:schemeClr val="tx2"/>
              </a:solidFill>
              <a:sym typeface="Wingdings" charset="0"/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folHlink"/>
                </a:solidFill>
              </a:rPr>
              <a:t>&lt;A, connected , ¬U, {</a:t>
            </a:r>
            <a:r>
              <a:rPr lang="en-US" sz="1400" b="1" i="1" dirty="0" err="1">
                <a:solidFill>
                  <a:schemeClr val="folHlink"/>
                </a:solidFill>
              </a:rPr>
              <a:t>h.s</a:t>
            </a:r>
            <a:r>
              <a:rPr lang="en-US" sz="1400" b="1" i="1" dirty="0">
                <a:solidFill>
                  <a:schemeClr val="folHlink"/>
                </a:solidFill>
              </a:rPr>
              <a:t>}, ¬May&gt;</a:t>
            </a:r>
            <a:r>
              <a:rPr lang="en-US" sz="1400" b="1" i="1" dirty="0">
                <a:solidFill>
                  <a:schemeClr val="tx2"/>
                </a:solidFill>
              </a:rPr>
              <a:t>  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¬U, {s}, ¬May &gt;</a:t>
            </a:r>
          </a:p>
        </p:txBody>
      </p:sp>
      <p:grpSp>
        <p:nvGrpSpPr>
          <p:cNvPr id="644100" name="Group 4"/>
          <p:cNvGrpSpPr>
            <a:grpSpLocks/>
          </p:cNvGrpSpPr>
          <p:nvPr/>
        </p:nvGrpSpPr>
        <p:grpSpPr bwMode="auto">
          <a:xfrm>
            <a:off x="762001" y="838200"/>
            <a:ext cx="2591544" cy="533400"/>
            <a:chOff x="2064" y="432"/>
            <a:chExt cx="1583" cy="432"/>
          </a:xfrm>
        </p:grpSpPr>
        <p:sp>
          <p:nvSpPr>
            <p:cNvPr id="644101" name="AutoShape 5"/>
            <p:cNvSpPr>
              <a:spLocks noChangeArrowheads="1"/>
            </p:cNvSpPr>
            <p:nvPr/>
          </p:nvSpPr>
          <p:spPr bwMode="auto">
            <a:xfrm>
              <a:off x="2352" y="432"/>
              <a:ext cx="1056" cy="43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E7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Access </a:t>
              </a:r>
              <a:r>
                <a:rPr lang="en-US" dirty="0"/>
                <a:t>Path Must</a:t>
              </a:r>
            </a:p>
            <a:p>
              <a:r>
                <a:rPr lang="en-US" dirty="0"/>
                <a:t>Abstraction</a:t>
              </a:r>
            </a:p>
          </p:txBody>
        </p:sp>
        <p:cxnSp>
          <p:nvCxnSpPr>
            <p:cNvPr id="644102" name="AutoShape 6"/>
            <p:cNvCxnSpPr>
              <a:cxnSpLocks noChangeShapeType="1"/>
            </p:cNvCxnSpPr>
            <p:nvPr/>
          </p:nvCxnSpPr>
          <p:spPr bwMode="auto">
            <a:xfrm>
              <a:off x="2064" y="679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4103" name="AutoShape 7"/>
            <p:cNvCxnSpPr>
              <a:cxnSpLocks noChangeShapeType="1"/>
            </p:cNvCxnSpPr>
            <p:nvPr/>
          </p:nvCxnSpPr>
          <p:spPr bwMode="auto">
            <a:xfrm flipV="1">
              <a:off x="3414" y="679"/>
              <a:ext cx="23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3810000" y="990600"/>
            <a:ext cx="16541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/>
              <a:t>Better aliasing!</a:t>
            </a:r>
          </a:p>
        </p:txBody>
      </p:sp>
      <p:sp>
        <p:nvSpPr>
          <p:cNvPr id="644105" name="Rectangle 9"/>
          <p:cNvSpPr>
            <a:spLocks noChangeArrowheads="1"/>
          </p:cNvSpPr>
          <p:nvPr/>
        </p:nvSpPr>
        <p:spPr bwMode="auto">
          <a:xfrm>
            <a:off x="2286000" y="2133600"/>
            <a:ext cx="533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>
                <a:solidFill>
                  <a:schemeClr val="tx2"/>
                </a:solidFill>
              </a:rPr>
              <a:t>&lt;A, init , ¬U, {h.s,</a:t>
            </a:r>
            <a:r>
              <a:rPr lang="en-US" sz="1400" b="1" i="1">
                <a:solidFill>
                  <a:srgbClr val="FF0000"/>
                </a:solidFill>
              </a:rPr>
              <a:t> t</a:t>
            </a:r>
            <a:r>
              <a:rPr lang="en-US" sz="1400" b="1" i="1">
                <a:solidFill>
                  <a:schemeClr val="tx2"/>
                </a:solidFill>
              </a:rPr>
              <a:t>}, ¬May&gt;  &lt;A, init, ¬U, {s}, ¬May 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>
                <a:solidFill>
                  <a:schemeClr val="folHlink"/>
                </a:solidFill>
              </a:rPr>
              <a:t>&lt;A, connected , ¬U, {h.s, t}, ¬May&gt;</a:t>
            </a:r>
            <a:r>
              <a:rPr lang="en-US" sz="1400" b="1" i="1">
                <a:solidFill>
                  <a:schemeClr val="tx2"/>
                </a:solidFill>
              </a:rPr>
              <a:t>  &lt;A, init, ¬U, {s}, ¬May &gt;</a:t>
            </a:r>
            <a:endParaRPr lang="en-US" sz="1400" b="1" i="1">
              <a:solidFill>
                <a:schemeClr val="tx2"/>
              </a:solidFill>
              <a:sym typeface="Wingdings" charset="0"/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>
              <a:solidFill>
                <a:schemeClr val="tx2"/>
              </a:solidFill>
              <a:sym typeface="Wingdings" charset="0"/>
            </a:endParaRPr>
          </a:p>
        </p:txBody>
      </p:sp>
      <p:sp>
        <p:nvSpPr>
          <p:cNvPr id="644106" name="Rectangle 10"/>
          <p:cNvSpPr>
            <a:spLocks noChangeArrowheads="1"/>
          </p:cNvSpPr>
          <p:nvPr/>
        </p:nvSpPr>
        <p:spPr bwMode="auto">
          <a:xfrm>
            <a:off x="3810000" y="2743200"/>
            <a:ext cx="533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4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>
                <a:solidFill>
                  <a:schemeClr val="folHlink"/>
                </a:solidFill>
              </a:rPr>
              <a:t>&lt;A, connected , ¬U, {h.s, u}, ¬May&gt;</a:t>
            </a:r>
            <a:r>
              <a:rPr lang="en-US" sz="1400" b="1" i="1">
                <a:solidFill>
                  <a:schemeClr val="tx2"/>
                </a:solidFill>
              </a:rPr>
              <a:t>  &lt;A, init, ¬U, {s}, ¬May &gt;</a:t>
            </a:r>
          </a:p>
          <a:p>
            <a:pPr marL="228600" indent="-228600" algn="l">
              <a:lnSpc>
                <a:spcPct val="14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>
                <a:solidFill>
                  <a:schemeClr val="folHlink"/>
                </a:solidFill>
              </a:rPr>
              <a:t>&lt;A, connected , ¬U, {h.s, u}, ¬May&gt; </a:t>
            </a:r>
            <a:r>
              <a:rPr lang="en-US" sz="1400" b="1" i="1">
                <a:solidFill>
                  <a:srgbClr val="009900"/>
                </a:solidFill>
                <a:sym typeface="Wingdings" charset="0"/>
              </a:rPr>
              <a:t>  …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>
              <a:solidFill>
                <a:srgbClr val="009900"/>
              </a:solidFill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4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4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44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44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44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44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4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4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4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4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76E8F-B4B6-B540-BECC-2D9517E84891}" type="slidenum">
              <a:rPr lang="ar-sa"/>
              <a:pPr/>
              <a:t>2</a:t>
            </a:fld>
            <a:endParaRPr lang="en-US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23621" name="Picture 5" descr="Picture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981200"/>
            <a:ext cx="37338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23622" name="Text Box 6"/>
          <p:cNvSpPr txBox="1">
            <a:spLocks noChangeArrowheads="1"/>
          </p:cNvSpPr>
          <p:nvPr/>
        </p:nvSpPr>
        <p:spPr bwMode="auto">
          <a:xfrm>
            <a:off x="685800" y="1676400"/>
            <a:ext cx="1841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/>
          </a:p>
        </p:txBody>
      </p:sp>
      <p:graphicFrame>
        <p:nvGraphicFramePr>
          <p:cNvPr id="623652" name="Group 36"/>
          <p:cNvGraphicFramePr>
            <a:graphicFrameLocks noGrp="1"/>
          </p:cNvGraphicFramePr>
          <p:nvPr/>
        </p:nvGraphicFramePr>
        <p:xfrm>
          <a:off x="609600" y="2438400"/>
          <a:ext cx="3962400" cy="3502028"/>
        </p:xfrm>
        <a:graphic>
          <a:graphicData uri="http://schemas.openxmlformats.org/drawingml/2006/table">
            <a:tbl>
              <a:tblPr/>
              <a:tblGrid>
                <a:gridCol w="1790700"/>
                <a:gridCol w="2171700"/>
              </a:tblGrid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Defect Removal Cost Multiplier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Requirements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Code,Unit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Function/System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User Acceptance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E0E63-29B0-9842-B20C-6F269E08FCFA}" type="slidenum">
              <a:rPr lang="ar-sa"/>
              <a:pPr/>
              <a:t>20</a:t>
            </a:fld>
            <a:endParaRPr lang="en-US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76413"/>
            <a:ext cx="7467600" cy="39020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class SocketHolder {  Socket s;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Socket makeSocket() { return new Socket(); // A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open(Socket l) {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   l.connect();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talk(Socket s) { s.getOutputStream()).write(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>
                <a:latin typeface="Courier New" charset="0"/>
              </a:rPr>
              <a:t>hello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>
                <a:latin typeface="Courier New" charset="0"/>
              </a:rPr>
              <a:t>);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dispose(Socket s) { h.s.close();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main()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charset="0"/>
              </a:rPr>
              <a:t>Set&lt;SocketHolder&gt; set = new HashSet&lt;SocketHolder&gt;();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charset="0"/>
              </a:rPr>
              <a:t>while(…) {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     SocketHolder h = new SocketHolder();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     h.s = makeSocket();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     set.add(h);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  } 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  for (Iterator&lt;SocketHolder&gt; it = set.iterator(); …)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Courier New" charset="0"/>
              </a:rPr>
              <a:t>     Socket g = it.next().s;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open(g);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talk(g);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dispose(g);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endParaRPr lang="en-US" sz="14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</a:endParaRPr>
          </a:p>
        </p:txBody>
      </p:sp>
      <p:sp>
        <p:nvSpPr>
          <p:cNvPr id="634891" name="Text Box 11"/>
          <p:cNvSpPr txBox="1">
            <a:spLocks noChangeArrowheads="1"/>
          </p:cNvSpPr>
          <p:nvPr/>
        </p:nvSpPr>
        <p:spPr bwMode="auto">
          <a:xfrm>
            <a:off x="3276600" y="609600"/>
            <a:ext cx="3390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/>
              <a:t>What about destructive updates?</a:t>
            </a:r>
          </a:p>
        </p:txBody>
      </p:sp>
      <p:sp>
        <p:nvSpPr>
          <p:cNvPr id="634892" name="Rectangle 12"/>
          <p:cNvSpPr>
            <a:spLocks noChangeArrowheads="1"/>
          </p:cNvSpPr>
          <p:nvPr/>
        </p:nvSpPr>
        <p:spPr bwMode="auto">
          <a:xfrm>
            <a:off x="3733800" y="4540767"/>
            <a:ext cx="5410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 U, {</a:t>
            </a:r>
            <a:r>
              <a:rPr lang="en-US" sz="1400" b="1" i="1" dirty="0" err="1">
                <a:solidFill>
                  <a:schemeClr val="tx2"/>
                </a:solidFill>
              </a:rPr>
              <a:t>h.s</a:t>
            </a:r>
            <a:r>
              <a:rPr lang="en-US" sz="1400" b="1" i="1" dirty="0">
                <a:solidFill>
                  <a:schemeClr val="tx2"/>
                </a:solidFill>
              </a:rPr>
              <a:t>}, ¬May&gt;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 , U, {</a:t>
            </a:r>
            <a:r>
              <a:rPr lang="en-US" sz="1400" b="1" i="1" dirty="0" err="1">
                <a:solidFill>
                  <a:schemeClr val="tx2"/>
                </a:solidFill>
              </a:rPr>
              <a:t>h.s</a:t>
            </a:r>
            <a:r>
              <a:rPr lang="en-US" sz="1400" b="1" i="1" dirty="0">
                <a:solidFill>
                  <a:schemeClr val="tx2"/>
                </a:solidFill>
              </a:rPr>
              <a:t>}, May&gt;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 dirty="0">
              <a:solidFill>
                <a:schemeClr val="tx2"/>
              </a:solidFill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¬U, {}, May 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¬U, {}, May &gt;, </a:t>
            </a:r>
            <a:r>
              <a:rPr lang="en-US" sz="1400" b="1" i="1" dirty="0">
                <a:solidFill>
                  <a:schemeClr val="folHlink"/>
                </a:solidFill>
              </a:rPr>
              <a:t>&lt;A, connected, ¬U, {}, May 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rgbClr val="FF0000"/>
                </a:solidFill>
              </a:rPr>
              <a:t>&lt;A, err, ¬U, {}, May &gt; …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 dirty="0">
              <a:solidFill>
                <a:srgbClr val="FF0000"/>
              </a:solidFill>
            </a:endParaRP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762001" y="838200"/>
            <a:ext cx="2591544" cy="533400"/>
            <a:chOff x="2064" y="432"/>
            <a:chExt cx="1583" cy="432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352" y="432"/>
              <a:ext cx="1056" cy="43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E7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Access </a:t>
              </a:r>
              <a:r>
                <a:rPr lang="en-US" dirty="0"/>
                <a:t>Path Must</a:t>
              </a:r>
            </a:p>
            <a:p>
              <a:r>
                <a:rPr lang="en-US" dirty="0"/>
                <a:t>Abstraction</a:t>
              </a:r>
            </a:p>
          </p:txBody>
        </p:sp>
        <p:cxnSp>
          <p:nvCxnSpPr>
            <p:cNvPr id="20" name="AutoShape 6"/>
            <p:cNvCxnSpPr>
              <a:cxnSpLocks noChangeShapeType="1"/>
            </p:cNvCxnSpPr>
            <p:nvPr/>
          </p:nvCxnSpPr>
          <p:spPr bwMode="auto">
            <a:xfrm>
              <a:off x="2064" y="679"/>
              <a:ext cx="27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7"/>
            <p:cNvCxnSpPr>
              <a:cxnSpLocks noChangeShapeType="1"/>
            </p:cNvCxnSpPr>
            <p:nvPr/>
          </p:nvCxnSpPr>
          <p:spPr bwMode="auto">
            <a:xfrm flipV="1">
              <a:off x="3414" y="679"/>
              <a:ext cx="23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348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348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348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348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348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348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348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348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348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348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2786-7D2A-3649-A8D9-C5F2B9141456}" type="slidenum">
              <a:rPr lang="ar-sa"/>
              <a:pPr/>
              <a:t>21</a:t>
            </a:fld>
            <a:endParaRPr lang="en-US"/>
          </a:p>
        </p:txBody>
      </p:sp>
      <p:sp>
        <p:nvSpPr>
          <p:cNvPr id="660482" name="AutoShape 2"/>
          <p:cNvSpPr>
            <a:spLocks noChangeArrowheads="1"/>
          </p:cNvSpPr>
          <p:nvPr/>
        </p:nvSpPr>
        <p:spPr bwMode="auto">
          <a:xfrm>
            <a:off x="381000" y="609600"/>
            <a:ext cx="2057400" cy="685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Access Path Focus</a:t>
            </a:r>
          </a:p>
          <a:p>
            <a:r>
              <a:rPr lang="en-US" sz="1800" dirty="0" smtClean="0"/>
              <a:t>Abstraction</a:t>
            </a:r>
            <a:endParaRPr lang="en-US" sz="1800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5575" cy="3902075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charset="0"/>
              <a:buNone/>
            </a:pPr>
            <a:r>
              <a:rPr lang="en-US" sz="1600" i="1" dirty="0"/>
              <a:t>AS := { &lt; Abstract Object, </a:t>
            </a:r>
            <a:r>
              <a:rPr lang="en-US" sz="1600" i="1" dirty="0" err="1"/>
              <a:t>TypeState</a:t>
            </a:r>
            <a:r>
              <a:rPr lang="en-US" sz="1600" i="1" dirty="0"/>
              <a:t>, Unique, Must, May, </a:t>
            </a:r>
            <a:r>
              <a:rPr lang="en-US" sz="1600" i="1" dirty="0" err="1"/>
              <a:t>MustNot</a:t>
            </a:r>
            <a:r>
              <a:rPr lang="en-US" sz="1600" i="1" dirty="0"/>
              <a:t>&gt; }</a:t>
            </a:r>
          </a:p>
          <a:p>
            <a:r>
              <a:rPr lang="en-US" sz="1600" dirty="0">
                <a:solidFill>
                  <a:schemeClr val="tx2"/>
                </a:solidFill>
              </a:rPr>
              <a:t>Access Path Must Abstraction +</a:t>
            </a:r>
          </a:p>
          <a:p>
            <a:pPr lvl="1"/>
            <a:r>
              <a:rPr lang="en-US" sz="1600" b="1" i="1" dirty="0" err="1">
                <a:solidFill>
                  <a:schemeClr val="tx2"/>
                </a:solidFill>
              </a:rPr>
              <a:t>MustNot</a:t>
            </a:r>
            <a:r>
              <a:rPr lang="en-US" sz="1600" b="1" dirty="0">
                <a:solidFill>
                  <a:schemeClr val="tx2"/>
                </a:solidFill>
              </a:rPr>
              <a:t> := </a:t>
            </a:r>
            <a:r>
              <a:rPr lang="en-US" sz="1600" dirty="0"/>
              <a:t>set of symbolic access paths that </a:t>
            </a:r>
            <a:r>
              <a:rPr lang="en-US" sz="1600" i="1" dirty="0"/>
              <a:t>must not</a:t>
            </a:r>
            <a:r>
              <a:rPr lang="en-US" sz="1600" dirty="0"/>
              <a:t> point to the object</a:t>
            </a:r>
          </a:p>
          <a:p>
            <a:r>
              <a:rPr lang="en-US" sz="1600" dirty="0">
                <a:solidFill>
                  <a:schemeClr val="tx2"/>
                </a:solidFill>
              </a:rPr>
              <a:t>Flow functions</a:t>
            </a:r>
          </a:p>
          <a:p>
            <a:pPr lvl="1"/>
            <a:r>
              <a:rPr lang="en-US" sz="1400" b="1" dirty="0">
                <a:solidFill>
                  <a:srgbClr val="009900"/>
                </a:solidFill>
              </a:rPr>
              <a:t>Focus</a:t>
            </a:r>
            <a:r>
              <a:rPr lang="en-US" sz="1400" dirty="0"/>
              <a:t> operation when </a:t>
            </a:r>
            <a:r>
              <a:rPr lang="ja-JP" altLang="en-US" sz="1400" dirty="0"/>
              <a:t>“</a:t>
            </a:r>
            <a:r>
              <a:rPr lang="en-US" sz="1400" dirty="0"/>
              <a:t>interesting</a:t>
            </a:r>
            <a:r>
              <a:rPr lang="ja-JP" altLang="en-US" sz="1400" dirty="0"/>
              <a:t>”</a:t>
            </a:r>
            <a:r>
              <a:rPr lang="en-US" sz="1400" dirty="0"/>
              <a:t> things happen </a:t>
            </a:r>
          </a:p>
          <a:p>
            <a:pPr lvl="2"/>
            <a:r>
              <a:rPr lang="ja-JP" altLang="en-US" sz="1400" dirty="0"/>
              <a:t>“</a:t>
            </a:r>
            <a:r>
              <a:rPr lang="en-US" sz="1400" dirty="0"/>
              <a:t>materialization</a:t>
            </a:r>
            <a:r>
              <a:rPr lang="ja-JP" altLang="en-US" sz="1400" dirty="0"/>
              <a:t>”</a:t>
            </a:r>
            <a:r>
              <a:rPr lang="en-US" sz="1400" dirty="0"/>
              <a:t>, </a:t>
            </a:r>
            <a:r>
              <a:rPr lang="ja-JP" altLang="en-US" sz="1400" dirty="0"/>
              <a:t>“</a:t>
            </a:r>
            <a:r>
              <a:rPr lang="en-US" sz="1400" dirty="0"/>
              <a:t>focus</a:t>
            </a:r>
            <a:r>
              <a:rPr lang="ja-JP" altLang="en-US" sz="1400" dirty="0"/>
              <a:t>”</a:t>
            </a:r>
            <a:r>
              <a:rPr lang="en-US" sz="1400" dirty="0"/>
              <a:t>, </a:t>
            </a:r>
            <a:r>
              <a:rPr lang="ja-JP" altLang="en-US" sz="1400" dirty="0"/>
              <a:t>“</a:t>
            </a:r>
            <a:r>
              <a:rPr lang="en-US" sz="1400" dirty="0"/>
              <a:t>case splitting</a:t>
            </a:r>
            <a:r>
              <a:rPr lang="ja-JP" altLang="en-US" sz="1400" dirty="0"/>
              <a:t>”</a:t>
            </a:r>
            <a:endParaRPr lang="en-US" sz="1400" dirty="0"/>
          </a:p>
          <a:p>
            <a:pPr lvl="2"/>
            <a:r>
              <a:rPr lang="en-US" sz="1400" b="1" i="1" dirty="0" err="1"/>
              <a:t>e.op</a:t>
            </a:r>
            <a:r>
              <a:rPr lang="en-US" sz="1400" b="1" i="1" dirty="0"/>
              <a:t>()</a:t>
            </a:r>
            <a:r>
              <a:rPr lang="en-US" sz="1400" b="1" dirty="0"/>
              <a:t>   on</a:t>
            </a:r>
            <a:r>
              <a:rPr lang="en-US" sz="1400" b="1" i="1" dirty="0"/>
              <a:t> &lt; A, T, u, Must, May, </a:t>
            </a:r>
            <a:r>
              <a:rPr lang="en-US" sz="1400" b="1" i="1" dirty="0" err="1"/>
              <a:t>MustNot</a:t>
            </a:r>
            <a:r>
              <a:rPr lang="en-US" sz="1400" b="1" i="1" dirty="0"/>
              <a:t>&gt;</a:t>
            </a:r>
            <a:r>
              <a:rPr lang="en-US" sz="1400" b="1" dirty="0"/>
              <a:t>, generate 2 factoids:</a:t>
            </a:r>
          </a:p>
          <a:p>
            <a:pPr lvl="3"/>
            <a:r>
              <a:rPr lang="en-US" sz="1400" b="1" i="1" dirty="0"/>
              <a:t>&lt; A, </a:t>
            </a:r>
            <a:r>
              <a:rPr lang="en-US" sz="1400" b="1" i="1" dirty="0">
                <a:latin typeface="Symbol" charset="0"/>
              </a:rPr>
              <a:t>d</a:t>
            </a:r>
            <a:r>
              <a:rPr lang="en-US" sz="1400" b="1" i="1" dirty="0"/>
              <a:t>(T),  u, Must U {e}, May, </a:t>
            </a:r>
            <a:r>
              <a:rPr lang="en-US" sz="1400" b="1" i="1" dirty="0" err="1"/>
              <a:t>MustNot</a:t>
            </a:r>
            <a:r>
              <a:rPr lang="en-US" sz="1400" b="1" i="1" dirty="0"/>
              <a:t>&gt;</a:t>
            </a:r>
          </a:p>
          <a:p>
            <a:pPr lvl="3"/>
            <a:r>
              <a:rPr lang="en-US" sz="1400" b="1" i="1" dirty="0"/>
              <a:t>&lt; A, T, u, Must, May, </a:t>
            </a:r>
            <a:r>
              <a:rPr lang="en-US" sz="1400" b="1" i="1" dirty="0" err="1"/>
              <a:t>MustNot</a:t>
            </a:r>
            <a:r>
              <a:rPr lang="en-US" sz="1400" b="1" i="1" dirty="0"/>
              <a:t> U {e} &gt; </a:t>
            </a:r>
          </a:p>
          <a:p>
            <a:pPr lvl="2"/>
            <a:r>
              <a:rPr lang="en-US" sz="1400" dirty="0"/>
              <a:t>Interesting Operations</a:t>
            </a:r>
          </a:p>
          <a:p>
            <a:pPr lvl="3"/>
            <a:r>
              <a:rPr lang="en-US" sz="1400" dirty="0" err="1"/>
              <a:t>Typestate</a:t>
            </a:r>
            <a:r>
              <a:rPr lang="en-US" sz="1400" dirty="0"/>
              <a:t> changes</a:t>
            </a:r>
          </a:p>
          <a:p>
            <a:pPr lvl="3"/>
            <a:r>
              <a:rPr lang="en-US" sz="1400" dirty="0"/>
              <a:t>Observable polymorphic dispatch</a:t>
            </a:r>
          </a:p>
          <a:p>
            <a:pPr lvl="2"/>
            <a:r>
              <a:rPr lang="en-US" sz="1400" dirty="0"/>
              <a:t>Allows k-limiting.  Crucial for scalability</a:t>
            </a:r>
          </a:p>
          <a:p>
            <a:pPr lvl="2"/>
            <a:r>
              <a:rPr lang="en-US" sz="1400" dirty="0"/>
              <a:t>Allowed to limit exponential blowup due to focus</a:t>
            </a:r>
          </a:p>
          <a:p>
            <a:pPr lvl="3"/>
            <a:r>
              <a:rPr lang="en-US" sz="1400" dirty="0"/>
              <a:t>Current heuristic: discard </a:t>
            </a:r>
            <a:r>
              <a:rPr lang="en-US" sz="1400" i="1" dirty="0" err="1"/>
              <a:t>MustNot</a:t>
            </a:r>
            <a:r>
              <a:rPr lang="en-US" sz="1400" dirty="0"/>
              <a:t> before each focus operation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Works </a:t>
            </a:r>
            <a:r>
              <a:rPr lang="en-US" sz="1600" dirty="0">
                <a:solidFill>
                  <a:schemeClr val="tx2"/>
                </a:solidFill>
              </a:rPr>
              <a:t>sometimes (95.6%)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4A6A8-2AAA-5E43-A0A4-F70A4DD0963A}" type="slidenum">
              <a:rPr lang="ar-sa"/>
              <a:pPr/>
              <a:t>22</a:t>
            </a:fld>
            <a:endParaRPr lang="en-US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6324600" cy="39020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class SocketHolder {  Socket s;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Socket makeSocket() { return new Socket(); // A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open(Socket t) {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   t.connect();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talk(Socket s) {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s.getOutputStream()).write(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>
                <a:latin typeface="Courier New" charset="0"/>
              </a:rPr>
              <a:t>hello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>
                <a:latin typeface="Courier New" charset="0"/>
              </a:rPr>
              <a:t>);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dispose(Socket s) { h.s.close();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main()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Set&lt;SocketHolder&gt; set = new HashSet&lt;SocketHolder&gt;();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while(…) {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SocketHolder h = new SocketHolder();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h.s = makeSocket();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set.add(h);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}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for (Iterator&lt;SocketHolder&gt; it = set.iterator(); …)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Socket g = it.next().s;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open(g);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talk(g);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   dispose(g);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1400">
                <a:latin typeface="Courier New" charset="0"/>
              </a:rPr>
              <a:t>}</a:t>
            </a:r>
          </a:p>
        </p:txBody>
      </p:sp>
      <p:grpSp>
        <p:nvGrpSpPr>
          <p:cNvPr id="655363" name="Group 3"/>
          <p:cNvGrpSpPr>
            <a:grpSpLocks/>
          </p:cNvGrpSpPr>
          <p:nvPr/>
        </p:nvGrpSpPr>
        <p:grpSpPr bwMode="auto">
          <a:xfrm>
            <a:off x="228599" y="533400"/>
            <a:ext cx="2743398" cy="609600"/>
            <a:chOff x="2064" y="432"/>
            <a:chExt cx="1580" cy="432"/>
          </a:xfrm>
        </p:grpSpPr>
        <p:sp>
          <p:nvSpPr>
            <p:cNvPr id="655364" name="AutoShape 4"/>
            <p:cNvSpPr>
              <a:spLocks noChangeArrowheads="1"/>
            </p:cNvSpPr>
            <p:nvPr/>
          </p:nvSpPr>
          <p:spPr bwMode="auto">
            <a:xfrm>
              <a:off x="2352" y="432"/>
              <a:ext cx="1056" cy="43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E7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Access </a:t>
              </a:r>
              <a:r>
                <a:rPr lang="en-US" dirty="0"/>
                <a:t>Path Focus</a:t>
              </a:r>
            </a:p>
            <a:p>
              <a:r>
                <a:rPr lang="en-US" dirty="0"/>
                <a:t>Abstraction</a:t>
              </a:r>
            </a:p>
          </p:txBody>
        </p:sp>
        <p:cxnSp>
          <p:nvCxnSpPr>
            <p:cNvPr id="655365" name="AutoShape 5"/>
            <p:cNvCxnSpPr>
              <a:cxnSpLocks noChangeShapeType="1"/>
              <a:endCxn id="655364" idx="1"/>
            </p:cNvCxnSpPr>
            <p:nvPr/>
          </p:nvCxnSpPr>
          <p:spPr bwMode="auto">
            <a:xfrm>
              <a:off x="2064" y="64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5366" name="AutoShape 6"/>
            <p:cNvCxnSpPr>
              <a:cxnSpLocks noChangeShapeType="1"/>
              <a:stCxn id="655364" idx="3"/>
            </p:cNvCxnSpPr>
            <p:nvPr/>
          </p:nvCxnSpPr>
          <p:spPr bwMode="auto">
            <a:xfrm>
              <a:off x="3408" y="648"/>
              <a:ext cx="2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276600" y="609600"/>
            <a:ext cx="3470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i="1"/>
              <a:t>Recover from destructive updates</a:t>
            </a: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3733800" y="4464567"/>
            <a:ext cx="5410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</a:t>
            </a:r>
            <a:r>
              <a:rPr lang="en-US" sz="1400" b="1" i="1" dirty="0" smtClean="0">
                <a:solidFill>
                  <a:schemeClr val="tx2"/>
                </a:solidFill>
              </a:rPr>
              <a:t>U</a:t>
            </a:r>
            <a:r>
              <a:rPr lang="en-US" sz="1400" b="1" i="1" dirty="0">
                <a:solidFill>
                  <a:schemeClr val="tx2"/>
                </a:solidFill>
              </a:rPr>
              <a:t>, {</a:t>
            </a:r>
            <a:r>
              <a:rPr lang="en-US" sz="1400" b="1" i="1" dirty="0" err="1">
                <a:solidFill>
                  <a:schemeClr val="tx2"/>
                </a:solidFill>
              </a:rPr>
              <a:t>h.s</a:t>
            </a:r>
            <a:r>
              <a:rPr lang="en-US" sz="1400" b="1" i="1" dirty="0">
                <a:solidFill>
                  <a:schemeClr val="tx2"/>
                </a:solidFill>
              </a:rPr>
              <a:t>}, ¬May, {}&gt;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 smtClean="0">
                <a:solidFill>
                  <a:schemeClr val="tx2"/>
                </a:solidFill>
              </a:rPr>
              <a:t>init</a:t>
            </a:r>
            <a:r>
              <a:rPr lang="en-US" sz="1400" b="1" i="1" dirty="0" smtClean="0">
                <a:solidFill>
                  <a:schemeClr val="tx2"/>
                </a:solidFill>
              </a:rPr>
              <a:t>, </a:t>
            </a:r>
            <a:r>
              <a:rPr lang="en-US" sz="1400" b="1" i="1" dirty="0">
                <a:solidFill>
                  <a:schemeClr val="tx2"/>
                </a:solidFill>
              </a:rPr>
              <a:t>U, {</a:t>
            </a:r>
            <a:r>
              <a:rPr lang="en-US" sz="1400" b="1" i="1" dirty="0" err="1">
                <a:solidFill>
                  <a:schemeClr val="tx2"/>
                </a:solidFill>
              </a:rPr>
              <a:t>h.s</a:t>
            </a:r>
            <a:r>
              <a:rPr lang="en-US" sz="1400" b="1" i="1" dirty="0">
                <a:solidFill>
                  <a:schemeClr val="tx2"/>
                </a:solidFill>
              </a:rPr>
              <a:t>}, </a:t>
            </a:r>
            <a:r>
              <a:rPr lang="en-US" sz="1400" b="1" i="1" dirty="0" smtClean="0">
                <a:solidFill>
                  <a:schemeClr val="tx2"/>
                </a:solidFill>
              </a:rPr>
              <a:t>May, {</a:t>
            </a:r>
            <a:r>
              <a:rPr lang="en-US" sz="1400" b="1" i="1" dirty="0">
                <a:solidFill>
                  <a:schemeClr val="tx2"/>
                </a:solidFill>
              </a:rPr>
              <a:t>}</a:t>
            </a:r>
            <a:r>
              <a:rPr lang="en-US" sz="1400" b="1" i="1" dirty="0" smtClean="0">
                <a:solidFill>
                  <a:schemeClr val="tx2"/>
                </a:solidFill>
              </a:rPr>
              <a:t>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 dirty="0" smtClean="0">
              <a:solidFill>
                <a:schemeClr val="tx2"/>
              </a:solidFill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 dirty="0">
              <a:solidFill>
                <a:schemeClr val="tx2"/>
              </a:solidFill>
            </a:endParaRP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¬U, {}, </a:t>
            </a:r>
            <a:r>
              <a:rPr lang="en-US" sz="1400" b="1" i="1" dirty="0" smtClean="0">
                <a:solidFill>
                  <a:schemeClr val="tx2"/>
                </a:solidFill>
              </a:rPr>
              <a:t>May, </a:t>
            </a:r>
            <a:r>
              <a:rPr lang="en-US" sz="1400" b="1" i="1" dirty="0">
                <a:solidFill>
                  <a:schemeClr val="tx2"/>
                </a:solidFill>
              </a:rPr>
              <a:t>{}&gt;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¬U, {}, </a:t>
            </a:r>
            <a:r>
              <a:rPr lang="en-US" sz="1400" b="1" i="1" dirty="0" smtClean="0">
                <a:solidFill>
                  <a:schemeClr val="tx2"/>
                </a:solidFill>
              </a:rPr>
              <a:t>May, {¬g</a:t>
            </a:r>
            <a:r>
              <a:rPr lang="en-US" sz="1400" b="1" i="1" dirty="0">
                <a:solidFill>
                  <a:schemeClr val="tx2"/>
                </a:solidFill>
              </a:rPr>
              <a:t>}&gt;, </a:t>
            </a:r>
            <a:r>
              <a:rPr lang="en-US" sz="1400" b="1" i="1" dirty="0">
                <a:solidFill>
                  <a:schemeClr val="folHlink"/>
                </a:solidFill>
              </a:rPr>
              <a:t>&lt;A, connected, ¬U, {g}, May, {}&gt;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655370" name="Rectangle 10"/>
          <p:cNvSpPr>
            <a:spLocks noChangeArrowheads="1"/>
          </p:cNvSpPr>
          <p:nvPr/>
        </p:nvSpPr>
        <p:spPr bwMode="auto">
          <a:xfrm>
            <a:off x="2743200" y="1905000"/>
            <a:ext cx="541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¬U, {}, May, {} 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¬U, {}, May, </a:t>
            </a:r>
            <a:r>
              <a:rPr lang="en-US" sz="1400" b="1" i="1" dirty="0" smtClean="0">
                <a:solidFill>
                  <a:schemeClr val="tx2"/>
                </a:solidFill>
              </a:rPr>
              <a:t>{¬t</a:t>
            </a:r>
            <a:r>
              <a:rPr lang="en-US" sz="1400" b="1" i="1" dirty="0">
                <a:solidFill>
                  <a:schemeClr val="tx2"/>
                </a:solidFill>
              </a:rPr>
              <a:t>} &gt;, </a:t>
            </a:r>
            <a:r>
              <a:rPr lang="en-US" sz="1400" b="1" i="1" dirty="0">
                <a:solidFill>
                  <a:schemeClr val="folHlink"/>
                </a:solidFill>
              </a:rPr>
              <a:t>&lt;A, connected, ¬U, {t}, May, {}&gt;</a:t>
            </a:r>
          </a:p>
          <a:p>
            <a:pPr marL="228600" indent="-228600" algn="l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655371" name="Rectangle 11"/>
          <p:cNvSpPr>
            <a:spLocks noChangeArrowheads="1"/>
          </p:cNvSpPr>
          <p:nvPr/>
        </p:nvSpPr>
        <p:spPr bwMode="auto">
          <a:xfrm>
            <a:off x="2711970" y="2646178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/>
            <a:r>
              <a:rPr lang="en-US" sz="1400" b="1" i="1" dirty="0">
                <a:solidFill>
                  <a:schemeClr val="tx2"/>
                </a:solidFill>
              </a:rPr>
              <a:t>&lt;A, </a:t>
            </a:r>
            <a:r>
              <a:rPr lang="en-US" sz="1400" b="1" i="1" dirty="0" err="1">
                <a:solidFill>
                  <a:schemeClr val="tx2"/>
                </a:solidFill>
              </a:rPr>
              <a:t>init</a:t>
            </a:r>
            <a:r>
              <a:rPr lang="en-US" sz="1400" b="1" i="1" dirty="0">
                <a:solidFill>
                  <a:schemeClr val="tx2"/>
                </a:solidFill>
              </a:rPr>
              <a:t>, ¬U, {}, </a:t>
            </a:r>
            <a:r>
              <a:rPr lang="en-US" sz="1400" b="1" i="1" dirty="0" smtClean="0">
                <a:solidFill>
                  <a:schemeClr val="tx2"/>
                </a:solidFill>
              </a:rPr>
              <a:t>May, {¬</a:t>
            </a:r>
            <a:r>
              <a:rPr lang="en-US" sz="1400" b="1" i="1" dirty="0" err="1" smtClean="0">
                <a:solidFill>
                  <a:schemeClr val="tx2"/>
                </a:solidFill>
              </a:rPr>
              <a:t>g,¬s</a:t>
            </a:r>
            <a:r>
              <a:rPr lang="en-US" sz="1400" b="1" i="1" dirty="0">
                <a:solidFill>
                  <a:schemeClr val="tx2"/>
                </a:solidFill>
              </a:rPr>
              <a:t>}&gt;, </a:t>
            </a:r>
            <a:r>
              <a:rPr lang="en-US" sz="1400" b="1" i="1" dirty="0">
                <a:solidFill>
                  <a:schemeClr val="folHlink"/>
                </a:solidFill>
              </a:rPr>
              <a:t>&lt;A, connected, ¬U, {</a:t>
            </a:r>
            <a:r>
              <a:rPr lang="en-US" sz="1400" b="1" i="1" dirty="0" err="1">
                <a:solidFill>
                  <a:schemeClr val="folHlink"/>
                </a:solidFill>
              </a:rPr>
              <a:t>g,s</a:t>
            </a:r>
            <a:r>
              <a:rPr lang="en-US" sz="1400" b="1" i="1" dirty="0">
                <a:solidFill>
                  <a:schemeClr val="folHlink"/>
                </a:solidFill>
              </a:rPr>
              <a:t>}, May, {}&gt;</a:t>
            </a:r>
          </a:p>
          <a:p>
            <a:pPr marL="228600" indent="-228600" algn="l"/>
            <a:r>
              <a:rPr lang="en-US" sz="1400" b="1" i="1" dirty="0">
                <a:solidFill>
                  <a:srgbClr val="009900"/>
                </a:solidFill>
                <a:sym typeface="Wingdings" charset="0"/>
              </a:rPr>
              <a:t>                                            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5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5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5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553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5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553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55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553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5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553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64128-080C-C04E-9F94-692852B1D09F}" type="slidenum">
              <a:rPr lang="ar-sa"/>
              <a:pPr/>
              <a:t>23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6986588" y="2590800"/>
            <a:ext cx="21574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Possible failure points</a:t>
            </a:r>
          </a:p>
        </p:txBody>
      </p:sp>
      <p:sp>
        <p:nvSpPr>
          <p:cNvPr id="672774" name="AutoShape 6"/>
          <p:cNvSpPr>
            <a:spLocks noChangeArrowheads="1"/>
          </p:cNvSpPr>
          <p:nvPr/>
        </p:nvSpPr>
        <p:spPr bwMode="auto">
          <a:xfrm>
            <a:off x="3048000" y="4953000"/>
            <a:ext cx="1752600" cy="762000"/>
          </a:xfrm>
          <a:prstGeom prst="roundRect">
            <a:avLst>
              <a:gd name="adj" fmla="val 16667"/>
            </a:avLst>
          </a:prstGeom>
          <a:solidFill>
            <a:srgbClr val="F8FE7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Intraprocedural</a:t>
            </a:r>
          </a:p>
          <a:p>
            <a:r>
              <a:rPr lang="en-US" sz="1800"/>
              <a:t>Verifier</a:t>
            </a:r>
          </a:p>
        </p:txBody>
      </p:sp>
      <p:sp>
        <p:nvSpPr>
          <p:cNvPr id="672775" name="AutoShape 7"/>
          <p:cNvSpPr>
            <a:spLocks noChangeArrowheads="1"/>
          </p:cNvSpPr>
          <p:nvPr/>
        </p:nvSpPr>
        <p:spPr bwMode="auto">
          <a:xfrm>
            <a:off x="5029200" y="4953000"/>
            <a:ext cx="1752600" cy="762000"/>
          </a:xfrm>
          <a:prstGeom prst="roundRect">
            <a:avLst>
              <a:gd name="adj" fmla="val 16667"/>
            </a:avLst>
          </a:prstGeom>
          <a:solidFill>
            <a:srgbClr val="F8FE7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Unique</a:t>
            </a:r>
          </a:p>
          <a:p>
            <a:r>
              <a:rPr lang="en-US" sz="1800"/>
              <a:t>Verifier</a:t>
            </a:r>
          </a:p>
        </p:txBody>
      </p:sp>
      <p:sp>
        <p:nvSpPr>
          <p:cNvPr id="672776" name="AutoShape 8"/>
          <p:cNvSpPr>
            <a:spLocks noChangeArrowheads="1"/>
          </p:cNvSpPr>
          <p:nvPr/>
        </p:nvSpPr>
        <p:spPr bwMode="auto">
          <a:xfrm>
            <a:off x="7010400" y="4953000"/>
            <a:ext cx="1752600" cy="762000"/>
          </a:xfrm>
          <a:prstGeom prst="roundRect">
            <a:avLst>
              <a:gd name="adj" fmla="val 16667"/>
            </a:avLst>
          </a:prstGeom>
          <a:solidFill>
            <a:srgbClr val="F8FE7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AP Focus</a:t>
            </a:r>
          </a:p>
          <a:p>
            <a:r>
              <a:rPr lang="en-US" sz="1800"/>
              <a:t>Verifier</a:t>
            </a:r>
          </a:p>
        </p:txBody>
      </p:sp>
      <p:cxnSp>
        <p:nvCxnSpPr>
          <p:cNvPr id="672778" name="AutoShape 10"/>
          <p:cNvCxnSpPr>
            <a:cxnSpLocks noChangeShapeType="1"/>
            <a:endCxn id="672775" idx="1"/>
          </p:cNvCxnSpPr>
          <p:nvPr/>
        </p:nvCxnSpPr>
        <p:spPr bwMode="auto">
          <a:xfrm>
            <a:off x="4800600" y="5334000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2779" name="AutoShape 11"/>
          <p:cNvCxnSpPr>
            <a:cxnSpLocks noChangeShapeType="1"/>
            <a:stCxn id="672775" idx="3"/>
            <a:endCxn id="672776" idx="1"/>
          </p:cNvCxnSpPr>
          <p:nvPr/>
        </p:nvCxnSpPr>
        <p:spPr bwMode="auto">
          <a:xfrm>
            <a:off x="6781800" y="5334000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2780" name="Text Box 12"/>
          <p:cNvSpPr txBox="1">
            <a:spLocks noChangeArrowheads="1"/>
          </p:cNvSpPr>
          <p:nvPr/>
        </p:nvSpPr>
        <p:spPr bwMode="auto">
          <a:xfrm>
            <a:off x="304800" y="3962400"/>
            <a:ext cx="2514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Initial Verification Scope</a:t>
            </a:r>
          </a:p>
        </p:txBody>
      </p:sp>
      <p:cxnSp>
        <p:nvCxnSpPr>
          <p:cNvPr id="672781" name="AutoShape 13"/>
          <p:cNvCxnSpPr>
            <a:cxnSpLocks noChangeShapeType="1"/>
            <a:stCxn id="672780" idx="2"/>
            <a:endCxn id="672774" idx="1"/>
          </p:cNvCxnSpPr>
          <p:nvPr/>
        </p:nvCxnSpPr>
        <p:spPr bwMode="auto">
          <a:xfrm>
            <a:off x="1562100" y="4176713"/>
            <a:ext cx="1485900" cy="1157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2782" name="AutoShape 14"/>
          <p:cNvCxnSpPr>
            <a:cxnSpLocks noChangeShapeType="1"/>
            <a:stCxn id="672776" idx="0"/>
            <a:endCxn id="672772" idx="2"/>
          </p:cNvCxnSpPr>
          <p:nvPr/>
        </p:nvCxnSpPr>
        <p:spPr bwMode="auto">
          <a:xfrm flipV="1">
            <a:off x="7886700" y="2805113"/>
            <a:ext cx="179388" cy="21478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2783" name="AutoShape 15"/>
          <p:cNvSpPr>
            <a:spLocks noChangeArrowheads="1"/>
          </p:cNvSpPr>
          <p:nvPr/>
        </p:nvSpPr>
        <p:spPr bwMode="auto">
          <a:xfrm>
            <a:off x="1371600" y="2209800"/>
            <a:ext cx="26670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Preliminary</a:t>
            </a:r>
          </a:p>
          <a:p>
            <a:r>
              <a:rPr lang="en-US" sz="1800"/>
              <a:t>Pointer Analysis/</a:t>
            </a:r>
          </a:p>
          <a:p>
            <a:r>
              <a:rPr lang="en-US" sz="1800"/>
              <a:t>Call Graph Construction</a:t>
            </a:r>
          </a:p>
        </p:txBody>
      </p:sp>
      <p:sp>
        <p:nvSpPr>
          <p:cNvPr id="672784" name="AutoShape 16"/>
          <p:cNvSpPr>
            <a:spLocks noChangeArrowheads="1"/>
          </p:cNvSpPr>
          <p:nvPr/>
        </p:nvSpPr>
        <p:spPr bwMode="auto">
          <a:xfrm>
            <a:off x="4648200" y="2209800"/>
            <a:ext cx="1981200" cy="1143000"/>
          </a:xfrm>
          <a:prstGeom prst="roundRect">
            <a:avLst>
              <a:gd name="adj" fmla="val 16667"/>
            </a:avLst>
          </a:prstGeom>
          <a:solidFill>
            <a:srgbClr val="F8FE7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Composite </a:t>
            </a:r>
          </a:p>
          <a:p>
            <a:r>
              <a:rPr lang="en-US" sz="1800"/>
              <a:t>Typestate</a:t>
            </a:r>
          </a:p>
          <a:p>
            <a:r>
              <a:rPr lang="en-US" sz="1800"/>
              <a:t>Verifier</a:t>
            </a:r>
          </a:p>
        </p:txBody>
      </p:sp>
      <p:sp>
        <p:nvSpPr>
          <p:cNvPr id="672785" name="Line 17"/>
          <p:cNvSpPr>
            <a:spLocks noChangeShapeType="1"/>
          </p:cNvSpPr>
          <p:nvPr/>
        </p:nvSpPr>
        <p:spPr bwMode="auto">
          <a:xfrm>
            <a:off x="6629400" y="3124200"/>
            <a:ext cx="205740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786" name="Line 18"/>
          <p:cNvSpPr>
            <a:spLocks noChangeShapeType="1"/>
          </p:cNvSpPr>
          <p:nvPr/>
        </p:nvSpPr>
        <p:spPr bwMode="auto">
          <a:xfrm flipH="1">
            <a:off x="3124200" y="3124200"/>
            <a:ext cx="152400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787" name="Text Box 19"/>
          <p:cNvSpPr txBox="1">
            <a:spLocks noChangeArrowheads="1"/>
          </p:cNvSpPr>
          <p:nvPr/>
        </p:nvSpPr>
        <p:spPr bwMode="auto">
          <a:xfrm>
            <a:off x="228600" y="251460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672788" name="Line 20"/>
          <p:cNvSpPr>
            <a:spLocks noChangeShapeType="1"/>
          </p:cNvSpPr>
          <p:nvPr/>
        </p:nvSpPr>
        <p:spPr bwMode="auto">
          <a:xfrm>
            <a:off x="304800" y="2895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789" name="Line 21"/>
          <p:cNvSpPr>
            <a:spLocks noChangeShapeType="1"/>
          </p:cNvSpPr>
          <p:nvPr/>
        </p:nvSpPr>
        <p:spPr bwMode="auto">
          <a:xfrm flipV="1">
            <a:off x="6629400" y="2743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2790" name="Line 22"/>
          <p:cNvSpPr>
            <a:spLocks noChangeShapeType="1"/>
          </p:cNvSpPr>
          <p:nvPr/>
        </p:nvSpPr>
        <p:spPr bwMode="auto">
          <a:xfrm>
            <a:off x="4038600" y="2895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620A-C27E-B34C-8450-323780C8C7B2}" type="slidenum">
              <a:rPr lang="ar-sa"/>
              <a:pPr/>
              <a:t>24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 err="1"/>
              <a:t>Intraprocedural</a:t>
            </a:r>
            <a:r>
              <a:rPr lang="en-US" dirty="0"/>
              <a:t> Verifier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Single-procedure version of Access Path Focus abstraction</a:t>
            </a:r>
          </a:p>
          <a:p>
            <a:r>
              <a:rPr lang="en-US"/>
              <a:t>Worst-case assumptions at method entry, calls</a:t>
            </a:r>
          </a:p>
          <a:p>
            <a:pPr lvl="1"/>
            <a:r>
              <a:rPr lang="en-US"/>
              <a:t>Mitigated by live analysis</a:t>
            </a:r>
          </a:p>
          <a:p>
            <a:r>
              <a:rPr lang="en-US"/>
              <a:t>Works sometimes (66%)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DB023-182B-DA4F-AE38-826A0E0AAC28}" type="slidenum">
              <a:rPr lang="ar-sa"/>
              <a:pPr/>
              <a:t>25</a:t>
            </a:fld>
            <a:endParaRPr lang="en-US"/>
          </a:p>
        </p:txBody>
      </p:sp>
      <p:sp>
        <p:nvSpPr>
          <p:cNvPr id="570374" name="AutoShape 6"/>
          <p:cNvSpPr>
            <a:spLocks noChangeArrowheads="1"/>
          </p:cNvSpPr>
          <p:nvPr/>
        </p:nvSpPr>
        <p:spPr bwMode="auto">
          <a:xfrm>
            <a:off x="838200" y="2133600"/>
            <a:ext cx="1676400" cy="2063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0375" name="AutoShape 7"/>
          <p:cNvSpPr>
            <a:spLocks noChangeArrowheads="1"/>
          </p:cNvSpPr>
          <p:nvPr/>
        </p:nvSpPr>
        <p:spPr bwMode="auto">
          <a:xfrm>
            <a:off x="2819400" y="2133600"/>
            <a:ext cx="16764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0376" name="AutoShape 8"/>
          <p:cNvSpPr>
            <a:spLocks noChangeArrowheads="1"/>
          </p:cNvSpPr>
          <p:nvPr/>
        </p:nvSpPr>
        <p:spPr bwMode="auto">
          <a:xfrm>
            <a:off x="4800600" y="2133600"/>
            <a:ext cx="16764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0377" name="AutoShape 9"/>
          <p:cNvSpPr>
            <a:spLocks noChangeArrowheads="1"/>
          </p:cNvSpPr>
          <p:nvPr/>
        </p:nvSpPr>
        <p:spPr bwMode="auto">
          <a:xfrm>
            <a:off x="6781800" y="2133600"/>
            <a:ext cx="16764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570378" name="AutoShape 10"/>
          <p:cNvCxnSpPr>
            <a:cxnSpLocks noChangeShapeType="1"/>
            <a:stCxn id="570374" idx="3"/>
            <a:endCxn id="570375" idx="1"/>
          </p:cNvCxnSpPr>
          <p:nvPr/>
        </p:nvCxnSpPr>
        <p:spPr bwMode="auto">
          <a:xfrm>
            <a:off x="2514600" y="2236788"/>
            <a:ext cx="304800" cy="11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0379" name="AutoShape 11"/>
          <p:cNvCxnSpPr>
            <a:cxnSpLocks noChangeShapeType="1"/>
            <a:stCxn id="570375" idx="3"/>
            <a:endCxn id="570376" idx="1"/>
          </p:cNvCxnSpPr>
          <p:nvPr/>
        </p:nvCxnSpPr>
        <p:spPr bwMode="auto">
          <a:xfrm>
            <a:off x="4495800" y="22479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0380" name="AutoShape 12"/>
          <p:cNvCxnSpPr>
            <a:cxnSpLocks noChangeShapeType="1"/>
            <a:stCxn id="570376" idx="3"/>
            <a:endCxn id="570377" idx="1"/>
          </p:cNvCxnSpPr>
          <p:nvPr/>
        </p:nvCxnSpPr>
        <p:spPr bwMode="auto">
          <a:xfrm>
            <a:off x="6477000" y="22479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3429000" y="609600"/>
            <a:ext cx="19812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E7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Composite </a:t>
            </a:r>
          </a:p>
          <a:p>
            <a:r>
              <a:rPr lang="en-US" sz="1800"/>
              <a:t>Typestate</a:t>
            </a:r>
          </a:p>
          <a:p>
            <a:r>
              <a:rPr lang="en-US" sz="1800"/>
              <a:t>Verifier</a:t>
            </a:r>
          </a:p>
        </p:txBody>
      </p:sp>
      <p:sp>
        <p:nvSpPr>
          <p:cNvPr id="570386" name="Line 18"/>
          <p:cNvSpPr>
            <a:spLocks noChangeShapeType="1"/>
          </p:cNvSpPr>
          <p:nvPr/>
        </p:nvSpPr>
        <p:spPr bwMode="auto">
          <a:xfrm>
            <a:off x="5486400" y="1066800"/>
            <a:ext cx="30480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87" name="Line 19"/>
          <p:cNvSpPr>
            <a:spLocks noChangeShapeType="1"/>
          </p:cNvSpPr>
          <p:nvPr/>
        </p:nvSpPr>
        <p:spPr bwMode="auto">
          <a:xfrm flipH="1">
            <a:off x="914400" y="1143000"/>
            <a:ext cx="25146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406" name="Text Box 38"/>
          <p:cNvSpPr txBox="1">
            <a:spLocks noChangeArrowheads="1"/>
          </p:cNvSpPr>
          <p:nvPr/>
        </p:nvSpPr>
        <p:spPr bwMode="auto">
          <a:xfrm>
            <a:off x="2057400" y="1981200"/>
            <a:ext cx="14287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</a:rPr>
              <a:t>Verification</a:t>
            </a:r>
          </a:p>
          <a:p>
            <a:r>
              <a:rPr lang="en-US" sz="1800" b="1" i="1">
                <a:solidFill>
                  <a:schemeClr val="tx2"/>
                </a:solidFill>
              </a:rPr>
              <a:t>Scope</a:t>
            </a:r>
          </a:p>
        </p:txBody>
      </p:sp>
      <p:sp>
        <p:nvSpPr>
          <p:cNvPr id="570408" name="Text Box 40"/>
          <p:cNvSpPr txBox="1">
            <a:spLocks noChangeArrowheads="1"/>
          </p:cNvSpPr>
          <p:nvPr/>
        </p:nvSpPr>
        <p:spPr bwMode="auto">
          <a:xfrm>
            <a:off x="5638800" y="1981200"/>
            <a:ext cx="14287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</a:rPr>
              <a:t>Verification</a:t>
            </a:r>
          </a:p>
          <a:p>
            <a:r>
              <a:rPr lang="en-US" sz="1800" b="1" i="1">
                <a:solidFill>
                  <a:schemeClr val="tx2"/>
                </a:solidFill>
              </a:rPr>
              <a:t>Scope</a:t>
            </a:r>
          </a:p>
        </p:txBody>
      </p:sp>
      <p:sp>
        <p:nvSpPr>
          <p:cNvPr id="570412" name="Text Box 44"/>
          <p:cNvSpPr txBox="1">
            <a:spLocks noChangeArrowheads="1"/>
          </p:cNvSpPr>
          <p:nvPr/>
        </p:nvSpPr>
        <p:spPr bwMode="auto">
          <a:xfrm>
            <a:off x="3429000" y="2895600"/>
            <a:ext cx="535305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Potential Point of Failure (PPF):</a:t>
            </a:r>
          </a:p>
          <a:p>
            <a:pPr lvl="1" algn="l"/>
            <a:r>
              <a:rPr lang="en-US" sz="1800" b="1">
                <a:solidFill>
                  <a:schemeClr val="tx2"/>
                </a:solidFill>
              </a:rPr>
              <a:t> </a:t>
            </a:r>
            <a:r>
              <a:rPr lang="en-US" sz="1800"/>
              <a:t>&lt; abstract object, program statement &gt;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Verification Scope:  Set of PPF</a:t>
            </a:r>
          </a:p>
        </p:txBody>
      </p:sp>
      <p:grpSp>
        <p:nvGrpSpPr>
          <p:cNvPr id="570418" name="Group 50"/>
          <p:cNvGrpSpPr>
            <a:grpSpLocks/>
          </p:cNvGrpSpPr>
          <p:nvPr/>
        </p:nvGrpSpPr>
        <p:grpSpPr bwMode="auto">
          <a:xfrm>
            <a:off x="457200" y="2743200"/>
            <a:ext cx="2362200" cy="3325813"/>
            <a:chOff x="288" y="1728"/>
            <a:chExt cx="1488" cy="2095"/>
          </a:xfrm>
        </p:grpSpPr>
        <p:grpSp>
          <p:nvGrpSpPr>
            <p:cNvPr id="570409" name="Group 41"/>
            <p:cNvGrpSpPr>
              <a:grpSpLocks/>
            </p:cNvGrpSpPr>
            <p:nvPr/>
          </p:nvGrpSpPr>
          <p:grpSpPr bwMode="auto">
            <a:xfrm>
              <a:off x="576" y="1920"/>
              <a:ext cx="960" cy="1488"/>
              <a:chOff x="576" y="2064"/>
              <a:chExt cx="960" cy="1488"/>
            </a:xfrm>
          </p:grpSpPr>
          <p:sp>
            <p:nvSpPr>
              <p:cNvPr id="570394" name="Oval 26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p2</a:t>
                </a:r>
              </a:p>
            </p:txBody>
          </p:sp>
          <p:sp>
            <p:nvSpPr>
              <p:cNvPr id="570395" name="Oval 27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p3</a:t>
                </a:r>
              </a:p>
            </p:txBody>
          </p:sp>
          <p:sp>
            <p:nvSpPr>
              <p:cNvPr id="570396" name="Oval 28"/>
              <p:cNvSpPr>
                <a:spLocks noChangeArrowheads="1"/>
              </p:cNvSpPr>
              <p:nvPr/>
            </p:nvSpPr>
            <p:spPr bwMode="auto">
              <a:xfrm>
                <a:off x="576" y="326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p4</a:t>
                </a:r>
              </a:p>
            </p:txBody>
          </p:sp>
          <p:sp>
            <p:nvSpPr>
              <p:cNvPr id="570397" name="Oval 29"/>
              <p:cNvSpPr>
                <a:spLocks noChangeArrowheads="1"/>
              </p:cNvSpPr>
              <p:nvPr/>
            </p:nvSpPr>
            <p:spPr bwMode="auto">
              <a:xfrm>
                <a:off x="576" y="206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p1</a:t>
                </a:r>
              </a:p>
            </p:txBody>
          </p:sp>
          <p:sp>
            <p:nvSpPr>
              <p:cNvPr id="570398" name="Rectangle 30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336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o1</a:t>
                </a:r>
              </a:p>
            </p:txBody>
          </p:sp>
          <p:sp>
            <p:nvSpPr>
              <p:cNvPr id="570399" name="Rectangle 31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336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o2</a:t>
                </a:r>
              </a:p>
            </p:txBody>
          </p:sp>
          <p:sp>
            <p:nvSpPr>
              <p:cNvPr id="570400" name="Rectangle 32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336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/>
                  <a:t>o3</a:t>
                </a:r>
              </a:p>
            </p:txBody>
          </p:sp>
          <p:cxnSp>
            <p:nvCxnSpPr>
              <p:cNvPr id="570401" name="AutoShape 33"/>
              <p:cNvCxnSpPr>
                <a:cxnSpLocks noChangeShapeType="1"/>
                <a:stCxn id="570397" idx="6"/>
                <a:endCxn id="570398" idx="1"/>
              </p:cNvCxnSpPr>
              <p:nvPr/>
            </p:nvCxnSpPr>
            <p:spPr bwMode="auto">
              <a:xfrm>
                <a:off x="864" y="2208"/>
                <a:ext cx="336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0402" name="AutoShape 34"/>
              <p:cNvCxnSpPr>
                <a:cxnSpLocks noChangeShapeType="1"/>
                <a:stCxn id="570394" idx="6"/>
                <a:endCxn id="570399" idx="1"/>
              </p:cNvCxnSpPr>
              <p:nvPr/>
            </p:nvCxnSpPr>
            <p:spPr bwMode="auto">
              <a:xfrm>
                <a:off x="864" y="2592"/>
                <a:ext cx="33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0403" name="AutoShape 35"/>
              <p:cNvCxnSpPr>
                <a:cxnSpLocks noChangeShapeType="1"/>
                <a:stCxn id="570395" idx="6"/>
                <a:endCxn id="570399" idx="1"/>
              </p:cNvCxnSpPr>
              <p:nvPr/>
            </p:nvCxnSpPr>
            <p:spPr bwMode="auto">
              <a:xfrm flipV="1">
                <a:off x="864" y="2832"/>
                <a:ext cx="336" cy="14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0404" name="AutoShape 36"/>
              <p:cNvCxnSpPr>
                <a:cxnSpLocks noChangeShapeType="1"/>
                <a:stCxn id="570396" idx="6"/>
                <a:endCxn id="570400" idx="1"/>
              </p:cNvCxnSpPr>
              <p:nvPr/>
            </p:nvCxnSpPr>
            <p:spPr bwMode="auto">
              <a:xfrm flipV="1">
                <a:off x="864" y="3216"/>
                <a:ext cx="336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70405" name="Text Box 37"/>
            <p:cNvSpPr txBox="1">
              <a:spLocks noChangeArrowheads="1"/>
            </p:cNvSpPr>
            <p:nvPr/>
          </p:nvSpPr>
          <p:spPr bwMode="auto">
            <a:xfrm>
              <a:off x="432" y="1728"/>
              <a:ext cx="129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Points-To Solution</a:t>
              </a:r>
            </a:p>
          </p:txBody>
        </p:sp>
        <p:sp>
          <p:nvSpPr>
            <p:cNvPr id="570410" name="Text Box 42"/>
            <p:cNvSpPr txBox="1">
              <a:spLocks noChangeArrowheads="1"/>
            </p:cNvSpPr>
            <p:nvPr/>
          </p:nvSpPr>
          <p:spPr bwMode="auto">
            <a:xfrm>
              <a:off x="288" y="3504"/>
              <a:ext cx="64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1"/>
                <a:t>Abstract</a:t>
              </a:r>
            </a:p>
            <a:p>
              <a:r>
                <a:rPr lang="en-US" sz="1800" i="1"/>
                <a:t>Pointers</a:t>
              </a:r>
            </a:p>
          </p:txBody>
        </p:sp>
        <p:sp>
          <p:nvSpPr>
            <p:cNvPr id="570411" name="Text Box 43"/>
            <p:cNvSpPr txBox="1">
              <a:spLocks noChangeArrowheads="1"/>
            </p:cNvSpPr>
            <p:nvPr/>
          </p:nvSpPr>
          <p:spPr bwMode="auto">
            <a:xfrm>
              <a:off x="1076" y="3504"/>
              <a:ext cx="7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chemeClr val="tx2"/>
                  </a:solidFill>
                </a:rPr>
                <a:t>Abstract</a:t>
              </a:r>
            </a:p>
            <a:p>
              <a:r>
                <a:rPr lang="en-US" sz="1800" b="1" i="1">
                  <a:solidFill>
                    <a:schemeClr val="tx2"/>
                  </a:solidFill>
                </a:rPr>
                <a:t>Objects</a:t>
              </a:r>
            </a:p>
          </p:txBody>
        </p:sp>
        <p:sp>
          <p:nvSpPr>
            <p:cNvPr id="570415" name="Text Box 47"/>
            <p:cNvSpPr txBox="1">
              <a:spLocks noChangeArrowheads="1"/>
            </p:cNvSpPr>
            <p:nvPr/>
          </p:nvSpPr>
          <p:spPr bwMode="auto">
            <a:xfrm>
              <a:off x="288" y="3504"/>
              <a:ext cx="64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i="1"/>
                <a:t>Abstract</a:t>
              </a:r>
            </a:p>
            <a:p>
              <a:r>
                <a:rPr lang="en-US" sz="1800" i="1"/>
                <a:t>Pointers</a:t>
              </a:r>
            </a:p>
          </p:txBody>
        </p:sp>
      </p:grpSp>
      <p:grpSp>
        <p:nvGrpSpPr>
          <p:cNvPr id="570417" name="Group 49"/>
          <p:cNvGrpSpPr>
            <a:grpSpLocks/>
          </p:cNvGrpSpPr>
          <p:nvPr/>
        </p:nvGrpSpPr>
        <p:grpSpPr bwMode="auto">
          <a:xfrm>
            <a:off x="3276600" y="3886200"/>
            <a:ext cx="5505450" cy="2209800"/>
            <a:chOff x="2064" y="2448"/>
            <a:chExt cx="3468" cy="1392"/>
          </a:xfrm>
        </p:grpSpPr>
        <p:sp>
          <p:nvSpPr>
            <p:cNvPr id="570414" name="Text Box 46"/>
            <p:cNvSpPr txBox="1">
              <a:spLocks noChangeArrowheads="1"/>
            </p:cNvSpPr>
            <p:nvPr/>
          </p:nvSpPr>
          <p:spPr bwMode="auto">
            <a:xfrm>
              <a:off x="2160" y="2544"/>
              <a:ext cx="3372" cy="1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latin typeface="Courier New" charset="0"/>
                </a:rPr>
                <a:t>File f = new File();      </a:t>
              </a:r>
              <a:r>
                <a:rPr lang="en-US" sz="1800" dirty="0" smtClean="0">
                  <a:latin typeface="Courier New" charset="0"/>
                </a:rPr>
                <a:t>/</a:t>
              </a:r>
              <a:r>
                <a:rPr lang="en-US" sz="1800" dirty="0">
                  <a:latin typeface="Courier New" charset="0"/>
                </a:rPr>
                <a:t>/ F1</a:t>
              </a:r>
            </a:p>
            <a:p>
              <a:pPr algn="l"/>
              <a:r>
                <a:rPr lang="en-US" sz="1800" dirty="0" err="1">
                  <a:latin typeface="Courier New" charset="0"/>
                </a:rPr>
                <a:t>f.read</a:t>
              </a:r>
              <a:r>
                <a:rPr lang="en-US" sz="1800" dirty="0">
                  <a:latin typeface="Courier New" charset="0"/>
                </a:rPr>
                <a:t>();		      // R1</a:t>
              </a:r>
            </a:p>
            <a:p>
              <a:pPr algn="l"/>
              <a:r>
                <a:rPr lang="en-US" sz="1800" dirty="0" err="1">
                  <a:latin typeface="Courier New" charset="0"/>
                </a:rPr>
                <a:t>f.close</a:t>
              </a:r>
              <a:r>
                <a:rPr lang="en-US" sz="1800" dirty="0">
                  <a:latin typeface="Courier New" charset="0"/>
                </a:rPr>
                <a:t>();</a:t>
              </a:r>
            </a:p>
            <a:p>
              <a:pPr algn="l"/>
              <a:r>
                <a:rPr lang="en-US" sz="1800" dirty="0" err="1">
                  <a:latin typeface="Courier New" charset="0"/>
                </a:rPr>
                <a:t>f.read</a:t>
              </a:r>
              <a:r>
                <a:rPr lang="en-US" sz="1800" dirty="0">
                  <a:latin typeface="Courier New" charset="0"/>
                </a:rPr>
                <a:t>();                 // R2</a:t>
              </a:r>
            </a:p>
            <a:p>
              <a:pPr algn="l"/>
              <a:endParaRPr lang="en-US" sz="1800" dirty="0">
                <a:latin typeface="Courier New" charset="0"/>
              </a:endParaRPr>
            </a:p>
            <a:p>
              <a:pPr algn="l"/>
              <a:r>
                <a:rPr lang="en-US" sz="1800" i="1" dirty="0">
                  <a:solidFill>
                    <a:schemeClr val="tx2"/>
                  </a:solidFill>
                </a:rPr>
                <a:t>V</a:t>
              </a:r>
              <a:r>
                <a:rPr lang="en-US" sz="1800" i="1" baseline="-25000" dirty="0">
                  <a:solidFill>
                    <a:schemeClr val="tx2"/>
                  </a:solidFill>
                </a:rPr>
                <a:t>IN</a:t>
              </a:r>
              <a:r>
                <a:rPr lang="en-US" sz="1800" i="1" dirty="0"/>
                <a:t> = { &lt;F1,R1&gt;, &lt;F1, R2&gt; }</a:t>
              </a:r>
            </a:p>
            <a:p>
              <a:pPr algn="l"/>
              <a:r>
                <a:rPr lang="en-US" sz="1800" i="1" dirty="0">
                  <a:solidFill>
                    <a:schemeClr val="tx2"/>
                  </a:solidFill>
                </a:rPr>
                <a:t>V</a:t>
              </a:r>
              <a:r>
                <a:rPr lang="en-US" sz="1800" i="1" baseline="-25000" dirty="0">
                  <a:solidFill>
                    <a:schemeClr val="tx2"/>
                  </a:solidFill>
                </a:rPr>
                <a:t>OUT</a:t>
              </a:r>
              <a:r>
                <a:rPr lang="en-US" sz="1800" i="1" dirty="0"/>
                <a:t> = { &lt;F1, R2&gt; }</a:t>
              </a:r>
            </a:p>
          </p:txBody>
        </p:sp>
        <p:sp>
          <p:nvSpPr>
            <p:cNvPr id="570416" name="AutoShape 48"/>
            <p:cNvSpPr>
              <a:spLocks noChangeArrowheads="1"/>
            </p:cNvSpPr>
            <p:nvPr/>
          </p:nvSpPr>
          <p:spPr bwMode="auto">
            <a:xfrm>
              <a:off x="2064" y="2448"/>
              <a:ext cx="3168" cy="13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0419" name="Line 51"/>
          <p:cNvSpPr>
            <a:spLocks noChangeShapeType="1"/>
          </p:cNvSpPr>
          <p:nvPr/>
        </p:nvSpPr>
        <p:spPr bwMode="auto">
          <a:xfrm>
            <a:off x="2667000" y="1066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420" name="Line 52"/>
          <p:cNvSpPr>
            <a:spLocks noChangeShapeType="1"/>
          </p:cNvSpPr>
          <p:nvPr/>
        </p:nvSpPr>
        <p:spPr bwMode="auto">
          <a:xfrm>
            <a:off x="5410200" y="990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70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0833 0.0 " pathEditMode="relative" ptsTypes="AA">
                                      <p:cBhvr>
                                        <p:cTn id="19" dur="2000" fill="hold"/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0833 0.0 " pathEditMode="relative" ptsTypes="AA">
                                      <p:cBhvr>
                                        <p:cTn id="21" dur="2000" fill="hold"/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0833 0.0 " pathEditMode="relative" ptsTypes="AA">
                                      <p:cBhvr>
                                        <p:cTn id="23" dur="2000" fill="hold"/>
                                        <p:tgtEl>
                                          <p:spTgt spid="570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7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4" grpId="0" animBg="1"/>
      <p:bldP spid="570375" grpId="0" animBg="1"/>
      <p:bldP spid="570376" grpId="0" animBg="1"/>
      <p:bldP spid="570377" grpId="0" animBg="1"/>
      <p:bldP spid="570406" grpId="0"/>
      <p:bldP spid="570408" grpId="0"/>
      <p:bldP spid="5704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80CC9-E8F7-4B41-B036-5A991F4145CD}" type="slidenum">
              <a:rPr lang="ar-sa"/>
              <a:pPr/>
              <a:t>26</a:t>
            </a:fld>
            <a:endParaRPr lang="en-US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/>
              <a:t>Flow-Insensitive Pruning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5575" cy="1447800"/>
          </a:xfrm>
        </p:spPr>
        <p:txBody>
          <a:bodyPr/>
          <a:lstStyle/>
          <a:p>
            <a:r>
              <a:rPr lang="en-US" sz="2000" b="0"/>
              <a:t>From alias oracle, build typestate DFA for each abstract object</a:t>
            </a:r>
          </a:p>
          <a:p>
            <a:r>
              <a:rPr lang="en-US" sz="2000" b="0"/>
              <a:t>Prune verification scope by DFA reachability</a:t>
            </a:r>
          </a:p>
          <a:p>
            <a:r>
              <a:rPr lang="en-US" sz="2000" b="0"/>
              <a:t>It works sometimes (30%)</a:t>
            </a:r>
          </a:p>
        </p:txBody>
      </p:sp>
      <p:sp>
        <p:nvSpPr>
          <p:cNvPr id="657432" name="Text Box 24"/>
          <p:cNvSpPr txBox="1">
            <a:spLocks noChangeArrowheads="1"/>
          </p:cNvSpPr>
          <p:nvPr/>
        </p:nvSpPr>
        <p:spPr bwMode="auto">
          <a:xfrm>
            <a:off x="609600" y="5257800"/>
            <a:ext cx="33528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i="1">
                <a:solidFill>
                  <a:schemeClr val="tx2"/>
                </a:solidFill>
              </a:rPr>
              <a:t>F DFA:</a:t>
            </a:r>
          </a:p>
        </p:txBody>
      </p:sp>
      <p:sp>
        <p:nvSpPr>
          <p:cNvPr id="657433" name="Text Box 25"/>
          <p:cNvSpPr txBox="1">
            <a:spLocks noChangeArrowheads="1"/>
          </p:cNvSpPr>
          <p:nvPr/>
        </p:nvSpPr>
        <p:spPr bwMode="auto">
          <a:xfrm>
            <a:off x="4724400" y="5181600"/>
            <a:ext cx="23622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i="1">
                <a:solidFill>
                  <a:schemeClr val="tx2"/>
                </a:solidFill>
              </a:rPr>
              <a:t>G</a:t>
            </a:r>
            <a:r>
              <a:rPr lang="en-US" sz="1800" b="1" i="1"/>
              <a:t> </a:t>
            </a:r>
            <a:r>
              <a:rPr lang="en-US" sz="1800" b="1" i="1">
                <a:solidFill>
                  <a:schemeClr val="tx2"/>
                </a:solidFill>
              </a:rPr>
              <a:t>DFA</a:t>
            </a:r>
            <a:r>
              <a:rPr lang="en-US" sz="1800" b="1" i="1"/>
              <a:t>:</a:t>
            </a:r>
          </a:p>
        </p:txBody>
      </p:sp>
      <p:grpSp>
        <p:nvGrpSpPr>
          <p:cNvPr id="657468" name="Group 60"/>
          <p:cNvGrpSpPr>
            <a:grpSpLocks/>
          </p:cNvGrpSpPr>
          <p:nvPr/>
        </p:nvGrpSpPr>
        <p:grpSpPr bwMode="auto">
          <a:xfrm>
            <a:off x="838200" y="3810000"/>
            <a:ext cx="7467600" cy="1143000"/>
            <a:chOff x="528" y="2400"/>
            <a:chExt cx="4704" cy="720"/>
          </a:xfrm>
        </p:grpSpPr>
        <p:sp>
          <p:nvSpPr>
            <p:cNvPr id="657431" name="Text Box 23"/>
            <p:cNvSpPr txBox="1">
              <a:spLocks noChangeArrowheads="1"/>
            </p:cNvSpPr>
            <p:nvPr/>
          </p:nvSpPr>
          <p:spPr bwMode="auto">
            <a:xfrm>
              <a:off x="2928" y="2448"/>
              <a:ext cx="15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i="1"/>
                <a:t>File DFA:</a:t>
              </a:r>
            </a:p>
          </p:txBody>
        </p:sp>
        <p:grpSp>
          <p:nvGrpSpPr>
            <p:cNvPr id="657467" name="Group 59"/>
            <p:cNvGrpSpPr>
              <a:grpSpLocks/>
            </p:cNvGrpSpPr>
            <p:nvPr/>
          </p:nvGrpSpPr>
          <p:grpSpPr bwMode="auto">
            <a:xfrm>
              <a:off x="528" y="2400"/>
              <a:ext cx="4704" cy="720"/>
              <a:chOff x="528" y="2400"/>
              <a:chExt cx="4704" cy="720"/>
            </a:xfrm>
          </p:grpSpPr>
          <p:sp>
            <p:nvSpPr>
              <p:cNvPr id="657429" name="Text Box 21"/>
              <p:cNvSpPr txBox="1">
                <a:spLocks noChangeArrowheads="1"/>
              </p:cNvSpPr>
              <p:nvPr/>
            </p:nvSpPr>
            <p:spPr bwMode="auto">
              <a:xfrm>
                <a:off x="672" y="2496"/>
                <a:ext cx="2208" cy="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1">
                    <a:latin typeface="Courier New" charset="0"/>
                  </a:rPr>
                  <a:t>File f = new File();      // F</a:t>
                </a:r>
              </a:p>
              <a:p>
                <a:pPr algn="l"/>
                <a:r>
                  <a:rPr lang="en-US" sz="1400" b="1">
                    <a:latin typeface="Courier New" charset="0"/>
                  </a:rPr>
                  <a:t>f.close();</a:t>
                </a:r>
              </a:p>
              <a:p>
                <a:pPr algn="l"/>
                <a:r>
                  <a:rPr lang="en-US" sz="1400" b="1">
                    <a:latin typeface="Courier New" charset="0"/>
                  </a:rPr>
                  <a:t>File g = new File();      // G</a:t>
                </a:r>
              </a:p>
              <a:p>
                <a:pPr algn="l"/>
                <a:r>
                  <a:rPr lang="en-US" sz="1400" b="1">
                    <a:latin typeface="Courier New" charset="0"/>
                  </a:rPr>
                  <a:t>g.read();</a:t>
                </a:r>
                <a:r>
                  <a:rPr lang="en-US" sz="1400">
                    <a:latin typeface="Courier New" charset="0"/>
                  </a:rPr>
                  <a:t>                 </a:t>
                </a:r>
                <a:endParaRPr lang="en-US" sz="1400" i="1"/>
              </a:p>
            </p:txBody>
          </p:sp>
          <p:sp>
            <p:nvSpPr>
              <p:cNvPr id="657430" name="AutoShape 22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2304" cy="72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57434" name="Group 26"/>
              <p:cNvGrpSpPr>
                <a:grpSpLocks/>
              </p:cNvGrpSpPr>
              <p:nvPr/>
            </p:nvGrpSpPr>
            <p:grpSpPr bwMode="auto">
              <a:xfrm>
                <a:off x="2928" y="2544"/>
                <a:ext cx="2304" cy="528"/>
                <a:chOff x="2928" y="2544"/>
                <a:chExt cx="2304" cy="528"/>
              </a:xfrm>
            </p:grpSpPr>
            <p:sp>
              <p:nvSpPr>
                <p:cNvPr id="657435" name="Oval 27"/>
                <p:cNvSpPr>
                  <a:spLocks noChangeArrowheads="1"/>
                </p:cNvSpPr>
                <p:nvPr/>
              </p:nvSpPr>
              <p:spPr bwMode="auto">
                <a:xfrm>
                  <a:off x="3792" y="2592"/>
                  <a:ext cx="480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800"/>
                    <a:t>closed</a:t>
                  </a:r>
                </a:p>
              </p:txBody>
            </p:sp>
            <p:sp>
              <p:nvSpPr>
                <p:cNvPr id="657436" name="Oval 28"/>
                <p:cNvSpPr>
                  <a:spLocks noChangeArrowheads="1"/>
                </p:cNvSpPr>
                <p:nvPr/>
              </p:nvSpPr>
              <p:spPr bwMode="auto">
                <a:xfrm>
                  <a:off x="4704" y="2592"/>
                  <a:ext cx="480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800"/>
                    <a:t>err</a:t>
                  </a:r>
                </a:p>
              </p:txBody>
            </p:sp>
            <p:sp>
              <p:nvSpPr>
                <p:cNvPr id="657437" name="Line 29"/>
                <p:cNvSpPr>
                  <a:spLocks noChangeShapeType="1"/>
                </p:cNvSpPr>
                <p:nvPr/>
              </p:nvSpPr>
              <p:spPr bwMode="auto">
                <a:xfrm>
                  <a:off x="3408" y="2784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438" name="Oval 30"/>
                <p:cNvSpPr>
                  <a:spLocks noChangeArrowheads="1"/>
                </p:cNvSpPr>
                <p:nvPr/>
              </p:nvSpPr>
              <p:spPr bwMode="auto">
                <a:xfrm>
                  <a:off x="4656" y="2544"/>
                  <a:ext cx="576" cy="52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743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08" y="2688"/>
                  <a:ext cx="339" cy="1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close</a:t>
                  </a:r>
                </a:p>
              </p:txBody>
            </p:sp>
            <p:sp>
              <p:nvSpPr>
                <p:cNvPr id="65744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0" y="2688"/>
                  <a:ext cx="307" cy="1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read</a:t>
                  </a:r>
                </a:p>
              </p:txBody>
            </p:sp>
            <p:cxnSp>
              <p:nvCxnSpPr>
                <p:cNvPr id="657441" name="AutoShape 33"/>
                <p:cNvCxnSpPr>
                  <a:cxnSpLocks noChangeShapeType="1"/>
                  <a:stCxn id="657435" idx="6"/>
                  <a:endCxn id="657438" idx="2"/>
                </p:cNvCxnSpPr>
                <p:nvPr/>
              </p:nvCxnSpPr>
              <p:spPr bwMode="auto">
                <a:xfrm>
                  <a:off x="4272" y="2808"/>
                  <a:ext cx="384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57442" name="Oval 34"/>
                <p:cNvSpPr>
                  <a:spLocks noChangeArrowheads="1"/>
                </p:cNvSpPr>
                <p:nvPr/>
              </p:nvSpPr>
              <p:spPr bwMode="auto">
                <a:xfrm>
                  <a:off x="2928" y="2592"/>
                  <a:ext cx="480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800"/>
                    <a:t>init</a:t>
                  </a:r>
                </a:p>
              </p:txBody>
            </p:sp>
          </p:grpSp>
        </p:grpSp>
      </p:grpSp>
      <p:sp>
        <p:nvSpPr>
          <p:cNvPr id="657443" name="Oval 35"/>
          <p:cNvSpPr>
            <a:spLocks noChangeArrowheads="1"/>
          </p:cNvSpPr>
          <p:nvPr/>
        </p:nvSpPr>
        <p:spPr bwMode="auto">
          <a:xfrm>
            <a:off x="2057400" y="5486400"/>
            <a:ext cx="7620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closed</a:t>
            </a:r>
          </a:p>
        </p:txBody>
      </p:sp>
      <p:sp>
        <p:nvSpPr>
          <p:cNvPr id="657444" name="Oval 36"/>
          <p:cNvSpPr>
            <a:spLocks noChangeArrowheads="1"/>
          </p:cNvSpPr>
          <p:nvPr/>
        </p:nvSpPr>
        <p:spPr bwMode="auto">
          <a:xfrm>
            <a:off x="3505200" y="5486400"/>
            <a:ext cx="7620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err</a:t>
            </a:r>
          </a:p>
        </p:txBody>
      </p:sp>
      <p:sp>
        <p:nvSpPr>
          <p:cNvPr id="657445" name="Line 37"/>
          <p:cNvSpPr>
            <a:spLocks noChangeShapeType="1"/>
          </p:cNvSpPr>
          <p:nvPr/>
        </p:nvSpPr>
        <p:spPr bwMode="auto">
          <a:xfrm>
            <a:off x="1447800" y="5791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6" name="Oval 38"/>
          <p:cNvSpPr>
            <a:spLocks noChangeArrowheads="1"/>
          </p:cNvSpPr>
          <p:nvPr/>
        </p:nvSpPr>
        <p:spPr bwMode="auto">
          <a:xfrm>
            <a:off x="3429000" y="5410200"/>
            <a:ext cx="9144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7" name="Text Box 39"/>
          <p:cNvSpPr txBox="1">
            <a:spLocks noChangeArrowheads="1"/>
          </p:cNvSpPr>
          <p:nvPr/>
        </p:nvSpPr>
        <p:spPr bwMode="auto">
          <a:xfrm>
            <a:off x="1447800" y="5638800"/>
            <a:ext cx="538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close</a:t>
            </a:r>
          </a:p>
        </p:txBody>
      </p:sp>
      <p:sp>
        <p:nvSpPr>
          <p:cNvPr id="657448" name="Oval 40"/>
          <p:cNvSpPr>
            <a:spLocks noChangeArrowheads="1"/>
          </p:cNvSpPr>
          <p:nvPr/>
        </p:nvSpPr>
        <p:spPr bwMode="auto">
          <a:xfrm>
            <a:off x="685800" y="5486400"/>
            <a:ext cx="7620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init</a:t>
            </a:r>
          </a:p>
        </p:txBody>
      </p:sp>
      <p:sp>
        <p:nvSpPr>
          <p:cNvPr id="657449" name="Oval 41"/>
          <p:cNvSpPr>
            <a:spLocks noChangeArrowheads="1"/>
          </p:cNvSpPr>
          <p:nvPr/>
        </p:nvSpPr>
        <p:spPr bwMode="auto">
          <a:xfrm>
            <a:off x="6172200" y="5486400"/>
            <a:ext cx="7620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closed</a:t>
            </a:r>
          </a:p>
        </p:txBody>
      </p:sp>
      <p:sp>
        <p:nvSpPr>
          <p:cNvPr id="657450" name="Oval 42"/>
          <p:cNvSpPr>
            <a:spLocks noChangeArrowheads="1"/>
          </p:cNvSpPr>
          <p:nvPr/>
        </p:nvSpPr>
        <p:spPr bwMode="auto">
          <a:xfrm>
            <a:off x="7620000" y="5486400"/>
            <a:ext cx="7620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err</a:t>
            </a:r>
          </a:p>
        </p:txBody>
      </p:sp>
      <p:sp>
        <p:nvSpPr>
          <p:cNvPr id="657451" name="Oval 43"/>
          <p:cNvSpPr>
            <a:spLocks noChangeArrowheads="1"/>
          </p:cNvSpPr>
          <p:nvPr/>
        </p:nvSpPr>
        <p:spPr bwMode="auto">
          <a:xfrm>
            <a:off x="7543800" y="5410200"/>
            <a:ext cx="9144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52" name="Text Box 44"/>
          <p:cNvSpPr txBox="1">
            <a:spLocks noChangeArrowheads="1"/>
          </p:cNvSpPr>
          <p:nvPr/>
        </p:nvSpPr>
        <p:spPr bwMode="auto">
          <a:xfrm>
            <a:off x="7010400" y="5638800"/>
            <a:ext cx="4873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read</a:t>
            </a:r>
          </a:p>
        </p:txBody>
      </p:sp>
      <p:cxnSp>
        <p:nvCxnSpPr>
          <p:cNvPr id="657453" name="AutoShape 45"/>
          <p:cNvCxnSpPr>
            <a:cxnSpLocks noChangeShapeType="1"/>
            <a:stCxn id="657449" idx="6"/>
            <a:endCxn id="657451" idx="2"/>
          </p:cNvCxnSpPr>
          <p:nvPr/>
        </p:nvCxnSpPr>
        <p:spPr bwMode="auto">
          <a:xfrm>
            <a:off x="6934200" y="58293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7454" name="Oval 46"/>
          <p:cNvSpPr>
            <a:spLocks noChangeArrowheads="1"/>
          </p:cNvSpPr>
          <p:nvPr/>
        </p:nvSpPr>
        <p:spPr bwMode="auto">
          <a:xfrm>
            <a:off x="4800600" y="5486400"/>
            <a:ext cx="7620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init</a:t>
            </a:r>
          </a:p>
        </p:txBody>
      </p:sp>
      <p:sp>
        <p:nvSpPr>
          <p:cNvPr id="657455" name="WordArt 47"/>
          <p:cNvSpPr>
            <a:spLocks noChangeArrowheads="1" noChangeShapeType="1" noTextEdit="1"/>
          </p:cNvSpPr>
          <p:nvPr/>
        </p:nvSpPr>
        <p:spPr bwMode="auto">
          <a:xfrm rot="5400000">
            <a:off x="5649912" y="5627688"/>
            <a:ext cx="358775" cy="3810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600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blurRad="63500" dist="38099" dir="2700000" algn="ctr" rotWithShape="0">
                    <a:srgbClr val="B2B2B2">
                      <a:alpha val="80000"/>
                    </a:srgbClr>
                  </a:outerShdw>
                </a:effectLst>
                <a:latin typeface="Arial Black"/>
                <a:ea typeface="Arial Black"/>
                <a:cs typeface="Arial Black"/>
              </a:rPr>
              <a:t>X</a:t>
            </a:r>
          </a:p>
        </p:txBody>
      </p:sp>
      <p:sp>
        <p:nvSpPr>
          <p:cNvPr id="657456" name="WordArt 48"/>
          <p:cNvSpPr>
            <a:spLocks noChangeArrowheads="1" noChangeShapeType="1" noTextEdit="1"/>
          </p:cNvSpPr>
          <p:nvPr/>
        </p:nvSpPr>
        <p:spPr bwMode="auto">
          <a:xfrm rot="5400000">
            <a:off x="2982912" y="5703888"/>
            <a:ext cx="358775" cy="3810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600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blurRad="63500" dist="38099" dir="2700000" algn="ctr" rotWithShape="0">
                    <a:srgbClr val="B2B2B2">
                      <a:alpha val="80000"/>
                    </a:srgbClr>
                  </a:outerShdw>
                </a:effectLst>
                <a:latin typeface="Arial Black"/>
                <a:ea typeface="Arial Black"/>
                <a:cs typeface="Arial Black"/>
              </a:rPr>
              <a:t>X</a:t>
            </a:r>
          </a:p>
        </p:txBody>
      </p:sp>
      <p:grpSp>
        <p:nvGrpSpPr>
          <p:cNvPr id="657457" name="Group 49"/>
          <p:cNvGrpSpPr>
            <a:grpSpLocks/>
          </p:cNvGrpSpPr>
          <p:nvPr/>
        </p:nvGrpSpPr>
        <p:grpSpPr bwMode="auto">
          <a:xfrm>
            <a:off x="228600" y="1295400"/>
            <a:ext cx="8743950" cy="914400"/>
            <a:chOff x="144" y="1584"/>
            <a:chExt cx="5508" cy="576"/>
          </a:xfrm>
        </p:grpSpPr>
        <p:sp>
          <p:nvSpPr>
            <p:cNvPr id="657458" name="AutoShape 50"/>
            <p:cNvSpPr>
              <a:spLocks noChangeArrowheads="1"/>
            </p:cNvSpPr>
            <p:nvPr/>
          </p:nvSpPr>
          <p:spPr bwMode="auto">
            <a:xfrm>
              <a:off x="1200" y="1584"/>
              <a:ext cx="1056" cy="57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E7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Flow-Insensitive</a:t>
              </a:r>
            </a:p>
            <a:p>
              <a:r>
                <a:rPr lang="en-US" sz="1800"/>
                <a:t>Pruning</a:t>
              </a:r>
            </a:p>
          </p:txBody>
        </p:sp>
        <p:cxnSp>
          <p:nvCxnSpPr>
            <p:cNvPr id="657459" name="AutoShape 51"/>
            <p:cNvCxnSpPr>
              <a:cxnSpLocks noChangeShapeType="1"/>
              <a:stCxn id="657460" idx="3"/>
              <a:endCxn id="657458" idx="1"/>
            </p:cNvCxnSpPr>
            <p:nvPr/>
          </p:nvCxnSpPr>
          <p:spPr bwMode="auto">
            <a:xfrm flipV="1">
              <a:off x="1044" y="1872"/>
              <a:ext cx="156" cy="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7460" name="Text Box 52"/>
            <p:cNvSpPr txBox="1">
              <a:spLocks noChangeArrowheads="1"/>
            </p:cNvSpPr>
            <p:nvPr/>
          </p:nvSpPr>
          <p:spPr bwMode="auto">
            <a:xfrm>
              <a:off x="144" y="1728"/>
              <a:ext cx="9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chemeClr val="tx2"/>
                  </a:solidFill>
                </a:rPr>
                <a:t>Verification</a:t>
              </a:r>
            </a:p>
            <a:p>
              <a:r>
                <a:rPr lang="en-US" sz="1800" b="1" i="1">
                  <a:solidFill>
                    <a:schemeClr val="tx2"/>
                  </a:solidFill>
                </a:rPr>
                <a:t>Scope</a:t>
              </a:r>
            </a:p>
          </p:txBody>
        </p:sp>
        <p:sp>
          <p:nvSpPr>
            <p:cNvPr id="657461" name="AutoShape 53"/>
            <p:cNvSpPr>
              <a:spLocks noChangeArrowheads="1"/>
            </p:cNvSpPr>
            <p:nvPr/>
          </p:nvSpPr>
          <p:spPr bwMode="auto">
            <a:xfrm>
              <a:off x="3504" y="1584"/>
              <a:ext cx="1056" cy="57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E7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Abstract</a:t>
              </a:r>
            </a:p>
            <a:p>
              <a:r>
                <a:rPr lang="en-US" sz="1800"/>
                <a:t>Interpretation</a:t>
              </a:r>
            </a:p>
          </p:txBody>
        </p:sp>
        <p:cxnSp>
          <p:nvCxnSpPr>
            <p:cNvPr id="657462" name="AutoShape 54"/>
            <p:cNvCxnSpPr>
              <a:cxnSpLocks noChangeShapeType="1"/>
              <a:stCxn id="657463" idx="3"/>
              <a:endCxn id="657461" idx="1"/>
            </p:cNvCxnSpPr>
            <p:nvPr/>
          </p:nvCxnSpPr>
          <p:spPr bwMode="auto">
            <a:xfrm flipV="1">
              <a:off x="3300" y="1872"/>
              <a:ext cx="204" cy="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7463" name="Text Box 55"/>
            <p:cNvSpPr txBox="1">
              <a:spLocks noChangeArrowheads="1"/>
            </p:cNvSpPr>
            <p:nvPr/>
          </p:nvSpPr>
          <p:spPr bwMode="auto">
            <a:xfrm>
              <a:off x="2400" y="1728"/>
              <a:ext cx="9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chemeClr val="tx2"/>
                  </a:solidFill>
                </a:rPr>
                <a:t>Verification</a:t>
              </a:r>
            </a:p>
            <a:p>
              <a:r>
                <a:rPr lang="en-US" sz="1800" b="1" i="1">
                  <a:solidFill>
                    <a:schemeClr val="tx2"/>
                  </a:solidFill>
                </a:rPr>
                <a:t>Scope</a:t>
              </a:r>
            </a:p>
          </p:txBody>
        </p:sp>
        <p:cxnSp>
          <p:nvCxnSpPr>
            <p:cNvPr id="657464" name="AutoShape 56"/>
            <p:cNvCxnSpPr>
              <a:cxnSpLocks noChangeShapeType="1"/>
              <a:stCxn id="657458" idx="3"/>
              <a:endCxn id="657463" idx="1"/>
            </p:cNvCxnSpPr>
            <p:nvPr/>
          </p:nvCxnSpPr>
          <p:spPr bwMode="auto">
            <a:xfrm>
              <a:off x="2256" y="1872"/>
              <a:ext cx="144" cy="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7465" name="Text Box 57"/>
            <p:cNvSpPr txBox="1">
              <a:spLocks noChangeArrowheads="1"/>
            </p:cNvSpPr>
            <p:nvPr/>
          </p:nvSpPr>
          <p:spPr bwMode="auto">
            <a:xfrm>
              <a:off x="4752" y="1728"/>
              <a:ext cx="9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chemeClr val="tx2"/>
                  </a:solidFill>
                </a:rPr>
                <a:t>Verification</a:t>
              </a:r>
            </a:p>
            <a:p>
              <a:r>
                <a:rPr lang="en-US" sz="1800" b="1" i="1">
                  <a:solidFill>
                    <a:schemeClr val="tx2"/>
                  </a:solidFill>
                </a:rPr>
                <a:t>Scope</a:t>
              </a:r>
            </a:p>
          </p:txBody>
        </p:sp>
        <p:cxnSp>
          <p:nvCxnSpPr>
            <p:cNvPr id="657466" name="AutoShape 58"/>
            <p:cNvCxnSpPr>
              <a:cxnSpLocks noChangeShapeType="1"/>
              <a:stCxn id="657461" idx="3"/>
              <a:endCxn id="657465" idx="1"/>
            </p:cNvCxnSpPr>
            <p:nvPr/>
          </p:nvCxnSpPr>
          <p:spPr bwMode="auto">
            <a:xfrm>
              <a:off x="4560" y="1872"/>
              <a:ext cx="192" cy="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build="p"/>
      <p:bldP spid="657432" grpId="0"/>
      <p:bldP spid="657433" grpId="0"/>
      <p:bldP spid="657443" grpId="0" animBg="1"/>
      <p:bldP spid="657444" grpId="0" animBg="1"/>
      <p:bldP spid="657445" grpId="0" animBg="1"/>
      <p:bldP spid="657446" grpId="0" animBg="1"/>
      <p:bldP spid="657447" grpId="0"/>
      <p:bldP spid="657448" grpId="0" animBg="1"/>
      <p:bldP spid="657449" grpId="0" animBg="1"/>
      <p:bldP spid="657450" grpId="0" animBg="1"/>
      <p:bldP spid="657451" grpId="0" animBg="1"/>
      <p:bldP spid="657452" grpId="0"/>
      <p:bldP spid="657454" grpId="0" animBg="1"/>
      <p:bldP spid="657455" grpId="0" animBg="1"/>
      <p:bldP spid="6574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1C23F-680A-C440-B756-488F9E2CB228}" type="slidenum">
              <a:rPr lang="ar-sa"/>
              <a:pPr/>
              <a:t>27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 err="1"/>
              <a:t>Sparsification</a:t>
            </a:r>
            <a:endParaRPr lang="en-US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5575" cy="3902075"/>
          </a:xfrm>
        </p:spPr>
        <p:txBody>
          <a:bodyPr/>
          <a:lstStyle/>
          <a:p>
            <a:r>
              <a:rPr lang="en-US" sz="2000" dirty="0"/>
              <a:t>Separation (solve for each abstract object separately)</a:t>
            </a:r>
          </a:p>
          <a:p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Slicing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: discard branches of </a:t>
            </a:r>
            <a:r>
              <a:rPr lang="en-US" sz="2000" dirty="0" err="1"/>
              <a:t>supergraph</a:t>
            </a:r>
            <a:r>
              <a:rPr lang="en-US" sz="2000" dirty="0"/>
              <a:t> that cannot affect abstract semantics</a:t>
            </a:r>
          </a:p>
          <a:p>
            <a:pPr lvl="1"/>
            <a:r>
              <a:rPr lang="en-US" sz="1800" dirty="0"/>
              <a:t>Identify program variables that might appear k-limited access path</a:t>
            </a:r>
          </a:p>
          <a:p>
            <a:pPr lvl="2"/>
            <a:r>
              <a:rPr lang="en-US" sz="1600" dirty="0"/>
              <a:t>K-step reachability from </a:t>
            </a:r>
            <a:r>
              <a:rPr lang="en-US" sz="1600" dirty="0" err="1"/>
              <a:t>typestate</a:t>
            </a:r>
            <a:r>
              <a:rPr lang="en-US" sz="1600" dirty="0"/>
              <a:t> objects from prelim. pointer analysis</a:t>
            </a:r>
          </a:p>
          <a:p>
            <a:pPr lvl="1"/>
            <a:r>
              <a:rPr lang="en-US" sz="1800" dirty="0"/>
              <a:t>Identify call graph nodes that might </a:t>
            </a:r>
          </a:p>
          <a:p>
            <a:pPr lvl="2"/>
            <a:r>
              <a:rPr lang="en-US" sz="1600" dirty="0"/>
              <a:t>modify these variables</a:t>
            </a:r>
          </a:p>
          <a:p>
            <a:pPr lvl="2"/>
            <a:r>
              <a:rPr lang="en-US" sz="1600" dirty="0"/>
              <a:t>cause </a:t>
            </a:r>
            <a:r>
              <a:rPr lang="en-US" sz="1600" dirty="0" err="1"/>
              <a:t>typestate</a:t>
            </a:r>
            <a:r>
              <a:rPr lang="en-US" sz="1600" dirty="0"/>
              <a:t> transitions (depends on incoming verification scope)</a:t>
            </a:r>
          </a:p>
          <a:p>
            <a:pPr lvl="1"/>
            <a:r>
              <a:rPr lang="en-US" sz="1800" dirty="0"/>
              <a:t>Discard any nodes that cannot (transitively) affect abstract interpretation</a:t>
            </a:r>
          </a:p>
          <a:p>
            <a:pPr lvl="1"/>
            <a:r>
              <a:rPr lang="en-US" sz="1800" b="1" dirty="0"/>
              <a:t>Reduces median </a:t>
            </a:r>
            <a:r>
              <a:rPr lang="en-US" sz="1800" b="1" dirty="0" err="1"/>
              <a:t>supergraph</a:t>
            </a:r>
            <a:r>
              <a:rPr lang="en-US" sz="1800" b="1" dirty="0"/>
              <a:t> size by 50X</a:t>
            </a:r>
          </a:p>
          <a:p>
            <a:pPr lvl="2"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1560F-FC04-F046-93AC-0B95650B056D}" type="slidenum">
              <a:rPr lang="ar-sa"/>
              <a:pPr/>
              <a:t>28</a:t>
            </a:fld>
            <a:endParaRPr lang="en-US"/>
          </a:p>
        </p:txBody>
      </p:sp>
      <p:grpSp>
        <p:nvGrpSpPr>
          <p:cNvPr id="566322" name="Group 50"/>
          <p:cNvGrpSpPr>
            <a:grpSpLocks/>
          </p:cNvGrpSpPr>
          <p:nvPr/>
        </p:nvGrpSpPr>
        <p:grpSpPr bwMode="auto">
          <a:xfrm>
            <a:off x="1981200" y="762000"/>
            <a:ext cx="4343400" cy="1143000"/>
            <a:chOff x="288" y="528"/>
            <a:chExt cx="2736" cy="720"/>
          </a:xfrm>
        </p:grpSpPr>
        <p:sp>
          <p:nvSpPr>
            <p:cNvPr id="566308" name="AutoShape 36"/>
            <p:cNvSpPr>
              <a:spLocks noChangeArrowheads="1"/>
            </p:cNvSpPr>
            <p:nvPr/>
          </p:nvSpPr>
          <p:spPr bwMode="auto">
            <a:xfrm>
              <a:off x="960" y="528"/>
              <a:ext cx="1680" cy="72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/>
                <a:t>Preliminary</a:t>
              </a:r>
            </a:p>
            <a:p>
              <a:r>
                <a:rPr lang="en-US" sz="1800"/>
                <a:t>Pointer Analysis/</a:t>
              </a:r>
            </a:p>
            <a:p>
              <a:r>
                <a:rPr lang="en-US" sz="1800"/>
                <a:t>Call Graph Construction</a:t>
              </a:r>
            </a:p>
          </p:txBody>
        </p:sp>
        <p:sp>
          <p:nvSpPr>
            <p:cNvPr id="566313" name="Line 41"/>
            <p:cNvSpPr>
              <a:spLocks noChangeShapeType="1"/>
            </p:cNvSpPr>
            <p:nvPr/>
          </p:nvSpPr>
          <p:spPr bwMode="auto">
            <a:xfrm>
              <a:off x="288" y="864"/>
              <a:ext cx="6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315" name="Line 43"/>
            <p:cNvSpPr>
              <a:spLocks noChangeShapeType="1"/>
            </p:cNvSpPr>
            <p:nvPr/>
          </p:nvSpPr>
          <p:spPr bwMode="auto">
            <a:xfrm>
              <a:off x="2640" y="864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6318" name="Text Box 46"/>
          <p:cNvSpPr txBox="1">
            <a:spLocks noChangeArrowheads="1"/>
          </p:cNvSpPr>
          <p:nvPr/>
        </p:nvSpPr>
        <p:spPr bwMode="auto">
          <a:xfrm>
            <a:off x="746125" y="2509838"/>
            <a:ext cx="7788275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566321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7775575" cy="3902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0"/>
              <a:t>Typestate verifiers rely on </a:t>
            </a:r>
            <a:r>
              <a:rPr lang="en-US" sz="1800">
                <a:solidFill>
                  <a:schemeClr val="tx2"/>
                </a:solidFill>
              </a:rPr>
              <a:t>call graph, fallback alias oracle</a:t>
            </a:r>
          </a:p>
          <a:p>
            <a:pPr>
              <a:lnSpc>
                <a:spcPct val="80000"/>
              </a:lnSpc>
            </a:pPr>
            <a:r>
              <a:rPr lang="en-US" sz="1800" b="0"/>
              <a:t>Current implementation: flow-insensitive, partially context-sensitive pointer-analysis</a:t>
            </a:r>
          </a:p>
          <a:p>
            <a:pPr lvl="1">
              <a:lnSpc>
                <a:spcPct val="80000"/>
              </a:lnSpc>
            </a:pPr>
            <a:r>
              <a:rPr lang="en-US" sz="1500"/>
              <a:t>Subset-based, field-sensitive Andersen</a:t>
            </a:r>
            <a:r>
              <a:rPr lang="ja-JP" altLang="en-US" sz="1500">
                <a:latin typeface="Arial"/>
              </a:rPr>
              <a:t>’</a:t>
            </a:r>
            <a:r>
              <a:rPr lang="en-US" sz="1500"/>
              <a:t>s</a:t>
            </a:r>
          </a:p>
          <a:p>
            <a:pPr lvl="1">
              <a:lnSpc>
                <a:spcPct val="80000"/>
              </a:lnSpc>
            </a:pPr>
            <a:r>
              <a:rPr lang="en-US" sz="1500"/>
              <a:t>SSA local representation</a:t>
            </a:r>
          </a:p>
          <a:p>
            <a:pPr lvl="1">
              <a:lnSpc>
                <a:spcPct val="80000"/>
              </a:lnSpc>
            </a:pPr>
            <a:r>
              <a:rPr lang="en-US" sz="1500"/>
              <a:t>On-the-fly call graph construction</a:t>
            </a:r>
          </a:p>
          <a:p>
            <a:pPr lvl="1">
              <a:lnSpc>
                <a:spcPct val="80000"/>
              </a:lnSpc>
            </a:pPr>
            <a:r>
              <a:rPr lang="en-US" sz="1500"/>
              <a:t>Unlimited object sensitivity for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Collections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Containers of typestate objects (e.g. IOStreams)</a:t>
            </a:r>
          </a:p>
          <a:p>
            <a:pPr lvl="1">
              <a:lnSpc>
                <a:spcPct val="80000"/>
              </a:lnSpc>
            </a:pPr>
            <a:r>
              <a:rPr lang="en-US" sz="1500"/>
              <a:t>One-level call-string context for some library methods 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Arraycopy, clone, …</a:t>
            </a:r>
          </a:p>
          <a:p>
            <a:pPr lvl="1">
              <a:lnSpc>
                <a:spcPct val="80000"/>
              </a:lnSpc>
            </a:pPr>
            <a:r>
              <a:rPr lang="en-US" sz="1500"/>
              <a:t>Heuristics for reflection (e.g. Livshits et al 2005)</a:t>
            </a:r>
          </a:p>
          <a:p>
            <a:pPr>
              <a:lnSpc>
                <a:spcPct val="80000"/>
              </a:lnSpc>
            </a:pPr>
            <a:r>
              <a:rPr lang="en-US" sz="1800" b="0"/>
              <a:t>Details matter a lot</a:t>
            </a:r>
          </a:p>
          <a:p>
            <a:pPr lvl="1">
              <a:lnSpc>
                <a:spcPct val="80000"/>
              </a:lnSpc>
            </a:pPr>
            <a:r>
              <a:rPr lang="en-US" sz="1500"/>
              <a:t>e.g. context-insensitive preliminary: later stages time out, terrible precision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9B02A-B602-E741-9065-DB6E6E2D7FC2}" type="slidenum">
              <a:rPr lang="ar-sa"/>
              <a:pPr/>
              <a:t>29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 err="1"/>
              <a:t>Typestate</a:t>
            </a:r>
            <a:r>
              <a:rPr lang="en-US" dirty="0"/>
              <a:t> Properties for J2SE libraries</a:t>
            </a:r>
          </a:p>
        </p:txBody>
      </p:sp>
      <p:graphicFrame>
        <p:nvGraphicFramePr>
          <p:cNvPr id="609283" name="Group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382000" cy="4976178"/>
        </p:xfrm>
        <a:graphic>
          <a:graphicData uri="http://schemas.openxmlformats.org/drawingml/2006/table">
            <a:tbl>
              <a:tblPr/>
              <a:tblGrid>
                <a:gridCol w="2135188"/>
                <a:gridCol w="6246812"/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Enumeration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Call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hasNextElement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before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nextElement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 not read from a closed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InputStream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Iterator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 not call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next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without first checking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hasNext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KeyStore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Always initialize 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KeyStore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before using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PrintStream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 not use a closed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PrintStream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PrintWriter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 not use a closed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PrintWriter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Signature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Follow initialization phases for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Signature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Socket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 not use 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Socket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until it is connected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 not peek or pop an empty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URLConn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Illegal operation performed when already connected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Vector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 not access elements of an empty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Vector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06B8-C85F-D44C-80B3-1ED575B337FD}" type="slidenum">
              <a:rPr lang="ar-sa"/>
              <a:pPr/>
              <a:t>3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 err="1"/>
              <a:t>Typestate</a:t>
            </a:r>
            <a:endParaRPr lang="en-US" dirty="0"/>
          </a:p>
        </p:txBody>
      </p:sp>
      <p:sp>
        <p:nvSpPr>
          <p:cNvPr id="605198" name="Rectangle 14"/>
          <p:cNvSpPr>
            <a:spLocks noChangeArrowheads="1"/>
          </p:cNvSpPr>
          <p:nvPr/>
        </p:nvSpPr>
        <p:spPr bwMode="auto">
          <a:xfrm>
            <a:off x="457200" y="11430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Font typeface="Wingdings" charset="0"/>
              <a:buChar char="§"/>
            </a:pPr>
            <a:r>
              <a:rPr lang="en-US">
                <a:solidFill>
                  <a:schemeClr val="accent1"/>
                </a:solidFill>
              </a:rPr>
              <a:t>Application Trends</a:t>
            </a:r>
          </a:p>
          <a:p>
            <a:pPr marL="742950" lvl="1" indent="-285750" algn="l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Font typeface="Arial" charset="0"/>
              <a:buChar char="–"/>
            </a:pPr>
            <a:r>
              <a:rPr lang="en-US">
                <a:ea typeface="Arial" charset="0"/>
              </a:rPr>
              <a:t>Increasing number of libraries and APIs</a:t>
            </a:r>
          </a:p>
          <a:p>
            <a:pPr marL="742950" lvl="1" indent="-285750" algn="l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Font typeface="Arial" charset="0"/>
              <a:buChar char="–"/>
            </a:pPr>
            <a:r>
              <a:rPr lang="en-US">
                <a:ea typeface="Arial" charset="0"/>
              </a:rPr>
              <a:t>Non-trivial restrictions on permitted sequences of operations</a:t>
            </a:r>
            <a:r>
              <a:rPr lang="en-US" b="1">
                <a:ea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Font typeface="Wingdings" charset="0"/>
              <a:buChar char="§"/>
            </a:pPr>
            <a:r>
              <a:rPr lang="en-US" sz="1800" b="1">
                <a:solidFill>
                  <a:schemeClr val="accent1"/>
                </a:solidFill>
              </a:rPr>
              <a:t>Typestate:</a:t>
            </a:r>
            <a:r>
              <a:rPr lang="en-US"/>
              <a:t> Temporal safety properties, encoded as DFAs</a:t>
            </a:r>
          </a:p>
          <a:p>
            <a:pPr marL="342900" indent="-342900" algn="l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Font typeface="Wingdings" charset="0"/>
              <a:buChar char="§"/>
            </a:pPr>
            <a:r>
              <a:rPr lang="en-US"/>
              <a:t>Apply to many libraries and APIs</a:t>
            </a:r>
          </a:p>
          <a:p>
            <a:pPr marL="742950" lvl="1" indent="-285750" algn="l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Font typeface="Arial" charset="0"/>
              <a:buNone/>
            </a:pPr>
            <a:r>
              <a:rPr lang="en-US" b="1">
                <a:ea typeface="Arial" charset="0"/>
              </a:rPr>
              <a:t>e.g. </a:t>
            </a:r>
            <a:r>
              <a:rPr lang="ja-JP" altLang="en-US" b="1">
                <a:latin typeface="Arial"/>
                <a:ea typeface="Arial" charset="0"/>
              </a:rPr>
              <a:t>“</a:t>
            </a:r>
            <a:r>
              <a:rPr lang="en-US" b="1">
                <a:ea typeface="Arial" charset="0"/>
              </a:rPr>
              <a:t>Don</a:t>
            </a:r>
            <a:r>
              <a:rPr lang="ja-JP" altLang="en-US" b="1">
                <a:latin typeface="Arial"/>
                <a:ea typeface="Arial" charset="0"/>
              </a:rPr>
              <a:t>’</a:t>
            </a:r>
            <a:r>
              <a:rPr lang="en-US" b="1">
                <a:ea typeface="Arial" charset="0"/>
              </a:rPr>
              <a:t>t use a Socket unless it is connected</a:t>
            </a:r>
            <a:r>
              <a:rPr lang="ja-JP" altLang="en-US" b="1">
                <a:latin typeface="Arial"/>
                <a:ea typeface="Arial" charset="0"/>
              </a:rPr>
              <a:t>”</a:t>
            </a:r>
            <a:endParaRPr lang="en-US" b="1">
              <a:ea typeface="Arial" charset="0"/>
            </a:endParaRPr>
          </a:p>
        </p:txBody>
      </p:sp>
      <p:grpSp>
        <p:nvGrpSpPr>
          <p:cNvPr id="605222" name="Group 38"/>
          <p:cNvGrpSpPr>
            <a:grpSpLocks/>
          </p:cNvGrpSpPr>
          <p:nvPr/>
        </p:nvGrpSpPr>
        <p:grpSpPr bwMode="auto">
          <a:xfrm>
            <a:off x="1219200" y="3276600"/>
            <a:ext cx="6169025" cy="2963863"/>
            <a:chOff x="816" y="1872"/>
            <a:chExt cx="3886" cy="1867"/>
          </a:xfrm>
        </p:grpSpPr>
        <p:sp>
          <p:nvSpPr>
            <p:cNvPr id="605201" name="Oval 17"/>
            <p:cNvSpPr>
              <a:spLocks noChangeArrowheads="1"/>
            </p:cNvSpPr>
            <p:nvPr/>
          </p:nvSpPr>
          <p:spPr bwMode="auto">
            <a:xfrm>
              <a:off x="1104" y="2448"/>
              <a:ext cx="720" cy="48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init</a:t>
              </a:r>
            </a:p>
          </p:txBody>
        </p:sp>
        <p:sp>
          <p:nvSpPr>
            <p:cNvPr id="605202" name="Oval 18"/>
            <p:cNvSpPr>
              <a:spLocks noChangeArrowheads="1"/>
            </p:cNvSpPr>
            <p:nvPr/>
          </p:nvSpPr>
          <p:spPr bwMode="auto">
            <a:xfrm>
              <a:off x="2400" y="2448"/>
              <a:ext cx="720" cy="480"/>
            </a:xfrm>
            <a:prstGeom prst="ellips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connected</a:t>
              </a:r>
            </a:p>
          </p:txBody>
        </p:sp>
        <p:sp>
          <p:nvSpPr>
            <p:cNvPr id="605203" name="Oval 19"/>
            <p:cNvSpPr>
              <a:spLocks noChangeArrowheads="1"/>
            </p:cNvSpPr>
            <p:nvPr/>
          </p:nvSpPr>
          <p:spPr bwMode="auto">
            <a:xfrm>
              <a:off x="3744" y="2448"/>
              <a:ext cx="720" cy="480"/>
            </a:xfrm>
            <a:prstGeom prst="ellips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rgbClr val="009900"/>
                  </a:solidFill>
                </a:rPr>
                <a:t>closed</a:t>
              </a:r>
            </a:p>
          </p:txBody>
        </p:sp>
        <p:sp>
          <p:nvSpPr>
            <p:cNvPr id="605204" name="Oval 20"/>
            <p:cNvSpPr>
              <a:spLocks noChangeArrowheads="1"/>
            </p:cNvSpPr>
            <p:nvPr/>
          </p:nvSpPr>
          <p:spPr bwMode="auto">
            <a:xfrm>
              <a:off x="2400" y="3168"/>
              <a:ext cx="720" cy="48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rgbClr val="FF0000"/>
                  </a:solidFill>
                </a:rPr>
                <a:t>err</a:t>
              </a:r>
            </a:p>
          </p:txBody>
        </p:sp>
        <p:sp>
          <p:nvSpPr>
            <p:cNvPr id="605205" name="Oval 21"/>
            <p:cNvSpPr>
              <a:spLocks noChangeArrowheads="1"/>
            </p:cNvSpPr>
            <p:nvPr/>
          </p:nvSpPr>
          <p:spPr bwMode="auto">
            <a:xfrm>
              <a:off x="2352" y="3120"/>
              <a:ext cx="816" cy="57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05206" name="AutoShape 22"/>
            <p:cNvCxnSpPr>
              <a:cxnSpLocks noChangeShapeType="1"/>
              <a:stCxn id="605201" idx="6"/>
              <a:endCxn id="605202" idx="2"/>
            </p:cNvCxnSpPr>
            <p:nvPr/>
          </p:nvCxnSpPr>
          <p:spPr bwMode="auto">
            <a:xfrm>
              <a:off x="1824" y="2688"/>
              <a:ext cx="5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5207" name="AutoShape 23"/>
            <p:cNvCxnSpPr>
              <a:cxnSpLocks noChangeShapeType="1"/>
              <a:stCxn id="605202" idx="6"/>
              <a:endCxn id="605203" idx="2"/>
            </p:cNvCxnSpPr>
            <p:nvPr/>
          </p:nvCxnSpPr>
          <p:spPr bwMode="auto">
            <a:xfrm>
              <a:off x="3120" y="2688"/>
              <a:ext cx="6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5208" name="AutoShape 24"/>
            <p:cNvCxnSpPr>
              <a:cxnSpLocks noChangeShapeType="1"/>
              <a:stCxn id="605201" idx="4"/>
              <a:endCxn id="605205" idx="2"/>
            </p:cNvCxnSpPr>
            <p:nvPr/>
          </p:nvCxnSpPr>
          <p:spPr bwMode="auto">
            <a:xfrm rot="16200000" flipH="1">
              <a:off x="1668" y="2724"/>
              <a:ext cx="480" cy="88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5209" name="AutoShape 25"/>
            <p:cNvCxnSpPr>
              <a:cxnSpLocks noChangeShapeType="1"/>
              <a:stCxn id="605203" idx="4"/>
              <a:endCxn id="605205" idx="6"/>
            </p:cNvCxnSpPr>
            <p:nvPr/>
          </p:nvCxnSpPr>
          <p:spPr bwMode="auto">
            <a:xfrm rot="5400000">
              <a:off x="3396" y="2700"/>
              <a:ext cx="480" cy="93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5210" name="AutoShape 26"/>
            <p:cNvCxnSpPr>
              <a:cxnSpLocks noChangeShapeType="1"/>
              <a:stCxn id="605205" idx="4"/>
              <a:endCxn id="605205" idx="6"/>
            </p:cNvCxnSpPr>
            <p:nvPr/>
          </p:nvCxnSpPr>
          <p:spPr bwMode="auto">
            <a:xfrm rot="5400000" flipH="1" flipV="1">
              <a:off x="2820" y="3348"/>
              <a:ext cx="288" cy="408"/>
            </a:xfrm>
            <a:prstGeom prst="curvedConnector4">
              <a:avLst>
                <a:gd name="adj1" fmla="val -50000"/>
                <a:gd name="adj2" fmla="val 13529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5211" name="AutoShape 27"/>
            <p:cNvCxnSpPr>
              <a:cxnSpLocks noChangeShapeType="1"/>
              <a:stCxn id="605202" idx="7"/>
              <a:endCxn id="605202" idx="0"/>
            </p:cNvCxnSpPr>
            <p:nvPr/>
          </p:nvCxnSpPr>
          <p:spPr bwMode="auto">
            <a:xfrm rot="5400000" flipH="1">
              <a:off x="2853" y="2355"/>
              <a:ext cx="70" cy="255"/>
            </a:xfrm>
            <a:prstGeom prst="curvedConnector3">
              <a:avLst>
                <a:gd name="adj1" fmla="val 30571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5212" name="AutoShape 28"/>
            <p:cNvCxnSpPr>
              <a:cxnSpLocks noChangeShapeType="1"/>
              <a:stCxn id="605201" idx="0"/>
              <a:endCxn id="605203" idx="0"/>
            </p:cNvCxnSpPr>
            <p:nvPr/>
          </p:nvCxnSpPr>
          <p:spPr bwMode="auto">
            <a:xfrm rot="5400000" flipV="1">
              <a:off x="2783" y="1129"/>
              <a:ext cx="1" cy="2640"/>
            </a:xfrm>
            <a:prstGeom prst="curvedConnector3">
              <a:avLst>
                <a:gd name="adj1" fmla="val -515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1824" y="2544"/>
              <a:ext cx="51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connect()</a:t>
              </a:r>
            </a:p>
          </p:txBody>
        </p:sp>
        <p:sp>
          <p:nvSpPr>
            <p:cNvPr id="605214" name="Text Box 30"/>
            <p:cNvSpPr txBox="1">
              <a:spLocks noChangeArrowheads="1"/>
            </p:cNvSpPr>
            <p:nvPr/>
          </p:nvSpPr>
          <p:spPr bwMode="auto">
            <a:xfrm>
              <a:off x="3177" y="2544"/>
              <a:ext cx="40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close()</a:t>
              </a:r>
            </a:p>
          </p:txBody>
        </p:sp>
        <p:sp>
          <p:nvSpPr>
            <p:cNvPr id="605215" name="Text Box 31"/>
            <p:cNvSpPr txBox="1">
              <a:spLocks noChangeArrowheads="1"/>
            </p:cNvSpPr>
            <p:nvPr/>
          </p:nvSpPr>
          <p:spPr bwMode="auto">
            <a:xfrm>
              <a:off x="2640" y="2064"/>
              <a:ext cx="91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getInputStream()</a:t>
              </a:r>
            </a:p>
            <a:p>
              <a:r>
                <a:rPr lang="en-US" sz="1200"/>
                <a:t>getOutputStream()</a:t>
              </a:r>
            </a:p>
          </p:txBody>
        </p:sp>
        <p:sp>
          <p:nvSpPr>
            <p:cNvPr id="605216" name="Text Box 32"/>
            <p:cNvSpPr txBox="1">
              <a:spLocks noChangeArrowheads="1"/>
            </p:cNvSpPr>
            <p:nvPr/>
          </p:nvSpPr>
          <p:spPr bwMode="auto">
            <a:xfrm>
              <a:off x="3792" y="3216"/>
              <a:ext cx="91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getInputStream()</a:t>
              </a:r>
            </a:p>
            <a:p>
              <a:r>
                <a:rPr lang="en-US" sz="1200"/>
                <a:t>getOutputStream()</a:t>
              </a:r>
            </a:p>
          </p:txBody>
        </p:sp>
        <p:sp>
          <p:nvSpPr>
            <p:cNvPr id="605217" name="Text Box 33"/>
            <p:cNvSpPr txBox="1">
              <a:spLocks noChangeArrowheads="1"/>
            </p:cNvSpPr>
            <p:nvPr/>
          </p:nvSpPr>
          <p:spPr bwMode="auto">
            <a:xfrm>
              <a:off x="816" y="3216"/>
              <a:ext cx="91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getInputStream()</a:t>
              </a:r>
            </a:p>
            <a:p>
              <a:r>
                <a:rPr lang="en-US" sz="1200"/>
                <a:t>getOutputStream()</a:t>
              </a:r>
            </a:p>
          </p:txBody>
        </p:sp>
        <p:sp>
          <p:nvSpPr>
            <p:cNvPr id="605218" name="Text Box 34"/>
            <p:cNvSpPr txBox="1">
              <a:spLocks noChangeArrowheads="1"/>
            </p:cNvSpPr>
            <p:nvPr/>
          </p:nvSpPr>
          <p:spPr bwMode="auto">
            <a:xfrm>
              <a:off x="1968" y="1872"/>
              <a:ext cx="40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close()</a:t>
              </a:r>
            </a:p>
          </p:txBody>
        </p:sp>
        <p:sp>
          <p:nvSpPr>
            <p:cNvPr id="605221" name="Text Box 37"/>
            <p:cNvSpPr txBox="1">
              <a:spLocks noChangeArrowheads="1"/>
            </p:cNvSpPr>
            <p:nvPr/>
          </p:nvSpPr>
          <p:spPr bwMode="auto">
            <a:xfrm>
              <a:off x="3277" y="3604"/>
              <a:ext cx="166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1B49F-8EA9-414E-8049-D8F144039F58}" type="slidenum">
              <a:rPr lang="ar-sa"/>
              <a:pPr/>
              <a:t>30</a:t>
            </a:fld>
            <a:endParaRPr lang="en-US"/>
          </a:p>
        </p:txBody>
      </p:sp>
      <p:graphicFrame>
        <p:nvGraphicFramePr>
          <p:cNvPr id="539772" name="Object 1148"/>
          <p:cNvGraphicFramePr>
            <a:graphicFrameLocks noGrp="1" noChangeAspect="1"/>
          </p:cNvGraphicFramePr>
          <p:nvPr>
            <p:ph idx="1"/>
          </p:nvPr>
        </p:nvGraphicFramePr>
        <p:xfrm>
          <a:off x="760413" y="800100"/>
          <a:ext cx="7766050" cy="534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91" name="Worksheet" r:id="rId3" imgW="7780083" imgH="5349308" progId="Excel.Sheet.8">
                  <p:embed/>
                </p:oleObj>
              </mc:Choice>
              <mc:Fallback>
                <p:oleObj name="Worksheet" r:id="rId3" imgW="7780083" imgH="5349308" progId="Excel.Sheet.8">
                  <p:embed/>
                  <p:pic>
                    <p:nvPicPr>
                      <p:cNvPr id="0" name="Object 1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800100"/>
                        <a:ext cx="7766050" cy="534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FF3C9-9540-2D49-A77B-F30C2BEE7378}" type="slidenum">
              <a:rPr lang="ar-sa"/>
              <a:pPr/>
              <a:t>31</a:t>
            </a:fld>
            <a:endParaRPr lang="en-US"/>
          </a:p>
        </p:txBody>
      </p:sp>
      <p:graphicFrame>
        <p:nvGraphicFramePr>
          <p:cNvPr id="546820" name="Object 4"/>
          <p:cNvGraphicFramePr>
            <a:graphicFrameLocks noChangeAspect="1"/>
          </p:cNvGraphicFramePr>
          <p:nvPr/>
        </p:nvGraphicFramePr>
        <p:xfrm>
          <a:off x="228600" y="762000"/>
          <a:ext cx="8382000" cy="576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39" name="Chart" r:id="rId3" imgW="7863768" imgH="5143543" progId="Excel.Chart.8">
                  <p:embed/>
                </p:oleObj>
              </mc:Choice>
              <mc:Fallback>
                <p:oleObj name="Chart" r:id="rId3" imgW="7863768" imgH="5143543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382000" cy="576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922" name="Group 106"/>
          <p:cNvGraphicFramePr>
            <a:graphicFrameLocks noGrp="1"/>
          </p:cNvGraphicFramePr>
          <p:nvPr/>
        </p:nvGraphicFramePr>
        <p:xfrm>
          <a:off x="914400" y="762000"/>
          <a:ext cx="6629400" cy="381000"/>
        </p:xfrm>
        <a:graphic>
          <a:graphicData uri="http://schemas.openxmlformats.org/drawingml/2006/table">
            <a:tbl>
              <a:tblPr/>
              <a:tblGrid>
                <a:gridCol w="315913"/>
                <a:gridCol w="315912"/>
                <a:gridCol w="315913"/>
                <a:gridCol w="314325"/>
                <a:gridCol w="315912"/>
                <a:gridCol w="315913"/>
                <a:gridCol w="315912"/>
                <a:gridCol w="315913"/>
                <a:gridCol w="315912"/>
                <a:gridCol w="315913"/>
                <a:gridCol w="314325"/>
                <a:gridCol w="315912"/>
                <a:gridCol w="315913"/>
                <a:gridCol w="315912"/>
                <a:gridCol w="315913"/>
                <a:gridCol w="315912"/>
                <a:gridCol w="315913"/>
                <a:gridCol w="314325"/>
                <a:gridCol w="315912"/>
                <a:gridCol w="315913"/>
                <a:gridCol w="3159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234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46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388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158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55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412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68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388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74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27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293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1793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876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5807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087E3-3BB5-C649-B3E1-A78767318C82}" type="slidenum">
              <a:rPr lang="ar-sa"/>
              <a:pPr/>
              <a:t>32</a:t>
            </a:fld>
            <a:endParaRPr lang="en-US"/>
          </a:p>
        </p:txBody>
      </p:sp>
      <p:graphicFrame>
        <p:nvGraphicFramePr>
          <p:cNvPr id="550916" name="Object 4"/>
          <p:cNvGraphicFramePr>
            <a:graphicFrameLocks noChangeAspect="1"/>
          </p:cNvGraphicFramePr>
          <p:nvPr/>
        </p:nvGraphicFramePr>
        <p:xfrm>
          <a:off x="762000" y="914400"/>
          <a:ext cx="80772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14" name="Chart" r:id="rId3" imgW="5890251" imgH="4015882" progId="Excel.Chart.8">
                  <p:embed/>
                </p:oleObj>
              </mc:Choice>
              <mc:Fallback>
                <p:oleObj name="Chart" r:id="rId3" imgW="5890251" imgH="4015882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80772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97" name="Group 85"/>
          <p:cNvGraphicFramePr>
            <a:graphicFrameLocks noGrp="1"/>
          </p:cNvGraphicFramePr>
          <p:nvPr/>
        </p:nvGraphicFramePr>
        <p:xfrm>
          <a:off x="1447800" y="990600"/>
          <a:ext cx="6019800" cy="381000"/>
        </p:xfrm>
        <a:graphic>
          <a:graphicData uri="http://schemas.openxmlformats.org/drawingml/2006/table">
            <a:tbl>
              <a:tblPr/>
              <a:tblGrid>
                <a:gridCol w="463550"/>
                <a:gridCol w="463550"/>
                <a:gridCol w="463550"/>
                <a:gridCol w="460375"/>
                <a:gridCol w="463550"/>
                <a:gridCol w="463550"/>
                <a:gridCol w="463550"/>
                <a:gridCol w="463550"/>
                <a:gridCol w="463550"/>
                <a:gridCol w="463550"/>
                <a:gridCol w="460375"/>
                <a:gridCol w="463550"/>
                <a:gridCol w="4635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372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502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855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2388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1502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56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5807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8B517-50A1-1F4A-BBED-4E79D6A8E6B2}" type="slidenum">
              <a:rPr lang="ar-sa"/>
              <a:pPr/>
              <a:t>33</a:t>
            </a:fld>
            <a:endParaRPr lang="en-US"/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/>
              <a:t>Running time</a:t>
            </a:r>
          </a:p>
        </p:txBody>
      </p:sp>
      <p:graphicFrame>
        <p:nvGraphicFramePr>
          <p:cNvPr id="53146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" y="1295400"/>
          <a:ext cx="914400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84" name="Chart" r:id="rId3" imgW="7536243" imgH="4198527" progId="Excel.Chart.8">
                  <p:embed/>
                </p:oleObj>
              </mc:Choice>
              <mc:Fallback>
                <p:oleObj name="Chart" r:id="rId3" imgW="7536243" imgH="4198527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9144000" cy="509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631CC-E337-2D44-87BB-D0C1EFFA507F}" type="slidenum">
              <a:rPr lang="ar-sa"/>
              <a:pPr/>
              <a:t>34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315200" cy="3902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Limitations of analysis (~50%)</a:t>
            </a:r>
          </a:p>
          <a:p>
            <a:pPr marL="465138" lvl="1" indent="-234950">
              <a:lnSpc>
                <a:spcPct val="80000"/>
              </a:lnSpc>
            </a:pPr>
            <a:r>
              <a:rPr lang="en-US" sz="1600" dirty="0"/>
              <a:t>Aliasing</a:t>
            </a:r>
          </a:p>
          <a:p>
            <a:pPr marL="465138" lvl="1" indent="-234950">
              <a:lnSpc>
                <a:spcPct val="80000"/>
              </a:lnSpc>
            </a:pPr>
            <a:r>
              <a:rPr lang="en-US" sz="1600" dirty="0"/>
              <a:t>Path sensitivity</a:t>
            </a:r>
          </a:p>
          <a:p>
            <a:pPr marL="465138" lvl="1" indent="-234950">
              <a:lnSpc>
                <a:spcPct val="80000"/>
              </a:lnSpc>
            </a:pPr>
            <a:r>
              <a:rPr lang="en-US" sz="1600" dirty="0"/>
              <a:t>Return values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dirty="0">
                <a:latin typeface="Courier New" charset="0"/>
              </a:rPr>
              <a:t>if (!</a:t>
            </a:r>
            <a:r>
              <a:rPr lang="en-US" sz="1200" dirty="0" err="1">
                <a:latin typeface="Courier New" charset="0"/>
              </a:rPr>
              <a:t>stack.isEmpty</a:t>
            </a:r>
            <a:r>
              <a:rPr lang="en-US" sz="1200" dirty="0">
                <a:latin typeface="Courier New" charset="0"/>
              </a:rPr>
              <a:t>()) </a:t>
            </a:r>
            <a:r>
              <a:rPr lang="en-US" sz="1200" dirty="0" err="1">
                <a:latin typeface="Courier New" charset="0"/>
              </a:rPr>
              <a:t>stack.pop</a:t>
            </a:r>
            <a:r>
              <a:rPr lang="en-US" sz="1200" dirty="0">
                <a:latin typeface="Courier New" charset="0"/>
              </a:rPr>
              <a:t>();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dirty="0" err="1">
                <a:latin typeface="Courier New" charset="0"/>
              </a:rPr>
              <a:t>vector.get</a:t>
            </a:r>
            <a:r>
              <a:rPr lang="en-US" sz="1200" dirty="0">
                <a:latin typeface="Courier New" charset="0"/>
              </a:rPr>
              <a:t>(</a:t>
            </a:r>
            <a:r>
              <a:rPr lang="en-US" sz="1200" dirty="0" err="1">
                <a:latin typeface="Courier New" charset="0"/>
              </a:rPr>
              <a:t>vector.size</a:t>
            </a:r>
            <a:r>
              <a:rPr lang="en-US" sz="1200" dirty="0">
                <a:latin typeface="Courier New" charset="0"/>
              </a:rPr>
              <a:t>()-1);</a:t>
            </a:r>
          </a:p>
          <a:p>
            <a:pPr marL="1371600" lvl="3" indent="-687388">
              <a:lnSpc>
                <a:spcPct val="80000"/>
              </a:lnSpc>
              <a:buFont typeface="Arial" charset="0"/>
              <a:buNone/>
            </a:pPr>
            <a:endParaRPr lang="en-US" sz="1200" dirty="0">
              <a:latin typeface="Courier New" charset="0"/>
            </a:endParaRPr>
          </a:p>
          <a:p>
            <a:pPr marL="914400" lvl="2" indent="-455613">
              <a:lnSpc>
                <a:spcPct val="80000"/>
              </a:lnSpc>
              <a:buFontTx/>
              <a:buNone/>
            </a:pPr>
            <a:r>
              <a:rPr lang="en-US" sz="1400" dirty="0"/>
              <a:t>Not always straightforward (encapsulation)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dirty="0">
                <a:latin typeface="Courier New" charset="0"/>
              </a:rPr>
              <a:t>if (!</a:t>
            </a:r>
            <a:r>
              <a:rPr lang="en-US" sz="1200" dirty="0" err="1">
                <a:latin typeface="Courier New" charset="0"/>
              </a:rPr>
              <a:t>foo.isAnEmptyFoo</a:t>
            </a:r>
            <a:r>
              <a:rPr lang="en-US" sz="1200" dirty="0">
                <a:latin typeface="Courier New" charset="0"/>
              </a:rPr>
              <a:t>()) </a:t>
            </a:r>
            <a:r>
              <a:rPr lang="en-US" sz="1200" dirty="0" err="1">
                <a:latin typeface="Courier New" charset="0"/>
              </a:rPr>
              <a:t>foo.popFromAStack</a:t>
            </a:r>
            <a:r>
              <a:rPr lang="en-US" sz="1200" dirty="0"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Limitations of </a:t>
            </a:r>
            <a:r>
              <a:rPr lang="en-US" sz="1600" dirty="0" err="1"/>
              <a:t>typestate</a:t>
            </a:r>
            <a:r>
              <a:rPr lang="en-US" sz="1600" dirty="0"/>
              <a:t> abstraction (~50%)</a:t>
            </a:r>
          </a:p>
          <a:p>
            <a:pPr marL="465138" lvl="1" indent="-234950">
              <a:lnSpc>
                <a:spcPct val="80000"/>
              </a:lnSpc>
            </a:pPr>
            <a:r>
              <a:rPr lang="en-US" sz="1600" dirty="0"/>
              <a:t>Application logic bypasses DFA, still OK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b="1" dirty="0">
                <a:latin typeface="Courier New" charset="0"/>
              </a:rPr>
              <a:t>if (</a:t>
            </a:r>
            <a:r>
              <a:rPr lang="en-US" sz="1200" b="1" dirty="0" err="1">
                <a:latin typeface="Courier New" charset="0"/>
              </a:rPr>
              <a:t>itsABlueMoon</a:t>
            </a:r>
            <a:r>
              <a:rPr lang="en-US" sz="1200" b="1" dirty="0">
                <a:latin typeface="Courier New" charset="0"/>
              </a:rPr>
              <a:t>) </a:t>
            </a:r>
            <a:r>
              <a:rPr lang="en-US" sz="1200" b="1" dirty="0" err="1">
                <a:latin typeface="Courier New" charset="0"/>
              </a:rPr>
              <a:t>stack.pop</a:t>
            </a:r>
            <a:r>
              <a:rPr lang="en-US" sz="1200" b="1" dirty="0">
                <a:latin typeface="Courier New" charset="0"/>
              </a:rPr>
              <a:t>();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b="1" dirty="0" err="1">
                <a:latin typeface="Courier New" charset="0"/>
              </a:rPr>
              <a:t>vector.get</a:t>
            </a:r>
            <a:r>
              <a:rPr lang="en-US" sz="1200" b="1" dirty="0">
                <a:latin typeface="Courier New" charset="0"/>
              </a:rPr>
              <a:t>(</a:t>
            </a:r>
            <a:r>
              <a:rPr lang="en-US" sz="1200" b="1" dirty="0" err="1">
                <a:latin typeface="Courier New" charset="0"/>
              </a:rPr>
              <a:t>numberOfPixels</a:t>
            </a:r>
            <a:r>
              <a:rPr lang="en-US" sz="1200" b="1" dirty="0">
                <a:latin typeface="Courier New" charset="0"/>
              </a:rPr>
              <a:t>/2);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b="1" dirty="0">
                <a:latin typeface="Courier New" charset="0"/>
              </a:rPr>
              <a:t>try {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b="1" dirty="0">
                <a:latin typeface="Courier New" charset="0"/>
              </a:rPr>
              <a:t>   </a:t>
            </a:r>
            <a:r>
              <a:rPr lang="en-US" sz="1200" b="1" dirty="0" err="1">
                <a:latin typeface="Courier New" charset="0"/>
              </a:rPr>
              <a:t>emptyStack.pop</a:t>
            </a:r>
            <a:r>
              <a:rPr lang="en-US" sz="1200" b="1" dirty="0">
                <a:latin typeface="Courier New" charset="0"/>
              </a:rPr>
              <a:t>();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b="1" dirty="0">
                <a:latin typeface="Courier New" charset="0"/>
              </a:rPr>
              <a:t>catch (</a:t>
            </a:r>
            <a:r>
              <a:rPr lang="en-US" sz="1200" b="1" dirty="0" err="1">
                <a:latin typeface="Courier New" charset="0"/>
              </a:rPr>
              <a:t>EmptyStackException</a:t>
            </a:r>
            <a:r>
              <a:rPr lang="en-US" sz="1200" b="1" dirty="0">
                <a:latin typeface="Courier New" charset="0"/>
              </a:rPr>
              <a:t> e) {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b="1" dirty="0">
                <a:latin typeface="Courier New" charset="0"/>
              </a:rPr>
              <a:t>   </a:t>
            </a:r>
            <a:r>
              <a:rPr lang="en-US" sz="1200" b="1" dirty="0" err="1">
                <a:latin typeface="Courier New" charset="0"/>
              </a:rPr>
              <a:t>System.out.println</a:t>
            </a:r>
            <a:r>
              <a:rPr lang="en-US" sz="1200" b="1" dirty="0">
                <a:latin typeface="Courier New" charset="0"/>
              </a:rPr>
              <a:t>(</a:t>
            </a:r>
            <a:r>
              <a:rPr lang="ja-JP" altLang="en-US" sz="1200" b="1" dirty="0">
                <a:latin typeface="Arial"/>
              </a:rPr>
              <a:t>“</a:t>
            </a:r>
            <a:r>
              <a:rPr lang="en-US" sz="1200" b="1" dirty="0">
                <a:latin typeface="Courier New" charset="0"/>
              </a:rPr>
              <a:t>I expected that.</a:t>
            </a:r>
            <a:r>
              <a:rPr lang="ja-JP" altLang="en-US" sz="1200" b="1" dirty="0">
                <a:latin typeface="Arial"/>
              </a:rPr>
              <a:t>”</a:t>
            </a:r>
            <a:r>
              <a:rPr lang="en-US" sz="1200" b="1" dirty="0">
                <a:latin typeface="Courier New" charset="0"/>
              </a:rPr>
              <a:t>);</a:t>
            </a:r>
          </a:p>
          <a:p>
            <a:pPr marL="1828800" lvl="4" indent="-914400">
              <a:lnSpc>
                <a:spcPct val="80000"/>
              </a:lnSpc>
              <a:buFont typeface="Arial" charset="0"/>
              <a:buNone/>
            </a:pPr>
            <a:r>
              <a:rPr lang="en-US" sz="1200" b="1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9698-FBA2-0543-B692-34023F9561A1}" type="slidenum">
              <a:rPr lang="ar-sa"/>
              <a:pPr/>
              <a:t>35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/>
              <a:t>Some related work</a:t>
            </a:r>
          </a:p>
        </p:txBody>
      </p:sp>
      <p:sp>
        <p:nvSpPr>
          <p:cNvPr id="588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5575" cy="3902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ESP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Das </a:t>
            </a:r>
            <a:r>
              <a:rPr lang="en-US" sz="1400" i="1" dirty="0"/>
              <a:t>et al.</a:t>
            </a:r>
            <a:r>
              <a:rPr lang="en-US" sz="1400" dirty="0"/>
              <a:t> PLDI 2002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Two-phase approach to aliasing (unsound strong updates)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Path-sensitivity (</a:t>
            </a:r>
            <a:r>
              <a:rPr lang="ja-JP" altLang="en-US" sz="1200" dirty="0">
                <a:latin typeface="Arial"/>
              </a:rPr>
              <a:t>“</a:t>
            </a:r>
            <a:r>
              <a:rPr lang="en-US" sz="1200" dirty="0"/>
              <a:t>property simulation</a:t>
            </a:r>
            <a:r>
              <a:rPr lang="ja-JP" altLang="en-US" sz="1200" dirty="0">
                <a:latin typeface="Arial"/>
              </a:rPr>
              <a:t>”</a:t>
            </a:r>
            <a:r>
              <a:rPr lang="en-US" sz="12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 dirty="0" err="1"/>
              <a:t>Dor</a:t>
            </a:r>
            <a:r>
              <a:rPr lang="en-US" sz="1400" dirty="0"/>
              <a:t> </a:t>
            </a:r>
            <a:r>
              <a:rPr lang="en-US" sz="1400" i="1" dirty="0"/>
              <a:t>et al.</a:t>
            </a:r>
            <a:r>
              <a:rPr lang="en-US" sz="1400" dirty="0"/>
              <a:t> ISSTA 2004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Integrated </a:t>
            </a:r>
            <a:r>
              <a:rPr lang="en-US" sz="1200" dirty="0" err="1"/>
              <a:t>typestate</a:t>
            </a:r>
            <a:r>
              <a:rPr lang="en-US" sz="1200" dirty="0"/>
              <a:t> and alias analysis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Tracks </a:t>
            </a:r>
            <a:r>
              <a:rPr lang="en-US" sz="1200" dirty="0" err="1"/>
              <a:t>overapproximation</a:t>
            </a:r>
            <a:r>
              <a:rPr lang="en-US" sz="1200" dirty="0"/>
              <a:t> of </a:t>
            </a:r>
            <a:r>
              <a:rPr lang="en-US" sz="1200" i="1" dirty="0"/>
              <a:t>May</a:t>
            </a:r>
            <a:r>
              <a:rPr lang="en-US" sz="1200" dirty="0"/>
              <a:t> aliases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1200" dirty="0"/>
          </a:p>
          <a:p>
            <a:pPr>
              <a:lnSpc>
                <a:spcPct val="80000"/>
              </a:lnSpc>
            </a:pPr>
            <a:r>
              <a:rPr lang="en-US" sz="1400" dirty="0"/>
              <a:t>Type Systems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Vault/Fugue</a:t>
            </a:r>
          </a:p>
          <a:p>
            <a:pPr lvl="2">
              <a:lnSpc>
                <a:spcPct val="80000"/>
              </a:lnSpc>
            </a:pPr>
            <a:r>
              <a:rPr lang="en-US" sz="1300" dirty="0" err="1"/>
              <a:t>Deline</a:t>
            </a:r>
            <a:r>
              <a:rPr lang="en-US" sz="1300" dirty="0"/>
              <a:t> and </a:t>
            </a:r>
            <a:r>
              <a:rPr lang="en-US" sz="1300" dirty="0" err="1"/>
              <a:t>Fähndrich:</a:t>
            </a:r>
            <a:r>
              <a:rPr lang="en-US" sz="1500" dirty="0" err="1">
                <a:latin typeface="Courier New" charset="0"/>
              </a:rPr>
              <a:t>adoption</a:t>
            </a:r>
            <a:r>
              <a:rPr lang="en-US" sz="1500" dirty="0"/>
              <a:t> and </a:t>
            </a:r>
            <a:r>
              <a:rPr lang="en-US" sz="1500" dirty="0">
                <a:latin typeface="Courier New" charset="0"/>
              </a:rPr>
              <a:t>focus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CQUAL</a:t>
            </a:r>
          </a:p>
          <a:p>
            <a:pPr lvl="2">
              <a:lnSpc>
                <a:spcPct val="80000"/>
              </a:lnSpc>
            </a:pPr>
            <a:r>
              <a:rPr lang="en-US" sz="1300" dirty="0"/>
              <a:t>Foster </a:t>
            </a:r>
            <a:r>
              <a:rPr lang="en-US" sz="1300" i="1" dirty="0"/>
              <a:t>et al</a:t>
            </a:r>
            <a:r>
              <a:rPr lang="en-US" sz="1300" dirty="0"/>
              <a:t>. 02: linear types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Aiken </a:t>
            </a:r>
            <a:r>
              <a:rPr lang="en-US" sz="1400" i="1" dirty="0"/>
              <a:t>et al.</a:t>
            </a:r>
            <a:r>
              <a:rPr lang="en-US" sz="1400" dirty="0"/>
              <a:t> 03: </a:t>
            </a:r>
            <a:r>
              <a:rPr lang="en-US" sz="1400" dirty="0">
                <a:latin typeface="Courier New" charset="0"/>
              </a:rPr>
              <a:t>restrict</a:t>
            </a:r>
            <a:r>
              <a:rPr lang="en-US" sz="1400" dirty="0"/>
              <a:t> and </a:t>
            </a:r>
            <a:r>
              <a:rPr lang="en-US" sz="1400" dirty="0">
                <a:latin typeface="Courier New" charset="0"/>
              </a:rPr>
              <a:t>confine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1400" dirty="0"/>
              <a:t>Alias Analysis</a:t>
            </a:r>
          </a:p>
          <a:p>
            <a:pPr lvl="1">
              <a:lnSpc>
                <a:spcPct val="80000"/>
              </a:lnSpc>
            </a:pPr>
            <a:r>
              <a:rPr lang="en-US" sz="1400" dirty="0" err="1"/>
              <a:t>Landi</a:t>
            </a:r>
            <a:r>
              <a:rPr lang="en-US" sz="1400" dirty="0"/>
              <a:t>-Ryder 92, Choi-Burke-</a:t>
            </a:r>
            <a:r>
              <a:rPr lang="en-US" sz="1400" dirty="0" err="1"/>
              <a:t>Carini</a:t>
            </a:r>
            <a:r>
              <a:rPr lang="en-US" sz="1400" dirty="0"/>
              <a:t> 93, </a:t>
            </a:r>
            <a:r>
              <a:rPr lang="en-US" sz="1400" dirty="0" err="1"/>
              <a:t>Emami-Ghiya-Hendren</a:t>
            </a:r>
            <a:r>
              <a:rPr lang="en-US" sz="1400" dirty="0"/>
              <a:t> 95, Wilson-Lam 95, ….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Shape Analysis: Chase-</a:t>
            </a:r>
            <a:r>
              <a:rPr lang="en-US" sz="1400" dirty="0" err="1"/>
              <a:t>Wegman</a:t>
            </a:r>
            <a:r>
              <a:rPr lang="en-US" sz="1400" dirty="0"/>
              <a:t>-</a:t>
            </a:r>
            <a:r>
              <a:rPr lang="en-US" sz="1400" dirty="0" err="1"/>
              <a:t>Zadeck</a:t>
            </a:r>
            <a:r>
              <a:rPr lang="en-US" sz="1400" dirty="0"/>
              <a:t> 90, </a:t>
            </a:r>
            <a:r>
              <a:rPr lang="en-US" sz="1400" dirty="0" err="1"/>
              <a:t>Hacket-Rugina</a:t>
            </a:r>
            <a:r>
              <a:rPr lang="en-US" sz="1400" dirty="0"/>
              <a:t> 05, TVLA (</a:t>
            </a:r>
            <a:r>
              <a:rPr lang="en-US" sz="1400" dirty="0" err="1"/>
              <a:t>Sagiv</a:t>
            </a:r>
            <a:r>
              <a:rPr lang="en-US" sz="1400" dirty="0"/>
              <a:t>-Reps-Wilhelm),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D9E8-1AE9-D744-AE59-47B6D211D565}" type="slidenum">
              <a:rPr lang="ar-sa"/>
              <a:pPr/>
              <a:t>4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7775575" cy="3405187"/>
          </a:xfrm>
        </p:spPr>
        <p:txBody>
          <a:bodyPr/>
          <a:lstStyle/>
          <a:p>
            <a:r>
              <a:rPr lang="en-US" sz="1800" dirty="0" err="1">
                <a:solidFill>
                  <a:schemeClr val="tx2"/>
                </a:solidFill>
              </a:rPr>
              <a:t>Typestate</a:t>
            </a:r>
            <a:r>
              <a:rPr lang="en-US" sz="1800" dirty="0">
                <a:solidFill>
                  <a:schemeClr val="tx2"/>
                </a:solidFill>
              </a:rPr>
              <a:t> Verification</a:t>
            </a:r>
            <a:r>
              <a:rPr lang="en-US" sz="1800" dirty="0"/>
              <a:t>: statically ensure that no execution of a Java program can transition to </a:t>
            </a:r>
            <a:r>
              <a:rPr lang="en-US" sz="1800" dirty="0">
                <a:solidFill>
                  <a:srgbClr val="FF0000"/>
                </a:solidFill>
              </a:rPr>
              <a:t>err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Sound* (excluding concurrency)</a:t>
            </a:r>
          </a:p>
          <a:p>
            <a:pPr lvl="1"/>
            <a:r>
              <a:rPr lang="en-US" sz="1800" dirty="0"/>
              <a:t>Precise enough (reasonable number of false alarms)</a:t>
            </a:r>
          </a:p>
          <a:p>
            <a:pPr lvl="1"/>
            <a:r>
              <a:rPr lang="en-US" sz="1800" dirty="0"/>
              <a:t>Scalable</a:t>
            </a:r>
          </a:p>
          <a:p>
            <a:pPr lvl="2"/>
            <a:r>
              <a:rPr lang="en-US" sz="1600" dirty="0"/>
              <a:t>Handle programs of realistic size</a:t>
            </a:r>
          </a:p>
          <a:p>
            <a:pPr lvl="2"/>
            <a:r>
              <a:rPr lang="en-US" sz="1600" dirty="0"/>
              <a:t>Handle all Java features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0" dirty="0"/>
              <a:t>* In the real world, some other caveats apply.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3A179-8149-8148-AB9A-F8B1CB75050E}" type="slidenum">
              <a:rPr lang="ar-sa"/>
              <a:pPr/>
              <a:t>5</a:t>
            </a:fld>
            <a:endParaRPr lang="en-US"/>
          </a:p>
        </p:txBody>
      </p:sp>
      <p:sp>
        <p:nvSpPr>
          <p:cNvPr id="56219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5575" cy="3902075"/>
          </a:xfrm>
        </p:spPr>
        <p:txBody>
          <a:bodyPr/>
          <a:lstStyle/>
          <a:p>
            <a:pPr lvl="3"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charset="0"/>
              </a:rPr>
              <a:t>void foo(Socket s, Socket t) {</a:t>
            </a:r>
          </a:p>
          <a:p>
            <a:pPr lvl="3"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charset="0"/>
              </a:rPr>
              <a:t>  </a:t>
            </a:r>
            <a:r>
              <a:rPr lang="en-US" b="1" dirty="0" err="1">
                <a:latin typeface="Courier New" charset="0"/>
              </a:rPr>
              <a:t>s.connect</a:t>
            </a:r>
            <a:r>
              <a:rPr lang="en-US" b="1" dirty="0">
                <a:latin typeface="Courier New" charset="0"/>
              </a:rPr>
              <a:t>();</a:t>
            </a:r>
          </a:p>
          <a:p>
            <a:pPr lvl="3"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charset="0"/>
              </a:rPr>
              <a:t>  </a:t>
            </a:r>
            <a:r>
              <a:rPr lang="en-US" b="1" dirty="0" err="1">
                <a:latin typeface="Courier New" charset="0"/>
              </a:rPr>
              <a:t>t.getInputStream</a:t>
            </a:r>
            <a:r>
              <a:rPr lang="en-US" b="1" dirty="0">
                <a:latin typeface="Courier New" charset="0"/>
              </a:rPr>
              <a:t>(); // potential error?</a:t>
            </a:r>
          </a:p>
          <a:p>
            <a:pPr lvl="3"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charset="0"/>
              </a:rPr>
              <a:t>}</a:t>
            </a:r>
          </a:p>
          <a:p>
            <a:pPr lvl="3">
              <a:lnSpc>
                <a:spcPct val="80000"/>
              </a:lnSpc>
              <a:buFont typeface="Arial" charset="0"/>
              <a:buNone/>
            </a:pPr>
            <a:endParaRPr lang="en-US" b="1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200" dirty="0"/>
              <a:t>Strong Updates may be required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 Rules out solely flow-insensitive analysis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1900" dirty="0"/>
          </a:p>
          <a:p>
            <a:pPr lvl="3"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charset="0"/>
              </a:rPr>
              <a:t>void foo(Socket s, Socket t) {</a:t>
            </a:r>
          </a:p>
          <a:p>
            <a:pPr lvl="3"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charset="0"/>
              </a:rPr>
              <a:t>  </a:t>
            </a:r>
            <a:r>
              <a:rPr lang="en-US" b="1" dirty="0" err="1">
                <a:latin typeface="Courier New" charset="0"/>
              </a:rPr>
              <a:t>s.connect</a:t>
            </a:r>
            <a:r>
              <a:rPr lang="en-US" b="1" dirty="0">
                <a:latin typeface="Courier New" charset="0"/>
              </a:rPr>
              <a:t>();        // s MUST point to </a:t>
            </a:r>
            <a:r>
              <a:rPr lang="en-US" b="1" i="1" dirty="0">
                <a:latin typeface="Courier New" charset="0"/>
              </a:rPr>
              <a:t>connected</a:t>
            </a:r>
          </a:p>
          <a:p>
            <a:pPr lvl="3">
              <a:lnSpc>
                <a:spcPct val="80000"/>
              </a:lnSpc>
              <a:buFont typeface="Arial" charset="0"/>
              <a:buNone/>
            </a:pPr>
            <a:r>
              <a:rPr lang="en-US" b="1" i="1" dirty="0">
                <a:latin typeface="Courier New" charset="0"/>
              </a:rPr>
              <a:t>  </a:t>
            </a:r>
            <a:r>
              <a:rPr lang="en-US" b="1" dirty="0">
                <a:latin typeface="Courier New" charset="0"/>
              </a:rPr>
              <a:t>t = s;</a:t>
            </a:r>
            <a:r>
              <a:rPr lang="en-US" b="1" i="1" dirty="0">
                <a:latin typeface="Courier New" charset="0"/>
              </a:rPr>
              <a:t>              </a:t>
            </a:r>
            <a:r>
              <a:rPr lang="en-US" b="1" dirty="0">
                <a:latin typeface="Courier New" charset="0"/>
              </a:rPr>
              <a:t>// t MUST point to </a:t>
            </a:r>
            <a:r>
              <a:rPr lang="en-US" b="1" i="1" dirty="0">
                <a:latin typeface="Courier New" charset="0"/>
              </a:rPr>
              <a:t>connected</a:t>
            </a:r>
          </a:p>
          <a:p>
            <a:pPr lvl="3">
              <a:lnSpc>
                <a:spcPct val="80000"/>
              </a:lnSpc>
              <a:buFont typeface="Arial" charset="0"/>
              <a:buNone/>
            </a:pPr>
            <a:r>
              <a:rPr lang="en-US" b="1" i="1" dirty="0">
                <a:latin typeface="Courier New" charset="0"/>
              </a:rPr>
              <a:t>  </a:t>
            </a:r>
            <a:r>
              <a:rPr lang="en-US" b="1" dirty="0" err="1">
                <a:latin typeface="Courier New" charset="0"/>
              </a:rPr>
              <a:t>t.getInputStream</a:t>
            </a:r>
            <a:r>
              <a:rPr lang="en-US" b="1" dirty="0">
                <a:latin typeface="Courier New" charset="0"/>
              </a:rPr>
              <a:t>();</a:t>
            </a:r>
            <a:r>
              <a:rPr lang="en-US" b="1" i="1" dirty="0">
                <a:latin typeface="Courier New" charset="0"/>
              </a:rPr>
              <a:t> </a:t>
            </a:r>
            <a:endParaRPr lang="en-US" b="1" dirty="0">
              <a:latin typeface="Courier New" charset="0"/>
            </a:endParaRPr>
          </a:p>
          <a:p>
            <a:pPr lvl="3">
              <a:lnSpc>
                <a:spcPct val="80000"/>
              </a:lnSpc>
              <a:buFont typeface="Arial" charset="0"/>
              <a:buNone/>
            </a:pPr>
            <a:r>
              <a:rPr lang="en-US" b="1" dirty="0">
                <a:latin typeface="Courier New" charset="0"/>
              </a:rPr>
              <a:t>}</a:t>
            </a:r>
          </a:p>
          <a:p>
            <a:pPr lvl="1">
              <a:lnSpc>
                <a:spcPct val="80000"/>
              </a:lnSpc>
            </a:pPr>
            <a:endParaRPr lang="en-US" sz="2100" b="1" dirty="0">
              <a:latin typeface="Courier" charset="0"/>
            </a:endParaRPr>
          </a:p>
          <a:p>
            <a:pPr lvl="3">
              <a:lnSpc>
                <a:spcPct val="80000"/>
              </a:lnSpc>
              <a:buFont typeface="Arial" charset="0"/>
              <a:buNone/>
            </a:pPr>
            <a:endParaRPr lang="en-US" sz="800" b="1" dirty="0"/>
          </a:p>
          <a:p>
            <a:pPr lvl="1">
              <a:lnSpc>
                <a:spcPct val="80000"/>
              </a:lnSpc>
            </a:pPr>
            <a:endParaRPr lang="en-US" sz="1000" dirty="0"/>
          </a:p>
        </p:txBody>
      </p:sp>
      <p:sp>
        <p:nvSpPr>
          <p:cNvPr id="562191" name="Rectangle 15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/>
              <a:t>Challenge: Aliasing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BE00-6073-F745-840E-9E2DFF16ED80}" type="slidenum">
              <a:rPr lang="ar-sa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86400" y="1371600"/>
            <a:ext cx="3354388" cy="3902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/>
              <a:t>Flow-Sensitivity</a:t>
            </a:r>
          </a:p>
          <a:p>
            <a:pPr>
              <a:lnSpc>
                <a:spcPct val="90000"/>
              </a:lnSpc>
            </a:pPr>
            <a:r>
              <a:rPr lang="en-US" sz="1600"/>
              <a:t>Interprocedural flow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9900"/>
                </a:solidFill>
              </a:rPr>
              <a:t>Context-Sensitivity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2"/>
                </a:solidFill>
              </a:rPr>
              <a:t>Non-trivial Aliasing</a:t>
            </a:r>
          </a:p>
          <a:p>
            <a:pPr marL="465138" lvl="1" indent="-234950">
              <a:lnSpc>
                <a:spcPct val="90000"/>
              </a:lnSpc>
            </a:pPr>
            <a:r>
              <a:rPr lang="en-US" sz="1600">
                <a:solidFill>
                  <a:schemeClr val="tx2"/>
                </a:solidFill>
              </a:rPr>
              <a:t>Destructive updates</a:t>
            </a:r>
          </a:p>
          <a:p>
            <a:pPr>
              <a:lnSpc>
                <a:spcPct val="90000"/>
              </a:lnSpc>
            </a:pPr>
            <a:r>
              <a:rPr lang="en-US" sz="1600" b="0"/>
              <a:t>Path Sensitivity (ESP)</a:t>
            </a:r>
          </a:p>
          <a:p>
            <a:pPr>
              <a:lnSpc>
                <a:spcPct val="90000"/>
              </a:lnSpc>
            </a:pPr>
            <a:r>
              <a:rPr lang="en-US" sz="1600" b="0"/>
              <a:t>Full Java Language</a:t>
            </a:r>
          </a:p>
          <a:p>
            <a:pPr marL="465138" lvl="1" indent="-234950">
              <a:lnSpc>
                <a:spcPct val="90000"/>
              </a:lnSpc>
            </a:pPr>
            <a:r>
              <a:rPr lang="en-US" sz="1600"/>
              <a:t>Exceptions, Reflection, ….</a:t>
            </a:r>
            <a:endParaRPr lang="en-US" sz="1600" i="1"/>
          </a:p>
          <a:p>
            <a:pPr>
              <a:lnSpc>
                <a:spcPct val="90000"/>
              </a:lnSpc>
            </a:pPr>
            <a:r>
              <a:rPr lang="en-US" sz="1600" b="0"/>
              <a:t>Big programs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457200" y="1371600"/>
            <a:ext cx="56388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en-US" sz="1200" b="1">
                <a:solidFill>
                  <a:schemeClr val="tx2"/>
                </a:solidFill>
                <a:latin typeface="Courier New" charset="0"/>
              </a:rPr>
              <a:t>class SocketHolder {  Socket s;  }</a:t>
            </a:r>
          </a:p>
          <a:p>
            <a:pPr marL="228600" indent="-228600" algn="l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Socket </a:t>
            </a:r>
            <a:r>
              <a:rPr lang="en-US" sz="1200" b="1">
                <a:solidFill>
                  <a:srgbClr val="009900"/>
                </a:solidFill>
                <a:latin typeface="Courier New" charset="0"/>
              </a:rPr>
              <a:t>makeSocket</a:t>
            </a:r>
            <a:r>
              <a:rPr lang="en-US" sz="1200" b="1">
                <a:latin typeface="Courier New" charset="0"/>
              </a:rPr>
              <a:t>() { return new Socket(); // A }</a:t>
            </a:r>
          </a:p>
          <a:p>
            <a:pPr marL="228600" indent="-228600" algn="l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en-US" sz="1200" b="1">
                <a:solidFill>
                  <a:srgbClr val="009900"/>
                </a:solidFill>
                <a:latin typeface="Courier New" charset="0"/>
              </a:rPr>
              <a:t>open</a:t>
            </a:r>
            <a:r>
              <a:rPr lang="en-US" sz="1200" b="1">
                <a:latin typeface="Courier New" charset="0"/>
              </a:rPr>
              <a:t>(Socket l) { </a:t>
            </a:r>
          </a:p>
          <a:p>
            <a:pPr marL="228600" indent="-228600" algn="l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 l.connect();</a:t>
            </a:r>
          </a:p>
          <a:p>
            <a:pPr marL="228600" indent="-228600" algn="l">
              <a:lnSpc>
                <a:spcPct val="8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}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solidFill>
                  <a:srgbClr val="009900"/>
                </a:solidFill>
                <a:latin typeface="Courier New" charset="0"/>
              </a:rPr>
              <a:t>talk</a:t>
            </a:r>
            <a:r>
              <a:rPr lang="en-US" sz="1200" b="1">
                <a:latin typeface="Courier New" charset="0"/>
              </a:rPr>
              <a:t>(Socket s) { 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s.getOutputStream()).write(</a:t>
            </a:r>
            <a:r>
              <a:rPr lang="ja-JP" altLang="en-US" sz="1200" b="1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hello</a:t>
            </a:r>
            <a:r>
              <a:rPr lang="ja-JP" altLang="en-US" sz="1200" b="1">
                <a:latin typeface="Arial"/>
              </a:rPr>
              <a:t>”</a:t>
            </a:r>
            <a:r>
              <a:rPr lang="en-US" sz="1200" b="1">
                <a:latin typeface="Courier New" charset="0"/>
              </a:rPr>
              <a:t>); 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}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dispose(Socket s) { h.s.close(); }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main() {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</a:t>
            </a:r>
            <a:r>
              <a:rPr lang="en-US" sz="1200" b="1">
                <a:solidFill>
                  <a:schemeClr val="tx2"/>
                </a:solidFill>
                <a:latin typeface="Courier New" charset="0"/>
              </a:rPr>
              <a:t>Set&lt;SocketHolder&gt; set = new HashSet&lt;SocketHolder&gt;();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while(…) { 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   </a:t>
            </a:r>
            <a:r>
              <a:rPr lang="en-US" sz="1200" b="1">
                <a:solidFill>
                  <a:schemeClr val="tx2"/>
                </a:solidFill>
                <a:latin typeface="Courier New" charset="0"/>
              </a:rPr>
              <a:t>SocketHolder h = new SocketHolder();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   </a:t>
            </a:r>
            <a:r>
              <a:rPr lang="en-US" sz="1200" b="1">
                <a:solidFill>
                  <a:schemeClr val="tx2"/>
                </a:solidFill>
                <a:latin typeface="Courier New" charset="0"/>
              </a:rPr>
              <a:t>h.s =</a:t>
            </a:r>
            <a:r>
              <a:rPr lang="en-US" sz="1200" b="1">
                <a:latin typeface="Courier New" charset="0"/>
              </a:rPr>
              <a:t> </a:t>
            </a:r>
            <a:r>
              <a:rPr lang="en-US" sz="1200" b="1">
                <a:solidFill>
                  <a:srgbClr val="009900"/>
                </a:solidFill>
                <a:latin typeface="Courier New" charset="0"/>
              </a:rPr>
              <a:t>makeSocket</a:t>
            </a:r>
            <a:r>
              <a:rPr lang="en-US" sz="1200" b="1">
                <a:latin typeface="Courier New" charset="0"/>
              </a:rPr>
              <a:t>();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   </a:t>
            </a:r>
            <a:r>
              <a:rPr lang="en-US" sz="1200" b="1">
                <a:solidFill>
                  <a:schemeClr val="tx2"/>
                </a:solidFill>
                <a:latin typeface="Courier New" charset="0"/>
              </a:rPr>
              <a:t>set.add(h) 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} ;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for (Iterator&lt;SocketHolder&gt; it = set.iterator(); …) {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   Socket g = </a:t>
            </a:r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it.next().s</a:t>
            </a:r>
            <a:r>
              <a:rPr lang="en-US" sz="1200" b="1">
                <a:latin typeface="Courier New" charset="0"/>
              </a:rPr>
              <a:t>;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   </a:t>
            </a:r>
            <a:r>
              <a:rPr lang="en-US" sz="1200" b="1">
                <a:solidFill>
                  <a:srgbClr val="009900"/>
                </a:solidFill>
                <a:latin typeface="Courier New" charset="0"/>
              </a:rPr>
              <a:t>open</a:t>
            </a:r>
            <a:r>
              <a:rPr lang="en-US" sz="1200" b="1">
                <a:latin typeface="Courier New" charset="0"/>
              </a:rPr>
              <a:t>(g);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   </a:t>
            </a:r>
            <a:r>
              <a:rPr lang="en-US" sz="1200" b="1">
                <a:solidFill>
                  <a:srgbClr val="009900"/>
                </a:solidFill>
                <a:latin typeface="Courier New" charset="0"/>
              </a:rPr>
              <a:t>talk</a:t>
            </a:r>
            <a:r>
              <a:rPr lang="en-US" sz="1200" b="1">
                <a:latin typeface="Courier New" charset="0"/>
              </a:rPr>
              <a:t>(g);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   dispose(g);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  }</a:t>
            </a:r>
          </a:p>
          <a:p>
            <a:pPr marL="228600" indent="-228600" algn="l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2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0D50F-5297-8A46-A3CB-F1A48258BFED}" type="slidenum">
              <a:rPr lang="ar-sa"/>
              <a:pPr/>
              <a:t>7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495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dirty="0" smtClean="0"/>
              <a:t>Flow</a:t>
            </a:r>
            <a:r>
              <a:rPr lang="en-US" sz="1800" dirty="0"/>
              <a:t>-sensitive, context-sensitive abstract interpretation</a:t>
            </a:r>
          </a:p>
          <a:p>
            <a:pPr lvl="1"/>
            <a:r>
              <a:rPr lang="en-US" sz="1800" dirty="0"/>
              <a:t>Abstract domains combine </a:t>
            </a:r>
            <a:r>
              <a:rPr lang="en-US" sz="1800" dirty="0" err="1"/>
              <a:t>typestate</a:t>
            </a:r>
            <a:r>
              <a:rPr lang="en-US" sz="1800" dirty="0"/>
              <a:t> and points-to</a:t>
            </a:r>
          </a:p>
          <a:p>
            <a:pPr lvl="1"/>
            <a:r>
              <a:rPr lang="en-US" sz="1800" dirty="0"/>
              <a:t>Techniques for inexpensive strong updates</a:t>
            </a:r>
          </a:p>
          <a:p>
            <a:pPr lvl="2"/>
            <a:r>
              <a:rPr lang="en-US" sz="1800" i="1" dirty="0"/>
              <a:t>Uniqueness</a:t>
            </a:r>
          </a:p>
          <a:p>
            <a:pPr lvl="2"/>
            <a:r>
              <a:rPr lang="en-US" sz="1800" i="1" dirty="0"/>
              <a:t>Focus</a:t>
            </a:r>
            <a:endParaRPr lang="en-US" sz="1800" dirty="0"/>
          </a:p>
          <a:p>
            <a:r>
              <a:rPr lang="en-US" sz="1800" dirty="0"/>
              <a:t>Staging</a:t>
            </a:r>
          </a:p>
          <a:p>
            <a:pPr lvl="1"/>
            <a:r>
              <a:rPr lang="en-US" sz="1800" dirty="0"/>
              <a:t>Family of abstractions of varying cost/precision</a:t>
            </a:r>
          </a:p>
          <a:p>
            <a:pPr lvl="1"/>
            <a:r>
              <a:rPr lang="en-US" sz="1800" dirty="0"/>
              <a:t>Early stages reduce work for latter stages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3372-0BD5-234F-A32E-6BA00FFE7E16}" type="slidenum">
              <a:rPr lang="ar-sa"/>
              <a:pPr/>
              <a:t>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 dirty="0"/>
              <a:t>Why this is cool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3325"/>
            <a:ext cx="7775575" cy="3902075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Nifty abstractions </a:t>
            </a:r>
          </a:p>
          <a:p>
            <a:pPr lvl="1"/>
            <a:r>
              <a:rPr lang="en-US" sz="1800" dirty="0"/>
              <a:t>Combined domain</a:t>
            </a:r>
          </a:p>
          <a:p>
            <a:pPr lvl="2"/>
            <a:r>
              <a:rPr lang="en-US" sz="1600" dirty="0"/>
              <a:t>More precise than 2-stage approach</a:t>
            </a:r>
          </a:p>
          <a:p>
            <a:pPr lvl="2"/>
            <a:r>
              <a:rPr lang="en-US" sz="1600" dirty="0"/>
              <a:t>Concentrate expensive effort where it matters</a:t>
            </a:r>
          </a:p>
          <a:p>
            <a:pPr lvl="1"/>
            <a:r>
              <a:rPr lang="en-US" sz="1800" dirty="0"/>
              <a:t>Parameterized hierarchy of abstractions</a:t>
            </a:r>
          </a:p>
          <a:p>
            <a:pPr lvl="1"/>
            <a:r>
              <a:rPr lang="en-US" sz="1800" dirty="0"/>
              <a:t>Relatively inexpensive techniques that allow precise aliasing</a:t>
            </a:r>
          </a:p>
          <a:p>
            <a:pPr lvl="2"/>
            <a:r>
              <a:rPr lang="en-US" sz="1600" dirty="0"/>
              <a:t>Much cheaper than shape analysis</a:t>
            </a:r>
          </a:p>
          <a:p>
            <a:pPr lvl="2"/>
            <a:r>
              <a:rPr lang="en-US" sz="1600" dirty="0"/>
              <a:t>More precise than usual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scalable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 analyses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works pretty well</a:t>
            </a:r>
          </a:p>
          <a:p>
            <a:pPr lvl="1"/>
            <a:r>
              <a:rPr lang="en-US" sz="1800" dirty="0"/>
              <a:t>Techniques are complementary</a:t>
            </a:r>
          </a:p>
          <a:p>
            <a:pPr lvl="1"/>
            <a:r>
              <a:rPr lang="en-US" sz="1800" dirty="0"/>
              <a:t>Flow-sensitive functional IPA with sophisticated alias analysis on ~100KLOC in 20 </a:t>
            </a:r>
            <a:r>
              <a:rPr lang="en-US" sz="1800" dirty="0" err="1"/>
              <a:t>mins</a:t>
            </a:r>
            <a:r>
              <a:rPr lang="en-US" sz="1800" dirty="0"/>
              <a:t>.</a:t>
            </a:r>
          </a:p>
          <a:p>
            <a:pPr lvl="2"/>
            <a:r>
              <a:rPr lang="en-US" sz="1600" dirty="0" err="1"/>
              <a:t>Overapproximate</a:t>
            </a:r>
            <a:r>
              <a:rPr lang="en-US" sz="1600" dirty="0"/>
              <a:t> inexpensive facts (distributive)</a:t>
            </a:r>
          </a:p>
          <a:p>
            <a:pPr lvl="2"/>
            <a:r>
              <a:rPr lang="en-US" sz="1600" dirty="0" err="1"/>
              <a:t>Underapproximate</a:t>
            </a:r>
            <a:r>
              <a:rPr lang="en-US" sz="1600" dirty="0"/>
              <a:t> expensive facts (non-distributive)</a:t>
            </a:r>
          </a:p>
          <a:p>
            <a:pPr lvl="1"/>
            <a:r>
              <a:rPr lang="en-US" sz="1800" dirty="0"/>
              <a:t>&lt;5% false warnings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73836-866B-234A-BB24-B9DDAEED029F}" type="slidenum">
              <a:rPr lang="ar-sa"/>
              <a:pPr/>
              <a:t>9</a:t>
            </a:fld>
            <a:endParaRPr lang="en-US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" y="548640"/>
            <a:ext cx="8245475" cy="498475"/>
          </a:xfrm>
        </p:spPr>
        <p:txBody>
          <a:bodyPr/>
          <a:lstStyle/>
          <a:p>
            <a:r>
              <a:rPr lang="en-US"/>
              <a:t>Analysis Overview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6986588" y="2590800"/>
            <a:ext cx="21574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Possible failure points</a:t>
            </a:r>
          </a:p>
        </p:txBody>
      </p:sp>
      <p:sp>
        <p:nvSpPr>
          <p:cNvPr id="529414" name="AutoShape 6"/>
          <p:cNvSpPr>
            <a:spLocks noChangeArrowheads="1"/>
          </p:cNvSpPr>
          <p:nvPr/>
        </p:nvSpPr>
        <p:spPr bwMode="auto">
          <a:xfrm>
            <a:off x="3048000" y="4953000"/>
            <a:ext cx="1752600" cy="762000"/>
          </a:xfrm>
          <a:prstGeom prst="roundRect">
            <a:avLst>
              <a:gd name="adj" fmla="val 16667"/>
            </a:avLst>
          </a:prstGeom>
          <a:solidFill>
            <a:srgbClr val="F8FE7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Stage 1</a:t>
            </a:r>
          </a:p>
        </p:txBody>
      </p:sp>
      <p:sp>
        <p:nvSpPr>
          <p:cNvPr id="529415" name="AutoShape 7"/>
          <p:cNvSpPr>
            <a:spLocks noChangeArrowheads="1"/>
          </p:cNvSpPr>
          <p:nvPr/>
        </p:nvSpPr>
        <p:spPr bwMode="auto">
          <a:xfrm>
            <a:off x="5029200" y="4953000"/>
            <a:ext cx="1752600" cy="762000"/>
          </a:xfrm>
          <a:prstGeom prst="roundRect">
            <a:avLst>
              <a:gd name="adj" fmla="val 16667"/>
            </a:avLst>
          </a:prstGeom>
          <a:solidFill>
            <a:srgbClr val="F8FE7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Stage 2</a:t>
            </a:r>
          </a:p>
        </p:txBody>
      </p:sp>
      <p:sp>
        <p:nvSpPr>
          <p:cNvPr id="529416" name="AutoShape 8"/>
          <p:cNvSpPr>
            <a:spLocks noChangeArrowheads="1"/>
          </p:cNvSpPr>
          <p:nvPr/>
        </p:nvSpPr>
        <p:spPr bwMode="auto">
          <a:xfrm>
            <a:off x="7010400" y="4953000"/>
            <a:ext cx="1752600" cy="762000"/>
          </a:xfrm>
          <a:prstGeom prst="roundRect">
            <a:avLst>
              <a:gd name="adj" fmla="val 16667"/>
            </a:avLst>
          </a:prstGeom>
          <a:solidFill>
            <a:srgbClr val="F8FE7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Stage 3</a:t>
            </a:r>
          </a:p>
        </p:txBody>
      </p:sp>
      <p:cxnSp>
        <p:nvCxnSpPr>
          <p:cNvPr id="529418" name="AutoShape 10"/>
          <p:cNvCxnSpPr>
            <a:cxnSpLocks noChangeShapeType="1"/>
            <a:endCxn id="529415" idx="1"/>
          </p:cNvCxnSpPr>
          <p:nvPr/>
        </p:nvCxnSpPr>
        <p:spPr bwMode="auto">
          <a:xfrm>
            <a:off x="4800600" y="5334000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9419" name="AutoShape 11"/>
          <p:cNvCxnSpPr>
            <a:cxnSpLocks noChangeShapeType="1"/>
            <a:stCxn id="529415" idx="3"/>
            <a:endCxn id="529416" idx="1"/>
          </p:cNvCxnSpPr>
          <p:nvPr/>
        </p:nvCxnSpPr>
        <p:spPr bwMode="auto">
          <a:xfrm>
            <a:off x="6781800" y="5334000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304800" y="3962400"/>
            <a:ext cx="2514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Initial Verification Scope</a:t>
            </a:r>
          </a:p>
        </p:txBody>
      </p:sp>
      <p:cxnSp>
        <p:nvCxnSpPr>
          <p:cNvPr id="529422" name="AutoShape 14"/>
          <p:cNvCxnSpPr>
            <a:cxnSpLocks noChangeShapeType="1"/>
            <a:stCxn id="529420" idx="2"/>
            <a:endCxn id="529414" idx="1"/>
          </p:cNvCxnSpPr>
          <p:nvPr/>
        </p:nvCxnSpPr>
        <p:spPr bwMode="auto">
          <a:xfrm>
            <a:off x="1562100" y="4176713"/>
            <a:ext cx="1485900" cy="1157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9424" name="AutoShape 16"/>
          <p:cNvCxnSpPr>
            <a:cxnSpLocks noChangeShapeType="1"/>
            <a:stCxn id="529416" idx="0"/>
            <a:endCxn id="529421" idx="2"/>
          </p:cNvCxnSpPr>
          <p:nvPr/>
        </p:nvCxnSpPr>
        <p:spPr bwMode="auto">
          <a:xfrm flipV="1">
            <a:off x="7886700" y="2805113"/>
            <a:ext cx="179388" cy="21478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9425" name="AutoShape 17"/>
          <p:cNvSpPr>
            <a:spLocks noChangeArrowheads="1"/>
          </p:cNvSpPr>
          <p:nvPr/>
        </p:nvSpPr>
        <p:spPr bwMode="auto">
          <a:xfrm>
            <a:off x="1371600" y="2209800"/>
            <a:ext cx="26670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Preliminary</a:t>
            </a:r>
          </a:p>
          <a:p>
            <a:r>
              <a:rPr lang="en-US" sz="1800"/>
              <a:t>Pointer Analysis/</a:t>
            </a:r>
          </a:p>
          <a:p>
            <a:r>
              <a:rPr lang="en-US" sz="1800"/>
              <a:t>Call Graph Construction</a:t>
            </a:r>
          </a:p>
        </p:txBody>
      </p:sp>
      <p:sp>
        <p:nvSpPr>
          <p:cNvPr id="529426" name="AutoShape 18"/>
          <p:cNvSpPr>
            <a:spLocks noChangeArrowheads="1"/>
          </p:cNvSpPr>
          <p:nvPr/>
        </p:nvSpPr>
        <p:spPr bwMode="auto">
          <a:xfrm>
            <a:off x="4648200" y="2209800"/>
            <a:ext cx="1981200" cy="1143000"/>
          </a:xfrm>
          <a:prstGeom prst="roundRect">
            <a:avLst>
              <a:gd name="adj" fmla="val 16667"/>
            </a:avLst>
          </a:prstGeom>
          <a:solidFill>
            <a:srgbClr val="F8FE7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Composite </a:t>
            </a:r>
          </a:p>
          <a:p>
            <a:r>
              <a:rPr lang="en-US" sz="1800"/>
              <a:t>Typestate</a:t>
            </a:r>
          </a:p>
          <a:p>
            <a:r>
              <a:rPr lang="en-US" sz="1800"/>
              <a:t>Verifier</a:t>
            </a:r>
          </a:p>
        </p:txBody>
      </p:sp>
      <p:sp>
        <p:nvSpPr>
          <p:cNvPr id="529430" name="Line 22"/>
          <p:cNvSpPr>
            <a:spLocks noChangeShapeType="1"/>
          </p:cNvSpPr>
          <p:nvPr/>
        </p:nvSpPr>
        <p:spPr bwMode="auto">
          <a:xfrm>
            <a:off x="6629400" y="3124200"/>
            <a:ext cx="205740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Line 25"/>
          <p:cNvSpPr>
            <a:spLocks noChangeShapeType="1"/>
          </p:cNvSpPr>
          <p:nvPr/>
        </p:nvSpPr>
        <p:spPr bwMode="auto">
          <a:xfrm flipH="1">
            <a:off x="3048000" y="3124200"/>
            <a:ext cx="160020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6" name="Text Box 28"/>
          <p:cNvSpPr txBox="1">
            <a:spLocks noChangeArrowheads="1"/>
          </p:cNvSpPr>
          <p:nvPr/>
        </p:nvSpPr>
        <p:spPr bwMode="auto">
          <a:xfrm>
            <a:off x="228600" y="2514600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Program</a:t>
            </a:r>
          </a:p>
        </p:txBody>
      </p:sp>
      <p:sp>
        <p:nvSpPr>
          <p:cNvPr id="529437" name="Line 29"/>
          <p:cNvSpPr>
            <a:spLocks noChangeShapeType="1"/>
          </p:cNvSpPr>
          <p:nvPr/>
        </p:nvSpPr>
        <p:spPr bwMode="auto">
          <a:xfrm>
            <a:off x="304800" y="2895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Line 31"/>
          <p:cNvSpPr>
            <a:spLocks noChangeShapeType="1"/>
          </p:cNvSpPr>
          <p:nvPr/>
        </p:nvSpPr>
        <p:spPr bwMode="auto">
          <a:xfrm flipV="1">
            <a:off x="6629400" y="2743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40" name="Line 32"/>
          <p:cNvSpPr>
            <a:spLocks noChangeShapeType="1"/>
          </p:cNvSpPr>
          <p:nvPr/>
        </p:nvSpPr>
        <p:spPr bwMode="auto">
          <a:xfrm>
            <a:off x="4038600" y="2895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Pearl Basic">
  <a:themeElements>
    <a:clrScheme name="Blue Pearl Basic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Basic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5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charset="0"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5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charset="0"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Blue Pearl Basic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earl Basic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~Blue Pearl Basic</Template>
  <TotalTime>10350</TotalTime>
  <Words>3896</Words>
  <Application>Microsoft Macintosh PowerPoint</Application>
  <PresentationFormat>On-screen Show (4:3)</PresentationFormat>
  <Paragraphs>709</Paragraphs>
  <Slides>35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Blue Pearl Basic</vt:lpstr>
      <vt:lpstr>Office Theme</vt:lpstr>
      <vt:lpstr>Worksheet</vt:lpstr>
      <vt:lpstr>Chart</vt:lpstr>
      <vt:lpstr>Type-State Checking using Dataflow Analysis</vt:lpstr>
      <vt:lpstr>Motivation</vt:lpstr>
      <vt:lpstr>Typestate</vt:lpstr>
      <vt:lpstr>Goal</vt:lpstr>
      <vt:lpstr>Challenge: Aliasing</vt:lpstr>
      <vt:lpstr>Difficulties</vt:lpstr>
      <vt:lpstr>Our Approach</vt:lpstr>
      <vt:lpstr>Why this is cool</vt:lpstr>
      <vt:lpstr>Analysis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Overview</vt:lpstr>
      <vt:lpstr>Intraprocedural Verifier</vt:lpstr>
      <vt:lpstr>PowerPoint Presentation</vt:lpstr>
      <vt:lpstr>Flow-Insensitive Pruning</vt:lpstr>
      <vt:lpstr>Sparsification</vt:lpstr>
      <vt:lpstr>PowerPoint Presentation</vt:lpstr>
      <vt:lpstr>Typestate Properties for J2SE libraries</vt:lpstr>
      <vt:lpstr>PowerPoint Presentation</vt:lpstr>
      <vt:lpstr>PowerPoint Presentation</vt:lpstr>
      <vt:lpstr>PowerPoint Presentation</vt:lpstr>
      <vt:lpstr>Running time</vt:lpstr>
      <vt:lpstr>Limitations</vt:lpstr>
      <vt:lpstr>Some related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Mayur Naik</cp:lastModifiedBy>
  <cp:revision>958</cp:revision>
  <dcterms:created xsi:type="dcterms:W3CDTF">1601-01-01T00:00:00Z</dcterms:created>
  <dcterms:modified xsi:type="dcterms:W3CDTF">2014-09-22T15:14:14Z</dcterms:modified>
</cp:coreProperties>
</file>