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2"/>
  </p:notesMasterIdLst>
  <p:sldIdLst>
    <p:sldId id="256" r:id="rId3"/>
    <p:sldId id="642" r:id="rId4"/>
    <p:sldId id="258" r:id="rId5"/>
    <p:sldId id="619" r:id="rId6"/>
    <p:sldId id="303" r:id="rId7"/>
    <p:sldId id="304" r:id="rId8"/>
    <p:sldId id="629" r:id="rId9"/>
    <p:sldId id="663" r:id="rId10"/>
    <p:sldId id="664" r:id="rId11"/>
    <p:sldId id="665" r:id="rId12"/>
    <p:sldId id="666" r:id="rId13"/>
    <p:sldId id="667" r:id="rId14"/>
    <p:sldId id="668" r:id="rId15"/>
    <p:sldId id="669" r:id="rId16"/>
    <p:sldId id="670" r:id="rId17"/>
    <p:sldId id="671" r:id="rId18"/>
    <p:sldId id="672" r:id="rId19"/>
    <p:sldId id="673" r:id="rId20"/>
    <p:sldId id="6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p:scale>
          <a:sx n="66" d="100"/>
          <a:sy n="66" d="100"/>
        </p:scale>
        <p:origin x="116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3FBE8A-9B46-4222-9E90-F6841754C0C4}"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0E94D-7948-46B7-A9A5-B8E0D75020D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A2ECFF-DF79-4F29-AB95-6E0CF4AE0BD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A2ECFF-DF79-4F29-AB95-6E0CF4AE0BD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A2ECFF-DF79-4F29-AB95-6E0CF4AE0BDD}"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A2ECFF-DF79-4F29-AB95-6E0CF4AE0BDD}"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4683" y="1435416"/>
            <a:ext cx="10733741" cy="375456"/>
          </a:xfrm>
          <a:prstGeom prst="rect">
            <a:avLst/>
          </a:prstGeom>
        </p:spPr>
        <p:txBody>
          <a:bodyPr anchor="b"/>
          <a:lstStyle>
            <a:lvl1pPr algn="l">
              <a:defRPr sz="3000"/>
            </a:lvl1pPr>
          </a:lstStyle>
          <a:p>
            <a:r>
              <a:rPr lang="en-US" b="1" dirty="0">
                <a:latin typeface="Times New Roman" panose="02020603050405020304" pitchFamily="18" charset="0"/>
                <a:cs typeface="Times New Roman" panose="02020603050405020304" pitchFamily="18" charset="0"/>
              </a:rPr>
              <a:t>          Content</a:t>
            </a:r>
            <a:endParaRPr lang="en-US" dirty="0"/>
          </a:p>
        </p:txBody>
      </p:sp>
      <p:sp>
        <p:nvSpPr>
          <p:cNvPr id="3" name="Subtitle 2"/>
          <p:cNvSpPr>
            <a:spLocks noGrp="1"/>
          </p:cNvSpPr>
          <p:nvPr>
            <p:ph type="subTitle" idx="1" hasCustomPrompt="1"/>
          </p:nvPr>
        </p:nvSpPr>
        <p:spPr>
          <a:xfrm>
            <a:off x="693272" y="1667435"/>
            <a:ext cx="10375153" cy="5190565"/>
          </a:xfrm>
        </p:spPr>
        <p:txBody>
          <a:bodyPr/>
          <a:lstStyle>
            <a:lvl1pPr marL="457200" indent="-457200" algn="l">
              <a:lnSpc>
                <a:spcPct val="150000"/>
              </a:lnSpc>
              <a:buFont typeface="+mj-lt"/>
              <a:buAutoNum type="arabicPeriod"/>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Literature Survey</a:t>
            </a:r>
            <a:endParaRPr lang="en-US"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Flow Diagram</a:t>
            </a:r>
            <a:endParaRPr lang="en-US"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Algorithm</a:t>
            </a:r>
            <a:endParaRPr lang="en-US"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Applications</a:t>
            </a:r>
            <a:endParaRPr lang="en-US"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endParaRPr lang="en-US" dirty="0"/>
          </a:p>
        </p:txBody>
      </p:sp>
      <p:sp>
        <p:nvSpPr>
          <p:cNvPr id="6" name="Slide Number Placeholder 5"/>
          <p:cNvSpPr>
            <a:spLocks noGrp="1"/>
          </p:cNvSpPr>
          <p:nvPr>
            <p:ph type="sldNum" sz="quarter" idx="12"/>
          </p:nvPr>
        </p:nvSpPr>
        <p:spPr>
          <a:xfrm>
            <a:off x="10348783" y="6283470"/>
            <a:ext cx="1676293" cy="395626"/>
          </a:xfrm>
        </p:spPr>
        <p:txBody>
          <a:bodyPr/>
          <a:lstStyle/>
          <a:p>
            <a:fld id="{F2A2ECFF-DF79-4F29-AB95-6E0CF4AE0BDD}"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9175" y="1666599"/>
            <a:ext cx="51816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72200" y="1666599"/>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Slide Number Placeholder 6"/>
          <p:cNvSpPr>
            <a:spLocks noGrp="1"/>
          </p:cNvSpPr>
          <p:nvPr>
            <p:ph type="sldNum" sz="quarter" idx="12"/>
          </p:nvPr>
        </p:nvSpPr>
        <p:spPr/>
        <p:txBody>
          <a:bodyPr/>
          <a:lstStyle/>
          <a:p>
            <a:fld id="{F2A2ECFF-DF79-4F29-AB95-6E0CF4AE0BDD}"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442627"/>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9" y="2266539"/>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1" y="1442627"/>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1" y="2266539"/>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Slide Number Placeholder 8"/>
          <p:cNvSpPr>
            <a:spLocks noGrp="1"/>
          </p:cNvSpPr>
          <p:nvPr>
            <p:ph type="sldNum" sz="quarter" idx="12"/>
          </p:nvPr>
        </p:nvSpPr>
        <p:spPr/>
        <p:txBody>
          <a:bodyPr/>
          <a:lstStyle/>
          <a:p>
            <a:fld id="{F2A2ECFF-DF79-4F29-AB95-6E0CF4AE0BDD}"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2A2ECFF-DF79-4F29-AB95-6E0CF4AE0BDD}"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A2ECFF-DF79-4F29-AB95-6E0CF4AE0BDD}"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A2ECFF-DF79-4F29-AB95-6E0CF4AE0BDD}"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2A2ECFF-DF79-4F29-AB95-6E0CF4AE0BDD}" type="slidenum">
              <a:rPr lang="en-US" smtClean="0"/>
            </a:fld>
            <a:endParaRPr lang="en-US"/>
          </a:p>
        </p:txBody>
      </p:sp>
      <p:sp>
        <p:nvSpPr>
          <p:cNvPr id="6" name="Title 1"/>
          <p:cNvSpPr txBox="1"/>
          <p:nvPr userDrawn="1"/>
        </p:nvSpPr>
        <p:spPr>
          <a:xfrm>
            <a:off x="0" y="3307"/>
            <a:ext cx="12192000" cy="1211132"/>
          </a:xfrm>
          <a:prstGeom prst="rect">
            <a:avLst/>
          </a:prstGeom>
          <a:solidFill>
            <a:srgbClr val="0070C0"/>
          </a:solidFill>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bg1"/>
                </a:solidFill>
                <a:latin typeface="Times New Roman" panose="02020603050405020304" pitchFamily="18" charset="0"/>
                <a:cs typeface="Times New Roman" panose="02020603050405020304" pitchFamily="18" charset="0"/>
              </a:rPr>
              <a:t>Bangalore Institute of Technology</a:t>
            </a:r>
            <a:br>
              <a:rPr lang="en-US" sz="2800" b="1" dirty="0">
                <a:solidFill>
                  <a:schemeClr val="bg1"/>
                </a:solidFill>
                <a:latin typeface="Times New Roman" panose="02020603050405020304" pitchFamily="18" charset="0"/>
                <a:cs typeface="Times New Roman" panose="02020603050405020304" pitchFamily="18" charset="0"/>
              </a:rPr>
            </a:br>
            <a:r>
              <a:rPr lang="en-US" sz="1600" dirty="0">
                <a:solidFill>
                  <a:schemeClr val="bg1"/>
                </a:solidFill>
                <a:latin typeface="Times New Roman" panose="02020603050405020304" pitchFamily="18" charset="0"/>
                <a:cs typeface="Times New Roman" panose="02020603050405020304" pitchFamily="18" charset="0"/>
              </a:rPr>
              <a:t>K.R. Road, V.V. Pura, Bengaluru.-560004.</a:t>
            </a:r>
            <a:br>
              <a:rPr lang="en-US" sz="1600" dirty="0">
                <a:solidFill>
                  <a:schemeClr val="bg1"/>
                </a:solidFill>
                <a:latin typeface="Times New Roman" panose="02020603050405020304" pitchFamily="18" charset="0"/>
                <a:cs typeface="Times New Roman" panose="02020603050405020304" pitchFamily="18" charset="0"/>
              </a:rPr>
            </a:br>
            <a:r>
              <a:rPr lang="en-US" sz="2400" b="1" dirty="0">
                <a:solidFill>
                  <a:schemeClr val="bg1"/>
                </a:solidFill>
                <a:latin typeface="Times New Roman" panose="02020603050405020304" pitchFamily="18" charset="0"/>
                <a:cs typeface="Times New Roman" panose="02020603050405020304" pitchFamily="18" charset="0"/>
              </a:rPr>
              <a:t>D</a:t>
            </a:r>
            <a:r>
              <a:rPr lang="en-US" sz="2000" b="1" dirty="0">
                <a:solidFill>
                  <a:schemeClr val="bg1"/>
                </a:solidFill>
                <a:latin typeface="Times New Roman" panose="02020603050405020304" pitchFamily="18" charset="0"/>
                <a:cs typeface="Times New Roman" panose="02020603050405020304" pitchFamily="18" charset="0"/>
              </a:rPr>
              <a:t>epartment of Computer Science &amp; Engineering</a:t>
            </a:r>
            <a:br>
              <a:rPr lang="en-US" sz="2000" b="1" dirty="0">
                <a:solidFill>
                  <a:schemeClr val="bg1"/>
                </a:solidFill>
                <a:latin typeface="Times New Roman" panose="02020603050405020304" pitchFamily="18" charset="0"/>
                <a:cs typeface="Times New Roman" panose="02020603050405020304" pitchFamily="18" charset="0"/>
              </a:rPr>
            </a:br>
            <a:r>
              <a:rPr lang="en-US" sz="2000" b="1" dirty="0">
                <a:solidFill>
                  <a:schemeClr val="bg1"/>
                </a:solidFill>
                <a:latin typeface="Times New Roman" panose="02020603050405020304" pitchFamily="18" charset="0"/>
                <a:cs typeface="Times New Roman" panose="02020603050405020304" pitchFamily="18" charset="0"/>
              </a:rPr>
              <a:t>M. Tech. </a:t>
            </a:r>
            <a:r>
              <a:rPr lang="en-US" sz="2000" b="1" dirty="0" err="1">
                <a:solidFill>
                  <a:schemeClr val="bg1"/>
                </a:solidFill>
                <a:latin typeface="Times New Roman" panose="02020603050405020304" pitchFamily="18" charset="0"/>
                <a:cs typeface="Times New Roman" panose="02020603050405020304" pitchFamily="18" charset="0"/>
              </a:rPr>
              <a:t>Programme</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A2ECFF-DF79-4F29-AB95-6E0CF4AE0BD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A2ECFF-DF79-4F29-AB95-6E0CF4AE0BD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2A2ECFF-DF79-4F29-AB95-6E0CF4AE0BD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2A2ECFF-DF79-4F29-AB95-6E0CF4AE0BD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2A2ECFF-DF79-4F29-AB95-6E0CF4AE0BD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2A2ECFF-DF79-4F29-AB95-6E0CF4AE0BD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2A2ECFF-DF79-4F29-AB95-6E0CF4AE0BD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2A2ECFF-DF79-4F29-AB95-6E0CF4AE0BD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image" Target="../media/image6.png"/><Relationship Id="rId24" Type="http://schemas.openxmlformats.org/officeDocument/2006/relationships/image" Target="../media/image5.png"/><Relationship Id="rId23" Type="http://schemas.openxmlformats.org/officeDocument/2006/relationships/image" Target="../media/image4.png"/><Relationship Id="rId22" Type="http://schemas.openxmlformats.org/officeDocument/2006/relationships/image" Target="../media/image3.png"/><Relationship Id="rId21" Type="http://schemas.openxmlformats.org/officeDocument/2006/relationships/image" Target="../media/image2.png"/><Relationship Id="rId20" Type="http://schemas.openxmlformats.org/officeDocument/2006/relationships/image" Target="../media/image1.png"/><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2ECFF-DF79-4F29-AB95-6E0CF4AE0BDD}" type="slidenum">
              <a:rPr lang="en-US" smtClean="0"/>
            </a:fld>
            <a:endParaRPr lang="en-US"/>
          </a:p>
        </p:txBody>
      </p:sp>
      <p:grpSp>
        <p:nvGrpSpPr>
          <p:cNvPr id="7" name="Group 6"/>
          <p:cNvGrpSpPr/>
          <p:nvPr userDrawn="1"/>
        </p:nvGrpSpPr>
        <p:grpSpPr>
          <a:xfrm>
            <a:off x="0" y="6082418"/>
            <a:ext cx="12192000" cy="837478"/>
            <a:chOff x="-4763" y="5993829"/>
            <a:chExt cx="9144000" cy="837478"/>
          </a:xfrm>
        </p:grpSpPr>
        <p:grpSp>
          <p:nvGrpSpPr>
            <p:cNvPr id="8" name="Group 7"/>
            <p:cNvGrpSpPr/>
            <p:nvPr userDrawn="1"/>
          </p:nvGrpSpPr>
          <p:grpSpPr>
            <a:xfrm>
              <a:off x="-4763" y="5993829"/>
              <a:ext cx="9144000" cy="837478"/>
              <a:chOff x="180680" y="6107904"/>
              <a:chExt cx="8935040" cy="748942"/>
            </a:xfrm>
            <a:solidFill>
              <a:srgbClr val="0070C0"/>
            </a:solidFill>
          </p:grpSpPr>
          <p:sp>
            <p:nvSpPr>
              <p:cNvPr id="10" name="Title 1"/>
              <p:cNvSpPr txBox="1"/>
              <p:nvPr/>
            </p:nvSpPr>
            <p:spPr>
              <a:xfrm>
                <a:off x="180680" y="6108569"/>
                <a:ext cx="8935040" cy="748010"/>
              </a:xfrm>
              <a:prstGeom prst="rect">
                <a:avLst/>
              </a:prstGeom>
              <a:grpFill/>
            </p:spPr>
            <p:txBody>
              <a:bodyPr vert="horz" lIns="91440" tIns="45720" rIns="91440" bIns="45720" rtlCol="0" anchor="t" anchorCtr="0">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r>
                  <a:rPr lang="en-US" sz="2400" b="1" dirty="0">
                    <a:solidFill>
                      <a:schemeClr val="tx1"/>
                    </a:solidFill>
                    <a:latin typeface="Times New Roman" panose="02020603050405020304" pitchFamily="18" charset="0"/>
                    <a:cs typeface="Times New Roman" panose="02020603050405020304" pitchFamily="18" charset="0"/>
                  </a:rPr>
                </a:b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910246" y="6133310"/>
                <a:ext cx="958032" cy="715329"/>
              </a:xfrm>
              <a:prstGeom prst="rect">
                <a:avLst/>
              </a:prstGeom>
              <a:grpFill/>
            </p:spPr>
          </p:pic>
          <p:pic>
            <p:nvPicPr>
              <p:cNvPr id="12" name="Picture 1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87875" y="6133311"/>
                <a:ext cx="873158" cy="698524"/>
              </a:xfrm>
              <a:prstGeom prst="rect">
                <a:avLst/>
              </a:prstGeom>
              <a:grpFill/>
            </p:spPr>
          </p:pic>
          <p:pic>
            <p:nvPicPr>
              <p:cNvPr id="13" name="Picture 1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933281" y="6107904"/>
                <a:ext cx="1624896" cy="748942"/>
              </a:xfrm>
              <a:prstGeom prst="rect">
                <a:avLst/>
              </a:prstGeom>
              <a:grpFill/>
            </p:spPr>
          </p:pic>
        </p:grpSp>
        <p:pic>
          <p:nvPicPr>
            <p:cNvPr id="9" name="Picture 8"/>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5245309" y="6022238"/>
              <a:ext cx="1484385" cy="742193"/>
            </a:xfrm>
            <a:prstGeom prst="rect">
              <a:avLst/>
            </a:prstGeom>
          </p:spPr>
        </p:pic>
      </p:grpSp>
      <p:grpSp>
        <p:nvGrpSpPr>
          <p:cNvPr id="14" name="Group 13"/>
          <p:cNvGrpSpPr/>
          <p:nvPr userDrawn="1"/>
        </p:nvGrpSpPr>
        <p:grpSpPr>
          <a:xfrm>
            <a:off x="0" y="1"/>
            <a:ext cx="12192000" cy="1284197"/>
            <a:chOff x="0" y="0"/>
            <a:chExt cx="9144000" cy="1284197"/>
          </a:xfrm>
        </p:grpSpPr>
        <p:sp>
          <p:nvSpPr>
            <p:cNvPr id="15" name="Title 1"/>
            <p:cNvSpPr txBox="1"/>
            <p:nvPr userDrawn="1"/>
          </p:nvSpPr>
          <p:spPr>
            <a:xfrm>
              <a:off x="0" y="3307"/>
              <a:ext cx="9144000" cy="1211132"/>
            </a:xfrm>
            <a:prstGeom prst="rect">
              <a:avLst/>
            </a:prstGeom>
            <a:solidFill>
              <a:srgbClr val="0070C0"/>
            </a:solidFill>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bg1"/>
                  </a:solidFill>
                  <a:latin typeface="Times New Roman" panose="02020603050405020304" pitchFamily="18" charset="0"/>
                  <a:cs typeface="Times New Roman" panose="02020603050405020304" pitchFamily="18" charset="0"/>
                </a:rPr>
                <a:t>Bangalore Institute of Technology</a:t>
              </a:r>
              <a:br>
                <a:rPr lang="en-US" sz="2800" b="1" dirty="0">
                  <a:solidFill>
                    <a:schemeClr val="bg1"/>
                  </a:solidFill>
                  <a:latin typeface="Times New Roman" panose="02020603050405020304" pitchFamily="18" charset="0"/>
                  <a:cs typeface="Times New Roman" panose="02020603050405020304" pitchFamily="18" charset="0"/>
                </a:rPr>
              </a:br>
              <a:r>
                <a:rPr lang="en-US" sz="1600" dirty="0">
                  <a:solidFill>
                    <a:schemeClr val="bg1"/>
                  </a:solidFill>
                  <a:latin typeface="Times New Roman" panose="02020603050405020304" pitchFamily="18" charset="0"/>
                  <a:cs typeface="Times New Roman" panose="02020603050405020304" pitchFamily="18" charset="0"/>
                </a:rPr>
                <a:t>K.R. Road, V.V. Pura, Bengaluru.-560004.</a:t>
              </a:r>
              <a:br>
                <a:rPr lang="en-US" sz="1600" dirty="0">
                  <a:solidFill>
                    <a:schemeClr val="bg1"/>
                  </a:solidFill>
                  <a:latin typeface="Times New Roman" panose="02020603050405020304" pitchFamily="18" charset="0"/>
                  <a:cs typeface="Times New Roman" panose="02020603050405020304" pitchFamily="18" charset="0"/>
                </a:rPr>
              </a:br>
              <a:r>
                <a:rPr lang="en-US" sz="2400" b="1" dirty="0">
                  <a:solidFill>
                    <a:schemeClr val="bg1"/>
                  </a:solidFill>
                  <a:latin typeface="Times New Roman" panose="02020603050405020304" pitchFamily="18" charset="0"/>
                  <a:cs typeface="Times New Roman" panose="02020603050405020304" pitchFamily="18" charset="0"/>
                </a:rPr>
                <a:t>D</a:t>
              </a:r>
              <a:r>
                <a:rPr lang="en-US" sz="2000" b="1" dirty="0">
                  <a:solidFill>
                    <a:schemeClr val="bg1"/>
                  </a:solidFill>
                  <a:latin typeface="Times New Roman" panose="02020603050405020304" pitchFamily="18" charset="0"/>
                  <a:cs typeface="Times New Roman" panose="02020603050405020304" pitchFamily="18" charset="0"/>
                </a:rPr>
                <a:t>epartment of Computer Science &amp; Engineering</a:t>
              </a:r>
              <a:br>
                <a:rPr lang="en-US" sz="2000" b="1" dirty="0">
                  <a:solidFill>
                    <a:schemeClr val="bg1"/>
                  </a:solidFill>
                  <a:latin typeface="Times New Roman" panose="02020603050405020304" pitchFamily="18" charset="0"/>
                  <a:cs typeface="Times New Roman" panose="02020603050405020304" pitchFamily="18" charset="0"/>
                </a:rPr>
              </a:br>
              <a:r>
                <a:rPr lang="en-US" sz="2000" b="1" dirty="0">
                  <a:solidFill>
                    <a:schemeClr val="bg1"/>
                  </a:solidFill>
                  <a:latin typeface="Times New Roman" panose="02020603050405020304" pitchFamily="18" charset="0"/>
                  <a:cs typeface="Times New Roman" panose="02020603050405020304" pitchFamily="18" charset="0"/>
                </a:rPr>
                <a:t>M. Tech. </a:t>
              </a:r>
              <a:r>
                <a:rPr lang="en-US" sz="2000" b="1" dirty="0" err="1">
                  <a:solidFill>
                    <a:schemeClr val="bg1"/>
                  </a:solidFill>
                  <a:latin typeface="Times New Roman" panose="02020603050405020304" pitchFamily="18" charset="0"/>
                  <a:cs typeface="Times New Roman" panose="02020603050405020304" pitchFamily="18" charset="0"/>
                </a:rPr>
                <a:t>Programme</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152400" y="0"/>
              <a:ext cx="1081429" cy="1284197"/>
            </a:xfrm>
            <a:prstGeom prst="rect">
              <a:avLst/>
            </a:prstGeom>
          </p:spPr>
        </p:pic>
        <p:pic>
          <p:nvPicPr>
            <p:cNvPr id="17" name="Picture 16"/>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7990107" y="76200"/>
              <a:ext cx="1081430" cy="1070317"/>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7330" y="1276985"/>
            <a:ext cx="9011920" cy="1301115"/>
          </a:xfrm>
        </p:spPr>
        <p:txBody>
          <a:bodyPr>
            <a:normAutofit fontScale="90000"/>
          </a:bodyPr>
          <a:lstStyle/>
          <a:p>
            <a:pPr algn="ctr"/>
            <a:br>
              <a:rPr lang="en-IN" sz="2800" b="1" kern="0" dirty="0">
                <a:solidFill>
                  <a:srgbClr val="000000"/>
                </a:solidFill>
                <a:latin typeface="Times New Roman" panose="02020603050405020304" pitchFamily="18" charset="0"/>
                <a:ea typeface="Times New Roman" panose="02020603050405020304" pitchFamily="18" charset="0"/>
              </a:rPr>
            </a:br>
            <a:r>
              <a:rPr lang="en-US" sz="2800" b="1" dirty="0">
                <a:solidFill>
                  <a:prstClr val="black"/>
                </a:solidFill>
                <a:latin typeface="Times New Roman" panose="02020603050405020304" pitchFamily="18" charset="0"/>
                <a:cs typeface="Times New Roman" panose="02020603050405020304" pitchFamily="18" charset="0"/>
              </a:rPr>
              <a:t>“ </a:t>
            </a:r>
            <a:r>
              <a:rPr lang="en-US" sz="2800" b="1" dirty="0">
                <a:solidFill>
                  <a:prstClr val="black"/>
                </a:solidFill>
                <a:latin typeface="Times New Roman" panose="02020603050405020304" pitchFamily="18" charset="0"/>
                <a:ea typeface="Times New Roman" panose="02020603050405020304" pitchFamily="18" charset="0"/>
              </a:rPr>
              <a:t>AI Chat Bot”</a:t>
            </a:r>
            <a:r>
              <a:rPr lang="en-US" sz="6000" b="1" dirty="0">
                <a:latin typeface="Times New Roman" panose="02020603050405020304" pitchFamily="18" charset="0"/>
                <a:cs typeface="Times New Roman" panose="02020603050405020304" pitchFamily="18" charset="0"/>
              </a:rPr>
              <a:t> </a:t>
            </a:r>
            <a:endParaRPr lang="en-US" sz="6000" b="1" dirty="0">
              <a:latin typeface="Times New Roman" panose="02020603050405020304" pitchFamily="18" charset="0"/>
              <a:cs typeface="Times New Roman" panose="02020603050405020304" pitchFamily="18" charset="0"/>
            </a:endParaRPr>
          </a:p>
        </p:txBody>
      </p:sp>
      <p:sp>
        <p:nvSpPr>
          <p:cNvPr id="6" name="Subtitle 2"/>
          <p:cNvSpPr>
            <a:spLocks noGrp="1"/>
          </p:cNvSpPr>
          <p:nvPr>
            <p:ph type="subTitle" idx="1"/>
          </p:nvPr>
        </p:nvSpPr>
        <p:spPr>
          <a:xfrm>
            <a:off x="2096284" y="2677214"/>
            <a:ext cx="7996682" cy="2884601"/>
          </a:xfrm>
        </p:spPr>
        <p:txBody>
          <a:bodyPr>
            <a:normAutofit fontScale="25000" lnSpcReduction="20000"/>
          </a:bodyPr>
          <a:lstStyle/>
          <a:p>
            <a:pPr algn="ctr">
              <a:lnSpc>
                <a:spcPct val="120000"/>
              </a:lnSpc>
              <a:spcBef>
                <a:spcPts val="0"/>
              </a:spcBef>
            </a:pPr>
            <a:r>
              <a:rPr lang="en-US" sz="5500" b="1" i="1" dirty="0">
                <a:latin typeface="Times New Roman" panose="02020603050405020304" pitchFamily="18" charset="0"/>
                <a:cs typeface="Times New Roman" panose="02020603050405020304" pitchFamily="18" charset="0"/>
              </a:rPr>
              <a:t>           </a:t>
            </a:r>
            <a:r>
              <a:rPr lang="en-US" sz="8000" b="1" dirty="0">
                <a:latin typeface="Times New Roman" panose="02020603050405020304" pitchFamily="18" charset="0"/>
                <a:cs typeface="Times New Roman" panose="02020603050405020304" pitchFamily="18" charset="0"/>
              </a:rPr>
              <a:t>Presented by </a:t>
            </a:r>
            <a:br>
              <a:rPr lang="en-US" sz="8000" b="1" i="1" dirty="0">
                <a:latin typeface="Times New Roman" panose="02020603050405020304" pitchFamily="18" charset="0"/>
                <a:cs typeface="Times New Roman" panose="02020603050405020304" pitchFamily="18" charset="0"/>
              </a:rPr>
            </a:br>
            <a:r>
              <a:rPr lang="en-US" sz="8000" b="1" dirty="0">
                <a:latin typeface="Times New Roman" panose="02020603050405020304" pitchFamily="18" charset="0"/>
                <a:cs typeface="Times New Roman" panose="02020603050405020304" pitchFamily="18" charset="0"/>
              </a:rPr>
              <a:t>       Spoorthy UK</a:t>
            </a:r>
            <a:br>
              <a:rPr lang="en-US" sz="8000" dirty="0">
                <a:latin typeface="Times New Roman" panose="02020603050405020304" pitchFamily="18" charset="0"/>
                <a:cs typeface="Times New Roman" panose="02020603050405020304" pitchFamily="18" charset="0"/>
              </a:rPr>
            </a:br>
            <a:r>
              <a:rPr lang="en-US" sz="8000" dirty="0">
                <a:latin typeface="Times New Roman" panose="02020603050405020304" pitchFamily="18" charset="0"/>
                <a:cs typeface="Times New Roman" panose="02020603050405020304" pitchFamily="18" charset="0"/>
              </a:rPr>
              <a:t>        1BI22SCS06</a:t>
            </a:r>
            <a:br>
              <a:rPr lang="en-US" sz="8000" dirty="0">
                <a:latin typeface="Times New Roman" panose="02020603050405020304" pitchFamily="18" charset="0"/>
                <a:cs typeface="Times New Roman" panose="02020603050405020304" pitchFamily="18" charset="0"/>
              </a:rPr>
            </a:br>
            <a:r>
              <a:rPr lang="en-US" sz="8000" dirty="0">
                <a:latin typeface="Times New Roman" panose="02020603050405020304" pitchFamily="18" charset="0"/>
                <a:cs typeface="Times New Roman" panose="02020603050405020304" pitchFamily="18" charset="0"/>
              </a:rPr>
              <a:t>        M. Tech, 2nd  Sem</a:t>
            </a:r>
            <a:br>
              <a:rPr lang="en-US" sz="8000" dirty="0">
                <a:latin typeface="Times New Roman" panose="02020603050405020304" pitchFamily="18" charset="0"/>
                <a:cs typeface="Times New Roman" panose="02020603050405020304" pitchFamily="18" charset="0"/>
              </a:rPr>
            </a:br>
            <a:br>
              <a:rPr lang="en-US" sz="8000" dirty="0">
                <a:latin typeface="Times New Roman" panose="02020603050405020304" pitchFamily="18" charset="0"/>
                <a:cs typeface="Times New Roman" panose="02020603050405020304" pitchFamily="18" charset="0"/>
              </a:rPr>
            </a:br>
            <a:r>
              <a:rPr lang="en-US" sz="8000" dirty="0">
                <a:latin typeface="Times New Roman" panose="02020603050405020304" pitchFamily="18" charset="0"/>
                <a:cs typeface="Times New Roman" panose="02020603050405020304" pitchFamily="18" charset="0"/>
              </a:rPr>
              <a:t>            </a:t>
            </a:r>
            <a:r>
              <a:rPr lang="en-US" sz="8000" b="1" dirty="0">
                <a:latin typeface="Times New Roman" panose="02020603050405020304" pitchFamily="18" charset="0"/>
                <a:cs typeface="Times New Roman" panose="02020603050405020304" pitchFamily="18" charset="0"/>
              </a:rPr>
              <a:t>Under the guidance of</a:t>
            </a:r>
            <a:br>
              <a:rPr lang="en-US" sz="8000" b="1" dirty="0">
                <a:latin typeface="Times New Roman" panose="02020603050405020304" pitchFamily="18" charset="0"/>
                <a:cs typeface="Times New Roman" panose="02020603050405020304" pitchFamily="18" charset="0"/>
              </a:rPr>
            </a:br>
            <a:r>
              <a:rPr lang="en-US" sz="8000" b="1" dirty="0">
                <a:latin typeface="Times New Roman" panose="02020603050405020304" pitchFamily="18" charset="0"/>
                <a:cs typeface="Times New Roman" panose="02020603050405020304" pitchFamily="18" charset="0"/>
              </a:rPr>
              <a:t>          Dr.M.S. Bharghavi.</a:t>
            </a:r>
            <a:endParaRPr lang="en-US" sz="8000" dirty="0">
              <a:latin typeface="Times New Roman" panose="02020603050405020304" pitchFamily="18" charset="0"/>
              <a:cs typeface="Times New Roman" panose="02020603050405020304" pitchFamily="18" charset="0"/>
            </a:endParaRPr>
          </a:p>
          <a:p>
            <a:pPr algn="ctr">
              <a:lnSpc>
                <a:spcPct val="120000"/>
              </a:lnSpc>
              <a:spcBef>
                <a:spcPts val="0"/>
              </a:spcBef>
            </a:pPr>
            <a:r>
              <a:rPr lang="en-US" sz="8000" dirty="0">
                <a:latin typeface="Times New Roman" panose="02020603050405020304" pitchFamily="18" charset="0"/>
                <a:cs typeface="Times New Roman" panose="02020603050405020304" pitchFamily="18" charset="0"/>
              </a:rPr>
              <a:t>          Associate Professor</a:t>
            </a:r>
            <a:br>
              <a:rPr lang="en-US" sz="8000" dirty="0">
                <a:latin typeface="Times New Roman" panose="02020603050405020304" pitchFamily="18" charset="0"/>
                <a:cs typeface="Times New Roman" panose="02020603050405020304" pitchFamily="18" charset="0"/>
              </a:rPr>
            </a:br>
            <a:r>
              <a:rPr lang="en-US" sz="8000" dirty="0">
                <a:latin typeface="Times New Roman" panose="02020603050405020304" pitchFamily="18" charset="0"/>
                <a:cs typeface="Times New Roman" panose="02020603050405020304" pitchFamily="18" charset="0"/>
              </a:rPr>
              <a:t>        Dept. of CS&amp;E </a:t>
            </a:r>
            <a:br>
              <a:rPr lang="en-US" sz="8000"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615315" y="1502410"/>
            <a:ext cx="10961370" cy="1014730"/>
          </a:xfrm>
          <a:prstGeom prst="rect">
            <a:avLst/>
          </a:prstGeom>
          <a:noFill/>
          <a:ln w="9525">
            <a:noFill/>
          </a:ln>
        </p:spPr>
        <p:txBody>
          <a:bodyPr wrap="square">
            <a:spAutoFit/>
          </a:bodyPr>
          <a:p>
            <a:pPr indent="0"/>
            <a:r>
              <a:rPr lang="en-US" sz="2000" b="0">
                <a:latin typeface="Times New Roman" panose="02020603050405020304" pitchFamily="18" charset="0"/>
                <a:cs typeface="Calibri" panose="020F0502020204030204" charset="0"/>
              </a:rPr>
              <a:t>In the given context , the list of pairs we've defined can be considered as a form of dataset. This list of pairs contains predefined user inputs (patterns) along with corresponding chatbot responses. Each pair in the list serves as a training example for the rule-based chatbot created using NLTK's chat module.</a:t>
            </a:r>
            <a:endParaRPr lang="en-US" sz="2000"/>
          </a:p>
        </p:txBody>
      </p:sp>
      <p:pic>
        <p:nvPicPr>
          <p:cNvPr id="4" name="Picture 3"/>
          <p:cNvPicPr>
            <a:picLocks noChangeAspect="1"/>
          </p:cNvPicPr>
          <p:nvPr>
            <p:ph idx="1"/>
          </p:nvPr>
        </p:nvPicPr>
        <p:blipFill>
          <a:blip r:embed="rId1"/>
          <a:stretch>
            <a:fillRect/>
          </a:stretch>
        </p:blipFill>
        <p:spPr>
          <a:xfrm>
            <a:off x="2642870" y="2517140"/>
            <a:ext cx="7666355" cy="3313430"/>
          </a:xfrm>
          <a:prstGeom prst="rect">
            <a:avLst/>
          </a:prstGeom>
          <a:noFill/>
          <a:ln>
            <a:noFill/>
          </a:ln>
        </p:spPr>
      </p:pic>
      <p:sp>
        <p:nvSpPr>
          <p:cNvPr id="6" name="Text Box 5"/>
          <p:cNvSpPr txBox="1"/>
          <p:nvPr/>
        </p:nvSpPr>
        <p:spPr>
          <a:xfrm>
            <a:off x="3935730" y="5830570"/>
            <a:ext cx="5080000" cy="275590"/>
          </a:xfrm>
          <a:prstGeom prst="rect">
            <a:avLst/>
          </a:prstGeom>
          <a:noFill/>
          <a:ln w="9525">
            <a:noFill/>
          </a:ln>
        </p:spPr>
        <p:txBody>
          <a:bodyPr>
            <a:spAutoFit/>
          </a:bodyPr>
          <a:p>
            <a:pPr indent="0" algn="ctr"/>
            <a:r>
              <a:rPr lang="en-US" sz="1200" b="0">
                <a:latin typeface="Times New Roman" panose="02020603050405020304" pitchFamily="18" charset="0"/>
                <a:cs typeface="Calibri" panose="020F0502020204030204" charset="0"/>
              </a:rPr>
              <a:t>Fig 2: Snapshot-2</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1"/>
          <p:cNvSpPr/>
          <p:nvPr/>
        </p:nvSpPr>
        <p:spPr>
          <a:xfrm>
            <a:off x="754467" y="1274380"/>
            <a:ext cx="5579110" cy="583565"/>
          </a:xfrm>
          <a:prstGeom prst="rect">
            <a:avLst/>
          </a:prstGeom>
        </p:spPr>
        <p:txBody>
          <a:bodyPr wrap="none">
            <a:spAutoFit/>
          </a:bodyPr>
          <a:p>
            <a:pPr algn="l">
              <a:defRPr/>
            </a:pPr>
            <a:r>
              <a:rPr lang="en-US" sz="3200" b="1" dirty="0">
                <a:solidFill>
                  <a:prstClr val="black"/>
                </a:solidFill>
                <a:latin typeface="Times New Roman" panose="02020603050405020304" pitchFamily="18" charset="0"/>
                <a:cs typeface="Times New Roman" panose="02020603050405020304" pitchFamily="18" charset="0"/>
              </a:rPr>
              <a:t>Techniques used in the project:</a:t>
            </a:r>
            <a:endParaRPr lang="en-IN" sz="3200" dirty="0">
              <a:solidFill>
                <a:prstClr val="black"/>
              </a:solidFill>
              <a:latin typeface="Calibri" panose="020F0502020204030204"/>
            </a:endParaRPr>
          </a:p>
        </p:txBody>
      </p:sp>
      <p:sp>
        <p:nvSpPr>
          <p:cNvPr id="5" name="Rectangle 2"/>
          <p:cNvSpPr/>
          <p:nvPr/>
        </p:nvSpPr>
        <p:spPr>
          <a:xfrm>
            <a:off x="996950" y="2376170"/>
            <a:ext cx="10198100" cy="2999740"/>
          </a:xfrm>
          <a:prstGeom prst="rect">
            <a:avLst/>
          </a:prstGeom>
        </p:spPr>
        <p:txBody>
          <a:bodyPr wrap="square">
            <a:spAutoFit/>
          </a:bodyPr>
          <a:p>
            <a:pPr indent="0" algn="just">
              <a:lnSpc>
                <a:spcPct val="150000"/>
              </a:lnSpc>
              <a:buFont typeface="Arial" panose="020B0604020202020204" pitchFamily="34" charset="0"/>
              <a:buNone/>
              <a:defRPr/>
            </a:pPr>
            <a:r>
              <a:rPr lang="en-US" b="1" dirty="0">
                <a:latin typeface="Times New Roman" panose="02020603050405020304" pitchFamily="18" charset="0"/>
                <a:cs typeface="Times New Roman" panose="02020603050405020304" pitchFamily="18" charset="0"/>
              </a:rPr>
              <a:t>1. Rule-Based Technique:</a:t>
            </a: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The rule-based technique involves constructing a chatbot using NLTK's chat module. This technique relies on predefined patterns and responses to handle user interactions. </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Regular expressions are used to match user inputs to specific patterns, and when a match is found, the chatbot generates a response from the associated list of responses. </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This approach is straightforward to implement and is suitable for scenarios where interactions follow specific patterns.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2"/>
          <p:cNvSpPr/>
          <p:nvPr/>
        </p:nvSpPr>
        <p:spPr>
          <a:xfrm>
            <a:off x="1139825" y="1786890"/>
            <a:ext cx="10198100" cy="3415030"/>
          </a:xfrm>
          <a:prstGeom prst="rect">
            <a:avLst/>
          </a:prstGeom>
        </p:spPr>
        <p:txBody>
          <a:bodyPr wrap="square">
            <a:spAutoFit/>
          </a:bodyPr>
          <a:p>
            <a:pPr indent="0" algn="just">
              <a:lnSpc>
                <a:spcPct val="150000"/>
              </a:lnSpc>
              <a:buFont typeface="Arial" panose="020B0604020202020204" pitchFamily="34" charset="0"/>
              <a:buNone/>
              <a:defRPr/>
            </a:pPr>
            <a:r>
              <a:rPr lang="en-US" b="1" dirty="0">
                <a:latin typeface="Times New Roman" panose="02020603050405020304" pitchFamily="18" charset="0"/>
                <a:cs typeface="Times New Roman" panose="02020603050405020304" pitchFamily="18" charset="0"/>
              </a:rPr>
              <a:t>2. Machine Learning-Based Technique:</a:t>
            </a: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The machine learning-based technique is implemented using the ChatterBot library. </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This approach involves training the chatbot using a dataset (in this case, the built-in ChatterBot English corpus) to learn from examples and generate responses. </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The ChatterBot library employs natural language processing and machine learning algorithms to understand patterns in user inputs and generate contextually relevant responses. </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This technique enables the chatbot to learn from a diverse range of conversations and generate responses that align with user queries.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1"/>
          <p:cNvSpPr/>
          <p:nvPr/>
        </p:nvSpPr>
        <p:spPr>
          <a:xfrm>
            <a:off x="754467" y="1274380"/>
            <a:ext cx="2121535" cy="583565"/>
          </a:xfrm>
          <a:prstGeom prst="rect">
            <a:avLst/>
          </a:prstGeom>
        </p:spPr>
        <p:txBody>
          <a:bodyPr wrap="none">
            <a:spAutoFit/>
          </a:bodyPr>
          <a:p>
            <a:pPr algn="l">
              <a:defRPr/>
            </a:pPr>
            <a:r>
              <a:rPr lang="en-US" sz="3200" b="1" dirty="0">
                <a:solidFill>
                  <a:prstClr val="black"/>
                </a:solidFill>
                <a:latin typeface="Times New Roman" panose="02020603050405020304" pitchFamily="18" charset="0"/>
                <a:cs typeface="Times New Roman" panose="02020603050405020304" pitchFamily="18" charset="0"/>
              </a:rPr>
              <a:t>Tools used:</a:t>
            </a:r>
            <a:endParaRPr lang="en-IN" sz="3200" dirty="0">
              <a:solidFill>
                <a:prstClr val="black"/>
              </a:solidFill>
              <a:latin typeface="Calibri" panose="020F0502020204030204"/>
            </a:endParaRPr>
          </a:p>
        </p:txBody>
      </p:sp>
      <p:sp>
        <p:nvSpPr>
          <p:cNvPr id="5" name="Rectangle 2"/>
          <p:cNvSpPr/>
          <p:nvPr/>
        </p:nvSpPr>
        <p:spPr>
          <a:xfrm>
            <a:off x="996950" y="2376170"/>
            <a:ext cx="10198100" cy="2584450"/>
          </a:xfrm>
          <a:prstGeom prst="rect">
            <a:avLst/>
          </a:prstGeom>
        </p:spPr>
        <p:txBody>
          <a:bodyPr wrap="square">
            <a:spAutoFit/>
          </a:bodyPr>
          <a:p>
            <a:pPr indent="0" algn="just">
              <a:lnSpc>
                <a:spcPct val="150000"/>
              </a:lnSpc>
              <a:buFont typeface="Arial" panose="020B0604020202020204" pitchFamily="34" charset="0"/>
              <a:buNone/>
              <a:defRPr/>
            </a:pPr>
            <a:r>
              <a:rPr lang="en-US" b="1" dirty="0">
                <a:latin typeface="Times New Roman" panose="02020603050405020304" pitchFamily="18" charset="0"/>
                <a:cs typeface="Times New Roman" panose="02020603050405020304" pitchFamily="18" charset="0"/>
              </a:rPr>
              <a:t>1. NLTK (Natural Language Toolkit):</a:t>
            </a:r>
            <a:endParaRPr lang="en-US" b="1" dirty="0">
              <a:latin typeface="Times New Roman" panose="02020603050405020304" pitchFamily="18" charset="0"/>
              <a:cs typeface="Times New Roman" panose="02020603050405020304" pitchFamily="18" charset="0"/>
            </a:endParaRPr>
          </a:p>
          <a:p>
            <a:pPr indent="0" algn="just">
              <a:lnSpc>
                <a:spcPct val="150000"/>
              </a:lnSpc>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NLTK is a powerful Python library for natural language processing and text analysis.</a:t>
            </a:r>
            <a:endParaRPr lang="en-US" dirty="0">
              <a:latin typeface="Times New Roman" panose="02020603050405020304" pitchFamily="18" charset="0"/>
              <a:cs typeface="Times New Roman" panose="02020603050405020304" pitchFamily="18" charset="0"/>
            </a:endParaRPr>
          </a:p>
          <a:p>
            <a:pPr indent="0" algn="just">
              <a:lnSpc>
                <a:spcPct val="150000"/>
              </a:lnSpc>
              <a:buFont typeface="Arial" panose="020B0604020202020204" pitchFamily="34" charset="0"/>
              <a:buNone/>
              <a:defRPr/>
            </a:pPr>
            <a:r>
              <a:rPr lang="en-US" b="1" dirty="0">
                <a:latin typeface="Times New Roman" panose="02020603050405020304" pitchFamily="18" charset="0"/>
                <a:cs typeface="Times New Roman" panose="02020603050405020304" pitchFamily="18" charset="0"/>
              </a:rPr>
              <a:t>2.ChatterBot Library:</a:t>
            </a:r>
            <a:endParaRPr lang="en-US" b="1" dirty="0">
              <a:latin typeface="Times New Roman" panose="02020603050405020304" pitchFamily="18" charset="0"/>
              <a:cs typeface="Times New Roman" panose="02020603050405020304" pitchFamily="18" charset="0"/>
            </a:endParaRPr>
          </a:p>
          <a:p>
            <a:pPr indent="0" algn="just">
              <a:lnSpc>
                <a:spcPct val="150000"/>
              </a:lnSpc>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ChatterBot is a Python library specifically designed for building chatbots using machine learning techniques. </a:t>
            </a:r>
            <a:endParaRPr lang="en-US" dirty="0">
              <a:latin typeface="Times New Roman" panose="02020603050405020304" pitchFamily="18" charset="0"/>
              <a:cs typeface="Times New Roman" panose="02020603050405020304" pitchFamily="18" charset="0"/>
            </a:endParaRPr>
          </a:p>
          <a:p>
            <a:pPr indent="0" algn="just">
              <a:lnSpc>
                <a:spcPct val="150000"/>
              </a:lnSpc>
              <a:buFont typeface="Arial" panose="020B0604020202020204" pitchFamily="34" charset="0"/>
              <a:buNone/>
              <a:defRPr/>
            </a:pPr>
            <a:r>
              <a:rPr lang="en-US" b="1" dirty="0">
                <a:latin typeface="Times New Roman" panose="02020603050405020304" pitchFamily="18" charset="0"/>
                <a:cs typeface="Times New Roman" panose="02020603050405020304" pitchFamily="18" charset="0"/>
              </a:rPr>
              <a:t>3.Datetime Module:</a:t>
            </a:r>
            <a:endParaRPr lang="en-US" b="1" dirty="0">
              <a:latin typeface="Times New Roman" panose="02020603050405020304" pitchFamily="18" charset="0"/>
              <a:cs typeface="Times New Roman" panose="02020603050405020304" pitchFamily="18" charset="0"/>
            </a:endParaRPr>
          </a:p>
          <a:p>
            <a:pPr indent="0" algn="just">
              <a:lnSpc>
                <a:spcPct val="150000"/>
              </a:lnSpc>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The built-in `datetime` module in Python is used to work with date and time-related functions.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1"/>
          <p:cNvSpPr/>
          <p:nvPr/>
        </p:nvSpPr>
        <p:spPr>
          <a:xfrm>
            <a:off x="754467" y="1274380"/>
            <a:ext cx="1582420" cy="583565"/>
          </a:xfrm>
          <a:prstGeom prst="rect">
            <a:avLst/>
          </a:prstGeom>
        </p:spPr>
        <p:txBody>
          <a:bodyPr wrap="none">
            <a:spAutoFit/>
          </a:bodyPr>
          <a:p>
            <a:pPr algn="l">
              <a:defRPr/>
            </a:pPr>
            <a:r>
              <a:rPr lang="en-US" sz="3200" b="1" dirty="0">
                <a:solidFill>
                  <a:prstClr val="black"/>
                </a:solidFill>
                <a:latin typeface="Times New Roman" panose="02020603050405020304" pitchFamily="18" charset="0"/>
                <a:cs typeface="Times New Roman" panose="02020603050405020304" pitchFamily="18" charset="0"/>
              </a:rPr>
              <a:t>Results:</a:t>
            </a:r>
            <a:endParaRPr lang="en-IN" sz="3200" dirty="0">
              <a:solidFill>
                <a:prstClr val="black"/>
              </a:solidFill>
              <a:latin typeface="Calibri" panose="020F0502020204030204"/>
            </a:endParaRPr>
          </a:p>
        </p:txBody>
      </p:sp>
      <p:pic>
        <p:nvPicPr>
          <p:cNvPr id="2" name="Content Placeholder 1"/>
          <p:cNvPicPr>
            <a:picLocks noChangeAspect="1"/>
          </p:cNvPicPr>
          <p:nvPr>
            <p:ph idx="1"/>
          </p:nvPr>
        </p:nvPicPr>
        <p:blipFill>
          <a:blip r:embed="rId1"/>
          <a:stretch>
            <a:fillRect/>
          </a:stretch>
        </p:blipFill>
        <p:spPr>
          <a:xfrm>
            <a:off x="2498725" y="1858010"/>
            <a:ext cx="6257925" cy="38728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300605" y="1318895"/>
            <a:ext cx="7448550" cy="42195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3215005" y="1253490"/>
            <a:ext cx="5252720" cy="43516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838200" y="2002155"/>
            <a:ext cx="10515600" cy="29635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1"/>
          <p:cNvSpPr/>
          <p:nvPr/>
        </p:nvSpPr>
        <p:spPr>
          <a:xfrm>
            <a:off x="754467" y="1274380"/>
            <a:ext cx="2260600" cy="583565"/>
          </a:xfrm>
          <a:prstGeom prst="rect">
            <a:avLst/>
          </a:prstGeom>
        </p:spPr>
        <p:txBody>
          <a:bodyPr wrap="none">
            <a:spAutoFit/>
          </a:bodyPr>
          <a:p>
            <a:pPr algn="l">
              <a:defRPr/>
            </a:pPr>
            <a:r>
              <a:rPr lang="en-US" sz="3200" b="1" dirty="0">
                <a:solidFill>
                  <a:prstClr val="black"/>
                </a:solidFill>
                <a:latin typeface="Times New Roman" panose="02020603050405020304" pitchFamily="18" charset="0"/>
                <a:cs typeface="Times New Roman" panose="02020603050405020304" pitchFamily="18" charset="0"/>
              </a:rPr>
              <a:t>Conclusion:</a:t>
            </a:r>
            <a:endParaRPr lang="en-IN" sz="3200" dirty="0">
              <a:solidFill>
                <a:prstClr val="black"/>
              </a:solidFill>
              <a:latin typeface="Calibri" panose="020F0502020204030204"/>
            </a:endParaRPr>
          </a:p>
        </p:txBody>
      </p:sp>
      <p:sp>
        <p:nvSpPr>
          <p:cNvPr id="5" name="Rectangle 3"/>
          <p:cNvSpPr/>
          <p:nvPr/>
        </p:nvSpPr>
        <p:spPr>
          <a:xfrm>
            <a:off x="1261387" y="2165766"/>
            <a:ext cx="10267122" cy="3415030"/>
          </a:xfrm>
          <a:prstGeom prst="rect">
            <a:avLst/>
          </a:prstGeom>
        </p:spPr>
        <p:txBody>
          <a:bodyPr wrap="square">
            <a:spAutoFit/>
          </a:bodyPr>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In the ever-evolving landscape of technology, one innovation stands out for its transformative impact on human-computer interactions: chatbots. </a:t>
            </a:r>
            <a:endParaRPr lang="en-US"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These intelligent virtual agents, powered by artificial intelligence and natural language processing, have revolutionized the way we engage with technology and services.</a:t>
            </a:r>
            <a:endParaRPr lang="en-US"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In this era of instant communication and automation, chatbots have emerged as essential tools for businesses, organizations, and individuals alike. </a:t>
            </a:r>
            <a:endParaRPr lang="en-US"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They serve as versatile conversational interfaces, capable of answering questions, providing information, assisting with tasks, and even offering entertainment.</a:t>
            </a:r>
            <a:endParaRPr lang="en-US"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a:t>Thank You</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1"/>
          <p:cNvSpPr/>
          <p:nvPr/>
        </p:nvSpPr>
        <p:spPr>
          <a:xfrm>
            <a:off x="957664" y="1410940"/>
            <a:ext cx="4343791" cy="583565"/>
          </a:xfrm>
          <a:prstGeom prst="rect">
            <a:avLst/>
          </a:prstGeom>
        </p:spPr>
        <p:txBody>
          <a:bodyPr wrap="square">
            <a:spAutoFit/>
          </a:bodyPr>
          <a:p>
            <a:r>
              <a:rPr lang="en-US" sz="3200" b="1" dirty="0">
                <a:latin typeface="Times New Roman" panose="02020603050405020304" pitchFamily="18" charset="0"/>
                <a:cs typeface="Times New Roman" panose="02020603050405020304" pitchFamily="18" charset="0"/>
              </a:rPr>
              <a:t>Abstract</a:t>
            </a:r>
            <a:endParaRPr lang="en-IN" sz="3200" dirty="0"/>
          </a:p>
        </p:txBody>
      </p:sp>
      <p:sp>
        <p:nvSpPr>
          <p:cNvPr id="5" name="Rectangle 3"/>
          <p:cNvSpPr/>
          <p:nvPr/>
        </p:nvSpPr>
        <p:spPr>
          <a:xfrm>
            <a:off x="1231542" y="1994316"/>
            <a:ext cx="10267122" cy="3830955"/>
          </a:xfrm>
          <a:prstGeom prst="rect">
            <a:avLst/>
          </a:prstGeom>
        </p:spPr>
        <p:txBody>
          <a:bodyPr wrap="square">
            <a:spAutoFit/>
          </a:bodyPr>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In today's digital age, the advent of chatbots has transformed the way we interact with technology and services. </a:t>
            </a:r>
            <a:endParaRPr lang="en-US"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Chatbots, driven by artificial intelligence and natural language processing, have found applications in customer support, e-commerce, healthcare, education, and various other domains. </a:t>
            </a:r>
            <a:endParaRPr lang="en-US"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This project delves into the fascinating world of chatbot development using the Python programming language, aiming to explore two distinct approaches to building interactive chatbots.</a:t>
            </a:r>
            <a:endParaRPr lang="en-US"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The project begins by introducing the concept of chatbots, their significance in modern communication, and their real-world applications.</a:t>
            </a:r>
            <a:endParaRPr lang="en-US" dirty="0">
              <a:latin typeface="Times New Roman" panose="02020603050405020304" pitchFamily="18" charset="0"/>
              <a:ea typeface="Times New Roman" panose="02020603050405020304" pitchFamily="18" charset="0"/>
            </a:endParaRPr>
          </a:p>
          <a:p>
            <a:pPr indent="0" algn="just">
              <a:lnSpc>
                <a:spcPct val="150000"/>
              </a:lnSpc>
              <a:buFont typeface="Arial" panose="020B0604020202020204" pitchFamily="34" charset="0"/>
              <a:buNone/>
            </a:pPr>
            <a:endParaRPr lang="en-US"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7664" y="1410940"/>
            <a:ext cx="4343791" cy="58477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1. Introduction</a:t>
            </a:r>
            <a:endParaRPr lang="en-IN" sz="3200" dirty="0"/>
          </a:p>
        </p:txBody>
      </p:sp>
      <p:sp>
        <p:nvSpPr>
          <p:cNvPr id="4" name="Rectangle 3"/>
          <p:cNvSpPr/>
          <p:nvPr/>
        </p:nvSpPr>
        <p:spPr>
          <a:xfrm>
            <a:off x="1261387" y="2165766"/>
            <a:ext cx="10267122" cy="341503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In the ever-evolving landscape of technology, one innovation stands out for its transformative impact on human-computer interactions: chatbots. </a:t>
            </a:r>
            <a:endParaRPr lang="en-US"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These intelligent virtual agents, powered by artificial intelligence and natural language processing, have revolutionized the way we engage with technology and services.</a:t>
            </a:r>
            <a:endParaRPr lang="en-US"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In this era of instant communication and automation, chatbots have emerged as essential tools for businesses, organizations, and individuals alike. </a:t>
            </a:r>
            <a:endParaRPr lang="en-US"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They serve as versatile conversational interfaces, capable of answering questions, providing information, assisting with tasks, and even offering entertainment.</a:t>
            </a:r>
            <a:endParaRPr lang="en-US"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
          <p:cNvSpPr/>
          <p:nvPr/>
        </p:nvSpPr>
        <p:spPr>
          <a:xfrm>
            <a:off x="754467" y="1274380"/>
            <a:ext cx="3526790" cy="583565"/>
          </a:xfrm>
          <a:prstGeom prst="rect">
            <a:avLst/>
          </a:prstGeom>
        </p:spPr>
        <p:txBody>
          <a:bodyPr wrap="none">
            <a:spAutoFit/>
          </a:bodyPr>
          <a:p>
            <a:pPr>
              <a:defRPr/>
            </a:pPr>
            <a:r>
              <a:rPr lang="en-US" sz="3200" b="1" dirty="0">
                <a:solidFill>
                  <a:prstClr val="black"/>
                </a:solidFill>
                <a:latin typeface="Times New Roman" panose="02020603050405020304" pitchFamily="18" charset="0"/>
                <a:cs typeface="Times New Roman" panose="02020603050405020304" pitchFamily="18" charset="0"/>
              </a:rPr>
              <a:t>Problem Statement</a:t>
            </a:r>
            <a:endParaRPr lang="en-IN" sz="3200" dirty="0">
              <a:solidFill>
                <a:prstClr val="black"/>
              </a:solidFill>
              <a:latin typeface="Calibri" panose="020F0502020204030204"/>
            </a:endParaRPr>
          </a:p>
        </p:txBody>
      </p:sp>
      <p:sp>
        <p:nvSpPr>
          <p:cNvPr id="4" name="Rectangle 3"/>
          <p:cNvSpPr/>
          <p:nvPr/>
        </p:nvSpPr>
        <p:spPr>
          <a:xfrm>
            <a:off x="1261387" y="2165766"/>
            <a:ext cx="10267122" cy="1337945"/>
          </a:xfrm>
          <a:prstGeom prst="rect">
            <a:avLst/>
          </a:prstGeom>
        </p:spPr>
        <p:txBody>
          <a:bodyPr wrap="square">
            <a:spAutoFit/>
          </a:bodyPr>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The problem addressed by this project is the development and implementation of functional chatbot systems. These systems, designed to engage in human-like conversations, have become increasingly important in various domains, including customer service, information delivery, and entertainment.</a:t>
            </a:r>
            <a:endParaRPr lang="en-US"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4467" y="1274380"/>
            <a:ext cx="2011045" cy="583565"/>
          </a:xfrm>
          <a:prstGeom prst="rect">
            <a:avLst/>
          </a:prstGeom>
        </p:spPr>
        <p:txBody>
          <a:bodyPr wrap="none">
            <a:spAutoFit/>
          </a:bodyPr>
          <a:lstStyle/>
          <a:p>
            <a:pPr>
              <a:defRPr/>
            </a:pPr>
            <a:r>
              <a:rPr lang="en-US" sz="3200" b="1" dirty="0">
                <a:solidFill>
                  <a:prstClr val="black"/>
                </a:solidFill>
                <a:latin typeface="Times New Roman" panose="02020603050405020304" pitchFamily="18" charset="0"/>
                <a:cs typeface="Times New Roman" panose="02020603050405020304" pitchFamily="18" charset="0"/>
              </a:rPr>
              <a:t>Objectives</a:t>
            </a:r>
            <a:endParaRPr lang="en-IN" sz="3200" dirty="0">
              <a:solidFill>
                <a:prstClr val="black"/>
              </a:solidFill>
              <a:latin typeface="Calibri" panose="020F0502020204030204"/>
            </a:endParaRPr>
          </a:p>
        </p:txBody>
      </p:sp>
      <p:sp>
        <p:nvSpPr>
          <p:cNvPr id="5" name="Rectangle 3"/>
          <p:cNvSpPr/>
          <p:nvPr/>
        </p:nvSpPr>
        <p:spPr>
          <a:xfrm>
            <a:off x="962937" y="2003841"/>
            <a:ext cx="10267122" cy="3415030"/>
          </a:xfrm>
          <a:prstGeom prst="rect">
            <a:avLst/>
          </a:prstGeom>
        </p:spPr>
        <p:txBody>
          <a:bodyPr wrap="square">
            <a:spAutoFit/>
          </a:bodyPr>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Understanding AI Chatbots</a:t>
            </a:r>
            <a:endParaRPr lang="en-US"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Python for Chatbot Development</a:t>
            </a:r>
            <a:endParaRPr lang="en-US"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Natural Language Processing (NLP)</a:t>
            </a:r>
            <a:endParaRPr lang="en-US"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Rule-Based Chatbots</a:t>
            </a:r>
            <a:endParaRPr lang="en-US"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Integration with APIs and Data Sources</a:t>
            </a:r>
            <a:endParaRPr lang="en-US"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Personalization and User Experience</a:t>
            </a:r>
            <a:endParaRPr lang="en-US"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Advanced AI Capabilities</a:t>
            </a:r>
            <a:endParaRPr lang="en-US"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Real-World Applications</a:t>
            </a:r>
            <a:endParaRPr lang="en-US"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1381" y="1250825"/>
            <a:ext cx="10537963" cy="4707890"/>
          </a:xfrm>
          <a:prstGeom prst="rect">
            <a:avLst/>
          </a:prstGeom>
          <a:noFill/>
        </p:spPr>
        <p:txBody>
          <a:bodyPr wrap="square">
            <a:spAutoFit/>
          </a:bodyPr>
          <a:p>
            <a:pPr marL="514350" indent="-51435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Local Data Storage: Instead of storing sensitive data, such as trainees' email addresses and names, on public servers, the proposed system employs a local data storage approach.</a:t>
            </a:r>
            <a:endParaRPr lang="en-US" sz="2000" dirty="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Realistic Training Environment: The proposed system provides a realistic training environment by simulating phishing scenarios that closely resemble actual attacks.</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Tx/>
              <a:buAutoNum type="arabicPeriod" startAt="3"/>
            </a:pPr>
            <a:r>
              <a:rPr lang="en-US" sz="2000" dirty="0">
                <a:latin typeface="Times New Roman" panose="02020603050405020304" pitchFamily="18" charset="0"/>
                <a:cs typeface="Times New Roman" panose="02020603050405020304" pitchFamily="18" charset="0"/>
              </a:rPr>
              <a:t>User-friendly Interface: The system offers a user-friendly interface for trainers to manage campaigns, create phishing emails, and track trainees' behaviors.</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Tx/>
              <a:buAutoNum type="arabicPeriod" startAt="3"/>
            </a:pPr>
            <a:r>
              <a:rPr lang="en-US" sz="2000" dirty="0">
                <a:latin typeface="Times New Roman" panose="02020603050405020304" pitchFamily="18" charset="0"/>
                <a:cs typeface="Times New Roman" panose="02020603050405020304" pitchFamily="18" charset="0"/>
              </a:rPr>
              <a:t>Privacy and Compliance: The system addresses privacy concerns by pseudonymizing trainees' data and complying with data protection regulations. </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Tx/>
              <a:buAutoNum type="arabicPeriod" startAt="3"/>
            </a:pPr>
            <a:r>
              <a:rPr lang="en-US" sz="2000" dirty="0">
                <a:latin typeface="Times New Roman" panose="02020603050405020304" pitchFamily="18" charset="0"/>
                <a:cs typeface="Times New Roman" panose="02020603050405020304" pitchFamily="18" charset="0"/>
              </a:rPr>
              <a:t>Cost-effectiveness: By avoiding costly outsourced solutions and utilizing cloud services for hosting the phishing site, the proposed system minimizes the financial burden on organizations.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4467" y="1274380"/>
            <a:ext cx="3526790" cy="583565"/>
          </a:xfrm>
          <a:prstGeom prst="rect">
            <a:avLst/>
          </a:prstGeom>
        </p:spPr>
        <p:txBody>
          <a:bodyPr wrap="none">
            <a:spAutoFit/>
          </a:bodyPr>
          <a:lstStyle/>
          <a:p>
            <a:pPr>
              <a:defRPr/>
            </a:pPr>
            <a:r>
              <a:rPr lang="en-US" sz="3200" b="1" dirty="0">
                <a:solidFill>
                  <a:prstClr val="black"/>
                </a:solidFill>
                <a:latin typeface="Times New Roman" panose="02020603050405020304" pitchFamily="18" charset="0"/>
                <a:cs typeface="Times New Roman" panose="02020603050405020304" pitchFamily="18" charset="0"/>
              </a:rPr>
              <a:t>Problem Statement</a:t>
            </a:r>
            <a:endParaRPr lang="en-IN" sz="3200" dirty="0">
              <a:solidFill>
                <a:prstClr val="black"/>
              </a:solidFill>
              <a:latin typeface="Calibri" panose="020F0502020204030204"/>
            </a:endParaRPr>
          </a:p>
        </p:txBody>
      </p:sp>
      <p:sp>
        <p:nvSpPr>
          <p:cNvPr id="3" name="Rectangle 2"/>
          <p:cNvSpPr/>
          <p:nvPr/>
        </p:nvSpPr>
        <p:spPr>
          <a:xfrm>
            <a:off x="1221740" y="2092325"/>
            <a:ext cx="10198100" cy="2168525"/>
          </a:xfrm>
          <a:prstGeom prst="rect">
            <a:avLst/>
          </a:prstGeom>
        </p:spPr>
        <p:txBody>
          <a:bodyPr wrap="square">
            <a:spAutoFit/>
          </a:bodyPr>
          <a:lstStyle/>
          <a:p>
            <a:pPr algn="just">
              <a:lnSpc>
                <a:spcPct val="150000"/>
              </a:lnSpc>
              <a:defRPr/>
            </a:pPr>
            <a:r>
              <a:rPr lang="en-US" dirty="0">
                <a:latin typeface="Times New Roman" panose="02020603050405020304" pitchFamily="18" charset="0"/>
                <a:cs typeface="Times New Roman" panose="02020603050405020304" pitchFamily="18" charset="0"/>
              </a:rPr>
              <a:t>In a rapidly evolving technological landscape, users seek efficient and natural ways to interact with their devices and computers. Traditional user interfaces, such as keyboards and touchscreens, while effective, may not always provide the most intuitive and convenient means of interaction. There is a need for a voice-controlled virtual assistant that can enhance the user experience by enabling hands-free and voice-activated communication with technology.</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
          <p:cNvSpPr/>
          <p:nvPr/>
        </p:nvSpPr>
        <p:spPr>
          <a:xfrm>
            <a:off x="754467" y="1274380"/>
            <a:ext cx="3670300" cy="583565"/>
          </a:xfrm>
          <a:prstGeom prst="rect">
            <a:avLst/>
          </a:prstGeom>
        </p:spPr>
        <p:txBody>
          <a:bodyPr wrap="none">
            <a:spAutoFit/>
          </a:bodyPr>
          <a:p>
            <a:pPr>
              <a:defRPr/>
            </a:pPr>
            <a:r>
              <a:rPr lang="en-US" sz="3200" b="1" dirty="0">
                <a:solidFill>
                  <a:prstClr val="black"/>
                </a:solidFill>
                <a:latin typeface="Times New Roman" panose="02020603050405020304" pitchFamily="18" charset="0"/>
                <a:cs typeface="Times New Roman" panose="02020603050405020304" pitchFamily="18" charset="0"/>
              </a:rPr>
              <a:t>Dataset description:</a:t>
            </a:r>
            <a:endParaRPr lang="en-IN" sz="3200" dirty="0">
              <a:solidFill>
                <a:prstClr val="black"/>
              </a:solidFill>
              <a:latin typeface="Calibri" panose="020F0502020204030204"/>
            </a:endParaRPr>
          </a:p>
        </p:txBody>
      </p:sp>
      <p:sp>
        <p:nvSpPr>
          <p:cNvPr id="3" name="Rectangle 2"/>
          <p:cNvSpPr/>
          <p:nvPr/>
        </p:nvSpPr>
        <p:spPr>
          <a:xfrm>
            <a:off x="1221740" y="2092325"/>
            <a:ext cx="10198100" cy="2584450"/>
          </a:xfrm>
          <a:prstGeom prst="rect">
            <a:avLst/>
          </a:prstGeom>
        </p:spPr>
        <p:txBody>
          <a:bodyPr wrap="square">
            <a:spAutoFit/>
          </a:bodyPr>
          <a:p>
            <a:pPr marL="285750" indent="-285750" algn="just">
              <a:lnSpc>
                <a:spcPct val="150000"/>
              </a:lnSpc>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In this project we have not used any particular datasets, here we have used some sentences and some questions and responses to train the chatbot. </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Here the ChatterBot-based chatbot is being trained using the built-in ChatterBot English corpus, and no external dataset is explicitly mentioned or used for training. </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The ChatterBot library comes with a pre-built corpus of conversational data that can be used to train the chatbot. This corpus includes a variety of text conversations covering different topics and contexts.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634365" y="1647190"/>
            <a:ext cx="10748645" cy="398780"/>
          </a:xfrm>
          <a:prstGeom prst="rect">
            <a:avLst/>
          </a:prstGeom>
          <a:noFill/>
          <a:ln w="9525">
            <a:noFill/>
          </a:ln>
        </p:spPr>
        <p:txBody>
          <a:bodyPr wrap="square">
            <a:spAutoFit/>
          </a:bodyPr>
          <a:p>
            <a:pPr indent="0"/>
            <a:r>
              <a:rPr lang="en-US" sz="2000" b="0">
                <a:latin typeface="Times New Roman" panose="02020603050405020304" pitchFamily="18" charset="0"/>
                <a:cs typeface="Calibri" panose="020F0502020204030204" charset="0"/>
              </a:rPr>
              <a:t>The code snippet that pertains to the training of the ChatterBot-based chatbot is as follows:</a:t>
            </a:r>
            <a:endParaRPr lang="en-US" sz="2000"/>
          </a:p>
        </p:txBody>
      </p:sp>
      <p:pic>
        <p:nvPicPr>
          <p:cNvPr id="2" name="Picture 2"/>
          <p:cNvPicPr>
            <a:picLocks noChangeAspect="1"/>
          </p:cNvPicPr>
          <p:nvPr>
            <p:ph idx="1"/>
          </p:nvPr>
        </p:nvPicPr>
        <p:blipFill>
          <a:blip r:embed="rId1"/>
          <a:stretch>
            <a:fillRect/>
          </a:stretch>
        </p:blipFill>
        <p:spPr>
          <a:xfrm>
            <a:off x="1554480" y="2759075"/>
            <a:ext cx="7192645" cy="1499870"/>
          </a:xfrm>
          <a:prstGeom prst="rect">
            <a:avLst/>
          </a:prstGeom>
          <a:noFill/>
          <a:ln>
            <a:noFill/>
          </a:ln>
        </p:spPr>
      </p:pic>
      <p:sp>
        <p:nvSpPr>
          <p:cNvPr id="4" name="Text Box 3"/>
          <p:cNvSpPr txBox="1"/>
          <p:nvPr/>
        </p:nvSpPr>
        <p:spPr>
          <a:xfrm>
            <a:off x="2815590" y="4319905"/>
            <a:ext cx="5080000" cy="275590"/>
          </a:xfrm>
          <a:prstGeom prst="rect">
            <a:avLst/>
          </a:prstGeom>
          <a:noFill/>
          <a:ln w="9525">
            <a:noFill/>
          </a:ln>
        </p:spPr>
        <p:txBody>
          <a:bodyPr>
            <a:spAutoFit/>
          </a:bodyPr>
          <a:p>
            <a:pPr indent="0" algn="ctr"/>
            <a:r>
              <a:rPr lang="en-US" sz="1200" b="0">
                <a:latin typeface="Times New Roman" panose="02020603050405020304" pitchFamily="18" charset="0"/>
                <a:cs typeface="Calibri" panose="020F0502020204030204" charset="0"/>
              </a:rPr>
              <a:t>Fig 1: Snapshot-1</a:t>
            </a:r>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6444</Words>
  <Application>WPS Presentation</Application>
  <PresentationFormat>Widescreen</PresentationFormat>
  <Paragraphs>92</Paragraphs>
  <Slides>19</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SimSun</vt:lpstr>
      <vt:lpstr>Wingdings</vt:lpstr>
      <vt:lpstr>Times New Roman</vt:lpstr>
      <vt:lpstr>Calibri</vt:lpstr>
      <vt:lpstr>Calibri</vt:lpstr>
      <vt:lpstr>Microsoft YaHei</vt:lpstr>
      <vt:lpstr>Arial Unicode MS</vt:lpstr>
      <vt:lpstr>Calibri Light</vt:lpstr>
      <vt:lpstr>Office Theme</vt:lpstr>
      <vt:lpstr> “ AI Chat Bot”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Project Presentation Phase – 02 “ Lung Cancer Detection Using CT Scan Images”</dc:title>
  <dc:creator>Jeevika k s</dc:creator>
  <cp:lastModifiedBy>nav gottalla caannon</cp:lastModifiedBy>
  <cp:revision>33</cp:revision>
  <dcterms:created xsi:type="dcterms:W3CDTF">2023-08-19T22:41:00Z</dcterms:created>
  <dcterms:modified xsi:type="dcterms:W3CDTF">2023-09-25T07:20:07Z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9E2AE0E1AC3A418AB8CC471D3A621D0F</vt:lpwstr>
  </property>
  <property fmtid="{D5CDD505-2E9C-101B-9397-08002B2CF9AE}" pid="3" name="KSOProductBuildVer">
    <vt:lpwstr>1033-11.2.0.11225</vt:lpwstr>
  </property>
</Properties>
</file>