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60" r:id="rId4"/>
    <p:sldId id="261" r:id="rId5"/>
    <p:sldId id="257" r:id="rId6"/>
    <p:sldId id="263" r:id="rId8"/>
    <p:sldId id="262" r:id="rId9"/>
    <p:sldId id="266" r:id="rId10"/>
    <p:sldId id="267" r:id="rId11"/>
    <p:sldId id="268" r:id="rId12"/>
    <p:sldId id="269" r:id="rId13"/>
    <p:sldId id="280" r:id="rId14"/>
    <p:sldId id="270" r:id="rId15"/>
    <p:sldId id="271" r:id="rId16"/>
    <p:sldId id="272" r:id="rId17"/>
    <p:sldId id="273" r:id="rId18"/>
    <p:sldId id="274" r:id="rId19"/>
    <p:sldId id="275" r:id="rId20"/>
    <p:sldId id="276" r:id="rId21"/>
    <p:sldId id="281" r:id="rId22"/>
    <p:sldId id="282" r:id="rId23"/>
    <p:sldId id="292"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764012-509D-4BE2-8FDC-C5A64911AF7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0EA42-45FC-4055-8CDA-810184D39DD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60EA42-45FC-4055-8CDA-810184D39DD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A2CB18-F58F-41A3-B534-12136931A8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9A2CB18-F58F-41A3-B534-12136931A8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9A2CB18-F58F-41A3-B534-12136931A8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9A2CB18-F58F-41A3-B534-12136931A8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9A2CB18-F58F-41A3-B534-12136931A84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9A2CB18-F58F-41A3-B534-12136931A84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9A2CB18-F58F-41A3-B534-12136931A84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A2CB18-F58F-41A3-B534-12136931A84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2CB18-F58F-41A3-B534-12136931A84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9A2CB18-F58F-41A3-B534-12136931A84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9A2CB18-F58F-41A3-B534-12136931A84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AAA93-6BFC-42BF-A474-8D458DFB1E2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2CB18-F58F-41A3-B534-12136931A84C}"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AAA93-6BFC-42BF-A474-8D458DFB1E2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772400" cy="1470025"/>
          </a:xfrm>
        </p:spPr>
        <p:txBody>
          <a:bodyPr/>
          <a:lstStyle/>
          <a:p>
            <a:r>
              <a:rPr lang="en-US">
                <a:latin typeface="Times New Roman" panose="02020603050405020304" pitchFamily="18" charset="0"/>
                <a:cs typeface="Times New Roman" panose="02020603050405020304" pitchFamily="18" charset="0"/>
              </a:rPr>
              <a:t>Tesla Stock Price Prediction</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Using Machine Learning</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2552700"/>
            <a:ext cx="6400800" cy="1752600"/>
          </a:xfrm>
        </p:spPr>
        <p:txBody>
          <a:bodyPr>
            <a:normAutofit fontScale="90000"/>
          </a:bodyPr>
          <a:lstStyle/>
          <a:p>
            <a:pPr>
              <a:lnSpc>
                <a:spcPct val="80000"/>
              </a:lnSpc>
            </a:pPr>
            <a:r>
              <a:rPr lang="en-US">
                <a:latin typeface="Times New Roman" panose="02020603050405020304" pitchFamily="18" charset="0"/>
                <a:cs typeface="Times New Roman" panose="02020603050405020304" pitchFamily="18" charset="0"/>
              </a:rPr>
              <a:t>Submitted To: Bhargavi MS</a:t>
            </a:r>
            <a:endParaRPr lang="en-US">
              <a:latin typeface="Times New Roman" panose="02020603050405020304" pitchFamily="18" charset="0"/>
              <a:cs typeface="Times New Roman" panose="02020603050405020304" pitchFamily="18" charset="0"/>
            </a:endParaRPr>
          </a:p>
          <a:p>
            <a:pPr>
              <a:lnSpc>
                <a:spcPct val="80000"/>
              </a:lnSpc>
            </a:pPr>
            <a:r>
              <a:rPr lang="en-US">
                <a:latin typeface="Times New Roman" panose="02020603050405020304" pitchFamily="18" charset="0"/>
                <a:cs typeface="Times New Roman" panose="02020603050405020304" pitchFamily="18" charset="0"/>
              </a:rPr>
              <a:t>                          Associate Prof,</a:t>
            </a:r>
            <a:endParaRPr lang="en-US">
              <a:latin typeface="Times New Roman" panose="02020603050405020304" pitchFamily="18" charset="0"/>
              <a:cs typeface="Times New Roman" panose="02020603050405020304" pitchFamily="18" charset="0"/>
            </a:endParaRPr>
          </a:p>
          <a:p>
            <a:pPr>
              <a:lnSpc>
                <a:spcPct val="80000"/>
              </a:lnSpc>
            </a:pPr>
            <a:r>
              <a:rPr lang="en-US">
                <a:latin typeface="Times New Roman" panose="02020603050405020304" pitchFamily="18" charset="0"/>
                <a:cs typeface="Times New Roman" panose="02020603050405020304" pitchFamily="18" charset="0"/>
              </a:rPr>
              <a:t>                               CSE BIT, Bangalore.</a:t>
            </a:r>
            <a:endParaRPr lang="en-US">
              <a:latin typeface="Times New Roman" panose="02020603050405020304" pitchFamily="18" charset="0"/>
              <a:cs typeface="Times New Roman" panose="02020603050405020304" pitchFamily="18" charset="0"/>
            </a:endParaRPr>
          </a:p>
        </p:txBody>
      </p:sp>
      <p:sp>
        <p:nvSpPr>
          <p:cNvPr id="4" name="Subtitle 2"/>
          <p:cNvSpPr>
            <a:spLocks noGrp="1"/>
          </p:cNvSpPr>
          <p:nvPr/>
        </p:nvSpPr>
        <p:spPr>
          <a:xfrm>
            <a:off x="1371600" y="4267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ct val="80000"/>
              </a:lnSpc>
            </a:pPr>
            <a:r>
              <a:rPr lang="en-US">
                <a:latin typeface="Times New Roman" panose="02020603050405020304" pitchFamily="18" charset="0"/>
                <a:cs typeface="Times New Roman" panose="02020603050405020304" pitchFamily="18" charset="0"/>
              </a:rPr>
              <a:t>Submitted By: Spoorthy UK</a:t>
            </a:r>
            <a:endParaRPr lang="en-US">
              <a:latin typeface="Times New Roman" panose="02020603050405020304" pitchFamily="18" charset="0"/>
              <a:cs typeface="Times New Roman" panose="02020603050405020304" pitchFamily="18" charset="0"/>
            </a:endParaRPr>
          </a:p>
          <a:p>
            <a:pPr>
              <a:lnSpc>
                <a:spcPct val="80000"/>
              </a:lnSpc>
            </a:pPr>
            <a:r>
              <a:rPr lang="en-US">
                <a:latin typeface="Times New Roman" panose="02020603050405020304" pitchFamily="18" charset="0"/>
                <a:cs typeface="Times New Roman" panose="02020603050405020304" pitchFamily="18" charset="0"/>
              </a:rPr>
              <a:t>                         1BI22SCS06</a:t>
            </a:r>
            <a:endParaRPr lang="en-US">
              <a:latin typeface="Times New Roman" panose="02020603050405020304" pitchFamily="18" charset="0"/>
              <a:cs typeface="Times New Roman" panose="02020603050405020304" pitchFamily="18" charset="0"/>
            </a:endParaRPr>
          </a:p>
          <a:p>
            <a:pPr>
              <a:lnSpc>
                <a:spcPct val="80000"/>
              </a:lnSpc>
            </a:pPr>
            <a:r>
              <a:rPr lang="en-US">
                <a:latin typeface="Times New Roman" panose="02020603050405020304" pitchFamily="18" charset="0"/>
                <a:cs typeface="Times New Roman" panose="02020603050405020304" pitchFamily="18" charset="0"/>
              </a:rPr>
              <a:t>                              </a:t>
            </a:r>
            <a:r>
              <a:rPr lang="en-US"/>
              <a:t>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1"/>
          <a:srcRect/>
          <a:stretch>
            <a:fillRect/>
          </a:stretch>
        </p:blipFill>
        <p:spPr bwMode="auto">
          <a:xfrm>
            <a:off x="1066800" y="619760"/>
            <a:ext cx="7123430" cy="550672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42670" y="525145"/>
            <a:ext cx="7305675" cy="5601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to be used</a:t>
            </a:r>
            <a:endParaRPr lang="en-US" dirty="0"/>
          </a:p>
        </p:txBody>
      </p:sp>
      <p:sp>
        <p:nvSpPr>
          <p:cNvPr id="3" name="Content Placeholder 2"/>
          <p:cNvSpPr>
            <a:spLocks noGrp="1"/>
          </p:cNvSpPr>
          <p:nvPr>
            <p:ph idx="1"/>
          </p:nvPr>
        </p:nvSpPr>
        <p:spPr/>
        <p:txBody>
          <a:bodyPr>
            <a:noAutofit/>
          </a:bodyPr>
          <a:lstStyle/>
          <a:p>
            <a:r>
              <a:rPr lang="en-US" sz="1800" b="1" dirty="0" smtClean="0">
                <a:latin typeface="Times New Roman" panose="02020603050405020304" pitchFamily="18" charset="0"/>
                <a:cs typeface="Times New Roman" panose="02020603050405020304" pitchFamily="18" charset="0"/>
              </a:rPr>
              <a:t>Python:</a:t>
            </a:r>
            <a:r>
              <a:rPr lang="en-US" sz="1800" dirty="0" smtClean="0">
                <a:latin typeface="Times New Roman" panose="02020603050405020304" pitchFamily="18" charset="0"/>
                <a:cs typeface="Times New Roman" panose="02020603050405020304" pitchFamily="18" charset="0"/>
              </a:rPr>
              <a:t> A versatile and widely-used programming language for data analysis and machine learning</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buNone/>
            </a:pPr>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Pandas</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 powerful library for data manipulation and analysis, essential for loading, preprocessing, and exploring your dataset</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r>
              <a:rPr lang="en-US" sz="1800" b="1" dirty="0" err="1" smtClean="0">
                <a:latin typeface="Times New Roman" panose="02020603050405020304" pitchFamily="18" charset="0"/>
                <a:cs typeface="Times New Roman" panose="02020603050405020304" pitchFamily="18" charset="0"/>
              </a:rPr>
              <a:t>NumPy</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 fundamental library for numerical computations, often used in conjunction with Pandas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r>
              <a:rPr lang="en-US" sz="1800" b="1" dirty="0" err="1" smtClean="0">
                <a:latin typeface="Times New Roman" panose="02020603050405020304" pitchFamily="18" charset="0"/>
                <a:cs typeface="Times New Roman" panose="02020603050405020304" pitchFamily="18" charset="0"/>
              </a:rPr>
              <a:t>Matplotlib</a:t>
            </a:r>
            <a:r>
              <a:rPr lang="en-US" sz="1800" b="1"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and </a:t>
            </a:r>
            <a:r>
              <a:rPr lang="en-US" sz="1800" b="1" dirty="0" err="1" smtClean="0">
                <a:latin typeface="Times New Roman" panose="02020603050405020304" pitchFamily="18" charset="0"/>
                <a:cs typeface="Times New Roman" panose="02020603050405020304" pitchFamily="18" charset="0"/>
              </a:rPr>
              <a:t>Seaborn</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Visualization libraries for creating various types of plots and graphs to analyze data patterns and trends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r>
              <a:rPr lang="en-US" sz="1800" b="1" dirty="0" err="1" smtClean="0">
                <a:latin typeface="Times New Roman" panose="02020603050405020304" pitchFamily="18" charset="0"/>
                <a:cs typeface="Times New Roman" panose="02020603050405020304" pitchFamily="18" charset="0"/>
              </a:rPr>
              <a:t>Scikit</a:t>
            </a:r>
            <a:r>
              <a:rPr lang="en-US" sz="1800" b="1" dirty="0" smtClean="0">
                <a:latin typeface="Times New Roman" panose="02020603050405020304" pitchFamily="18" charset="0"/>
                <a:cs typeface="Times New Roman" panose="02020603050405020304" pitchFamily="18" charset="0"/>
              </a:rPr>
              <a:t>-Learn</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 comprehensive library for machine learning, providing tools for data preprocessing, model selection, training, and evaluation</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1800" b="1" dirty="0" smtClean="0">
                <a:latin typeface="Times New Roman" panose="02020603050405020304" pitchFamily="18" charset="0"/>
                <a:cs typeface="Times New Roman" panose="02020603050405020304" pitchFamily="18" charset="0"/>
              </a:rPr>
              <a:t>Confusion Matrix Plotting (</a:t>
            </a:r>
            <a:r>
              <a:rPr lang="en-US" sz="1800" b="1" dirty="0" err="1" smtClean="0">
                <a:latin typeface="Times New Roman" panose="02020603050405020304" pitchFamily="18" charset="0"/>
                <a:cs typeface="Times New Roman" panose="02020603050405020304" pitchFamily="18" charset="0"/>
              </a:rPr>
              <a:t>Scikit</a:t>
            </a:r>
            <a:r>
              <a:rPr lang="en-US" sz="1800" b="1" dirty="0" smtClean="0">
                <a:latin typeface="Times New Roman" panose="02020603050405020304" pitchFamily="18" charset="0"/>
                <a:cs typeface="Times New Roman" panose="02020603050405020304" pitchFamily="18" charset="0"/>
              </a:rPr>
              <a:t>-Learn):</a:t>
            </a:r>
            <a:r>
              <a:rPr lang="en-US" sz="1800" dirty="0" smtClean="0">
                <a:latin typeface="Times New Roman" panose="02020603050405020304" pitchFamily="18" charset="0"/>
                <a:cs typeface="Times New Roman" panose="02020603050405020304" pitchFamily="18" charset="0"/>
              </a:rPr>
              <a:t> Useful for visualizing the performance of your models' predictions.</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b="1" dirty="0" err="1" smtClean="0">
                <a:latin typeface="Times New Roman" panose="02020603050405020304" pitchFamily="18" charset="0"/>
                <a:cs typeface="Times New Roman" panose="02020603050405020304" pitchFamily="18" charset="0"/>
              </a:rPr>
              <a:t>DateTime</a:t>
            </a:r>
            <a:r>
              <a:rPr lang="en-US" sz="1800" b="1" dirty="0" smtClean="0">
                <a:latin typeface="Times New Roman" panose="02020603050405020304" pitchFamily="18" charset="0"/>
                <a:cs typeface="Times New Roman" panose="02020603050405020304" pitchFamily="18" charset="0"/>
              </a:rPr>
              <a:t> Library:</a:t>
            </a:r>
            <a:r>
              <a:rPr lang="en-US" sz="1800" dirty="0" smtClean="0">
                <a:latin typeface="Times New Roman" panose="02020603050405020304" pitchFamily="18" charset="0"/>
                <a:cs typeface="Times New Roman" panose="02020603050405020304" pitchFamily="18" charset="0"/>
              </a:rPr>
              <a:t> Python's built-in library for handling dates and times, important for date-based feature engineering.</a:t>
            </a:r>
            <a:endParaRPr lang="en-US" sz="1800" dirty="0" smtClean="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Algorithms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US" sz="1800" b="1" dirty="0" smtClean="0">
                <a:latin typeface="Times New Roman" panose="02020603050405020304" pitchFamily="18" charset="0"/>
                <a:cs typeface="Times New Roman" panose="02020603050405020304" pitchFamily="18" charset="0"/>
              </a:rPr>
              <a:t>Logistic </a:t>
            </a:r>
            <a:r>
              <a:rPr lang="en-US" sz="1800" b="1" dirty="0" smtClean="0">
                <a:latin typeface="Times New Roman" panose="02020603050405020304" pitchFamily="18" charset="0"/>
                <a:cs typeface="Times New Roman" panose="02020603050405020304" pitchFamily="18" charset="0"/>
              </a:rPr>
              <a:t>Regression:</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Logistic Regression is a widely used binary classification algorithm.</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models the probability that a given input belongs to a particular class.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In your project, you're using it to predict whether the stock price will increase or decrease (binary classification</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a:buNone/>
            </a:pPr>
            <a:r>
              <a:rPr lang="en-US" sz="1800" b="1" dirty="0" smtClean="0">
                <a:latin typeface="Times New Roman" panose="02020603050405020304" pitchFamily="18" charset="0"/>
                <a:cs typeface="Times New Roman" panose="02020603050405020304" pitchFamily="18" charset="0"/>
              </a:rPr>
              <a:t>Support Vector Machines (SVM) with Polynomial Kernels: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Support Vector Machines are powerful classification algorithms.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You're using the SVM algorithm with polynomial kernels, which can capture complex relationships in the data.</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SVM aims to find the </a:t>
            </a:r>
            <a:r>
              <a:rPr lang="en-US" sz="1800" dirty="0" err="1" smtClean="0">
                <a:latin typeface="Times New Roman" panose="02020603050405020304" pitchFamily="18" charset="0"/>
                <a:cs typeface="Times New Roman" panose="02020603050405020304" pitchFamily="18" charset="0"/>
              </a:rPr>
              <a:t>hyperplane</a:t>
            </a:r>
            <a:r>
              <a:rPr lang="en-US" sz="1800" dirty="0" smtClean="0">
                <a:latin typeface="Times New Roman" panose="02020603050405020304" pitchFamily="18" charset="0"/>
                <a:cs typeface="Times New Roman" panose="02020603050405020304" pitchFamily="18" charset="0"/>
              </a:rPr>
              <a:t> that best separates the classes.</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b="1" dirty="0" err="1" smtClean="0">
                <a:latin typeface="Times New Roman" panose="02020603050405020304" pitchFamily="18" charset="0"/>
                <a:cs typeface="Times New Roman" panose="02020603050405020304" pitchFamily="18" charset="0"/>
              </a:rPr>
              <a:t>RandomForestClassifier</a:t>
            </a:r>
            <a:r>
              <a:rPr lang="en-US" sz="1800" b="1"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RandomForestClassifier</a:t>
            </a:r>
            <a:r>
              <a:rPr lang="en-US" sz="1800" dirty="0" smtClean="0">
                <a:latin typeface="Times New Roman" panose="02020603050405020304" pitchFamily="18" charset="0"/>
                <a:cs typeface="Times New Roman" panose="02020603050405020304" pitchFamily="18" charset="0"/>
              </a:rPr>
              <a:t> is an ensemble algorithm based on decision trees.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builds multiple decision trees and combines their predictions to improve accuracy and robustness.</a:t>
            </a:r>
            <a:endParaRPr lang="en-US" sz="1800" dirty="0" smtClean="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RandomForestClassifier</a:t>
            </a:r>
            <a:r>
              <a:rPr lang="en-US" sz="1800" dirty="0" smtClean="0">
                <a:latin typeface="Times New Roman" panose="02020603050405020304" pitchFamily="18" charset="0"/>
                <a:cs typeface="Times New Roman" panose="02020603050405020304" pitchFamily="18" charset="0"/>
              </a:rPr>
              <a:t> is capable of capturing non-linear relationships in the data.</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r>
              <a:rPr lang="en-US" sz="1800" b="1" dirty="0" smtClean="0">
                <a:latin typeface="Times New Roman" panose="02020603050405020304" pitchFamily="18" charset="0"/>
                <a:cs typeface="Times New Roman" panose="02020603050405020304" pitchFamily="18" charset="0"/>
              </a:rPr>
              <a:t>Problem Definition and Objective:</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Clearly define the problem: predicting Tesla's stock price movement (increase/decrease).</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Specify the project's objectives, such as developing accurate predictive models.</a:t>
            </a:r>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Data Acquisition:</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Obtain historical daily stock price data for Tesla from a reliable source.</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Load the data into a suitable data structure (e.g., pandas </a:t>
            </a:r>
            <a:r>
              <a:rPr lang="en-US" sz="1800" dirty="0" err="1" smtClean="0">
                <a:latin typeface="Times New Roman" panose="02020603050405020304" pitchFamily="18" charset="0"/>
                <a:cs typeface="Times New Roman" panose="02020603050405020304" pitchFamily="18" charset="0"/>
              </a:rPr>
              <a:t>DataFrame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Data Preprocessing:</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Check for and handle missing values, if any.</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Convert the 'Date' column to </a:t>
            </a:r>
            <a:r>
              <a:rPr lang="en-US" sz="1800" dirty="0" err="1" smtClean="0">
                <a:latin typeface="Times New Roman" panose="02020603050405020304" pitchFamily="18" charset="0"/>
                <a:cs typeface="Times New Roman" panose="02020603050405020304" pitchFamily="18" charset="0"/>
              </a:rPr>
              <a:t>datetime</a:t>
            </a:r>
            <a:r>
              <a:rPr lang="en-US" sz="1800" dirty="0" smtClean="0">
                <a:latin typeface="Times New Roman" panose="02020603050405020304" pitchFamily="18" charset="0"/>
                <a:cs typeface="Times New Roman" panose="02020603050405020304" pitchFamily="18" charset="0"/>
              </a:rPr>
              <a:t> format for time-based analysis.</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Engineer new features like 'day', 'month', 'year', and '</a:t>
            </a:r>
            <a:r>
              <a:rPr lang="en-US" sz="1800" dirty="0" err="1" smtClean="0">
                <a:latin typeface="Times New Roman" panose="02020603050405020304" pitchFamily="18" charset="0"/>
                <a:cs typeface="Times New Roman" panose="02020603050405020304" pitchFamily="18" charset="0"/>
              </a:rPr>
              <a:t>is_quarter_end</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Remove unnecessary columns like '</a:t>
            </a:r>
            <a:r>
              <a:rPr lang="en-US" sz="1800" dirty="0" err="1" smtClean="0">
                <a:latin typeface="Times New Roman" panose="02020603050405020304" pitchFamily="18" charset="0"/>
                <a:cs typeface="Times New Roman" panose="02020603050405020304" pitchFamily="18" charset="0"/>
              </a:rPr>
              <a:t>Adj</a:t>
            </a:r>
            <a:r>
              <a:rPr lang="en-US" sz="1800" dirty="0" smtClean="0">
                <a:latin typeface="Times New Roman" panose="02020603050405020304" pitchFamily="18" charset="0"/>
                <a:cs typeface="Times New Roman" panose="02020603050405020304" pitchFamily="18" charset="0"/>
              </a:rPr>
              <a:t> Close'.</a:t>
            </a:r>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Data Exploration and Visualization:</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Create visualizations (line plots, histograms, box plots) to understand data distributions and patterns.</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Analyze correlations between features using a </a:t>
            </a:r>
            <a:r>
              <a:rPr lang="en-US" sz="1800" dirty="0" err="1" smtClean="0">
                <a:latin typeface="Times New Roman" panose="02020603050405020304" pitchFamily="18" charset="0"/>
                <a:cs typeface="Times New Roman" panose="02020603050405020304" pitchFamily="18" charset="0"/>
              </a:rPr>
              <a:t>heatmap</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buNone/>
            </a:pPr>
            <a:br>
              <a:rPr lang="en-US" sz="1800" dirty="0" smtClean="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Autofit/>
          </a:bodyPr>
          <a:lstStyle/>
          <a:p>
            <a:r>
              <a:rPr lang="en-US" sz="1800" b="1" dirty="0" smtClean="0"/>
              <a:t>Feature Engineering:</a:t>
            </a:r>
            <a:endParaRPr lang="en-US" sz="1800" dirty="0" smtClean="0"/>
          </a:p>
          <a:p>
            <a:pPr lvl="1"/>
            <a:r>
              <a:rPr lang="en-US" sz="1800" dirty="0" smtClean="0"/>
              <a:t>Generate additional features like 'open-close' and 'low-high' price differentials.</a:t>
            </a:r>
            <a:endParaRPr lang="en-US" sz="1800" dirty="0" smtClean="0"/>
          </a:p>
          <a:p>
            <a:pPr lvl="1"/>
            <a:r>
              <a:rPr lang="en-US" sz="1800" dirty="0" smtClean="0"/>
              <a:t>Create a target variable ('target') indicating stock price increase (1) or decrease (0).</a:t>
            </a:r>
            <a:endParaRPr lang="en-US" sz="1800" dirty="0" smtClean="0"/>
          </a:p>
          <a:p>
            <a:r>
              <a:rPr lang="en-US" sz="1800" b="1" dirty="0" smtClean="0"/>
              <a:t>Data Splitting:</a:t>
            </a:r>
            <a:endParaRPr lang="en-US" sz="1800" dirty="0" smtClean="0"/>
          </a:p>
          <a:p>
            <a:pPr lvl="1"/>
            <a:r>
              <a:rPr lang="en-US" sz="1800" dirty="0" smtClean="0"/>
              <a:t>Split the dataset into training and validation sets for model development and evaluation.</a:t>
            </a:r>
            <a:endParaRPr lang="en-US" sz="1800" dirty="0" smtClean="0"/>
          </a:p>
          <a:p>
            <a:r>
              <a:rPr lang="en-US" sz="1800" b="1" dirty="0" smtClean="0"/>
              <a:t>Model Selection and Training:</a:t>
            </a:r>
            <a:endParaRPr lang="en-US" sz="1800" dirty="0" smtClean="0"/>
          </a:p>
          <a:p>
            <a:pPr lvl="1"/>
            <a:r>
              <a:rPr lang="en-US" sz="1800" dirty="0" smtClean="0"/>
              <a:t>Choose algorithms (Logistic Regression, SVM with polynomial kernels, </a:t>
            </a:r>
            <a:r>
              <a:rPr lang="en-US" sz="1800" dirty="0" err="1" smtClean="0"/>
              <a:t>RandomForestClassifier</a:t>
            </a:r>
            <a:r>
              <a:rPr lang="en-US" sz="1800" dirty="0" smtClean="0"/>
              <a:t>).</a:t>
            </a:r>
            <a:endParaRPr lang="en-US" sz="1800" dirty="0" smtClean="0"/>
          </a:p>
          <a:p>
            <a:r>
              <a:rPr lang="en-US" sz="1800" b="1" dirty="0" smtClean="0"/>
              <a:t>Model </a:t>
            </a:r>
            <a:r>
              <a:rPr lang="en-US" sz="1800" b="1" dirty="0" smtClean="0"/>
              <a:t>Evaluation and Comparison:</a:t>
            </a:r>
            <a:endParaRPr lang="en-US" sz="1800" dirty="0" smtClean="0"/>
          </a:p>
          <a:p>
            <a:pPr lvl="1"/>
            <a:r>
              <a:rPr lang="en-US" sz="1800" dirty="0" smtClean="0"/>
              <a:t>Evaluate models using metrics like AUC (Area Under the ROC Curve) and confusion matrices.</a:t>
            </a:r>
            <a:endParaRPr lang="en-US" sz="1800" dirty="0" smtClean="0"/>
          </a:p>
          <a:p>
            <a:pPr lvl="1"/>
            <a:r>
              <a:rPr lang="en-US" sz="1800" dirty="0" smtClean="0"/>
              <a:t>Compare performance to select the best-performing model.</a:t>
            </a:r>
            <a:endParaRPr lang="en-US" sz="1800" dirty="0" smtClean="0"/>
          </a:p>
          <a:p>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ChangeAspect="1"/>
          </p:cNvPicPr>
          <p:nvPr>
            <p:ph idx="1"/>
          </p:nvPr>
        </p:nvPicPr>
        <p:blipFill>
          <a:blip r:embed="rId1"/>
          <a:stretch>
            <a:fillRect/>
          </a:stretch>
        </p:blipFill>
        <p:spPr>
          <a:xfrm>
            <a:off x="609600" y="1600200"/>
            <a:ext cx="8046085" cy="4526280"/>
          </a:xfrm>
          <a:prstGeom prst="rect">
            <a:avLst/>
          </a:prstGeom>
        </p:spPr>
      </p:pic>
      <p:sp>
        <p:nvSpPr>
          <p:cNvPr id="5" name="Text Box 4"/>
          <p:cNvSpPr txBox="1"/>
          <p:nvPr/>
        </p:nvSpPr>
        <p:spPr>
          <a:xfrm>
            <a:off x="4343400" y="6308725"/>
            <a:ext cx="589280" cy="368300"/>
          </a:xfrm>
          <a:prstGeom prst="rect">
            <a:avLst/>
          </a:prstGeom>
          <a:noFill/>
        </p:spPr>
        <p:txBody>
          <a:bodyPr wrap="none" rtlCol="0">
            <a:spAutoFit/>
          </a:bodyPr>
          <a:p>
            <a:r>
              <a:rPr lang="en-US"/>
              <a:t>fig:1</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228600" y="152400"/>
            <a:ext cx="4038600" cy="4076700"/>
          </a:xfrm>
          <a:prstGeom prst="rect">
            <a:avLst/>
          </a:prstGeom>
        </p:spPr>
      </p:pic>
      <p:pic>
        <p:nvPicPr>
          <p:cNvPr id="5" name="Content Placeholder 4"/>
          <p:cNvPicPr>
            <a:picLocks noChangeAspect="1"/>
          </p:cNvPicPr>
          <p:nvPr>
            <p:ph sz="half" idx="2"/>
          </p:nvPr>
        </p:nvPicPr>
        <p:blipFill>
          <a:blip r:embed="rId2"/>
          <a:stretch>
            <a:fillRect/>
          </a:stretch>
        </p:blipFill>
        <p:spPr>
          <a:xfrm>
            <a:off x="4509135" y="2727325"/>
            <a:ext cx="4177665" cy="3881755"/>
          </a:xfrm>
          <a:prstGeom prst="rect">
            <a:avLst/>
          </a:prstGeom>
        </p:spPr>
      </p:pic>
      <p:sp>
        <p:nvSpPr>
          <p:cNvPr id="7" name="Text Box 6"/>
          <p:cNvSpPr txBox="1"/>
          <p:nvPr/>
        </p:nvSpPr>
        <p:spPr>
          <a:xfrm>
            <a:off x="5581015" y="1341755"/>
            <a:ext cx="1694180" cy="368300"/>
          </a:xfrm>
          <a:prstGeom prst="rect">
            <a:avLst/>
          </a:prstGeom>
          <a:noFill/>
        </p:spPr>
        <p:txBody>
          <a:bodyPr wrap="square" rtlCol="0">
            <a:spAutoFit/>
          </a:bodyPr>
          <a:p>
            <a:r>
              <a:rPr lang="en-US"/>
              <a:t>fig:2</a:t>
            </a:r>
            <a:endParaRPr lang="en-US"/>
          </a:p>
        </p:txBody>
      </p:sp>
      <p:sp>
        <p:nvSpPr>
          <p:cNvPr id="8" name="Text Box 7"/>
          <p:cNvSpPr txBox="1"/>
          <p:nvPr/>
        </p:nvSpPr>
        <p:spPr>
          <a:xfrm>
            <a:off x="2585720" y="5928995"/>
            <a:ext cx="978535" cy="368300"/>
          </a:xfrm>
          <a:prstGeom prst="rect">
            <a:avLst/>
          </a:prstGeom>
          <a:noFill/>
        </p:spPr>
        <p:txBody>
          <a:bodyPr wrap="square" rtlCol="0">
            <a:spAutoFit/>
          </a:bodyPr>
          <a:p>
            <a:r>
              <a:rPr lang="en-US"/>
              <a:t>fig:3</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1800" dirty="0" smtClean="0">
                <a:latin typeface="Times New Roman" panose="02020603050405020304" pitchFamily="18" charset="0"/>
                <a:cs typeface="Times New Roman" panose="02020603050405020304" pitchFamily="18" charset="0"/>
              </a:rPr>
              <a:t>The abstract of this </a:t>
            </a:r>
            <a:r>
              <a:rPr lang="en-US" sz="1800" dirty="0">
                <a:latin typeface="Times New Roman" panose="02020603050405020304" pitchFamily="18" charset="0"/>
                <a:cs typeface="Times New Roman" panose="02020603050405020304" pitchFamily="18" charset="0"/>
              </a:rPr>
              <a:t>project delves into the captivating journey of leveraging machine learning to forecast the future movement of Tesla's stock prices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this pursuit, historical stock price data of Tesla is meticulously analyzed and transformed into a predictive tool</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project commences with comprehensive data preprocessing, including feature engineering that involves the creation of innovative variables to capture underlying trends. </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is then visually explored, unraveling insights through visualizations that shed light on the intricate relationships within the dataset</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crux of the project lies in the application of machine learning algorithms to predict whether Tesla's stock price will ascend or descend. </a:t>
            </a:r>
            <a:endParaRPr lang="en-US" sz="1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304800" y="76200"/>
            <a:ext cx="4038600" cy="3303905"/>
          </a:xfrm>
          <a:prstGeom prst="rect">
            <a:avLst/>
          </a:prstGeom>
        </p:spPr>
      </p:pic>
      <p:pic>
        <p:nvPicPr>
          <p:cNvPr id="5" name="Content Placeholder 4"/>
          <p:cNvPicPr>
            <a:picLocks noChangeAspect="1"/>
          </p:cNvPicPr>
          <p:nvPr>
            <p:ph sz="half" idx="2"/>
          </p:nvPr>
        </p:nvPicPr>
        <p:blipFill>
          <a:blip r:embed="rId2"/>
          <a:stretch>
            <a:fillRect/>
          </a:stretch>
        </p:blipFill>
        <p:spPr>
          <a:xfrm>
            <a:off x="4876800" y="3505200"/>
            <a:ext cx="4038600" cy="3232150"/>
          </a:xfrm>
          <a:prstGeom prst="rect">
            <a:avLst/>
          </a:prstGeom>
        </p:spPr>
      </p:pic>
      <p:sp>
        <p:nvSpPr>
          <p:cNvPr id="7" name="Text Box 6"/>
          <p:cNvSpPr txBox="1"/>
          <p:nvPr/>
        </p:nvSpPr>
        <p:spPr>
          <a:xfrm>
            <a:off x="6557010" y="1736725"/>
            <a:ext cx="589280" cy="368300"/>
          </a:xfrm>
          <a:prstGeom prst="rect">
            <a:avLst/>
          </a:prstGeom>
          <a:noFill/>
        </p:spPr>
        <p:txBody>
          <a:bodyPr wrap="none" rtlCol="0">
            <a:spAutoFit/>
          </a:bodyPr>
          <a:p>
            <a:r>
              <a:rPr lang="en-US"/>
              <a:t>fig:4</a:t>
            </a:r>
            <a:endParaRPr lang="en-US"/>
          </a:p>
        </p:txBody>
      </p:sp>
      <p:sp>
        <p:nvSpPr>
          <p:cNvPr id="8" name="Text Box 7"/>
          <p:cNvSpPr txBox="1"/>
          <p:nvPr/>
        </p:nvSpPr>
        <p:spPr>
          <a:xfrm>
            <a:off x="3017520" y="5414010"/>
            <a:ext cx="589280" cy="368300"/>
          </a:xfrm>
          <a:prstGeom prst="rect">
            <a:avLst/>
          </a:prstGeom>
          <a:noFill/>
        </p:spPr>
        <p:txBody>
          <a:bodyPr wrap="none" rtlCol="0">
            <a:spAutoFit/>
          </a:bodyPr>
          <a:p>
            <a:r>
              <a:rPr lang="en-US"/>
              <a:t>fig:5</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609600" y="1600200"/>
            <a:ext cx="8229600" cy="43808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The "Tesla Stock Price Prediction using Machine Learning" project concludes with valuable insights into the world of stock market prediction and the practical application of data science and machine learning techniques. Through rigorous analysis, model development, and evaluation, the project sheds light on the possibilities and challenges of forecasting stock price movements.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work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In future work we can include</a:t>
            </a:r>
            <a:endParaRPr lang="en-US">
              <a:latin typeface="Times New Roman" panose="02020603050405020304" pitchFamily="18" charset="0"/>
              <a:cs typeface="Times New Roman" panose="02020603050405020304" pitchFamily="18" charset="0"/>
            </a:endParaRPr>
          </a:p>
          <a:p>
            <a:pPr marL="514350" indent="-514350">
              <a:buAutoNum type="arabicPeriod"/>
            </a:pPr>
            <a:r>
              <a:rPr lang="en-US">
                <a:latin typeface="Times New Roman" panose="02020603050405020304" pitchFamily="18" charset="0"/>
                <a:cs typeface="Times New Roman" panose="02020603050405020304" pitchFamily="18" charset="0"/>
              </a:rPr>
              <a:t>Ensemble Learning</a:t>
            </a:r>
            <a:endParaRPr lang="en-US">
              <a:latin typeface="Times New Roman" panose="02020603050405020304" pitchFamily="18" charset="0"/>
              <a:cs typeface="Times New Roman" panose="02020603050405020304" pitchFamily="18" charset="0"/>
            </a:endParaRPr>
          </a:p>
          <a:p>
            <a:pPr marL="514350" indent="-514350">
              <a:buAutoNum type="arabicPeriod"/>
            </a:pPr>
            <a:r>
              <a:rPr lang="en-US">
                <a:latin typeface="Times New Roman" panose="02020603050405020304" pitchFamily="18" charset="0"/>
                <a:cs typeface="Times New Roman" panose="02020603050405020304" pitchFamily="18" charset="0"/>
              </a:rPr>
              <a:t>Time-Series Analysis</a:t>
            </a:r>
            <a:endParaRPr lang="en-US">
              <a:latin typeface="Times New Roman" panose="02020603050405020304" pitchFamily="18" charset="0"/>
              <a:cs typeface="Times New Roman" panose="02020603050405020304" pitchFamily="18" charset="0"/>
            </a:endParaRPr>
          </a:p>
          <a:p>
            <a:pPr marL="514350" indent="-514350">
              <a:buAutoNum type="arabicPeriod"/>
            </a:pPr>
            <a:r>
              <a:rPr lang="en-US">
                <a:latin typeface="Times New Roman" panose="02020603050405020304" pitchFamily="18" charset="0"/>
                <a:cs typeface="Times New Roman" panose="02020603050405020304" pitchFamily="18" charset="0"/>
              </a:rPr>
              <a:t>Alternative Data Sources</a:t>
            </a:r>
            <a:endParaRPr lang="en-US">
              <a:latin typeface="Times New Roman" panose="02020603050405020304" pitchFamily="18" charset="0"/>
              <a:cs typeface="Times New Roman" panose="02020603050405020304" pitchFamily="18" charset="0"/>
            </a:endParaRPr>
          </a:p>
          <a:p>
            <a:pPr marL="514350" indent="-514350">
              <a:buAutoNum type="arabicPeriod"/>
            </a:pPr>
            <a:r>
              <a:rPr lang="en-US">
                <a:latin typeface="Times New Roman" panose="02020603050405020304" pitchFamily="18" charset="0"/>
                <a:cs typeface="Times New Roman" panose="02020603050405020304" pitchFamily="18" charset="0"/>
              </a:rPr>
              <a:t>Long-Term vs. Short-Term Predictions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626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A trio of models is introduced: Logistic Regression, Support Vector Machines with polynomial kernels, and the </a:t>
            </a:r>
            <a:r>
              <a:rPr lang="en-US" sz="2000" dirty="0" err="1" smtClean="0">
                <a:latin typeface="Times New Roman" panose="02020603050405020304" pitchFamily="18" charset="0"/>
                <a:cs typeface="Times New Roman" panose="02020603050405020304" pitchFamily="18" charset="0"/>
              </a:rPr>
              <a:t>RandomForestClassifier</a:t>
            </a:r>
            <a:r>
              <a:rPr lang="en-US" sz="2000" dirty="0" smtClean="0">
                <a:latin typeface="Times New Roman" panose="02020603050405020304" pitchFamily="18" charset="0"/>
                <a:cs typeface="Times New Roman" panose="02020603050405020304" pitchFamily="18" charset="0"/>
              </a:rPr>
              <a:t>. These models are carefully trained and rigorously evaluated using metrics like the Area Under the ROC Curve (AUC) and confusion matrices.</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outcome of the project unveils more than just predictive capabilities. It provides a panoramic understanding of how data science and machine learning can be harnessed to uncover hidden signals within financial data.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Through </a:t>
            </a:r>
            <a:r>
              <a:rPr lang="en-US" sz="2000" dirty="0">
                <a:latin typeface="Times New Roman" panose="02020603050405020304" pitchFamily="18" charset="0"/>
                <a:cs typeface="Times New Roman" panose="02020603050405020304" pitchFamily="18" charset="0"/>
              </a:rPr>
              <a:t>the interplay of data analysis, feature engineering, and model evaluation, the project bridges the gap between technical innovation and real-world financial decision-making.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sz="1800" dirty="0" smtClean="0">
                <a:latin typeface="Times New Roman" panose="02020603050405020304" pitchFamily="18" charset="0"/>
                <a:cs typeface="Times New Roman" panose="02020603050405020304" pitchFamily="18" charset="0"/>
              </a:rPr>
              <a:t>In the fast-paced world of finance, predicting stock prices is like solving a complex puzzle. Traders and experts are always seeking new ways to make smarter decisions. Today, we're diving into an exciting journey: using machine learning to forecast how Tesla's stock prices might change.</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Tesla's stock price fluctuations can be a source of great interest and debate among investors, traders, and financial professionals. </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With our data primed and prepared, we will introduce a trio of powerful machine learning models that are well-suited for stock price prediction. </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models, including Logistic Regression, Support Vector Machines (SVM) with polynomial kernels, and the </a:t>
            </a:r>
            <a:r>
              <a:rPr lang="en-US" sz="1800" dirty="0" err="1">
                <a:latin typeface="Times New Roman" panose="02020603050405020304" pitchFamily="18" charset="0"/>
                <a:cs typeface="Times New Roman" panose="02020603050405020304" pitchFamily="18" charset="0"/>
              </a:rPr>
              <a:t>RandomForestClassifier</a:t>
            </a:r>
            <a:r>
              <a:rPr lang="en-US" sz="1800" dirty="0">
                <a:latin typeface="Times New Roman" panose="02020603050405020304" pitchFamily="18" charset="0"/>
                <a:cs typeface="Times New Roman" panose="02020603050405020304" pitchFamily="18" charset="0"/>
              </a:rPr>
              <a:t>, serve as our virtual crystal balls in deciphering the intricate dance of stock prices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the context of stock price prediction or any other binary classification task, AUC measures how well a model can distinguish between two classes (e.g., stock price increase and stock price </a:t>
            </a:r>
            <a:r>
              <a:rPr lang="en-US" sz="1800" dirty="0" smtClean="0">
                <a:latin typeface="Times New Roman" panose="02020603050405020304" pitchFamily="18" charset="0"/>
                <a:cs typeface="Times New Roman" panose="02020603050405020304" pitchFamily="18" charset="0"/>
              </a:rPr>
              <a:t>decrease)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problem at hand is to harness the power of data science and machine learning to predict whether Tesla's stock prices will increase or decrease on the next trading day.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Data Analysis and </a:t>
            </a:r>
            <a:r>
              <a:rPr lang="en-US" sz="1800" dirty="0" smtClean="0">
                <a:latin typeface="Times New Roman" panose="02020603050405020304" pitchFamily="18" charset="0"/>
                <a:cs typeface="Times New Roman" panose="02020603050405020304" pitchFamily="18" charset="0"/>
              </a:rPr>
              <a:t>Exploration</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Feature </a:t>
            </a:r>
            <a:r>
              <a:rPr lang="en-US" sz="1800" dirty="0" smtClean="0">
                <a:latin typeface="Times New Roman" panose="02020603050405020304" pitchFamily="18" charset="0"/>
                <a:cs typeface="Times New Roman" panose="02020603050405020304" pitchFamily="18" charset="0"/>
              </a:rPr>
              <a:t>Engineering</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Model Selection and </a:t>
            </a:r>
            <a:r>
              <a:rPr lang="en-US" sz="1800" dirty="0" smtClean="0">
                <a:latin typeface="Times New Roman" panose="02020603050405020304" pitchFamily="18" charset="0"/>
                <a:cs typeface="Times New Roman" panose="02020603050405020304" pitchFamily="18" charset="0"/>
              </a:rPr>
              <a:t>Training</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Model Evaluation and </a:t>
            </a:r>
            <a:r>
              <a:rPr lang="en-US" sz="1800" dirty="0" smtClean="0">
                <a:latin typeface="Times New Roman" panose="02020603050405020304" pitchFamily="18" charset="0"/>
                <a:cs typeface="Times New Roman" panose="02020603050405020304" pitchFamily="18" charset="0"/>
              </a:rPr>
              <a:t>Performance</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Model </a:t>
            </a:r>
            <a:r>
              <a:rPr lang="en-US" sz="1800" dirty="0" smtClean="0">
                <a:latin typeface="Times New Roman" panose="02020603050405020304" pitchFamily="18" charset="0"/>
                <a:cs typeface="Times New Roman" panose="02020603050405020304" pitchFamily="18" charset="0"/>
              </a:rPr>
              <a:t>Comparison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Selection</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Insight </a:t>
            </a:r>
            <a:r>
              <a:rPr lang="en-US" sz="1800" dirty="0" smtClean="0">
                <a:latin typeface="Times New Roman" panose="02020603050405020304" pitchFamily="18" charset="0"/>
                <a:cs typeface="Times New Roman" panose="02020603050405020304" pitchFamily="18" charset="0"/>
              </a:rPr>
              <a:t>Generation</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Real-world </a:t>
            </a:r>
            <a:r>
              <a:rPr lang="en-US" sz="1800" dirty="0" smtClean="0">
                <a:latin typeface="Times New Roman" panose="02020603050405020304" pitchFamily="18" charset="0"/>
                <a:cs typeface="Times New Roman" panose="02020603050405020304" pitchFamily="18" charset="0"/>
              </a:rPr>
              <a:t>Application</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Future Enhancement and </a:t>
            </a:r>
            <a:r>
              <a:rPr lang="en-US" sz="1800" dirty="0" smtClean="0">
                <a:latin typeface="Times New Roman" panose="02020603050405020304" pitchFamily="18" charset="0"/>
                <a:cs typeface="Times New Roman" panose="02020603050405020304" pitchFamily="18" charset="0"/>
              </a:rPr>
              <a:t>Exploration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smtClean="0"/>
              <a:t>Preprocessing </a:t>
            </a:r>
            <a:r>
              <a:rPr lang="en-US" sz="1800" dirty="0" smtClean="0"/>
              <a:t>is a crucial step in preparing </a:t>
            </a:r>
            <a:r>
              <a:rPr lang="en-US" sz="1800" dirty="0" smtClean="0"/>
              <a:t>the data </a:t>
            </a:r>
            <a:r>
              <a:rPr lang="en-US" sz="1800" dirty="0" smtClean="0"/>
              <a:t>for analysis and modeling. </a:t>
            </a:r>
            <a:r>
              <a:rPr lang="en-US" sz="1800" dirty="0" smtClean="0"/>
              <a:t>It includes the following steps:</a:t>
            </a:r>
            <a:endParaRPr lang="en-US" sz="1800" dirty="0" smtClean="0"/>
          </a:p>
          <a:p>
            <a:pPr>
              <a:lnSpc>
                <a:spcPct val="150000"/>
              </a:lnSpc>
              <a:buFont typeface="+mj-lt"/>
              <a:buAutoNum type="arabicPeriod"/>
            </a:pPr>
            <a:r>
              <a:rPr lang="en-US" sz="1800" dirty="0" smtClean="0"/>
              <a:t>Data </a:t>
            </a:r>
            <a:r>
              <a:rPr lang="en-US" sz="1800" dirty="0" smtClean="0"/>
              <a:t>Loading</a:t>
            </a:r>
            <a:endParaRPr lang="en-US" sz="1800" dirty="0" smtClean="0"/>
          </a:p>
          <a:p>
            <a:pPr>
              <a:lnSpc>
                <a:spcPct val="150000"/>
              </a:lnSpc>
              <a:buFont typeface="+mj-lt"/>
              <a:buAutoNum type="arabicPeriod"/>
            </a:pPr>
            <a:r>
              <a:rPr lang="en-US" sz="1800" dirty="0" smtClean="0"/>
              <a:t>Data </a:t>
            </a:r>
            <a:r>
              <a:rPr lang="en-US" sz="1800" dirty="0" smtClean="0"/>
              <a:t>Cleaning</a:t>
            </a:r>
            <a:endParaRPr lang="en-US" sz="1800" dirty="0" smtClean="0"/>
          </a:p>
          <a:p>
            <a:pPr>
              <a:lnSpc>
                <a:spcPct val="150000"/>
              </a:lnSpc>
              <a:buFont typeface="+mj-lt"/>
              <a:buAutoNum type="arabicPeriod"/>
            </a:pPr>
            <a:r>
              <a:rPr lang="en-US" sz="1800" dirty="0" smtClean="0"/>
              <a:t>Date </a:t>
            </a:r>
            <a:r>
              <a:rPr lang="en-US" sz="1800" dirty="0" smtClean="0"/>
              <a:t>Conversion</a:t>
            </a:r>
            <a:endParaRPr lang="en-US" sz="1800" dirty="0" smtClean="0"/>
          </a:p>
          <a:p>
            <a:pPr>
              <a:lnSpc>
                <a:spcPct val="150000"/>
              </a:lnSpc>
              <a:buFont typeface="+mj-lt"/>
              <a:buAutoNum type="arabicPeriod"/>
            </a:pPr>
            <a:r>
              <a:rPr lang="en-US" sz="1800" dirty="0" smtClean="0"/>
              <a:t>Feature </a:t>
            </a:r>
            <a:r>
              <a:rPr lang="en-US" sz="1800" dirty="0" smtClean="0"/>
              <a:t>Engineering</a:t>
            </a:r>
            <a:endParaRPr lang="en-US" sz="1800" dirty="0" smtClean="0"/>
          </a:p>
          <a:p>
            <a:pPr>
              <a:lnSpc>
                <a:spcPct val="150000"/>
              </a:lnSpc>
              <a:buFont typeface="+mj-lt"/>
              <a:buAutoNum type="arabicPeriod"/>
            </a:pPr>
            <a:r>
              <a:rPr lang="en-US" sz="1800" dirty="0" smtClean="0"/>
              <a:t>Data </a:t>
            </a:r>
            <a:r>
              <a:rPr lang="en-US" sz="1800" dirty="0" smtClean="0"/>
              <a:t>Visualization</a:t>
            </a:r>
            <a:endParaRPr lang="en-US" sz="1800" dirty="0" smtClean="0"/>
          </a:p>
          <a:p>
            <a:pPr>
              <a:lnSpc>
                <a:spcPct val="150000"/>
              </a:lnSpc>
              <a:buFont typeface="+mj-lt"/>
              <a:buAutoNum type="arabicPeriod"/>
            </a:pPr>
            <a:r>
              <a:rPr lang="en-US" sz="1800" dirty="0" smtClean="0"/>
              <a:t>Data Splitting</a:t>
            </a:r>
            <a:endParaRPr lang="en-US" sz="1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Dataset description with snapshot of dataset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anose="02020603050405020304" pitchFamily="18" charset="0"/>
                <a:cs typeface="Times New Roman" panose="02020603050405020304" pitchFamily="18" charset="0"/>
              </a:rPr>
              <a:t>The dataset contains historical daily stock price data for Tesla, an innovative electric vehicle and clean energy company, spanning over a period of time. The dataset includes various features related to Tesla's stock performance, such as opening and closing prices, daily high and low prices, trading volume, and date-related information</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dirty="0" smtClean="0"/>
              <a:t>Features in dataset:</a:t>
            </a:r>
            <a:endParaRPr lang="en-US" sz="1800" dirty="0" smtClean="0"/>
          </a:p>
          <a:p>
            <a:pPr>
              <a:buFont typeface="+mj-lt"/>
              <a:buAutoNum type="arabicPeriod"/>
            </a:pPr>
            <a:r>
              <a:rPr lang="en-US" sz="1800" b="1" dirty="0" smtClean="0"/>
              <a:t>Date</a:t>
            </a:r>
            <a:r>
              <a:rPr lang="en-US" sz="1800" dirty="0" smtClean="0"/>
              <a:t>: The date of the trading day.</a:t>
            </a:r>
            <a:endParaRPr lang="en-US" sz="1800" dirty="0" smtClean="0"/>
          </a:p>
          <a:p>
            <a:pPr>
              <a:buFont typeface="+mj-lt"/>
              <a:buAutoNum type="arabicPeriod"/>
            </a:pPr>
            <a:r>
              <a:rPr lang="en-US" sz="1800" b="1" dirty="0" smtClean="0"/>
              <a:t>Open</a:t>
            </a:r>
            <a:r>
              <a:rPr lang="en-US" sz="1800" dirty="0" smtClean="0"/>
              <a:t>: The opening price of Tesla's stock on that trading day.</a:t>
            </a:r>
            <a:endParaRPr lang="en-US" sz="1800" dirty="0" smtClean="0"/>
          </a:p>
          <a:p>
            <a:pPr>
              <a:buFont typeface="+mj-lt"/>
              <a:buAutoNum type="arabicPeriod"/>
            </a:pPr>
            <a:r>
              <a:rPr lang="en-US" sz="1800" b="1" dirty="0" smtClean="0"/>
              <a:t>High</a:t>
            </a:r>
            <a:r>
              <a:rPr lang="en-US" sz="1800" dirty="0" smtClean="0"/>
              <a:t>: The highest price reached by Tesla's stock on that trading day.</a:t>
            </a:r>
            <a:endParaRPr lang="en-US" sz="1800" dirty="0" smtClean="0"/>
          </a:p>
          <a:p>
            <a:pPr>
              <a:buFont typeface="+mj-lt"/>
              <a:buAutoNum type="arabicPeriod"/>
            </a:pPr>
            <a:r>
              <a:rPr lang="en-US" sz="1800" b="1" dirty="0" smtClean="0"/>
              <a:t>Low</a:t>
            </a:r>
            <a:r>
              <a:rPr lang="en-US" sz="1800" dirty="0" smtClean="0"/>
              <a:t>: The lowest price reached by Tesla's stock on that trading day.</a:t>
            </a:r>
            <a:endParaRPr lang="en-US" sz="1800" dirty="0" smtClean="0"/>
          </a:p>
          <a:p>
            <a:pPr>
              <a:buFont typeface="+mj-lt"/>
              <a:buAutoNum type="arabicPeriod"/>
            </a:pPr>
            <a:r>
              <a:rPr lang="en-US" sz="1800" b="1" dirty="0" smtClean="0"/>
              <a:t>Close</a:t>
            </a:r>
            <a:r>
              <a:rPr lang="en-US" sz="1800" dirty="0" smtClean="0"/>
              <a:t>: The closing price of Tesla's stock on that trading day.</a:t>
            </a:r>
            <a:endParaRPr lang="en-US" sz="1800" dirty="0" smtClean="0"/>
          </a:p>
          <a:p>
            <a:pPr>
              <a:buNone/>
            </a:pPr>
            <a:r>
              <a:rPr lang="en-US" sz="1800" dirty="0" smtClean="0"/>
              <a:t>6.   </a:t>
            </a:r>
            <a:r>
              <a:rPr lang="en-US" sz="1800" b="1" dirty="0" smtClean="0"/>
              <a:t>Volume</a:t>
            </a:r>
            <a:r>
              <a:rPr lang="en-US" sz="1800" dirty="0" smtClean="0"/>
              <a:t>: The trading volume (number of shares traded) of Tesla's stock on that trading day</a:t>
            </a:r>
            <a:r>
              <a:rPr lang="en-US" sz="1800" dirty="0" smtClean="0"/>
              <a:t>.</a:t>
            </a:r>
            <a:endParaRPr lang="en-US" sz="1800" dirty="0" smtClean="0"/>
          </a:p>
          <a:p>
            <a:pPr>
              <a:buNone/>
            </a:pPr>
            <a:r>
              <a:rPr lang="en-US" sz="1800" dirty="0" smtClean="0"/>
              <a:t>7. </a:t>
            </a:r>
            <a:r>
              <a:rPr lang="en-US" sz="1800" dirty="0" smtClean="0"/>
              <a:t>	</a:t>
            </a:r>
            <a:r>
              <a:rPr lang="en-US" sz="1800" b="1" dirty="0" smtClean="0"/>
              <a:t>Day</a:t>
            </a:r>
            <a:r>
              <a:rPr lang="en-US" sz="1800" dirty="0" smtClean="0"/>
              <a:t>: The day component extracted from the 'Date' column.</a:t>
            </a:r>
            <a:endParaRPr lang="en-US" sz="1800" dirty="0" smtClean="0"/>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smtClean="0"/>
              <a:t>Derived Features (Feature </a:t>
            </a:r>
            <a:r>
              <a:rPr lang="en-US" sz="1800" b="1" dirty="0" smtClean="0"/>
              <a:t>Engineering):</a:t>
            </a:r>
            <a:endParaRPr lang="en-US" sz="1800" b="1" dirty="0" smtClean="0"/>
          </a:p>
          <a:p>
            <a:pPr>
              <a:buNone/>
            </a:pPr>
            <a:endParaRPr lang="en-US" sz="1800" b="1" dirty="0" smtClean="0"/>
          </a:p>
          <a:p>
            <a:pPr>
              <a:buFont typeface="+mj-lt"/>
              <a:buAutoNum type="arabicPeriod"/>
            </a:pPr>
            <a:r>
              <a:rPr lang="en-US" sz="1800" b="1" dirty="0" smtClean="0"/>
              <a:t>Month:</a:t>
            </a:r>
            <a:r>
              <a:rPr lang="en-US" sz="1800" dirty="0" smtClean="0"/>
              <a:t> The month component extracted from the 'Date' column.</a:t>
            </a:r>
            <a:endParaRPr lang="en-US" sz="1800" dirty="0" smtClean="0"/>
          </a:p>
          <a:p>
            <a:pPr>
              <a:buFont typeface="+mj-lt"/>
              <a:buAutoNum type="arabicPeriod"/>
            </a:pPr>
            <a:r>
              <a:rPr lang="en-US" sz="1800" b="1" dirty="0" smtClean="0"/>
              <a:t>Year:</a:t>
            </a:r>
            <a:r>
              <a:rPr lang="en-US" sz="1800" dirty="0" smtClean="0"/>
              <a:t> The year component extracted from the 'Date' column.</a:t>
            </a:r>
            <a:endParaRPr lang="en-US" sz="1800" dirty="0" smtClean="0"/>
          </a:p>
          <a:p>
            <a:pPr>
              <a:buFont typeface="+mj-lt"/>
              <a:buAutoNum type="arabicPeriod"/>
            </a:pPr>
            <a:r>
              <a:rPr lang="en-US" sz="1800" b="1" dirty="0" err="1" smtClean="0"/>
              <a:t>is_quarter_end</a:t>
            </a:r>
            <a:r>
              <a:rPr lang="en-US" sz="1800" b="1" dirty="0" smtClean="0"/>
              <a:t>:</a:t>
            </a:r>
            <a:r>
              <a:rPr lang="en-US" sz="1800" dirty="0" smtClean="0"/>
              <a:t> A binary flag indicating whether the trading day is at the end of a quarter</a:t>
            </a:r>
            <a:endParaRPr lang="en-US" sz="1800" dirty="0" smtClean="0"/>
          </a:p>
          <a:p>
            <a:endParaRPr lang="en-US" sz="1800" b="1" dirty="0" smtClean="0"/>
          </a:p>
          <a:p>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8064</Words>
  <Application>WPS Presentation</Application>
  <PresentationFormat>On-screen Show (4:3)</PresentationFormat>
  <Paragraphs>177</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Times New Roman</vt:lpstr>
      <vt:lpstr>Calibri</vt:lpstr>
      <vt:lpstr>Microsoft YaHei</vt:lpstr>
      <vt:lpstr>Arial Unicode MS</vt:lpstr>
      <vt:lpstr>Office Theme</vt:lpstr>
      <vt:lpstr>Tesla Stock Price Prediction Using Machine Learning</vt:lpstr>
      <vt:lpstr>Abstract</vt:lpstr>
      <vt:lpstr>PowerPoint 演示文稿</vt:lpstr>
      <vt:lpstr>Introduction</vt:lpstr>
      <vt:lpstr>Problem Statement</vt:lpstr>
      <vt:lpstr>Objectives</vt:lpstr>
      <vt:lpstr>Pre-processing</vt:lpstr>
      <vt:lpstr>Dataset description with snapshot of dataset</vt:lpstr>
      <vt:lpstr>PowerPoint 演示文稿</vt:lpstr>
      <vt:lpstr>PowerPoint 演示文稿</vt:lpstr>
      <vt:lpstr>PowerPoint 演示文稿</vt:lpstr>
      <vt:lpstr>Tools to be used</vt:lpstr>
      <vt:lpstr>PowerPoint 演示文稿</vt:lpstr>
      <vt:lpstr>Algorithms used</vt:lpstr>
      <vt:lpstr>PowerPoint 演示文稿</vt:lpstr>
      <vt:lpstr>Methodology</vt:lpstr>
      <vt:lpstr>PowerPoint 演示文稿</vt:lpstr>
      <vt:lpstr>Results</vt:lpstr>
      <vt:lpstr>PowerPoint 演示文稿</vt:lpstr>
      <vt:lpstr>PowerPoint 演示文稿</vt:lpstr>
      <vt:lpstr>PowerPoint 演示文稿</vt:lpstr>
      <vt:lpstr>Conclusion</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nav gottalla caannon</cp:lastModifiedBy>
  <cp:revision>17</cp:revision>
  <dcterms:created xsi:type="dcterms:W3CDTF">2023-08-14T06:43:00Z</dcterms:created>
  <dcterms:modified xsi:type="dcterms:W3CDTF">2023-08-28T07:35:59Z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B144DC60B42F4823AE24417705ED372B</vt:lpwstr>
  </property>
  <property fmtid="{D5CDD505-2E9C-101B-9397-08002B2CF9AE}" pid="3" name="KSOProductBuildVer">
    <vt:lpwstr>1033-11.2.0.11219</vt:lpwstr>
  </property>
</Properties>
</file>