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2"/>
  </p:notesMasterIdLst>
  <p:handoutMasterIdLst>
    <p:handoutMasterId r:id="rId133"/>
  </p:handoutMasterIdLst>
  <p:sldIdLst>
    <p:sldId id="302" r:id="rId5"/>
    <p:sldId id="35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54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55" r:id="rId28"/>
    <p:sldId id="326" r:id="rId29"/>
    <p:sldId id="356" r:id="rId30"/>
    <p:sldId id="328" r:id="rId31"/>
    <p:sldId id="329" r:id="rId32"/>
    <p:sldId id="330" r:id="rId33"/>
    <p:sldId id="331" r:id="rId34"/>
    <p:sldId id="332" r:id="rId35"/>
    <p:sldId id="357" r:id="rId36"/>
    <p:sldId id="334" r:id="rId37"/>
    <p:sldId id="335" r:id="rId38"/>
    <p:sldId id="358" r:id="rId39"/>
    <p:sldId id="337" r:id="rId40"/>
    <p:sldId id="338" r:id="rId41"/>
    <p:sldId id="359" r:id="rId42"/>
    <p:sldId id="340" r:id="rId43"/>
    <p:sldId id="341" r:id="rId44"/>
    <p:sldId id="342" r:id="rId45"/>
    <p:sldId id="343" r:id="rId46"/>
    <p:sldId id="360" r:id="rId47"/>
    <p:sldId id="345" r:id="rId48"/>
    <p:sldId id="346" r:id="rId49"/>
    <p:sldId id="347" r:id="rId50"/>
    <p:sldId id="361" r:id="rId51"/>
    <p:sldId id="349" r:id="rId52"/>
    <p:sldId id="350" r:id="rId53"/>
    <p:sldId id="362" r:id="rId54"/>
    <p:sldId id="352" r:id="rId55"/>
    <p:sldId id="363" r:id="rId56"/>
    <p:sldId id="30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12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25" r:id="rId79"/>
    <p:sldId id="384" r:id="rId80"/>
    <p:sldId id="327" r:id="rId81"/>
    <p:sldId id="385" r:id="rId82"/>
    <p:sldId id="386" r:id="rId83"/>
    <p:sldId id="387" r:id="rId84"/>
    <p:sldId id="388" r:id="rId85"/>
    <p:sldId id="389" r:id="rId86"/>
    <p:sldId id="333" r:id="rId87"/>
    <p:sldId id="390" r:id="rId88"/>
    <p:sldId id="391" r:id="rId89"/>
    <p:sldId id="336" r:id="rId90"/>
    <p:sldId id="392" r:id="rId91"/>
    <p:sldId id="393" r:id="rId92"/>
    <p:sldId id="339" r:id="rId93"/>
    <p:sldId id="394" r:id="rId94"/>
    <p:sldId id="395" r:id="rId95"/>
    <p:sldId id="396" r:id="rId96"/>
    <p:sldId id="397" r:id="rId97"/>
    <p:sldId id="344" r:id="rId98"/>
    <p:sldId id="398" r:id="rId99"/>
    <p:sldId id="399" r:id="rId100"/>
    <p:sldId id="400" r:id="rId101"/>
    <p:sldId id="348" r:id="rId102"/>
    <p:sldId id="401" r:id="rId103"/>
    <p:sldId id="402" r:id="rId104"/>
    <p:sldId id="351" r:id="rId105"/>
    <p:sldId id="403" r:id="rId106"/>
    <p:sldId id="404" r:id="rId107"/>
    <p:sldId id="405" r:id="rId108"/>
    <p:sldId id="406" r:id="rId109"/>
    <p:sldId id="407" r:id="rId110"/>
    <p:sldId id="408" r:id="rId111"/>
    <p:sldId id="409" r:id="rId112"/>
    <p:sldId id="410" r:id="rId113"/>
    <p:sldId id="411" r:id="rId114"/>
    <p:sldId id="412" r:id="rId115"/>
    <p:sldId id="413" r:id="rId116"/>
    <p:sldId id="414" r:id="rId117"/>
    <p:sldId id="415" r:id="rId118"/>
    <p:sldId id="416" r:id="rId119"/>
    <p:sldId id="417" r:id="rId120"/>
    <p:sldId id="418" r:id="rId121"/>
    <p:sldId id="419" r:id="rId122"/>
    <p:sldId id="420" r:id="rId123"/>
    <p:sldId id="421" r:id="rId124"/>
    <p:sldId id="422" r:id="rId125"/>
    <p:sldId id="423" r:id="rId126"/>
    <p:sldId id="424" r:id="rId127"/>
    <p:sldId id="425" r:id="rId128"/>
    <p:sldId id="426" r:id="rId129"/>
    <p:sldId id="427" r:id="rId130"/>
    <p:sldId id="428" r:id="rId1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640"/>
    <a:srgbClr val="2F5698"/>
    <a:srgbClr val="A5A5A5"/>
    <a:srgbClr val="394583"/>
    <a:srgbClr val="70AD47"/>
    <a:srgbClr val="4472C4"/>
    <a:srgbClr val="FFC000"/>
    <a:srgbClr val="ED7D31"/>
    <a:srgbClr val="5B9BD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DC706-534C-6B41-89E5-E4CA1E328257}" v="2" dt="2018-10-23T14:40:17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 autoAdjust="0"/>
    <p:restoredTop sz="89081" autoAdjust="0"/>
  </p:normalViewPr>
  <p:slideViewPr>
    <p:cSldViewPr snapToGrid="0">
      <p:cViewPr varScale="1">
        <p:scale>
          <a:sx n="116" d="100"/>
          <a:sy n="116" d="100"/>
        </p:scale>
        <p:origin x="9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microsoft.com/office/2015/10/relationships/revisionInfo" Target="revisionInfo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viewProps" Target="view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4E1FD9-4121-4FEE-8097-671397DF0A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96CBB-DC81-4D3A-AF57-4CE2D87CE0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FD9D6BD-E9DD-4367-80E8-8E5CF1382A4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578-1CB8-47FD-87BC-98F094BA1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2260-F1E8-46E4-AC4F-A75F7BED2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78CD39A8-FF5C-4F16-A2B0-6F88E0C3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92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8842030"/>
            <a:ext cx="7010400" cy="467071"/>
          </a:xfrm>
        </p:spPr>
        <p:txBody>
          <a:bodyPr/>
          <a:lstStyle/>
          <a:p>
            <a:pPr algn="ctr"/>
            <a:r>
              <a:rPr lang="en-US" dirty="0"/>
              <a:t>Source: CompTIA </a:t>
            </a:r>
            <a:r>
              <a:rPr lang="en-US" dirty="0" err="1"/>
              <a:t>PenTest</a:t>
            </a:r>
            <a:r>
              <a:rPr lang="en-US" dirty="0"/>
              <a:t>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4.1.7 Timing (-T)</a:t>
            </a:r>
          </a:p>
          <a:p>
            <a:r>
              <a:rPr lang="en-US" dirty="0"/>
              <a:t>4.1.8 Output parameters</a:t>
            </a:r>
          </a:p>
          <a:p>
            <a:r>
              <a:rPr lang="en-US" dirty="0"/>
              <a:t>4.1.8.1 -</a:t>
            </a:r>
            <a:r>
              <a:rPr lang="en-US" dirty="0" err="1"/>
              <a:t>oA</a:t>
            </a:r>
            <a:endParaRPr lang="en-US" dirty="0"/>
          </a:p>
          <a:p>
            <a:r>
              <a:rPr lang="en-US" dirty="0"/>
              <a:t>4.1.8.2 -</a:t>
            </a:r>
            <a:r>
              <a:rPr lang="en-US" dirty="0" err="1"/>
              <a:t>oN</a:t>
            </a:r>
            <a:endParaRPr lang="en-US" dirty="0"/>
          </a:p>
          <a:p>
            <a:r>
              <a:rPr lang="en-US" dirty="0"/>
              <a:t>4.1.8.3 -</a:t>
            </a:r>
            <a:r>
              <a:rPr lang="en-US" dirty="0" err="1"/>
              <a:t>oG</a:t>
            </a:r>
            <a:endParaRPr lang="en-US" dirty="0"/>
          </a:p>
          <a:p>
            <a:r>
              <a:rPr lang="en-US" dirty="0"/>
              <a:t>4.1.8.4 –</a:t>
            </a:r>
            <a:r>
              <a:rPr lang="en-US" dirty="0" err="1"/>
              <a:t>oX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–</a:t>
            </a:r>
            <a:r>
              <a:rPr lang="en-US" dirty="0" err="1"/>
              <a:t>oS</a:t>
            </a:r>
            <a:r>
              <a:rPr lang="en-US" dirty="0"/>
              <a:t> (script kiddie format)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144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4.4.4 Python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465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4.4.3 Python Substitutions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952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4.4.5 Python Common operations</a:t>
            </a:r>
          </a:p>
          <a:p>
            <a:r>
              <a:rPr lang="en-US" dirty="0"/>
              <a:t>4.4.5.1 String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2706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4.4.5 Python Common operations</a:t>
            </a:r>
          </a:p>
          <a:p>
            <a:pPr defTabSz="914307">
              <a:defRPr/>
            </a:pPr>
            <a:r>
              <a:rPr lang="en-US" dirty="0"/>
              <a:t>4.4.5.2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01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Python Logic</a:t>
            </a:r>
          </a:p>
          <a:p>
            <a:r>
              <a:rPr lang="en-US" dirty="0"/>
              <a:t>4.4.1.1 Looping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382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Python Logic</a:t>
            </a:r>
          </a:p>
          <a:p>
            <a:r>
              <a:rPr lang="en-US" dirty="0"/>
              <a:t>4.4.1.2 Flow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8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4.4.2 Python I/O</a:t>
            </a:r>
          </a:p>
          <a:p>
            <a:r>
              <a:rPr lang="en-US" dirty="0"/>
              <a:t>4.4.2.1 File vs. terminal vs.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66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4.4.2 Python I/O</a:t>
            </a:r>
          </a:p>
          <a:p>
            <a:r>
              <a:rPr lang="en-US" dirty="0"/>
              <a:t>4.4.2.1 File vs. terminal vs.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066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4.4.2 Python I/O</a:t>
            </a:r>
          </a:p>
          <a:p>
            <a:r>
              <a:rPr lang="en-US" dirty="0"/>
              <a:t>4.4.2.1 File vs. terminal vs.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308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4.4.2 Python I/O</a:t>
            </a:r>
          </a:p>
          <a:p>
            <a:r>
              <a:rPr lang="en-US" dirty="0"/>
              <a:t>4.4.2.1 File vs. terminal vs.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19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4.4.6 Python Error handling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3154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4.4.7 Python Arrays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50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4.4.8 Python Encoding/decoding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315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https://gist.github.com/TheZ3ro/7255052</a:t>
            </a:r>
          </a:p>
          <a:p>
            <a:endParaRPr lang="en-US" dirty="0"/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python</a:t>
            </a:r>
          </a:p>
          <a:p>
            <a:r>
              <a:rPr lang="en-US" dirty="0"/>
              <a:t>#</a:t>
            </a:r>
            <a:r>
              <a:rPr lang="en-US" dirty="0" err="1"/>
              <a:t>TheZero</a:t>
            </a:r>
            <a:endParaRPr lang="en-US" dirty="0"/>
          </a:p>
          <a:p>
            <a:r>
              <a:rPr lang="en-US" dirty="0"/>
              <a:t>#This code is under Public Domain</a:t>
            </a:r>
          </a:p>
          <a:p>
            <a:endParaRPr lang="en-US" dirty="0"/>
          </a:p>
          <a:p>
            <a:r>
              <a:rPr lang="en-US" dirty="0"/>
              <a:t>from threading import Thread</a:t>
            </a:r>
          </a:p>
          <a:p>
            <a:r>
              <a:rPr lang="en-US" dirty="0"/>
              <a:t>import socket</a:t>
            </a:r>
          </a:p>
          <a:p>
            <a:r>
              <a:rPr lang="en-US" dirty="0"/>
              <a:t>host = </a:t>
            </a:r>
            <a:r>
              <a:rPr lang="en-US" dirty="0" err="1"/>
              <a:t>raw_input</a:t>
            </a:r>
            <a:r>
              <a:rPr lang="en-US" dirty="0"/>
              <a:t>('host &gt; ')</a:t>
            </a:r>
          </a:p>
          <a:p>
            <a:r>
              <a:rPr lang="en-US" dirty="0" err="1"/>
              <a:t>from_port</a:t>
            </a:r>
            <a:r>
              <a:rPr lang="en-US" dirty="0"/>
              <a:t> = input('start scan from port &gt; ')</a:t>
            </a:r>
          </a:p>
          <a:p>
            <a:r>
              <a:rPr lang="en-US" dirty="0" err="1"/>
              <a:t>to_port</a:t>
            </a:r>
            <a:r>
              <a:rPr lang="en-US" dirty="0"/>
              <a:t> = input('finish scan to port &gt; ')   </a:t>
            </a:r>
          </a:p>
          <a:p>
            <a:r>
              <a:rPr lang="en-US" dirty="0" err="1"/>
              <a:t>counting_open</a:t>
            </a:r>
            <a:r>
              <a:rPr lang="en-US" dirty="0"/>
              <a:t> = []</a:t>
            </a:r>
          </a:p>
          <a:p>
            <a:r>
              <a:rPr lang="en-US" dirty="0" err="1"/>
              <a:t>counting_close</a:t>
            </a:r>
            <a:r>
              <a:rPr lang="en-US" dirty="0"/>
              <a:t> = []</a:t>
            </a:r>
          </a:p>
          <a:p>
            <a:r>
              <a:rPr lang="en-US" dirty="0"/>
              <a:t>threads = []</a:t>
            </a:r>
          </a:p>
          <a:p>
            <a:endParaRPr lang="en-US" dirty="0"/>
          </a:p>
          <a:p>
            <a:r>
              <a:rPr lang="en-US" dirty="0"/>
              <a:t>def scan(port):</a:t>
            </a:r>
          </a:p>
          <a:p>
            <a:r>
              <a:rPr lang="en-US" dirty="0"/>
              <a:t>	s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/>
              <a:t>	result = </a:t>
            </a:r>
            <a:r>
              <a:rPr lang="en-US" dirty="0" err="1"/>
              <a:t>s.connect_ex</a:t>
            </a:r>
            <a:r>
              <a:rPr lang="en-US" dirty="0"/>
              <a:t>((</a:t>
            </a:r>
            <a:r>
              <a:rPr lang="en-US" dirty="0" err="1"/>
              <a:t>host,port</a:t>
            </a:r>
            <a:r>
              <a:rPr lang="en-US" dirty="0"/>
              <a:t>))</a:t>
            </a:r>
          </a:p>
          <a:p>
            <a:r>
              <a:rPr lang="en-US" dirty="0"/>
              <a:t>	print('working on port &gt; '+(str(port)))      </a:t>
            </a:r>
          </a:p>
          <a:p>
            <a:r>
              <a:rPr lang="en-US" dirty="0"/>
              <a:t>	if result == 0:</a:t>
            </a:r>
          </a:p>
          <a:p>
            <a:r>
              <a:rPr lang="en-US" dirty="0"/>
              <a:t>		</a:t>
            </a:r>
            <a:r>
              <a:rPr lang="en-US" dirty="0" err="1"/>
              <a:t>counting_open.append</a:t>
            </a:r>
            <a:r>
              <a:rPr lang="en-US" dirty="0"/>
              <a:t>(port)</a:t>
            </a:r>
          </a:p>
          <a:p>
            <a:r>
              <a:rPr lang="en-US" dirty="0"/>
              <a:t>		#print((str(port))+' -&gt; open') </a:t>
            </a:r>
          </a:p>
          <a:p>
            <a:r>
              <a:rPr lang="en-US" dirty="0"/>
              <a:t>		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</a:t>
            </a:r>
            <a:r>
              <a:rPr lang="en-US" dirty="0" err="1"/>
              <a:t>counting_close.append</a:t>
            </a:r>
            <a:r>
              <a:rPr lang="en-US" dirty="0"/>
              <a:t>(port)</a:t>
            </a:r>
          </a:p>
          <a:p>
            <a:r>
              <a:rPr lang="en-US" dirty="0"/>
              <a:t>		#print((str(port))+' -&gt; close') </a:t>
            </a:r>
          </a:p>
          <a:p>
            <a:r>
              <a:rPr lang="en-US" dirty="0"/>
              <a:t>		</a:t>
            </a:r>
            <a:r>
              <a:rPr lang="en-US" dirty="0" err="1"/>
              <a:t>s.close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from_port</a:t>
            </a:r>
            <a:r>
              <a:rPr lang="en-US" dirty="0"/>
              <a:t>, to_port+1):</a:t>
            </a:r>
          </a:p>
          <a:p>
            <a:r>
              <a:rPr lang="en-US" dirty="0"/>
              <a:t>	t = Thread(target=scan, </a:t>
            </a:r>
            <a:r>
              <a:rPr lang="en-US" dirty="0" err="1"/>
              <a:t>args</a:t>
            </a:r>
            <a:r>
              <a:rPr lang="en-US" dirty="0"/>
              <a:t>=(</a:t>
            </a:r>
            <a:r>
              <a:rPr lang="en-US" dirty="0" err="1"/>
              <a:t>i</a:t>
            </a:r>
            <a:r>
              <a:rPr lang="en-US" dirty="0"/>
              <a:t>,))</a:t>
            </a:r>
          </a:p>
          <a:p>
            <a:r>
              <a:rPr lang="en-US" dirty="0"/>
              <a:t>	</a:t>
            </a:r>
            <a:r>
              <a:rPr lang="en-US" dirty="0" err="1"/>
              <a:t>threads.append</a:t>
            </a:r>
            <a:r>
              <a:rPr lang="en-US" dirty="0"/>
              <a:t>(t)</a:t>
            </a:r>
          </a:p>
          <a:p>
            <a:r>
              <a:rPr lang="en-US" dirty="0"/>
              <a:t>	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[</a:t>
            </a:r>
            <a:r>
              <a:rPr lang="en-US" dirty="0" err="1"/>
              <a:t>x.join</a:t>
            </a:r>
            <a:r>
              <a:rPr lang="en-US" dirty="0"/>
              <a:t>() for x in threads]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counting_open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https://stackoverflow.com/questions/26174743/making-a-fast-port-scanner</a:t>
            </a:r>
          </a:p>
          <a:p>
            <a:endParaRPr lang="en-US" dirty="0"/>
          </a:p>
          <a:p>
            <a:r>
              <a:rPr lang="en-US" dirty="0"/>
              <a:t>import socket</a:t>
            </a:r>
          </a:p>
          <a:p>
            <a:r>
              <a:rPr lang="en-US" dirty="0" err="1"/>
              <a:t>ip</a:t>
            </a:r>
            <a:r>
              <a:rPr lang="en-US" dirty="0"/>
              <a:t> = "External IP"</a:t>
            </a:r>
          </a:p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(2, 1) #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porttry</a:t>
            </a:r>
            <a:r>
              <a:rPr lang="en-US" dirty="0"/>
              <a:t>(</a:t>
            </a:r>
            <a:r>
              <a:rPr lang="en-US" dirty="0" err="1"/>
              <a:t>ip</a:t>
            </a:r>
            <a:r>
              <a:rPr lang="en-US" dirty="0"/>
              <a:t>, port):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s.connect</a:t>
            </a:r>
            <a:r>
              <a:rPr lang="en-US" dirty="0"/>
              <a:t>((</a:t>
            </a:r>
            <a:r>
              <a:rPr lang="en-US" dirty="0" err="1"/>
              <a:t>ip</a:t>
            </a:r>
            <a:r>
              <a:rPr lang="en-US" dirty="0"/>
              <a:t>, port))</a:t>
            </a:r>
          </a:p>
          <a:p>
            <a:r>
              <a:rPr lang="en-US" dirty="0"/>
              <a:t>        return True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return None</a:t>
            </a:r>
          </a:p>
          <a:p>
            <a:endParaRPr lang="en-US" dirty="0"/>
          </a:p>
          <a:p>
            <a:r>
              <a:rPr lang="en-US" dirty="0"/>
              <a:t>for port in range(0, 10000):</a:t>
            </a:r>
          </a:p>
          <a:p>
            <a:r>
              <a:rPr lang="en-US" dirty="0"/>
              <a:t>    value = </a:t>
            </a:r>
            <a:r>
              <a:rPr lang="en-US" dirty="0" err="1"/>
              <a:t>porttry</a:t>
            </a:r>
            <a:r>
              <a:rPr lang="en-US" dirty="0"/>
              <a:t>(</a:t>
            </a:r>
            <a:r>
              <a:rPr lang="en-US" dirty="0" err="1"/>
              <a:t>ip</a:t>
            </a:r>
            <a:r>
              <a:rPr lang="en-US" dirty="0"/>
              <a:t>, port)</a:t>
            </a:r>
          </a:p>
          <a:p>
            <a:r>
              <a:rPr lang="en-US" dirty="0"/>
              <a:t>    if value == None:</a:t>
            </a:r>
          </a:p>
          <a:p>
            <a:r>
              <a:rPr lang="en-US" dirty="0"/>
              <a:t>        print("Port not opened on %d" % port)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print("Port opened on %d" % port)</a:t>
            </a:r>
          </a:p>
          <a:p>
            <a:r>
              <a:rPr lang="en-US" dirty="0"/>
              <a:t>        break</a:t>
            </a:r>
          </a:p>
          <a:p>
            <a:r>
              <a:rPr lang="en-US" dirty="0" err="1"/>
              <a:t>raw_input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6001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859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817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8372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48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40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92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 Compare and contrast various use cases of tools</a:t>
            </a:r>
          </a:p>
          <a:p>
            <a:r>
              <a:rPr lang="en-US" dirty="0"/>
              <a:t>4.2.1 Use cases</a:t>
            </a:r>
          </a:p>
          <a:p>
            <a:r>
              <a:rPr lang="en-US" dirty="0"/>
              <a:t>4.2.1.1 Reconnaissance</a:t>
            </a:r>
          </a:p>
          <a:p>
            <a:r>
              <a:rPr lang="en-US" dirty="0"/>
              <a:t>4.2.1.2 Enumeration</a:t>
            </a:r>
          </a:p>
          <a:p>
            <a:r>
              <a:rPr lang="en-US" dirty="0"/>
              <a:t>4.2.1.3 Vulnerability scanning</a:t>
            </a:r>
          </a:p>
          <a:p>
            <a:r>
              <a:rPr lang="en-US" dirty="0"/>
              <a:t>4.2.1.4 Credential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414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82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95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 Compare and contrast various use cases of tools</a:t>
            </a:r>
          </a:p>
          <a:p>
            <a:r>
              <a:rPr lang="en-US" dirty="0"/>
              <a:t>4.2.1 Use cases</a:t>
            </a:r>
          </a:p>
          <a:p>
            <a:r>
              <a:rPr lang="en-US" dirty="0"/>
              <a:t>4.2.1.1 Reconnaissance</a:t>
            </a:r>
          </a:p>
          <a:p>
            <a:r>
              <a:rPr lang="en-US" dirty="0"/>
              <a:t>4.2.1.2 Enumeration</a:t>
            </a:r>
          </a:p>
          <a:p>
            <a:r>
              <a:rPr lang="en-US" dirty="0"/>
              <a:t>4.2.1.3 Vulnerability scanning</a:t>
            </a:r>
          </a:p>
          <a:p>
            <a:r>
              <a:rPr lang="en-US" dirty="0"/>
              <a:t>4.2.1.4 Credential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99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 Compare and contrast various use cases of tools</a:t>
            </a:r>
          </a:p>
          <a:p>
            <a:r>
              <a:rPr lang="en-US" dirty="0"/>
              <a:t>4.2.1 Use cases</a:t>
            </a:r>
          </a:p>
          <a:p>
            <a:r>
              <a:rPr lang="en-US" dirty="0"/>
              <a:t>4.2.1.1 Reconnaissance</a:t>
            </a:r>
          </a:p>
          <a:p>
            <a:r>
              <a:rPr lang="en-US" dirty="0"/>
              <a:t>4.2.1.2 Enumeration</a:t>
            </a:r>
          </a:p>
          <a:p>
            <a:r>
              <a:rPr lang="en-US" dirty="0"/>
              <a:t>4.2.1.3 Vulnerability scanning</a:t>
            </a:r>
          </a:p>
          <a:p>
            <a:r>
              <a:rPr lang="en-US" dirty="0"/>
              <a:t>4.2.1.4 Credential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0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 Compare and contrast various use cases of tools</a:t>
            </a:r>
          </a:p>
          <a:p>
            <a:r>
              <a:rPr lang="en-US" dirty="0"/>
              <a:t>4.2.1 Use cases</a:t>
            </a:r>
          </a:p>
          <a:p>
            <a:r>
              <a:rPr lang="en-US" dirty="0"/>
              <a:t>4.2.1.1 Reconnaissance</a:t>
            </a:r>
          </a:p>
          <a:p>
            <a:r>
              <a:rPr lang="en-US" dirty="0"/>
              <a:t>4.2.1.2 Enumeration</a:t>
            </a:r>
          </a:p>
          <a:p>
            <a:r>
              <a:rPr lang="en-US" dirty="0"/>
              <a:t>4.2.1.3 Vulnerability scanning</a:t>
            </a:r>
          </a:p>
          <a:p>
            <a:r>
              <a:rPr lang="en-US" dirty="0"/>
              <a:t>4.2.1.4 Credential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0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 Compare and contrast various use cases of tools</a:t>
            </a:r>
          </a:p>
          <a:p>
            <a:r>
              <a:rPr lang="en-US" dirty="0"/>
              <a:t>4.2.1 Use cases</a:t>
            </a:r>
          </a:p>
          <a:p>
            <a:r>
              <a:rPr lang="en-US" dirty="0"/>
              <a:t>4.2.1.1 Reconnaissance</a:t>
            </a:r>
          </a:p>
          <a:p>
            <a:r>
              <a:rPr lang="en-US" dirty="0"/>
              <a:t>4.2.1.2 Enumeration</a:t>
            </a:r>
          </a:p>
          <a:p>
            <a:r>
              <a:rPr lang="en-US" dirty="0"/>
              <a:t>4.2.1.3 Vulnerability scanning</a:t>
            </a:r>
          </a:p>
          <a:p>
            <a:r>
              <a:rPr lang="en-US" dirty="0"/>
              <a:t>4.2.1.4 Credential attacks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4.2.1.5 Persistence</a:t>
            </a:r>
          </a:p>
          <a:p>
            <a:r>
              <a:rPr lang="en-US" dirty="0"/>
              <a:t>4.2.1.6 Configuration compliance</a:t>
            </a:r>
          </a:p>
          <a:p>
            <a:r>
              <a:rPr lang="en-US" dirty="0"/>
              <a:t>4.2.1.7 Evasion</a:t>
            </a:r>
          </a:p>
          <a:p>
            <a:r>
              <a:rPr lang="en-US" dirty="0"/>
              <a:t>4.2.1.8 </a:t>
            </a:r>
            <a:r>
              <a:rPr lang="en-US" dirty="0" err="1"/>
              <a:t>Decompilation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85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4.2.1.5 Persistence</a:t>
            </a:r>
          </a:p>
          <a:p>
            <a:r>
              <a:rPr lang="en-US" dirty="0"/>
              <a:t>4.2.1.6 Configuration compliance</a:t>
            </a:r>
          </a:p>
          <a:p>
            <a:r>
              <a:rPr lang="en-US" dirty="0"/>
              <a:t>4.2.1.7 Evasion</a:t>
            </a:r>
          </a:p>
          <a:p>
            <a:r>
              <a:rPr lang="en-US" dirty="0"/>
              <a:t>4.2.1.8 </a:t>
            </a:r>
            <a:r>
              <a:rPr lang="en-US" dirty="0" err="1"/>
              <a:t>Decompilation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3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4.2.1.5 Persistence</a:t>
            </a:r>
          </a:p>
          <a:p>
            <a:r>
              <a:rPr lang="en-US" dirty="0"/>
              <a:t>4.2.1.6 Configuration compliance</a:t>
            </a:r>
          </a:p>
          <a:p>
            <a:r>
              <a:rPr lang="en-US" dirty="0"/>
              <a:t>4.2.1.7 Evasion</a:t>
            </a:r>
          </a:p>
          <a:p>
            <a:r>
              <a:rPr lang="en-US" dirty="0"/>
              <a:t>4.2.1.8 </a:t>
            </a:r>
            <a:r>
              <a:rPr lang="en-US" dirty="0" err="1"/>
              <a:t>Decompilation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0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4.2.1.5 Persistence</a:t>
            </a:r>
          </a:p>
          <a:p>
            <a:r>
              <a:rPr lang="en-US" dirty="0"/>
              <a:t>4.2.1.6 Configuration compliance</a:t>
            </a:r>
          </a:p>
          <a:p>
            <a:r>
              <a:rPr lang="en-US" dirty="0"/>
              <a:t>4.2.1.7 Evasion</a:t>
            </a:r>
          </a:p>
          <a:p>
            <a:r>
              <a:rPr lang="en-US" dirty="0"/>
              <a:t>4.2.1.8 </a:t>
            </a:r>
            <a:r>
              <a:rPr lang="en-US" dirty="0" err="1"/>
              <a:t>Decompilation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8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4.2.1.9 Forensics</a:t>
            </a:r>
          </a:p>
          <a:p>
            <a:r>
              <a:rPr lang="en-US" dirty="0"/>
              <a:t>4.2.1.10 Debugging</a:t>
            </a:r>
          </a:p>
          <a:p>
            <a:r>
              <a:rPr lang="en-US" dirty="0"/>
              <a:t>4.2.1.11 Software assurance</a:t>
            </a:r>
          </a:p>
          <a:p>
            <a:r>
              <a:rPr lang="en-US" dirty="0"/>
              <a:t>4.2.1.11.1 Fuzzing</a:t>
            </a:r>
          </a:p>
          <a:p>
            <a:r>
              <a:rPr lang="en-US" dirty="0"/>
              <a:t>4.2.1.11.2 SAST</a:t>
            </a:r>
          </a:p>
          <a:p>
            <a:r>
              <a:rPr lang="en-US" dirty="0"/>
              <a:t>4.2.1.11.3 DAST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4.2.1.9 Forensics</a:t>
            </a:r>
          </a:p>
          <a:p>
            <a:r>
              <a:rPr lang="en-US" dirty="0"/>
              <a:t>4.2.1.10 Debugging</a:t>
            </a:r>
          </a:p>
          <a:p>
            <a:r>
              <a:rPr lang="en-US" dirty="0"/>
              <a:t>4.2.1.11 Software assurance</a:t>
            </a:r>
          </a:p>
          <a:p>
            <a:r>
              <a:rPr lang="en-US" dirty="0"/>
              <a:t>4.2.1.11.1 Fuzzing</a:t>
            </a:r>
          </a:p>
          <a:p>
            <a:r>
              <a:rPr lang="en-US" dirty="0"/>
              <a:t>4.2.1.11.2 SAST</a:t>
            </a:r>
          </a:p>
          <a:p>
            <a:r>
              <a:rPr lang="en-US" dirty="0"/>
              <a:t>4.2.1.11.3 DAST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4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4.2.1.9 Forensics</a:t>
            </a:r>
          </a:p>
          <a:p>
            <a:r>
              <a:rPr lang="en-US" dirty="0"/>
              <a:t>4.2.1.10 Debugging</a:t>
            </a:r>
          </a:p>
          <a:p>
            <a:r>
              <a:rPr lang="en-US" dirty="0"/>
              <a:t>4.2.1.11 Software assurance</a:t>
            </a:r>
          </a:p>
          <a:p>
            <a:r>
              <a:rPr lang="en-US" dirty="0"/>
              <a:t>4.2.1.11.1 Fuzzing</a:t>
            </a:r>
          </a:p>
          <a:p>
            <a:r>
              <a:rPr lang="en-US" dirty="0"/>
              <a:t>4.2.1.11.2 SAST</a:t>
            </a:r>
          </a:p>
          <a:p>
            <a:r>
              <a:rPr lang="en-US" dirty="0"/>
              <a:t>4.2.1.11.3 DAST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4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6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 Tools</a:t>
            </a:r>
          </a:p>
          <a:p>
            <a:r>
              <a:rPr lang="en-US" dirty="0"/>
              <a:t>4.2.2.1 Scanners</a:t>
            </a:r>
          </a:p>
          <a:p>
            <a:r>
              <a:rPr lang="en-US" dirty="0"/>
              <a:t>4.2.2.1.1 </a:t>
            </a:r>
            <a:r>
              <a:rPr lang="en-US" dirty="0" err="1"/>
              <a:t>Nikto</a:t>
            </a:r>
            <a:r>
              <a:rPr lang="en-US" dirty="0"/>
              <a:t> </a:t>
            </a:r>
          </a:p>
          <a:p>
            <a:r>
              <a:rPr lang="en-US" dirty="0"/>
              <a:t>4.2.2.1.2 OpenVAS</a:t>
            </a:r>
          </a:p>
          <a:p>
            <a:r>
              <a:rPr lang="en-US" dirty="0"/>
              <a:t>4.2.2.1.3 </a:t>
            </a:r>
            <a:r>
              <a:rPr lang="en-US" dirty="0" err="1"/>
              <a:t>SQLmap</a:t>
            </a:r>
            <a:endParaRPr lang="en-US" dirty="0"/>
          </a:p>
          <a:p>
            <a:r>
              <a:rPr lang="en-US" dirty="0"/>
              <a:t>4.2.2.1.4 Nessus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0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4.2.2.2 Credential testing tools</a:t>
            </a:r>
          </a:p>
          <a:p>
            <a:r>
              <a:rPr lang="en-US" dirty="0"/>
              <a:t>4.2.2.2.1 </a:t>
            </a:r>
            <a:r>
              <a:rPr lang="en-US" dirty="0" err="1"/>
              <a:t>Hashcat</a:t>
            </a:r>
            <a:endParaRPr lang="en-US" dirty="0"/>
          </a:p>
          <a:p>
            <a:r>
              <a:rPr lang="en-US" dirty="0"/>
              <a:t>4.2.2.2.2 Medusa</a:t>
            </a:r>
          </a:p>
          <a:p>
            <a:r>
              <a:rPr lang="en-US" dirty="0"/>
              <a:t>4.2.2.2.3 Hydra</a:t>
            </a:r>
          </a:p>
          <a:p>
            <a:r>
              <a:rPr lang="en-US" dirty="0"/>
              <a:t>4.2.2.2.4 </a:t>
            </a:r>
            <a:r>
              <a:rPr lang="en-US" dirty="0" err="1"/>
              <a:t>Cewl</a:t>
            </a:r>
            <a:endParaRPr lang="en-US" dirty="0"/>
          </a:p>
          <a:p>
            <a:r>
              <a:rPr lang="en-US" dirty="0"/>
              <a:t>4.2.2.2.5 John the Ripper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5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4.2.2.2.6 Cain and Abel</a:t>
            </a:r>
          </a:p>
          <a:p>
            <a:r>
              <a:rPr lang="en-US" dirty="0"/>
              <a:t>4.2.2.2.7 </a:t>
            </a:r>
            <a:r>
              <a:rPr lang="en-US" dirty="0" err="1"/>
              <a:t>Mimikatz</a:t>
            </a:r>
            <a:endParaRPr lang="en-US" dirty="0"/>
          </a:p>
          <a:p>
            <a:r>
              <a:rPr lang="en-US" dirty="0"/>
              <a:t>4.2.2.2.8 </a:t>
            </a:r>
            <a:r>
              <a:rPr lang="en-US" dirty="0" err="1"/>
              <a:t>Patator</a:t>
            </a:r>
            <a:endParaRPr lang="en-US" dirty="0"/>
          </a:p>
          <a:p>
            <a:r>
              <a:rPr lang="en-US" dirty="0"/>
              <a:t>4.2.2.2.9 </a:t>
            </a:r>
            <a:r>
              <a:rPr lang="en-US" dirty="0" err="1"/>
              <a:t>Dirbuster</a:t>
            </a:r>
            <a:endParaRPr lang="en-US" dirty="0"/>
          </a:p>
          <a:p>
            <a:r>
              <a:rPr lang="en-US" dirty="0"/>
              <a:t>4.2.2.2.10 W3AF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 Given a scenario, use Nmap to conduct information gathering exercises</a:t>
            </a:r>
          </a:p>
          <a:p>
            <a:r>
              <a:rPr lang="en-US" dirty="0"/>
              <a:t>4.1.1 SYN scan (-</a:t>
            </a:r>
            <a:r>
              <a:rPr lang="en-US" dirty="0" err="1"/>
              <a:t>sS</a:t>
            </a:r>
            <a:r>
              <a:rPr lang="en-US" dirty="0"/>
              <a:t>) vs. full connect scan (-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Nmap cookbook http://index-of.es/Networking/Nmap_cookbook-the-fat-free-guide-to-network-scanning.pdf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 Given a scenario, analyze tool output or data related to a penetration test.</a:t>
            </a:r>
          </a:p>
          <a:p>
            <a:r>
              <a:rPr lang="en-US" dirty="0"/>
              <a:t>4.3.1 Password cracking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4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4.3.2 Pass the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6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47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4.2.2.3 Debuggers</a:t>
            </a:r>
          </a:p>
          <a:p>
            <a:r>
              <a:rPr lang="en-US" dirty="0"/>
              <a:t>4.2.2.3.1 OLLYDBG</a:t>
            </a:r>
          </a:p>
          <a:p>
            <a:r>
              <a:rPr lang="en-US" dirty="0"/>
              <a:t>4.2.2.3.2 Immunity debugger</a:t>
            </a:r>
          </a:p>
          <a:p>
            <a:r>
              <a:rPr lang="en-US" dirty="0"/>
              <a:t>4.2.2.3.3 GDB</a:t>
            </a:r>
          </a:p>
          <a:p>
            <a:r>
              <a:rPr lang="en-US" dirty="0"/>
              <a:t>4.2.2.3.4 </a:t>
            </a:r>
            <a:r>
              <a:rPr lang="en-US" dirty="0" err="1"/>
              <a:t>WinDBG</a:t>
            </a:r>
            <a:endParaRPr lang="en-US" dirty="0"/>
          </a:p>
          <a:p>
            <a:r>
              <a:rPr lang="en-US" dirty="0"/>
              <a:t>4.2.2.3.5 IDA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5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4.2.2.4 Software assurance</a:t>
            </a:r>
          </a:p>
          <a:p>
            <a:r>
              <a:rPr lang="en-US" dirty="0"/>
              <a:t>4.2.2.4.1 </a:t>
            </a:r>
            <a:r>
              <a:rPr lang="en-US" dirty="0" err="1"/>
              <a:t>Findbugs</a:t>
            </a:r>
            <a:r>
              <a:rPr lang="en-US" dirty="0"/>
              <a:t>/</a:t>
            </a:r>
            <a:r>
              <a:rPr lang="en-US" dirty="0" err="1"/>
              <a:t>findsecbugs</a:t>
            </a:r>
            <a:endParaRPr lang="en-US" dirty="0"/>
          </a:p>
          <a:p>
            <a:r>
              <a:rPr lang="en-US" dirty="0"/>
              <a:t>4.2.2.4.2 Peach</a:t>
            </a:r>
          </a:p>
          <a:p>
            <a:r>
              <a:rPr lang="en-US" dirty="0"/>
              <a:t>4.2.2.4.3 Dynamo</a:t>
            </a:r>
          </a:p>
          <a:p>
            <a:r>
              <a:rPr lang="en-US" dirty="0"/>
              <a:t>4.2.2.4.4 AFL</a:t>
            </a:r>
          </a:p>
          <a:p>
            <a:r>
              <a:rPr lang="en-US" dirty="0"/>
              <a:t>4.2.2.4.5 SonarQube</a:t>
            </a:r>
          </a:p>
          <a:p>
            <a:r>
              <a:rPr lang="en-US" dirty="0"/>
              <a:t>4.2.2.4.6 YASCA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6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10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4.2.2.5 OSINT</a:t>
            </a:r>
          </a:p>
          <a:p>
            <a:r>
              <a:rPr lang="en-US" dirty="0"/>
              <a:t>4.2.2.5.1 </a:t>
            </a:r>
            <a:r>
              <a:rPr lang="en-US" dirty="0" err="1"/>
              <a:t>Whois</a:t>
            </a:r>
            <a:endParaRPr lang="en-US" dirty="0"/>
          </a:p>
          <a:p>
            <a:r>
              <a:rPr lang="en-US" dirty="0"/>
              <a:t>4.2.2.5.2 </a:t>
            </a:r>
            <a:r>
              <a:rPr lang="en-US" dirty="0" err="1"/>
              <a:t>Nslookup</a:t>
            </a:r>
            <a:endParaRPr lang="en-US" dirty="0"/>
          </a:p>
          <a:p>
            <a:r>
              <a:rPr lang="en-US" dirty="0"/>
              <a:t>4.2.2.5.3 </a:t>
            </a:r>
            <a:r>
              <a:rPr lang="en-US" dirty="0" err="1"/>
              <a:t>Foca</a:t>
            </a:r>
            <a:endParaRPr lang="en-US" dirty="0"/>
          </a:p>
          <a:p>
            <a:r>
              <a:rPr lang="en-US" dirty="0"/>
              <a:t>4.2.2.5.4 </a:t>
            </a:r>
            <a:r>
              <a:rPr lang="en-US" dirty="0" err="1"/>
              <a:t>Theharvester</a:t>
            </a:r>
            <a:endParaRPr lang="en-US" dirty="0"/>
          </a:p>
          <a:p>
            <a:r>
              <a:rPr lang="en-US" dirty="0"/>
              <a:t>4.2.2.5.5 Shodan</a:t>
            </a:r>
          </a:p>
          <a:p>
            <a:r>
              <a:rPr lang="en-US" dirty="0"/>
              <a:t>4.2.2.5.6 </a:t>
            </a:r>
            <a:r>
              <a:rPr lang="en-US" dirty="0" err="1"/>
              <a:t>Maltego</a:t>
            </a:r>
            <a:endParaRPr lang="en-US" dirty="0"/>
          </a:p>
          <a:p>
            <a:r>
              <a:rPr lang="en-US" dirty="0"/>
              <a:t>4.2.2.5.7 Recon-NG</a:t>
            </a:r>
          </a:p>
          <a:p>
            <a:r>
              <a:rPr lang="en-US" dirty="0"/>
              <a:t>4.2.2.5.8 </a:t>
            </a:r>
            <a:r>
              <a:rPr lang="en-US" dirty="0" err="1"/>
              <a:t>Censys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4.3.2 Pass the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4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7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4.2.2.6 Wireless</a:t>
            </a:r>
          </a:p>
          <a:p>
            <a:r>
              <a:rPr lang="en-US" dirty="0"/>
              <a:t>4.2.2.6.1 </a:t>
            </a:r>
            <a:r>
              <a:rPr lang="en-US" dirty="0" err="1"/>
              <a:t>Aircrack</a:t>
            </a:r>
            <a:r>
              <a:rPr lang="en-US" dirty="0"/>
              <a:t>-NG</a:t>
            </a:r>
          </a:p>
          <a:p>
            <a:r>
              <a:rPr lang="en-US" dirty="0"/>
              <a:t>4.2.2.6.2 Kismet</a:t>
            </a:r>
          </a:p>
          <a:p>
            <a:r>
              <a:rPr lang="en-US" dirty="0"/>
              <a:t>4.2.2.6.3 </a:t>
            </a:r>
            <a:r>
              <a:rPr lang="en-US" dirty="0" err="1"/>
              <a:t>WiFite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 Given a scenario, use Nmap to conduct information gathering exercises</a:t>
            </a:r>
          </a:p>
          <a:p>
            <a:r>
              <a:rPr lang="en-US" dirty="0"/>
              <a:t>4.1.1 SYN scan (-</a:t>
            </a:r>
            <a:r>
              <a:rPr lang="en-US" dirty="0" err="1"/>
              <a:t>sS</a:t>
            </a:r>
            <a:r>
              <a:rPr lang="en-US" dirty="0"/>
              <a:t>) vs. full connect scan (-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Nmap cookbook http://index-of.es/Networking/Nmap_cookbook-the-fat-free-guide-to-network-scanning.pdf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23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4.2.2.7 Web proxies</a:t>
            </a:r>
          </a:p>
          <a:p>
            <a:r>
              <a:rPr lang="en-US" dirty="0"/>
              <a:t>4.2.2.7.1 OWASP ZAP</a:t>
            </a:r>
          </a:p>
          <a:p>
            <a:r>
              <a:rPr lang="en-US" dirty="0"/>
              <a:t>4.2.2.7.2 Burp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0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4.2.2.8 Social engineering tools</a:t>
            </a:r>
          </a:p>
          <a:p>
            <a:r>
              <a:rPr lang="en-US" dirty="0"/>
              <a:t>4.2.2.8.1 SET</a:t>
            </a:r>
          </a:p>
          <a:p>
            <a:r>
              <a:rPr lang="en-US" dirty="0"/>
              <a:t>4.2.2.8.2 </a:t>
            </a:r>
            <a:r>
              <a:rPr lang="en-US" dirty="0" err="1"/>
              <a:t>BeEF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3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4.3.5 Proxying a connection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87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64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4.2.2.9 Remote access tools</a:t>
            </a:r>
          </a:p>
          <a:p>
            <a:r>
              <a:rPr lang="en-US" dirty="0"/>
              <a:t>4.2.2.9.1 SSH</a:t>
            </a:r>
          </a:p>
          <a:p>
            <a:r>
              <a:rPr lang="en-US" dirty="0"/>
              <a:t>4.2.2.9.2 NCAT</a:t>
            </a:r>
          </a:p>
          <a:p>
            <a:r>
              <a:rPr lang="en-US" dirty="0"/>
              <a:t>4.2.2.9.3 NETCAT</a:t>
            </a:r>
          </a:p>
          <a:p>
            <a:r>
              <a:rPr lang="en-US" dirty="0"/>
              <a:t>4.2.2.9.4 </a:t>
            </a:r>
            <a:r>
              <a:rPr lang="en-US" dirty="0" err="1"/>
              <a:t>Proxychains</a:t>
            </a:r>
            <a:endParaRPr lang="en-US" dirty="0"/>
          </a:p>
          <a:p>
            <a:endParaRPr lang="en-US" dirty="0"/>
          </a:p>
          <a:p>
            <a:r>
              <a:rPr lang="en-US" dirty="0"/>
              <a:t>NCAT and NETCAT can:</a:t>
            </a:r>
          </a:p>
          <a:p>
            <a:r>
              <a:rPr lang="en-US" dirty="0"/>
              <a:t>	Connect to any port</a:t>
            </a:r>
          </a:p>
          <a:p>
            <a:r>
              <a:rPr lang="en-US" dirty="0"/>
              <a:t>	Set up bind and reverse shells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07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4.3.3 Setting up a bind shell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7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4.3.4 Getting a reverse shell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6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703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4.2.2.10 </a:t>
            </a:r>
            <a:r>
              <a:rPr lang="en-US" dirty="0"/>
              <a:t>Networking tools</a:t>
            </a:r>
          </a:p>
          <a:p>
            <a:r>
              <a:rPr lang="en-US" dirty="0"/>
              <a:t>4.2.2.10.1 Wireshark</a:t>
            </a:r>
          </a:p>
          <a:p>
            <a:r>
              <a:rPr lang="en-US" dirty="0"/>
              <a:t>4.2.2.10.2 </a:t>
            </a:r>
            <a:r>
              <a:rPr lang="en-US" dirty="0" err="1"/>
              <a:t>Hping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85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4.2.2.11 Mobile tools</a:t>
            </a:r>
          </a:p>
          <a:p>
            <a:r>
              <a:rPr lang="en-US" dirty="0"/>
              <a:t>4.2.2.11.1 </a:t>
            </a:r>
            <a:r>
              <a:rPr lang="en-US" dirty="0" err="1"/>
              <a:t>Androzer</a:t>
            </a:r>
            <a:endParaRPr lang="en-US" dirty="0"/>
          </a:p>
          <a:p>
            <a:r>
              <a:rPr lang="en-US" dirty="0"/>
              <a:t>4.2.2.11.2 APKX</a:t>
            </a:r>
          </a:p>
          <a:p>
            <a:r>
              <a:rPr lang="en-US" dirty="0"/>
              <a:t>4.2.2.11.3 APK 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9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4.1.2 Port selection (-p)</a:t>
            </a:r>
          </a:p>
          <a:p>
            <a:r>
              <a:rPr lang="en-US" dirty="0"/>
              <a:t>4.1.3 Service identification (-</a:t>
            </a:r>
            <a:r>
              <a:rPr lang="en-US" dirty="0" err="1"/>
              <a:t>sV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14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Ethical Hacking and CompTIA PenTest+ Exam Prep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2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4.2.2.12 MISC</a:t>
            </a:r>
          </a:p>
          <a:p>
            <a:r>
              <a:rPr lang="en-US" dirty="0"/>
              <a:t>4.2.2.12.1 </a:t>
            </a:r>
            <a:r>
              <a:rPr lang="en-US" dirty="0" err="1"/>
              <a:t>Searchsploit</a:t>
            </a:r>
            <a:endParaRPr lang="en-US" dirty="0"/>
          </a:p>
          <a:p>
            <a:r>
              <a:rPr lang="en-US" dirty="0"/>
              <a:t>4.2.2.12.2 </a:t>
            </a:r>
            <a:r>
              <a:rPr lang="en-US" dirty="0" err="1"/>
              <a:t>Powersploit</a:t>
            </a:r>
            <a:endParaRPr lang="en-US" dirty="0"/>
          </a:p>
          <a:p>
            <a:r>
              <a:rPr lang="en-US" dirty="0"/>
              <a:t>4.2.2.12.3 Responder</a:t>
            </a:r>
          </a:p>
          <a:p>
            <a:r>
              <a:rPr lang="en-US" dirty="0"/>
              <a:t>4.2.2.12.4 </a:t>
            </a:r>
            <a:r>
              <a:rPr lang="en-US" dirty="0" err="1"/>
              <a:t>Impacket</a:t>
            </a:r>
            <a:endParaRPr lang="en-US" dirty="0"/>
          </a:p>
          <a:p>
            <a:r>
              <a:rPr lang="en-US" dirty="0"/>
              <a:t>4.2.2.12.5 Empire</a:t>
            </a:r>
          </a:p>
          <a:p>
            <a:r>
              <a:rPr lang="en-US" dirty="0"/>
              <a:t>4.2.2.12.6 Metasploit framework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3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Source: CompTIA PenTest+ (PT0-001) with Michael Solomon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50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 Given a scenario, analyze a basic script (limited to Bash, Python, Ruby, and PowerShell).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03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 Given a scenario, analyze a basic script (limited to Bash, Python, Ruby, and PowerShell).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577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 Given a scenario, analyze a basic script (limited to Bash, Python, Ruby, and PowerShell).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75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 Given a scenario, analyze a basic script (limited to Bash, Python, Ruby, and PowerShell).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245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 Given a scenario, analyze a basic script (limited to Bash, Python, Ruby, and PowerShell).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16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 Given a scenario, analyze a basic script (limited to Bash, Python, Ruby, and PowerShell).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05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4.4.4 Bash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4.1.2 Port selection (-p)</a:t>
            </a:r>
          </a:p>
          <a:p>
            <a:r>
              <a:rPr lang="en-US" dirty="0"/>
              <a:t>4.1.3 Service identification (-</a:t>
            </a:r>
            <a:r>
              <a:rPr lang="en-US" dirty="0" err="1"/>
              <a:t>sV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8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4.4.4 Bash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623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4.4.3 Bash Substitutions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46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772">
              <a:defRPr/>
            </a:pPr>
            <a:r>
              <a:rPr lang="en-US" dirty="0"/>
              <a:t>4.4.3 Bash Substitutions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30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4.4.5 Bash Common operations</a:t>
            </a:r>
          </a:p>
          <a:p>
            <a:r>
              <a:rPr lang="en-US" dirty="0"/>
              <a:t>4.4.5.1 String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224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4.4.5 Bash Common operations</a:t>
            </a:r>
          </a:p>
          <a:p>
            <a:r>
              <a:rPr lang="en-US" dirty="0"/>
              <a:t>4.4.5.2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53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Bash Logic</a:t>
            </a:r>
          </a:p>
          <a:p>
            <a:r>
              <a:rPr lang="en-US" dirty="0"/>
              <a:t>4.4.1.1 Looping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1 2 3 4 5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{1..5}</a:t>
            </a:r>
          </a:p>
          <a:p>
            <a:r>
              <a:rPr lang="en-US" dirty="0"/>
              <a:t>for (( ctr=1; ctr&lt;=10; </a:t>
            </a:r>
            <a:r>
              <a:rPr lang="en-US" dirty="0" err="1"/>
              <a:t>c++</a:t>
            </a:r>
            <a:r>
              <a:rPr lang="en-US" dirty="0"/>
              <a:t>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574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Bash Logic</a:t>
            </a:r>
          </a:p>
          <a:p>
            <a:r>
              <a:rPr lang="en-US" dirty="0"/>
              <a:t>4.4.1.2 Flow control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02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Bash Logic</a:t>
            </a:r>
          </a:p>
          <a:p>
            <a:r>
              <a:rPr lang="en-US" dirty="0"/>
              <a:t>4.4.1.2 Flow control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4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Bash Logic</a:t>
            </a:r>
          </a:p>
          <a:p>
            <a:r>
              <a:rPr lang="en-US" dirty="0"/>
              <a:t>4.4.1.2 Flow control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18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https://pentestlab.blog/2012/11/12/creating-a-tcp-port-scanner-in-bash/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2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4.1.4 OS fingerprinting (-O)</a:t>
            </a:r>
          </a:p>
          <a:p>
            <a:r>
              <a:rPr lang="en-US" dirty="0"/>
              <a:t>4.1.5 Disabling ping (-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r>
              <a:rPr lang="en-US" dirty="0"/>
              <a:t>4.1.6 Target input file (-</a:t>
            </a:r>
            <a:r>
              <a:rPr lang="en-US" dirty="0" err="1"/>
              <a:t>iL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4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4.4.2 Bash I/O</a:t>
            </a:r>
          </a:p>
          <a:p>
            <a:r>
              <a:rPr lang="en-US" dirty="0"/>
              <a:t>4.4.2.1 File vs. terminal vs.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61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4.4.6 Bash Error handling</a:t>
            </a:r>
          </a:p>
          <a:p>
            <a:r>
              <a:rPr lang="en-US" dirty="0"/>
              <a:t>4.4.7 Bash Arrays</a:t>
            </a:r>
          </a:p>
          <a:p>
            <a:endParaRPr lang="en-US" dirty="0"/>
          </a:p>
          <a:p>
            <a:pPr lvl="1"/>
            <a:r>
              <a:rPr lang="en-US" dirty="0" err="1"/>
              <a:t>bashArray</a:t>
            </a:r>
            <a:r>
              <a:rPr lang="en-US" dirty="0"/>
              <a:t> = (val1, val2, val3)	OR declare –a </a:t>
            </a:r>
            <a:r>
              <a:rPr lang="en-US" dirty="0" err="1"/>
              <a:t>bashArray</a:t>
            </a:r>
            <a:r>
              <a:rPr lang="en-US" dirty="0"/>
              <a:t> = (</a:t>
            </a:r>
            <a:r>
              <a:rPr lang="en-US" dirty="0" err="1"/>
              <a:t>val</a:t>
            </a:r>
            <a:r>
              <a:rPr lang="en-US" dirty="0"/>
              <a:t>, val2, val3)</a:t>
            </a:r>
          </a:p>
          <a:p>
            <a:pPr lvl="1"/>
            <a:r>
              <a:rPr lang="en-US" dirty="0" err="1"/>
              <a:t>arrayLength</a:t>
            </a:r>
            <a:r>
              <a:rPr lang="en-US" dirty="0"/>
              <a:t>=${#array[@]}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${</a:t>
            </a:r>
            <a:r>
              <a:rPr lang="en-US" dirty="0" err="1"/>
              <a:t>bashArray</a:t>
            </a:r>
            <a:r>
              <a:rPr lang="en-US" dirty="0"/>
              <a:t>[@]}</a:t>
            </a:r>
          </a:p>
          <a:p>
            <a:pPr lvl="1"/>
            <a:r>
              <a:rPr lang="en-US" dirty="0"/>
              <a:t>do</a:t>
            </a:r>
          </a:p>
          <a:p>
            <a:pPr lvl="2"/>
            <a:r>
              <a:rPr lang="en-US" dirty="0"/>
              <a:t>echo $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89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4.4.6 Bash Error handling</a:t>
            </a:r>
          </a:p>
          <a:p>
            <a:r>
              <a:rPr lang="en-US" dirty="0"/>
              <a:t>4.4.7 Bash Arrays</a:t>
            </a:r>
          </a:p>
          <a:p>
            <a:endParaRPr lang="en-US" dirty="0"/>
          </a:p>
          <a:p>
            <a:pPr lvl="1"/>
            <a:r>
              <a:rPr lang="en-US" dirty="0" err="1"/>
              <a:t>bashArray</a:t>
            </a:r>
            <a:r>
              <a:rPr lang="en-US" dirty="0"/>
              <a:t> = (val1, val2, val3)	OR declare –a </a:t>
            </a:r>
            <a:r>
              <a:rPr lang="en-US" dirty="0" err="1"/>
              <a:t>bashArray</a:t>
            </a:r>
            <a:r>
              <a:rPr lang="en-US" dirty="0"/>
              <a:t> = (</a:t>
            </a:r>
            <a:r>
              <a:rPr lang="en-US" dirty="0" err="1"/>
              <a:t>val</a:t>
            </a:r>
            <a:r>
              <a:rPr lang="en-US" dirty="0"/>
              <a:t>, val2, val3)</a:t>
            </a:r>
          </a:p>
          <a:p>
            <a:pPr lvl="1"/>
            <a:r>
              <a:rPr lang="en-US" dirty="0" err="1"/>
              <a:t>arrayLength</a:t>
            </a:r>
            <a:r>
              <a:rPr lang="en-US" dirty="0"/>
              <a:t>=${#array[@]}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${</a:t>
            </a:r>
            <a:r>
              <a:rPr lang="en-US" dirty="0" err="1"/>
              <a:t>bashArray</a:t>
            </a:r>
            <a:r>
              <a:rPr lang="en-US" dirty="0"/>
              <a:t>[@]}</a:t>
            </a:r>
          </a:p>
          <a:p>
            <a:pPr lvl="1"/>
            <a:r>
              <a:rPr lang="en-US" dirty="0"/>
              <a:t>do</a:t>
            </a:r>
          </a:p>
          <a:p>
            <a:pPr lvl="2"/>
            <a:r>
              <a:rPr lang="en-US" dirty="0"/>
              <a:t>echo $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4903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4.4.8 Bash Encoding/decoding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23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4.4.8 Bash Encoding/decoding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01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https://pentestlab.blog/2012/11/12/creating-a-tcp-port-scanner-in-bash/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4.4.4 PowerShell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90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4.4.4 PowerShell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23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7">
              <a:defRPr/>
            </a:pPr>
            <a:r>
              <a:rPr lang="en-US" dirty="0"/>
              <a:t>4.4.3 PowerShell Substitutions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22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4.4.5 PowerShell Common operations</a:t>
            </a:r>
          </a:p>
          <a:p>
            <a:r>
              <a:rPr lang="en-US" dirty="0"/>
              <a:t>4.4.5.1 String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4.1.4 OS fingerprinting (-O)</a:t>
            </a:r>
          </a:p>
          <a:p>
            <a:r>
              <a:rPr lang="en-US" dirty="0"/>
              <a:t>4.1.5 Disabling ping (-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r>
              <a:rPr lang="en-US" dirty="0"/>
              <a:t>4.1.6 Target input file (-</a:t>
            </a:r>
            <a:r>
              <a:rPr lang="en-US" dirty="0" err="1"/>
              <a:t>iL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4.4.5 PowerShell Common operations</a:t>
            </a:r>
          </a:p>
          <a:p>
            <a:r>
              <a:rPr lang="en-US" dirty="0"/>
              <a:t>4.4.5.2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660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PowerShell Logic</a:t>
            </a:r>
          </a:p>
          <a:p>
            <a:r>
              <a:rPr lang="en-US" dirty="0"/>
              <a:t>4.4.1.1 Looping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4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PowerShell Logic</a:t>
            </a:r>
          </a:p>
          <a:p>
            <a:r>
              <a:rPr lang="en-US" dirty="0"/>
              <a:t>4.4.1.2 Flow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83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4.4.2 PowerShell I/O</a:t>
            </a:r>
          </a:p>
          <a:p>
            <a:r>
              <a:rPr lang="en-US" dirty="0"/>
              <a:t>4.4.2.1 File vs. terminal vs.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47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4.4.6 PowerShell Error handling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843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4.4.7 PowerShell Arrays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547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4.4.8 PowerShell Encoding/decoding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adsecurity.org</a:t>
            </a:r>
            <a:r>
              <a:rPr lang="en-US" dirty="0"/>
              <a:t>/?p=478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41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-----------------------------------------------------------------------------</a:t>
            </a:r>
          </a:p>
          <a:p>
            <a:r>
              <a:rPr lang="en-US" dirty="0"/>
              <a:t># Script: PoshPortScanner.ps1</a:t>
            </a:r>
          </a:p>
          <a:p>
            <a:r>
              <a:rPr lang="en-US" dirty="0"/>
              <a:t># Author: ed </a:t>
            </a:r>
            <a:r>
              <a:rPr lang="en-US" dirty="0" err="1"/>
              <a:t>wilson</a:t>
            </a:r>
            <a:r>
              <a:rPr lang="en-US" dirty="0"/>
              <a:t>, </a:t>
            </a:r>
            <a:r>
              <a:rPr lang="en-US" dirty="0" err="1"/>
              <a:t>msft</a:t>
            </a:r>
            <a:endParaRPr lang="en-US" dirty="0"/>
          </a:p>
          <a:p>
            <a:r>
              <a:rPr lang="en-US" dirty="0"/>
              <a:t># Date: 02/19/2014 15:17:33</a:t>
            </a:r>
          </a:p>
          <a:p>
            <a:r>
              <a:rPr lang="en-US" dirty="0"/>
              <a:t># Keywords: Security, Networking, </a:t>
            </a:r>
            <a:r>
              <a:rPr lang="en-US" dirty="0" err="1"/>
              <a:t>Tcp</a:t>
            </a:r>
            <a:r>
              <a:rPr lang="en-US" dirty="0"/>
              <a:t>/IP, Monitoring</a:t>
            </a:r>
          </a:p>
          <a:p>
            <a:r>
              <a:rPr lang="en-US" dirty="0"/>
              <a:t># comments: This script scans a range of IP addresses for web servers listening</a:t>
            </a:r>
          </a:p>
          <a:p>
            <a:r>
              <a:rPr lang="en-US" dirty="0"/>
              <a:t># to port 80. It is a useful audit tool, because there are lots of software and</a:t>
            </a:r>
          </a:p>
          <a:p>
            <a:r>
              <a:rPr lang="en-US" dirty="0"/>
              <a:t># devices that setup web servers for management, but that do not necessarily</a:t>
            </a:r>
          </a:p>
          <a:p>
            <a:r>
              <a:rPr lang="en-US" dirty="0"/>
              <a:t># inform about them.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-----------------------------------------------------------------------------</a:t>
            </a:r>
          </a:p>
          <a:p>
            <a:r>
              <a:rPr lang="en-US" dirty="0"/>
              <a:t>$port = 80</a:t>
            </a:r>
          </a:p>
          <a:p>
            <a:r>
              <a:rPr lang="en-US" dirty="0"/>
              <a:t>$net = "192.168.0"</a:t>
            </a:r>
          </a:p>
          <a:p>
            <a:r>
              <a:rPr lang="en-US" dirty="0"/>
              <a:t>$range = 1..254</a:t>
            </a:r>
          </a:p>
          <a:p>
            <a:r>
              <a:rPr lang="en-US" dirty="0"/>
              <a:t>foreach ($r in $range)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$</a:t>
            </a:r>
            <a:r>
              <a:rPr lang="en-US" dirty="0" err="1"/>
              <a:t>ip</a:t>
            </a:r>
            <a:r>
              <a:rPr lang="en-US" dirty="0"/>
              <a:t> = "{0}.{1}" -F $</a:t>
            </a:r>
            <a:r>
              <a:rPr lang="en-US" dirty="0" err="1"/>
              <a:t>net,$r</a:t>
            </a:r>
            <a:endParaRPr lang="en-US" dirty="0"/>
          </a:p>
          <a:p>
            <a:r>
              <a:rPr lang="en-US" dirty="0"/>
              <a:t> if(Test-Connection -</a:t>
            </a:r>
            <a:r>
              <a:rPr lang="en-US" dirty="0" err="1"/>
              <a:t>BufferSize</a:t>
            </a:r>
            <a:r>
              <a:rPr lang="en-US" dirty="0"/>
              <a:t> 32 -Count 1 -Quiet -</a:t>
            </a:r>
            <a:r>
              <a:rPr lang="en-US" dirty="0" err="1"/>
              <a:t>ComputerName</a:t>
            </a:r>
            <a:r>
              <a:rPr lang="en-US" dirty="0"/>
              <a:t> $</a:t>
            </a:r>
            <a:r>
              <a:rPr lang="en-US" dirty="0" err="1"/>
              <a:t>ip</a:t>
            </a:r>
            <a:r>
              <a:rPr lang="en-US" dirty="0"/>
              <a:t>)</a:t>
            </a:r>
          </a:p>
          <a:p>
            <a:r>
              <a:rPr lang="en-US" dirty="0"/>
              <a:t>   {</a:t>
            </a:r>
          </a:p>
          <a:p>
            <a:r>
              <a:rPr lang="en-US" dirty="0"/>
              <a:t>     $socket = new-object </a:t>
            </a:r>
            <a:r>
              <a:rPr lang="en-US" dirty="0" err="1"/>
              <a:t>System.Net.Sockets.TcpClient</a:t>
            </a:r>
            <a:r>
              <a:rPr lang="en-US" dirty="0"/>
              <a:t>($</a:t>
            </a:r>
            <a:r>
              <a:rPr lang="en-US" dirty="0" err="1"/>
              <a:t>ip</a:t>
            </a:r>
            <a:r>
              <a:rPr lang="en-US" dirty="0"/>
              <a:t>, $port)</a:t>
            </a:r>
          </a:p>
          <a:p>
            <a:r>
              <a:rPr lang="en-US" dirty="0"/>
              <a:t>     If($</a:t>
            </a:r>
            <a:r>
              <a:rPr lang="en-US" dirty="0" err="1"/>
              <a:t>socket.Connected</a:t>
            </a:r>
            <a:r>
              <a:rPr lang="en-US" dirty="0"/>
              <a:t>)</a:t>
            </a:r>
          </a:p>
          <a:p>
            <a:r>
              <a:rPr lang="en-US" dirty="0"/>
              <a:t>       {</a:t>
            </a:r>
          </a:p>
          <a:p>
            <a:r>
              <a:rPr lang="en-US" dirty="0"/>
              <a:t>        "$</a:t>
            </a:r>
            <a:r>
              <a:rPr lang="en-US" dirty="0" err="1"/>
              <a:t>ip</a:t>
            </a:r>
            <a:r>
              <a:rPr lang="en-US" dirty="0"/>
              <a:t> listening to port $port"</a:t>
            </a:r>
          </a:p>
          <a:p>
            <a:r>
              <a:rPr lang="en-US" dirty="0"/>
              <a:t>        $</a:t>
            </a:r>
            <a:r>
              <a:rPr lang="en-US" dirty="0" err="1"/>
              <a:t>socket.Close</a:t>
            </a:r>
            <a:r>
              <a:rPr lang="en-US" dirty="0"/>
              <a:t>() }</a:t>
            </a:r>
          </a:p>
          <a:p>
            <a:r>
              <a:rPr lang="en-US" dirty="0"/>
              <a:t>         }</a:t>
            </a:r>
          </a:p>
          <a:p>
            <a:r>
              <a:rPr lang="en-US" dirty="0"/>
              <a:t> 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213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4.4.4 Ruby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87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4.4.3 Ruby Substitutions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4.1.7 Timing (-T)</a:t>
            </a:r>
          </a:p>
          <a:p>
            <a:r>
              <a:rPr lang="en-US" dirty="0"/>
              <a:t>4.1.8 Output parameters</a:t>
            </a:r>
          </a:p>
          <a:p>
            <a:r>
              <a:rPr lang="en-US" dirty="0"/>
              <a:t>4.1.8.1 -</a:t>
            </a:r>
            <a:r>
              <a:rPr lang="en-US" dirty="0" err="1"/>
              <a:t>oA</a:t>
            </a:r>
            <a:endParaRPr lang="en-US" dirty="0"/>
          </a:p>
          <a:p>
            <a:r>
              <a:rPr lang="en-US" dirty="0"/>
              <a:t>4.1.8.2 -</a:t>
            </a:r>
            <a:r>
              <a:rPr lang="en-US" dirty="0" err="1"/>
              <a:t>oN</a:t>
            </a:r>
            <a:endParaRPr lang="en-US" dirty="0"/>
          </a:p>
          <a:p>
            <a:r>
              <a:rPr lang="en-US" dirty="0"/>
              <a:t>4.1.8.3 -</a:t>
            </a:r>
            <a:r>
              <a:rPr lang="en-US" dirty="0" err="1"/>
              <a:t>oG</a:t>
            </a:r>
            <a:endParaRPr lang="en-US" dirty="0"/>
          </a:p>
          <a:p>
            <a:r>
              <a:rPr lang="en-US" dirty="0"/>
              <a:t>4.1.8.4 –</a:t>
            </a:r>
            <a:r>
              <a:rPr lang="en-US" dirty="0" err="1"/>
              <a:t>oX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–</a:t>
            </a:r>
            <a:r>
              <a:rPr lang="en-US" dirty="0" err="1"/>
              <a:t>oS</a:t>
            </a:r>
            <a:r>
              <a:rPr lang="en-US" dirty="0"/>
              <a:t> (script kiddie format)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943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4.4.5 Ruby Common operations</a:t>
            </a:r>
          </a:p>
          <a:p>
            <a:r>
              <a:rPr lang="en-US" dirty="0"/>
              <a:t>4.4.5.1 String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06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4.4.5 Ruby Common operations</a:t>
            </a:r>
          </a:p>
          <a:p>
            <a:r>
              <a:rPr lang="en-US" dirty="0"/>
              <a:t>4.4.5.2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4551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Ruby Logic</a:t>
            </a:r>
          </a:p>
          <a:p>
            <a:r>
              <a:rPr lang="en-US" dirty="0"/>
              <a:t>4.4.1.1 Looping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56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Ruby Logic</a:t>
            </a:r>
          </a:p>
          <a:p>
            <a:r>
              <a:rPr lang="en-US" dirty="0"/>
              <a:t>4.4.1.2 Flow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0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 Ruby Logic</a:t>
            </a:r>
          </a:p>
          <a:p>
            <a:r>
              <a:rPr lang="en-US" dirty="0"/>
              <a:t>4.4.1.2 Flow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40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4.4.2 Ruby I/O</a:t>
            </a:r>
          </a:p>
          <a:p>
            <a:r>
              <a:rPr lang="en-US" dirty="0"/>
              <a:t>4.4.2.1 File vs. terminal vs. network</a:t>
            </a:r>
          </a:p>
          <a:p>
            <a:endParaRPr lang="en-US" dirty="0"/>
          </a:p>
          <a:p>
            <a:r>
              <a:rPr lang="en-US" dirty="0"/>
              <a:t>require 'socket' client = </a:t>
            </a:r>
            <a:r>
              <a:rPr lang="en-US" dirty="0" err="1"/>
              <a:t>TCPSocket.open</a:t>
            </a:r>
            <a:r>
              <a:rPr lang="en-US" dirty="0"/>
              <a:t>('localhost', 'finger') </a:t>
            </a:r>
            <a:r>
              <a:rPr lang="en-US" dirty="0" err="1"/>
              <a:t>client.send</a:t>
            </a:r>
            <a:r>
              <a:rPr lang="en-US" dirty="0"/>
              <a:t>("oracle\n", 0)    # 0 means standard packet puts </a:t>
            </a:r>
            <a:r>
              <a:rPr lang="en-US" dirty="0" err="1"/>
              <a:t>client.readlines</a:t>
            </a:r>
            <a:r>
              <a:rPr lang="en-US" dirty="0"/>
              <a:t> </a:t>
            </a:r>
            <a:r>
              <a:rPr lang="en-US" dirty="0" err="1"/>
              <a:t>client.close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68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4.4.6 Ruby Error handling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00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4.4.7 Ruby Arrays</a:t>
            </a:r>
          </a:p>
          <a:p>
            <a:r>
              <a:rPr lang="en-US" dirty="0"/>
              <a:t>4.4.8 Ruby Encoding/decoding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926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4.4.7 Ruby Arrays</a:t>
            </a:r>
          </a:p>
          <a:p>
            <a:r>
              <a:rPr lang="en-US" dirty="0"/>
              <a:t>4.4.8 Ruby Encoding/decoding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9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http://www.rubyguides.com/2016/11/port-scanner-in-ruby/</a:t>
            </a:r>
          </a:p>
          <a:p>
            <a:r>
              <a:rPr lang="en-US" dirty="0"/>
              <a:t>https://www.sitepoint.com/build-a-port-scanner-in-ruby/</a:t>
            </a:r>
          </a:p>
          <a:p>
            <a:endParaRPr lang="en-US" dirty="0"/>
          </a:p>
          <a:p>
            <a:pPr fontAlgn="base" latinLnBrk="1"/>
            <a:r>
              <a:rPr lang="en-US" dirty="0"/>
              <a:t>require 'socket'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/>
              <a:t>TIMEOUT = 2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/>
              <a:t>def </a:t>
            </a:r>
            <a:r>
              <a:rPr lang="en-US" dirty="0" err="1"/>
              <a:t>scan_port</a:t>
            </a:r>
            <a:r>
              <a:rPr lang="en-US" dirty="0"/>
              <a:t>(port)</a:t>
            </a:r>
          </a:p>
          <a:p>
            <a:pPr fontAlgn="base" latinLnBrk="1"/>
            <a:r>
              <a:rPr lang="en-US" dirty="0"/>
              <a:t>  socket      = </a:t>
            </a:r>
            <a:r>
              <a:rPr lang="en-US" dirty="0" err="1"/>
              <a:t>Socket.new</a:t>
            </a:r>
            <a:r>
              <a:rPr lang="en-US" dirty="0"/>
              <a:t>(:INET, :STREAM)</a:t>
            </a:r>
          </a:p>
          <a:p>
            <a:pPr fontAlgn="base" latinLnBrk="1"/>
            <a:r>
              <a:rPr lang="en-US" dirty="0"/>
              <a:t>  </a:t>
            </a:r>
            <a:r>
              <a:rPr lang="en-US" dirty="0" err="1"/>
              <a:t>remote_addr</a:t>
            </a:r>
            <a:r>
              <a:rPr lang="en-US" dirty="0"/>
              <a:t> = </a:t>
            </a:r>
            <a:r>
              <a:rPr lang="en-US" dirty="0" err="1"/>
              <a:t>Socket.sockaddr_in</a:t>
            </a:r>
            <a:r>
              <a:rPr lang="en-US" dirty="0"/>
              <a:t>(port, 'www.example.com')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/>
              <a:t>  begin</a:t>
            </a:r>
          </a:p>
          <a:p>
            <a:pPr fontAlgn="base" latinLnBrk="1"/>
            <a:r>
              <a:rPr lang="en-US" dirty="0"/>
              <a:t>    </a:t>
            </a:r>
            <a:r>
              <a:rPr lang="en-US" dirty="0" err="1"/>
              <a:t>socket.connect_nonblock</a:t>
            </a:r>
            <a:r>
              <a:rPr lang="en-US" dirty="0"/>
              <a:t>(</a:t>
            </a:r>
            <a:r>
              <a:rPr lang="en-US" dirty="0" err="1"/>
              <a:t>remote_addr</a:t>
            </a:r>
            <a:r>
              <a:rPr lang="en-US" dirty="0"/>
              <a:t>)</a:t>
            </a:r>
          </a:p>
          <a:p>
            <a:pPr fontAlgn="base" latinLnBrk="1"/>
            <a:r>
              <a:rPr lang="en-US" dirty="0"/>
              <a:t>  rescue </a:t>
            </a:r>
            <a:r>
              <a:rPr lang="en-US" dirty="0" err="1"/>
              <a:t>Errno</a:t>
            </a:r>
            <a:r>
              <a:rPr lang="en-US" dirty="0"/>
              <a:t>::EINPROGRESS</a:t>
            </a:r>
          </a:p>
          <a:p>
            <a:pPr fontAlgn="base" latinLnBrk="1"/>
            <a:r>
              <a:rPr lang="en-US" dirty="0"/>
              <a:t>  end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/>
              <a:t>  _, sockets, _ = </a:t>
            </a:r>
            <a:r>
              <a:rPr lang="en-US" dirty="0" err="1"/>
              <a:t>IO.select</a:t>
            </a:r>
            <a:r>
              <a:rPr lang="en-US" dirty="0"/>
              <a:t>(nil, [socket], nil, TIMEOUT)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/>
              <a:t>  if sockets</a:t>
            </a:r>
          </a:p>
          <a:p>
            <a:pPr fontAlgn="base" latinLnBrk="1"/>
            <a:r>
              <a:rPr lang="en-US" dirty="0"/>
              <a:t>    p "Port #{port} is open"</a:t>
            </a:r>
          </a:p>
          <a:p>
            <a:pPr fontAlgn="base" latinLnBrk="1"/>
            <a:r>
              <a:rPr lang="en-US" dirty="0"/>
              <a:t>  else</a:t>
            </a:r>
          </a:p>
          <a:p>
            <a:pPr fontAlgn="base" latinLnBrk="1"/>
            <a:r>
              <a:rPr lang="en-US" dirty="0"/>
              <a:t>    # Port is closed</a:t>
            </a:r>
          </a:p>
          <a:p>
            <a:pPr fontAlgn="base" latinLnBrk="1"/>
            <a:r>
              <a:rPr lang="en-US" dirty="0"/>
              <a:t>  end</a:t>
            </a:r>
          </a:p>
          <a:p>
            <a:pPr fontAlgn="base" latinLnBrk="1"/>
            <a:r>
              <a:rPr lang="en-US" dirty="0"/>
              <a:t>end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/>
              <a:t>PORT_LIST = [21,22,23,25,53,80,443,3306,8080]</a:t>
            </a:r>
          </a:p>
          <a:p>
            <a:pPr fontAlgn="base" latinLnBrk="1"/>
            <a:r>
              <a:rPr lang="en-US" dirty="0"/>
              <a:t>threads   = []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 err="1"/>
              <a:t>PORT_LIST.each</a:t>
            </a:r>
            <a:r>
              <a:rPr lang="en-US" dirty="0"/>
              <a:t> { |</a:t>
            </a:r>
            <a:r>
              <a:rPr lang="en-US" dirty="0" err="1"/>
              <a:t>i</a:t>
            </a:r>
            <a:r>
              <a:rPr lang="en-US" dirty="0"/>
              <a:t>| threads &lt;&lt; </a:t>
            </a:r>
            <a:r>
              <a:rPr lang="en-US" dirty="0" err="1"/>
              <a:t>Thread.new</a:t>
            </a:r>
            <a:r>
              <a:rPr lang="en-US" dirty="0"/>
              <a:t> { </a:t>
            </a:r>
            <a:r>
              <a:rPr lang="en-US" dirty="0" err="1"/>
              <a:t>scan_port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} }</a:t>
            </a:r>
          </a:p>
          <a:p>
            <a:pPr fontAlgn="base" latinLnBrk="1"/>
            <a:r>
              <a:rPr lang="en-US" dirty="0"/>
              <a:t> </a:t>
            </a:r>
          </a:p>
          <a:p>
            <a:pPr fontAlgn="base" latinLnBrk="1"/>
            <a:r>
              <a:rPr lang="en-US" dirty="0" err="1"/>
              <a:t>threads.each</a:t>
            </a:r>
            <a:r>
              <a:rPr lang="en-US" dirty="0"/>
              <a:t>(&amp;:join)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924D7-53CE-40B5-9CD8-CE24981937DE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52212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eorgia" panose="02040502050405020303" pitchFamily="18" charset="0"/>
              <a:buChar char="-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spcAft>
                <a:spcPts val="800"/>
              </a:spcAft>
              <a:defRPr sz="2000">
                <a:solidFill>
                  <a:schemeClr val="tx1"/>
                </a:solidFill>
              </a:defRPr>
            </a:lvl3pPr>
            <a:lvl4pPr marL="1657350" indent="-285750">
              <a:lnSpc>
                <a:spcPct val="100000"/>
              </a:lnSpc>
              <a:spcAft>
                <a:spcPts val="800"/>
              </a:spcAft>
              <a:defRPr sz="1800">
                <a:solidFill>
                  <a:schemeClr val="tx1"/>
                </a:solidFill>
              </a:defRPr>
            </a:lvl4pPr>
            <a:lvl5pPr marL="2114550" indent="-285750"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895FD1-5B6E-4383-B22B-19E9B72F4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6"/>
            <a:ext cx="10515600" cy="1106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2E5D4-D7EC-459E-89B1-8B0BE47E9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0734" y="1705018"/>
            <a:ext cx="4587875" cy="4819607"/>
          </a:xfrm>
          <a:prstGeom prst="rect">
            <a:avLst/>
          </a:prstGeom>
        </p:spPr>
        <p:txBody>
          <a:bodyPr>
            <a:normAutofit/>
          </a:bodyPr>
          <a:lstStyle>
            <a:lvl1pPr marL="346075" indent="-346075">
              <a:defRPr sz="3200"/>
            </a:lvl1pPr>
            <a:lvl2pPr marL="803275" indent="-346075">
              <a:buFont typeface="Georgia" panose="02040502050405020303" pitchFamily="18" charset="0"/>
              <a:buChar char="­"/>
              <a:defRPr sz="2400"/>
            </a:lvl2pPr>
            <a:lvl3pPr marL="1198563" indent="-284163">
              <a:defRPr sz="2000"/>
            </a:lvl3pPr>
            <a:lvl4pPr marL="1655763" indent="-284163">
              <a:defRPr sz="1800"/>
            </a:lvl4pPr>
            <a:lvl5pPr marL="2112963" indent="-28416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1A66653-BC35-4590-8CF7-08E794AD22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3738" y="137651"/>
            <a:ext cx="5060950" cy="12979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7826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23297-C75E-41EE-B846-3E54D159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52212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40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Georgia" panose="02040502050405020303" pitchFamily="18" charset="0"/>
              <a:buChar char="-"/>
              <a:defRPr sz="36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spcAft>
                <a:spcPts val="800"/>
              </a:spcAft>
              <a:defRPr sz="3200">
                <a:solidFill>
                  <a:schemeClr val="tx1"/>
                </a:solidFill>
              </a:defRPr>
            </a:lvl3pPr>
            <a:lvl4pPr marL="1657350" indent="-285750">
              <a:lnSpc>
                <a:spcPct val="100000"/>
              </a:lnSpc>
              <a:spcAft>
                <a:spcPts val="800"/>
              </a:spcAft>
              <a:defRPr sz="2800">
                <a:solidFill>
                  <a:schemeClr val="tx1"/>
                </a:solidFill>
              </a:defRPr>
            </a:lvl4pPr>
            <a:lvl5pPr marL="2114550" indent="-285750">
              <a:lnSpc>
                <a:spcPct val="100000"/>
              </a:lnSpc>
              <a:spcAft>
                <a:spcPts val="0"/>
              </a:spcAft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CF5295-8E2E-4E6D-B5AF-89ABB08E58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6"/>
            <a:ext cx="10515600" cy="11064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2320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3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77FA-0C28-4F19-9E21-0D54F86064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D8EDF-9C03-4E0A-92A7-D6C2BA9E3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4F4A6-2057-4E89-97D9-ACC2BE0F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B89D-1290-438F-AC89-4EF2FB17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49D4-BB34-40D8-9468-021F34E2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owerpoint.sage-fox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7E6F6E-C77A-4733-BD42-29EC2EBB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D7DB311-6B34-4651-905F-346F5275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Test info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2E78E81-01AC-4FF8-873E-0B240C894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213510-E537-40BB-9CEF-0C3AF020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38C1585-9EC6-4F40-AF62-B1003278A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>
            <a:hlinkClick r:id="rId8"/>
            <a:extLst>
              <a:ext uri="{FF2B5EF4-FFF2-40B4-BE49-F238E27FC236}">
                <a16:creationId xmlns:a16="http://schemas.microsoft.com/office/drawing/2014/main" id="{9DA07B08-8999-45FA-833F-06251CD727B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61" y="6756644"/>
            <a:ext cx="405993" cy="109728"/>
          </a:xfrm>
          <a:prstGeom prst="rect">
            <a:avLst/>
          </a:prstGeom>
          <a:noFill/>
          <a:effectLst>
            <a:glow rad="63500">
              <a:schemeClr val="bg1">
                <a:alpha val="4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21" r:id="rId2"/>
    <p:sldLayoutId id="2147483720" r:id="rId3"/>
    <p:sldLayoutId id="2147483649" r:id="rId4"/>
    <p:sldLayoutId id="2147483722" r:id="rId5"/>
    <p:sldLayoutId id="214748372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Georgia" panose="02040502050405020303" pitchFamily="18" charset="0"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BeginnersGuide/Download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" TargetMode="External"/><Relationship Id="rId7" Type="http://schemas.openxmlformats.org/officeDocument/2006/relationships/hyperlink" Target="https://www.hex-rays.com/products/ida/debugger/index.s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windows-hardware/drivers/debugger/debugger-download-tools" TargetMode="External"/><Relationship Id="rId5" Type="http://schemas.openxmlformats.org/officeDocument/2006/relationships/hyperlink" Target="https://www.gnu.org/software/gdb/" TargetMode="External"/><Relationship Id="rId4" Type="http://schemas.openxmlformats.org/officeDocument/2006/relationships/hyperlink" Target="https://www.immunityinc.com/products/debugger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-sec-bugs.github.io/" TargetMode="External"/><Relationship Id="rId7" Type="http://schemas.openxmlformats.org/officeDocument/2006/relationships/hyperlink" Target="https://github.com/scovetta/yasc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narqube.org/" TargetMode="External"/><Relationship Id="rId5" Type="http://schemas.openxmlformats.org/officeDocument/2006/relationships/hyperlink" Target="http://lcamtuf.coredump.cx/afl/" TargetMode="External"/><Relationship Id="rId4" Type="http://schemas.openxmlformats.org/officeDocument/2006/relationships/hyperlink" Target="https://www.peach.tech/products/peach-fuzzer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netwrix.com/2018/02/21/windows-powershell-scripting-tutorial-for-beginners/" TargetMode="External"/><Relationship Id="rId3" Type="http://schemas.openxmlformats.org/officeDocument/2006/relationships/hyperlink" Target="https://github.com/awesome-lists/awesome-bash" TargetMode="External"/><Relationship Id="rId7" Type="http://schemas.openxmlformats.org/officeDocument/2006/relationships/hyperlink" Target="https://www.businessnewsdaily.com/10760-best-free-powershell-training-resource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itvijays/Pentest-Scripts" TargetMode="External"/><Relationship Id="rId5" Type="http://schemas.openxmlformats.org/officeDocument/2006/relationships/hyperlink" Target="https://github.com/averagesecurityguy/scripts" TargetMode="External"/><Relationship Id="rId4" Type="http://schemas.openxmlformats.org/officeDocument/2006/relationships/hyperlink" Target="https://www.commonexploits.com/penetration-testing-scripts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en/" TargetMode="External"/><Relationship Id="rId7" Type="http://schemas.openxmlformats.org/officeDocument/2006/relationships/hyperlink" Target="http://shop.oreilly.com/product/9781597499576.do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pythonthehardway.org/" TargetMode="External"/><Relationship Id="rId5" Type="http://schemas.openxmlformats.org/officeDocument/2006/relationships/hyperlink" Target="http://ruby-for-beginners.rubymonstas.org/index.html" TargetMode="External"/><Relationship Id="rId4" Type="http://schemas.openxmlformats.org/officeDocument/2006/relationships/hyperlink" Target="https://hackr.io/tutorials/learn-ruby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en/downloads/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uby.github.io/TryRuby/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113F63C-73AD-47A0-9BB0-1B4280BB62ED}"/>
              </a:ext>
            </a:extLst>
          </p:cNvPr>
          <p:cNvGrpSpPr/>
          <p:nvPr/>
        </p:nvGrpSpPr>
        <p:grpSpPr>
          <a:xfrm>
            <a:off x="-18542" y="3915346"/>
            <a:ext cx="12234926" cy="2763841"/>
            <a:chOff x="-18542" y="4980427"/>
            <a:chExt cx="12234926" cy="13913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37300B-44CB-4641-95A1-4C1E2F033AC2}"/>
                </a:ext>
              </a:extLst>
            </p:cNvPr>
            <p:cNvGrpSpPr/>
            <p:nvPr/>
          </p:nvGrpSpPr>
          <p:grpSpPr>
            <a:xfrm>
              <a:off x="-18542" y="4980427"/>
              <a:ext cx="12234926" cy="1278388"/>
              <a:chOff x="-5836" y="4304070"/>
              <a:chExt cx="12222195" cy="1544683"/>
            </a:xfrm>
          </p:grpSpPr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B10A76EB-FA72-4D0A-BB6E-F153CB046132}"/>
                  </a:ext>
                </a:extLst>
              </p:cNvPr>
              <p:cNvSpPr/>
              <p:nvPr/>
            </p:nvSpPr>
            <p:spPr>
              <a:xfrm>
                <a:off x="-5836" y="4304070"/>
                <a:ext cx="12203672" cy="1544683"/>
              </a:xfrm>
              <a:custGeom>
                <a:avLst/>
                <a:gdLst>
                  <a:gd name="connsiteX0" fmla="*/ 12700 w 12192000"/>
                  <a:gd name="connsiteY0" fmla="*/ 228600 h 2226733"/>
                  <a:gd name="connsiteX1" fmla="*/ 12700 w 12192000"/>
                  <a:gd name="connsiteY1" fmla="*/ 1998133 h 2226733"/>
                  <a:gd name="connsiteX2" fmla="*/ 12179300 w 12192000"/>
                  <a:gd name="connsiteY2" fmla="*/ 1998133 h 2226733"/>
                  <a:gd name="connsiteX3" fmla="*/ 12179300 w 12192000"/>
                  <a:gd name="connsiteY3" fmla="*/ 228600 h 2226733"/>
                  <a:gd name="connsiteX4" fmla="*/ 0 w 12192000"/>
                  <a:gd name="connsiteY4" fmla="*/ 0 h 2226733"/>
                  <a:gd name="connsiteX5" fmla="*/ 12192000 w 12192000"/>
                  <a:gd name="connsiteY5" fmla="*/ 0 h 2226733"/>
                  <a:gd name="connsiteX6" fmla="*/ 12192000 w 12192000"/>
                  <a:gd name="connsiteY6" fmla="*/ 2226733 h 2226733"/>
                  <a:gd name="connsiteX7" fmla="*/ 0 w 12192000"/>
                  <a:gd name="connsiteY7" fmla="*/ 2226733 h 222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2226733">
                    <a:moveTo>
                      <a:pt x="12700" y="228600"/>
                    </a:moveTo>
                    <a:lnTo>
                      <a:pt x="12700" y="1998133"/>
                    </a:lnTo>
                    <a:lnTo>
                      <a:pt x="12179300" y="1998133"/>
                    </a:lnTo>
                    <a:lnTo>
                      <a:pt x="12179300" y="22860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2226733"/>
                    </a:lnTo>
                    <a:lnTo>
                      <a:pt x="0" y="222673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5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9" name="Rounded Rectangle 9">
                <a:extLst>
                  <a:ext uri="{FF2B5EF4-FFF2-40B4-BE49-F238E27FC236}">
                    <a16:creationId xmlns:a16="http://schemas.microsoft.com/office/drawing/2014/main" id="{A0D453F3-43AE-48C4-9364-B16B20D67851}"/>
                  </a:ext>
                </a:extLst>
              </p:cNvPr>
              <p:cNvSpPr/>
              <p:nvPr/>
            </p:nvSpPr>
            <p:spPr>
              <a:xfrm>
                <a:off x="12687" y="4440523"/>
                <a:ext cx="12203672" cy="1248508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5E16D9-CB5D-4412-8AA0-F7D73A59084A}"/>
                </a:ext>
              </a:extLst>
            </p:cNvPr>
            <p:cNvSpPr txBox="1"/>
            <p:nvPr/>
          </p:nvSpPr>
          <p:spPr>
            <a:xfrm>
              <a:off x="1696598" y="5116149"/>
              <a:ext cx="8786104" cy="79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Chapter 4: Selecting Pen Testing Tools</a:t>
              </a:r>
              <a:endParaRPr lang="en-US" sz="4400" dirty="0">
                <a:solidFill>
                  <a:schemeClr val="bg1"/>
                </a:solidFill>
                <a:cs typeface="Estrangelo Edessa" panose="03080600000000000000" pitchFamily="66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E95A66-3411-4DEA-9502-561B39225BE9}"/>
                </a:ext>
              </a:extLst>
            </p:cNvPr>
            <p:cNvSpPr txBox="1"/>
            <p:nvPr/>
          </p:nvSpPr>
          <p:spPr>
            <a:xfrm>
              <a:off x="2494480" y="5838264"/>
              <a:ext cx="7190340" cy="533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+mj-lt"/>
                  <a:cs typeface="Estrangelo Edessa" panose="03080600000000000000" pitchFamily="66" charset="0"/>
                </a:rPr>
                <a:t>CompTIA </a:t>
              </a:r>
              <a:r>
                <a:rPr lang="en-US" sz="2800" dirty="0" err="1">
                  <a:solidFill>
                    <a:schemeClr val="bg1"/>
                  </a:solidFill>
                  <a:latin typeface="+mj-lt"/>
                  <a:cs typeface="Estrangelo Edessa" panose="03080600000000000000" pitchFamily="66" charset="0"/>
                </a:rPr>
                <a:t>PenTest</a:t>
              </a:r>
              <a:r>
                <a:rPr lang="en-US" sz="2800" dirty="0">
                  <a:solidFill>
                    <a:schemeClr val="bg1"/>
                  </a:solidFill>
                  <a:latin typeface="+mj-lt"/>
                  <a:cs typeface="Estrangelo Edessa" panose="03080600000000000000" pitchFamily="66" charset="0"/>
                </a:rPr>
                <a:t>+ Exam (PT0-001)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33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4EBD-717D-466C-88E5-4BA092BD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-oA – Combined format </a:t>
            </a:r>
          </a:p>
          <a:p>
            <a:pPr lvl="1"/>
            <a:r>
              <a:rPr lang="en-US"/>
              <a:t>Normal .txt, XML .xml, and grepable .txt</a:t>
            </a:r>
          </a:p>
          <a:p>
            <a:r>
              <a:rPr lang="en-US"/>
              <a:t>-oN </a:t>
            </a:r>
          </a:p>
          <a:p>
            <a:pPr lvl="1"/>
            <a:r>
              <a:rPr lang="en-US"/>
              <a:t>Normal output file (.nmap)</a:t>
            </a:r>
          </a:p>
          <a:p>
            <a:r>
              <a:rPr lang="en-US"/>
              <a:t>-oG</a:t>
            </a:r>
          </a:p>
          <a:p>
            <a:pPr lvl="1"/>
            <a:r>
              <a:rPr lang="en-US"/>
              <a:t>Grepable output file (.gnmap)</a:t>
            </a:r>
          </a:p>
          <a:p>
            <a:r>
              <a:rPr lang="en-US"/>
              <a:t>-oX</a:t>
            </a:r>
          </a:p>
          <a:p>
            <a:pPr lvl="1"/>
            <a:r>
              <a:rPr lang="en-US"/>
              <a:t>XML output format (.xml)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64CC31-2D38-4A62-B9F8-7EB5EDE086B9}"/>
              </a:ext>
            </a:extLst>
          </p:cNvPr>
          <p:cNvSpPr/>
          <p:nvPr/>
        </p:nvSpPr>
        <p:spPr>
          <a:xfrm>
            <a:off x="1246543" y="2129536"/>
            <a:ext cx="6898390" cy="4457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begin / end / rescue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rescue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	statements if error occurred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	statements if no error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2091642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AFC07F-9071-4582-BBED-272EB01AA3E7}"/>
              </a:ext>
            </a:extLst>
          </p:cNvPr>
          <p:cNvSpPr/>
          <p:nvPr/>
        </p:nvSpPr>
        <p:spPr>
          <a:xfrm>
            <a:off x="1246543" y="2129536"/>
            <a:ext cx="8878764" cy="277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600" dirty="0" err="1">
                <a:solidFill>
                  <a:schemeClr val="tx1"/>
                </a:solidFill>
              </a:rPr>
              <a:t>rubyArray</a:t>
            </a:r>
            <a:r>
              <a:rPr lang="en-US" sz="3600" dirty="0">
                <a:solidFill>
                  <a:schemeClr val="tx1"/>
                </a:solidFill>
              </a:rPr>
              <a:t> = [ “val1”, “val2”, “val3” 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print </a:t>
            </a:r>
            <a:r>
              <a:rPr lang="en-US" sz="3600" dirty="0" err="1">
                <a:solidFill>
                  <a:schemeClr val="tx1"/>
                </a:solidFill>
              </a:rPr>
              <a:t>rubyArray</a:t>
            </a:r>
            <a:r>
              <a:rPr lang="en-US" sz="3600" dirty="0">
                <a:solidFill>
                  <a:schemeClr val="tx1"/>
                </a:solidFill>
              </a:rPr>
              <a:t>[1]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print </a:t>
            </a:r>
            <a:r>
              <a:rPr lang="en-US" sz="3600" dirty="0" err="1">
                <a:solidFill>
                  <a:schemeClr val="tx1"/>
                </a:solidFill>
              </a:rPr>
              <a:t>rubyArray.index</a:t>
            </a:r>
            <a:r>
              <a:rPr lang="en-US" sz="3600" dirty="0">
                <a:solidFill>
                  <a:schemeClr val="tx1"/>
                </a:solidFill>
              </a:rPr>
              <a:t>(“val2”)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print </a:t>
            </a:r>
            <a:r>
              <a:rPr lang="en-US" sz="3600" dirty="0" err="1">
                <a:solidFill>
                  <a:schemeClr val="tx1"/>
                </a:solidFill>
              </a:rPr>
              <a:t>rubyArray.last</a:t>
            </a:r>
            <a:r>
              <a:rPr lang="en-US" sz="3600" dirty="0">
                <a:solidFill>
                  <a:schemeClr val="tx1"/>
                </a:solidFill>
              </a:rPr>
              <a:t> OR print </a:t>
            </a:r>
            <a:r>
              <a:rPr lang="en-US" sz="3600" dirty="0" err="1">
                <a:solidFill>
                  <a:schemeClr val="tx1"/>
                </a:solidFill>
              </a:rPr>
              <a:t>rubArray</a:t>
            </a:r>
            <a:r>
              <a:rPr lang="en-US" sz="3600" dirty="0">
                <a:solidFill>
                  <a:schemeClr val="tx1"/>
                </a:solidFill>
              </a:rPr>
              <a:t>[-1]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0001873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1897A2-EDE4-4CA6-BF53-EC09C7B2F2C4}"/>
              </a:ext>
            </a:extLst>
          </p:cNvPr>
          <p:cNvSpPr/>
          <p:nvPr/>
        </p:nvSpPr>
        <p:spPr>
          <a:xfrm>
            <a:off x="1246542" y="2129537"/>
            <a:ext cx="9436325" cy="2185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Require “base64”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chemeClr val="tx1"/>
                </a:solidFill>
              </a:rPr>
              <a:t>encString</a:t>
            </a:r>
            <a:r>
              <a:rPr lang="en-US" sz="3600" dirty="0">
                <a:solidFill>
                  <a:schemeClr val="tx1"/>
                </a:solidFill>
              </a:rPr>
              <a:t> = Base64.encode64(‘Hello world!”)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plaintext = Base64.decode(enc)</a:t>
            </a: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ENCODING/DECODING</a:t>
            </a:r>
          </a:p>
        </p:txBody>
      </p:sp>
    </p:spTree>
    <p:extLst>
      <p:ext uri="{BB962C8B-B14F-4D97-AF65-F5344CB8AC3E}">
        <p14:creationId xmlns:p14="http://schemas.microsoft.com/office/powerpoint/2010/main" val="32541005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6A60-90F4-4B06-BDCF-BDBF53B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RUBY: PUTTING IT ALL TOGETHER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F0DAF-0E97-4FF0-A35E-F5CD5AC88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1" t="3361" r="3367" b="8219"/>
          <a:stretch/>
        </p:blipFill>
        <p:spPr>
          <a:xfrm>
            <a:off x="1360450" y="1561172"/>
            <a:ext cx="9304746" cy="4973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71846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0AD6D9-3409-433C-9932-5DC5AB813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Episode 16</a:t>
            </a:r>
          </a:p>
        </p:txBody>
      </p:sp>
    </p:spTree>
    <p:extLst>
      <p:ext uri="{BB962C8B-B14F-4D97-AF65-F5344CB8AC3E}">
        <p14:creationId xmlns:p14="http://schemas.microsoft.com/office/powerpoint/2010/main" val="38178032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Download and install Python</a:t>
            </a:r>
          </a:p>
          <a:p>
            <a:pPr lvl="1"/>
            <a:r>
              <a:rPr lang="en-US" dirty="0">
                <a:hlinkClick r:id="rId3"/>
              </a:rPr>
              <a:t>https://wiki.python.org/moin/BeginnersGuide/Download</a:t>
            </a:r>
            <a:endParaRPr lang="en-US" dirty="0"/>
          </a:p>
          <a:p>
            <a:pPr lvl="1"/>
            <a:r>
              <a:rPr lang="en-US" dirty="0"/>
              <a:t>Two versions in use: 2 and 3</a:t>
            </a:r>
          </a:p>
          <a:p>
            <a:pPr lvl="1"/>
            <a:r>
              <a:rPr lang="en-US" dirty="0"/>
              <a:t>Launch Python: python (ctrl-D to exit)</a:t>
            </a:r>
          </a:p>
          <a:p>
            <a:r>
              <a:rPr lang="en-US" dirty="0"/>
              <a:t>Comments - all comments start with “#”</a:t>
            </a:r>
          </a:p>
          <a:p>
            <a:r>
              <a:rPr lang="en-US" dirty="0"/>
              <a:t>Variables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name = “Michael”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 = 22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print(name + “ “ + str(number))</a:t>
            </a:r>
          </a:p>
          <a:p>
            <a:pPr lvl="1"/>
            <a:r>
              <a:rPr lang="en-US" dirty="0"/>
              <a:t>Valid datatypes: numbers, string, list, tuple, dictionary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SCRIPTING</a:t>
            </a:r>
          </a:p>
        </p:txBody>
      </p:sp>
    </p:spTree>
    <p:extLst>
      <p:ext uri="{BB962C8B-B14F-4D97-AF65-F5344CB8AC3E}">
        <p14:creationId xmlns:p14="http://schemas.microsoft.com/office/powerpoint/2010/main" val="119825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94D28-C1B5-488A-A46F-FC72A41B8792}"/>
              </a:ext>
            </a:extLst>
          </p:cNvPr>
          <p:cNvSpPr/>
          <p:nvPr/>
        </p:nvSpPr>
        <p:spPr>
          <a:xfrm>
            <a:off x="1240076" y="2154477"/>
            <a:ext cx="8843376" cy="2354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26274-C74D-4003-AB60-68FA4FAF0F9A}"/>
              </a:ext>
            </a:extLst>
          </p:cNvPr>
          <p:cNvSpPr/>
          <p:nvPr/>
        </p:nvSpPr>
        <p:spPr>
          <a:xfrm>
            <a:off x="1693101" y="5238817"/>
            <a:ext cx="5584521" cy="1262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arguments (parameters)</a:t>
            </a:r>
          </a:p>
          <a:p>
            <a:pPr marL="457200" lvl="1" indent="0">
              <a:buNone/>
            </a:pPr>
            <a:r>
              <a:rPr lang="en-US" sz="3500" dirty="0">
                <a:solidFill>
                  <a:schemeClr val="tx1"/>
                </a:solidFill>
              </a:rPr>
              <a:t>import sys</a:t>
            </a:r>
          </a:p>
          <a:p>
            <a:pPr marL="457200" lvl="1" indent="0">
              <a:buNone/>
            </a:pPr>
            <a:r>
              <a:rPr lang="en-US" sz="3500" dirty="0">
                <a:solidFill>
                  <a:schemeClr val="tx1"/>
                </a:solidFill>
              </a:rPr>
              <a:t>print (“Name of script:”, </a:t>
            </a:r>
            <a:r>
              <a:rPr lang="en-US" sz="3500" dirty="0" err="1">
                <a:solidFill>
                  <a:schemeClr val="tx1"/>
                </a:solidFill>
              </a:rPr>
              <a:t>sys,argv</a:t>
            </a:r>
            <a:r>
              <a:rPr lang="en-US" sz="3500" dirty="0">
                <a:solidFill>
                  <a:schemeClr val="tx1"/>
                </a:solidFill>
              </a:rPr>
              <a:t>[0])</a:t>
            </a:r>
          </a:p>
          <a:p>
            <a:pPr marL="457200" lvl="1" indent="0">
              <a:buNone/>
            </a:pPr>
            <a:r>
              <a:rPr lang="en-US" sz="3500" dirty="0">
                <a:solidFill>
                  <a:schemeClr val="tx1"/>
                </a:solidFill>
              </a:rPr>
              <a:t>print (“Number of arguments: “, </a:t>
            </a:r>
            <a:r>
              <a:rPr lang="en-US" sz="3500" dirty="0" err="1">
                <a:solidFill>
                  <a:schemeClr val="tx1"/>
                </a:solidFill>
              </a:rPr>
              <a:t>len</a:t>
            </a:r>
            <a:r>
              <a:rPr lang="en-US" sz="3500" dirty="0">
                <a:solidFill>
                  <a:schemeClr val="tx1"/>
                </a:solidFill>
              </a:rPr>
              <a:t>(</a:t>
            </a:r>
            <a:r>
              <a:rPr lang="en-US" sz="3500" dirty="0" err="1">
                <a:solidFill>
                  <a:schemeClr val="tx1"/>
                </a:solidFill>
              </a:rPr>
              <a:t>sys.argv</a:t>
            </a:r>
            <a:r>
              <a:rPr lang="en-US" sz="3500" dirty="0">
                <a:solidFill>
                  <a:schemeClr val="tx1"/>
                </a:solidFill>
              </a:rPr>
              <a:t>))</a:t>
            </a:r>
          </a:p>
          <a:p>
            <a:pPr marL="457200" lvl="1" indent="0">
              <a:spcAft>
                <a:spcPts val="2000"/>
              </a:spcAft>
              <a:buNone/>
            </a:pPr>
            <a:r>
              <a:rPr lang="en-US" sz="3500" dirty="0">
                <a:solidFill>
                  <a:schemeClr val="tx1"/>
                </a:solidFill>
              </a:rPr>
              <a:t>print (“Arguments: “, str(</a:t>
            </a:r>
            <a:r>
              <a:rPr lang="en-US" sz="3500" dirty="0" err="1">
                <a:solidFill>
                  <a:schemeClr val="tx1"/>
                </a:solidFill>
              </a:rPr>
              <a:t>sys.argv</a:t>
            </a:r>
            <a:r>
              <a:rPr lang="en-US" sz="3500" dirty="0">
                <a:solidFill>
                  <a:schemeClr val="tx1"/>
                </a:solidFill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dirty="0"/>
              <a:t>Environment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000" dirty="0">
                <a:solidFill>
                  <a:schemeClr val="tx1"/>
                </a:solidFill>
              </a:rPr>
              <a:t>import </a:t>
            </a:r>
            <a:r>
              <a:rPr lang="en-US" sz="3000" dirty="0" err="1">
                <a:solidFill>
                  <a:schemeClr val="tx1"/>
                </a:solidFill>
              </a:rPr>
              <a:t>os</a:t>
            </a:r>
            <a:endParaRPr lang="en-US" sz="3000" dirty="0">
              <a:solidFill>
                <a:schemeClr val="tx1"/>
              </a:solidFill>
            </a:endParaRPr>
          </a:p>
          <a:p>
            <a:pPr marL="0" indent="0">
              <a:spcAft>
                <a:spcPts val="140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	</a:t>
            </a:r>
            <a:r>
              <a:rPr lang="en-US" sz="3000" dirty="0" err="1">
                <a:solidFill>
                  <a:schemeClr val="tx1"/>
                </a:solidFill>
              </a:rPr>
              <a:t>extPath</a:t>
            </a:r>
            <a:r>
              <a:rPr lang="en-US" sz="3000" dirty="0">
                <a:solidFill>
                  <a:schemeClr val="tx1"/>
                </a:solidFill>
              </a:rPr>
              <a:t> = </a:t>
            </a:r>
            <a:r>
              <a:rPr lang="en-US" sz="3000" dirty="0" err="1">
                <a:solidFill>
                  <a:schemeClr val="tx1"/>
                </a:solidFill>
              </a:rPr>
              <a:t>os.environ</a:t>
            </a:r>
            <a:r>
              <a:rPr lang="en-US" sz="3000" dirty="0">
                <a:solidFill>
                  <a:schemeClr val="tx1"/>
                </a:solidFill>
              </a:rPr>
              <a:t>[‘PATH’]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</a:t>
            </a:r>
          </a:p>
        </p:txBody>
      </p:sp>
    </p:spTree>
    <p:extLst>
      <p:ext uri="{BB962C8B-B14F-4D97-AF65-F5344CB8AC3E}">
        <p14:creationId xmlns:p14="http://schemas.microsoft.com/office/powerpoint/2010/main" val="17764747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String operations</a:t>
            </a:r>
          </a:p>
          <a:p>
            <a:pPr lvl="1"/>
            <a:r>
              <a:rPr lang="en-US" sz="3600" dirty="0"/>
              <a:t>Concatenate			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string1 + string 2</a:t>
            </a:r>
          </a:p>
          <a:p>
            <a:pPr lvl="1"/>
            <a:r>
              <a:rPr lang="en-US" sz="3600" dirty="0"/>
              <a:t>Length				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len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(string)</a:t>
            </a:r>
          </a:p>
          <a:p>
            <a:pPr lvl="1"/>
            <a:r>
              <a:rPr lang="en-US" sz="3600" dirty="0"/>
              <a:t>Extract substring		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string[start:end+1]</a:t>
            </a:r>
          </a:p>
          <a:p>
            <a:pPr lvl="1"/>
            <a:r>
              <a:rPr lang="en-US" sz="3600" dirty="0"/>
              <a:t>Replace a substring	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string.replace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(old, new, 						count)</a:t>
            </a:r>
          </a:p>
          <a:p>
            <a:endParaRPr lang="en-US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</p:spTree>
    <p:extLst>
      <p:ext uri="{BB962C8B-B14F-4D97-AF65-F5344CB8AC3E}">
        <p14:creationId xmlns:p14="http://schemas.microsoft.com/office/powerpoint/2010/main" val="12101172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Comparisons</a:t>
            </a:r>
          </a:p>
          <a:p>
            <a:pPr lvl="1"/>
            <a:r>
              <a:rPr lang="en-US" dirty="0"/>
              <a:t>Equal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==</a:t>
            </a:r>
          </a:p>
          <a:p>
            <a:pPr lvl="1"/>
            <a:r>
              <a:rPr lang="en-US" dirty="0"/>
              <a:t>Not equal	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!=</a:t>
            </a:r>
            <a:r>
              <a:rPr lang="en-US" dirty="0"/>
              <a:t>   OR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&lt;&gt;</a:t>
            </a:r>
          </a:p>
          <a:p>
            <a:pPr lvl="1"/>
            <a:r>
              <a:rPr lang="en-US" dirty="0"/>
              <a:t>Greater than, greater than or equal to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,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&gt;=</a:t>
            </a:r>
          </a:p>
          <a:p>
            <a:pPr lvl="1"/>
            <a:r>
              <a:rPr lang="en-US" dirty="0"/>
              <a:t>Less than, less than or equal to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/>
              <a:t>,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&lt;=</a:t>
            </a:r>
          </a:p>
          <a:p>
            <a:r>
              <a:rPr lang="en-US" dirty="0"/>
              <a:t>Logical operations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 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</p:spTree>
    <p:extLst>
      <p:ext uri="{BB962C8B-B14F-4D97-AF65-F5344CB8AC3E}">
        <p14:creationId xmlns:p14="http://schemas.microsoft.com/office/powerpoint/2010/main" val="784992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A7D33C-5FB4-4FC2-B361-E3443090D01C}"/>
              </a:ext>
            </a:extLst>
          </p:cNvPr>
          <p:cNvSpPr/>
          <p:nvPr/>
        </p:nvSpPr>
        <p:spPr>
          <a:xfrm>
            <a:off x="838200" y="2352256"/>
            <a:ext cx="4635674" cy="1505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70886-8F90-4E76-B106-AD93E8AEA18B}"/>
              </a:ext>
            </a:extLst>
          </p:cNvPr>
          <p:cNvSpPr/>
          <p:nvPr/>
        </p:nvSpPr>
        <p:spPr>
          <a:xfrm>
            <a:off x="838200" y="4060726"/>
            <a:ext cx="3120026" cy="2001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– for, while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for </a:t>
            </a:r>
            <a:r>
              <a:rPr lang="en-US" sz="3600" dirty="0" err="1">
                <a:solidFill>
                  <a:schemeClr val="tx1"/>
                </a:solidFill>
              </a:rPr>
              <a:t>i</a:t>
            </a:r>
            <a:r>
              <a:rPr lang="en-US" sz="3600" dirty="0">
                <a:solidFill>
                  <a:schemeClr val="tx1"/>
                </a:solidFill>
              </a:rPr>
              <a:t> in range(1, 10):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print(</a:t>
            </a:r>
            <a:r>
              <a:rPr lang="en-US" sz="3600" dirty="0" err="1">
                <a:solidFill>
                  <a:schemeClr val="tx1"/>
                </a:solidFill>
              </a:rPr>
              <a:t>i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while x &lt; 10: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print (x)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x +=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33619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Pen Testing Toolbox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41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1D355-8607-4C46-9D12-7B1975B956AB}"/>
              </a:ext>
            </a:extLst>
          </p:cNvPr>
          <p:cNvSpPr/>
          <p:nvPr/>
        </p:nvSpPr>
        <p:spPr>
          <a:xfrm>
            <a:off x="838200" y="1930400"/>
            <a:ext cx="3721274" cy="3466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Flow control – if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</a:rPr>
              <a:t>if var == value: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</a:rPr>
              <a:t>	statements</a:t>
            </a:r>
          </a:p>
          <a:p>
            <a:pPr marL="0" indent="0">
              <a:buNone/>
            </a:pPr>
            <a:r>
              <a:rPr lang="en-US" sz="4300" dirty="0" err="1">
                <a:solidFill>
                  <a:schemeClr val="tx1"/>
                </a:solidFill>
              </a:rPr>
              <a:t>elif</a:t>
            </a:r>
            <a:r>
              <a:rPr lang="en-US" sz="4300" dirty="0">
                <a:solidFill>
                  <a:schemeClr val="tx1"/>
                </a:solidFill>
              </a:rPr>
              <a:t> var &gt; value: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</a:rPr>
              <a:t>	statements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4300" dirty="0">
                <a:solidFill>
                  <a:schemeClr val="tx1"/>
                </a:solidFill>
              </a:rPr>
              <a:t>	statements</a:t>
            </a:r>
          </a:p>
          <a:p>
            <a:endParaRPr lang="en-US" dirty="0"/>
          </a:p>
          <a:p>
            <a:r>
              <a:rPr lang="en-US" dirty="0"/>
              <a:t>Notice indentation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2458986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vs. terminal vs. network</a:t>
            </a:r>
          </a:p>
          <a:p>
            <a:pPr lvl="1"/>
            <a:r>
              <a:rPr lang="en-US" dirty="0"/>
              <a:t>Input from a terminal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name = </a:t>
            </a:r>
            <a:r>
              <a:rPr lang="en-US" dirty="0" err="1">
                <a:solidFill>
                  <a:schemeClr val="tx1"/>
                </a:solidFill>
              </a:rPr>
              <a:t>raw_input</a:t>
            </a:r>
            <a:r>
              <a:rPr lang="en-US" dirty="0">
                <a:solidFill>
                  <a:schemeClr val="tx1"/>
                </a:solidFill>
              </a:rPr>
              <a:t>(‘Please enter your name’)	# map to simple datatype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toppings = input(‘Which toppings do you want on your pizza?’) # maps to complex datatype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Input() will store data in the “best” datatype (i.e. list,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278037554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C5403-4C1F-4FDA-BD66-25F628133892}"/>
              </a:ext>
            </a:extLst>
          </p:cNvPr>
          <p:cNvSpPr/>
          <p:nvPr/>
        </p:nvSpPr>
        <p:spPr>
          <a:xfrm>
            <a:off x="1689970" y="2269504"/>
            <a:ext cx="4560518" cy="2553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 from a file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f = open(‘</a:t>
            </a:r>
            <a:r>
              <a:rPr lang="en-US" sz="3200" dirty="0" err="1">
                <a:solidFill>
                  <a:schemeClr val="tx1"/>
                </a:solidFill>
              </a:rPr>
              <a:t>inFile.txt’,’r</a:t>
            </a:r>
            <a:r>
              <a:rPr lang="en-US" sz="3200" dirty="0">
                <a:solidFill>
                  <a:schemeClr val="tx1"/>
                </a:solidFill>
              </a:rPr>
              <a:t>’)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for line in f: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do something here</a:t>
            </a:r>
          </a:p>
          <a:p>
            <a:pPr marL="914400" lvl="2" indent="0">
              <a:buNone/>
            </a:pPr>
            <a:r>
              <a:rPr lang="en-US" sz="3200" dirty="0" err="1">
                <a:solidFill>
                  <a:schemeClr val="tx1"/>
                </a:solidFill>
              </a:rPr>
              <a:t>f.close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40532997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D7182C-C8DA-4BF2-AD7E-FD12EBBEEAA7}"/>
              </a:ext>
            </a:extLst>
          </p:cNvPr>
          <p:cNvSpPr/>
          <p:nvPr/>
        </p:nvSpPr>
        <p:spPr>
          <a:xfrm>
            <a:off x="1689970" y="2269504"/>
            <a:ext cx="4560518" cy="2553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Output to a file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f = open(‘</a:t>
            </a:r>
            <a:r>
              <a:rPr lang="en-US" sz="3200" dirty="0" err="1">
                <a:solidFill>
                  <a:schemeClr val="tx1"/>
                </a:solidFill>
              </a:rPr>
              <a:t>outFile.txt’,’w</a:t>
            </a:r>
            <a:r>
              <a:rPr lang="en-US" sz="3200" dirty="0">
                <a:solidFill>
                  <a:schemeClr val="tx1"/>
                </a:solidFill>
              </a:rPr>
              <a:t>’)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for </a:t>
            </a:r>
            <a:r>
              <a:rPr lang="en-US" sz="3200" dirty="0" err="1">
                <a:solidFill>
                  <a:schemeClr val="tx1"/>
                </a:solidFill>
              </a:rPr>
              <a:t>i</a:t>
            </a:r>
            <a:r>
              <a:rPr lang="en-US" sz="3200" dirty="0">
                <a:solidFill>
                  <a:schemeClr val="tx1"/>
                </a:solidFill>
              </a:rPr>
              <a:t> in range(1,11):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print &gt;&gt; f, I</a:t>
            </a:r>
          </a:p>
          <a:p>
            <a:pPr marL="914400" lvl="2" indent="0">
              <a:buNone/>
            </a:pPr>
            <a:r>
              <a:rPr lang="en-US" sz="3200" dirty="0" err="1">
                <a:solidFill>
                  <a:schemeClr val="tx1"/>
                </a:solidFill>
              </a:rPr>
              <a:t>f.close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3133342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05938E-DFEC-48C2-94BE-FBBE075709B5}"/>
              </a:ext>
            </a:extLst>
          </p:cNvPr>
          <p:cNvSpPr/>
          <p:nvPr/>
        </p:nvSpPr>
        <p:spPr>
          <a:xfrm>
            <a:off x="424842" y="2430050"/>
            <a:ext cx="11654424" cy="170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from a network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B5487-F980-40A6-AF11-D4A0556A1792}"/>
              </a:ext>
            </a:extLst>
          </p:cNvPr>
          <p:cNvSpPr/>
          <p:nvPr/>
        </p:nvSpPr>
        <p:spPr>
          <a:xfrm>
            <a:off x="0" y="2430050"/>
            <a:ext cx="120792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sock = </a:t>
            </a:r>
            <a:r>
              <a:rPr lang="en-US" sz="3200" dirty="0" err="1"/>
              <a:t>socket.socket</a:t>
            </a:r>
            <a:r>
              <a:rPr lang="en-US" sz="3200" dirty="0"/>
              <a:t>(</a:t>
            </a:r>
            <a:r>
              <a:rPr lang="en-US" sz="3200" dirty="0" err="1"/>
              <a:t>socket.AF_INET</a:t>
            </a:r>
            <a:r>
              <a:rPr lang="en-US" sz="3200" dirty="0"/>
              <a:t>, </a:t>
            </a:r>
            <a:r>
              <a:rPr lang="en-US" sz="3200" dirty="0" err="1"/>
              <a:t>socket.SOCK_STREAM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If </a:t>
            </a:r>
            <a:r>
              <a:rPr lang="en-US" sz="3200" dirty="0" err="1"/>
              <a:t>sock.connect_ex</a:t>
            </a:r>
            <a:r>
              <a:rPr lang="en-US" sz="3200" dirty="0"/>
              <a:t>((</a:t>
            </a:r>
            <a:r>
              <a:rPr lang="en-US" sz="3200" dirty="0" err="1"/>
              <a:t>remoteServerIP</a:t>
            </a:r>
            <a:r>
              <a:rPr lang="en-US" sz="3200" dirty="0"/>
              <a:t>, port)) == 0:</a:t>
            </a:r>
          </a:p>
          <a:p>
            <a:pPr lvl="1"/>
            <a:r>
              <a:rPr lang="en-US" sz="3200" dirty="0"/>
              <a:t>	 print (‘Port {}: is </a:t>
            </a:r>
            <a:r>
              <a:rPr lang="en-US" sz="3200" dirty="0" err="1"/>
              <a:t>Open’.format</a:t>
            </a:r>
            <a:r>
              <a:rPr lang="en-US" sz="3200" dirty="0"/>
              <a:t>(port)</a:t>
            </a:r>
          </a:p>
        </p:txBody>
      </p:sp>
    </p:spTree>
    <p:extLst>
      <p:ext uri="{BB962C8B-B14F-4D97-AF65-F5344CB8AC3E}">
        <p14:creationId xmlns:p14="http://schemas.microsoft.com/office/powerpoint/2010/main" val="31752496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90BCB8-3665-4CFD-B9E6-CCCD36015C4A}"/>
              </a:ext>
            </a:extLst>
          </p:cNvPr>
          <p:cNvSpPr/>
          <p:nvPr/>
        </p:nvSpPr>
        <p:spPr>
          <a:xfrm>
            <a:off x="1165967" y="1990596"/>
            <a:ext cx="5172204" cy="4385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Try / except / finally blocks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try: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raise </a:t>
            </a:r>
            <a:r>
              <a:rPr lang="en-US" dirty="0" err="1">
                <a:solidFill>
                  <a:schemeClr val="tx1"/>
                </a:solidFill>
              </a:rPr>
              <a:t>customErrorObject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except </a:t>
            </a:r>
            <a:r>
              <a:rPr lang="en-US" dirty="0" err="1">
                <a:solidFill>
                  <a:schemeClr val="tx1"/>
                </a:solidFill>
              </a:rPr>
              <a:t>errorObject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except </a:t>
            </a:r>
            <a:r>
              <a:rPr lang="en-US" dirty="0" err="1">
                <a:solidFill>
                  <a:schemeClr val="tx1"/>
                </a:solidFill>
              </a:rPr>
              <a:t>customErrorObject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finally: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statements to clean up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6845729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1303EC-9A81-4409-8778-5943E9DD9299}"/>
              </a:ext>
            </a:extLst>
          </p:cNvPr>
          <p:cNvSpPr/>
          <p:nvPr/>
        </p:nvSpPr>
        <p:spPr>
          <a:xfrm>
            <a:off x="1202499" y="2417523"/>
            <a:ext cx="9582410" cy="3206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79"/>
            <a:ext cx="10515600" cy="5221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spcBef>
                <a:spcPts val="1400"/>
              </a:spcBef>
              <a:buNone/>
            </a:pPr>
            <a:r>
              <a:rPr lang="en-US" sz="2800" dirty="0" err="1">
                <a:solidFill>
                  <a:schemeClr val="tx1"/>
                </a:solidFill>
              </a:rPr>
              <a:t>pythonArray</a:t>
            </a:r>
            <a:r>
              <a:rPr lang="en-US" sz="2800" dirty="0">
                <a:solidFill>
                  <a:schemeClr val="tx1"/>
                </a:solidFill>
              </a:rPr>
              <a:t> = [10, 20, 30, 40, 50]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Print(</a:t>
            </a:r>
            <a:r>
              <a:rPr lang="en-US" sz="2800" dirty="0" err="1">
                <a:solidFill>
                  <a:schemeClr val="tx1"/>
                </a:solidFill>
              </a:rPr>
              <a:t>pythonArray</a:t>
            </a:r>
            <a:r>
              <a:rPr lang="en-US" sz="2800" dirty="0">
                <a:solidFill>
                  <a:schemeClr val="tx1"/>
                </a:solidFill>
              </a:rPr>
              <a:t>[1])	# -1 is last element index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len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pythonArray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pythonArray.append</a:t>
            </a:r>
            <a:r>
              <a:rPr lang="en-US" sz="2800" dirty="0">
                <a:solidFill>
                  <a:schemeClr val="tx1"/>
                </a:solidFill>
              </a:rPr>
              <a:t>(60)	# add 60 to the array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pythonArray.remove</a:t>
            </a:r>
            <a:r>
              <a:rPr lang="en-US" sz="2800" dirty="0">
                <a:solidFill>
                  <a:schemeClr val="tx1"/>
                </a:solidFill>
              </a:rPr>
              <a:t>(30)	# remove element 30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pythonArray.pop</a:t>
            </a:r>
            <a:r>
              <a:rPr lang="en-US" sz="2800" dirty="0">
                <a:solidFill>
                  <a:schemeClr val="tx1"/>
                </a:solidFill>
              </a:rPr>
              <a:t>(3)		# remove the 4</a:t>
            </a:r>
            <a:r>
              <a:rPr lang="en-US" sz="2800" baseline="30000" dirty="0">
                <a:solidFill>
                  <a:schemeClr val="tx1"/>
                </a:solidFill>
              </a:rPr>
              <a:t>th</a:t>
            </a:r>
            <a:r>
              <a:rPr lang="en-US" sz="2800" dirty="0">
                <a:solidFill>
                  <a:schemeClr val="tx1"/>
                </a:solidFill>
              </a:rPr>
              <a:t> current element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9439578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4351F5-7779-41F0-8865-3DA696124DB8}"/>
              </a:ext>
            </a:extLst>
          </p:cNvPr>
          <p:cNvSpPr/>
          <p:nvPr/>
        </p:nvSpPr>
        <p:spPr>
          <a:xfrm>
            <a:off x="1189973" y="2186203"/>
            <a:ext cx="10008295" cy="2039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Import base64</a:t>
            </a:r>
          </a:p>
          <a:p>
            <a:pPr marL="457200" lvl="1" indent="0">
              <a:buNone/>
            </a:pPr>
            <a:r>
              <a:rPr lang="en-US" sz="3600" dirty="0" err="1">
                <a:solidFill>
                  <a:schemeClr val="tx1"/>
                </a:solidFill>
              </a:rPr>
              <a:t>encString</a:t>
            </a:r>
            <a:r>
              <a:rPr lang="en-US" sz="3600" dirty="0">
                <a:solidFill>
                  <a:schemeClr val="tx1"/>
                </a:solidFill>
              </a:rPr>
              <a:t> = base64.encodestring(‘Hello world!’)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plaintext = base64.decodestring(</a:t>
            </a:r>
            <a:r>
              <a:rPr lang="en-US" sz="3600" dirty="0" err="1">
                <a:solidFill>
                  <a:schemeClr val="tx1"/>
                </a:solidFill>
              </a:rPr>
              <a:t>encString</a:t>
            </a:r>
            <a:r>
              <a:rPr lang="en-US" sz="3600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ENCODING/DECODING</a:t>
            </a:r>
          </a:p>
        </p:txBody>
      </p:sp>
    </p:spTree>
    <p:extLst>
      <p:ext uri="{BB962C8B-B14F-4D97-AF65-F5344CB8AC3E}">
        <p14:creationId xmlns:p14="http://schemas.microsoft.com/office/powerpoint/2010/main" val="38657826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6A60-90F4-4B06-BDCF-BDBF53B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Putting it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5170D-BD40-450C-A4E6-C8A13B1CD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9" t="5494" r="3848" b="5353"/>
          <a:stretch/>
        </p:blipFill>
        <p:spPr>
          <a:xfrm>
            <a:off x="1037063" y="1310268"/>
            <a:ext cx="9866116" cy="5045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8194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Languages Comparison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0AD6D9-3409-433C-9932-5DC5AB813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Episode 17</a:t>
            </a:r>
          </a:p>
        </p:txBody>
      </p:sp>
    </p:spTree>
    <p:extLst>
      <p:ext uri="{BB962C8B-B14F-4D97-AF65-F5344CB8AC3E}">
        <p14:creationId xmlns:p14="http://schemas.microsoft.com/office/powerpoint/2010/main" val="339727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 reconnaissance, use:</a:t>
            </a:r>
          </a:p>
          <a:p>
            <a:pPr lvl="1"/>
            <a:r>
              <a:rPr lang="en-US"/>
              <a:t>Nmap</a:t>
            </a:r>
          </a:p>
          <a:p>
            <a:pPr lvl="1"/>
            <a:r>
              <a:rPr lang="en-US"/>
              <a:t>Whois</a:t>
            </a:r>
          </a:p>
          <a:p>
            <a:pPr lvl="1"/>
            <a:r>
              <a:rPr lang="en-US"/>
              <a:t>Nslookup</a:t>
            </a:r>
          </a:p>
          <a:p>
            <a:pPr lvl="1"/>
            <a:r>
              <a:rPr lang="en-US"/>
              <a:t>Theharvester</a:t>
            </a:r>
          </a:p>
          <a:p>
            <a:pPr lvl="1"/>
            <a:r>
              <a:rPr lang="en-US"/>
              <a:t>Shodan</a:t>
            </a:r>
          </a:p>
          <a:p>
            <a:pPr lvl="1"/>
            <a:r>
              <a:rPr lang="en-US"/>
              <a:t>Recon-NG</a:t>
            </a:r>
          </a:p>
          <a:p>
            <a:pPr lvl="1"/>
            <a:r>
              <a:rPr lang="en-US"/>
              <a:t>Censys</a:t>
            </a:r>
          </a:p>
          <a:p>
            <a:pPr lvl="1"/>
            <a:r>
              <a:rPr lang="en-US"/>
              <a:t>Aircrack-NG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RECONNAISSANCE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B6B97-ECC5-4190-8C0D-E51C21CABC41}"/>
              </a:ext>
            </a:extLst>
          </p:cNvPr>
          <p:cNvSpPr/>
          <p:nvPr/>
        </p:nvSpPr>
        <p:spPr>
          <a:xfrm>
            <a:off x="4957085" y="2087252"/>
            <a:ext cx="4037286" cy="3804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300" dirty="0"/>
              <a:t>Kismet</a:t>
            </a:r>
          </a:p>
          <a:p>
            <a:pPr marL="800100" lvl="1" indent="-342900">
              <a:lnSpc>
                <a:spcPct val="90000"/>
              </a:lnSpc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300" dirty="0" err="1"/>
              <a:t>WiFite</a:t>
            </a:r>
            <a:endParaRPr lang="en-US" sz="3300" dirty="0"/>
          </a:p>
          <a:p>
            <a:pPr marL="800100" lvl="1" indent="-342900">
              <a:lnSpc>
                <a:spcPct val="90000"/>
              </a:lnSpc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300" dirty="0"/>
              <a:t>SET</a:t>
            </a:r>
          </a:p>
          <a:p>
            <a:pPr marL="800100" lvl="1" indent="-342900">
              <a:lnSpc>
                <a:spcPct val="90000"/>
              </a:lnSpc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300" dirty="0"/>
              <a:t>Wireshark</a:t>
            </a:r>
          </a:p>
          <a:p>
            <a:pPr marL="800100" lvl="1" indent="-342900">
              <a:lnSpc>
                <a:spcPct val="90000"/>
              </a:lnSpc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300" dirty="0" err="1"/>
              <a:t>Hping</a:t>
            </a:r>
            <a:endParaRPr lang="en-US" sz="3300" dirty="0"/>
          </a:p>
          <a:p>
            <a:pPr marL="800100" lvl="1" indent="-342900">
              <a:lnSpc>
                <a:spcPct val="90000"/>
              </a:lnSpc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300" dirty="0"/>
              <a:t>Metasploit framework </a:t>
            </a:r>
          </a:p>
        </p:txBody>
      </p:sp>
    </p:spTree>
    <p:extLst>
      <p:ext uri="{BB962C8B-B14F-4D97-AF65-F5344CB8AC3E}">
        <p14:creationId xmlns:p14="http://schemas.microsoft.com/office/powerpoint/2010/main" val="19108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56B-6C82-4628-9745-70695A40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Scripting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7ACBB-37BB-4075-968F-96FE17AD14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01445" y="2249488"/>
          <a:ext cx="11336594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450">
                  <a:extLst>
                    <a:ext uri="{9D8B030D-6E8A-4147-A177-3AD203B41FA5}">
                      <a16:colId xmlns:a16="http://schemas.microsoft.com/office/drawing/2014/main" val="3723930351"/>
                    </a:ext>
                  </a:extLst>
                </a:gridCol>
                <a:gridCol w="1895882">
                  <a:extLst>
                    <a:ext uri="{9D8B030D-6E8A-4147-A177-3AD203B41FA5}">
                      <a16:colId xmlns:a16="http://schemas.microsoft.com/office/drawing/2014/main" val="4204436585"/>
                    </a:ext>
                  </a:extLst>
                </a:gridCol>
                <a:gridCol w="2639022">
                  <a:extLst>
                    <a:ext uri="{9D8B030D-6E8A-4147-A177-3AD203B41FA5}">
                      <a16:colId xmlns:a16="http://schemas.microsoft.com/office/drawing/2014/main" val="3712317876"/>
                    </a:ext>
                  </a:extLst>
                </a:gridCol>
                <a:gridCol w="2031341">
                  <a:extLst>
                    <a:ext uri="{9D8B030D-6E8A-4147-A177-3AD203B41FA5}">
                      <a16:colId xmlns:a16="http://schemas.microsoft.com/office/drawing/2014/main" val="2560617875"/>
                    </a:ext>
                  </a:extLst>
                </a:gridCol>
                <a:gridCol w="2506899">
                  <a:extLst>
                    <a:ext uri="{9D8B030D-6E8A-4147-A177-3AD203B41FA5}">
                      <a16:colId xmlns:a16="http://schemas.microsoft.com/office/drawing/2014/main" val="312121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or &lt;# #&gt;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or =begin =end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9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 – 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varName</a:t>
                      </a:r>
                      <a:r>
                        <a:rPr lang="en-US" dirty="0"/>
                        <a:t>=value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varName</a:t>
                      </a:r>
                      <a:r>
                        <a:rPr lang="en-US" dirty="0"/>
                        <a:t>=value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varName</a:t>
                      </a:r>
                      <a:r>
                        <a:rPr lang="en-US" dirty="0"/>
                        <a:t>=value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varName</a:t>
                      </a:r>
                      <a:r>
                        <a:rPr lang="en-US" dirty="0"/>
                        <a:t>=value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4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 –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echo $</a:t>
                      </a:r>
                      <a:r>
                        <a:rPr lang="en-US" dirty="0" err="1"/>
                        <a:t>varName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Write-Host $</a:t>
                      </a:r>
                      <a:r>
                        <a:rPr lang="en-US" dirty="0" err="1"/>
                        <a:t>varName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puts </a:t>
                      </a:r>
                      <a:r>
                        <a:rPr lang="en-US" dirty="0" err="1"/>
                        <a:t>varName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varName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5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Substitution – environment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envVarName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Get-item </a:t>
                      </a:r>
                      <a:r>
                        <a:rPr lang="en-US" dirty="0" err="1"/>
                        <a:t>Env:varName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ENV[‘</a:t>
                      </a:r>
                      <a:r>
                        <a:rPr lang="en-US" dirty="0" err="1"/>
                        <a:t>varName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Os.environ</a:t>
                      </a:r>
                      <a:r>
                        <a:rPr lang="en-US" dirty="0"/>
                        <a:t>[‘</a:t>
                      </a:r>
                      <a:r>
                        <a:rPr lang="en-US" dirty="0" err="1"/>
                        <a:t>varName</a:t>
                      </a:r>
                      <a:r>
                        <a:rPr lang="en-US" dirty="0"/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6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9992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56B-6C82-4628-9745-70695A40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Scripting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7ACBB-37BB-4075-968F-96FE17AD14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8155" y="1908829"/>
          <a:ext cx="11965858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837">
                  <a:extLst>
                    <a:ext uri="{9D8B030D-6E8A-4147-A177-3AD203B41FA5}">
                      <a16:colId xmlns:a16="http://schemas.microsoft.com/office/drawing/2014/main" val="3723930351"/>
                    </a:ext>
                  </a:extLst>
                </a:gridCol>
                <a:gridCol w="3166859">
                  <a:extLst>
                    <a:ext uri="{9D8B030D-6E8A-4147-A177-3AD203B41FA5}">
                      <a16:colId xmlns:a16="http://schemas.microsoft.com/office/drawing/2014/main" val="4204436585"/>
                    </a:ext>
                  </a:extLst>
                </a:gridCol>
                <a:gridCol w="3040186">
                  <a:extLst>
                    <a:ext uri="{9D8B030D-6E8A-4147-A177-3AD203B41FA5}">
                      <a16:colId xmlns:a16="http://schemas.microsoft.com/office/drawing/2014/main" val="3712317876"/>
                    </a:ext>
                  </a:extLst>
                </a:gridCol>
                <a:gridCol w="2094999">
                  <a:extLst>
                    <a:ext uri="{9D8B030D-6E8A-4147-A177-3AD203B41FA5}">
                      <a16:colId xmlns:a16="http://schemas.microsoft.com/office/drawing/2014/main" val="2560617875"/>
                    </a:ext>
                  </a:extLst>
                </a:gridCol>
                <a:gridCol w="2133977">
                  <a:extLst>
                    <a:ext uri="{9D8B030D-6E8A-4147-A177-3AD203B41FA5}">
                      <a16:colId xmlns:a16="http://schemas.microsoft.com/office/drawing/2014/main" val="312121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${#string}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(string).Length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string.length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len(string)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9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– substring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${string:position}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(string).Substring(start,end)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string[1..3]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string[start:end+1]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4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– replace substring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${string/substring/replacement}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(string).Replace(substr,replStr)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string[1..3] = replStr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string.replace(old, new, count)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5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AND/OR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-a / -o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-and, -or, -not 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and &amp;&amp;, or ||, not 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and, or, not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5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-eq (==), -ne (!=), -lt (&lt;), -le (&lt;=), -gt (&gt;), -ge (&gt;=)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-eq, -ne, -gt, -ge, -lt, -le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==, !=, &gt;, &gt;=, &lt;, &lt;=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==, != (&lt;&gt;), &gt;, &gt;=, &lt;, &lt;=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6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327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56B-6C82-4628-9745-70695A40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Scripting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7ACBB-37BB-4075-968F-96FE17AD14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563">
                  <a:extLst>
                    <a:ext uri="{9D8B030D-6E8A-4147-A177-3AD203B41FA5}">
                      <a16:colId xmlns:a16="http://schemas.microsoft.com/office/drawing/2014/main" val="372393035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4204436585"/>
                    </a:ext>
                  </a:extLst>
                </a:gridCol>
                <a:gridCol w="2581835">
                  <a:extLst>
                    <a:ext uri="{9D8B030D-6E8A-4147-A177-3AD203B41FA5}">
                      <a16:colId xmlns:a16="http://schemas.microsoft.com/office/drawing/2014/main" val="3712317876"/>
                    </a:ext>
                  </a:extLst>
                </a:gridCol>
                <a:gridCol w="2270966">
                  <a:extLst>
                    <a:ext uri="{9D8B030D-6E8A-4147-A177-3AD203B41FA5}">
                      <a16:colId xmlns:a16="http://schemas.microsoft.com/office/drawing/2014/main" val="25606178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2121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For, While, Do-While, Do-Until</a:t>
                      </a:r>
                      <a:endParaRPr lang="nn-NO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while, until,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for,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9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condition</a:t>
                      </a:r>
                    </a:p>
                    <a:p>
                      <a:r>
                        <a:rPr lang="en-US" dirty="0"/>
                        <a:t>then</a:t>
                      </a:r>
                    </a:p>
                    <a:p>
                      <a:r>
                        <a:rPr lang="en-US" dirty="0"/>
                        <a:t>    commands</a:t>
                      </a:r>
                    </a:p>
                    <a:p>
                      <a:r>
                        <a:rPr lang="en-US" dirty="0" err="1"/>
                        <a:t>elif</a:t>
                      </a:r>
                      <a:endParaRPr lang="en-US" dirty="0"/>
                    </a:p>
                    <a:p>
                      <a:r>
                        <a:rPr lang="en-US" dirty="0"/>
                        <a:t>    commands</a:t>
                      </a:r>
                    </a:p>
                    <a:p>
                      <a:r>
                        <a:rPr lang="en-US" dirty="0"/>
                        <a:t>else</a:t>
                      </a:r>
                    </a:p>
                    <a:p>
                      <a:r>
                        <a:rPr lang="en-US" dirty="0"/>
                        <a:t>    commands</a:t>
                      </a:r>
                    </a:p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(condition) {</a:t>
                      </a:r>
                    </a:p>
                    <a:p>
                      <a:r>
                        <a:rPr lang="en-US" dirty="0"/>
                        <a:t>    statements</a:t>
                      </a:r>
                    </a:p>
                    <a:p>
                      <a:r>
                        <a:rPr lang="en-US" dirty="0"/>
                        <a:t>} elseif (condition) {</a:t>
                      </a:r>
                    </a:p>
                    <a:p>
                      <a:r>
                        <a:rPr lang="en-US" dirty="0"/>
                        <a:t>    statements</a:t>
                      </a:r>
                    </a:p>
                    <a:p>
                      <a:r>
                        <a:rPr lang="en-US" dirty="0"/>
                        <a:t>} else {</a:t>
                      </a:r>
                    </a:p>
                    <a:p>
                      <a:r>
                        <a:rPr lang="en-US" dirty="0"/>
                        <a:t>    statements 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condition then</a:t>
                      </a:r>
                    </a:p>
                    <a:p>
                      <a:r>
                        <a:rPr lang="en-US" dirty="0"/>
                        <a:t>   statements</a:t>
                      </a:r>
                    </a:p>
                    <a:p>
                      <a:r>
                        <a:rPr lang="en-US" dirty="0" err="1"/>
                        <a:t>elsif</a:t>
                      </a:r>
                      <a:endParaRPr lang="en-US" dirty="0"/>
                    </a:p>
                    <a:p>
                      <a:r>
                        <a:rPr lang="en-US" dirty="0"/>
                        <a:t>    statements</a:t>
                      </a:r>
                    </a:p>
                    <a:p>
                      <a:r>
                        <a:rPr lang="en-US" dirty="0"/>
                        <a:t>else</a:t>
                      </a:r>
                    </a:p>
                    <a:p>
                      <a:r>
                        <a:rPr lang="en-US" dirty="0"/>
                        <a:t>    statements</a:t>
                      </a:r>
                    </a:p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condition:</a:t>
                      </a:r>
                    </a:p>
                    <a:p>
                      <a:r>
                        <a:rPr lang="en-US" dirty="0"/>
                        <a:t>    statements</a:t>
                      </a:r>
                    </a:p>
                    <a:p>
                      <a:r>
                        <a:rPr lang="en-US" dirty="0" err="1"/>
                        <a:t>elif</a:t>
                      </a:r>
                      <a:r>
                        <a:rPr lang="en-US" dirty="0"/>
                        <a:t> condition:</a:t>
                      </a:r>
                    </a:p>
                    <a:p>
                      <a:r>
                        <a:rPr lang="en-US" dirty="0"/>
                        <a:t>    statements</a:t>
                      </a:r>
                    </a:p>
                    <a:p>
                      <a:r>
                        <a:rPr lang="en-US" dirty="0"/>
                        <a:t>else: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statemenst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4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7862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56B-6C82-4628-9745-70695A40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Scripting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7ACBB-37BB-4075-968F-96FE17AD14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1" y="2097088"/>
          <a:ext cx="990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48">
                  <a:extLst>
                    <a:ext uri="{9D8B030D-6E8A-4147-A177-3AD203B41FA5}">
                      <a16:colId xmlns:a16="http://schemas.microsoft.com/office/drawing/2014/main" val="372393035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4204436585"/>
                    </a:ext>
                  </a:extLst>
                </a:gridCol>
                <a:gridCol w="2620587">
                  <a:extLst>
                    <a:ext uri="{9D8B030D-6E8A-4147-A177-3AD203B41FA5}">
                      <a16:colId xmlns:a16="http://schemas.microsoft.com/office/drawing/2014/main" val="371231787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5606178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2121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–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Input=“filename”</a:t>
                      </a:r>
                    </a:p>
                    <a:p>
                      <a:r>
                        <a:rPr lang="en-US" dirty="0"/>
                        <a:t>While IFS=read –r f1 f2 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$lines = Get-Content filename</a:t>
                      </a:r>
                    </a:p>
                    <a:p>
                      <a:r>
                        <a:rPr lang="en-US" dirty="0"/>
                        <a:t>Out-File –</a:t>
                      </a:r>
                      <a:r>
                        <a:rPr lang="en-US" dirty="0" err="1"/>
                        <a:t>FilePath</a:t>
                      </a:r>
                      <a:r>
                        <a:rPr lang="en-US" dirty="0"/>
                        <a:t> filename –</a:t>
                      </a:r>
                      <a:r>
                        <a:rPr lang="en-US" dirty="0" err="1"/>
                        <a:t>InputObject</a:t>
                      </a:r>
                      <a:r>
                        <a:rPr lang="en-US" dirty="0"/>
                        <a:t> $lines –Encoding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inFile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File.new</a:t>
                      </a:r>
                      <a:r>
                        <a:rPr lang="en-US" dirty="0"/>
                        <a:t>(“</a:t>
                      </a:r>
                      <a:r>
                        <a:rPr lang="en-US" dirty="0" err="1"/>
                        <a:t>filename”,”r</a:t>
                      </a:r>
                      <a:r>
                        <a:rPr lang="en-US" dirty="0"/>
                        <a:t>”)</a:t>
                      </a:r>
                    </a:p>
                    <a:p>
                      <a:r>
                        <a:rPr lang="en-US" dirty="0" err="1"/>
                        <a:t>inFile.each_line</a:t>
                      </a:r>
                      <a:r>
                        <a:rPr lang="en-US" dirty="0"/>
                        <a:t> {|line| puts “#{</a:t>
                      </a:r>
                      <a:r>
                        <a:rPr lang="en-US" dirty="0" err="1"/>
                        <a:t>line.dump</a:t>
                      </a:r>
                      <a:r>
                        <a:rPr lang="en-US" dirty="0"/>
                        <a:t>}” }</a:t>
                      </a:r>
                    </a:p>
                    <a:p>
                      <a:r>
                        <a:rPr lang="en-US" dirty="0" err="1"/>
                        <a:t>inFile.close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= open(‘</a:t>
                      </a:r>
                      <a:r>
                        <a:rPr lang="en-US" dirty="0" err="1"/>
                        <a:t>inFile.txt’,’r</a:t>
                      </a:r>
                      <a:r>
                        <a:rPr lang="en-US" dirty="0"/>
                        <a:t>’)</a:t>
                      </a:r>
                    </a:p>
                    <a:p>
                      <a:r>
                        <a:rPr lang="en-US" dirty="0"/>
                        <a:t>for line in f:</a:t>
                      </a:r>
                    </a:p>
                    <a:p>
                      <a:r>
                        <a:rPr lang="en-US" dirty="0"/>
                        <a:t>	do something here</a:t>
                      </a:r>
                    </a:p>
                    <a:p>
                      <a:r>
                        <a:rPr lang="en-US" dirty="0" err="1"/>
                        <a:t>f.close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9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–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–p “Prompt:”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 = Read-Host –Prompt ‘Enter first name’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= </a:t>
                      </a:r>
                      <a:r>
                        <a:rPr lang="en-US" dirty="0" err="1"/>
                        <a:t>raw_input</a:t>
                      </a:r>
                      <a:r>
                        <a:rPr lang="en-US" dirty="0"/>
                        <a:t>(‘Please enter your name’)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4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716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56B-6C82-4628-9745-70695A40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Scripting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7ACBB-37BB-4075-968F-96FE17AD14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41411" y="1716144"/>
          <a:ext cx="9906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48">
                  <a:extLst>
                    <a:ext uri="{9D8B030D-6E8A-4147-A177-3AD203B41FA5}">
                      <a16:colId xmlns:a16="http://schemas.microsoft.com/office/drawing/2014/main" val="372393035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4204436585"/>
                    </a:ext>
                  </a:extLst>
                </a:gridCol>
                <a:gridCol w="2620587">
                  <a:extLst>
                    <a:ext uri="{9D8B030D-6E8A-4147-A177-3AD203B41FA5}">
                      <a16:colId xmlns:a16="http://schemas.microsoft.com/office/drawing/2014/main" val="371231787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5606178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2121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–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 read –r inline &lt; /dev/ttyS1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$socket = new-object </a:t>
                      </a:r>
                      <a:r>
                        <a:rPr lang="en-US" dirty="0" err="1"/>
                        <a:t>System.Net.Sockets.TcpClient</a:t>
                      </a:r>
                      <a:r>
                        <a:rPr lang="en-US" dirty="0"/>
                        <a:t>($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, $port)</a:t>
                      </a:r>
                    </a:p>
                    <a:p>
                      <a:r>
                        <a:rPr lang="en-US" dirty="0"/>
                        <a:t>if($</a:t>
                      </a:r>
                      <a:r>
                        <a:rPr lang="en-US" dirty="0" err="1"/>
                        <a:t>socket.Connected</a:t>
                      </a:r>
                      <a:r>
                        <a:rPr lang="en-US" dirty="0"/>
                        <a:t>)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= </a:t>
                      </a:r>
                      <a:r>
                        <a:rPr lang="en-US" dirty="0" err="1"/>
                        <a:t>TCPSocket.open</a:t>
                      </a:r>
                      <a:r>
                        <a:rPr lang="en-US" dirty="0"/>
                        <a:t>(‘hostname’, ‘port’)</a:t>
                      </a:r>
                    </a:p>
                    <a:p>
                      <a:r>
                        <a:rPr lang="en-US" dirty="0" err="1"/>
                        <a:t>Client.send</a:t>
                      </a:r>
                      <a:r>
                        <a:rPr lang="en-US" dirty="0"/>
                        <a:t>(“string”,0)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sock = </a:t>
                      </a:r>
                      <a:r>
                        <a:rPr lang="en-US" dirty="0" err="1"/>
                        <a:t>socket.socket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socket.AF_INET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socket.SOCK_STREAM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If </a:t>
                      </a:r>
                      <a:r>
                        <a:rPr lang="en-US" dirty="0" err="1"/>
                        <a:t>sock.connect_ex</a:t>
                      </a:r>
                      <a:r>
                        <a:rPr lang="en-US" dirty="0"/>
                        <a:t>((</a:t>
                      </a:r>
                      <a:r>
                        <a:rPr lang="en-US" dirty="0" err="1"/>
                        <a:t>remoteServerIP</a:t>
                      </a:r>
                      <a:r>
                        <a:rPr lang="en-US" dirty="0"/>
                        <a:t>, port)) == 0:</a:t>
                      </a:r>
                    </a:p>
                    <a:p>
                      <a:r>
                        <a:rPr lang="en-US" dirty="0"/>
                        <a:t>	print (‘Port {}: is </a:t>
                      </a:r>
                      <a:r>
                        <a:rPr lang="en-US" dirty="0" err="1"/>
                        <a:t>Open’.format</a:t>
                      </a:r>
                      <a:r>
                        <a:rPr lang="en-US" dirty="0"/>
                        <a:t>(port)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15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7883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56B-6C82-4628-9745-70695A40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Scripting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7ACBB-37BB-4075-968F-96FE17AD14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2352" y="1595754"/>
          <a:ext cx="10847295" cy="494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859">
                  <a:extLst>
                    <a:ext uri="{9D8B030D-6E8A-4147-A177-3AD203B41FA5}">
                      <a16:colId xmlns:a16="http://schemas.microsoft.com/office/drawing/2014/main" val="3723930351"/>
                    </a:ext>
                  </a:extLst>
                </a:gridCol>
                <a:gridCol w="2241177">
                  <a:extLst>
                    <a:ext uri="{9D8B030D-6E8A-4147-A177-3AD203B41FA5}">
                      <a16:colId xmlns:a16="http://schemas.microsoft.com/office/drawing/2014/main" val="4204436585"/>
                    </a:ext>
                  </a:extLst>
                </a:gridCol>
                <a:gridCol w="2707341">
                  <a:extLst>
                    <a:ext uri="{9D8B030D-6E8A-4147-A177-3AD203B41FA5}">
                      <a16:colId xmlns:a16="http://schemas.microsoft.com/office/drawing/2014/main" val="3712317876"/>
                    </a:ext>
                  </a:extLst>
                </a:gridCol>
                <a:gridCol w="2169459">
                  <a:extLst>
                    <a:ext uri="{9D8B030D-6E8A-4147-A177-3AD203B41FA5}">
                      <a16:colId xmlns:a16="http://schemas.microsoft.com/office/drawing/2014/main" val="2560617875"/>
                    </a:ext>
                  </a:extLst>
                </a:gridCol>
                <a:gridCol w="2169459">
                  <a:extLst>
                    <a:ext uri="{9D8B030D-6E8A-4147-A177-3AD203B41FA5}">
                      <a16:colId xmlns:a16="http://schemas.microsoft.com/office/drawing/2014/main" val="3121212156"/>
                    </a:ext>
                  </a:extLst>
                </a:gridCol>
              </a:tblGrid>
              <a:tr h="3523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92965"/>
                  </a:ext>
                </a:extLst>
              </a:tr>
              <a:tr h="4580518">
                <a:tc>
                  <a:txBody>
                    <a:bodyPr/>
                    <a:lstStyle/>
                    <a:p>
                      <a:r>
                        <a:rPr lang="en-US" dirty="0"/>
                        <a:t>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[ “$?” = “0” ] then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{</a:t>
                      </a:r>
                    </a:p>
                    <a:p>
                      <a:r>
                        <a:rPr lang="en-US" dirty="0"/>
                        <a:t>Command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catch {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errHandling</a:t>
                      </a:r>
                      <a:r>
                        <a:rPr lang="en-US" dirty="0"/>
                        <a:t> commands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</a:t>
                      </a:r>
                    </a:p>
                    <a:p>
                      <a:r>
                        <a:rPr lang="en-US" dirty="0"/>
                        <a:t>	statements</a:t>
                      </a:r>
                    </a:p>
                    <a:p>
                      <a:r>
                        <a:rPr lang="en-US" dirty="0"/>
                        <a:t>rescue</a:t>
                      </a:r>
                    </a:p>
                    <a:p>
                      <a:r>
                        <a:rPr lang="en-US" dirty="0"/>
                        <a:t>	statements if error occurred</a:t>
                      </a:r>
                    </a:p>
                    <a:p>
                      <a:r>
                        <a:rPr lang="en-US" dirty="0"/>
                        <a:t>else</a:t>
                      </a:r>
                    </a:p>
                    <a:p>
                      <a:r>
                        <a:rPr lang="en-US" dirty="0"/>
                        <a:t>	statements if no error</a:t>
                      </a:r>
                    </a:p>
                    <a:p>
                      <a:r>
                        <a:rPr lang="en-US" dirty="0"/>
                        <a:t>end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try:</a:t>
                      </a:r>
                    </a:p>
                    <a:p>
                      <a:r>
                        <a:rPr lang="en-US"/>
                        <a:t>	statements</a:t>
                      </a:r>
                    </a:p>
                    <a:p>
                      <a:r>
                        <a:rPr lang="en-US"/>
                        <a:t>	raise customErrorObject</a:t>
                      </a:r>
                    </a:p>
                    <a:p>
                      <a:r>
                        <a:rPr lang="en-US"/>
                        <a:t>except errorObject:</a:t>
                      </a:r>
                    </a:p>
                    <a:p>
                      <a:r>
                        <a:rPr lang="en-US"/>
                        <a:t>	statements</a:t>
                      </a:r>
                    </a:p>
                    <a:p>
                      <a:r>
                        <a:rPr lang="en-US"/>
                        <a:t>except customErrorObject:</a:t>
                      </a:r>
                    </a:p>
                    <a:p>
                      <a:r>
                        <a:rPr lang="en-US"/>
                        <a:t>	statements</a:t>
                      </a:r>
                    </a:p>
                    <a:p>
                      <a:r>
                        <a:rPr lang="en-US"/>
                        <a:t>finally:</a:t>
                      </a:r>
                    </a:p>
                    <a:p>
                      <a:r>
                        <a:rPr lang="en-US"/>
                        <a:t>	statements to clean 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9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48464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56B-6C82-4628-9745-70695A40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Scripting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7ACBB-37BB-4075-968F-96FE17AD14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0764" y="1855041"/>
          <a:ext cx="1084729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24">
                  <a:extLst>
                    <a:ext uri="{9D8B030D-6E8A-4147-A177-3AD203B41FA5}">
                      <a16:colId xmlns:a16="http://schemas.microsoft.com/office/drawing/2014/main" val="3723930351"/>
                    </a:ext>
                  </a:extLst>
                </a:gridCol>
                <a:gridCol w="2581836">
                  <a:extLst>
                    <a:ext uri="{9D8B030D-6E8A-4147-A177-3AD203B41FA5}">
                      <a16:colId xmlns:a16="http://schemas.microsoft.com/office/drawing/2014/main" val="4204436585"/>
                    </a:ext>
                  </a:extLst>
                </a:gridCol>
                <a:gridCol w="2635623">
                  <a:extLst>
                    <a:ext uri="{9D8B030D-6E8A-4147-A177-3AD203B41FA5}">
                      <a16:colId xmlns:a16="http://schemas.microsoft.com/office/drawing/2014/main" val="3712317876"/>
                    </a:ext>
                  </a:extLst>
                </a:gridCol>
                <a:gridCol w="2553353">
                  <a:extLst>
                    <a:ext uri="{9D8B030D-6E8A-4147-A177-3AD203B41FA5}">
                      <a16:colId xmlns:a16="http://schemas.microsoft.com/office/drawing/2014/main" val="2560617875"/>
                    </a:ext>
                  </a:extLst>
                </a:gridCol>
                <a:gridCol w="2169459">
                  <a:extLst>
                    <a:ext uri="{9D8B030D-6E8A-4147-A177-3AD203B41FA5}">
                      <a16:colId xmlns:a16="http://schemas.microsoft.com/office/drawing/2014/main" val="312121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bashArray</a:t>
                      </a:r>
                      <a:r>
                        <a:rPr lang="en-US" dirty="0"/>
                        <a:t> = (val1, val2, val3)</a:t>
                      </a:r>
                    </a:p>
                    <a:p>
                      <a:r>
                        <a:rPr lang="en-US" dirty="0"/>
                        <a:t>For I in 1 2 3</a:t>
                      </a:r>
                    </a:p>
                    <a:p>
                      <a:r>
                        <a:rPr lang="en-US" dirty="0"/>
                        <a:t>Do</a:t>
                      </a:r>
                    </a:p>
                    <a:p>
                      <a:r>
                        <a:rPr lang="en-US" dirty="0"/>
                        <a:t>    echo ${</a:t>
                      </a:r>
                      <a:r>
                        <a:rPr lang="en-US" dirty="0" err="1"/>
                        <a:t>bashArray</a:t>
                      </a:r>
                      <a:r>
                        <a:rPr lang="en-US" dirty="0"/>
                        <a:t>[$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]}</a:t>
                      </a:r>
                    </a:p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PSarray</a:t>
                      </a:r>
                      <a:r>
                        <a:rPr lang="en-US" dirty="0"/>
                        <a:t>=@(1.3.5.7.9);</a:t>
                      </a:r>
                    </a:p>
                    <a:p>
                      <a:r>
                        <a:rPr lang="en-US" dirty="0"/>
                        <a:t>for ($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0; $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–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 $</a:t>
                      </a:r>
                      <a:r>
                        <a:rPr lang="en-US" dirty="0" err="1"/>
                        <a:t>PSarray.Length</a:t>
                      </a:r>
                      <a:r>
                        <a:rPr lang="en-US" dirty="0"/>
                        <a:t>; $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++) {</a:t>
                      </a:r>
                    </a:p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PSarray</a:t>
                      </a:r>
                      <a:r>
                        <a:rPr lang="en-US" dirty="0"/>
                        <a:t>[$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foreach ($element in $</a:t>
                      </a:r>
                      <a:r>
                        <a:rPr lang="en-US" dirty="0" err="1"/>
                        <a:t>PSarray</a:t>
                      </a:r>
                      <a:r>
                        <a:rPr lang="en-US" dirty="0"/>
                        <a:t>) {</a:t>
                      </a:r>
                    </a:p>
                    <a:p>
                      <a:r>
                        <a:rPr lang="en-US" dirty="0"/>
                        <a:t>	$element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rubyArray</a:t>
                      </a:r>
                      <a:r>
                        <a:rPr lang="en-US" dirty="0"/>
                        <a:t> = [ “val1”, “val2”, “val3” ]</a:t>
                      </a:r>
                    </a:p>
                    <a:p>
                      <a:r>
                        <a:rPr lang="en-US" dirty="0"/>
                        <a:t>print </a:t>
                      </a:r>
                      <a:r>
                        <a:rPr lang="en-US" dirty="0" err="1"/>
                        <a:t>rubyArray</a:t>
                      </a:r>
                      <a:r>
                        <a:rPr lang="en-US" dirty="0"/>
                        <a:t>[1]</a:t>
                      </a:r>
                    </a:p>
                    <a:p>
                      <a:r>
                        <a:rPr lang="en-US" dirty="0"/>
                        <a:t>print </a:t>
                      </a:r>
                      <a:r>
                        <a:rPr lang="en-US" dirty="0" err="1"/>
                        <a:t>rubyArray.index</a:t>
                      </a:r>
                      <a:r>
                        <a:rPr lang="en-US" dirty="0"/>
                        <a:t>(“val2”)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pythonArray</a:t>
                      </a:r>
                      <a:r>
                        <a:rPr lang="en-US" dirty="0"/>
                        <a:t> = [10, 20, 30, 40, 50]</a:t>
                      </a:r>
                    </a:p>
                    <a:p>
                      <a:r>
                        <a:rPr lang="en-US" dirty="0"/>
                        <a:t>Print(</a:t>
                      </a:r>
                      <a:r>
                        <a:rPr lang="en-US" dirty="0" err="1"/>
                        <a:t>pythonArray</a:t>
                      </a:r>
                      <a:r>
                        <a:rPr lang="en-US" dirty="0"/>
                        <a:t>[1])</a:t>
                      </a:r>
                    </a:p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pythonArray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4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184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56B-6C82-4628-9745-70695A40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Scripting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7ACBB-37BB-4075-968F-96FE17AD141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60612" y="1908829"/>
          <a:ext cx="1059628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341">
                  <a:extLst>
                    <a:ext uri="{9D8B030D-6E8A-4147-A177-3AD203B41FA5}">
                      <a16:colId xmlns:a16="http://schemas.microsoft.com/office/drawing/2014/main" val="3723930351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4204436585"/>
                    </a:ext>
                  </a:extLst>
                </a:gridCol>
                <a:gridCol w="3130474">
                  <a:extLst>
                    <a:ext uri="{9D8B030D-6E8A-4147-A177-3AD203B41FA5}">
                      <a16:colId xmlns:a16="http://schemas.microsoft.com/office/drawing/2014/main" val="3712317876"/>
                    </a:ext>
                  </a:extLst>
                </a:gridCol>
                <a:gridCol w="2119256">
                  <a:extLst>
                    <a:ext uri="{9D8B030D-6E8A-4147-A177-3AD203B41FA5}">
                      <a16:colId xmlns:a16="http://schemas.microsoft.com/office/drawing/2014/main" val="2560617875"/>
                    </a:ext>
                  </a:extLst>
                </a:gridCol>
                <a:gridCol w="2119256">
                  <a:extLst>
                    <a:ext uri="{9D8B030D-6E8A-4147-A177-3AD203B41FA5}">
                      <a16:colId xmlns:a16="http://schemas.microsoft.com/office/drawing/2014/main" val="3121212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Echo plainText | base64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$Text = ‘Hello world’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$Bytes = [</a:t>
                      </a:r>
                      <a:r>
                        <a:rPr lang="en-US" dirty="0" err="1"/>
                        <a:t>System.Text.Encoding</a:t>
                      </a:r>
                      <a:r>
                        <a:rPr lang="en-US" dirty="0"/>
                        <a:t>]::</a:t>
                      </a:r>
                      <a:r>
                        <a:rPr lang="en-US" dirty="0" err="1"/>
                        <a:t>Unicode.GetByteps</a:t>
                      </a:r>
                      <a:r>
                        <a:rPr lang="en-US" dirty="0"/>
                        <a:t>($Text)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r>
                        <a:rPr lang="en-US" dirty="0" err="1"/>
                        <a:t>EncodedText</a:t>
                      </a:r>
                      <a:r>
                        <a:rPr lang="en-US" dirty="0"/>
                        <a:t> = [Convert]::ToBase64String.($Bytes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 “base64”</a:t>
                      </a:r>
                    </a:p>
                    <a:p>
                      <a:r>
                        <a:rPr lang="en-US" dirty="0" err="1"/>
                        <a:t>encString</a:t>
                      </a:r>
                      <a:r>
                        <a:rPr lang="en-US" dirty="0"/>
                        <a:t> = Base64.encode64(‘Hello world!”)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base64</a:t>
                      </a:r>
                    </a:p>
                    <a:p>
                      <a:r>
                        <a:rPr lang="en-US" dirty="0" err="1"/>
                        <a:t>encString</a:t>
                      </a:r>
                      <a:r>
                        <a:rPr lang="en-US" dirty="0"/>
                        <a:t> = base64.encodestring(‘Hello world!’)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9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Echo </a:t>
                      </a:r>
                      <a:r>
                        <a:rPr lang="en-US" dirty="0" err="1"/>
                        <a:t>encString</a:t>
                      </a:r>
                      <a:r>
                        <a:rPr lang="en-US" dirty="0"/>
                        <a:t> | base64 --decode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EncodedText</a:t>
                      </a:r>
                      <a:r>
                        <a:rPr lang="en-US" dirty="0"/>
                        <a:t> = ‘</a:t>
                      </a:r>
                      <a:r>
                        <a:rPr lang="en-US" dirty="0" err="1"/>
                        <a:t>encodedString</a:t>
                      </a:r>
                      <a:r>
                        <a:rPr lang="en-US" dirty="0"/>
                        <a:t>’</a:t>
                      </a:r>
                    </a:p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DecodedText</a:t>
                      </a:r>
                      <a:r>
                        <a:rPr lang="en-US" dirty="0"/>
                        <a:t> = [</a:t>
                      </a:r>
                      <a:r>
                        <a:rPr lang="en-US" dirty="0" err="1"/>
                        <a:t>System.Tet.Encoding</a:t>
                      </a:r>
                      <a:r>
                        <a:rPr lang="en-US" dirty="0"/>
                        <a:t>]::</a:t>
                      </a:r>
                      <a:r>
                        <a:rPr lang="en-US" dirty="0" err="1"/>
                        <a:t>Unicode.GetString</a:t>
                      </a:r>
                      <a:r>
                        <a:rPr lang="en-US" dirty="0"/>
                        <a:t>([</a:t>
                      </a:r>
                      <a:r>
                        <a:rPr lang="en-US" dirty="0" err="1"/>
                        <a:t>System.Convert</a:t>
                      </a:r>
                      <a:r>
                        <a:rPr lang="en-US" dirty="0"/>
                        <a:t>]::FromBase64String($</a:t>
                      </a:r>
                      <a:r>
                        <a:rPr lang="en-US" dirty="0" err="1"/>
                        <a:t>EncodedText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plaintext = Base64.decode(enc)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plaintext = base64.decodestring(</a:t>
                      </a:r>
                      <a:r>
                        <a:rPr lang="en-US" dirty="0" err="1"/>
                        <a:t>encString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4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6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list targets, use:</a:t>
            </a:r>
          </a:p>
          <a:p>
            <a:pPr lvl="1"/>
            <a:r>
              <a:rPr lang="en-US"/>
              <a:t>Nmap</a:t>
            </a:r>
          </a:p>
          <a:p>
            <a:pPr lvl="1"/>
            <a:r>
              <a:rPr lang="en-US"/>
              <a:t>Nslookup</a:t>
            </a:r>
          </a:p>
          <a:p>
            <a:pPr lvl="1"/>
            <a:r>
              <a:rPr lang="en-US"/>
              <a:t>Wireshark</a:t>
            </a:r>
          </a:p>
          <a:p>
            <a:pPr lvl="1"/>
            <a:r>
              <a:rPr lang="en-US"/>
              <a:t>Hping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To scan for vulnerabilities, use:</a:t>
            </a:r>
          </a:p>
          <a:p>
            <a:pPr lvl="1"/>
            <a:r>
              <a:rPr lang="en-US"/>
              <a:t>Nmap</a:t>
            </a:r>
          </a:p>
          <a:p>
            <a:pPr lvl="1"/>
            <a:r>
              <a:rPr lang="en-US"/>
              <a:t>Nikto</a:t>
            </a:r>
          </a:p>
          <a:p>
            <a:pPr lvl="1"/>
            <a:r>
              <a:rPr lang="en-US"/>
              <a:t>OpenVAS</a:t>
            </a:r>
          </a:p>
          <a:p>
            <a:pPr lvl="1"/>
            <a:r>
              <a:rPr lang="en-US"/>
              <a:t>SQLmap</a:t>
            </a:r>
          </a:p>
          <a:p>
            <a:pPr lvl="1"/>
            <a:r>
              <a:rPr lang="en-US"/>
              <a:t>Nessus</a:t>
            </a:r>
          </a:p>
          <a:p>
            <a:pPr lvl="1"/>
            <a:r>
              <a:rPr lang="en-US"/>
              <a:t>W3AF</a:t>
            </a:r>
          </a:p>
          <a:p>
            <a:pPr lvl="1"/>
            <a:r>
              <a:rPr lang="en-US"/>
              <a:t>OWASP ZAP</a:t>
            </a:r>
          </a:p>
          <a:p>
            <a:pPr lvl="1"/>
            <a:r>
              <a:rPr lang="en-US"/>
              <a:t>Metasploit framework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3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offline password cracking, use:</a:t>
            </a:r>
          </a:p>
          <a:p>
            <a:pPr lvl="1"/>
            <a:r>
              <a:rPr lang="en-US"/>
              <a:t>Hashcat </a:t>
            </a:r>
          </a:p>
          <a:p>
            <a:pPr lvl="1"/>
            <a:r>
              <a:rPr lang="en-US"/>
              <a:t>John the Ripper</a:t>
            </a:r>
          </a:p>
          <a:p>
            <a:pPr lvl="1"/>
            <a:r>
              <a:rPr lang="en-US"/>
              <a:t>Cain and Abel</a:t>
            </a:r>
          </a:p>
          <a:p>
            <a:pPr lvl="1"/>
            <a:r>
              <a:rPr lang="en-US"/>
              <a:t>Mimikatz</a:t>
            </a:r>
          </a:p>
          <a:p>
            <a:pPr lvl="1"/>
            <a:r>
              <a:rPr lang="en-US"/>
              <a:t>Aircrack-NG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CREDENTIAL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 brute-forcing services, use:</a:t>
            </a:r>
          </a:p>
          <a:p>
            <a:pPr lvl="1"/>
            <a:r>
              <a:rPr lang="en-US"/>
              <a:t>SQLmap</a:t>
            </a:r>
          </a:p>
          <a:p>
            <a:pPr lvl="1"/>
            <a:r>
              <a:rPr lang="en-US"/>
              <a:t>Medusa</a:t>
            </a:r>
          </a:p>
          <a:p>
            <a:pPr lvl="1"/>
            <a:r>
              <a:rPr lang="en-US"/>
              <a:t>Hydra</a:t>
            </a:r>
          </a:p>
          <a:p>
            <a:pPr lvl="1"/>
            <a:r>
              <a:rPr lang="en-US"/>
              <a:t>Cain and Abel</a:t>
            </a:r>
          </a:p>
          <a:p>
            <a:pPr lvl="1"/>
            <a:r>
              <a:rPr lang="en-US"/>
              <a:t>Mimikatz</a:t>
            </a:r>
          </a:p>
          <a:p>
            <a:pPr lvl="1"/>
            <a:r>
              <a:rPr lang="en-US"/>
              <a:t>Patator</a:t>
            </a:r>
          </a:p>
          <a:p>
            <a:pPr lvl="1"/>
            <a:r>
              <a:rPr lang="en-US"/>
              <a:t>W3AF</a:t>
            </a:r>
          </a:p>
          <a:p>
            <a:pPr lvl="1"/>
            <a:r>
              <a:rPr lang="en-US"/>
              <a:t>Aircrack-NG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CREDENTIAL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you have exploited a target, use these to make sure you can get back in:</a:t>
            </a:r>
          </a:p>
          <a:p>
            <a:pPr lvl="1"/>
            <a:r>
              <a:rPr lang="en-US"/>
              <a:t>SET</a:t>
            </a:r>
          </a:p>
          <a:p>
            <a:pPr lvl="1"/>
            <a:r>
              <a:rPr lang="en-US"/>
              <a:t>BeEF</a:t>
            </a:r>
          </a:p>
          <a:p>
            <a:pPr lvl="1"/>
            <a:r>
              <a:rPr lang="en-US"/>
              <a:t>SSH	</a:t>
            </a:r>
          </a:p>
          <a:p>
            <a:pPr lvl="1"/>
            <a:r>
              <a:rPr lang="en-US"/>
              <a:t>NCAT</a:t>
            </a:r>
          </a:p>
          <a:p>
            <a:pPr lvl="1"/>
            <a:r>
              <a:rPr lang="en-US"/>
              <a:t>NETCAT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8B549-4B85-410C-BA8C-EB201FDC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7DA55-C2FF-49D3-BE50-FBFF7AEEBDB7}"/>
              </a:ext>
            </a:extLst>
          </p:cNvPr>
          <p:cNvSpPr/>
          <p:nvPr/>
        </p:nvSpPr>
        <p:spPr>
          <a:xfrm>
            <a:off x="4794391" y="2874141"/>
            <a:ext cx="539614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600" dirty="0" err="1"/>
              <a:t>Drozer</a:t>
            </a:r>
            <a:endParaRPr lang="en-US" sz="3600" dirty="0"/>
          </a:p>
          <a:p>
            <a:pPr marL="800100" lvl="1" indent="-342900"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600" dirty="0" err="1"/>
              <a:t>Powersploit</a:t>
            </a:r>
            <a:endParaRPr lang="en-US" sz="3600" dirty="0"/>
          </a:p>
          <a:p>
            <a:pPr marL="800100" lvl="1" indent="-342900"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600" dirty="0"/>
              <a:t>Empire</a:t>
            </a:r>
          </a:p>
          <a:p>
            <a:pPr marL="800100" lvl="1" indent="-342900">
              <a:spcAft>
                <a:spcPts val="800"/>
              </a:spcAft>
              <a:buFont typeface="Georgia" panose="02040502050405020303" pitchFamily="18" charset="0"/>
              <a:buChar char="-"/>
            </a:pPr>
            <a:r>
              <a:rPr lang="en-US" sz="3600" dirty="0"/>
              <a:t>Metasploit framework</a:t>
            </a:r>
          </a:p>
        </p:txBody>
      </p:sp>
    </p:spTree>
    <p:extLst>
      <p:ext uri="{BB962C8B-B14F-4D97-AF65-F5344CB8AC3E}">
        <p14:creationId xmlns:p14="http://schemas.microsoft.com/office/powerpoint/2010/main" val="142720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evaluate a configuration to determine if it’s compliant with a standard or regulation, use:</a:t>
            </a:r>
          </a:p>
          <a:p>
            <a:pPr lvl="1"/>
            <a:r>
              <a:rPr lang="en-US"/>
              <a:t>Nmap</a:t>
            </a:r>
          </a:p>
          <a:p>
            <a:pPr lvl="1"/>
            <a:r>
              <a:rPr lang="en-US"/>
              <a:t>Nikto</a:t>
            </a:r>
          </a:p>
          <a:p>
            <a:pPr lvl="1"/>
            <a:r>
              <a:rPr lang="en-US"/>
              <a:t>OpenVAS</a:t>
            </a:r>
          </a:p>
          <a:p>
            <a:pPr lvl="1"/>
            <a:r>
              <a:rPr lang="en-US"/>
              <a:t>SQLmap</a:t>
            </a:r>
          </a:p>
          <a:p>
            <a:pPr lvl="1"/>
            <a:r>
              <a:rPr lang="en-US"/>
              <a:t>Nessus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8B549-4B85-410C-BA8C-EB201FDC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evade detection, use:</a:t>
            </a:r>
          </a:p>
          <a:p>
            <a:pPr lvl="1"/>
            <a:r>
              <a:rPr lang="en-US"/>
              <a:t>SET</a:t>
            </a:r>
          </a:p>
          <a:p>
            <a:pPr lvl="1"/>
            <a:r>
              <a:rPr lang="en-US"/>
              <a:t>Proxychains</a:t>
            </a:r>
          </a:p>
          <a:p>
            <a:pPr lvl="1"/>
            <a:r>
              <a:rPr lang="en-US"/>
              <a:t>Metasploit framework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8B549-4B85-410C-BA8C-EB201FDC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Nmap Scoping and Output Options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5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decompile executables, use:</a:t>
            </a:r>
          </a:p>
          <a:p>
            <a:pPr lvl="1"/>
            <a:r>
              <a:rPr lang="en-US"/>
              <a:t>Immunity debugger</a:t>
            </a:r>
          </a:p>
          <a:p>
            <a:pPr lvl="1"/>
            <a:r>
              <a:rPr lang="en-US"/>
              <a:t>APKX</a:t>
            </a:r>
          </a:p>
          <a:p>
            <a:pPr lvl="1"/>
            <a:r>
              <a:rPr lang="en-US"/>
              <a:t>APK studio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8B549-4B85-410C-BA8C-EB201FDC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4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Forensics</a:t>
            </a:r>
          </a:p>
          <a:p>
            <a:pPr lvl="1"/>
            <a:r>
              <a:rPr lang="en-US"/>
              <a:t>To carry out digital forensics, use:</a:t>
            </a:r>
          </a:p>
          <a:p>
            <a:pPr lvl="2"/>
            <a:r>
              <a:rPr lang="en-US"/>
              <a:t>Immunity debugger</a:t>
            </a:r>
          </a:p>
          <a:p>
            <a:r>
              <a:rPr lang="en-US"/>
              <a:t>Debugging</a:t>
            </a:r>
          </a:p>
          <a:p>
            <a:pPr lvl="1"/>
            <a:r>
              <a:rPr lang="en-US"/>
              <a:t>To debug code, use:</a:t>
            </a:r>
          </a:p>
          <a:p>
            <a:pPr lvl="2"/>
            <a:r>
              <a:rPr lang="en-US"/>
              <a:t>OLLYDBG</a:t>
            </a:r>
          </a:p>
          <a:p>
            <a:pPr lvl="2"/>
            <a:r>
              <a:rPr lang="en-US"/>
              <a:t>Immunity debugger</a:t>
            </a:r>
          </a:p>
          <a:p>
            <a:pPr lvl="2"/>
            <a:r>
              <a:rPr lang="en-US"/>
              <a:t>GDB</a:t>
            </a:r>
          </a:p>
          <a:p>
            <a:pPr lvl="2"/>
            <a:r>
              <a:rPr lang="en-US"/>
              <a:t>WinDBG</a:t>
            </a:r>
          </a:p>
          <a:p>
            <a:pPr lvl="2"/>
            <a:r>
              <a:rPr lang="en-US"/>
              <a:t>IDA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8B549-4B85-410C-BA8C-EB201FDC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PENETRATION TESTING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9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general software assurance, use: </a:t>
            </a:r>
          </a:p>
          <a:p>
            <a:pPr lvl="1"/>
            <a:r>
              <a:rPr lang="en-US"/>
              <a:t>Findsecbugs</a:t>
            </a:r>
          </a:p>
          <a:p>
            <a:pPr lvl="1"/>
            <a:r>
              <a:rPr lang="en-US"/>
              <a:t>SonarQube</a:t>
            </a:r>
          </a:p>
          <a:p>
            <a:pPr lvl="1"/>
            <a:r>
              <a:rPr lang="en-US"/>
              <a:t>YASCA</a:t>
            </a:r>
          </a:p>
          <a:p>
            <a:r>
              <a:rPr lang="en-US"/>
              <a:t>For fuzzing, use:</a:t>
            </a:r>
          </a:p>
          <a:p>
            <a:pPr lvl="1"/>
            <a:r>
              <a:rPr lang="en-US"/>
              <a:t>Peach	</a:t>
            </a:r>
          </a:p>
          <a:p>
            <a:pPr lvl="1"/>
            <a:r>
              <a:rPr lang="en-US"/>
              <a:t>AFL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8B549-4B85-410C-BA8C-EB201FDC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1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C2A-A565-4066-A0B7-15EE4AAB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Forensics – Immunity debugger</a:t>
            </a:r>
          </a:p>
          <a:p>
            <a:r>
              <a:rPr lang="en-US"/>
              <a:t>Debugging – OLLYDBG, Immunity debugger, GDB, WinDBG, IDA</a:t>
            </a:r>
          </a:p>
          <a:p>
            <a:r>
              <a:rPr lang="en-US"/>
              <a:t>Software assurance – Findsecbugs, SonarQube, YASCA</a:t>
            </a:r>
          </a:p>
          <a:p>
            <a:pPr lvl="1"/>
            <a:r>
              <a:rPr lang="en-US"/>
              <a:t>Fuzzing – Peach, AFL</a:t>
            </a:r>
          </a:p>
          <a:p>
            <a:pPr lvl="1"/>
            <a:r>
              <a:rPr lang="en-US"/>
              <a:t>SAST (Static Application Security Testing)</a:t>
            </a:r>
          </a:p>
          <a:p>
            <a:pPr lvl="1"/>
            <a:r>
              <a:rPr lang="en-US"/>
              <a:t>DAST (Dynamic Application Security Testing)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8B549-4B85-410C-BA8C-EB201FDC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PENETRATION TESTING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Using Kali Linux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5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2182-CA40-4EDE-874F-3EF3F70F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Kali Linux demo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C4D0A-579C-4943-8B95-71FE232C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 LINUX DEMO</a:t>
            </a:r>
          </a:p>
        </p:txBody>
      </p:sp>
    </p:spTree>
    <p:extLst>
      <p:ext uri="{BB962C8B-B14F-4D97-AF65-F5344CB8AC3E}">
        <p14:creationId xmlns:p14="http://schemas.microsoft.com/office/powerpoint/2010/main" val="95315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Scanners and Credential Tools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34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E2D3E9-BBAB-4DAD-8112-EB4888868E4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515513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395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3680636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3855482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Nikto</a:t>
                      </a:r>
                      <a:endParaRPr lang="en-US" dirty="0"/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server vulnerability scanner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https://github.com/sullo/nikto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OpenVAS (Open Vulnerability Assessment System)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 vulnerability scanner and manager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http://www.openvas.org/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SQLmap</a:t>
                      </a:r>
                      <a:r>
                        <a:rPr lang="en-US" dirty="0"/>
                        <a:t> (Structured Query Language)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SQL injection and database takeover tool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http://sqlmap.org/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234057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Nessus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Commercial vulnerability scanner (free for non-professional use)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https://www.tenable.com/products/nessus/nessus-professional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21096900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426B6E-AD67-46DA-813C-45FA2026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</a:t>
            </a:r>
          </a:p>
        </p:txBody>
      </p:sp>
    </p:spTree>
    <p:extLst>
      <p:ext uri="{BB962C8B-B14F-4D97-AF65-F5344CB8AC3E}">
        <p14:creationId xmlns:p14="http://schemas.microsoft.com/office/powerpoint/2010/main" val="126013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C5A3E-A286-42CE-85E2-EF79C863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11C87-753E-4AF9-B2F8-B9C3D27B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 TESTING TOOLS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C998837-40A7-4D8C-B3A1-D0587A40BB2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03203" y="2097087"/>
          <a:ext cx="1095785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178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1374107">
                  <a:extLst>
                    <a:ext uri="{9D8B030D-6E8A-4147-A177-3AD203B41FA5}">
                      <a16:colId xmlns:a16="http://schemas.microsoft.com/office/drawing/2014/main" val="4112319296"/>
                    </a:ext>
                  </a:extLst>
                </a:gridCol>
                <a:gridCol w="3581351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090219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Hashcat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password recovery (world’s fastest)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https://hashcat.net/hashcat/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network login auditor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http://foofus.net/goons/jmk/medusa/medusa.html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Parallelized login cracker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http://sectools.org/tool/hydra/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7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Cewl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wordlist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https://digi.ninja/projects/cewl.php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69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the Ripper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cracker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http://www.openwall.com/john/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0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6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3E6A6-8F7D-42F8-8FC4-6DA74F37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11C87-753E-4AF9-B2F8-B9C3D27B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 TESTING TOOLS, cont’d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C998837-40A7-4D8C-B3A1-D0587A40BB2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5618" y="1891002"/>
          <a:ext cx="10640764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488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1637244">
                  <a:extLst>
                    <a:ext uri="{9D8B030D-6E8A-4147-A177-3AD203B41FA5}">
                      <a16:colId xmlns:a16="http://schemas.microsoft.com/office/drawing/2014/main" val="4112319296"/>
                    </a:ext>
                  </a:extLst>
                </a:gridCol>
                <a:gridCol w="4005231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3319801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Cain and 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Online/offline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password recovery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http://www.oxid.it/cain.html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Mimikatz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Online/offline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little tool to play with Windows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https://github.com/gentilkiwi/mimikatz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4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Multi-purpose brute-forcer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https://github.com/lanjelot/patator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8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Dirbuster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Multi-threaded app to brute force directories and file names on web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https://www.owasp.org/index.php/Category:OWASP_DirBuster_Project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9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W3AF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Application Attack and Audit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http://w3af.org/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6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9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4EBD-717D-466C-88E5-4BA092BD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Nmap (Network Mapper)</a:t>
            </a:r>
          </a:p>
          <a:p>
            <a:pPr lvl="1"/>
            <a:r>
              <a:rPr lang="en-US" dirty="0"/>
              <a:t>One of the most common and most useful tools for reconnaissance</a:t>
            </a:r>
          </a:p>
          <a:p>
            <a:pPr lvl="1"/>
            <a:r>
              <a:rPr lang="en-US" dirty="0" err="1"/>
              <a:t>nmap</a:t>
            </a:r>
            <a:r>
              <a:rPr lang="en-US" dirty="0"/>
              <a:t> –A does much of what we’re about to see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11831D0-5F57-4944-AE0B-74EE23C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8AE6-F302-4424-8524-A768BC82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Password cracking – demo John the Ripper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98D6A-3C7F-4080-A33D-7AB08D9C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TOOL OUTPUT</a:t>
            </a:r>
          </a:p>
        </p:txBody>
      </p:sp>
    </p:spTree>
    <p:extLst>
      <p:ext uri="{BB962C8B-B14F-4D97-AF65-F5344CB8AC3E}">
        <p14:creationId xmlns:p14="http://schemas.microsoft.com/office/powerpoint/2010/main" val="749577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8AE6-F302-4424-8524-A768BC82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Pass the hash – demo Mimikatz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98D6A-3C7F-4080-A33D-7AB08D9C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TOOL OUTPUT</a:t>
            </a:r>
          </a:p>
        </p:txBody>
      </p:sp>
    </p:spTree>
    <p:extLst>
      <p:ext uri="{BB962C8B-B14F-4D97-AF65-F5344CB8AC3E}">
        <p14:creationId xmlns:p14="http://schemas.microsoft.com/office/powerpoint/2010/main" val="167555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Cracking Tools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14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3378FFE-8C20-471A-91BD-E593127731A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515747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5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3512345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5513317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 marL="87276" marR="87276"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OLLYDBG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32-bit 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http://www.ollydbg.de/</a:t>
                      </a:r>
                      <a:r>
                        <a:rPr lang="en-US" dirty="0"/>
                        <a:t> </a:t>
                      </a:r>
                    </a:p>
                  </a:txBody>
                  <a:tcPr marL="87276" marR="87276"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Immunity debugger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exploits, analyze malware, and reverse engineer binary files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https://www.immunityinc.com/products/debugger/</a:t>
                      </a:r>
                      <a:r>
                        <a:rPr lang="en-US" dirty="0"/>
                        <a:t> </a:t>
                      </a:r>
                    </a:p>
                  </a:txBody>
                  <a:tcPr marL="87276" marR="87276"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GDB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GNU project debugger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https://www.gnu.org/software/gdb/</a:t>
                      </a:r>
                      <a:r>
                        <a:rPr lang="en-US" dirty="0"/>
                        <a:t> </a:t>
                      </a:r>
                    </a:p>
                  </a:txBody>
                  <a:tcPr marL="87276" marR="87276"/>
                </a:tc>
                <a:extLst>
                  <a:ext uri="{0D108BD9-81ED-4DB2-BD59-A6C34878D82A}">
                    <a16:rowId xmlns:a16="http://schemas.microsoft.com/office/drawing/2014/main" val="234057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WinDBG</a:t>
                      </a:r>
                      <a:endParaRPr lang="en-US" dirty="0"/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debugger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https://docs.microsoft.com/en-us/windows-hardware/drivers/debugger/debugger-download-tools</a:t>
                      </a:r>
                      <a:r>
                        <a:rPr lang="en-US" dirty="0"/>
                        <a:t> </a:t>
                      </a:r>
                    </a:p>
                  </a:txBody>
                  <a:tcPr marL="87276" marR="87276"/>
                </a:tc>
                <a:extLst>
                  <a:ext uri="{0D108BD9-81ED-4DB2-BD59-A6C34878D82A}">
                    <a16:rowId xmlns:a16="http://schemas.microsoft.com/office/drawing/2014/main" val="210969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IDA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platform debugger</a:t>
                      </a:r>
                    </a:p>
                  </a:txBody>
                  <a:tcPr marL="87276" marR="87276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https://www.hex-rays.com/products/ida/debugger/index.shtml</a:t>
                      </a:r>
                      <a:r>
                        <a:rPr lang="en-US" dirty="0"/>
                        <a:t> </a:t>
                      </a:r>
                    </a:p>
                  </a:txBody>
                  <a:tcPr marL="87276" marR="87276"/>
                </a:tc>
                <a:extLst>
                  <a:ext uri="{0D108BD9-81ED-4DB2-BD59-A6C34878D82A}">
                    <a16:rowId xmlns:a16="http://schemas.microsoft.com/office/drawing/2014/main" val="429396644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13DAFD-29F6-434E-B2A3-3478CF7F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DEBUGGERS</a:t>
            </a:r>
          </a:p>
        </p:txBody>
      </p:sp>
    </p:spTree>
    <p:extLst>
      <p:ext uri="{BB962C8B-B14F-4D97-AF65-F5344CB8AC3E}">
        <p14:creationId xmlns:p14="http://schemas.microsoft.com/office/powerpoint/2010/main" val="1031311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11CA8-57B4-4D5B-8FA2-77639780EBA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515982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888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3351802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771292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 marL="88217" marR="88217"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Findbugs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findsecbugs</a:t>
                      </a:r>
                      <a:endParaRPr lang="en-US" dirty="0"/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Auditor of Java web applications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https://find-sec-bugs.github.io/</a:t>
                      </a:r>
                      <a:r>
                        <a:rPr lang="en-US" dirty="0"/>
                        <a:t> </a:t>
                      </a:r>
                    </a:p>
                  </a:txBody>
                  <a:tcPr marL="88217" marR="88217"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Peach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Fuzzer</a:t>
                      </a:r>
                      <a:r>
                        <a:rPr lang="en-US" dirty="0"/>
                        <a:t> – automated testing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https://www.peach.tech/products/peach-fuzzer/</a:t>
                      </a:r>
                      <a:r>
                        <a:rPr lang="en-US" dirty="0"/>
                        <a:t> </a:t>
                      </a:r>
                    </a:p>
                  </a:txBody>
                  <a:tcPr marL="88217" marR="88217"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AFL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American Fuzzy Lop - </a:t>
                      </a:r>
                      <a:r>
                        <a:rPr lang="en-US" dirty="0" err="1"/>
                        <a:t>fuzzer</a:t>
                      </a:r>
                      <a:endParaRPr lang="en-US" dirty="0"/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http://lcamtuf.coredump.cx/afl/</a:t>
                      </a:r>
                      <a:r>
                        <a:rPr lang="en-US" dirty="0"/>
                        <a:t> </a:t>
                      </a:r>
                    </a:p>
                  </a:txBody>
                  <a:tcPr marL="88217" marR="88217"/>
                </a:tc>
                <a:extLst>
                  <a:ext uri="{0D108BD9-81ED-4DB2-BD59-A6C34878D82A}">
                    <a16:rowId xmlns:a16="http://schemas.microsoft.com/office/drawing/2014/main" val="234057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SonarQube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inspection – automated testing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https://www.sonarqube.org/</a:t>
                      </a:r>
                      <a:r>
                        <a:rPr lang="en-US" dirty="0"/>
                        <a:t> </a:t>
                      </a:r>
                    </a:p>
                  </a:txBody>
                  <a:tcPr marL="88217" marR="88217"/>
                </a:tc>
                <a:extLst>
                  <a:ext uri="{0D108BD9-81ED-4DB2-BD59-A6C34878D82A}">
                    <a16:rowId xmlns:a16="http://schemas.microsoft.com/office/drawing/2014/main" val="210969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YASCA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Yet Another Source Code Analyzer</a:t>
                      </a:r>
                    </a:p>
                  </a:txBody>
                  <a:tcPr marL="88217" marR="88217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https://github.com/scovetta/yasca</a:t>
                      </a:r>
                      <a:r>
                        <a:rPr lang="en-US" dirty="0"/>
                        <a:t> </a:t>
                      </a:r>
                    </a:p>
                  </a:txBody>
                  <a:tcPr marL="88217" marR="88217"/>
                </a:tc>
                <a:extLst>
                  <a:ext uri="{0D108BD9-81ED-4DB2-BD59-A6C34878D82A}">
                    <a16:rowId xmlns:a16="http://schemas.microsoft.com/office/drawing/2014/main" val="429396644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13DAFD-29F6-434E-B2A3-3478CF7F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ASSURANCE TOOLS</a:t>
            </a:r>
          </a:p>
        </p:txBody>
      </p:sp>
    </p:spTree>
    <p:extLst>
      <p:ext uri="{BB962C8B-B14F-4D97-AF65-F5344CB8AC3E}">
        <p14:creationId xmlns:p14="http://schemas.microsoft.com/office/powerpoint/2010/main" val="219965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Source Research Tools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93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B74703-3766-4651-8F38-E72031E3A78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515513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10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4218723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771080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Whois</a:t>
                      </a:r>
                      <a:endParaRPr lang="en-US" dirty="0"/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details (contacts, name servers, etc.)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https://whois.icann.org/en (and many more)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Nslookup</a:t>
                      </a:r>
                      <a:endParaRPr lang="en-US" dirty="0"/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 information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Installed or available on most OSs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Foca</a:t>
                      </a:r>
                      <a:endParaRPr lang="en-US" dirty="0"/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Fingerprint Organizations with Collected Archives – finds document metadata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https://github.com/ElevenPaths/FOCA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234057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Theharvester</a:t>
                      </a:r>
                      <a:endParaRPr lang="en-US" dirty="0"/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Gathers info from many sources (email, hosts, open ports, etc.)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https://github.com/laramies/theHarvester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210969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Shodan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Internet connected devices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https://www.shodan.io/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429396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Maltego</a:t>
                      </a:r>
                      <a:endParaRPr lang="en-US" dirty="0"/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mining for investigations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https://www.paterva.com/web7/buy/maltego-clients/maltego-ce.php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62475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Recon-NG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reconnaissance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https://bitbucket.org/LaNMaSteR53/recon-ng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44517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Censys</a:t>
                      </a:r>
                      <a:endParaRPr lang="en-US" dirty="0"/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Internet connected devices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https://censys.io/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22076923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13DAFD-29F6-434E-B2A3-3478CF7F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SOURCE INTELLIGENCE (OSINT)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8AE6-F302-4424-8524-A768BC82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Whois demo</a:t>
            </a:r>
          </a:p>
          <a:p>
            <a:r>
              <a:rPr lang="en-US"/>
              <a:t>Nslookup demo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98D6A-3C7F-4080-A33D-7AB08D9C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TOOL OUTPUT</a:t>
            </a:r>
          </a:p>
        </p:txBody>
      </p:sp>
    </p:spTree>
    <p:extLst>
      <p:ext uri="{BB962C8B-B14F-4D97-AF65-F5344CB8AC3E}">
        <p14:creationId xmlns:p14="http://schemas.microsoft.com/office/powerpoint/2010/main" val="307744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Episode 7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and Web Pen Testing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05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1ACA4E-344F-4418-B1DD-126F6CA865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51551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10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4218723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771080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Aircrack</a:t>
                      </a:r>
                      <a:r>
                        <a:rPr lang="en-US" dirty="0"/>
                        <a:t>-NG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Monitoring, attacking, testing, cracking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https://www.aircrack-ng.org/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Kismet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Wireless detector, sniffer and intrusion detection system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https://www.kismetwireless.net/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WiFite</a:t>
                      </a:r>
                      <a:endParaRPr lang="en-US" dirty="0"/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Wrapper for other wireless tools (current version is WiFite2)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https://github.com/derv82/wifite2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234057775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13DAFD-29F6-434E-B2A3-3478CF7F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4EBD-717D-466C-88E5-4BA092BD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SYN (stealth) scan </a:t>
            </a:r>
          </a:p>
          <a:p>
            <a:pPr lvl="1"/>
            <a:r>
              <a:rPr lang="en-US"/>
              <a:t>nmap –sS target</a:t>
            </a:r>
          </a:p>
          <a:p>
            <a:pPr lvl="1"/>
            <a:r>
              <a:rPr lang="en-US"/>
              <a:t>Sends SYN packet and examines response (SYN/ACK means the port is open)</a:t>
            </a:r>
          </a:p>
          <a:p>
            <a:pPr lvl="1"/>
            <a:r>
              <a:rPr lang="en-US"/>
              <a:t>If SYN/ACK received, nmap sends RST to terminate the connection request</a:t>
            </a:r>
          </a:p>
          <a:p>
            <a:r>
              <a:rPr lang="en-US"/>
              <a:t>Full connect scan </a:t>
            </a:r>
          </a:p>
          <a:p>
            <a:pPr lvl="1"/>
            <a:r>
              <a:rPr lang="en-US"/>
              <a:t>nmap –sT target</a:t>
            </a:r>
          </a:p>
          <a:p>
            <a:pPr lvl="1"/>
            <a:r>
              <a:rPr lang="en-US"/>
              <a:t>Completes the handshake steps to establish a connection (more reliable)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11831D0-5F57-4944-AE0B-74EE23C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 SCAN vs. FULL CONNECT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2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9BD2A-F03C-4460-8280-A6B27F4D7F6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51551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10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4218723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771080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OWASP ZAP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Zed Attack Proxy – Web application security scanner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https://www.owasp.org/index.php/OWASP_Zed_Attack_Proxy_Project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Burp Suite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Graphical tool for testing web application security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https://portswigger.net/burp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13DAFD-29F6-434E-B2A3-3478CF7F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PROXIES</a:t>
            </a:r>
          </a:p>
        </p:txBody>
      </p:sp>
    </p:spTree>
    <p:extLst>
      <p:ext uri="{BB962C8B-B14F-4D97-AF65-F5344CB8AC3E}">
        <p14:creationId xmlns:p14="http://schemas.microsoft.com/office/powerpoint/2010/main" val="101213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DAFD-29F6-434E-B2A3-3478CF7F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TOOLS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FB3BB4-3664-4650-A8DF-7926D635EA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23425" y="1978384"/>
          <a:ext cx="10521863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631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4221271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773961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Engineering Toolkit – penetration testing using social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https://www.trustedsec.com/social-engineer-toolkit-set/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BeEF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Browser Exploitation Framework – focus is on web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http://beefproject.com/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815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8AE6-F302-4424-8524-A768BC82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Proxying a connection - demo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98D6A-3C7F-4080-A33D-7AB08D9C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TOOL OUTPUT</a:t>
            </a:r>
          </a:p>
        </p:txBody>
      </p:sp>
    </p:spTree>
    <p:extLst>
      <p:ext uri="{BB962C8B-B14F-4D97-AF65-F5344CB8AC3E}">
        <p14:creationId xmlns:p14="http://schemas.microsoft.com/office/powerpoint/2010/main" val="1566530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Remote Access Tools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67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0D6DE-7859-4337-A212-0F83FBEF663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51551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10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4218723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771080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shell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 or available in most OSs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NCAT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</a:t>
                      </a:r>
                      <a:r>
                        <a:rPr lang="en-US" dirty="0" err="1"/>
                        <a:t>nc</a:t>
                      </a:r>
                      <a:r>
                        <a:rPr lang="en-US" dirty="0"/>
                        <a:t>, but from Nmap developers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https://nmap.org/ncat/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NETCAT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</a:t>
                      </a:r>
                      <a:r>
                        <a:rPr lang="en-US" dirty="0" err="1"/>
                        <a:t>nc</a:t>
                      </a:r>
                      <a:r>
                        <a:rPr lang="en-US" dirty="0"/>
                        <a:t> 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 or available in most OSs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20348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Proxychains</a:t>
                      </a:r>
                      <a:endParaRPr lang="en-US" dirty="0"/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Forces TCP connections through a proxy</a:t>
                      </a:r>
                    </a:p>
                  </a:txBody>
                  <a:tcPr marL="91385" marR="913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https://github.com/haad/proxychains</a:t>
                      </a:r>
                    </a:p>
                  </a:txBody>
                  <a:tcPr marL="91385" marR="91385"/>
                </a:tc>
                <a:extLst>
                  <a:ext uri="{0D108BD9-81ED-4DB2-BD59-A6C34878D82A}">
                    <a16:rowId xmlns:a16="http://schemas.microsoft.com/office/drawing/2014/main" val="25829540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13DAFD-29F6-434E-B2A3-3478CF7F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ACCESS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51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8AE6-F302-4424-8524-A768BC82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Setting up a bind shell - demo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98D6A-3C7F-4080-A33D-7AB08D9C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TOOL OUTPUT</a:t>
            </a:r>
          </a:p>
        </p:txBody>
      </p:sp>
    </p:spTree>
    <p:extLst>
      <p:ext uri="{BB962C8B-B14F-4D97-AF65-F5344CB8AC3E}">
        <p14:creationId xmlns:p14="http://schemas.microsoft.com/office/powerpoint/2010/main" val="977229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8AE6-F302-4424-8524-A768BC82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Getting a reverse shell - demo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98D6A-3C7F-4080-A33D-7AB08D9C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TOOL OUTPUT</a:t>
            </a:r>
          </a:p>
        </p:txBody>
      </p:sp>
    </p:spTree>
    <p:extLst>
      <p:ext uri="{BB962C8B-B14F-4D97-AF65-F5344CB8AC3E}">
        <p14:creationId xmlns:p14="http://schemas.microsoft.com/office/powerpoint/2010/main" val="687213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Analyzers and Mobile Pen Testing Tools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8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CDA69A-7F17-46F9-B61D-785CF477923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5218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631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4221271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773961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Wireshark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Packet sniffer/protocol analyzer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https://www.wireshark.org/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Packet assembler/analyzer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http://www.hping.org/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13DAFD-29F6-434E-B2A3-3478CF7F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TOOLS</a:t>
            </a:r>
          </a:p>
        </p:txBody>
      </p:sp>
    </p:spTree>
    <p:extLst>
      <p:ext uri="{BB962C8B-B14F-4D97-AF65-F5344CB8AC3E}">
        <p14:creationId xmlns:p14="http://schemas.microsoft.com/office/powerpoint/2010/main" val="89354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DAFD-29F6-434E-B2A3-3478CF7F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TOOLS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50A9967-E6A4-4495-98B4-A4D2E78B00A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64431" y="2116036"/>
          <a:ext cx="105218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631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4221271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773961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Drozer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security and attack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https://labs.mwrinfosecurity.com/tools/drozer/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APKX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APK </a:t>
                      </a:r>
                      <a:r>
                        <a:rPr lang="en-US" dirty="0" err="1"/>
                        <a:t>decompiler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https://github.com/b-mueller/apkx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APK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app </a:t>
                      </a:r>
                      <a:r>
                        <a:rPr lang="en-US" dirty="0" err="1"/>
                        <a:t>decompiler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http://vaibhavpandey.com/apkstudio/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0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4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4EBD-717D-466C-88E5-4BA092BD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Scans a range of ports	nmap-p &lt;range of ports&gt; target</a:t>
            </a:r>
          </a:p>
          <a:p>
            <a:pPr lvl="1"/>
            <a:r>
              <a:rPr lang="en-US"/>
              <a:t>-p 21</a:t>
            </a:r>
          </a:p>
          <a:p>
            <a:pPr lvl="1"/>
            <a:r>
              <a:rPr lang="en-US"/>
              <a:t>-p 1-10000</a:t>
            </a:r>
          </a:p>
          <a:p>
            <a:pPr lvl="1"/>
            <a:r>
              <a:rPr lang="en-US"/>
              <a:t>-p U:53,137,161T:21-37,80,8080</a:t>
            </a:r>
          </a:p>
          <a:p>
            <a:pPr lvl="1"/>
            <a:r>
              <a:rPr lang="en-US"/>
              <a:t>OR –exclude-port &lt;range of ports&gt;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SELECTION (-p)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7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09F81-02EB-4086-B276-2532F0B75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Other Pen Testing Tools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D432E2-7944-4823-B11D-21FC2823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Episode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B32409-F497-4B07-8AD8-9087496C158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93175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29">
                  <a:extLst>
                    <a:ext uri="{9D8B030D-6E8A-4147-A177-3AD203B41FA5}">
                      <a16:colId xmlns:a16="http://schemas.microsoft.com/office/drawing/2014/main" val="1231517350"/>
                    </a:ext>
                  </a:extLst>
                </a:gridCol>
                <a:gridCol w="4474491">
                  <a:extLst>
                    <a:ext uri="{9D8B030D-6E8A-4147-A177-3AD203B41FA5}">
                      <a16:colId xmlns:a16="http://schemas.microsoft.com/office/drawing/2014/main" val="3089484027"/>
                    </a:ext>
                  </a:extLst>
                </a:gridCol>
                <a:gridCol w="4959937">
                  <a:extLst>
                    <a:ext uri="{9D8B030D-6E8A-4147-A177-3AD203B41FA5}">
                      <a16:colId xmlns:a16="http://schemas.microsoft.com/office/drawing/2014/main" val="165229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9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Searchploit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tool for exploit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https://www.exploit-db.com/searchsploit/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Powersploit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Post-exploitation framework (MS PowerShell)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https://github.com/PowerShellMafia/PowerSploit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network poisoner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https://github.com/SpiderLabs/Responder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Impacket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classes for working with network 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https://github.com/CoreSecurity/impacket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5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Empire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PowerShell/Python post-exploitation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https://github.com/EmpireProject/Empire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4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Metasploit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Comprehensive penetration testing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https://www.metasploit.com/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163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22CA61-E36D-4D3E-B727-9E4B94C4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22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Scripting in Pen Testing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13EAB8-BCD7-4FB2-9DCE-AEDBD35B5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Episode 11</a:t>
            </a:r>
          </a:p>
        </p:txBody>
      </p:sp>
    </p:spTree>
    <p:extLst>
      <p:ext uri="{BB962C8B-B14F-4D97-AF65-F5344CB8AC3E}">
        <p14:creationId xmlns:p14="http://schemas.microsoft.com/office/powerpoint/2010/main" val="3277369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E685-FCFF-4F31-9FB3-CB41F5FF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bother with scripts?</a:t>
            </a:r>
          </a:p>
          <a:p>
            <a:pPr lvl="1"/>
            <a:r>
              <a:rPr lang="en-US" dirty="0"/>
              <a:t>Automate mundane/repetitive tasks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error prone</a:t>
            </a:r>
          </a:p>
          <a:p>
            <a:pPr lvl="1"/>
            <a:r>
              <a:rPr lang="en-US" dirty="0"/>
              <a:t>Repeatable</a:t>
            </a:r>
          </a:p>
          <a:p>
            <a:r>
              <a:rPr lang="en-US" dirty="0"/>
              <a:t>What is a script?</a:t>
            </a:r>
          </a:p>
          <a:p>
            <a:pPr lvl="1"/>
            <a:r>
              <a:rPr lang="en-US" dirty="0"/>
              <a:t>Interpreted sequence of commands</a:t>
            </a:r>
          </a:p>
          <a:p>
            <a:pPr lvl="1"/>
            <a:r>
              <a:rPr lang="en-US" dirty="0"/>
              <a:t>Not compiled or assembled</a:t>
            </a:r>
          </a:p>
          <a:p>
            <a:pPr lvl="1"/>
            <a:r>
              <a:rPr lang="en-US" dirty="0"/>
              <a:t>Easy to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9F949-352A-4280-BA35-2AC827BB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FOR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8853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E685-FCFF-4F31-9FB3-CB41F5FF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Bash – Bourne Again Shell</a:t>
            </a:r>
          </a:p>
          <a:p>
            <a:pPr lvl="1"/>
            <a:r>
              <a:rPr lang="en-US" sz="2000" dirty="0"/>
              <a:t>Command shell for most Linux/MAC OS systems</a:t>
            </a:r>
          </a:p>
          <a:p>
            <a:pPr lvl="1"/>
            <a:r>
              <a:rPr lang="en-US" sz="2000" dirty="0"/>
              <a:t>Freely available version of the UNIX Bourne shell (</a:t>
            </a:r>
            <a:r>
              <a:rPr lang="en-US" sz="2000" dirty="0" err="1"/>
              <a:t>sh</a:t>
            </a:r>
            <a:r>
              <a:rPr lang="en-US" sz="2000" dirty="0"/>
              <a:t>)</a:t>
            </a:r>
          </a:p>
          <a:p>
            <a:r>
              <a:rPr lang="en-US" sz="2800" dirty="0"/>
              <a:t>PowerShell – Windows-based admin and automation shell</a:t>
            </a:r>
          </a:p>
          <a:p>
            <a:pPr lvl="1"/>
            <a:r>
              <a:rPr lang="en-US" sz="2000" dirty="0"/>
              <a:t>Available in Windows since 2006</a:t>
            </a:r>
          </a:p>
          <a:p>
            <a:pPr lvl="1"/>
            <a:r>
              <a:rPr lang="en-US" sz="2000" dirty="0"/>
              <a:t>Powerful scripting language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89C73-30D1-4E2A-8B72-9F1C397D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697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E685-FCFF-4F31-9FB3-CB41F5FF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Ruby – object-oriented high-level interpreted general purpose programming language</a:t>
            </a:r>
          </a:p>
          <a:p>
            <a:pPr lvl="1"/>
            <a:r>
              <a:rPr lang="en-US" sz="1800" dirty="0"/>
              <a:t>Influenced by Perl, Smalltalk, Ada, Lisp</a:t>
            </a:r>
          </a:p>
          <a:p>
            <a:r>
              <a:rPr lang="en-US" sz="2400" dirty="0"/>
              <a:t>Python –object-oriented high-level interpreted general purpose programming language</a:t>
            </a:r>
          </a:p>
          <a:p>
            <a:pPr lvl="1"/>
            <a:r>
              <a:rPr lang="en-US" sz="1800" dirty="0"/>
              <a:t>Extensive available libraries </a:t>
            </a:r>
          </a:p>
          <a:p>
            <a:pPr lvl="1"/>
            <a:r>
              <a:rPr lang="en-US" sz="1800"/>
              <a:t>Great intro language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2CCF1-6651-4D68-92A3-30D471A2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726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E685-FCFF-4F31-9FB3-CB41F5FF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Bash</a:t>
            </a:r>
          </a:p>
          <a:p>
            <a:pPr lvl="1"/>
            <a:r>
              <a:rPr lang="en-US" dirty="0"/>
              <a:t>Curated list - </a:t>
            </a:r>
            <a:r>
              <a:rPr lang="en-US" dirty="0">
                <a:hlinkClick r:id="rId3"/>
              </a:rPr>
              <a:t>https://github.com/awesome-lists/awesome-bash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https://www.commonexploits.com/penetration-testing-scripts/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https://github.com/averagesecurityguy/scripts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https://github.com/bitvijays/Pentest-Scripts</a:t>
            </a:r>
            <a:r>
              <a:rPr lang="en-US" dirty="0"/>
              <a:t> 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>
                <a:hlinkClick r:id="rId7"/>
              </a:rPr>
              <a:t>https://www.businessnewsdaily.com/10760-best-free-powershell-training-resources.html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8"/>
              </a:rPr>
              <a:t>https://blog.netwrix.com/2018/02/21/windows-powershell-scripting-tutorial-for-beginners/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E8E2B-9F39-4EF4-A179-21F5C56D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26367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E685-FCFF-4F31-9FB3-CB41F5FF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Ruby</a:t>
            </a:r>
          </a:p>
          <a:p>
            <a:pPr lvl="1"/>
            <a:r>
              <a:rPr lang="en-US" dirty="0">
                <a:hlinkClick r:id="rId3"/>
              </a:rPr>
              <a:t>https://www.ruby-lang.org/en/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https://hackr.io/tutorials/learn-ruby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http://ruby-for-beginners.rubymonstas.org/index.html</a:t>
            </a:r>
            <a:r>
              <a:rPr lang="en-US" dirty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https://learnpythonthehardway.org/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http://shop.oreilly.com/product/9781597499576.do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E8E2B-9F39-4EF4-A179-21F5C56D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4938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E685-FCFF-4F31-9FB3-CB41F5FF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743"/>
            <a:ext cx="10515600" cy="575925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Variables </a:t>
            </a:r>
          </a:p>
          <a:p>
            <a:pPr lvl="1"/>
            <a:r>
              <a:rPr lang="en-US" sz="2000" dirty="0"/>
              <a:t>Temporary data storage</a:t>
            </a:r>
          </a:p>
          <a:p>
            <a:r>
              <a:rPr lang="en-US" sz="2800" dirty="0"/>
              <a:t>Substitutions</a:t>
            </a:r>
          </a:p>
          <a:p>
            <a:pPr lvl="1"/>
            <a:r>
              <a:rPr lang="en-US" sz="2000" dirty="0"/>
              <a:t>Input parameters and environment variables</a:t>
            </a:r>
          </a:p>
          <a:p>
            <a:r>
              <a:rPr lang="en-US" sz="2800" dirty="0"/>
              <a:t>Common operations </a:t>
            </a:r>
          </a:p>
          <a:p>
            <a:pPr lvl="1"/>
            <a:r>
              <a:rPr lang="en-US" sz="2000" dirty="0"/>
              <a:t>Strings and comparisons</a:t>
            </a:r>
          </a:p>
          <a:p>
            <a:r>
              <a:rPr lang="en-US" sz="2800" dirty="0"/>
              <a:t>Logic</a:t>
            </a:r>
          </a:p>
          <a:p>
            <a:pPr lvl="1"/>
            <a:r>
              <a:rPr lang="en-US" sz="2000" dirty="0"/>
              <a:t>Looping and flow control</a:t>
            </a:r>
          </a:p>
          <a:p>
            <a:r>
              <a:rPr lang="en-US" sz="2800" dirty="0"/>
              <a:t>Basic I/O</a:t>
            </a:r>
          </a:p>
          <a:p>
            <a:pPr lvl="1"/>
            <a:r>
              <a:rPr lang="en-US" sz="2000" dirty="0"/>
              <a:t>Read input and write output (file, terminal, and network)</a:t>
            </a:r>
          </a:p>
          <a:p>
            <a:r>
              <a:rPr lang="en-US" sz="2800" dirty="0"/>
              <a:t>Error handling</a:t>
            </a:r>
          </a:p>
          <a:p>
            <a:pPr lvl="1"/>
            <a:r>
              <a:rPr lang="en-US" sz="2000" dirty="0"/>
              <a:t>When things don’t work </a:t>
            </a:r>
          </a:p>
          <a:p>
            <a:r>
              <a:rPr lang="en-US" sz="2800" dirty="0"/>
              <a:t>Arrays</a:t>
            </a:r>
          </a:p>
          <a:p>
            <a:pPr lvl="1"/>
            <a:r>
              <a:rPr lang="en-US" sz="2000" dirty="0"/>
              <a:t>Simple data structure</a:t>
            </a:r>
          </a:p>
          <a:p>
            <a:r>
              <a:rPr lang="en-US" sz="2800" dirty="0"/>
              <a:t>Encoding/decoding</a:t>
            </a:r>
          </a:p>
          <a:p>
            <a:pPr lvl="1"/>
            <a:r>
              <a:rPr lang="en-US" sz="2000" dirty="0"/>
              <a:t>Handling special characters</a:t>
            </a:r>
            <a:endParaRPr lang="en-US" sz="4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9094EA-CF3B-4163-AA46-36677408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32523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Scripting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DB46D3-6466-4762-885E-3513F2BD4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Episode 12</a:t>
            </a:r>
          </a:p>
        </p:txBody>
      </p:sp>
    </p:spTree>
    <p:extLst>
      <p:ext uri="{BB962C8B-B14F-4D97-AF65-F5344CB8AC3E}">
        <p14:creationId xmlns:p14="http://schemas.microsoft.com/office/powerpoint/2010/main" val="61196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4EBD-717D-466C-88E5-4BA092BD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Service identification (-sV)</a:t>
            </a:r>
          </a:p>
          <a:p>
            <a:pPr lvl="1"/>
            <a:r>
              <a:rPr lang="en-US"/>
              <a:t>nmap –sV &lt;target&gt;</a:t>
            </a:r>
          </a:p>
          <a:p>
            <a:pPr lvl="1"/>
            <a:r>
              <a:rPr lang="en-US"/>
              <a:t>Attempts to determine service and version info	</a:t>
            </a:r>
          </a:p>
          <a:p>
            <a:pPr lvl="2"/>
            <a:r>
              <a:rPr lang="en-US"/>
              <a:t>--version-intensity &lt;level&gt;, where level can be 0 (light) to 9 (execute all probes)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IDENTIFICATION (-sV)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 you remember what you were thinking</a:t>
            </a:r>
          </a:p>
          <a:p>
            <a:pPr lvl="1"/>
            <a:r>
              <a:rPr lang="en-US" dirty="0"/>
              <a:t>All comments start with the ‘#’ character</a:t>
            </a:r>
          </a:p>
          <a:p>
            <a:pPr lvl="1"/>
            <a:r>
              <a:rPr lang="en-US" dirty="0"/>
              <a:t>Anything after ‘#’ is ignored by the interpreter</a:t>
            </a:r>
          </a:p>
          <a:p>
            <a:pPr lvl="1"/>
            <a:r>
              <a:rPr lang="en-US" dirty="0"/>
              <a:t>Ex: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This is a comment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D9778-24F6-4E4C-B85E-610E9515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323086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varName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=value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Ex:  name=Michael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echo $name</a:t>
            </a:r>
          </a:p>
          <a:p>
            <a:r>
              <a:rPr lang="en-US" dirty="0"/>
              <a:t>Common to read data into variables, as opposed to hard coding too much</a:t>
            </a:r>
          </a:p>
          <a:p>
            <a:r>
              <a:rPr lang="en-US" dirty="0"/>
              <a:t>Bash variables are untyped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0D4EE-F10B-4A36-B626-8E006E0E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026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/>
              <a:t>” prefix refers to the contents of an identifier (ex.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echo $name</a:t>
            </a:r>
            <a:r>
              <a:rPr lang="en-US" dirty="0"/>
              <a:t>)</a:t>
            </a:r>
          </a:p>
          <a:p>
            <a:r>
              <a:rPr lang="en-US" dirty="0"/>
              <a:t>Can refer to </a:t>
            </a:r>
          </a:p>
          <a:p>
            <a:pPr lvl="1"/>
            <a:r>
              <a:rPr lang="en-US" dirty="0"/>
              <a:t>Variables		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$name</a:t>
            </a:r>
          </a:p>
          <a:p>
            <a:pPr lvl="1"/>
            <a:r>
              <a:rPr lang="en-US" dirty="0"/>
              <a:t>Input parameters	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$1</a:t>
            </a:r>
          </a:p>
          <a:p>
            <a:pPr lvl="1"/>
            <a:r>
              <a:rPr lang="en-US" dirty="0"/>
              <a:t>Environment variables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$PATH</a:t>
            </a:r>
          </a:p>
          <a:p>
            <a:pPr lvl="1"/>
            <a:r>
              <a:rPr lang="en-US" dirty="0"/>
              <a:t>Values from utilities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$(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whoami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</a:t>
            </a:r>
          </a:p>
        </p:txBody>
      </p:sp>
    </p:spTree>
    <p:extLst>
      <p:ext uri="{BB962C8B-B14F-4D97-AF65-F5344CB8AC3E}">
        <p14:creationId xmlns:p14="http://schemas.microsoft.com/office/powerpoint/2010/main" val="1229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422D9-5E24-4FCD-BE66-B4FF4BE07973}"/>
              </a:ext>
            </a:extLst>
          </p:cNvPr>
          <p:cNvSpPr/>
          <p:nvPr/>
        </p:nvSpPr>
        <p:spPr>
          <a:xfrm>
            <a:off x="951235" y="2861606"/>
            <a:ext cx="8268180" cy="68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656E5-9098-4CA3-8F97-2FBD0AD824A1}"/>
              </a:ext>
            </a:extLst>
          </p:cNvPr>
          <p:cNvSpPr/>
          <p:nvPr/>
        </p:nvSpPr>
        <p:spPr>
          <a:xfrm>
            <a:off x="951233" y="3699837"/>
            <a:ext cx="10775705" cy="68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CB27D-ADEE-4BF5-BBF5-2BA79D74563F}"/>
              </a:ext>
            </a:extLst>
          </p:cNvPr>
          <p:cNvSpPr txBox="1"/>
          <p:nvPr/>
        </p:nvSpPr>
        <p:spPr>
          <a:xfrm>
            <a:off x="517682" y="2890540"/>
            <a:ext cx="11977991" cy="21493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>
              <a:spcAft>
                <a:spcPts val="1400"/>
              </a:spcAft>
            </a:pPr>
            <a:r>
              <a:rPr lang="en-US" sz="3200" dirty="0"/>
              <a:t>JAVAPATH=${JAVAHOME:=/</a:t>
            </a:r>
            <a:r>
              <a:rPr lang="en-US" sz="3200" dirty="0" err="1"/>
              <a:t>usr</a:t>
            </a:r>
            <a:r>
              <a:rPr lang="en-US" sz="3200" dirty="0"/>
              <a:t>/lib/java}</a:t>
            </a:r>
          </a:p>
          <a:p>
            <a:pPr lvl="1">
              <a:spcBef>
                <a:spcPts val="1200"/>
              </a:spcBef>
            </a:pPr>
            <a:r>
              <a:rPr lang="en-US" sz="3200" dirty="0"/>
              <a:t>OUTPUTDIR=${1:-/</a:t>
            </a:r>
            <a:r>
              <a:rPr lang="en-US" sz="3200" dirty="0" err="1"/>
              <a:t>tmp</a:t>
            </a:r>
            <a:r>
              <a:rPr lang="en-US" sz="3200" dirty="0"/>
              <a:t>}	# IMPORTANT DIFFERENCE</a:t>
            </a:r>
          </a:p>
          <a:p>
            <a:pPr algn="l"/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bash will set defaults when no other value is provided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</a:t>
            </a:r>
          </a:p>
        </p:txBody>
      </p:sp>
    </p:spTree>
    <p:extLst>
      <p:ext uri="{BB962C8B-B14F-4D97-AF65-F5344CB8AC3E}">
        <p14:creationId xmlns:p14="http://schemas.microsoft.com/office/powerpoint/2010/main" val="351402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5" y="1500187"/>
            <a:ext cx="11030415" cy="5221287"/>
          </a:xfrm>
        </p:spPr>
        <p:txBody>
          <a:bodyPr>
            <a:noAutofit/>
          </a:bodyPr>
          <a:lstStyle/>
          <a:p>
            <a:r>
              <a:rPr lang="en-US" sz="3200" dirty="0"/>
              <a:t>String operations</a:t>
            </a:r>
          </a:p>
          <a:p>
            <a:pPr lvl="1"/>
            <a:r>
              <a:rPr lang="en-US" sz="2400" dirty="0"/>
              <a:t>Concatenate 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var=“Hello” ; var=“$var World” </a:t>
            </a:r>
          </a:p>
          <a:p>
            <a:pPr lvl="1"/>
            <a:r>
              <a:rPr lang="en-US" sz="2400" dirty="0"/>
              <a:t>Length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${#string} OR expr length $string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ex. ${#name}</a:t>
            </a:r>
          </a:p>
          <a:p>
            <a:pPr lvl="1"/>
            <a:r>
              <a:rPr lang="en-US" sz="2400" dirty="0"/>
              <a:t>Extract a substring 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echo ${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string:position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r>
              <a:rPr lang="en-US" sz="2400" dirty="0"/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ex. ${name:3}</a:t>
            </a:r>
          </a:p>
          <a:p>
            <a:pPr lvl="1"/>
            <a:r>
              <a:rPr lang="en-US" sz="2400" dirty="0"/>
              <a:t>Replacing substring 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${string/substring/replacement}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ex. ${name/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/xx}</a:t>
            </a:r>
          </a:p>
          <a:p>
            <a:r>
              <a:rPr lang="en-US" sz="3200" dirty="0"/>
              <a:t>Compound operations</a:t>
            </a:r>
          </a:p>
          <a:p>
            <a:pPr lvl="1"/>
            <a:r>
              <a:rPr lang="en-US" sz="2400" dirty="0"/>
              <a:t>AND: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-a</a:t>
            </a:r>
          </a:p>
          <a:p>
            <a:pPr lvl="1"/>
            <a:r>
              <a:rPr lang="en-US" sz="2400" dirty="0"/>
              <a:t>OR: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</p:spTree>
    <p:extLst>
      <p:ext uri="{BB962C8B-B14F-4D97-AF65-F5344CB8AC3E}">
        <p14:creationId xmlns:p14="http://schemas.microsoft.com/office/powerpoint/2010/main" val="10267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if [ “$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varA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” –eq “$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varB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” ]</a:t>
            </a:r>
          </a:p>
          <a:p>
            <a:r>
              <a:rPr lang="en-US" sz="2800" dirty="0"/>
              <a:t>Equal: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-eq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==</a:t>
            </a:r>
          </a:p>
          <a:p>
            <a:r>
              <a:rPr lang="en-US" sz="2800" dirty="0"/>
              <a:t>Not equal: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-ne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!=</a:t>
            </a:r>
          </a:p>
          <a:p>
            <a:r>
              <a:rPr lang="en-US" sz="2800" dirty="0"/>
              <a:t>Greater than, greater than or equal to: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gt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ge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&gt;=</a:t>
            </a:r>
          </a:p>
          <a:p>
            <a:r>
              <a:rPr lang="en-US" sz="2800" dirty="0"/>
              <a:t>Less than, less than or equal to: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lt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-le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&lt;=</a:t>
            </a:r>
          </a:p>
          <a:p>
            <a:r>
              <a:rPr lang="en-US" sz="2800" dirty="0"/>
              <a:t>Not null (empty string):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-n</a:t>
            </a:r>
          </a:p>
          <a:p>
            <a:r>
              <a:rPr lang="en-US" sz="2800" dirty="0"/>
              <a:t>Null (empty string):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-z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21381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DB97E-C395-4757-ACFC-7D93A70FAD51}"/>
              </a:ext>
            </a:extLst>
          </p:cNvPr>
          <p:cNvSpPr/>
          <p:nvPr/>
        </p:nvSpPr>
        <p:spPr>
          <a:xfrm>
            <a:off x="1222984" y="2128622"/>
            <a:ext cx="3214262" cy="2433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B4E33-BDE2-430C-9631-39694C4A0895}"/>
              </a:ext>
            </a:extLst>
          </p:cNvPr>
          <p:cNvSpPr/>
          <p:nvPr/>
        </p:nvSpPr>
        <p:spPr>
          <a:xfrm>
            <a:off x="1357737" y="5196607"/>
            <a:ext cx="2607871" cy="511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16A2-7CC2-46B7-ADCF-9DB635B2DE1D}"/>
              </a:ext>
            </a:extLst>
          </p:cNvPr>
          <p:cNvSpPr/>
          <p:nvPr/>
        </p:nvSpPr>
        <p:spPr>
          <a:xfrm>
            <a:off x="1357737" y="5850779"/>
            <a:ext cx="2771501" cy="511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– for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for var in list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do</a:t>
            </a:r>
          </a:p>
          <a:p>
            <a:pPr marL="97155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Statement(s)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done</a:t>
            </a:r>
          </a:p>
          <a:p>
            <a:r>
              <a:rPr lang="en-US" dirty="0"/>
              <a:t>Examples</a:t>
            </a:r>
          </a:p>
          <a:p>
            <a:pPr marL="457200" lvl="1" indent="0">
              <a:spcAft>
                <a:spcPts val="200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for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in 1 2 3 4 5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for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in $(seq 1 5)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1557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1C706C-ABB0-4036-A654-8994FAF4FA45}"/>
              </a:ext>
            </a:extLst>
          </p:cNvPr>
          <p:cNvSpPr/>
          <p:nvPr/>
        </p:nvSpPr>
        <p:spPr>
          <a:xfrm>
            <a:off x="1280734" y="1500187"/>
            <a:ext cx="2954382" cy="498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if condition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then</a:t>
            </a:r>
          </a:p>
          <a:p>
            <a:pPr marL="971550" lvl="2" indent="0">
              <a:buNone/>
            </a:pPr>
            <a:r>
              <a:rPr lang="en-US" dirty="0">
                <a:solidFill>
                  <a:schemeClr val="tx1"/>
                </a:solidFill>
              </a:rPr>
              <a:t>commands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commands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then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commands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commands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fi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9141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146A52-74BB-4D0F-9DE0-76CF84199D2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00188"/>
          <a:ext cx="10516348" cy="4724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174">
                  <a:extLst>
                    <a:ext uri="{9D8B030D-6E8A-4147-A177-3AD203B41FA5}">
                      <a16:colId xmlns:a16="http://schemas.microsoft.com/office/drawing/2014/main" val="717374195"/>
                    </a:ext>
                  </a:extLst>
                </a:gridCol>
                <a:gridCol w="5258174">
                  <a:extLst>
                    <a:ext uri="{9D8B030D-6E8A-4147-A177-3AD203B41FA5}">
                      <a16:colId xmlns:a16="http://schemas.microsoft.com/office/drawing/2014/main" val="1271857277"/>
                    </a:ext>
                  </a:extLst>
                </a:gridCol>
              </a:tblGrid>
              <a:tr h="557408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 marL="89640" marR="896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 marL="89640" marR="89640" anchor="ctr"/>
                </a:tc>
                <a:extLst>
                  <a:ext uri="{0D108BD9-81ED-4DB2-BD59-A6C34878D82A}">
                    <a16:rowId xmlns:a16="http://schemas.microsoft.com/office/drawing/2014/main" val="1082030235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r>
                        <a:rPr lang="en-US" sz="2400" dirty="0"/>
                        <a:t>-d file</a:t>
                      </a:r>
                    </a:p>
                  </a:txBody>
                  <a:tcPr marL="89640" marR="896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file is a directory</a:t>
                      </a:r>
                    </a:p>
                  </a:txBody>
                  <a:tcPr marL="89640" marR="89640" anchor="ctr"/>
                </a:tc>
                <a:extLst>
                  <a:ext uri="{0D108BD9-81ED-4DB2-BD59-A6C34878D82A}">
                    <a16:rowId xmlns:a16="http://schemas.microsoft.com/office/drawing/2014/main" val="3598800186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r>
                        <a:rPr lang="en-US" sz="2400" dirty="0"/>
                        <a:t>-e file</a:t>
                      </a:r>
                    </a:p>
                  </a:txBody>
                  <a:tcPr marL="89640" marR="896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file exists</a:t>
                      </a:r>
                    </a:p>
                  </a:txBody>
                  <a:tcPr marL="89640" marR="89640" anchor="ctr"/>
                </a:tc>
                <a:extLst>
                  <a:ext uri="{0D108BD9-81ED-4DB2-BD59-A6C34878D82A}">
                    <a16:rowId xmlns:a16="http://schemas.microsoft.com/office/drawing/2014/main" val="1587027627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r>
                        <a:rPr lang="en-US" sz="2400" dirty="0"/>
                        <a:t>-f file</a:t>
                      </a:r>
                    </a:p>
                  </a:txBody>
                  <a:tcPr marL="89640" marR="896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file exists and is a regular file</a:t>
                      </a:r>
                    </a:p>
                  </a:txBody>
                  <a:tcPr marL="89640" marR="89640" anchor="ctr"/>
                </a:tc>
                <a:extLst>
                  <a:ext uri="{0D108BD9-81ED-4DB2-BD59-A6C34878D82A}">
                    <a16:rowId xmlns:a16="http://schemas.microsoft.com/office/drawing/2014/main" val="2803599147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r>
                        <a:rPr lang="en-US" sz="2400" dirty="0"/>
                        <a:t>-z string</a:t>
                      </a:r>
                    </a:p>
                  </a:txBody>
                  <a:tcPr marL="89640" marR="896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is string is a null (empty) string</a:t>
                      </a:r>
                    </a:p>
                  </a:txBody>
                  <a:tcPr marL="89640" marR="89640" anchor="ctr"/>
                </a:tc>
                <a:extLst>
                  <a:ext uri="{0D108BD9-81ED-4DB2-BD59-A6C34878D82A}">
                    <a16:rowId xmlns:a16="http://schemas.microsoft.com/office/drawing/2014/main" val="384665905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r>
                        <a:rPr lang="en-US" sz="2400" dirty="0"/>
                        <a:t>-n string </a:t>
                      </a:r>
                    </a:p>
                  </a:txBody>
                  <a:tcPr marL="89640" marR="896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string is not a null (empty string)</a:t>
                      </a:r>
                    </a:p>
                  </a:txBody>
                  <a:tcPr marL="89640" marR="89640" anchor="ctr"/>
                </a:tc>
                <a:extLst>
                  <a:ext uri="{0D108BD9-81ED-4DB2-BD59-A6C34878D82A}">
                    <a16:rowId xmlns:a16="http://schemas.microsoft.com/office/drawing/2014/main" val="1760016131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r>
                        <a:rPr lang="en-US" sz="2400"/>
                        <a:t>stringA = stringB</a:t>
                      </a:r>
                      <a:endParaRPr lang="en-US" sz="2400" dirty="0"/>
                    </a:p>
                  </a:txBody>
                  <a:tcPr marL="89640" marR="896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strings are equal</a:t>
                      </a:r>
                    </a:p>
                  </a:txBody>
                  <a:tcPr marL="89640" marR="89640" anchor="ctr"/>
                </a:tc>
                <a:extLst>
                  <a:ext uri="{0D108BD9-81ED-4DB2-BD59-A6C34878D82A}">
                    <a16:rowId xmlns:a16="http://schemas.microsoft.com/office/drawing/2014/main" val="3275501009"/>
                  </a:ext>
                </a:extLst>
              </a:tr>
              <a:tr h="557408">
                <a:tc>
                  <a:txBody>
                    <a:bodyPr/>
                    <a:lstStyle/>
                    <a:p>
                      <a:r>
                        <a:rPr lang="en-US" sz="2400"/>
                        <a:t>stringA != stringB</a:t>
                      </a:r>
                      <a:endParaRPr lang="en-US" sz="2400" dirty="0"/>
                    </a:p>
                  </a:txBody>
                  <a:tcPr marL="89640" marR="8964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strings are not equal</a:t>
                      </a:r>
                    </a:p>
                  </a:txBody>
                  <a:tcPr marL="89640" marR="89640" anchor="ctr"/>
                </a:tc>
                <a:extLst>
                  <a:ext uri="{0D108BD9-81ED-4DB2-BD59-A6C34878D82A}">
                    <a16:rowId xmlns:a16="http://schemas.microsoft.com/office/drawing/2014/main" val="25904532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if CONDITIONS</a:t>
            </a:r>
          </a:p>
        </p:txBody>
      </p:sp>
    </p:spTree>
    <p:extLst>
      <p:ext uri="{BB962C8B-B14F-4D97-AF65-F5344CB8AC3E}">
        <p14:creationId xmlns:p14="http://schemas.microsoft.com/office/powerpoint/2010/main" val="1607382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/ [ 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test –eq $name “Michael”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[ $name = “Michael” ]</a:t>
            </a:r>
          </a:p>
          <a:p>
            <a:r>
              <a:rPr lang="en-US" dirty="0"/>
              <a:t>break</a:t>
            </a:r>
          </a:p>
          <a:p>
            <a:pPr lvl="1"/>
            <a:r>
              <a:rPr lang="en-US" dirty="0"/>
              <a:t>Exits the current loop iteration</a:t>
            </a:r>
          </a:p>
          <a:p>
            <a:r>
              <a:rPr lang="en-US" dirty="0"/>
              <a:t>exit</a:t>
            </a:r>
          </a:p>
          <a:p>
            <a:pPr lvl="1"/>
            <a:r>
              <a:rPr lang="en-US" dirty="0"/>
              <a:t>Exits a script and returns a value (exit code)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SCRIPTING</a:t>
            </a:r>
          </a:p>
        </p:txBody>
      </p:sp>
    </p:spTree>
    <p:extLst>
      <p:ext uri="{BB962C8B-B14F-4D97-AF65-F5344CB8AC3E}">
        <p14:creationId xmlns:p14="http://schemas.microsoft.com/office/powerpoint/2010/main" val="38737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4EBD-717D-466C-88E5-4BA092BD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 fingerprinting (-O)</a:t>
            </a:r>
          </a:p>
          <a:p>
            <a:pPr lvl="1"/>
            <a:r>
              <a:rPr lang="en-US"/>
              <a:t>Detects target OS	</a:t>
            </a:r>
          </a:p>
          <a:p>
            <a:pPr lvl="1"/>
            <a:r>
              <a:rPr lang="en-US"/>
              <a:t>nmap –O &lt;target&gt;</a:t>
            </a:r>
          </a:p>
          <a:p>
            <a:r>
              <a:rPr lang="en-US"/>
              <a:t>Disabling ping (-Pn)</a:t>
            </a:r>
          </a:p>
          <a:p>
            <a:pPr lvl="1"/>
            <a:r>
              <a:rPr lang="en-US"/>
              <a:t>Skips host discovery (assumes all are online)</a:t>
            </a:r>
          </a:p>
          <a:p>
            <a:pPr lvl="1"/>
            <a:r>
              <a:rPr lang="en-US"/>
              <a:t>nmap –Pn &lt;target&gt;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GATHERING INFORMATION WITH NMAP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6C4E-AF1F-4FEE-BF34-3863039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PORT SCANNER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B6AE9-D4DF-484E-AF2F-D6E9449BC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6" t="5209" r="3767" b="8730"/>
          <a:stretch/>
        </p:blipFill>
        <p:spPr>
          <a:xfrm>
            <a:off x="838200" y="1243013"/>
            <a:ext cx="10732033" cy="4823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838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Scripting Techniques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34EDE3-7A28-484F-9927-1426FC9D3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Episode 13</a:t>
            </a:r>
          </a:p>
        </p:txBody>
      </p:sp>
    </p:spTree>
    <p:extLst>
      <p:ext uri="{BB962C8B-B14F-4D97-AF65-F5344CB8AC3E}">
        <p14:creationId xmlns:p14="http://schemas.microsoft.com/office/powerpoint/2010/main" val="3772425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CDD9632-A1D9-429A-87D6-0AA5FCEB3B13}"/>
              </a:ext>
            </a:extLst>
          </p:cNvPr>
          <p:cNvGrpSpPr/>
          <p:nvPr/>
        </p:nvGrpSpPr>
        <p:grpSpPr>
          <a:xfrm>
            <a:off x="1671145" y="2827282"/>
            <a:ext cx="9469821" cy="3654972"/>
            <a:chOff x="1671145" y="2827282"/>
            <a:chExt cx="9469821" cy="3654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239DA4-BE79-4DF3-9920-F0766EDA644C}"/>
                </a:ext>
              </a:extLst>
            </p:cNvPr>
            <p:cNvSpPr/>
            <p:nvPr/>
          </p:nvSpPr>
          <p:spPr>
            <a:xfrm>
              <a:off x="1671145" y="2827282"/>
              <a:ext cx="9469821" cy="5806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19B932-D2AC-44C0-AB6B-F8C0B3323581}"/>
                </a:ext>
              </a:extLst>
            </p:cNvPr>
            <p:cNvSpPr/>
            <p:nvPr/>
          </p:nvSpPr>
          <p:spPr>
            <a:xfrm>
              <a:off x="1671146" y="4078014"/>
              <a:ext cx="4099034" cy="557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937782-EACA-4C89-9CAC-E5FA16828DE8}"/>
                </a:ext>
              </a:extLst>
            </p:cNvPr>
            <p:cNvSpPr/>
            <p:nvPr/>
          </p:nvSpPr>
          <p:spPr>
            <a:xfrm>
              <a:off x="1671145" y="4729654"/>
              <a:ext cx="5129047" cy="525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A0D60-716C-4BD5-9448-BABBBB9A66A8}"/>
                </a:ext>
              </a:extLst>
            </p:cNvPr>
            <p:cNvSpPr/>
            <p:nvPr/>
          </p:nvSpPr>
          <p:spPr>
            <a:xfrm>
              <a:off x="1671145" y="5956736"/>
              <a:ext cx="5791200" cy="525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I/O – File vs. terminal vs. network</a:t>
            </a:r>
          </a:p>
          <a:p>
            <a:pPr lvl="1"/>
            <a:r>
              <a:rPr lang="en-US" sz="3600" dirty="0"/>
              <a:t>Input from a terminal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read –p “Enter your name:” name ; echo “Hi, “ $name</a:t>
            </a:r>
          </a:p>
          <a:p>
            <a:pPr lvl="1"/>
            <a:r>
              <a:rPr lang="en-US" sz="3600" dirty="0"/>
              <a:t>Input from a file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input=“</a:t>
            </a:r>
            <a:r>
              <a:rPr lang="en-US" sz="3200" dirty="0" err="1">
                <a:solidFill>
                  <a:schemeClr val="tx1"/>
                </a:solidFill>
              </a:rPr>
              <a:t>filePathName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while IFS= read –r f1 f2 f3 f4</a:t>
            </a:r>
          </a:p>
          <a:p>
            <a:pPr lvl="1"/>
            <a:r>
              <a:rPr lang="en-US" sz="3600" dirty="0"/>
              <a:t>Input from the network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while read –r inline &lt; /dev/ttyS1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 SCRIPTING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826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1C65D1-71A0-460A-A87C-058B31F521B6}"/>
              </a:ext>
            </a:extLst>
          </p:cNvPr>
          <p:cNvSpPr/>
          <p:nvPr/>
        </p:nvSpPr>
        <p:spPr>
          <a:xfrm>
            <a:off x="1707931" y="2870893"/>
            <a:ext cx="3788979" cy="723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Error handling</a:t>
            </a:r>
          </a:p>
          <a:p>
            <a:pPr lvl="1"/>
            <a:r>
              <a:rPr lang="en-US" sz="3600" dirty="0"/>
              <a:t>“</a:t>
            </a:r>
            <a:r>
              <a:rPr lang="en-US" sz="3600" dirty="0">
                <a:solidFill>
                  <a:schemeClr val="tx1"/>
                </a:solidFill>
              </a:rPr>
              <a:t>$?</a:t>
            </a:r>
            <a:r>
              <a:rPr lang="en-US" sz="3600" dirty="0"/>
              <a:t>” is the exit status of a script we just ran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if [ “$?” = “0”] then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2416637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5018E9-4853-48B4-BF65-D143559C9EE4}"/>
              </a:ext>
            </a:extLst>
          </p:cNvPr>
          <p:cNvSpPr/>
          <p:nvPr/>
        </p:nvSpPr>
        <p:spPr>
          <a:xfrm>
            <a:off x="1308539" y="2151312"/>
            <a:ext cx="6006661" cy="5990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8ECF1-4DB9-401B-A2D3-BC10B2A79A0A}"/>
              </a:ext>
            </a:extLst>
          </p:cNvPr>
          <p:cNvSpPr/>
          <p:nvPr/>
        </p:nvSpPr>
        <p:spPr>
          <a:xfrm>
            <a:off x="1319048" y="3429000"/>
            <a:ext cx="8004061" cy="5990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3AA26-0905-42F1-86E9-CF697E20E3BF}"/>
              </a:ext>
            </a:extLst>
          </p:cNvPr>
          <p:cNvSpPr/>
          <p:nvPr/>
        </p:nvSpPr>
        <p:spPr>
          <a:xfrm>
            <a:off x="1501541" y="4138863"/>
            <a:ext cx="4697128" cy="2386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spcBef>
                <a:spcPts val="300"/>
              </a:spcBef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3600" dirty="0" err="1">
                <a:solidFill>
                  <a:schemeClr val="tx1"/>
                </a:solidFill>
              </a:rPr>
              <a:t>bashArray</a:t>
            </a:r>
            <a:r>
              <a:rPr lang="en-US" sz="3600" dirty="0">
                <a:solidFill>
                  <a:schemeClr val="tx1"/>
                </a:solidFill>
              </a:rPr>
              <a:t> = (val1, val2, val3)	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3600" dirty="0"/>
              <a:t>OR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declare –a </a:t>
            </a:r>
            <a:r>
              <a:rPr lang="en-US" sz="3600" dirty="0" err="1">
                <a:solidFill>
                  <a:schemeClr val="tx1"/>
                </a:solidFill>
              </a:rPr>
              <a:t>bashArray</a:t>
            </a:r>
            <a:r>
              <a:rPr lang="en-US" sz="3600" dirty="0">
                <a:solidFill>
                  <a:schemeClr val="tx1"/>
                </a:solidFill>
              </a:rPr>
              <a:t> = (</a:t>
            </a:r>
            <a:r>
              <a:rPr lang="en-US" sz="3600" dirty="0" err="1">
                <a:solidFill>
                  <a:schemeClr val="tx1"/>
                </a:solidFill>
              </a:rPr>
              <a:t>val</a:t>
            </a:r>
            <a:r>
              <a:rPr lang="en-US" sz="3600" dirty="0">
                <a:solidFill>
                  <a:schemeClr val="tx1"/>
                </a:solidFill>
              </a:rPr>
              <a:t>, val2, val3)</a:t>
            </a:r>
          </a:p>
          <a:p>
            <a:pPr marL="457200" lvl="1" indent="225425">
              <a:spcBef>
                <a:spcPts val="100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for </a:t>
            </a:r>
            <a:r>
              <a:rPr lang="en-US" sz="3600" dirty="0" err="1">
                <a:solidFill>
                  <a:schemeClr val="tx1"/>
                </a:solidFill>
              </a:rPr>
              <a:t>i</a:t>
            </a:r>
            <a:r>
              <a:rPr lang="en-US" sz="3600" dirty="0">
                <a:solidFill>
                  <a:schemeClr val="tx1"/>
                </a:solidFill>
              </a:rPr>
              <a:t> in 1 2 3</a:t>
            </a:r>
          </a:p>
          <a:p>
            <a:pPr marL="457200" lvl="1" indent="225425">
              <a:spcBef>
                <a:spcPts val="30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do</a:t>
            </a:r>
          </a:p>
          <a:p>
            <a:pPr marL="457200" lvl="2" indent="225425">
              <a:spcBef>
                <a:spcPts val="300"/>
              </a:spcBef>
              <a:buNone/>
            </a:pPr>
            <a:r>
              <a:rPr lang="en-US" sz="3200" dirty="0">
                <a:solidFill>
                  <a:schemeClr val="tx1"/>
                </a:solidFill>
              </a:rPr>
              <a:t>	  echo ${</a:t>
            </a:r>
            <a:r>
              <a:rPr lang="en-US" sz="3200" dirty="0" err="1">
                <a:solidFill>
                  <a:schemeClr val="tx1"/>
                </a:solidFill>
              </a:rPr>
              <a:t>bashArray</a:t>
            </a:r>
            <a:r>
              <a:rPr lang="en-US" sz="3200" dirty="0">
                <a:solidFill>
                  <a:schemeClr val="tx1"/>
                </a:solidFill>
              </a:rPr>
              <a:t>[$</a:t>
            </a:r>
            <a:r>
              <a:rPr lang="en-US" sz="3200" dirty="0" err="1">
                <a:solidFill>
                  <a:schemeClr val="tx1"/>
                </a:solidFill>
              </a:rPr>
              <a:t>i</a:t>
            </a:r>
            <a:r>
              <a:rPr lang="en-US" sz="3200" dirty="0">
                <a:solidFill>
                  <a:schemeClr val="tx1"/>
                </a:solidFill>
              </a:rPr>
              <a:t>]}</a:t>
            </a:r>
          </a:p>
          <a:p>
            <a:pPr marL="457200" lvl="1" indent="225425">
              <a:spcBef>
                <a:spcPts val="300"/>
              </a:spcBef>
              <a:buNone/>
            </a:pPr>
            <a:r>
              <a:rPr lang="en-US" sz="3600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3219569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locale – shows local related environment variables</a:t>
            </a:r>
          </a:p>
          <a:p>
            <a:r>
              <a:rPr lang="en-US" dirty="0"/>
              <a:t>Can change assignment of LANG for local character encoding</a:t>
            </a:r>
          </a:p>
          <a:p>
            <a:pPr lvl="1"/>
            <a:r>
              <a:rPr lang="en-US" dirty="0"/>
              <a:t>Allows bash to accept special </a:t>
            </a:r>
            <a:r>
              <a:rPr lang="en-US" dirty="0" err="1"/>
              <a:t>charaters</a:t>
            </a:r>
            <a:r>
              <a:rPr lang="en-US" dirty="0"/>
              <a:t> (i.e.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LANG=da_DK.UTF-8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ENCODING/DECODING</a:t>
            </a:r>
          </a:p>
        </p:txBody>
      </p:sp>
    </p:spTree>
    <p:extLst>
      <p:ext uri="{BB962C8B-B14F-4D97-AF65-F5344CB8AC3E}">
        <p14:creationId xmlns:p14="http://schemas.microsoft.com/office/powerpoint/2010/main" val="25973992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</a:t>
            </a:r>
            <a:r>
              <a:rPr lang="en-US" dirty="0" err="1"/>
              <a:t>openssl</a:t>
            </a:r>
            <a:r>
              <a:rPr lang="en-US" dirty="0"/>
              <a:t> or base64 to encode and decode strings (base64)</a:t>
            </a:r>
          </a:p>
          <a:p>
            <a:pPr marL="457200" lvl="1" indent="0">
              <a:spcAft>
                <a:spcPts val="14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ENCODING/DECODING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86558-CFC2-406D-977A-89FA7D4A11AB}"/>
              </a:ext>
            </a:extLst>
          </p:cNvPr>
          <p:cNvSpPr txBox="1"/>
          <p:nvPr/>
        </p:nvSpPr>
        <p:spPr>
          <a:xfrm>
            <a:off x="737932" y="3818442"/>
            <a:ext cx="416437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echo string | base64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5E4EE-8142-4D65-B8EF-95AFD40CFB23}"/>
              </a:ext>
            </a:extLst>
          </p:cNvPr>
          <p:cNvSpPr txBox="1"/>
          <p:nvPr/>
        </p:nvSpPr>
        <p:spPr>
          <a:xfrm>
            <a:off x="732165" y="5588006"/>
            <a:ext cx="5654151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algn="ctr">
              <a:spcAft>
                <a:spcPts val="1400"/>
              </a:spcAft>
            </a:pPr>
            <a:r>
              <a:rPr lang="en-US" sz="3200" dirty="0"/>
              <a:t>echo string | base64 --decode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77312-FB2C-43CA-AD17-998DA6DB5A87}"/>
              </a:ext>
            </a:extLst>
          </p:cNvPr>
          <p:cNvSpPr txBox="1"/>
          <p:nvPr/>
        </p:nvSpPr>
        <p:spPr>
          <a:xfrm>
            <a:off x="6510771" y="3820132"/>
            <a:ext cx="416437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dirty="0"/>
              <a:t>base64 &lt;&lt;&lt; string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A8514-FE87-44F0-87CB-DCC582C260E9}"/>
              </a:ext>
            </a:extLst>
          </p:cNvPr>
          <p:cNvSpPr txBox="1"/>
          <p:nvPr/>
        </p:nvSpPr>
        <p:spPr>
          <a:xfrm>
            <a:off x="7655449" y="5569965"/>
            <a:ext cx="428826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dirty="0"/>
              <a:t>base64 –d &lt;&lt;&lt; string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6107E-B91B-4FE8-9ED5-52B80B929A68}"/>
              </a:ext>
            </a:extLst>
          </p:cNvPr>
          <p:cNvSpPr txBox="1"/>
          <p:nvPr/>
        </p:nvSpPr>
        <p:spPr>
          <a:xfrm>
            <a:off x="0" y="2954596"/>
            <a:ext cx="330414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Encoding: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E475E-243A-4386-B471-C803FCDFA1C4}"/>
              </a:ext>
            </a:extLst>
          </p:cNvPr>
          <p:cNvSpPr txBox="1"/>
          <p:nvPr/>
        </p:nvSpPr>
        <p:spPr>
          <a:xfrm>
            <a:off x="4007592" y="3794203"/>
            <a:ext cx="330414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4A961-9484-4965-8943-906366D90BDA}"/>
              </a:ext>
            </a:extLst>
          </p:cNvPr>
          <p:cNvSpPr txBox="1"/>
          <p:nvPr/>
        </p:nvSpPr>
        <p:spPr>
          <a:xfrm>
            <a:off x="0" y="4769854"/>
            <a:ext cx="3304142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Decoding: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23CD0-4BC1-43D6-AAAA-47AD7330BC3E}"/>
              </a:ext>
            </a:extLst>
          </p:cNvPr>
          <p:cNvSpPr txBox="1"/>
          <p:nvPr/>
        </p:nvSpPr>
        <p:spPr>
          <a:xfrm>
            <a:off x="6279615" y="5588006"/>
            <a:ext cx="137583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2859048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FAE5-A5BA-4CF7-A4A6-921BB0B2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Port scanner in bash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26C4E-AF1F-4FEE-BF34-3863039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BASH: PUTTING IT ALL TOGETHER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A5F53-7EDC-456A-83E6-4C76026816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6" t="5209" r="3767" b="8730"/>
          <a:stretch/>
        </p:blipFill>
        <p:spPr>
          <a:xfrm>
            <a:off x="1295756" y="2209071"/>
            <a:ext cx="9911220" cy="4454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2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Scripts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7CAB60-48B5-4EE9-8E68-12FDE1A90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Episode 14</a:t>
            </a:r>
          </a:p>
          <a:p>
            <a:r>
              <a:rPr lang="en-US" dirty="0"/>
              <a:t>NOTE: For those who would like more information on scripting languages, these next slides go into greater detail than the episodes.</a:t>
            </a:r>
          </a:p>
        </p:txBody>
      </p:sp>
    </p:spTree>
    <p:extLst>
      <p:ext uri="{BB962C8B-B14F-4D97-AF65-F5344CB8AC3E}">
        <p14:creationId xmlns:p14="http://schemas.microsoft.com/office/powerpoint/2010/main" val="8001450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you remember what you were thinking</a:t>
            </a:r>
          </a:p>
          <a:p>
            <a:pPr lvl="1"/>
            <a:r>
              <a:rPr lang="en-US" sz="3200" dirty="0"/>
              <a:t>Single line comments start with the “</a:t>
            </a:r>
            <a:r>
              <a:rPr lang="en-US" sz="3200" dirty="0">
                <a:solidFill>
                  <a:schemeClr val="tx1"/>
                </a:solidFill>
              </a:rPr>
              <a:t>#</a:t>
            </a:r>
            <a:r>
              <a:rPr lang="en-US" sz="3200" dirty="0"/>
              <a:t>” character</a:t>
            </a:r>
          </a:p>
          <a:p>
            <a:pPr lvl="1"/>
            <a:r>
              <a:rPr lang="en-US" sz="3200" dirty="0"/>
              <a:t>Multi line comments look like this: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&lt;# comment #&gt;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0ABD8-ECC6-4FD6-BA2D-C9FD54DC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256727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4EBD-717D-466C-88E5-4BA092BD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Target input file (-iL)</a:t>
            </a:r>
          </a:p>
          <a:p>
            <a:pPr lvl="1"/>
            <a:r>
              <a:rPr lang="en-US"/>
              <a:t>Uses a text file that contains a list of targets</a:t>
            </a:r>
          </a:p>
          <a:p>
            <a:pPr lvl="2"/>
            <a:r>
              <a:rPr lang="en-US"/>
              <a:t>nmap –iL &lt;inputFileName&gt;</a:t>
            </a:r>
          </a:p>
          <a:p>
            <a:pPr lvl="1"/>
            <a:r>
              <a:rPr lang="en-US"/>
              <a:t>Can also exclude targets from a range</a:t>
            </a:r>
          </a:p>
          <a:p>
            <a:pPr lvl="2"/>
            <a:r>
              <a:rPr lang="en-US"/>
              <a:t>nmap –excludefile &lt;excludeFileName&gt;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GATHERING INFORMATION WITH NMAP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87"/>
            <a:ext cx="11260873" cy="5221287"/>
          </a:xfrm>
        </p:spPr>
        <p:txBody>
          <a:bodyPr>
            <a:normAutofit/>
          </a:bodyPr>
          <a:lstStyle/>
          <a:p>
            <a:r>
              <a:rPr lang="en-US" sz="3200" dirty="0"/>
              <a:t>Variable names always start with “$”        </a:t>
            </a:r>
          </a:p>
          <a:p>
            <a:pPr lvl="1"/>
            <a:r>
              <a:rPr lang="en-US" sz="2800" dirty="0"/>
              <a:t>Ex: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$name = ‘Michael’</a:t>
            </a:r>
          </a:p>
          <a:p>
            <a:pPr lvl="1"/>
            <a:r>
              <a:rPr lang="en-US" sz="2800" dirty="0"/>
              <a:t>OR  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numberList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= 1,3,5,7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Write-Host $name $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numberList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gci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variable   # lists all defined variables</a:t>
            </a:r>
          </a:p>
          <a:p>
            <a:r>
              <a:rPr lang="en-US" sz="3200" dirty="0"/>
              <a:t>Valid data types: [Array], [Bool], [</a:t>
            </a:r>
            <a:r>
              <a:rPr lang="en-US" sz="3200" dirty="0" err="1"/>
              <a:t>DateTime</a:t>
            </a:r>
            <a:r>
              <a:rPr lang="en-US" sz="3200" dirty="0"/>
              <a:t>], [Int], [Int32], [String] (and more)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7395473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2F38C3-3FB0-4D8D-9179-CD55FA566263}"/>
              </a:ext>
            </a:extLst>
          </p:cNvPr>
          <p:cNvSpPr/>
          <p:nvPr/>
        </p:nvSpPr>
        <p:spPr>
          <a:xfrm>
            <a:off x="1198179" y="3347545"/>
            <a:ext cx="9511862" cy="3242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Environment variable –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Get-Item </a:t>
            </a:r>
            <a:r>
              <a:rPr lang="en-US" sz="4000" dirty="0" err="1">
                <a:solidFill>
                  <a:schemeClr val="bg1">
                    <a:lumMod val="65000"/>
                  </a:schemeClr>
                </a:solidFill>
              </a:rPr>
              <a:t>Env:varName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3600" dirty="0"/>
              <a:t>Reference with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sz="3600" dirty="0" err="1">
                <a:solidFill>
                  <a:schemeClr val="bg1">
                    <a:lumMod val="65000"/>
                  </a:schemeClr>
                </a:solidFill>
              </a:rPr>
              <a:t>Env:varName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4000" dirty="0"/>
              <a:t>Input parameters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param (</a:t>
            </a:r>
          </a:p>
          <a:p>
            <a:pPr marL="97155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[string]$server = “10.10.10.0”,</a:t>
            </a:r>
          </a:p>
          <a:p>
            <a:pPr marL="97155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[Parameter(Mandatory=$true)][string]$username,</a:t>
            </a:r>
          </a:p>
          <a:p>
            <a:pPr marL="97155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[string]$password = (Read-Host “Input password, please”)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</a:t>
            </a:r>
          </a:p>
        </p:txBody>
      </p:sp>
    </p:spTree>
    <p:extLst>
      <p:ext uri="{BB962C8B-B14F-4D97-AF65-F5344CB8AC3E}">
        <p14:creationId xmlns:p14="http://schemas.microsoft.com/office/powerpoint/2010/main" val="2601946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7"/>
            <a:ext cx="11249722" cy="5221287"/>
          </a:xfrm>
        </p:spPr>
        <p:txBody>
          <a:bodyPr>
            <a:normAutofit/>
          </a:bodyPr>
          <a:lstStyle/>
          <a:p>
            <a:r>
              <a:rPr lang="en-US" sz="3600" dirty="0"/>
              <a:t>String operations – strings are objects</a:t>
            </a:r>
          </a:p>
          <a:p>
            <a:pPr lvl="1"/>
            <a:r>
              <a:rPr lang="en-US" sz="2800" dirty="0"/>
              <a:t>Concatenate		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“Hello” + “ “ + “world”</a:t>
            </a:r>
          </a:p>
          <a:p>
            <a:pPr lvl="1"/>
            <a:r>
              <a:rPr lang="en-US" sz="2800" dirty="0"/>
              <a:t>Length			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(“Hello world”).Length</a:t>
            </a:r>
          </a:p>
          <a:p>
            <a:pPr lvl="1"/>
            <a:r>
              <a:rPr lang="en-US" sz="2800" dirty="0"/>
              <a:t>Substring 			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(“Hello world”).Substring(2,5)</a:t>
            </a:r>
          </a:p>
          <a:p>
            <a:pPr lvl="1"/>
            <a:r>
              <a:rPr lang="en-US" sz="2800" dirty="0"/>
              <a:t>Replace substring 	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(“Hello 											world”).Replace(“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Hello”,”Greetings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”)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</p:spTree>
    <p:extLst>
      <p:ext uri="{BB962C8B-B14F-4D97-AF65-F5344CB8AC3E}">
        <p14:creationId xmlns:p14="http://schemas.microsoft.com/office/powerpoint/2010/main" val="12285969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[ “$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varA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–eq “$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varB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” ]</a:t>
            </a:r>
          </a:p>
          <a:p>
            <a:r>
              <a:rPr lang="en-US" dirty="0"/>
              <a:t>Equal: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-eq </a:t>
            </a:r>
          </a:p>
          <a:p>
            <a:r>
              <a:rPr lang="en-US" dirty="0"/>
              <a:t>Not equal: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-ne</a:t>
            </a:r>
          </a:p>
          <a:p>
            <a:r>
              <a:rPr lang="en-US" dirty="0"/>
              <a:t>Greater than, greater than or equal to: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Less than, less than or equal to: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-le</a:t>
            </a:r>
          </a:p>
          <a:p>
            <a:r>
              <a:rPr lang="en-US" dirty="0"/>
              <a:t>Wildcard match: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-like</a:t>
            </a:r>
          </a:p>
          <a:p>
            <a:r>
              <a:rPr lang="en-US" dirty="0"/>
              <a:t>Match a portion of a string: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-match</a:t>
            </a:r>
          </a:p>
          <a:p>
            <a:r>
              <a:rPr lang="en-US" dirty="0"/>
              <a:t>Logical operators 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-and –or –not </a:t>
            </a:r>
            <a:r>
              <a:rPr lang="en-US" dirty="0"/>
              <a:t>(or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!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4737976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29101-DC78-4040-BC4D-F6D57812A2BD}"/>
              </a:ext>
            </a:extLst>
          </p:cNvPr>
          <p:cNvSpPr/>
          <p:nvPr/>
        </p:nvSpPr>
        <p:spPr>
          <a:xfrm>
            <a:off x="1061547" y="2296510"/>
            <a:ext cx="8692054" cy="656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66A6E-489B-437E-A128-77C562F88250}"/>
              </a:ext>
            </a:extLst>
          </p:cNvPr>
          <p:cNvSpPr/>
          <p:nvPr/>
        </p:nvSpPr>
        <p:spPr>
          <a:xfrm>
            <a:off x="1061547" y="3092833"/>
            <a:ext cx="5822729" cy="656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53D7-5227-49BE-A09E-4844B530BEA5}"/>
              </a:ext>
            </a:extLst>
          </p:cNvPr>
          <p:cNvSpPr/>
          <p:nvPr/>
        </p:nvSpPr>
        <p:spPr>
          <a:xfrm>
            <a:off x="1061547" y="3889156"/>
            <a:ext cx="4235667" cy="656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BD194-BCD4-4EF3-A150-13952FA0A91E}"/>
              </a:ext>
            </a:extLst>
          </p:cNvPr>
          <p:cNvSpPr/>
          <p:nvPr/>
        </p:nvSpPr>
        <p:spPr>
          <a:xfrm>
            <a:off x="1061547" y="4679897"/>
            <a:ext cx="5465377" cy="656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9C7EE-3949-496D-AB38-B3283CEEBE25}"/>
              </a:ext>
            </a:extLst>
          </p:cNvPr>
          <p:cNvSpPr/>
          <p:nvPr/>
        </p:nvSpPr>
        <p:spPr>
          <a:xfrm>
            <a:off x="1061547" y="5481148"/>
            <a:ext cx="5360274" cy="656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Looping – For, While, Do-While, Do-Until</a:t>
            </a:r>
          </a:p>
          <a:p>
            <a:pPr marL="166688" lvl="1" indent="0">
              <a:lnSpc>
                <a:spcPct val="14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For </a:t>
            </a:r>
            <a:r>
              <a:rPr lang="nn-NO" sz="3200" dirty="0">
                <a:solidFill>
                  <a:schemeClr val="tx1"/>
                </a:solidFill>
              </a:rPr>
              <a:t>($i=0; $i -lt $colors.Length; $i++) { cmds }</a:t>
            </a:r>
          </a:p>
          <a:p>
            <a:pPr marL="166688" lvl="1" indent="0">
              <a:lnSpc>
                <a:spcPct val="140000"/>
              </a:lnSpc>
              <a:buNone/>
            </a:pPr>
            <a:r>
              <a:rPr lang="nn-NO" sz="3200" dirty="0">
                <a:solidFill>
                  <a:schemeClr val="tx1"/>
                </a:solidFill>
              </a:rPr>
              <a:t>Foreach ($i in $range) { cmds }</a:t>
            </a:r>
          </a:p>
          <a:p>
            <a:pPr marL="166688" lvl="1" indent="0">
              <a:lnSpc>
                <a:spcPct val="140000"/>
              </a:lnSpc>
              <a:buNone/>
            </a:pPr>
            <a:r>
              <a:rPr lang="nn-NO" sz="3200" dirty="0">
                <a:solidFill>
                  <a:schemeClr val="tx1"/>
                </a:solidFill>
              </a:rPr>
              <a:t>While ($true) { cmds }</a:t>
            </a:r>
          </a:p>
          <a:p>
            <a:pPr marL="166688" lvl="1" indent="0">
              <a:lnSpc>
                <a:spcPct val="140000"/>
              </a:lnSpc>
              <a:buNone/>
            </a:pPr>
            <a:r>
              <a:rPr lang="nn-NO" sz="3200" dirty="0">
                <a:solidFill>
                  <a:schemeClr val="tx1"/>
                </a:solidFill>
              </a:rPr>
              <a:t>Do { cmds } While ($i –le 10)</a:t>
            </a:r>
          </a:p>
          <a:p>
            <a:pPr marL="166688" lvl="1" indent="0">
              <a:lnSpc>
                <a:spcPct val="140000"/>
              </a:lnSpc>
              <a:buNone/>
            </a:pPr>
            <a:r>
              <a:rPr lang="nn-NO" sz="3200" dirty="0">
                <a:solidFill>
                  <a:schemeClr val="tx1"/>
                </a:solidFill>
              </a:rPr>
              <a:t>Do { cmds } Until ($i –gt 10)</a:t>
            </a:r>
            <a:endParaRPr lang="nn-NO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7418700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19B4CE-B351-4657-A395-EEC619DDEE08}"/>
              </a:ext>
            </a:extLst>
          </p:cNvPr>
          <p:cNvSpPr/>
          <p:nvPr/>
        </p:nvSpPr>
        <p:spPr>
          <a:xfrm>
            <a:off x="1266502" y="2144114"/>
            <a:ext cx="4261940" cy="430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Flow control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if (condition) {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} elseif (condition) {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} else {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7033097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E48B27-DC09-424C-8393-1CE1D4210633}"/>
              </a:ext>
            </a:extLst>
          </p:cNvPr>
          <p:cNvSpPr/>
          <p:nvPr/>
        </p:nvSpPr>
        <p:spPr>
          <a:xfrm>
            <a:off x="1691977" y="2471074"/>
            <a:ext cx="7562191" cy="95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F6778-D639-4793-A9D2-06030868089A}"/>
              </a:ext>
            </a:extLst>
          </p:cNvPr>
          <p:cNvSpPr/>
          <p:nvPr/>
        </p:nvSpPr>
        <p:spPr>
          <a:xfrm>
            <a:off x="1691976" y="4035952"/>
            <a:ext cx="9661824" cy="95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6ED08-1E93-4567-9F69-1BA8E9689975}"/>
              </a:ext>
            </a:extLst>
          </p:cNvPr>
          <p:cNvSpPr/>
          <p:nvPr/>
        </p:nvSpPr>
        <p:spPr>
          <a:xfrm>
            <a:off x="1691976" y="5530466"/>
            <a:ext cx="9661824" cy="1013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File vs. terminal vs. network</a:t>
            </a:r>
          </a:p>
          <a:p>
            <a:pPr lvl="1">
              <a:spcAft>
                <a:spcPts val="1400"/>
              </a:spcAft>
            </a:pPr>
            <a:r>
              <a:rPr lang="en-US" dirty="0"/>
              <a:t>Input from a terminal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= Read-Host –Prompt ‘Enter first name’</a:t>
            </a:r>
          </a:p>
          <a:p>
            <a:pPr marL="914400" lvl="2" indent="0">
              <a:spcAft>
                <a:spcPts val="14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Write-Host $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Aft>
                <a:spcPts val="1400"/>
              </a:spcAft>
            </a:pPr>
            <a:r>
              <a:rPr lang="en-US" dirty="0"/>
              <a:t>Input from a file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$lines = Get-Content filename</a:t>
            </a:r>
          </a:p>
          <a:p>
            <a:pPr marL="914400" lvl="2" indent="0">
              <a:spcAft>
                <a:spcPts val="14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Out-File –</a:t>
            </a:r>
            <a:r>
              <a:rPr lang="en-US" dirty="0" err="1">
                <a:solidFill>
                  <a:schemeClr val="tx1"/>
                </a:solidFill>
              </a:rPr>
              <a:t>FilePath</a:t>
            </a:r>
            <a:r>
              <a:rPr lang="en-US" dirty="0">
                <a:solidFill>
                  <a:schemeClr val="tx1"/>
                </a:solidFill>
              </a:rPr>
              <a:t> filename –</a:t>
            </a:r>
            <a:r>
              <a:rPr lang="en-US" dirty="0" err="1">
                <a:solidFill>
                  <a:schemeClr val="tx1"/>
                </a:solidFill>
              </a:rPr>
              <a:t>InputObject</a:t>
            </a:r>
            <a:r>
              <a:rPr lang="en-US" dirty="0">
                <a:solidFill>
                  <a:schemeClr val="tx1"/>
                </a:solidFill>
              </a:rPr>
              <a:t> $lines –Encoding ASCII </a:t>
            </a:r>
          </a:p>
          <a:p>
            <a:pPr lvl="1">
              <a:spcAft>
                <a:spcPts val="1400"/>
              </a:spcAft>
            </a:pPr>
            <a:r>
              <a:rPr lang="en-US" dirty="0"/>
              <a:t>Input from the network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$socket = new-object </a:t>
            </a:r>
            <a:r>
              <a:rPr lang="en-US" dirty="0" err="1">
                <a:solidFill>
                  <a:schemeClr val="tx1"/>
                </a:solidFill>
              </a:rPr>
              <a:t>System.Net.Sockets.TcpClient</a:t>
            </a:r>
            <a:r>
              <a:rPr lang="en-US" dirty="0">
                <a:solidFill>
                  <a:schemeClr val="tx1"/>
                </a:solidFill>
              </a:rPr>
              <a:t>($</a:t>
            </a:r>
            <a:r>
              <a:rPr lang="en-US" dirty="0" err="1">
                <a:solidFill>
                  <a:schemeClr val="tx1"/>
                </a:solidFill>
              </a:rPr>
              <a:t>ip</a:t>
            </a:r>
            <a:r>
              <a:rPr lang="en-US" dirty="0">
                <a:solidFill>
                  <a:schemeClr val="tx1"/>
                </a:solidFill>
              </a:rPr>
              <a:t>, $port)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If($</a:t>
            </a:r>
            <a:r>
              <a:rPr lang="en-US" dirty="0" err="1">
                <a:solidFill>
                  <a:schemeClr val="tx1"/>
                </a:solidFill>
              </a:rPr>
              <a:t>socket.Connected</a:t>
            </a:r>
            <a:r>
              <a:rPr lang="en-US" dirty="0">
                <a:solidFill>
                  <a:schemeClr val="tx1"/>
                </a:solidFill>
              </a:rPr>
              <a:t>) {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1215262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D12B66-3757-4079-9C92-D7159B23B909}"/>
              </a:ext>
            </a:extLst>
          </p:cNvPr>
          <p:cNvSpPr/>
          <p:nvPr/>
        </p:nvSpPr>
        <p:spPr>
          <a:xfrm>
            <a:off x="1265088" y="2251218"/>
            <a:ext cx="6028078" cy="4028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Try/catch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try {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Command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catch {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err="1">
                <a:solidFill>
                  <a:schemeClr val="tx1"/>
                </a:solidFill>
              </a:rPr>
              <a:t>errorHandling</a:t>
            </a:r>
            <a:r>
              <a:rPr lang="en-US" sz="3600" dirty="0">
                <a:solidFill>
                  <a:schemeClr val="tx1"/>
                </a:solidFill>
              </a:rPr>
              <a:t> commands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4190612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D6E58B-7DEB-4563-9100-28FAA538D158}"/>
              </a:ext>
            </a:extLst>
          </p:cNvPr>
          <p:cNvSpPr/>
          <p:nvPr/>
        </p:nvSpPr>
        <p:spPr>
          <a:xfrm>
            <a:off x="647212" y="1500187"/>
            <a:ext cx="10127284" cy="5142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PSarray</a:t>
            </a:r>
            <a:r>
              <a:rPr lang="en-US" dirty="0">
                <a:solidFill>
                  <a:schemeClr val="tx1"/>
                </a:solidFill>
              </a:rPr>
              <a:t>=@(1.3.5.7.9);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PSarray.Length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for ($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$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–</a:t>
            </a:r>
            <a:r>
              <a:rPr lang="en-US" dirty="0" err="1">
                <a:solidFill>
                  <a:schemeClr val="tx1"/>
                </a:solidFill>
              </a:rPr>
              <a:t>lt</a:t>
            </a:r>
            <a:r>
              <a:rPr lang="en-US" dirty="0">
                <a:solidFill>
                  <a:schemeClr val="tx1"/>
                </a:solidFill>
              </a:rPr>
              <a:t> $</a:t>
            </a:r>
            <a:r>
              <a:rPr lang="en-US" dirty="0" err="1">
                <a:solidFill>
                  <a:schemeClr val="tx1"/>
                </a:solidFill>
              </a:rPr>
              <a:t>PSarray.Length</a:t>
            </a:r>
            <a:r>
              <a:rPr lang="en-US" dirty="0">
                <a:solidFill>
                  <a:schemeClr val="tx1"/>
                </a:solidFill>
              </a:rPr>
              <a:t>; $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PSarray</a:t>
            </a:r>
            <a:r>
              <a:rPr lang="en-US" dirty="0">
                <a:solidFill>
                  <a:schemeClr val="tx1"/>
                </a:solidFill>
              </a:rPr>
              <a:t>[$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foreach ($element in $</a:t>
            </a:r>
            <a:r>
              <a:rPr lang="en-US" dirty="0" err="1">
                <a:solidFill>
                  <a:schemeClr val="tx1"/>
                </a:solidFill>
              </a:rPr>
              <a:t>PSarray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$element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0717739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CA124-9C85-43AC-BF0C-00A3130A3691}"/>
              </a:ext>
            </a:extLst>
          </p:cNvPr>
          <p:cNvSpPr/>
          <p:nvPr/>
        </p:nvSpPr>
        <p:spPr>
          <a:xfrm>
            <a:off x="1331188" y="1920713"/>
            <a:ext cx="7787760" cy="571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730EC-DCFF-4672-B9B4-24868FB4753D}"/>
              </a:ext>
            </a:extLst>
          </p:cNvPr>
          <p:cNvSpPr/>
          <p:nvPr/>
        </p:nvSpPr>
        <p:spPr>
          <a:xfrm>
            <a:off x="1331188" y="3014999"/>
            <a:ext cx="8777316" cy="1344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BEF06-CCC2-4F3C-9EA0-5D94188F91BE}"/>
              </a:ext>
            </a:extLst>
          </p:cNvPr>
          <p:cNvSpPr/>
          <p:nvPr/>
        </p:nvSpPr>
        <p:spPr>
          <a:xfrm>
            <a:off x="1273726" y="4947780"/>
            <a:ext cx="10513266" cy="161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Encoding/decoding</a:t>
            </a:r>
          </a:p>
          <a:p>
            <a:pPr marL="457200" lvl="1" indent="0">
              <a:spcBef>
                <a:spcPts val="1000"/>
              </a:spcBef>
              <a:spcAft>
                <a:spcPts val="14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OutputEncoding</a:t>
            </a:r>
            <a:r>
              <a:rPr lang="en-US" dirty="0">
                <a:solidFill>
                  <a:schemeClr val="tx1"/>
                </a:solidFill>
              </a:rPr>
              <a:t> = [</a:t>
            </a:r>
            <a:r>
              <a:rPr lang="en-US" dirty="0" err="1">
                <a:solidFill>
                  <a:schemeClr val="tx1"/>
                </a:solidFill>
              </a:rPr>
              <a:t>System.Text.Encoding</a:t>
            </a:r>
            <a:r>
              <a:rPr lang="en-US" dirty="0">
                <a:solidFill>
                  <a:schemeClr val="tx1"/>
                </a:solidFill>
              </a:rPr>
              <a:t>]::Unicode</a:t>
            </a:r>
          </a:p>
          <a:p>
            <a:r>
              <a:rPr lang="en-US" dirty="0"/>
              <a:t>Base64 encoding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$Text = ‘Hello world’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$Bytes = [</a:t>
            </a:r>
            <a:r>
              <a:rPr lang="en-US" dirty="0" err="1">
                <a:solidFill>
                  <a:schemeClr val="tx1"/>
                </a:solidFill>
              </a:rPr>
              <a:t>System.Text.Encoding</a:t>
            </a:r>
            <a:r>
              <a:rPr lang="en-US" dirty="0">
                <a:solidFill>
                  <a:schemeClr val="tx1"/>
                </a:solidFill>
              </a:rPr>
              <a:t>]::</a:t>
            </a:r>
            <a:r>
              <a:rPr lang="en-US" dirty="0" err="1">
                <a:solidFill>
                  <a:schemeClr val="tx1"/>
                </a:solidFill>
              </a:rPr>
              <a:t>Unicode.GetByteps</a:t>
            </a:r>
            <a:r>
              <a:rPr lang="en-US" dirty="0">
                <a:solidFill>
                  <a:schemeClr val="tx1"/>
                </a:solidFill>
              </a:rPr>
              <a:t>($Text)</a:t>
            </a:r>
          </a:p>
          <a:p>
            <a:pPr marL="457200" lvl="1" indent="0">
              <a:spcAft>
                <a:spcPts val="14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EncodedText</a:t>
            </a:r>
            <a:r>
              <a:rPr lang="en-US" dirty="0">
                <a:solidFill>
                  <a:schemeClr val="tx1"/>
                </a:solidFill>
              </a:rPr>
              <a:t> = [Convert]::ToBase64String.($Bytes</a:t>
            </a:r>
            <a:r>
              <a:rPr lang="en-US" dirty="0"/>
              <a:t>)</a:t>
            </a:r>
          </a:p>
          <a:p>
            <a:r>
              <a:rPr lang="en-US" dirty="0"/>
              <a:t>Base64 decoding</a:t>
            </a:r>
          </a:p>
          <a:p>
            <a:pPr marL="457200" lvl="1" indent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EncodedText</a:t>
            </a:r>
            <a:r>
              <a:rPr lang="en-US" dirty="0">
                <a:solidFill>
                  <a:schemeClr val="tx1"/>
                </a:solidFill>
              </a:rPr>
              <a:t> = ‘</a:t>
            </a:r>
            <a:r>
              <a:rPr lang="en-US" dirty="0" err="1">
                <a:solidFill>
                  <a:schemeClr val="tx1"/>
                </a:solidFill>
              </a:rPr>
              <a:t>encodedString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 err="1">
                <a:solidFill>
                  <a:schemeClr val="tx1"/>
                </a:solidFill>
              </a:rPr>
              <a:t>DecodedText</a:t>
            </a:r>
            <a:r>
              <a:rPr lang="en-US" dirty="0">
                <a:solidFill>
                  <a:schemeClr val="tx1"/>
                </a:solidFill>
              </a:rPr>
              <a:t> = [</a:t>
            </a:r>
            <a:r>
              <a:rPr lang="en-US" dirty="0" err="1">
                <a:solidFill>
                  <a:schemeClr val="tx1"/>
                </a:solidFill>
              </a:rPr>
              <a:t>System.Tet.Encoding</a:t>
            </a:r>
            <a:r>
              <a:rPr lang="en-US" dirty="0">
                <a:solidFill>
                  <a:schemeClr val="tx1"/>
                </a:solidFill>
              </a:rPr>
              <a:t>]::</a:t>
            </a:r>
            <a:r>
              <a:rPr lang="en-US" dirty="0" err="1">
                <a:solidFill>
                  <a:schemeClr val="tx1"/>
                </a:solidFill>
              </a:rPr>
              <a:t>Unicode.GetString</a:t>
            </a:r>
            <a:r>
              <a:rPr lang="en-US" dirty="0">
                <a:solidFill>
                  <a:schemeClr val="tx1"/>
                </a:solidFill>
              </a:rPr>
              <a:t>([</a:t>
            </a:r>
            <a:r>
              <a:rPr lang="en-US" dirty="0" err="1">
                <a:solidFill>
                  <a:schemeClr val="tx1"/>
                </a:solidFill>
              </a:rPr>
              <a:t>System.Convert</a:t>
            </a:r>
            <a:r>
              <a:rPr lang="en-US" dirty="0">
                <a:solidFill>
                  <a:schemeClr val="tx1"/>
                </a:solidFill>
              </a:rPr>
              <a:t>]::FromBase64String($</a:t>
            </a:r>
            <a:r>
              <a:rPr lang="en-US" dirty="0" err="1">
                <a:solidFill>
                  <a:schemeClr val="tx1"/>
                </a:solidFill>
              </a:rPr>
              <a:t>EncodedText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317197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4EBD-717D-466C-88E5-4BA092BD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Changes how long nmap waits for a response (default is –T 3)</a:t>
            </a:r>
          </a:p>
          <a:p>
            <a:pPr lvl="1"/>
            <a:r>
              <a:rPr lang="en-US"/>
              <a:t>Values range from 0 (Paranoid, slow) to 5 (Insane, fast)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(-T)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6A60-90F4-4B06-BDCF-BDBF53B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PowerShell: Putting it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3ECFD-C576-4A58-ABD0-2F0AEC0EF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8" t="707" r="1"/>
          <a:stretch/>
        </p:blipFill>
        <p:spPr>
          <a:xfrm>
            <a:off x="880945" y="1338146"/>
            <a:ext cx="10359483" cy="5009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1172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A5EC4-01AA-4906-86DF-13930E2D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Scripts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6E4E78-59F2-4676-9EA6-5AE9AF0C7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Episode 15</a:t>
            </a:r>
          </a:p>
        </p:txBody>
      </p:sp>
    </p:spTree>
    <p:extLst>
      <p:ext uri="{BB962C8B-B14F-4D97-AF65-F5344CB8AC3E}">
        <p14:creationId xmlns:p14="http://schemas.microsoft.com/office/powerpoint/2010/main" val="19627939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Download and install Ruby</a:t>
            </a:r>
          </a:p>
          <a:p>
            <a:pPr lvl="1"/>
            <a:r>
              <a:rPr lang="en-US" dirty="0">
                <a:hlinkClick r:id="rId3"/>
              </a:rPr>
              <a:t>https://www.ruby-lang.org/en/downloads/</a:t>
            </a:r>
            <a:endParaRPr lang="en-US" dirty="0"/>
          </a:p>
          <a:p>
            <a:pPr lvl="1"/>
            <a:r>
              <a:rPr lang="en-US" dirty="0"/>
              <a:t>Launch Ruby: </a:t>
            </a:r>
            <a:r>
              <a:rPr lang="en-US" dirty="0" err="1"/>
              <a:t>irb</a:t>
            </a:r>
            <a:r>
              <a:rPr lang="en-US" dirty="0"/>
              <a:t> (Interactive Ruby) (ctrl-D to exit)</a:t>
            </a:r>
          </a:p>
          <a:p>
            <a:pPr lvl="1"/>
            <a:r>
              <a:rPr lang="en-US" dirty="0"/>
              <a:t>Or, just run Ruby from a web browser - </a:t>
            </a:r>
            <a:r>
              <a:rPr lang="en-US" dirty="0">
                <a:hlinkClick r:id="rId4"/>
              </a:rPr>
              <a:t>https://ruby.github.io/TryRuby/</a:t>
            </a:r>
            <a:r>
              <a:rPr lang="en-US" dirty="0"/>
              <a:t> 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dirty="0"/>
              <a:t>’ for single line comments, </a:t>
            </a:r>
            <a:r>
              <a:rPr lang="en-US" dirty="0">
                <a:solidFill>
                  <a:schemeClr val="tx1"/>
                </a:solidFill>
              </a:rPr>
              <a:t>=begin </a:t>
            </a:r>
            <a:r>
              <a:rPr lang="en-US" dirty="0"/>
              <a:t>comments </a:t>
            </a:r>
            <a:r>
              <a:rPr lang="en-US" dirty="0">
                <a:solidFill>
                  <a:schemeClr val="tx1"/>
                </a:solidFill>
              </a:rPr>
              <a:t>=end </a:t>
            </a:r>
            <a:r>
              <a:rPr lang="en-US" dirty="0"/>
              <a:t>(multi-line comments)</a:t>
            </a:r>
          </a:p>
          <a:p>
            <a:r>
              <a:rPr lang="en-US" dirty="0"/>
              <a:t>Variables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tx1"/>
                </a:solidFill>
              </a:rPr>
              <a:t>name = “Michael”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tx1"/>
                </a:solidFill>
              </a:rPr>
              <a:t>number = 22</a:t>
            </a:r>
          </a:p>
          <a:p>
            <a:pPr lvl="1">
              <a:buClr>
                <a:schemeClr val="bg1">
                  <a:lumMod val="85000"/>
                </a:schemeClr>
              </a:buClr>
            </a:pPr>
            <a:r>
              <a:rPr lang="en-US" dirty="0">
                <a:solidFill>
                  <a:schemeClr val="tx1"/>
                </a:solidFill>
              </a:rPr>
              <a:t>puts name, number</a:t>
            </a:r>
          </a:p>
          <a:p>
            <a:pPr lvl="1"/>
            <a:r>
              <a:rPr lang="en-US" dirty="0"/>
              <a:t>Valid data types: number, string, Boolean, symbol, array, hash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RUBY SCRIPTING</a:t>
            </a:r>
          </a:p>
        </p:txBody>
      </p:sp>
    </p:spTree>
    <p:extLst>
      <p:ext uri="{BB962C8B-B14F-4D97-AF65-F5344CB8AC3E}">
        <p14:creationId xmlns:p14="http://schemas.microsoft.com/office/powerpoint/2010/main" val="8326942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950BA3-E5DE-4449-A717-991255B28DC4}"/>
              </a:ext>
            </a:extLst>
          </p:cNvPr>
          <p:cNvSpPr/>
          <p:nvPr/>
        </p:nvSpPr>
        <p:spPr>
          <a:xfrm>
            <a:off x="5357212" y="2968668"/>
            <a:ext cx="5891162" cy="2041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87"/>
            <a:ext cx="11205117" cy="5221287"/>
          </a:xfrm>
        </p:spPr>
        <p:txBody>
          <a:bodyPr>
            <a:noAutofit/>
          </a:bodyPr>
          <a:lstStyle/>
          <a:p>
            <a:r>
              <a:rPr lang="en-US" sz="4000" dirty="0"/>
              <a:t>Environment variables       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puts ENV[‘PATH’]</a:t>
            </a:r>
          </a:p>
          <a:p>
            <a:r>
              <a:rPr lang="en-US" sz="4000" dirty="0"/>
              <a:t>Input parameters			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ARG[0] ARG[1]</a:t>
            </a:r>
          </a:p>
          <a:p>
            <a:pPr marL="0" indent="0">
              <a:buNone/>
            </a:pPr>
            <a:r>
              <a:rPr lang="en-US" sz="4000" dirty="0"/>
              <a:t>					</a:t>
            </a:r>
            <a:r>
              <a:rPr lang="en-US" sz="4000" dirty="0" err="1">
                <a:solidFill>
                  <a:schemeClr val="tx1"/>
                </a:solidFill>
              </a:rPr>
              <a:t>ARGV.each</a:t>
            </a:r>
            <a:r>
              <a:rPr lang="en-US" sz="4000" dirty="0">
                <a:solidFill>
                  <a:schemeClr val="tx1"/>
                </a:solidFill>
              </a:rPr>
              <a:t> do |a|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			    	    puts “Argument: #{a}”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				end</a:t>
            </a:r>
          </a:p>
          <a:p>
            <a:pPr lvl="1"/>
            <a:r>
              <a:rPr lang="en-US" sz="4000" dirty="0"/>
              <a:t>Ruby also has an </a:t>
            </a:r>
            <a:r>
              <a:rPr lang="en-US" sz="4000" dirty="0" err="1"/>
              <a:t>OptionParser</a:t>
            </a:r>
            <a:r>
              <a:rPr lang="en-US" sz="4000" dirty="0"/>
              <a:t> library</a:t>
            </a:r>
          </a:p>
          <a:p>
            <a:r>
              <a:rPr lang="en-US" sz="4000" dirty="0"/>
              <a:t>Values from other utilities	</a:t>
            </a:r>
            <a:r>
              <a:rPr lang="en-US" sz="4000" dirty="0">
                <a:solidFill>
                  <a:schemeClr val="tx1"/>
                </a:solidFill>
              </a:rPr>
              <a:t>   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`echo $PATH`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</a:t>
            </a:r>
          </a:p>
        </p:txBody>
      </p:sp>
    </p:spTree>
    <p:extLst>
      <p:ext uri="{BB962C8B-B14F-4D97-AF65-F5344CB8AC3E}">
        <p14:creationId xmlns:p14="http://schemas.microsoft.com/office/powerpoint/2010/main" val="4848962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operations</a:t>
            </a:r>
          </a:p>
          <a:p>
            <a:pPr lvl="1"/>
            <a:r>
              <a:rPr lang="en-US" dirty="0"/>
              <a:t>Concatenation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“snow” + “ball”</a:t>
            </a:r>
          </a:p>
          <a:p>
            <a:pPr lvl="1"/>
            <a:r>
              <a:rPr lang="en-US" dirty="0"/>
              <a:t>Repetition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“hi” * 3</a:t>
            </a:r>
          </a:p>
          <a:p>
            <a:pPr lvl="1"/>
            <a:r>
              <a:rPr lang="en-US" dirty="0"/>
              <a:t>Length		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hello”.length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Substring </a:t>
            </a:r>
            <a:r>
              <a:rPr lang="en-US" sz="2400" dirty="0"/>
              <a:t>(extract or replace)</a:t>
            </a:r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“hello”[1..3]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</p:spTree>
    <p:extLst>
      <p:ext uri="{BB962C8B-B14F-4D97-AF65-F5344CB8AC3E}">
        <p14:creationId xmlns:p14="http://schemas.microsoft.com/office/powerpoint/2010/main" val="15056611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Comparisons</a:t>
            </a:r>
          </a:p>
          <a:p>
            <a:pPr lvl="1"/>
            <a:r>
              <a:rPr lang="en-US" dirty="0"/>
              <a:t>Equal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==</a:t>
            </a:r>
          </a:p>
          <a:p>
            <a:pPr lvl="1"/>
            <a:r>
              <a:rPr lang="en-US" dirty="0"/>
              <a:t>Not equal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!=</a:t>
            </a:r>
          </a:p>
          <a:p>
            <a:pPr lvl="1"/>
            <a:r>
              <a:rPr lang="en-US" dirty="0"/>
              <a:t>Greater than, greater than or equal to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&gt;</a:t>
            </a:r>
            <a:r>
              <a:rPr lang="en-US" dirty="0"/>
              <a:t>,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&gt;=</a:t>
            </a:r>
          </a:p>
          <a:p>
            <a:pPr lvl="1"/>
            <a:r>
              <a:rPr lang="en-US" dirty="0"/>
              <a:t>Less than, less than or equal to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dirty="0"/>
              <a:t>,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&lt;=</a:t>
            </a:r>
          </a:p>
          <a:p>
            <a:r>
              <a:rPr lang="en-US" dirty="0"/>
              <a:t>Logical operations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&amp;&amp;</a:t>
            </a:r>
          </a:p>
          <a:p>
            <a:pPr lvl="1"/>
            <a:r>
              <a:rPr lang="en-US" dirty="0"/>
              <a:t>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||</a:t>
            </a:r>
          </a:p>
          <a:p>
            <a:pPr lvl="1"/>
            <a:r>
              <a:rPr lang="en-US" dirty="0"/>
              <a:t>not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</p:spTree>
    <p:extLst>
      <p:ext uri="{BB962C8B-B14F-4D97-AF65-F5344CB8AC3E}">
        <p14:creationId xmlns:p14="http://schemas.microsoft.com/office/powerpoint/2010/main" val="41555831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AF2F6-24B4-4A4C-B6DF-32F27E4B1FC8}"/>
              </a:ext>
            </a:extLst>
          </p:cNvPr>
          <p:cNvSpPr/>
          <p:nvPr/>
        </p:nvSpPr>
        <p:spPr>
          <a:xfrm>
            <a:off x="1300866" y="2069086"/>
            <a:ext cx="3158400" cy="1425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AC129-5333-409C-850E-9FFA4C1E200A}"/>
              </a:ext>
            </a:extLst>
          </p:cNvPr>
          <p:cNvSpPr/>
          <p:nvPr/>
        </p:nvSpPr>
        <p:spPr>
          <a:xfrm>
            <a:off x="1300866" y="3682442"/>
            <a:ext cx="3158400" cy="1425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8B5DE-F8CB-48F0-A3ED-1ACAC9474246}"/>
              </a:ext>
            </a:extLst>
          </p:cNvPr>
          <p:cNvSpPr/>
          <p:nvPr/>
        </p:nvSpPr>
        <p:spPr>
          <a:xfrm>
            <a:off x="1300865" y="5260932"/>
            <a:ext cx="3897436" cy="1365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Looping – while, until, for</a:t>
            </a:r>
          </a:p>
          <a:p>
            <a:pPr marL="457200" lvl="1" indent="0">
              <a:spcBef>
                <a:spcPts val="1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while condition do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spcAft>
                <a:spcPts val="20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until condition do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spcAft>
                <a:spcPts val="14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for var in expression do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5701723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9E51D-208E-489F-BC57-8ACE8657D1EB}"/>
              </a:ext>
            </a:extLst>
          </p:cNvPr>
          <p:cNvSpPr/>
          <p:nvPr/>
        </p:nvSpPr>
        <p:spPr>
          <a:xfrm>
            <a:off x="1261201" y="2069086"/>
            <a:ext cx="3586372" cy="4319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Flow control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if condition then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sz="3900" dirty="0" err="1">
                <a:solidFill>
                  <a:schemeClr val="tx1"/>
                </a:solidFill>
              </a:rPr>
              <a:t>elsif</a:t>
            </a:r>
            <a:endParaRPr lang="en-US" sz="39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	statements</a:t>
            </a:r>
          </a:p>
          <a:p>
            <a:pPr marL="457200" lvl="1" indent="0">
              <a:buNone/>
            </a:pPr>
            <a:r>
              <a:rPr lang="en-US" sz="3900" dirty="0">
                <a:solidFill>
                  <a:schemeClr val="tx1"/>
                </a:solidFill>
              </a:rPr>
              <a:t>end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5366174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A6EB21-B71B-40D1-9F46-4226023B7409}"/>
              </a:ext>
            </a:extLst>
          </p:cNvPr>
          <p:cNvSpPr/>
          <p:nvPr/>
        </p:nvSpPr>
        <p:spPr>
          <a:xfrm>
            <a:off x="1227551" y="1500187"/>
            <a:ext cx="3870542" cy="5221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Case input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when “A”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	statement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when “B”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	statement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else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		statement</a:t>
            </a:r>
          </a:p>
          <a:p>
            <a:pPr marL="457200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794761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3FA1A3-44AB-4E68-9B35-418D5B0B3BC7}"/>
              </a:ext>
            </a:extLst>
          </p:cNvPr>
          <p:cNvSpPr/>
          <p:nvPr/>
        </p:nvSpPr>
        <p:spPr>
          <a:xfrm>
            <a:off x="4662843" y="4935554"/>
            <a:ext cx="7034785" cy="1037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0FC57-47D1-402B-8E69-9F7AD6EE3258}"/>
              </a:ext>
            </a:extLst>
          </p:cNvPr>
          <p:cNvSpPr/>
          <p:nvPr/>
        </p:nvSpPr>
        <p:spPr>
          <a:xfrm>
            <a:off x="4662844" y="2795718"/>
            <a:ext cx="7395341" cy="15829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3E4-E124-4C30-96E5-31CB00ED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15" y="1500187"/>
            <a:ext cx="11976409" cy="5221287"/>
          </a:xfrm>
        </p:spPr>
        <p:txBody>
          <a:bodyPr>
            <a:normAutofit/>
          </a:bodyPr>
          <a:lstStyle/>
          <a:p>
            <a:r>
              <a:rPr lang="en-US" dirty="0"/>
              <a:t>File vs. terminal vs. network</a:t>
            </a:r>
          </a:p>
          <a:p>
            <a:pPr lvl="1"/>
            <a:r>
              <a:rPr lang="en-US" sz="2800" dirty="0"/>
              <a:t>Input from terminal	</a:t>
            </a:r>
            <a:r>
              <a:rPr lang="en-US" sz="2800" dirty="0">
                <a:solidFill>
                  <a:schemeClr val="tx1"/>
                </a:solidFill>
              </a:rPr>
              <a:t>name = gets</a:t>
            </a:r>
          </a:p>
          <a:p>
            <a:pPr lvl="1"/>
            <a:r>
              <a:rPr lang="en-US" sz="2800" dirty="0"/>
              <a:t>Input from a file		</a:t>
            </a:r>
            <a:r>
              <a:rPr lang="en-US" sz="2800" dirty="0" err="1">
                <a:solidFill>
                  <a:schemeClr val="tx1"/>
                </a:solidFill>
              </a:rPr>
              <a:t>inFile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File.new</a:t>
            </a:r>
            <a:r>
              <a:rPr lang="en-US" sz="2800" dirty="0">
                <a:solidFill>
                  <a:schemeClr val="tx1"/>
                </a:solidFill>
              </a:rPr>
              <a:t>(“</a:t>
            </a:r>
            <a:r>
              <a:rPr lang="en-US" sz="2800" dirty="0" err="1">
                <a:solidFill>
                  <a:schemeClr val="tx1"/>
                </a:solidFill>
              </a:rPr>
              <a:t>filename”,”r</a:t>
            </a:r>
            <a:r>
              <a:rPr lang="en-US" sz="2800" dirty="0">
                <a:solidFill>
                  <a:schemeClr val="tx1"/>
                </a:solidFill>
              </a:rPr>
              <a:t>”)</a:t>
            </a:r>
          </a:p>
          <a:p>
            <a:pPr marL="3657600" lvl="8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inFile.each_line</a:t>
            </a:r>
            <a:r>
              <a:rPr lang="en-US" sz="2800" dirty="0"/>
              <a:t> {|line| puts “#{</a:t>
            </a:r>
            <a:r>
              <a:rPr lang="en-US" sz="2800" dirty="0" err="1"/>
              <a:t>line.dump</a:t>
            </a:r>
            <a:r>
              <a:rPr lang="en-US" sz="2800" dirty="0"/>
              <a:t>}” }</a:t>
            </a:r>
          </a:p>
          <a:p>
            <a:pPr marL="457200" lvl="1" indent="0">
              <a:buNone/>
            </a:pPr>
            <a:r>
              <a:rPr lang="en-US" sz="2800" dirty="0"/>
              <a:t>					</a:t>
            </a:r>
            <a:r>
              <a:rPr lang="en-US" sz="2800" dirty="0" err="1">
                <a:solidFill>
                  <a:schemeClr val="tx1"/>
                </a:solidFill>
              </a:rPr>
              <a:t>inFile.close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Output to a file		</a:t>
            </a:r>
            <a:r>
              <a:rPr lang="en-US" sz="2800" dirty="0">
                <a:solidFill>
                  <a:schemeClr val="tx1"/>
                </a:solidFill>
              </a:rPr>
              <a:t>$</a:t>
            </a:r>
            <a:r>
              <a:rPr lang="en-US" sz="2800" dirty="0" err="1">
                <a:solidFill>
                  <a:schemeClr val="tx1"/>
                </a:solidFill>
              </a:rPr>
              <a:t>stdout</a:t>
            </a:r>
            <a:r>
              <a:rPr lang="en-US" sz="2800" dirty="0">
                <a:solidFill>
                  <a:schemeClr val="tx1"/>
                </a:solidFill>
              </a:rPr>
              <a:t> &lt;&lt; 76 &lt;&lt; “ trombones” &lt;&lt; “\n”</a:t>
            </a:r>
          </a:p>
          <a:p>
            <a:pPr lvl="1"/>
            <a:r>
              <a:rPr lang="en-US" sz="2800" dirty="0"/>
              <a:t>Network I/O		</a:t>
            </a:r>
            <a:r>
              <a:rPr lang="en-US" sz="2800" dirty="0">
                <a:solidFill>
                  <a:schemeClr val="tx1"/>
                </a:solidFill>
              </a:rPr>
              <a:t>client = </a:t>
            </a:r>
            <a:r>
              <a:rPr lang="en-US" sz="2800" dirty="0" err="1">
                <a:solidFill>
                  <a:schemeClr val="tx1"/>
                </a:solidFill>
              </a:rPr>
              <a:t>TCPSocket.open</a:t>
            </a:r>
            <a:r>
              <a:rPr lang="en-US" sz="2800" dirty="0">
                <a:solidFill>
                  <a:schemeClr val="tx1"/>
                </a:solidFill>
              </a:rPr>
              <a:t>(‘hostname’, ‘port’)</a:t>
            </a:r>
          </a:p>
          <a:p>
            <a:pPr marL="3657600" lvl="8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client.send</a:t>
            </a:r>
            <a:r>
              <a:rPr lang="en-US" sz="2800" dirty="0"/>
              <a:t>(“string”,0)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F5ED3-506F-4B2A-B336-F1C415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1419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oice xmlns="fab87deb-a456-475f-bbfd-b5af780b37f4" xsi:nil="true"/>
    <Status xmlns="fab87deb-a456-475f-bbfd-b5af780b37f4" xsi:nil="true"/>
    <SharedWithUsers xmlns="13a0c8d5-cff5-4140-b58f-0947a5552a6a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63C1649EA8EC4B906F3C068704564A" ma:contentTypeVersion="11" ma:contentTypeDescription="Create a new document." ma:contentTypeScope="" ma:versionID="ca7c8c5edc26b5a6148730495fa34ad4">
  <xsd:schema xmlns:xsd="http://www.w3.org/2001/XMLSchema" xmlns:xs="http://www.w3.org/2001/XMLSchema" xmlns:p="http://schemas.microsoft.com/office/2006/metadata/properties" xmlns:ns2="fab87deb-a456-475f-bbfd-b5af780b37f4" xmlns:ns3="13a0c8d5-cff5-4140-b58f-0947a5552a6a" targetNamespace="http://schemas.microsoft.com/office/2006/metadata/properties" ma:root="true" ma:fieldsID="3f7ff61777f529631909e767c60c928f" ns2:_="" ns3:_="">
    <xsd:import namespace="fab87deb-a456-475f-bbfd-b5af780b37f4"/>
    <xsd:import namespace="13a0c8d5-cff5-4140-b58f-0947a5552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Choice" minOccurs="0"/>
                <xsd:element ref="ns2:Statu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87deb-a456-475f-bbfd-b5af780b3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Choice" ma:index="15" nillable="true" ma:displayName="Choice" ma:description="Use this column to differentiate candidates based on how you like their resume." ma:internalName="Choice">
      <xsd:simpleType>
        <xsd:restriction base="dms:Choice">
          <xsd:enumeration value="Rejected"/>
          <xsd:enumeration value="Possible"/>
          <xsd:enumeration value="Top choice"/>
        </xsd:restriction>
      </xsd:simpleType>
    </xsd:element>
    <xsd:element name="Status" ma:index="16" nillable="true" ma:displayName="Status" ma:description="Use this column to mark where you think a candidate is." ma:internalName="Status">
      <xsd:simpleType>
        <xsd:union memberTypes="dms:Text">
          <xsd:simpleType>
            <xsd:restriction base="dms:Choice">
              <xsd:enumeration value="Rejected"/>
              <xsd:enumeration value="Maybe"/>
              <xsd:enumeration value="Likely"/>
              <xsd:enumeration value="Top Candidate"/>
            </xsd:restriction>
          </xsd:simpleType>
        </xsd:un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a0c8d5-cff5-4140-b58f-0947a5552a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99EBDD-06EC-4E3C-9A1C-CCB56774165B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fab87deb-a456-475f-bbfd-b5af780b37f4"/>
    <ds:schemaRef ds:uri="http://www.w3.org/XML/1998/namespace"/>
    <ds:schemaRef ds:uri="13a0c8d5-cff5-4140-b58f-0947a5552a6a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CC3C0B-B4B8-4A21-8D9B-770B614AB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87deb-a456-475f-bbfd-b5af780b37f4"/>
    <ds:schemaRef ds:uri="13a0c8d5-cff5-4140-b58f-0947a5552a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CA2873-8CEC-40A9-A4B7-A4B5097EC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Online-Security-PowerPoint-by-SageFox-2712_second</Template>
  <TotalTime>23287</TotalTime>
  <Words>6024</Words>
  <Application>Microsoft Macintosh PowerPoint</Application>
  <PresentationFormat>Widescreen</PresentationFormat>
  <Paragraphs>1633</Paragraphs>
  <Slides>127</Slides>
  <Notes>121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3" baseType="lpstr">
      <vt:lpstr>Arial</vt:lpstr>
      <vt:lpstr>Calibri</vt:lpstr>
      <vt:lpstr>Calibri Light</vt:lpstr>
      <vt:lpstr>Estrangelo Edessa</vt:lpstr>
      <vt:lpstr>Georgia</vt:lpstr>
      <vt:lpstr>Office Theme</vt:lpstr>
      <vt:lpstr>PowerPoint Presentation</vt:lpstr>
      <vt:lpstr>Nmap Scoping and Output Options</vt:lpstr>
      <vt:lpstr>NMAP</vt:lpstr>
      <vt:lpstr>SYN SCAN vs. FULL CONNECT SCAN</vt:lpstr>
      <vt:lpstr>PORT SELECTION (-p)</vt:lpstr>
      <vt:lpstr>SERVICE IDENTIFICATION (-sV)</vt:lpstr>
      <vt:lpstr>GATHERING INFORMATION WITH NMAP</vt:lpstr>
      <vt:lpstr>GATHERING INFORMATION WITH NMAP</vt:lpstr>
      <vt:lpstr>TIMING (-T)</vt:lpstr>
      <vt:lpstr>OUTPUT PARAMETERS</vt:lpstr>
      <vt:lpstr>Pen Testing Toolbox</vt:lpstr>
      <vt:lpstr>RECONNAISSANCE</vt:lpstr>
      <vt:lpstr>ENUMERATION</vt:lpstr>
      <vt:lpstr>VULNERABILITY SCANNING</vt:lpstr>
      <vt:lpstr>CREDENTIAL ATTACKS</vt:lpstr>
      <vt:lpstr>CREDENTIAL ATTACKS</vt:lpstr>
      <vt:lpstr>PERSISTENCE</vt:lpstr>
      <vt:lpstr>CONFIGURATION COMPLIANCE</vt:lpstr>
      <vt:lpstr>EVASION</vt:lpstr>
      <vt:lpstr>DECOMPILATION</vt:lpstr>
      <vt:lpstr>PENETRATION TESTING USE CASES</vt:lpstr>
      <vt:lpstr>SOFTWARE ASSURANCE</vt:lpstr>
      <vt:lpstr>PENETRATION TESTING USE CASES</vt:lpstr>
      <vt:lpstr>Using Kali Linux</vt:lpstr>
      <vt:lpstr>KALI LINUX DEMO</vt:lpstr>
      <vt:lpstr>Scanners and Credential Tools</vt:lpstr>
      <vt:lpstr>SCANNERS</vt:lpstr>
      <vt:lpstr>CREDENTIAL TESTING TOOLS</vt:lpstr>
      <vt:lpstr>CREDENTIAL TESTING TOOLS, cont’d</vt:lpstr>
      <vt:lpstr>ANALYZE TOOL OUTPUT</vt:lpstr>
      <vt:lpstr>ANALYZE TOOL OUTPUT</vt:lpstr>
      <vt:lpstr>Code Cracking Tools</vt:lpstr>
      <vt:lpstr>DEBUGGERS</vt:lpstr>
      <vt:lpstr>SOFTWARE ASSURANCE TOOLS</vt:lpstr>
      <vt:lpstr>Open Source Research Tools</vt:lpstr>
      <vt:lpstr>OPEN SOURCE INTELLIGENCE (OSINT) TOOLS</vt:lpstr>
      <vt:lpstr>ANALYZE TOOL OUTPUT</vt:lpstr>
      <vt:lpstr>Wireless and Web Pen Testing Tools</vt:lpstr>
      <vt:lpstr>WIRELESS TOOLS</vt:lpstr>
      <vt:lpstr>WEB PROXIES</vt:lpstr>
      <vt:lpstr>SOCIAL ENGINEERING TOOLS</vt:lpstr>
      <vt:lpstr>ANALYZE TOOL OUTPUT</vt:lpstr>
      <vt:lpstr>Remote Access Tools</vt:lpstr>
      <vt:lpstr>REMOTE ACCESS TOOLS</vt:lpstr>
      <vt:lpstr>ANALYZE TOOL OUTPUT</vt:lpstr>
      <vt:lpstr>ANALYZE TOOL OUTPUT</vt:lpstr>
      <vt:lpstr>Analyzers and Mobile Pen Testing Tools</vt:lpstr>
      <vt:lpstr>NETWORKING TOOLS</vt:lpstr>
      <vt:lpstr>MOBILE TOOLS</vt:lpstr>
      <vt:lpstr>Other Pen Testing Tools</vt:lpstr>
      <vt:lpstr>MISCELLANEOUS TOOLS</vt:lpstr>
      <vt:lpstr>Using Scripting in Pen Testing</vt:lpstr>
      <vt:lpstr>SCRIPTING FOR PENETRATION TESTING</vt:lpstr>
      <vt:lpstr>COMMON SCRIPTING LANGUAGES</vt:lpstr>
      <vt:lpstr>COMMON SCRIPTING LANGUAGES</vt:lpstr>
      <vt:lpstr>ADDITIONAL RESOURCES</vt:lpstr>
      <vt:lpstr>ADDITIONAL RESOURCES</vt:lpstr>
      <vt:lpstr>SCRIPTING</vt:lpstr>
      <vt:lpstr>Bash Scripting Basics</vt:lpstr>
      <vt:lpstr>COMMENTS</vt:lpstr>
      <vt:lpstr>VARIABLES</vt:lpstr>
      <vt:lpstr>SUBSTITUTIONS</vt:lpstr>
      <vt:lpstr>SUBSTITUTIONS</vt:lpstr>
      <vt:lpstr>COMMON OPERATIONS</vt:lpstr>
      <vt:lpstr>COMPARISONS</vt:lpstr>
      <vt:lpstr>LOGIC</vt:lpstr>
      <vt:lpstr>FLOW CONTROL</vt:lpstr>
      <vt:lpstr>BASH if CONDITIONS</vt:lpstr>
      <vt:lpstr>BASH SCRIPTING</vt:lpstr>
      <vt:lpstr>BASH PORT SCANNER</vt:lpstr>
      <vt:lpstr>Bash Scripting Techniques</vt:lpstr>
      <vt:lpstr>BASH SCRIPTING I/O</vt:lpstr>
      <vt:lpstr>ERROR HANDLING</vt:lpstr>
      <vt:lpstr>ARRAYS</vt:lpstr>
      <vt:lpstr>ENCODING/DECODING</vt:lpstr>
      <vt:lpstr>ENCODING/DECODING</vt:lpstr>
      <vt:lpstr>BASH: PUTTING IT ALL TOGETHER</vt:lpstr>
      <vt:lpstr>PowerShell Scripts</vt:lpstr>
      <vt:lpstr>COMMENTS</vt:lpstr>
      <vt:lpstr>VARIABLES</vt:lpstr>
      <vt:lpstr>SUBSTITUTIONS</vt:lpstr>
      <vt:lpstr>COMMON OPERATIONS</vt:lpstr>
      <vt:lpstr>COMPARISONS</vt:lpstr>
      <vt:lpstr>LOGIC</vt:lpstr>
      <vt:lpstr>LOGIC</vt:lpstr>
      <vt:lpstr>I/O</vt:lpstr>
      <vt:lpstr>ERROR HANDLING</vt:lpstr>
      <vt:lpstr>ARRAYS</vt:lpstr>
      <vt:lpstr>POWERSHELL SCRIPTING</vt:lpstr>
      <vt:lpstr>PowerShell: Putting it all together</vt:lpstr>
      <vt:lpstr>Ruby Scripts</vt:lpstr>
      <vt:lpstr>HOW TO RUN RUBY SCRIPTING</vt:lpstr>
      <vt:lpstr>SUBSTITUTIONS</vt:lpstr>
      <vt:lpstr>COMMON OPERATIONS</vt:lpstr>
      <vt:lpstr>COMMON OPERATIONS</vt:lpstr>
      <vt:lpstr>LOGIC</vt:lpstr>
      <vt:lpstr>LOGIC</vt:lpstr>
      <vt:lpstr>LOGIC</vt:lpstr>
      <vt:lpstr>I/O</vt:lpstr>
      <vt:lpstr>ERROR HANDLING</vt:lpstr>
      <vt:lpstr>ARRAYS</vt:lpstr>
      <vt:lpstr>ENCODING/DECODING</vt:lpstr>
      <vt:lpstr>RUBY: PUTTING IT ALL TOGETHER</vt:lpstr>
      <vt:lpstr>Python Scripts</vt:lpstr>
      <vt:lpstr>PYTHON SCRIPTING</vt:lpstr>
      <vt:lpstr>SUBSTITUTIONS</vt:lpstr>
      <vt:lpstr>COMMON OPERATIONS</vt:lpstr>
      <vt:lpstr>COMMON OPERATIONS</vt:lpstr>
      <vt:lpstr>LOGIC</vt:lpstr>
      <vt:lpstr>LOGIC</vt:lpstr>
      <vt:lpstr>I/O</vt:lpstr>
      <vt:lpstr>I/O</vt:lpstr>
      <vt:lpstr>I/O</vt:lpstr>
      <vt:lpstr>I/O</vt:lpstr>
      <vt:lpstr>ERROR HANDLING</vt:lpstr>
      <vt:lpstr>ARRAYS</vt:lpstr>
      <vt:lpstr>ENCODING/DECODING</vt:lpstr>
      <vt:lpstr>Python: Putting it all together</vt:lpstr>
      <vt:lpstr>Scripting Languages Comparison</vt:lpstr>
      <vt:lpstr>Comparing Scripting Languages</vt:lpstr>
      <vt:lpstr>Comparing Scripting Languages</vt:lpstr>
      <vt:lpstr>Comparing Scripting Languages</vt:lpstr>
      <vt:lpstr>Comparing Scripting Languages</vt:lpstr>
      <vt:lpstr>Comparing Scripting Languages</vt:lpstr>
      <vt:lpstr>Comparing Scripting Languages</vt:lpstr>
      <vt:lpstr>Comparing Scripting Languages</vt:lpstr>
      <vt:lpstr>Comparing Scripting Languages</vt:lpstr>
    </vt:vector>
  </TitlesOfParts>
  <Company>SageFox</Company>
  <LinksUpToDate>false</LinksUpToDate>
  <SharedDoc>false</SharedDoc>
  <HyperlinkBase>http://sage-fox.com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Jesus Zilli</cp:lastModifiedBy>
  <cp:revision>5937</cp:revision>
  <cp:lastPrinted>2018-09-18T16:34:01Z</cp:lastPrinted>
  <dcterms:created xsi:type="dcterms:W3CDTF">2015-12-31T02:20:12Z</dcterms:created>
  <dcterms:modified xsi:type="dcterms:W3CDTF">2018-10-23T14:40:43Z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0x0101009663C1649EA8EC4B906F3C068704564A</vt:lpwstr>
  </property>
  <property fmtid="{D5CDD505-2E9C-101B-9397-08002B2CF9AE}" pid="3" name="Order">
    <vt:r8>284100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