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0"/>
  </p:notesMasterIdLst>
  <p:sldIdLst>
    <p:sldId id="256" r:id="rId2"/>
    <p:sldId id="698" r:id="rId3"/>
    <p:sldId id="259" r:id="rId4"/>
    <p:sldId id="290" r:id="rId5"/>
    <p:sldId id="700" r:id="rId6"/>
    <p:sldId id="840" r:id="rId7"/>
    <p:sldId id="1072" r:id="rId8"/>
    <p:sldId id="1073" r:id="rId9"/>
    <p:sldId id="852" r:id="rId10"/>
    <p:sldId id="1028" r:id="rId11"/>
    <p:sldId id="1029" r:id="rId12"/>
    <p:sldId id="1030" r:id="rId13"/>
    <p:sldId id="1031" r:id="rId14"/>
    <p:sldId id="1032" r:id="rId15"/>
    <p:sldId id="1033" r:id="rId16"/>
    <p:sldId id="1034" r:id="rId17"/>
    <p:sldId id="1035" r:id="rId18"/>
    <p:sldId id="1036" r:id="rId19"/>
    <p:sldId id="1037" r:id="rId20"/>
    <p:sldId id="1038" r:id="rId21"/>
    <p:sldId id="1039" r:id="rId22"/>
    <p:sldId id="1040" r:id="rId23"/>
    <p:sldId id="1041" r:id="rId24"/>
    <p:sldId id="1065" r:id="rId25"/>
    <p:sldId id="1042" r:id="rId26"/>
    <p:sldId id="1043" r:id="rId27"/>
    <p:sldId id="1044" r:id="rId28"/>
    <p:sldId id="1045" r:id="rId29"/>
    <p:sldId id="1046" r:id="rId30"/>
    <p:sldId id="370" r:id="rId31"/>
    <p:sldId id="371" r:id="rId32"/>
    <p:sldId id="372" r:id="rId33"/>
    <p:sldId id="374" r:id="rId34"/>
    <p:sldId id="1067" r:id="rId35"/>
    <p:sldId id="1068" r:id="rId36"/>
    <p:sldId id="1069" r:id="rId37"/>
    <p:sldId id="331" r:id="rId38"/>
    <p:sldId id="1071" r:id="rId39"/>
    <p:sldId id="456" r:id="rId40"/>
    <p:sldId id="457" r:id="rId41"/>
    <p:sldId id="458" r:id="rId42"/>
    <p:sldId id="459" r:id="rId43"/>
    <p:sldId id="460" r:id="rId44"/>
    <p:sldId id="461" r:id="rId45"/>
    <p:sldId id="462" r:id="rId46"/>
    <p:sldId id="463" r:id="rId47"/>
    <p:sldId id="917" r:id="rId48"/>
    <p:sldId id="1047" r:id="rId49"/>
    <p:sldId id="1048" r:id="rId50"/>
    <p:sldId id="1049" r:id="rId51"/>
    <p:sldId id="1050" r:id="rId52"/>
    <p:sldId id="1051" r:id="rId53"/>
    <p:sldId id="1052" r:id="rId54"/>
    <p:sldId id="1053" r:id="rId55"/>
    <p:sldId id="1054" r:id="rId56"/>
    <p:sldId id="1055" r:id="rId57"/>
    <p:sldId id="1056" r:id="rId58"/>
    <p:sldId id="1057" r:id="rId59"/>
    <p:sldId id="1058" r:id="rId60"/>
    <p:sldId id="1059" r:id="rId61"/>
    <p:sldId id="1060" r:id="rId62"/>
    <p:sldId id="1061" r:id="rId63"/>
    <p:sldId id="1062" r:id="rId64"/>
    <p:sldId id="1063" r:id="rId65"/>
    <p:sldId id="1064" r:id="rId66"/>
    <p:sldId id="289" r:id="rId67"/>
    <p:sldId id="260" r:id="rId68"/>
    <p:sldId id="26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p:cViewPr varScale="1">
        <p:scale>
          <a:sx n="80" d="100"/>
          <a:sy n="80" d="100"/>
        </p:scale>
        <p:origin x="1387" y="7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36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78658-512C-4D53-AA53-E804EAEBC45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159A527-1CD9-4EE2-816A-13C1F9904E27}">
      <dgm:prSet phldrT="[Text]" custT="1"/>
      <dgm:spPr/>
      <dgm:t>
        <a:bodyPr/>
        <a:lstStyle/>
        <a:p>
          <a:r>
            <a:rPr lang="en-US" sz="1200" b="1" dirty="0"/>
            <a:t>Exam ≥ 80?</a:t>
          </a:r>
        </a:p>
      </dgm:t>
    </dgm:pt>
    <dgm:pt modelId="{7D38228D-7DCA-4354-9015-6F104D645B39}" type="parTrans" cxnId="{2B6D954D-0B67-41E9-A2D0-F888BC8F3162}">
      <dgm:prSet/>
      <dgm:spPr/>
      <dgm:t>
        <a:bodyPr/>
        <a:lstStyle/>
        <a:p>
          <a:endParaRPr lang="en-US"/>
        </a:p>
      </dgm:t>
    </dgm:pt>
    <dgm:pt modelId="{BB3C2BA2-2134-4443-9683-C3D31C920783}" type="sibTrans" cxnId="{2B6D954D-0B67-41E9-A2D0-F888BC8F3162}">
      <dgm:prSet/>
      <dgm:spPr/>
      <dgm:t>
        <a:bodyPr/>
        <a:lstStyle/>
        <a:p>
          <a:endParaRPr lang="en-US"/>
        </a:p>
      </dgm:t>
    </dgm:pt>
    <dgm:pt modelId="{FDB569B8-9243-46E6-8092-58596FC70A20}">
      <dgm:prSet phldrT="[Text]" custT="1"/>
      <dgm:spPr/>
      <dgm:t>
        <a:bodyPr/>
        <a:lstStyle/>
        <a:p>
          <a:r>
            <a:rPr lang="en-US" sz="1200" b="1" dirty="0"/>
            <a:t>Assignment ≥  80%?</a:t>
          </a:r>
        </a:p>
      </dgm:t>
    </dgm:pt>
    <dgm:pt modelId="{0E40D3F1-C82F-4F2D-92FC-0F1EC5823477}" type="parTrans" cxnId="{8B3C06C2-CE57-4AED-A513-6ED0CF402218}">
      <dgm:prSet/>
      <dgm:spPr/>
      <dgm:t>
        <a:bodyPr/>
        <a:lstStyle/>
        <a:p>
          <a:endParaRPr lang="en-US"/>
        </a:p>
      </dgm:t>
    </dgm:pt>
    <dgm:pt modelId="{B29F26D2-881B-4C90-805E-DAB677379C57}" type="sibTrans" cxnId="{8B3C06C2-CE57-4AED-A513-6ED0CF402218}">
      <dgm:prSet/>
      <dgm:spPr/>
      <dgm:t>
        <a:bodyPr/>
        <a:lstStyle/>
        <a:p>
          <a:endParaRPr lang="en-US"/>
        </a:p>
      </dgm:t>
    </dgm:pt>
    <dgm:pt modelId="{7D7034BB-00F5-43BA-9D40-8B373DD4FE9F}">
      <dgm:prSet phldrT="[Text]" custT="1"/>
      <dgm:spPr/>
      <dgm:t>
        <a:bodyPr/>
        <a:lstStyle/>
        <a:p>
          <a:r>
            <a:rPr lang="en-US" sz="1200" b="1" dirty="0"/>
            <a:t>C</a:t>
          </a:r>
        </a:p>
      </dgm:t>
    </dgm:pt>
    <dgm:pt modelId="{7933F871-5389-4642-A46B-7C461706F10B}" type="parTrans" cxnId="{801C82E0-E3FE-4FED-8D55-38811744A37D}">
      <dgm:prSet/>
      <dgm:spPr/>
      <dgm:t>
        <a:bodyPr/>
        <a:lstStyle/>
        <a:p>
          <a:endParaRPr lang="en-US"/>
        </a:p>
      </dgm:t>
    </dgm:pt>
    <dgm:pt modelId="{DCACCA43-5F32-4578-8DC4-94D8CDC799AE}" type="sibTrans" cxnId="{801C82E0-E3FE-4FED-8D55-38811744A37D}">
      <dgm:prSet/>
      <dgm:spPr/>
      <dgm:t>
        <a:bodyPr/>
        <a:lstStyle/>
        <a:p>
          <a:endParaRPr lang="en-US"/>
        </a:p>
      </dgm:t>
    </dgm:pt>
    <dgm:pt modelId="{75E22A5A-2CCD-4606-A049-E1554AD868ED}">
      <dgm:prSet phldrT="[Text]" custT="1"/>
      <dgm:spPr/>
      <dgm:t>
        <a:bodyPr/>
        <a:lstStyle/>
        <a:p>
          <a:r>
            <a:rPr lang="en-US" sz="1200" b="1" dirty="0"/>
            <a:t>B</a:t>
          </a:r>
        </a:p>
      </dgm:t>
    </dgm:pt>
    <dgm:pt modelId="{1D7F3021-D0AF-4E58-87D4-69CA26C55643}" type="parTrans" cxnId="{CFB3B8AB-6426-4A3E-90A5-EA341CA35D19}">
      <dgm:prSet/>
      <dgm:spPr/>
      <dgm:t>
        <a:bodyPr/>
        <a:lstStyle/>
        <a:p>
          <a:endParaRPr lang="en-US"/>
        </a:p>
      </dgm:t>
    </dgm:pt>
    <dgm:pt modelId="{6F971A63-1027-4537-9015-05BAA6870FA6}" type="sibTrans" cxnId="{CFB3B8AB-6426-4A3E-90A5-EA341CA35D19}">
      <dgm:prSet/>
      <dgm:spPr/>
      <dgm:t>
        <a:bodyPr/>
        <a:lstStyle/>
        <a:p>
          <a:endParaRPr lang="en-US"/>
        </a:p>
      </dgm:t>
    </dgm:pt>
    <dgm:pt modelId="{69F13402-AB93-4838-A358-5FDDB9452CAA}">
      <dgm:prSet phldrT="[Text]" custT="1"/>
      <dgm:spPr/>
      <dgm:t>
        <a:bodyPr/>
        <a:lstStyle/>
        <a:p>
          <a:r>
            <a:rPr lang="en-US" sz="1200" b="1" dirty="0"/>
            <a:t>Assignment ≥ 50%?</a:t>
          </a:r>
        </a:p>
      </dgm:t>
    </dgm:pt>
    <dgm:pt modelId="{7B412614-90E6-4D07-861D-5F47088F3B62}" type="parTrans" cxnId="{03646F9E-8FFA-4B8C-868B-3700C7571DF3}">
      <dgm:prSet/>
      <dgm:spPr/>
      <dgm:t>
        <a:bodyPr/>
        <a:lstStyle/>
        <a:p>
          <a:endParaRPr lang="en-US"/>
        </a:p>
      </dgm:t>
    </dgm:pt>
    <dgm:pt modelId="{B3749A6E-A95E-4E07-BF1D-FF74C9D11136}" type="sibTrans" cxnId="{03646F9E-8FFA-4B8C-868B-3700C7571DF3}">
      <dgm:prSet/>
      <dgm:spPr/>
      <dgm:t>
        <a:bodyPr/>
        <a:lstStyle/>
        <a:p>
          <a:endParaRPr lang="en-US"/>
        </a:p>
      </dgm:t>
    </dgm:pt>
    <dgm:pt modelId="{D4E7E88A-D1A6-4344-B284-EDDD5623151B}">
      <dgm:prSet phldrT="[Text]" custT="1"/>
      <dgm:spPr/>
      <dgm:t>
        <a:bodyPr/>
        <a:lstStyle/>
        <a:p>
          <a:r>
            <a:rPr lang="en-US" sz="1200" b="1" dirty="0"/>
            <a:t>B</a:t>
          </a:r>
        </a:p>
      </dgm:t>
    </dgm:pt>
    <dgm:pt modelId="{740BBEED-3C35-4637-BA24-A580C6A88FA5}" type="parTrans" cxnId="{6F3B02BC-E08E-413E-B680-8305F6CD3829}">
      <dgm:prSet/>
      <dgm:spPr/>
      <dgm:t>
        <a:bodyPr/>
        <a:lstStyle/>
        <a:p>
          <a:endParaRPr lang="en-US"/>
        </a:p>
      </dgm:t>
    </dgm:pt>
    <dgm:pt modelId="{3A5F83C6-822A-4F5C-8453-9B3467266152}" type="sibTrans" cxnId="{6F3B02BC-E08E-413E-B680-8305F6CD3829}">
      <dgm:prSet/>
      <dgm:spPr/>
      <dgm:t>
        <a:bodyPr/>
        <a:lstStyle/>
        <a:p>
          <a:endParaRPr lang="en-US"/>
        </a:p>
      </dgm:t>
    </dgm:pt>
    <dgm:pt modelId="{A553CC05-47E5-4CFD-A1DD-15172B116FE8}">
      <dgm:prSet custT="1">
        <dgm:style>
          <a:lnRef idx="2">
            <a:schemeClr val="accent4"/>
          </a:lnRef>
          <a:fillRef idx="1">
            <a:schemeClr val="lt1"/>
          </a:fillRef>
          <a:effectRef idx="0">
            <a:schemeClr val="accent4"/>
          </a:effectRef>
          <a:fontRef idx="minor">
            <a:schemeClr val="dk1"/>
          </a:fontRef>
        </dgm:style>
      </dgm:prSet>
      <dgm:spPr>
        <a:ln>
          <a:solidFill>
            <a:schemeClr val="accent1"/>
          </a:solidFill>
        </a:ln>
      </dgm:spPr>
      <dgm:t>
        <a:bodyPr/>
        <a:lstStyle/>
        <a:p>
          <a:r>
            <a:rPr lang="en-US" sz="1200" b="1" dirty="0"/>
            <a:t>A</a:t>
          </a:r>
        </a:p>
      </dgm:t>
    </dgm:pt>
    <dgm:pt modelId="{D584426E-DF65-4844-BAFC-8F4FE69D1639}" type="parTrans" cxnId="{E5A32F8A-4E6A-4057-85A4-3F66A34AE4E9}">
      <dgm:prSet/>
      <dgm:spPr/>
      <dgm:t>
        <a:bodyPr/>
        <a:lstStyle/>
        <a:p>
          <a:endParaRPr lang="en-US"/>
        </a:p>
      </dgm:t>
    </dgm:pt>
    <dgm:pt modelId="{6C007B00-81FC-4862-9076-6D43A8D2E3C1}" type="sibTrans" cxnId="{E5A32F8A-4E6A-4057-85A4-3F66A34AE4E9}">
      <dgm:prSet/>
      <dgm:spPr/>
      <dgm:t>
        <a:bodyPr/>
        <a:lstStyle/>
        <a:p>
          <a:endParaRPr lang="en-US"/>
        </a:p>
      </dgm:t>
    </dgm:pt>
    <dgm:pt modelId="{60F7FBC8-638F-4D9B-B50A-4329994723C1}" type="pres">
      <dgm:prSet presAssocID="{30B78658-512C-4D53-AA53-E804EAEBC458}" presName="hierChild1" presStyleCnt="0">
        <dgm:presLayoutVars>
          <dgm:chPref val="1"/>
          <dgm:dir/>
          <dgm:animOne val="branch"/>
          <dgm:animLvl val="lvl"/>
          <dgm:resizeHandles/>
        </dgm:presLayoutVars>
      </dgm:prSet>
      <dgm:spPr/>
    </dgm:pt>
    <dgm:pt modelId="{C83892D3-D97D-4CDB-99BD-01E04832DE45}" type="pres">
      <dgm:prSet presAssocID="{2159A527-1CD9-4EE2-816A-13C1F9904E27}" presName="hierRoot1" presStyleCnt="0"/>
      <dgm:spPr/>
    </dgm:pt>
    <dgm:pt modelId="{ABEF12A9-B5DF-4141-8654-E131247C9DF6}" type="pres">
      <dgm:prSet presAssocID="{2159A527-1CD9-4EE2-816A-13C1F9904E27}" presName="composite" presStyleCnt="0"/>
      <dgm:spPr/>
    </dgm:pt>
    <dgm:pt modelId="{76B1E5F9-FB5C-4D50-A54A-45E34E98CFF1}" type="pres">
      <dgm:prSet presAssocID="{2159A527-1CD9-4EE2-816A-13C1F9904E27}" presName="background" presStyleLbl="node0" presStyleIdx="0" presStyleCnt="1"/>
      <dgm:spPr/>
    </dgm:pt>
    <dgm:pt modelId="{FB54AFA7-39FF-47A9-B58B-7539EC73EE9E}" type="pres">
      <dgm:prSet presAssocID="{2159A527-1CD9-4EE2-816A-13C1F9904E27}" presName="text" presStyleLbl="fgAcc0" presStyleIdx="0" presStyleCnt="1" custScaleX="156228" custScaleY="69942" custLinFactNeighborY="-48975">
        <dgm:presLayoutVars>
          <dgm:chPref val="3"/>
        </dgm:presLayoutVars>
      </dgm:prSet>
      <dgm:spPr/>
    </dgm:pt>
    <dgm:pt modelId="{8C9C4D35-3C9E-411A-BB22-FFB8E0D81A66}" type="pres">
      <dgm:prSet presAssocID="{2159A527-1CD9-4EE2-816A-13C1F9904E27}" presName="hierChild2" presStyleCnt="0"/>
      <dgm:spPr/>
    </dgm:pt>
    <dgm:pt modelId="{D5FD96E1-DB39-459E-A0FE-58AEE05AA75E}" type="pres">
      <dgm:prSet presAssocID="{0E40D3F1-C82F-4F2D-92FC-0F1EC5823477}" presName="Name10" presStyleLbl="parChTrans1D2" presStyleIdx="0" presStyleCnt="2"/>
      <dgm:spPr/>
    </dgm:pt>
    <dgm:pt modelId="{8EF4DB0A-9B10-4105-B2F1-CE0FCDDE39A4}" type="pres">
      <dgm:prSet presAssocID="{FDB569B8-9243-46E6-8092-58596FC70A20}" presName="hierRoot2" presStyleCnt="0"/>
      <dgm:spPr/>
    </dgm:pt>
    <dgm:pt modelId="{1584E48E-8497-4E95-860C-BD6B7B8B93AF}" type="pres">
      <dgm:prSet presAssocID="{FDB569B8-9243-46E6-8092-58596FC70A20}" presName="composite2" presStyleCnt="0"/>
      <dgm:spPr/>
    </dgm:pt>
    <dgm:pt modelId="{FA3AC237-2D12-4CB8-8664-9802565B8C40}" type="pres">
      <dgm:prSet presAssocID="{FDB569B8-9243-46E6-8092-58596FC70A20}" presName="background2" presStyleLbl="node2" presStyleIdx="0" presStyleCnt="2"/>
      <dgm:spPr>
        <a:solidFill>
          <a:srgbClr val="FF0000"/>
        </a:solidFill>
      </dgm:spPr>
    </dgm:pt>
    <dgm:pt modelId="{28F47D62-3A53-46E0-93E5-D8FBF54E00F7}" type="pres">
      <dgm:prSet presAssocID="{FDB569B8-9243-46E6-8092-58596FC70A20}" presName="text2" presStyleLbl="fgAcc2" presStyleIdx="0" presStyleCnt="2" custScaleX="135666" custLinFactNeighborY="-16683">
        <dgm:presLayoutVars>
          <dgm:chPref val="3"/>
        </dgm:presLayoutVars>
      </dgm:prSet>
      <dgm:spPr/>
    </dgm:pt>
    <dgm:pt modelId="{3774A6C7-F424-458C-AB26-E6F8DBA2E4D6}" type="pres">
      <dgm:prSet presAssocID="{FDB569B8-9243-46E6-8092-58596FC70A20}" presName="hierChild3" presStyleCnt="0"/>
      <dgm:spPr/>
    </dgm:pt>
    <dgm:pt modelId="{74FCDDE2-5F60-4B72-9103-4F5D997C2F0A}" type="pres">
      <dgm:prSet presAssocID="{7933F871-5389-4642-A46B-7C461706F10B}" presName="Name17" presStyleLbl="parChTrans1D3" presStyleIdx="0" presStyleCnt="4"/>
      <dgm:spPr/>
    </dgm:pt>
    <dgm:pt modelId="{F9FB5880-12A1-4C08-A86E-7B1B3501E20D}" type="pres">
      <dgm:prSet presAssocID="{7D7034BB-00F5-43BA-9D40-8B373DD4FE9F}" presName="hierRoot3" presStyleCnt="0"/>
      <dgm:spPr/>
    </dgm:pt>
    <dgm:pt modelId="{545749BE-C285-499A-A429-FF9062CDAECC}" type="pres">
      <dgm:prSet presAssocID="{7D7034BB-00F5-43BA-9D40-8B373DD4FE9F}" presName="composite3" presStyleCnt="0"/>
      <dgm:spPr/>
    </dgm:pt>
    <dgm:pt modelId="{DC852183-5326-49A1-BB84-4E6A399659A2}" type="pres">
      <dgm:prSet presAssocID="{7D7034BB-00F5-43BA-9D40-8B373DD4FE9F}" presName="background3" presStyleLbl="node3" presStyleIdx="0" presStyleCnt="4"/>
      <dgm:spPr>
        <a:solidFill>
          <a:srgbClr val="FF0000"/>
        </a:solidFill>
      </dgm:spPr>
    </dgm:pt>
    <dgm:pt modelId="{24D8AD76-3AA7-406A-AF7A-528E243737B5}" type="pres">
      <dgm:prSet presAssocID="{7D7034BB-00F5-43BA-9D40-8B373DD4FE9F}" presName="text3" presStyleLbl="fgAcc3" presStyleIdx="0" presStyleCnt="4" custScaleY="64372">
        <dgm:presLayoutVars>
          <dgm:chPref val="3"/>
        </dgm:presLayoutVars>
      </dgm:prSet>
      <dgm:spPr/>
    </dgm:pt>
    <dgm:pt modelId="{36EA2CD0-AF7E-48E2-9DC6-4EC14B3EB6AE}" type="pres">
      <dgm:prSet presAssocID="{7D7034BB-00F5-43BA-9D40-8B373DD4FE9F}" presName="hierChild4" presStyleCnt="0"/>
      <dgm:spPr/>
    </dgm:pt>
    <dgm:pt modelId="{FFE1CABB-0AEB-4FEC-822E-A57A8504F60A}" type="pres">
      <dgm:prSet presAssocID="{1D7F3021-D0AF-4E58-87D4-69CA26C55643}" presName="Name17" presStyleLbl="parChTrans1D3" presStyleIdx="1" presStyleCnt="4"/>
      <dgm:spPr/>
    </dgm:pt>
    <dgm:pt modelId="{7B6A3A36-9B23-4EAA-9F83-426E83E52908}" type="pres">
      <dgm:prSet presAssocID="{75E22A5A-2CCD-4606-A049-E1554AD868ED}" presName="hierRoot3" presStyleCnt="0"/>
      <dgm:spPr/>
    </dgm:pt>
    <dgm:pt modelId="{BDA9B81A-3D8D-4AF6-AA23-49C732609AD3}" type="pres">
      <dgm:prSet presAssocID="{75E22A5A-2CCD-4606-A049-E1554AD868ED}" presName="composite3" presStyleCnt="0"/>
      <dgm:spPr/>
    </dgm:pt>
    <dgm:pt modelId="{A670E028-C17D-47AB-80A6-6C169FCBE783}" type="pres">
      <dgm:prSet presAssocID="{75E22A5A-2CCD-4606-A049-E1554AD868ED}" presName="background3" presStyleLbl="node3" presStyleIdx="1" presStyleCnt="4"/>
      <dgm:spPr/>
    </dgm:pt>
    <dgm:pt modelId="{41460F9B-DEE8-43CE-A9D1-C6E810B34F9F}" type="pres">
      <dgm:prSet presAssocID="{75E22A5A-2CCD-4606-A049-E1554AD868ED}" presName="text3" presStyleLbl="fgAcc3" presStyleIdx="1" presStyleCnt="4" custScaleY="64372">
        <dgm:presLayoutVars>
          <dgm:chPref val="3"/>
        </dgm:presLayoutVars>
      </dgm:prSet>
      <dgm:spPr/>
    </dgm:pt>
    <dgm:pt modelId="{D733FF60-F28C-4E99-B00A-11C4E46D7B7F}" type="pres">
      <dgm:prSet presAssocID="{75E22A5A-2CCD-4606-A049-E1554AD868ED}" presName="hierChild4" presStyleCnt="0"/>
      <dgm:spPr/>
    </dgm:pt>
    <dgm:pt modelId="{4AB0A16D-23D3-4F14-821A-3ABCE7778A84}" type="pres">
      <dgm:prSet presAssocID="{7B412614-90E6-4D07-861D-5F47088F3B62}" presName="Name10" presStyleLbl="parChTrans1D2" presStyleIdx="1" presStyleCnt="2"/>
      <dgm:spPr/>
    </dgm:pt>
    <dgm:pt modelId="{465EAD51-67C4-4C0E-809D-B875D1A1A122}" type="pres">
      <dgm:prSet presAssocID="{69F13402-AB93-4838-A358-5FDDB9452CAA}" presName="hierRoot2" presStyleCnt="0"/>
      <dgm:spPr/>
    </dgm:pt>
    <dgm:pt modelId="{FB8DFDDB-4327-48F9-B458-7B89373D23E1}" type="pres">
      <dgm:prSet presAssocID="{69F13402-AB93-4838-A358-5FDDB9452CAA}" presName="composite2" presStyleCnt="0"/>
      <dgm:spPr/>
    </dgm:pt>
    <dgm:pt modelId="{B4A95359-F1DD-4687-9DF3-DE2A07430B26}" type="pres">
      <dgm:prSet presAssocID="{69F13402-AB93-4838-A358-5FDDB9452CAA}" presName="background2" presStyleLbl="node2" presStyleIdx="1" presStyleCnt="2"/>
      <dgm:spPr/>
    </dgm:pt>
    <dgm:pt modelId="{3A9E3AF4-120E-47B5-9199-359D45A372AB}" type="pres">
      <dgm:prSet presAssocID="{69F13402-AB93-4838-A358-5FDDB9452CAA}" presName="text2" presStyleLbl="fgAcc2" presStyleIdx="1" presStyleCnt="2" custScaleX="140256" custLinFactNeighborY="-16683">
        <dgm:presLayoutVars>
          <dgm:chPref val="3"/>
        </dgm:presLayoutVars>
      </dgm:prSet>
      <dgm:spPr/>
    </dgm:pt>
    <dgm:pt modelId="{5820D832-5067-45B6-8E29-AB984F54EDB3}" type="pres">
      <dgm:prSet presAssocID="{69F13402-AB93-4838-A358-5FDDB9452CAA}" presName="hierChild3" presStyleCnt="0"/>
      <dgm:spPr/>
    </dgm:pt>
    <dgm:pt modelId="{76E62312-39CC-4106-8FE7-D37FB827D67F}" type="pres">
      <dgm:prSet presAssocID="{740BBEED-3C35-4637-BA24-A580C6A88FA5}" presName="Name17" presStyleLbl="parChTrans1D3" presStyleIdx="2" presStyleCnt="4"/>
      <dgm:spPr/>
    </dgm:pt>
    <dgm:pt modelId="{EDE62215-AD23-4D70-A71D-F2A71D171C8A}" type="pres">
      <dgm:prSet presAssocID="{D4E7E88A-D1A6-4344-B284-EDDD5623151B}" presName="hierRoot3" presStyleCnt="0"/>
      <dgm:spPr/>
    </dgm:pt>
    <dgm:pt modelId="{966C6A80-0371-41A5-80DF-E86D66F002D9}" type="pres">
      <dgm:prSet presAssocID="{D4E7E88A-D1A6-4344-B284-EDDD5623151B}" presName="composite3" presStyleCnt="0"/>
      <dgm:spPr/>
    </dgm:pt>
    <dgm:pt modelId="{995DAE4A-DDC3-4BD6-A593-78971E4F292D}" type="pres">
      <dgm:prSet presAssocID="{D4E7E88A-D1A6-4344-B284-EDDD5623151B}" presName="background3" presStyleLbl="node3" presStyleIdx="2" presStyleCnt="4"/>
      <dgm:spPr>
        <a:solidFill>
          <a:srgbClr val="FF0000"/>
        </a:solidFill>
      </dgm:spPr>
    </dgm:pt>
    <dgm:pt modelId="{EF07C055-E07F-4CA2-A226-502615D28AC7}" type="pres">
      <dgm:prSet presAssocID="{D4E7E88A-D1A6-4344-B284-EDDD5623151B}" presName="text3" presStyleLbl="fgAcc3" presStyleIdx="2" presStyleCnt="4" custScaleY="64372">
        <dgm:presLayoutVars>
          <dgm:chPref val="3"/>
        </dgm:presLayoutVars>
      </dgm:prSet>
      <dgm:spPr/>
    </dgm:pt>
    <dgm:pt modelId="{8CFD5D65-067C-4390-A58D-E24B5D23FF40}" type="pres">
      <dgm:prSet presAssocID="{D4E7E88A-D1A6-4344-B284-EDDD5623151B}" presName="hierChild4" presStyleCnt="0"/>
      <dgm:spPr/>
    </dgm:pt>
    <dgm:pt modelId="{32AC5CA5-F839-4D21-A15D-3986F4A7B10C}" type="pres">
      <dgm:prSet presAssocID="{D584426E-DF65-4844-BAFC-8F4FE69D1639}" presName="Name17" presStyleLbl="parChTrans1D3" presStyleIdx="3" presStyleCnt="4"/>
      <dgm:spPr/>
    </dgm:pt>
    <dgm:pt modelId="{5542DBCF-FB4E-41E6-B4C0-591A7D6F421A}" type="pres">
      <dgm:prSet presAssocID="{A553CC05-47E5-4CFD-A1DD-15172B116FE8}" presName="hierRoot3" presStyleCnt="0"/>
      <dgm:spPr/>
    </dgm:pt>
    <dgm:pt modelId="{A386B158-FB3A-440C-8DEA-F5DCE6D36315}" type="pres">
      <dgm:prSet presAssocID="{A553CC05-47E5-4CFD-A1DD-15172B116FE8}" presName="composite3" presStyleCnt="0"/>
      <dgm:spPr/>
    </dgm:pt>
    <dgm:pt modelId="{9D838059-D952-4EA2-B650-5E7641BA74FA}" type="pres">
      <dgm:prSet presAssocID="{A553CC05-47E5-4CFD-A1DD-15172B116FE8}" presName="background3" presStyleLbl="node3" presStyleIdx="3" presStyleCnt="4"/>
      <dgm:spPr/>
    </dgm:pt>
    <dgm:pt modelId="{A00789B3-637F-4E09-BDA3-7D7B1A2AC504}" type="pres">
      <dgm:prSet presAssocID="{A553CC05-47E5-4CFD-A1DD-15172B116FE8}" presName="text3" presStyleLbl="fgAcc3" presStyleIdx="3" presStyleCnt="4" custScaleY="64372">
        <dgm:presLayoutVars>
          <dgm:chPref val="3"/>
        </dgm:presLayoutVars>
      </dgm:prSet>
      <dgm:spPr/>
    </dgm:pt>
    <dgm:pt modelId="{6DABB1AC-327B-464E-B362-1D05AB6C7EB0}" type="pres">
      <dgm:prSet presAssocID="{A553CC05-47E5-4CFD-A1DD-15172B116FE8}" presName="hierChild4" presStyleCnt="0"/>
      <dgm:spPr/>
    </dgm:pt>
  </dgm:ptLst>
  <dgm:cxnLst>
    <dgm:cxn modelId="{55CCCB2E-EEF3-4955-A434-60A1F85DEBDA}" type="presOf" srcId="{7933F871-5389-4642-A46B-7C461706F10B}" destId="{74FCDDE2-5F60-4B72-9103-4F5D997C2F0A}" srcOrd="0" destOrd="0" presId="urn:microsoft.com/office/officeart/2005/8/layout/hierarchy1"/>
    <dgm:cxn modelId="{842EC963-A889-413C-B18A-FCD4C9FC60BD}" type="presOf" srcId="{1D7F3021-D0AF-4E58-87D4-69CA26C55643}" destId="{FFE1CABB-0AEB-4FEC-822E-A57A8504F60A}" srcOrd="0" destOrd="0" presId="urn:microsoft.com/office/officeart/2005/8/layout/hierarchy1"/>
    <dgm:cxn modelId="{2B6D954D-0B67-41E9-A2D0-F888BC8F3162}" srcId="{30B78658-512C-4D53-AA53-E804EAEBC458}" destId="{2159A527-1CD9-4EE2-816A-13C1F9904E27}" srcOrd="0" destOrd="0" parTransId="{7D38228D-7DCA-4354-9015-6F104D645B39}" sibTransId="{BB3C2BA2-2134-4443-9683-C3D31C920783}"/>
    <dgm:cxn modelId="{087F2550-F87B-4CB0-9B63-CD9261140184}" type="presOf" srcId="{A553CC05-47E5-4CFD-A1DD-15172B116FE8}" destId="{A00789B3-637F-4E09-BDA3-7D7B1A2AC504}" srcOrd="0" destOrd="0" presId="urn:microsoft.com/office/officeart/2005/8/layout/hierarchy1"/>
    <dgm:cxn modelId="{ED253053-D889-4F9F-8682-26482BFC226E}" type="presOf" srcId="{D584426E-DF65-4844-BAFC-8F4FE69D1639}" destId="{32AC5CA5-F839-4D21-A15D-3986F4A7B10C}" srcOrd="0" destOrd="0" presId="urn:microsoft.com/office/officeart/2005/8/layout/hierarchy1"/>
    <dgm:cxn modelId="{6856957D-4F29-4AE9-A01C-41ED104E08AA}" type="presOf" srcId="{FDB569B8-9243-46E6-8092-58596FC70A20}" destId="{28F47D62-3A53-46E0-93E5-D8FBF54E00F7}" srcOrd="0" destOrd="0" presId="urn:microsoft.com/office/officeart/2005/8/layout/hierarchy1"/>
    <dgm:cxn modelId="{B688E984-837B-4EE1-9F4B-0579EC93B1C9}" type="presOf" srcId="{69F13402-AB93-4838-A358-5FDDB9452CAA}" destId="{3A9E3AF4-120E-47B5-9199-359D45A372AB}" srcOrd="0" destOrd="0" presId="urn:microsoft.com/office/officeart/2005/8/layout/hierarchy1"/>
    <dgm:cxn modelId="{E5A32F8A-4E6A-4057-85A4-3F66A34AE4E9}" srcId="{69F13402-AB93-4838-A358-5FDDB9452CAA}" destId="{A553CC05-47E5-4CFD-A1DD-15172B116FE8}" srcOrd="1" destOrd="0" parTransId="{D584426E-DF65-4844-BAFC-8F4FE69D1639}" sibTransId="{6C007B00-81FC-4862-9076-6D43A8D2E3C1}"/>
    <dgm:cxn modelId="{4E92618D-41CD-4E36-9507-4FB782DD3858}" type="presOf" srcId="{0E40D3F1-C82F-4F2D-92FC-0F1EC5823477}" destId="{D5FD96E1-DB39-459E-A0FE-58AEE05AA75E}" srcOrd="0" destOrd="0" presId="urn:microsoft.com/office/officeart/2005/8/layout/hierarchy1"/>
    <dgm:cxn modelId="{1A47DD8D-E3E6-4297-A1B8-F8339FB63B69}" type="presOf" srcId="{2159A527-1CD9-4EE2-816A-13C1F9904E27}" destId="{FB54AFA7-39FF-47A9-B58B-7539EC73EE9E}" srcOrd="0" destOrd="0" presId="urn:microsoft.com/office/officeart/2005/8/layout/hierarchy1"/>
    <dgm:cxn modelId="{03646F9E-8FFA-4B8C-868B-3700C7571DF3}" srcId="{2159A527-1CD9-4EE2-816A-13C1F9904E27}" destId="{69F13402-AB93-4838-A358-5FDDB9452CAA}" srcOrd="1" destOrd="0" parTransId="{7B412614-90E6-4D07-861D-5F47088F3B62}" sibTransId="{B3749A6E-A95E-4E07-BF1D-FF74C9D11136}"/>
    <dgm:cxn modelId="{C72587A1-AB42-4FF1-8E45-D17AB55E0830}" type="presOf" srcId="{D4E7E88A-D1A6-4344-B284-EDDD5623151B}" destId="{EF07C055-E07F-4CA2-A226-502615D28AC7}" srcOrd="0" destOrd="0" presId="urn:microsoft.com/office/officeart/2005/8/layout/hierarchy1"/>
    <dgm:cxn modelId="{7AABACA2-664C-44E5-897E-0B386C8B0964}" type="presOf" srcId="{30B78658-512C-4D53-AA53-E804EAEBC458}" destId="{60F7FBC8-638F-4D9B-B50A-4329994723C1}" srcOrd="0" destOrd="0" presId="urn:microsoft.com/office/officeart/2005/8/layout/hierarchy1"/>
    <dgm:cxn modelId="{C65D47A7-E626-4161-8389-53DE6B5C2F89}" type="presOf" srcId="{740BBEED-3C35-4637-BA24-A580C6A88FA5}" destId="{76E62312-39CC-4106-8FE7-D37FB827D67F}" srcOrd="0" destOrd="0" presId="urn:microsoft.com/office/officeart/2005/8/layout/hierarchy1"/>
    <dgm:cxn modelId="{CFB3B8AB-6426-4A3E-90A5-EA341CA35D19}" srcId="{FDB569B8-9243-46E6-8092-58596FC70A20}" destId="{75E22A5A-2CCD-4606-A049-E1554AD868ED}" srcOrd="1" destOrd="0" parTransId="{1D7F3021-D0AF-4E58-87D4-69CA26C55643}" sibTransId="{6F971A63-1027-4537-9015-05BAA6870FA6}"/>
    <dgm:cxn modelId="{6F3B02BC-E08E-413E-B680-8305F6CD3829}" srcId="{69F13402-AB93-4838-A358-5FDDB9452CAA}" destId="{D4E7E88A-D1A6-4344-B284-EDDD5623151B}" srcOrd="0" destOrd="0" parTransId="{740BBEED-3C35-4637-BA24-A580C6A88FA5}" sibTransId="{3A5F83C6-822A-4F5C-8453-9B3467266152}"/>
    <dgm:cxn modelId="{8B3C06C2-CE57-4AED-A513-6ED0CF402218}" srcId="{2159A527-1CD9-4EE2-816A-13C1F9904E27}" destId="{FDB569B8-9243-46E6-8092-58596FC70A20}" srcOrd="0" destOrd="0" parTransId="{0E40D3F1-C82F-4F2D-92FC-0F1EC5823477}" sibTransId="{B29F26D2-881B-4C90-805E-DAB677379C57}"/>
    <dgm:cxn modelId="{69A3F0DB-3EC9-49A4-9EAB-2999F084D7F7}" type="presOf" srcId="{7B412614-90E6-4D07-861D-5F47088F3B62}" destId="{4AB0A16D-23D3-4F14-821A-3ABCE7778A84}" srcOrd="0" destOrd="0" presId="urn:microsoft.com/office/officeart/2005/8/layout/hierarchy1"/>
    <dgm:cxn modelId="{801C82E0-E3FE-4FED-8D55-38811744A37D}" srcId="{FDB569B8-9243-46E6-8092-58596FC70A20}" destId="{7D7034BB-00F5-43BA-9D40-8B373DD4FE9F}" srcOrd="0" destOrd="0" parTransId="{7933F871-5389-4642-A46B-7C461706F10B}" sibTransId="{DCACCA43-5F32-4578-8DC4-94D8CDC799AE}"/>
    <dgm:cxn modelId="{300DEAE6-097A-4F66-868C-1B389A818DF7}" type="presOf" srcId="{7D7034BB-00F5-43BA-9D40-8B373DD4FE9F}" destId="{24D8AD76-3AA7-406A-AF7A-528E243737B5}" srcOrd="0" destOrd="0" presId="urn:microsoft.com/office/officeart/2005/8/layout/hierarchy1"/>
    <dgm:cxn modelId="{7946EEE9-AED0-4ABD-883D-A718DDC8701C}" type="presOf" srcId="{75E22A5A-2CCD-4606-A049-E1554AD868ED}" destId="{41460F9B-DEE8-43CE-A9D1-C6E810B34F9F}" srcOrd="0" destOrd="0" presId="urn:microsoft.com/office/officeart/2005/8/layout/hierarchy1"/>
    <dgm:cxn modelId="{C15AFAB2-0410-4BD9-8AED-B2DDEEEA84A1}" type="presParOf" srcId="{60F7FBC8-638F-4D9B-B50A-4329994723C1}" destId="{C83892D3-D97D-4CDB-99BD-01E04832DE45}" srcOrd="0" destOrd="0" presId="urn:microsoft.com/office/officeart/2005/8/layout/hierarchy1"/>
    <dgm:cxn modelId="{5FE37778-452B-4C05-99B1-DD67A858D6B6}" type="presParOf" srcId="{C83892D3-D97D-4CDB-99BD-01E04832DE45}" destId="{ABEF12A9-B5DF-4141-8654-E131247C9DF6}" srcOrd="0" destOrd="0" presId="urn:microsoft.com/office/officeart/2005/8/layout/hierarchy1"/>
    <dgm:cxn modelId="{4C5B0925-0A59-4CC3-ACE5-B10780838D25}" type="presParOf" srcId="{ABEF12A9-B5DF-4141-8654-E131247C9DF6}" destId="{76B1E5F9-FB5C-4D50-A54A-45E34E98CFF1}" srcOrd="0" destOrd="0" presId="urn:microsoft.com/office/officeart/2005/8/layout/hierarchy1"/>
    <dgm:cxn modelId="{10594175-4C9C-4B36-8484-C835CD81B6FB}" type="presParOf" srcId="{ABEF12A9-B5DF-4141-8654-E131247C9DF6}" destId="{FB54AFA7-39FF-47A9-B58B-7539EC73EE9E}" srcOrd="1" destOrd="0" presId="urn:microsoft.com/office/officeart/2005/8/layout/hierarchy1"/>
    <dgm:cxn modelId="{990D6D21-6A36-46C5-BB78-5590F797F050}" type="presParOf" srcId="{C83892D3-D97D-4CDB-99BD-01E04832DE45}" destId="{8C9C4D35-3C9E-411A-BB22-FFB8E0D81A66}" srcOrd="1" destOrd="0" presId="urn:microsoft.com/office/officeart/2005/8/layout/hierarchy1"/>
    <dgm:cxn modelId="{189E94B0-1ACF-4FF5-830E-3F8D92592043}" type="presParOf" srcId="{8C9C4D35-3C9E-411A-BB22-FFB8E0D81A66}" destId="{D5FD96E1-DB39-459E-A0FE-58AEE05AA75E}" srcOrd="0" destOrd="0" presId="urn:microsoft.com/office/officeart/2005/8/layout/hierarchy1"/>
    <dgm:cxn modelId="{8A76C991-6C8D-4571-BBBA-DD8178CD1513}" type="presParOf" srcId="{8C9C4D35-3C9E-411A-BB22-FFB8E0D81A66}" destId="{8EF4DB0A-9B10-4105-B2F1-CE0FCDDE39A4}" srcOrd="1" destOrd="0" presId="urn:microsoft.com/office/officeart/2005/8/layout/hierarchy1"/>
    <dgm:cxn modelId="{B738AD8F-8F9F-45D7-8EF3-5CE90C98F169}" type="presParOf" srcId="{8EF4DB0A-9B10-4105-B2F1-CE0FCDDE39A4}" destId="{1584E48E-8497-4E95-860C-BD6B7B8B93AF}" srcOrd="0" destOrd="0" presId="urn:microsoft.com/office/officeart/2005/8/layout/hierarchy1"/>
    <dgm:cxn modelId="{7C33ED1E-E7CB-4595-AAEB-D98413F5472B}" type="presParOf" srcId="{1584E48E-8497-4E95-860C-BD6B7B8B93AF}" destId="{FA3AC237-2D12-4CB8-8664-9802565B8C40}" srcOrd="0" destOrd="0" presId="urn:microsoft.com/office/officeart/2005/8/layout/hierarchy1"/>
    <dgm:cxn modelId="{F03A26A4-1097-43F8-8CCA-39A5AE2DA1E2}" type="presParOf" srcId="{1584E48E-8497-4E95-860C-BD6B7B8B93AF}" destId="{28F47D62-3A53-46E0-93E5-D8FBF54E00F7}" srcOrd="1" destOrd="0" presId="urn:microsoft.com/office/officeart/2005/8/layout/hierarchy1"/>
    <dgm:cxn modelId="{1215E05D-8616-4021-8435-2231F14D2A45}" type="presParOf" srcId="{8EF4DB0A-9B10-4105-B2F1-CE0FCDDE39A4}" destId="{3774A6C7-F424-458C-AB26-E6F8DBA2E4D6}" srcOrd="1" destOrd="0" presId="urn:microsoft.com/office/officeart/2005/8/layout/hierarchy1"/>
    <dgm:cxn modelId="{E1E2F1BB-7E8F-47A7-96DC-74DF81E7D88F}" type="presParOf" srcId="{3774A6C7-F424-458C-AB26-E6F8DBA2E4D6}" destId="{74FCDDE2-5F60-4B72-9103-4F5D997C2F0A}" srcOrd="0" destOrd="0" presId="urn:microsoft.com/office/officeart/2005/8/layout/hierarchy1"/>
    <dgm:cxn modelId="{2CE32C80-FDDB-4D49-BB71-6CCFDCAFB85D}" type="presParOf" srcId="{3774A6C7-F424-458C-AB26-E6F8DBA2E4D6}" destId="{F9FB5880-12A1-4C08-A86E-7B1B3501E20D}" srcOrd="1" destOrd="0" presId="urn:microsoft.com/office/officeart/2005/8/layout/hierarchy1"/>
    <dgm:cxn modelId="{C013CF3A-059A-4864-98E7-CB75D4618984}" type="presParOf" srcId="{F9FB5880-12A1-4C08-A86E-7B1B3501E20D}" destId="{545749BE-C285-499A-A429-FF9062CDAECC}" srcOrd="0" destOrd="0" presId="urn:microsoft.com/office/officeart/2005/8/layout/hierarchy1"/>
    <dgm:cxn modelId="{1CEA79FB-4619-4DCC-9E6D-2AD19834AF56}" type="presParOf" srcId="{545749BE-C285-499A-A429-FF9062CDAECC}" destId="{DC852183-5326-49A1-BB84-4E6A399659A2}" srcOrd="0" destOrd="0" presId="urn:microsoft.com/office/officeart/2005/8/layout/hierarchy1"/>
    <dgm:cxn modelId="{05613A0A-A8AA-4C8E-A904-6021DEF0BC39}" type="presParOf" srcId="{545749BE-C285-499A-A429-FF9062CDAECC}" destId="{24D8AD76-3AA7-406A-AF7A-528E243737B5}" srcOrd="1" destOrd="0" presId="urn:microsoft.com/office/officeart/2005/8/layout/hierarchy1"/>
    <dgm:cxn modelId="{35956D46-24FE-4510-9311-D8A7F0BD8801}" type="presParOf" srcId="{F9FB5880-12A1-4C08-A86E-7B1B3501E20D}" destId="{36EA2CD0-AF7E-48E2-9DC6-4EC14B3EB6AE}" srcOrd="1" destOrd="0" presId="urn:microsoft.com/office/officeart/2005/8/layout/hierarchy1"/>
    <dgm:cxn modelId="{225231C8-8A95-4973-9F15-6C65C36A1C2B}" type="presParOf" srcId="{3774A6C7-F424-458C-AB26-E6F8DBA2E4D6}" destId="{FFE1CABB-0AEB-4FEC-822E-A57A8504F60A}" srcOrd="2" destOrd="0" presId="urn:microsoft.com/office/officeart/2005/8/layout/hierarchy1"/>
    <dgm:cxn modelId="{DACDBB42-D077-41F7-B0BB-B93291DC55CE}" type="presParOf" srcId="{3774A6C7-F424-458C-AB26-E6F8DBA2E4D6}" destId="{7B6A3A36-9B23-4EAA-9F83-426E83E52908}" srcOrd="3" destOrd="0" presId="urn:microsoft.com/office/officeart/2005/8/layout/hierarchy1"/>
    <dgm:cxn modelId="{E4225108-5391-4C11-9240-444078F5A512}" type="presParOf" srcId="{7B6A3A36-9B23-4EAA-9F83-426E83E52908}" destId="{BDA9B81A-3D8D-4AF6-AA23-49C732609AD3}" srcOrd="0" destOrd="0" presId="urn:microsoft.com/office/officeart/2005/8/layout/hierarchy1"/>
    <dgm:cxn modelId="{3D07BB81-B967-4DA3-A4EB-9A2E80347B9D}" type="presParOf" srcId="{BDA9B81A-3D8D-4AF6-AA23-49C732609AD3}" destId="{A670E028-C17D-47AB-80A6-6C169FCBE783}" srcOrd="0" destOrd="0" presId="urn:microsoft.com/office/officeart/2005/8/layout/hierarchy1"/>
    <dgm:cxn modelId="{A2337E24-D5EE-4FAA-95FA-A99EB663B0C4}" type="presParOf" srcId="{BDA9B81A-3D8D-4AF6-AA23-49C732609AD3}" destId="{41460F9B-DEE8-43CE-A9D1-C6E810B34F9F}" srcOrd="1" destOrd="0" presId="urn:microsoft.com/office/officeart/2005/8/layout/hierarchy1"/>
    <dgm:cxn modelId="{30C9B71E-1EFF-4DDD-A1F9-0D1C916DF1BE}" type="presParOf" srcId="{7B6A3A36-9B23-4EAA-9F83-426E83E52908}" destId="{D733FF60-F28C-4E99-B00A-11C4E46D7B7F}" srcOrd="1" destOrd="0" presId="urn:microsoft.com/office/officeart/2005/8/layout/hierarchy1"/>
    <dgm:cxn modelId="{C126FF93-8BB4-44D3-BA65-CD0B0F621D93}" type="presParOf" srcId="{8C9C4D35-3C9E-411A-BB22-FFB8E0D81A66}" destId="{4AB0A16D-23D3-4F14-821A-3ABCE7778A84}" srcOrd="2" destOrd="0" presId="urn:microsoft.com/office/officeart/2005/8/layout/hierarchy1"/>
    <dgm:cxn modelId="{4698F97F-E2EB-4AF6-912D-6CFB3922B112}" type="presParOf" srcId="{8C9C4D35-3C9E-411A-BB22-FFB8E0D81A66}" destId="{465EAD51-67C4-4C0E-809D-B875D1A1A122}" srcOrd="3" destOrd="0" presId="urn:microsoft.com/office/officeart/2005/8/layout/hierarchy1"/>
    <dgm:cxn modelId="{8DDA4F3D-B6A9-4B3C-82EB-FD89AF51D784}" type="presParOf" srcId="{465EAD51-67C4-4C0E-809D-B875D1A1A122}" destId="{FB8DFDDB-4327-48F9-B458-7B89373D23E1}" srcOrd="0" destOrd="0" presId="urn:microsoft.com/office/officeart/2005/8/layout/hierarchy1"/>
    <dgm:cxn modelId="{DA3A19E0-454A-4D20-B241-FD34F993860A}" type="presParOf" srcId="{FB8DFDDB-4327-48F9-B458-7B89373D23E1}" destId="{B4A95359-F1DD-4687-9DF3-DE2A07430B26}" srcOrd="0" destOrd="0" presId="urn:microsoft.com/office/officeart/2005/8/layout/hierarchy1"/>
    <dgm:cxn modelId="{7EE6A05C-6BB7-4853-850C-73B1E2663A2C}" type="presParOf" srcId="{FB8DFDDB-4327-48F9-B458-7B89373D23E1}" destId="{3A9E3AF4-120E-47B5-9199-359D45A372AB}" srcOrd="1" destOrd="0" presId="urn:microsoft.com/office/officeart/2005/8/layout/hierarchy1"/>
    <dgm:cxn modelId="{0B711898-C0CC-4681-8590-AE8457FC7314}" type="presParOf" srcId="{465EAD51-67C4-4C0E-809D-B875D1A1A122}" destId="{5820D832-5067-45B6-8E29-AB984F54EDB3}" srcOrd="1" destOrd="0" presId="urn:microsoft.com/office/officeart/2005/8/layout/hierarchy1"/>
    <dgm:cxn modelId="{D8072615-52AB-4791-9E30-F60D5B11030B}" type="presParOf" srcId="{5820D832-5067-45B6-8E29-AB984F54EDB3}" destId="{76E62312-39CC-4106-8FE7-D37FB827D67F}" srcOrd="0" destOrd="0" presId="urn:microsoft.com/office/officeart/2005/8/layout/hierarchy1"/>
    <dgm:cxn modelId="{F3875063-6578-4C55-9240-2D16705BB4A7}" type="presParOf" srcId="{5820D832-5067-45B6-8E29-AB984F54EDB3}" destId="{EDE62215-AD23-4D70-A71D-F2A71D171C8A}" srcOrd="1" destOrd="0" presId="urn:microsoft.com/office/officeart/2005/8/layout/hierarchy1"/>
    <dgm:cxn modelId="{58E79E62-F6AB-4DE2-A0F1-835D76E48A0C}" type="presParOf" srcId="{EDE62215-AD23-4D70-A71D-F2A71D171C8A}" destId="{966C6A80-0371-41A5-80DF-E86D66F002D9}" srcOrd="0" destOrd="0" presId="urn:microsoft.com/office/officeart/2005/8/layout/hierarchy1"/>
    <dgm:cxn modelId="{3309D53A-EBCF-419C-A0EF-59ACE22D6154}" type="presParOf" srcId="{966C6A80-0371-41A5-80DF-E86D66F002D9}" destId="{995DAE4A-DDC3-4BD6-A593-78971E4F292D}" srcOrd="0" destOrd="0" presId="urn:microsoft.com/office/officeart/2005/8/layout/hierarchy1"/>
    <dgm:cxn modelId="{3134BA2C-D906-42D9-B62E-4BDD5DE45748}" type="presParOf" srcId="{966C6A80-0371-41A5-80DF-E86D66F002D9}" destId="{EF07C055-E07F-4CA2-A226-502615D28AC7}" srcOrd="1" destOrd="0" presId="urn:microsoft.com/office/officeart/2005/8/layout/hierarchy1"/>
    <dgm:cxn modelId="{A41EA7BB-6516-445B-A77F-90D06742CACF}" type="presParOf" srcId="{EDE62215-AD23-4D70-A71D-F2A71D171C8A}" destId="{8CFD5D65-067C-4390-A58D-E24B5D23FF40}" srcOrd="1" destOrd="0" presId="urn:microsoft.com/office/officeart/2005/8/layout/hierarchy1"/>
    <dgm:cxn modelId="{5CBC27E7-3EA0-4A0A-A0DA-79F5BF451D31}" type="presParOf" srcId="{5820D832-5067-45B6-8E29-AB984F54EDB3}" destId="{32AC5CA5-F839-4D21-A15D-3986F4A7B10C}" srcOrd="2" destOrd="0" presId="urn:microsoft.com/office/officeart/2005/8/layout/hierarchy1"/>
    <dgm:cxn modelId="{73AB6771-1685-434A-B3A9-BFACA3B13976}" type="presParOf" srcId="{5820D832-5067-45B6-8E29-AB984F54EDB3}" destId="{5542DBCF-FB4E-41E6-B4C0-591A7D6F421A}" srcOrd="3" destOrd="0" presId="urn:microsoft.com/office/officeart/2005/8/layout/hierarchy1"/>
    <dgm:cxn modelId="{E8843DD0-7F1B-4C10-8B4B-EDCD08BC597C}" type="presParOf" srcId="{5542DBCF-FB4E-41E6-B4C0-591A7D6F421A}" destId="{A386B158-FB3A-440C-8DEA-F5DCE6D36315}" srcOrd="0" destOrd="0" presId="urn:microsoft.com/office/officeart/2005/8/layout/hierarchy1"/>
    <dgm:cxn modelId="{93318268-8472-4AEE-BCAD-6CEFFB6EE628}" type="presParOf" srcId="{A386B158-FB3A-440C-8DEA-F5DCE6D36315}" destId="{9D838059-D952-4EA2-B650-5E7641BA74FA}" srcOrd="0" destOrd="0" presId="urn:microsoft.com/office/officeart/2005/8/layout/hierarchy1"/>
    <dgm:cxn modelId="{C002C314-7595-4975-8EDF-9B097F40A58E}" type="presParOf" srcId="{A386B158-FB3A-440C-8DEA-F5DCE6D36315}" destId="{A00789B3-637F-4E09-BDA3-7D7B1A2AC504}" srcOrd="1" destOrd="0" presId="urn:microsoft.com/office/officeart/2005/8/layout/hierarchy1"/>
    <dgm:cxn modelId="{F85DAA71-02DF-4840-A04E-D3DD1750BD49}" type="presParOf" srcId="{5542DBCF-FB4E-41E6-B4C0-591A7D6F421A}" destId="{6DABB1AC-327B-464E-B362-1D05AB6C7E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C5CA5-F839-4D21-A15D-3986F4A7B10C}">
      <dsp:nvSpPr>
        <dsp:cNvPr id="0" name=""/>
        <dsp:cNvSpPr/>
      </dsp:nvSpPr>
      <dsp:spPr>
        <a:xfrm>
          <a:off x="2636367" y="1188072"/>
          <a:ext cx="452947" cy="294080"/>
        </a:xfrm>
        <a:custGeom>
          <a:avLst/>
          <a:gdLst/>
          <a:ahLst/>
          <a:cxnLst/>
          <a:rect l="0" t="0" r="0" b="0"/>
          <a:pathLst>
            <a:path>
              <a:moveTo>
                <a:pt x="0" y="0"/>
              </a:moveTo>
              <a:lnTo>
                <a:pt x="0" y="225418"/>
              </a:lnTo>
              <a:lnTo>
                <a:pt x="452947" y="225418"/>
              </a:lnTo>
              <a:lnTo>
                <a:pt x="452947" y="2940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62312-39CC-4106-8FE7-D37FB827D67F}">
      <dsp:nvSpPr>
        <dsp:cNvPr id="0" name=""/>
        <dsp:cNvSpPr/>
      </dsp:nvSpPr>
      <dsp:spPr>
        <a:xfrm>
          <a:off x="2183420" y="1188072"/>
          <a:ext cx="452947" cy="294080"/>
        </a:xfrm>
        <a:custGeom>
          <a:avLst/>
          <a:gdLst/>
          <a:ahLst/>
          <a:cxnLst/>
          <a:rect l="0" t="0" r="0" b="0"/>
          <a:pathLst>
            <a:path>
              <a:moveTo>
                <a:pt x="452947" y="0"/>
              </a:moveTo>
              <a:lnTo>
                <a:pt x="452947" y="225418"/>
              </a:lnTo>
              <a:lnTo>
                <a:pt x="0" y="225418"/>
              </a:lnTo>
              <a:lnTo>
                <a:pt x="0" y="2940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0A16D-23D3-4F14-821A-3ABCE7778A84}">
      <dsp:nvSpPr>
        <dsp:cNvPr id="0" name=""/>
        <dsp:cNvSpPr/>
      </dsp:nvSpPr>
      <dsp:spPr>
        <a:xfrm>
          <a:off x="1738978" y="349873"/>
          <a:ext cx="897389" cy="367545"/>
        </a:xfrm>
        <a:custGeom>
          <a:avLst/>
          <a:gdLst/>
          <a:ahLst/>
          <a:cxnLst/>
          <a:rect l="0" t="0" r="0" b="0"/>
          <a:pathLst>
            <a:path>
              <a:moveTo>
                <a:pt x="0" y="0"/>
              </a:moveTo>
              <a:lnTo>
                <a:pt x="0" y="298882"/>
              </a:lnTo>
              <a:lnTo>
                <a:pt x="897389" y="298882"/>
              </a:lnTo>
              <a:lnTo>
                <a:pt x="897389" y="36754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1CABB-0AEB-4FEC-822E-A57A8504F60A}">
      <dsp:nvSpPr>
        <dsp:cNvPr id="0" name=""/>
        <dsp:cNvSpPr/>
      </dsp:nvSpPr>
      <dsp:spPr>
        <a:xfrm>
          <a:off x="824578" y="1188072"/>
          <a:ext cx="452947" cy="294080"/>
        </a:xfrm>
        <a:custGeom>
          <a:avLst/>
          <a:gdLst/>
          <a:ahLst/>
          <a:cxnLst/>
          <a:rect l="0" t="0" r="0" b="0"/>
          <a:pathLst>
            <a:path>
              <a:moveTo>
                <a:pt x="0" y="0"/>
              </a:moveTo>
              <a:lnTo>
                <a:pt x="0" y="225418"/>
              </a:lnTo>
              <a:lnTo>
                <a:pt x="452947" y="225418"/>
              </a:lnTo>
              <a:lnTo>
                <a:pt x="452947" y="2940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FCDDE2-5F60-4B72-9103-4F5D997C2F0A}">
      <dsp:nvSpPr>
        <dsp:cNvPr id="0" name=""/>
        <dsp:cNvSpPr/>
      </dsp:nvSpPr>
      <dsp:spPr>
        <a:xfrm>
          <a:off x="371631" y="1188072"/>
          <a:ext cx="452947" cy="294080"/>
        </a:xfrm>
        <a:custGeom>
          <a:avLst/>
          <a:gdLst/>
          <a:ahLst/>
          <a:cxnLst/>
          <a:rect l="0" t="0" r="0" b="0"/>
          <a:pathLst>
            <a:path>
              <a:moveTo>
                <a:pt x="452947" y="0"/>
              </a:moveTo>
              <a:lnTo>
                <a:pt x="452947" y="225418"/>
              </a:lnTo>
              <a:lnTo>
                <a:pt x="0" y="225418"/>
              </a:lnTo>
              <a:lnTo>
                <a:pt x="0" y="2940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D96E1-DB39-459E-A0FE-58AEE05AA75E}">
      <dsp:nvSpPr>
        <dsp:cNvPr id="0" name=""/>
        <dsp:cNvSpPr/>
      </dsp:nvSpPr>
      <dsp:spPr>
        <a:xfrm>
          <a:off x="824578" y="349873"/>
          <a:ext cx="914399" cy="367545"/>
        </a:xfrm>
        <a:custGeom>
          <a:avLst/>
          <a:gdLst/>
          <a:ahLst/>
          <a:cxnLst/>
          <a:rect l="0" t="0" r="0" b="0"/>
          <a:pathLst>
            <a:path>
              <a:moveTo>
                <a:pt x="914399" y="0"/>
              </a:moveTo>
              <a:lnTo>
                <a:pt x="914399" y="298882"/>
              </a:lnTo>
              <a:lnTo>
                <a:pt x="0" y="298882"/>
              </a:lnTo>
              <a:lnTo>
                <a:pt x="0" y="36754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B1E5F9-FB5C-4D50-A54A-45E34E98CFF1}">
      <dsp:nvSpPr>
        <dsp:cNvPr id="0" name=""/>
        <dsp:cNvSpPr/>
      </dsp:nvSpPr>
      <dsp:spPr>
        <a:xfrm>
          <a:off x="1160007" y="20689"/>
          <a:ext cx="1157940" cy="329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4AFA7-39FF-47A9-B58B-7539EC73EE9E}">
      <dsp:nvSpPr>
        <dsp:cNvPr id="0" name=""/>
        <dsp:cNvSpPr/>
      </dsp:nvSpPr>
      <dsp:spPr>
        <a:xfrm>
          <a:off x="1242361" y="98925"/>
          <a:ext cx="1157940" cy="3291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Exam ≥ 80?</a:t>
          </a:r>
        </a:p>
      </dsp:txBody>
      <dsp:txXfrm>
        <a:off x="1252002" y="108566"/>
        <a:ext cx="1138658" cy="309902"/>
      </dsp:txXfrm>
    </dsp:sp>
    <dsp:sp modelId="{FA3AC237-2D12-4CB8-8664-9802565B8C40}">
      <dsp:nvSpPr>
        <dsp:cNvPr id="0" name=""/>
        <dsp:cNvSpPr/>
      </dsp:nvSpPr>
      <dsp:spPr>
        <a:xfrm>
          <a:off x="321809" y="717418"/>
          <a:ext cx="1005537" cy="470653"/>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47D62-3A53-46E0-93E5-D8FBF54E00F7}">
      <dsp:nvSpPr>
        <dsp:cNvPr id="0" name=""/>
        <dsp:cNvSpPr/>
      </dsp:nvSpPr>
      <dsp:spPr>
        <a:xfrm>
          <a:off x="404163" y="795655"/>
          <a:ext cx="1005537" cy="47065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Assignment ≥  80%?</a:t>
          </a:r>
        </a:p>
      </dsp:txBody>
      <dsp:txXfrm>
        <a:off x="417948" y="809440"/>
        <a:ext cx="977967" cy="443083"/>
      </dsp:txXfrm>
    </dsp:sp>
    <dsp:sp modelId="{DC852183-5326-49A1-BB84-4E6A399659A2}">
      <dsp:nvSpPr>
        <dsp:cNvPr id="0" name=""/>
        <dsp:cNvSpPr/>
      </dsp:nvSpPr>
      <dsp:spPr>
        <a:xfrm>
          <a:off x="1038" y="1482152"/>
          <a:ext cx="741186" cy="30296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8AD76-3AA7-406A-AF7A-528E243737B5}">
      <dsp:nvSpPr>
        <dsp:cNvPr id="0" name=""/>
        <dsp:cNvSpPr/>
      </dsp:nvSpPr>
      <dsp:spPr>
        <a:xfrm>
          <a:off x="83392" y="1560389"/>
          <a:ext cx="741186" cy="30296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a:t>
          </a:r>
        </a:p>
      </dsp:txBody>
      <dsp:txXfrm>
        <a:off x="92266" y="1569263"/>
        <a:ext cx="723438" cy="285220"/>
      </dsp:txXfrm>
    </dsp:sp>
    <dsp:sp modelId="{A670E028-C17D-47AB-80A6-6C169FCBE783}">
      <dsp:nvSpPr>
        <dsp:cNvPr id="0" name=""/>
        <dsp:cNvSpPr/>
      </dsp:nvSpPr>
      <dsp:spPr>
        <a:xfrm>
          <a:off x="906932" y="1482152"/>
          <a:ext cx="741186" cy="3029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60F9B-DEE8-43CE-A9D1-C6E810B34F9F}">
      <dsp:nvSpPr>
        <dsp:cNvPr id="0" name=""/>
        <dsp:cNvSpPr/>
      </dsp:nvSpPr>
      <dsp:spPr>
        <a:xfrm>
          <a:off x="989286" y="1560389"/>
          <a:ext cx="741186" cy="30296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B</a:t>
          </a:r>
        </a:p>
      </dsp:txBody>
      <dsp:txXfrm>
        <a:off x="998160" y="1569263"/>
        <a:ext cx="723438" cy="285220"/>
      </dsp:txXfrm>
    </dsp:sp>
    <dsp:sp modelId="{B4A95359-F1DD-4687-9DF3-DE2A07430B26}">
      <dsp:nvSpPr>
        <dsp:cNvPr id="0" name=""/>
        <dsp:cNvSpPr/>
      </dsp:nvSpPr>
      <dsp:spPr>
        <a:xfrm>
          <a:off x="2116588" y="717418"/>
          <a:ext cx="1039558" cy="470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3AF4-120E-47B5-9199-359D45A372AB}">
      <dsp:nvSpPr>
        <dsp:cNvPr id="0" name=""/>
        <dsp:cNvSpPr/>
      </dsp:nvSpPr>
      <dsp:spPr>
        <a:xfrm>
          <a:off x="2198942" y="795655"/>
          <a:ext cx="1039558" cy="47065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Assignment ≥ 50%?</a:t>
          </a:r>
        </a:p>
      </dsp:txBody>
      <dsp:txXfrm>
        <a:off x="2212727" y="809440"/>
        <a:ext cx="1011988" cy="443083"/>
      </dsp:txXfrm>
    </dsp:sp>
    <dsp:sp modelId="{995DAE4A-DDC3-4BD6-A593-78971E4F292D}">
      <dsp:nvSpPr>
        <dsp:cNvPr id="0" name=""/>
        <dsp:cNvSpPr/>
      </dsp:nvSpPr>
      <dsp:spPr>
        <a:xfrm>
          <a:off x="1812827" y="1482152"/>
          <a:ext cx="741186" cy="30296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7C055-E07F-4CA2-A226-502615D28AC7}">
      <dsp:nvSpPr>
        <dsp:cNvPr id="0" name=""/>
        <dsp:cNvSpPr/>
      </dsp:nvSpPr>
      <dsp:spPr>
        <a:xfrm>
          <a:off x="1895181" y="1560389"/>
          <a:ext cx="741186" cy="30296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B</a:t>
          </a:r>
        </a:p>
      </dsp:txBody>
      <dsp:txXfrm>
        <a:off x="1904055" y="1569263"/>
        <a:ext cx="723438" cy="285220"/>
      </dsp:txXfrm>
    </dsp:sp>
    <dsp:sp modelId="{9D838059-D952-4EA2-B650-5E7641BA74FA}">
      <dsp:nvSpPr>
        <dsp:cNvPr id="0" name=""/>
        <dsp:cNvSpPr/>
      </dsp:nvSpPr>
      <dsp:spPr>
        <a:xfrm>
          <a:off x="2718721" y="1482152"/>
          <a:ext cx="741186" cy="3029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789B3-637F-4E09-BDA3-7D7B1A2AC504}">
      <dsp:nvSpPr>
        <dsp:cNvPr id="0" name=""/>
        <dsp:cNvSpPr/>
      </dsp:nvSpPr>
      <dsp:spPr>
        <a:xfrm>
          <a:off x="2801075" y="1560389"/>
          <a:ext cx="741186" cy="302968"/>
        </a:xfrm>
        <a:prstGeom prst="roundRect">
          <a:avLst>
            <a:gd name="adj" fmla="val 10000"/>
          </a:avLst>
        </a:prstGeom>
        <a:solidFill>
          <a:schemeClr val="lt1"/>
        </a:solidFill>
        <a:ln w="19050" cap="flat" cmpd="sng" algn="ctr">
          <a:solidFill>
            <a:schemeClr val="accent1"/>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a:t>
          </a:r>
        </a:p>
      </dsp:txBody>
      <dsp:txXfrm>
        <a:off x="2809949" y="1569263"/>
        <a:ext cx="723438" cy="2852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6C08D-527D-4B46-BF89-2DE77783E363}" type="datetimeFigureOut">
              <a:rPr lang="en-US" smtClean="0"/>
              <a:pPr/>
              <a:t>3/25/2025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ED108-18F9-4E4B-B712-167868F55E38}" type="slidenum">
              <a:rPr lang="en-US" smtClean="0"/>
              <a:pPr/>
              <a:t>‹#›</a:t>
            </a:fld>
            <a:endParaRPr lang="en-US"/>
          </a:p>
        </p:txBody>
      </p:sp>
    </p:spTree>
    <p:extLst>
      <p:ext uri="{BB962C8B-B14F-4D97-AF65-F5344CB8AC3E}">
        <p14:creationId xmlns:p14="http://schemas.microsoft.com/office/powerpoint/2010/main" val="265375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3FED108-18F9-4E4B-B712-167868F55E38}" type="slidenum">
              <a:rPr lang="en-US" smtClean="0"/>
              <a:pPr/>
              <a:t>0</a:t>
            </a:fld>
            <a:endParaRPr lang="en-US"/>
          </a:p>
        </p:txBody>
      </p:sp>
    </p:spTree>
    <p:extLst>
      <p:ext uri="{BB962C8B-B14F-4D97-AF65-F5344CB8AC3E}">
        <p14:creationId xmlns:p14="http://schemas.microsoft.com/office/powerpoint/2010/main" val="307390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E8B5DD8-9611-4D3E-8710-7C93390B7040}" type="datetime1">
              <a:rPr lang="en-US" smtClean="0"/>
              <a:t>3/25/2025</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a:t>IS4151/IS5451 (AY 24/25 S2) Lecture 10 – Machine Learning for IoT Data (I)</a:t>
            </a:r>
          </a:p>
        </p:txBody>
      </p:sp>
      <p:sp>
        <p:nvSpPr>
          <p:cNvPr id="29" name="Slide Number Placeholder 28"/>
          <p:cNvSpPr>
            <a:spLocks noGrp="1"/>
          </p:cNvSpPr>
          <p:nvPr>
            <p:ph type="sldNum" sz="quarter" idx="12"/>
          </p:nvPr>
        </p:nvSpPr>
        <p:spPr>
          <a:xfrm>
            <a:off x="1216152" y="6355080"/>
            <a:ext cx="1219200" cy="365760"/>
          </a:xfrm>
        </p:spPr>
        <p:txBody>
          <a:bodyPr/>
          <a:lstStyle/>
          <a:p>
            <a:fld id="{2F424A89-909B-4BA1-940E-23EAC9404E56}"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61BB09-0F21-438D-91EC-55D900EDB8B8}" type="datetime1">
              <a:rPr lang="en-US" smtClean="0"/>
              <a:t>3/25/2025</a:t>
            </a:fld>
            <a:endParaRPr lang="en-US"/>
          </a:p>
        </p:txBody>
      </p:sp>
      <p:sp>
        <p:nvSpPr>
          <p:cNvPr id="5" name="Footer Placeholder 4"/>
          <p:cNvSpPr>
            <a:spLocks noGrp="1"/>
          </p:cNvSpPr>
          <p:nvPr>
            <p:ph type="ftr" sz="quarter" idx="11"/>
          </p:nvPr>
        </p:nvSpPr>
        <p:spPr/>
        <p:txBody>
          <a:bodyPr/>
          <a:lstStyle/>
          <a:p>
            <a:r>
              <a:rPr lang="en-US"/>
              <a:t>IS4151/IS5451 (AY 24/25 S2) Lecture 10 – Machine Learning for IoT Data (I)</a:t>
            </a:r>
          </a:p>
        </p:txBody>
      </p:sp>
      <p:sp>
        <p:nvSpPr>
          <p:cNvPr id="6" name="Slide Number Placeholder 5"/>
          <p:cNvSpPr>
            <a:spLocks noGrp="1"/>
          </p:cNvSpPr>
          <p:nvPr>
            <p:ph type="sldNum" sz="quarter" idx="12"/>
          </p:nvPr>
        </p:nvSpPr>
        <p:spPr/>
        <p:txBody>
          <a:bodyPr/>
          <a:lstStyle/>
          <a:p>
            <a:fld id="{2F424A89-909B-4BA1-940E-23EAC9404E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CD4990-69EE-489B-9C1D-606F7D6C6492}" type="datetime1">
              <a:rPr lang="en-US" smtClean="0"/>
              <a:t>3/25/2025</a:t>
            </a:fld>
            <a:endParaRPr lang="en-US"/>
          </a:p>
        </p:txBody>
      </p:sp>
      <p:sp>
        <p:nvSpPr>
          <p:cNvPr id="5" name="Footer Placeholder 4"/>
          <p:cNvSpPr>
            <a:spLocks noGrp="1"/>
          </p:cNvSpPr>
          <p:nvPr>
            <p:ph type="ftr" sz="quarter" idx="11"/>
          </p:nvPr>
        </p:nvSpPr>
        <p:spPr/>
        <p:txBody>
          <a:bodyPr/>
          <a:lstStyle/>
          <a:p>
            <a:r>
              <a:rPr lang="en-US"/>
              <a:t>IS4151/IS5451 (AY 24/25 S2) Lecture 10 – Machine Learning for IoT Data (I)</a:t>
            </a:r>
          </a:p>
        </p:txBody>
      </p:sp>
      <p:sp>
        <p:nvSpPr>
          <p:cNvPr id="6" name="Slide Number Placeholder 5"/>
          <p:cNvSpPr>
            <a:spLocks noGrp="1"/>
          </p:cNvSpPr>
          <p:nvPr>
            <p:ph type="sldNum" sz="quarter" idx="12"/>
          </p:nvPr>
        </p:nvSpPr>
        <p:spPr/>
        <p:txBody>
          <a:bodyPr/>
          <a:lstStyle/>
          <a:p>
            <a:fld id="{2F424A89-909B-4BA1-940E-23EAC9404E56}"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356EB05-BFDB-4F02-BE32-BF9302B807D3}" type="datetime1">
              <a:rPr lang="en-US" smtClean="0"/>
              <a:t>3/25/2025</a:t>
            </a:fld>
            <a:endParaRPr lang="en-US"/>
          </a:p>
        </p:txBody>
      </p:sp>
      <p:sp>
        <p:nvSpPr>
          <p:cNvPr id="5" name="Footer Placeholder 4"/>
          <p:cNvSpPr>
            <a:spLocks noGrp="1"/>
          </p:cNvSpPr>
          <p:nvPr>
            <p:ph type="ftr" sz="quarter" idx="11"/>
          </p:nvPr>
        </p:nvSpPr>
        <p:spPr/>
        <p:txBody>
          <a:bodyPr/>
          <a:lstStyle/>
          <a:p>
            <a:r>
              <a:rPr lang="en-US"/>
              <a:t>IS4151/IS5451 (AY 24/25 S2) Lecture 10 – Machine Learning for IoT Data (I)</a:t>
            </a:r>
          </a:p>
        </p:txBody>
      </p:sp>
      <p:sp>
        <p:nvSpPr>
          <p:cNvPr id="6" name="Slide Number Placeholder 5"/>
          <p:cNvSpPr>
            <a:spLocks noGrp="1"/>
          </p:cNvSpPr>
          <p:nvPr>
            <p:ph type="sldNum" sz="quarter" idx="12"/>
          </p:nvPr>
        </p:nvSpPr>
        <p:spPr/>
        <p:txBody>
          <a:bodyPr/>
          <a:lstStyle/>
          <a:p>
            <a:fld id="{2F424A89-909B-4BA1-940E-23EAC9404E56}"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FBD6744-2498-4084-9C91-03D40CF7BB27}" type="datetime1">
              <a:rPr lang="en-US" smtClean="0"/>
              <a:t>3/25/2025</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a:t>IS4151/IS5451 (AY 24/25 S2) Lecture 10 – Machine Learning for IoT Data (I)</a:t>
            </a:r>
          </a:p>
        </p:txBody>
      </p:sp>
      <p:sp>
        <p:nvSpPr>
          <p:cNvPr id="6" name="Slide Number Placeholder 5"/>
          <p:cNvSpPr>
            <a:spLocks noGrp="1"/>
          </p:cNvSpPr>
          <p:nvPr>
            <p:ph type="sldNum" sz="quarter" idx="12"/>
          </p:nvPr>
        </p:nvSpPr>
        <p:spPr>
          <a:xfrm>
            <a:off x="1069848" y="6355080"/>
            <a:ext cx="1520952" cy="365760"/>
          </a:xfrm>
        </p:spPr>
        <p:txBody>
          <a:bodyPr/>
          <a:lstStyle/>
          <a:p>
            <a:fld id="{2F424A89-909B-4BA1-940E-23EAC9404E56}"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21FF3C6-64B3-4DA3-BCC7-7FD65EC1E257}" type="datetime1">
              <a:rPr lang="en-US" smtClean="0"/>
              <a:t>3/25/2025</a:t>
            </a:fld>
            <a:endParaRPr lang="en-US"/>
          </a:p>
        </p:txBody>
      </p:sp>
      <p:sp>
        <p:nvSpPr>
          <p:cNvPr id="6" name="Footer Placeholder 5"/>
          <p:cNvSpPr>
            <a:spLocks noGrp="1"/>
          </p:cNvSpPr>
          <p:nvPr>
            <p:ph type="ftr" sz="quarter" idx="11"/>
          </p:nvPr>
        </p:nvSpPr>
        <p:spPr/>
        <p:txBody>
          <a:bodyPr/>
          <a:lstStyle/>
          <a:p>
            <a:r>
              <a:rPr lang="en-US"/>
              <a:t>IS4151/IS5451 (AY 24/25 S2) Lecture 10 – Machine Learning for IoT Data (I)</a:t>
            </a:r>
          </a:p>
        </p:txBody>
      </p:sp>
      <p:sp>
        <p:nvSpPr>
          <p:cNvPr id="7" name="Slide Number Placeholder 6"/>
          <p:cNvSpPr>
            <a:spLocks noGrp="1"/>
          </p:cNvSpPr>
          <p:nvPr>
            <p:ph type="sldNum" sz="quarter" idx="12"/>
          </p:nvPr>
        </p:nvSpPr>
        <p:spPr/>
        <p:txBody>
          <a:bodyPr/>
          <a:lstStyle/>
          <a:p>
            <a:fld id="{2F424A89-909B-4BA1-940E-23EAC9404E56}"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DE2F9B4-11F2-4451-8586-61756228F64D}" type="datetime1">
              <a:rPr lang="en-US" smtClean="0"/>
              <a:t>3/25/2025</a:t>
            </a:fld>
            <a:endParaRPr lang="en-US"/>
          </a:p>
        </p:txBody>
      </p:sp>
      <p:sp>
        <p:nvSpPr>
          <p:cNvPr id="8" name="Footer Placeholder 7"/>
          <p:cNvSpPr>
            <a:spLocks noGrp="1"/>
          </p:cNvSpPr>
          <p:nvPr>
            <p:ph type="ftr" sz="quarter" idx="11"/>
          </p:nvPr>
        </p:nvSpPr>
        <p:spPr/>
        <p:txBody>
          <a:bodyPr/>
          <a:lstStyle/>
          <a:p>
            <a:r>
              <a:rPr lang="en-US"/>
              <a:t>IS4151/IS5451 (AY 24/25 S2) Lecture 10 – Machine Learning for IoT Data (I)</a:t>
            </a:r>
          </a:p>
        </p:txBody>
      </p:sp>
      <p:sp>
        <p:nvSpPr>
          <p:cNvPr id="9" name="Slide Number Placeholder 8"/>
          <p:cNvSpPr>
            <a:spLocks noGrp="1"/>
          </p:cNvSpPr>
          <p:nvPr>
            <p:ph type="sldNum" sz="quarter" idx="12"/>
          </p:nvPr>
        </p:nvSpPr>
        <p:spPr/>
        <p:txBody>
          <a:bodyPr/>
          <a:lstStyle/>
          <a:p>
            <a:fld id="{2F424A89-909B-4BA1-940E-23EAC9404E56}"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85BDAE8-550A-45EF-9745-AFA5B2AAEF83}" type="datetime1">
              <a:rPr lang="en-US" smtClean="0"/>
              <a:t>3/25/2025</a:t>
            </a:fld>
            <a:endParaRPr lang="en-US"/>
          </a:p>
        </p:txBody>
      </p:sp>
      <p:sp>
        <p:nvSpPr>
          <p:cNvPr id="4" name="Footer Placeholder 3"/>
          <p:cNvSpPr>
            <a:spLocks noGrp="1"/>
          </p:cNvSpPr>
          <p:nvPr>
            <p:ph type="ftr" sz="quarter" idx="11"/>
          </p:nvPr>
        </p:nvSpPr>
        <p:spPr/>
        <p:txBody>
          <a:bodyPr/>
          <a:lstStyle/>
          <a:p>
            <a:r>
              <a:rPr lang="en-US"/>
              <a:t>IS4151/IS5451 (AY 24/25 S2) Lecture 10 – Machine Learning for IoT Data (I)</a:t>
            </a:r>
          </a:p>
        </p:txBody>
      </p:sp>
      <p:sp>
        <p:nvSpPr>
          <p:cNvPr id="5" name="Slide Number Placeholder 4"/>
          <p:cNvSpPr>
            <a:spLocks noGrp="1"/>
          </p:cNvSpPr>
          <p:nvPr>
            <p:ph type="sldNum" sz="quarter" idx="12"/>
          </p:nvPr>
        </p:nvSpPr>
        <p:spPr/>
        <p:txBody>
          <a:bodyPr/>
          <a:lstStyle/>
          <a:p>
            <a:fld id="{2F424A89-909B-4BA1-940E-23EAC9404E56}"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19A04-6FE3-4796-8DC1-69622AFB33EB}" type="datetime1">
              <a:rPr lang="en-US" smtClean="0"/>
              <a:t>3/25/2025</a:t>
            </a:fld>
            <a:endParaRPr lang="en-US"/>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80A0EC-8A54-4674-98D3-88886DB0EC68}" type="datetime1">
              <a:rPr lang="en-US" smtClean="0"/>
              <a:t>3/25/2025</a:t>
            </a:fld>
            <a:endParaRPr lang="en-US"/>
          </a:p>
        </p:txBody>
      </p:sp>
      <p:sp>
        <p:nvSpPr>
          <p:cNvPr id="6" name="Footer Placeholder 5"/>
          <p:cNvSpPr>
            <a:spLocks noGrp="1"/>
          </p:cNvSpPr>
          <p:nvPr>
            <p:ph type="ftr" sz="quarter" idx="11"/>
          </p:nvPr>
        </p:nvSpPr>
        <p:spPr/>
        <p:txBody>
          <a:bodyPr/>
          <a:lstStyle/>
          <a:p>
            <a:r>
              <a:rPr lang="en-US"/>
              <a:t>IS4151/IS5451 (AY 24/25 S2) Lecture 10 – Machine Learning for IoT Data (I)</a:t>
            </a:r>
          </a:p>
        </p:txBody>
      </p:sp>
      <p:sp>
        <p:nvSpPr>
          <p:cNvPr id="7" name="Slide Number Placeholder 6"/>
          <p:cNvSpPr>
            <a:spLocks noGrp="1"/>
          </p:cNvSpPr>
          <p:nvPr>
            <p:ph type="sldNum" sz="quarter" idx="12"/>
          </p:nvPr>
        </p:nvSpPr>
        <p:spPr/>
        <p:txBody>
          <a:bodyPr/>
          <a:lstStyle/>
          <a:p>
            <a:fld id="{2F424A89-909B-4BA1-940E-23EAC9404E56}"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1ED63-C9E1-434E-AB7B-E76290964C23}" type="datetime1">
              <a:rPr lang="en-US" smtClean="0"/>
              <a:t>3/25/2025</a:t>
            </a:fld>
            <a:endParaRPr lang="en-US"/>
          </a:p>
        </p:txBody>
      </p:sp>
      <p:sp>
        <p:nvSpPr>
          <p:cNvPr id="6" name="Footer Placeholder 5"/>
          <p:cNvSpPr>
            <a:spLocks noGrp="1"/>
          </p:cNvSpPr>
          <p:nvPr>
            <p:ph type="ftr" sz="quarter" idx="11"/>
          </p:nvPr>
        </p:nvSpPr>
        <p:spPr/>
        <p:txBody>
          <a:bodyPr/>
          <a:lstStyle/>
          <a:p>
            <a:r>
              <a:rPr lang="en-US"/>
              <a:t>IS4151/IS5451 (AY 24/25 S2) Lecture 10 – Machine Learning for IoT Data (I)</a:t>
            </a:r>
          </a:p>
        </p:txBody>
      </p:sp>
      <p:sp>
        <p:nvSpPr>
          <p:cNvPr id="7" name="Slide Number Placeholder 6"/>
          <p:cNvSpPr>
            <a:spLocks noGrp="1"/>
          </p:cNvSpPr>
          <p:nvPr>
            <p:ph type="sldNum" sz="quarter" idx="12"/>
          </p:nvPr>
        </p:nvSpPr>
        <p:spPr/>
        <p:txBody>
          <a:bodyPr/>
          <a:lstStyle/>
          <a:p>
            <a:fld id="{2F424A89-909B-4BA1-940E-23EAC9404E56}"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F63D8B5-47BF-4A8A-8A84-E482CFD4692D}" type="datetime1">
              <a:rPr lang="en-US" smtClean="0"/>
              <a:t>3/25/2025</a:t>
            </a:fld>
            <a:endParaRPr lang="en-US"/>
          </a:p>
        </p:txBody>
      </p:sp>
      <p:sp>
        <p:nvSpPr>
          <p:cNvPr id="3" name="Footer Placeholder 2"/>
          <p:cNvSpPr>
            <a:spLocks noGrp="1"/>
          </p:cNvSpPr>
          <p:nvPr>
            <p:ph type="ftr" sz="quarter" idx="3"/>
          </p:nvPr>
        </p:nvSpPr>
        <p:spPr>
          <a:xfrm>
            <a:off x="1219200" y="6356350"/>
            <a:ext cx="7467600" cy="365760"/>
          </a:xfrm>
          <a:prstGeom prst="rect">
            <a:avLst/>
          </a:prstGeom>
        </p:spPr>
        <p:txBody>
          <a:bodyPr vert="horz"/>
          <a:lstStyle>
            <a:lvl1pPr algn="r" eaLnBrk="1" latinLnBrk="0" hangingPunct="1">
              <a:defRPr kumimoji="0" sz="1400">
                <a:solidFill>
                  <a:schemeClr val="tx2"/>
                </a:solidFill>
              </a:defRPr>
            </a:lvl1pPr>
          </a:lstStyle>
          <a:p>
            <a:r>
              <a:rPr lang="en-US"/>
              <a:t>IS4151/IS5451 (AY 24/25 S2) Lecture 10 – Machine Learning for IoT Data (I)</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F424A89-909B-4BA1-940E-23EAC9404E56}"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8.wmf"/><Relationship Id="rId10" Type="http://schemas.openxmlformats.org/officeDocument/2006/relationships/image" Target="../media/image31.png"/><Relationship Id="rId4" Type="http://schemas.openxmlformats.org/officeDocument/2006/relationships/oleObject" Target="../embeddings/oleObject2.bin"/><Relationship Id="rId9" Type="http://schemas.openxmlformats.org/officeDocument/2006/relationships/image" Target="../media/image30.wmf"/></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3.wmf"/><Relationship Id="rId7" Type="http://schemas.openxmlformats.org/officeDocument/2006/relationships/oleObject" Target="../embeddings/oleObject7.bin"/><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45.wmf"/><Relationship Id="rId11" Type="http://schemas.openxmlformats.org/officeDocument/2006/relationships/image" Target="../media/image48.wmf"/><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44.wmf"/><Relationship Id="rId9" Type="http://schemas.openxmlformats.org/officeDocument/2006/relationships/image" Target="../media/image47.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rulequest.com/" TargetMode="External"/><Relationship Id="rId7" Type="http://schemas.openxmlformats.org/officeDocument/2006/relationships/image" Target="../media/image50.wmf"/><Relationship Id="rId2" Type="http://schemas.openxmlformats.org/officeDocument/2006/relationships/hyperlink" Target="http://www.salford-systems.com/products/cart" TargetMode="Externa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49.wmf"/><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16.bin"/><Relationship Id="rId18" Type="http://schemas.openxmlformats.org/officeDocument/2006/relationships/image" Target="../media/image59.wmf"/><Relationship Id="rId3" Type="http://schemas.openxmlformats.org/officeDocument/2006/relationships/image" Target="../media/image51.wmf"/><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56.wmf"/><Relationship Id="rId17" Type="http://schemas.openxmlformats.org/officeDocument/2006/relationships/oleObject" Target="../embeddings/oleObject18.bin"/><Relationship Id="rId2" Type="http://schemas.openxmlformats.org/officeDocument/2006/relationships/oleObject" Target="../embeddings/oleObject11.bin"/><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image" Target="../media/image53.wmf"/><Relationship Id="rId11" Type="http://schemas.openxmlformats.org/officeDocument/2006/relationships/oleObject" Target="../embeddings/oleObject15.bin"/><Relationship Id="rId5" Type="http://schemas.openxmlformats.org/officeDocument/2006/relationships/image" Target="../media/image52.wmf"/><Relationship Id="rId15" Type="http://schemas.openxmlformats.org/officeDocument/2006/relationships/oleObject" Target="../embeddings/oleObject17.bin"/><Relationship Id="rId10" Type="http://schemas.openxmlformats.org/officeDocument/2006/relationships/image" Target="../media/image55.wmf"/><Relationship Id="rId19" Type="http://schemas.openxmlformats.org/officeDocument/2006/relationships/oleObject" Target="../embeddings/oleObject19.bin"/><Relationship Id="rId4" Type="http://schemas.openxmlformats.org/officeDocument/2006/relationships/oleObject" Target="../embeddings/oleObject12.bin"/><Relationship Id="rId9" Type="http://schemas.openxmlformats.org/officeDocument/2006/relationships/oleObject" Target="../embeddings/oleObject14.bin"/><Relationship Id="rId14" Type="http://schemas.openxmlformats.org/officeDocument/2006/relationships/image" Target="../media/image57.wmf"/><Relationship Id="rId22" Type="http://schemas.openxmlformats.org/officeDocument/2006/relationships/image" Target="../media/image61.wmf"/></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www.google.com.sg/url?sa=i&amp;rct=j&amp;q=&amp;esrc=s&amp;source=images&amp;cd=&amp;cad=rja&amp;docid=a5JsSKhvmOc2UM&amp;tbnid=KeQiAOoKteFVDM:&amp;ved=0CAUQjRw&amp;url=http://findicons.com/icon/31234/hp_mouse&amp;ei=O0v0UuL0CuztiAeWvYHwDw&amp;bvm=bv.60799247,d.aGc&amp;psig=AFQjCNF0sKmX1BTZGRooQ_WvMorSuSUZiQ&amp;ust=139182812015373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3.wmf"/><Relationship Id="rId7" Type="http://schemas.openxmlformats.org/officeDocument/2006/relationships/oleObject" Target="../embeddings/oleObject22.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s>
</file>

<file path=ppt/slides/_rels/slide5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66.w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69" y="316900"/>
            <a:ext cx="2487384" cy="2109399"/>
          </a:xfrm>
          <a:prstGeom prst="rect">
            <a:avLst/>
          </a:prstGeom>
        </p:spPr>
      </p:pic>
      <p:sp>
        <p:nvSpPr>
          <p:cNvPr id="3" name="Subtitle 2"/>
          <p:cNvSpPr>
            <a:spLocks noGrp="1"/>
          </p:cNvSpPr>
          <p:nvPr>
            <p:ph type="subTitle" idx="1"/>
          </p:nvPr>
        </p:nvSpPr>
        <p:spPr>
          <a:xfrm>
            <a:off x="1219200" y="5047488"/>
            <a:ext cx="6858000" cy="533400"/>
          </a:xfrm>
        </p:spPr>
        <p:txBody>
          <a:bodyPr>
            <a:noAutofit/>
          </a:bodyPr>
          <a:lstStyle/>
          <a:p>
            <a:r>
              <a:rPr lang="en-US" sz="1000" b="1" dirty="0"/>
              <a:t>Lecturer</a:t>
            </a:r>
            <a:r>
              <a:rPr lang="en-US" sz="1000" dirty="0"/>
              <a:t>: A/P TAN Wee Kek</a:t>
            </a:r>
          </a:p>
          <a:p>
            <a:r>
              <a:rPr lang="en-US" sz="1000" b="1" dirty="0"/>
              <a:t>Email</a:t>
            </a:r>
            <a:r>
              <a:rPr lang="en-US" sz="1000" dirty="0"/>
              <a:t>: tanwk@comp.nus.edu.sg :: </a:t>
            </a:r>
            <a:r>
              <a:rPr lang="en-US" sz="1000" b="1" dirty="0"/>
              <a:t>Tel</a:t>
            </a:r>
            <a:r>
              <a:rPr lang="en-US" sz="1000" dirty="0"/>
              <a:t>: 6516 6731 :: </a:t>
            </a:r>
            <a:r>
              <a:rPr lang="en-US" sz="1000" b="1" dirty="0"/>
              <a:t>Office</a:t>
            </a:r>
            <a:r>
              <a:rPr lang="en-US" sz="1000" dirty="0"/>
              <a:t>: COM3-02-35</a:t>
            </a:r>
          </a:p>
          <a:p>
            <a:r>
              <a:rPr lang="en-US" sz="1000" b="1" dirty="0"/>
              <a:t>Consultation</a:t>
            </a:r>
            <a:r>
              <a:rPr lang="en-US" sz="1000" dirty="0"/>
              <a:t>: Tuesday, 2 pm to 4 pm. Additional consultations by appointment are welcome.</a:t>
            </a:r>
          </a:p>
        </p:txBody>
      </p:sp>
      <p:sp>
        <p:nvSpPr>
          <p:cNvPr id="5" name="Title 1"/>
          <p:cNvSpPr txBox="1">
            <a:spLocks/>
          </p:cNvSpPr>
          <p:nvPr/>
        </p:nvSpPr>
        <p:spPr bwMode="auto">
          <a:xfrm>
            <a:off x="3886200" y="685800"/>
            <a:ext cx="2362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chemeClr val="accent1"/>
                </a:solidFill>
                <a:effectLst/>
                <a:uLnTx/>
                <a:uFillTx/>
                <a:latin typeface="+mj-lt"/>
                <a:ea typeface="+mj-ea"/>
                <a:cs typeface="+mj-cs"/>
              </a:rPr>
              <a:t>Lecture</a:t>
            </a:r>
          </a:p>
        </p:txBody>
      </p:sp>
      <p:sp>
        <p:nvSpPr>
          <p:cNvPr id="6" name="Title 1"/>
          <p:cNvSpPr txBox="1">
            <a:spLocks/>
          </p:cNvSpPr>
          <p:nvPr/>
        </p:nvSpPr>
        <p:spPr bwMode="auto">
          <a:xfrm>
            <a:off x="6324600" y="304800"/>
            <a:ext cx="19050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9600" b="1" i="0" u="none" strike="noStrike" kern="0" cap="none" spc="0" normalizeH="0" baseline="0" noProof="0" dirty="0">
                <a:ln>
                  <a:noFill/>
                </a:ln>
                <a:solidFill>
                  <a:schemeClr val="accent1"/>
                </a:solidFill>
                <a:effectLst/>
                <a:uLnTx/>
                <a:uFillTx/>
                <a:latin typeface="+mj-lt"/>
                <a:ea typeface="+mj-ea"/>
                <a:cs typeface="+mj-cs"/>
              </a:rPr>
              <a:t>10</a:t>
            </a:r>
          </a:p>
        </p:txBody>
      </p:sp>
      <p:sp>
        <p:nvSpPr>
          <p:cNvPr id="10" name="Title 1"/>
          <p:cNvSpPr>
            <a:spLocks noGrp="1"/>
          </p:cNvSpPr>
          <p:nvPr>
            <p:ph type="ctrTitle"/>
          </p:nvPr>
        </p:nvSpPr>
        <p:spPr>
          <a:xfrm>
            <a:off x="1219200" y="3733800"/>
            <a:ext cx="6858000" cy="1143000"/>
          </a:xfrm>
        </p:spPr>
        <p:txBody>
          <a:bodyPr>
            <a:normAutofit/>
          </a:bodyPr>
          <a:lstStyle/>
          <a:p>
            <a:r>
              <a:rPr lang="en-US" dirty="0"/>
              <a:t>Machine Learning for IoT Data (I)</a:t>
            </a:r>
            <a:br>
              <a:rPr lang="en-US" dirty="0"/>
            </a:br>
            <a:r>
              <a:rPr lang="en-US" sz="1400" dirty="0"/>
              <a:t>IS4151/IS5451 – </a:t>
            </a:r>
            <a:r>
              <a:rPr lang="en-US" sz="1400" dirty="0" err="1"/>
              <a:t>AIoT</a:t>
            </a:r>
            <a:r>
              <a:rPr lang="en-US" sz="1400" dirty="0"/>
              <a:t> Solutions and Development</a:t>
            </a:r>
            <a:br>
              <a:rPr lang="en-US" sz="1400" dirty="0"/>
            </a:br>
            <a:r>
              <a:rPr lang="en-US" sz="1400" dirty="0"/>
              <a:t>AY 2024/25 Semester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Regression Analysis?</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9</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Builds statistical models that characterize relationships among (continuous) numerical variables:</a:t>
                </a:r>
              </a:p>
              <a:p>
                <a:pPr lvl="1"/>
                <a:r>
                  <a:rPr lang="en-US" dirty="0"/>
                  <a:t>Dependent variable must be numerical.</a:t>
                </a:r>
              </a:p>
              <a:p>
                <a:pPr lvl="1"/>
                <a:r>
                  <a:rPr lang="en-US" dirty="0"/>
                  <a:t>Non-numerical independent variables need to be converted into numerical variables.</a:t>
                </a:r>
              </a:p>
              <a:p>
                <a:r>
                  <a:rPr lang="en-US" dirty="0"/>
                  <a:t>A regression model identifies a functional relationship between the dependent variable and independent variables: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𝑛</m:t>
                              </m:r>
                            </m:sub>
                          </m:sSub>
                        </m:e>
                      </m:d>
                    </m:oMath>
                  </m:oMathPara>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pic>
        <p:nvPicPr>
          <p:cNvPr id="2050" name="Picture 2" descr="Non- Linear Regression aka Attributes Data Analysi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7462" y="4800599"/>
            <a:ext cx="402907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5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10</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229600" cy="5638800"/>
              </a:xfrm>
            </p:spPr>
            <p:txBody>
              <a:bodyPr>
                <a:normAutofit/>
              </a:bodyPr>
              <a:lstStyle/>
              <a:p>
                <a:r>
                  <a:rPr lang="en-US" dirty="0"/>
                  <a:t>If we assume that the functional relationship is </a:t>
                </a:r>
                <a:r>
                  <a:rPr lang="en-US" u="sng" dirty="0"/>
                  <a:t>linear</a:t>
                </a:r>
                <a:r>
                  <a:rPr lang="en-US" dirty="0"/>
                  <a:t>, we have linear regression models:</a:t>
                </a:r>
              </a:p>
              <a:p>
                <a:pPr lvl="1"/>
                <a:r>
                  <a:rPr lang="en-US" dirty="0"/>
                  <a:t>Most nonlinear relationship may be reduced to a linear one by a suitable transformation.</a:t>
                </a:r>
              </a:p>
              <a:p>
                <a:pPr lvl="1"/>
                <a:r>
                  <a:rPr lang="en-US" dirty="0"/>
                  <a:t>E.g., an exponential relationship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𝑤𝑋</m:t>
                        </m:r>
                      </m:sup>
                    </m:sSup>
                  </m:oMath>
                </a14:m>
                <a:r>
                  <a:rPr lang="en-US" dirty="0"/>
                  <a:t> can be linearized through a logarithmic transformation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a:t> into a linear relationship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𝑤𝑋</m:t>
                    </m:r>
                  </m:oMath>
                </a14:m>
                <a:r>
                  <a:rPr lang="en-US" dirty="0"/>
                  <a:t>.</a:t>
                </a:r>
              </a:p>
              <a:p>
                <a:r>
                  <a:rPr lang="en-US" dirty="0"/>
                  <a:t>A </a:t>
                </a:r>
                <a:r>
                  <a:rPr lang="en-US" u="sng" dirty="0"/>
                  <a:t>simple</a:t>
                </a:r>
                <a:r>
                  <a:rPr lang="en-US" dirty="0"/>
                  <a:t> linear relationship has </a:t>
                </a:r>
                <a:r>
                  <a:rPr lang="en-US" u="sng" dirty="0"/>
                  <a:t>one</a:t>
                </a:r>
                <a:r>
                  <a:rPr lang="en-US" dirty="0"/>
                  <a:t> independent variable and is of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b="0" dirty="0">
                  <a:ea typeface="Cambria Math" panose="02040503050406030204" pitchFamily="18" charset="0"/>
                </a:endParaRPr>
              </a:p>
              <a:p>
                <a:pPr marL="274320" lvl="1" indent="0" algn="ctr">
                  <a:buNone/>
                </a:pPr>
                <a14:m>
                  <m:oMath xmlns:m="http://schemas.openxmlformats.org/officeDocument/2006/math">
                    <m:r>
                      <a:rPr lang="en-SG" i="1" smtClean="0">
                        <a:latin typeface="Cambria Math" panose="02040503050406030204" pitchFamily="18" charset="0"/>
                        <a:ea typeface="Cambria Math" panose="02040503050406030204" pitchFamily="18" charset="0"/>
                      </a:rPr>
                      <m:t>𝜀</m:t>
                    </m:r>
                  </m:oMath>
                </a14:m>
                <a:r>
                  <a:rPr lang="en-US" dirty="0"/>
                  <a:t> is a random variable known as error, which indicates the discrepancy between the response </a:t>
                </a:r>
                <a14:m>
                  <m:oMath xmlns:m="http://schemas.openxmlformats.org/officeDocument/2006/math">
                    <m:r>
                      <a:rPr lang="en-US" b="0" i="1" smtClean="0">
                        <a:latin typeface="Cambria Math" panose="02040503050406030204" pitchFamily="18" charset="0"/>
                      </a:rPr>
                      <m:t>𝑌</m:t>
                    </m:r>
                  </m:oMath>
                </a14:m>
                <a:r>
                  <a:rPr lang="en-US" dirty="0"/>
                  <a:t> and the prediction </a:t>
                </a:r>
              </a:p>
              <a:p>
                <a:pPr marL="27432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𝑋</m:t>
                      </m:r>
                    </m:oMath>
                  </m:oMathPara>
                </a14:m>
                <a:endParaRPr lang="en-S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229600" cy="5638800"/>
              </a:xfrm>
              <a:blipFill>
                <a:blip r:embed="rId2"/>
                <a:stretch>
                  <a:fillRect l="-667" t="-973" r="-815"/>
                </a:stretch>
              </a:blipFill>
            </p:spPr>
            <p:txBody>
              <a:bodyPr/>
              <a:lstStyle/>
              <a:p>
                <a:r>
                  <a:rPr lang="en-SG">
                    <a:noFill/>
                  </a:rPr>
                  <a:t> </a:t>
                </a:r>
              </a:p>
            </p:txBody>
          </p:sp>
        </mc:Fallback>
      </mc:AlternateContent>
    </p:spTree>
    <p:extLst>
      <p:ext uri="{BB962C8B-B14F-4D97-AF65-F5344CB8AC3E}">
        <p14:creationId xmlns:p14="http://schemas.microsoft.com/office/powerpoint/2010/main" val="329514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11</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A </a:t>
                </a:r>
                <a:r>
                  <a:rPr lang="en-US" u="sng" dirty="0"/>
                  <a:t>multiple</a:t>
                </a:r>
                <a:r>
                  <a:rPr lang="en-US" dirty="0"/>
                  <a:t> </a:t>
                </a:r>
                <a:r>
                  <a:rPr lang="en-US"/>
                  <a:t>linear relationship </a:t>
                </a:r>
                <a:r>
                  <a:rPr lang="en-US" dirty="0"/>
                  <a:t>has </a:t>
                </a:r>
                <a:r>
                  <a:rPr lang="en-US" u="sng" dirty="0"/>
                  <a:t>multiple</a:t>
                </a:r>
                <a:r>
                  <a:rPr lang="en-US" dirty="0"/>
                  <a:t> independent variable and is of the form: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m:oMathPara>
                </a14:m>
                <a:endParaRPr lang="en-S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spTree>
    <p:extLst>
      <p:ext uri="{BB962C8B-B14F-4D97-AF65-F5344CB8AC3E}">
        <p14:creationId xmlns:p14="http://schemas.microsoft.com/office/powerpoint/2010/main" val="86669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Simple Linear Regression</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12</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Simple linear regression is analogue to linear equation:</a:t>
                </a:r>
              </a:p>
              <a:p>
                <a:pPr lvl="1"/>
                <a:r>
                  <a:rPr lang="en-US" dirty="0"/>
                  <a:t>In a linear equation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the points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SG" dirty="0"/>
                  <a:t> lies exactly on a physical line.</a:t>
                </a:r>
              </a:p>
              <a:p>
                <a:pPr lvl="1"/>
                <a:r>
                  <a:rPr lang="en-US" dirty="0"/>
                  <a:t>In a simple linear regression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r>
                  <a:rPr lang="en-SG" dirty="0"/>
                  <a:t>, we try to fit an imaginary line through the observations as best as possible.</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cxnSp>
        <p:nvCxnSpPr>
          <p:cNvPr id="7" name="Straight Connector 6"/>
          <p:cNvCxnSpPr/>
          <p:nvPr/>
        </p:nvCxnSpPr>
        <p:spPr>
          <a:xfrm>
            <a:off x="907897" y="3344840"/>
            <a:ext cx="0" cy="2520000"/>
          </a:xfrm>
          <a:prstGeom prst="line">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94249" y="5859440"/>
            <a:ext cx="2520000" cy="0"/>
          </a:xfrm>
          <a:prstGeom prst="line">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94249" y="3725840"/>
            <a:ext cx="2362200" cy="19050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27849" y="3954440"/>
            <a:ext cx="0" cy="72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55649" y="4278440"/>
            <a:ext cx="0" cy="792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50761" y="4851109"/>
            <a:ext cx="1377300" cy="369332"/>
          </a:xfrm>
          <a:prstGeom prst="rect">
            <a:avLst/>
          </a:prstGeom>
          <a:noFill/>
        </p:spPr>
        <p:txBody>
          <a:bodyPr wrap="none" rtlCol="0">
            <a:spAutoFit/>
          </a:bodyPr>
          <a:lstStyle/>
          <a:p>
            <a:r>
              <a:rPr lang="en-US" i="1" dirty="0"/>
              <a:t>m </a:t>
            </a:r>
            <a:r>
              <a:rPr lang="en-US" dirty="0"/>
              <a:t>= gradient</a:t>
            </a:r>
            <a:endParaRPr lang="en-SG" dirty="0"/>
          </a:p>
        </p:txBody>
      </p:sp>
      <p:sp>
        <p:nvSpPr>
          <p:cNvPr id="24" name="TextBox 23"/>
          <p:cNvSpPr txBox="1"/>
          <p:nvPr/>
        </p:nvSpPr>
        <p:spPr>
          <a:xfrm>
            <a:off x="1001701" y="5413655"/>
            <a:ext cx="1555875" cy="369332"/>
          </a:xfrm>
          <a:prstGeom prst="rect">
            <a:avLst/>
          </a:prstGeom>
          <a:noFill/>
        </p:spPr>
        <p:txBody>
          <a:bodyPr wrap="none" rtlCol="0">
            <a:spAutoFit/>
          </a:bodyPr>
          <a:lstStyle/>
          <a:p>
            <a:r>
              <a:rPr lang="en-US" i="1" dirty="0"/>
              <a:t>c </a:t>
            </a:r>
            <a:r>
              <a:rPr lang="en-US" dirty="0"/>
              <a:t>= y-intercept</a:t>
            </a:r>
            <a:endParaRPr lang="en-SG" dirty="0"/>
          </a:p>
        </p:txBody>
      </p:sp>
      <p:cxnSp>
        <p:nvCxnSpPr>
          <p:cNvPr id="25" name="Straight Connector 24"/>
          <p:cNvCxnSpPr/>
          <p:nvPr/>
        </p:nvCxnSpPr>
        <p:spPr>
          <a:xfrm>
            <a:off x="5232088" y="3344840"/>
            <a:ext cx="0" cy="2520000"/>
          </a:xfrm>
          <a:prstGeom prst="line">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218440" y="5859440"/>
            <a:ext cx="2520000" cy="0"/>
          </a:xfrm>
          <a:prstGeom prst="line">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18440" y="3725840"/>
            <a:ext cx="2362200" cy="19050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52040" y="3954440"/>
            <a:ext cx="0" cy="72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879840" y="4278440"/>
            <a:ext cx="0" cy="792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396670" y="4481777"/>
                <a:ext cx="3952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𝛽</m:t>
                      </m:r>
                    </m:oMath>
                  </m:oMathPara>
                </a14:m>
                <a:endParaRPr lang="en-SG"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6670" y="4481777"/>
                <a:ext cx="395236" cy="369332"/>
              </a:xfrm>
              <a:prstGeom prst="rect">
                <a:avLst/>
              </a:prstGeom>
              <a:blipFill>
                <a:blip r:embed="rId3"/>
                <a:stretch>
                  <a:fillRect b="-1475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5892" y="5413655"/>
                <a:ext cx="1749005"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when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endParaRPr lang="en-SG" dirty="0"/>
              </a:p>
            </p:txBody>
          </p:sp>
        </mc:Choice>
        <mc:Fallback xmlns="">
          <p:sp>
            <p:nvSpPr>
              <p:cNvPr id="31" name="TextBox 30"/>
              <p:cNvSpPr txBox="1">
                <a:spLocks noRot="1" noChangeAspect="1" noMove="1" noResize="1" noEditPoints="1" noAdjustHandles="1" noChangeArrowheads="1" noChangeShapeType="1" noTextEdit="1"/>
              </p:cNvSpPr>
              <p:nvPr/>
            </p:nvSpPr>
            <p:spPr>
              <a:xfrm>
                <a:off x="5325892" y="5413655"/>
                <a:ext cx="1749005" cy="369332"/>
              </a:xfrm>
              <a:prstGeom prst="rect">
                <a:avLst/>
              </a:prstGeom>
              <a:blipFill>
                <a:blip r:embed="rId4"/>
                <a:stretch>
                  <a:fillRect t="-8197" b="-24590"/>
                </a:stretch>
              </a:blipFill>
            </p:spPr>
            <p:txBody>
              <a:bodyPr/>
              <a:lstStyle/>
              <a:p>
                <a:r>
                  <a:rPr lang="en-SG">
                    <a:noFill/>
                  </a:rPr>
                  <a:t> </a:t>
                </a:r>
              </a:p>
            </p:txBody>
          </p:sp>
        </mc:Fallback>
      </mc:AlternateContent>
      <p:sp>
        <p:nvSpPr>
          <p:cNvPr id="32" name="Oval 31"/>
          <p:cNvSpPr/>
          <p:nvPr/>
        </p:nvSpPr>
        <p:spPr>
          <a:xfrm>
            <a:off x="1226345" y="527870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p:cNvSpPr/>
          <p:nvPr/>
        </p:nvSpPr>
        <p:spPr>
          <a:xfrm>
            <a:off x="1732449" y="48688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p:cNvSpPr/>
          <p:nvPr/>
        </p:nvSpPr>
        <p:spPr>
          <a:xfrm>
            <a:off x="2342049" y="43763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p:cNvSpPr/>
          <p:nvPr/>
        </p:nvSpPr>
        <p:spPr>
          <a:xfrm>
            <a:off x="2875449" y="395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Oval 35"/>
          <p:cNvSpPr/>
          <p:nvPr/>
        </p:nvSpPr>
        <p:spPr>
          <a:xfrm>
            <a:off x="5618649" y="48688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Oval 36"/>
          <p:cNvSpPr/>
          <p:nvPr/>
        </p:nvSpPr>
        <p:spPr>
          <a:xfrm>
            <a:off x="6456849" y="47926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Oval 37"/>
          <p:cNvSpPr/>
          <p:nvPr/>
        </p:nvSpPr>
        <p:spPr>
          <a:xfrm>
            <a:off x="6609249" y="41830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p:cNvSpPr/>
          <p:nvPr/>
        </p:nvSpPr>
        <p:spPr>
          <a:xfrm>
            <a:off x="6837849" y="44116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p:cNvSpPr/>
          <p:nvPr/>
        </p:nvSpPr>
        <p:spPr>
          <a:xfrm>
            <a:off x="6914049" y="37258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Oval 40"/>
          <p:cNvSpPr/>
          <p:nvPr/>
        </p:nvSpPr>
        <p:spPr>
          <a:xfrm>
            <a:off x="7218849" y="41830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Oval 42"/>
          <p:cNvSpPr/>
          <p:nvPr/>
        </p:nvSpPr>
        <p:spPr>
          <a:xfrm>
            <a:off x="6152049" y="49450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p:cNvSpPr/>
          <p:nvPr/>
        </p:nvSpPr>
        <p:spPr>
          <a:xfrm>
            <a:off x="5999649" y="44116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45" name="TextBox 44"/>
              <p:cNvSpPr txBox="1"/>
              <p:nvPr/>
            </p:nvSpPr>
            <p:spPr>
              <a:xfrm>
                <a:off x="5641835" y="4501362"/>
                <a:ext cx="425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𝜀</m:t>
                          </m:r>
                        </m:e>
                        <m:sub>
                          <m:r>
                            <a:rPr lang="en-US" b="0" i="1" smtClean="0">
                              <a:solidFill>
                                <a:srgbClr val="FF0000"/>
                              </a:solidFill>
                              <a:latin typeface="Cambria Math" panose="02040503050406030204" pitchFamily="18" charset="0"/>
                              <a:ea typeface="Cambria Math" panose="02040503050406030204" pitchFamily="18" charset="0"/>
                            </a:rPr>
                            <m:t>𝑖</m:t>
                          </m:r>
                        </m:sub>
                      </m:sSub>
                    </m:oMath>
                  </m:oMathPara>
                </a14:m>
                <a:endParaRPr lang="en-SG"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641835" y="4501362"/>
                <a:ext cx="425180" cy="369332"/>
              </a:xfrm>
              <a:prstGeom prst="rect">
                <a:avLst/>
              </a:prstGeom>
              <a:blipFill>
                <a:blip r:embed="rId5"/>
                <a:stretch>
                  <a:fillRect b="-1639"/>
                </a:stretch>
              </a:blipFill>
            </p:spPr>
            <p:txBody>
              <a:bodyPr/>
              <a:lstStyle/>
              <a:p>
                <a:r>
                  <a:rPr lang="en-SG">
                    <a:noFill/>
                  </a:rPr>
                  <a:t> </a:t>
                </a:r>
              </a:p>
            </p:txBody>
          </p:sp>
        </mc:Fallback>
      </mc:AlternateContent>
      <p:cxnSp>
        <p:nvCxnSpPr>
          <p:cNvPr id="46" name="Straight Connector 45"/>
          <p:cNvCxnSpPr/>
          <p:nvPr/>
        </p:nvCxnSpPr>
        <p:spPr>
          <a:xfrm>
            <a:off x="6037874" y="4546940"/>
            <a:ext cx="0" cy="432000"/>
          </a:xfrm>
          <a:prstGeom prst="line">
            <a:avLst/>
          </a:prstGeom>
          <a:ln w="25400">
            <a:solidFill>
              <a:srgbClr val="FF0000"/>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09876" y="5835941"/>
            <a:ext cx="2481770" cy="461665"/>
          </a:xfrm>
          <a:prstGeom prst="rect">
            <a:avLst/>
          </a:prstGeom>
          <a:noFill/>
        </p:spPr>
        <p:txBody>
          <a:bodyPr wrap="none" rtlCol="0">
            <a:spAutoFit/>
          </a:bodyPr>
          <a:lstStyle/>
          <a:p>
            <a:r>
              <a:rPr lang="en-US" sz="2400" b="1" dirty="0"/>
              <a:t>Linear Equation</a:t>
            </a:r>
            <a:endParaRPr lang="en-SG" sz="2400" b="1" dirty="0"/>
          </a:p>
        </p:txBody>
      </p:sp>
      <p:sp>
        <p:nvSpPr>
          <p:cNvPr id="48" name="TextBox 47"/>
          <p:cNvSpPr txBox="1"/>
          <p:nvPr/>
        </p:nvSpPr>
        <p:spPr>
          <a:xfrm>
            <a:off x="4551849" y="5861260"/>
            <a:ext cx="3830151" cy="461665"/>
          </a:xfrm>
          <a:prstGeom prst="rect">
            <a:avLst/>
          </a:prstGeom>
          <a:noFill/>
        </p:spPr>
        <p:txBody>
          <a:bodyPr wrap="none" rtlCol="0">
            <a:spAutoFit/>
          </a:bodyPr>
          <a:lstStyle/>
          <a:p>
            <a:r>
              <a:rPr lang="en-US" sz="2400" b="1" dirty="0"/>
              <a:t>Simple Linear Regression</a:t>
            </a:r>
            <a:endParaRPr lang="en-SG" sz="2400" b="1" dirty="0"/>
          </a:p>
        </p:txBody>
      </p:sp>
      <mc:AlternateContent xmlns:mc="http://schemas.openxmlformats.org/markup-compatibility/2006" xmlns:a14="http://schemas.microsoft.com/office/drawing/2010/main">
        <mc:Choice Requires="a14">
          <p:sp>
            <p:nvSpPr>
              <p:cNvPr id="49" name="TextBox 48"/>
              <p:cNvSpPr txBox="1"/>
              <p:nvPr/>
            </p:nvSpPr>
            <p:spPr>
              <a:xfrm>
                <a:off x="3154672" y="3330031"/>
                <a:ext cx="13971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SG" dirty="0"/>
              </a:p>
            </p:txBody>
          </p:sp>
        </mc:Choice>
        <mc:Fallback xmlns="">
          <p:sp>
            <p:nvSpPr>
              <p:cNvPr id="49" name="TextBox 48"/>
              <p:cNvSpPr txBox="1">
                <a:spLocks noRot="1" noChangeAspect="1" noMove="1" noResize="1" noEditPoints="1" noAdjustHandles="1" noChangeArrowheads="1" noChangeShapeType="1" noTextEdit="1"/>
              </p:cNvSpPr>
              <p:nvPr/>
            </p:nvSpPr>
            <p:spPr>
              <a:xfrm>
                <a:off x="3154672" y="3330031"/>
                <a:ext cx="1397177" cy="369332"/>
              </a:xfrm>
              <a:prstGeom prst="rect">
                <a:avLst/>
              </a:prstGeom>
              <a:blipFill>
                <a:blip r:embed="rId6"/>
                <a:stretch>
                  <a:fillRect b="-819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7175224" y="3348709"/>
                <a:ext cx="17988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SG" dirty="0"/>
              </a:p>
            </p:txBody>
          </p:sp>
        </mc:Choice>
        <mc:Fallback xmlns="">
          <p:sp>
            <p:nvSpPr>
              <p:cNvPr id="50" name="TextBox 49"/>
              <p:cNvSpPr txBox="1">
                <a:spLocks noRot="1" noChangeAspect="1" noMove="1" noResize="1" noEditPoints="1" noAdjustHandles="1" noChangeArrowheads="1" noChangeShapeType="1" noTextEdit="1"/>
              </p:cNvSpPr>
              <p:nvPr/>
            </p:nvSpPr>
            <p:spPr>
              <a:xfrm>
                <a:off x="7175224" y="3348709"/>
                <a:ext cx="1798826" cy="369332"/>
              </a:xfrm>
              <a:prstGeom prst="rect">
                <a:avLst/>
              </a:prstGeom>
              <a:blipFill>
                <a:blip r:embed="rId7"/>
                <a:stretch>
                  <a:fillRect b="-14754"/>
                </a:stretch>
              </a:blipFill>
            </p:spPr>
            <p:txBody>
              <a:bodyPr/>
              <a:lstStyle/>
              <a:p>
                <a:r>
                  <a:rPr lang="en-SG">
                    <a:noFill/>
                  </a:rPr>
                  <a:t> </a:t>
                </a:r>
              </a:p>
            </p:txBody>
          </p:sp>
        </mc:Fallback>
      </mc:AlternateContent>
      <p:sp>
        <p:nvSpPr>
          <p:cNvPr id="51" name="Oval 50"/>
          <p:cNvSpPr/>
          <p:nvPr/>
        </p:nvSpPr>
        <p:spPr>
          <a:xfrm>
            <a:off x="6324600" y="4335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626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Simple Linear Regression (cont.)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13</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In simple linear regression, we want to minimize the error of the prediction: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m:oMathPara>
                </a14:m>
                <a:endParaRPr lang="en-US" dirty="0"/>
              </a:p>
              <a:p>
                <a:r>
                  <a:rPr lang="en-US" dirty="0"/>
                  <a:t>The regression coefficients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can be computed by the method of least squares which minimizes the sum of the squared errors </a:t>
                </a:r>
                <a14:m>
                  <m:oMath xmlns:m="http://schemas.openxmlformats.org/officeDocument/2006/math">
                    <m:r>
                      <a:rPr lang="en-US" b="0" i="1" smtClean="0">
                        <a:latin typeface="Cambria Math" panose="02040503050406030204" pitchFamily="18" charset="0"/>
                      </a:rPr>
                      <m:t>𝑆𝑆𝐸</m:t>
                    </m:r>
                    <m:r>
                      <a:rPr lang="en-US" b="0" i="0"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𝑠</m:t>
                        </m:r>
                      </m:sup>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e>
                          <m:sup>
                            <m:r>
                              <a:rPr lang="en-US" b="0" i="1" smtClean="0">
                                <a:latin typeface="Cambria Math" panose="02040503050406030204" pitchFamily="18" charset="0"/>
                              </a:rPr>
                              <m:t>2</m:t>
                            </m:r>
                          </m:sup>
                        </m:sSup>
                      </m:e>
                    </m:nary>
                  </m:oMath>
                </a14:m>
                <a:endParaRPr lang="en-SG" dirty="0"/>
              </a:p>
              <a:p>
                <a:r>
                  <a:rPr lang="en-US" dirty="0"/>
                  <a:t>This technique is known as the </a:t>
                </a:r>
                <a:r>
                  <a:rPr lang="en-US" u="sng" dirty="0"/>
                  <a:t>ordinary least squares (OLS)</a:t>
                </a:r>
                <a:r>
                  <a:rPr lang="en-US" dirty="0"/>
                  <a:t> regression.</a:t>
                </a:r>
                <a:endParaRPr lang="en-S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r="-2370"/>
                </a:stretch>
              </a:blipFill>
            </p:spPr>
            <p:txBody>
              <a:bodyPr/>
              <a:lstStyle/>
              <a:p>
                <a:r>
                  <a:rPr lang="en-SG">
                    <a:noFill/>
                  </a:rPr>
                  <a:t> </a:t>
                </a:r>
              </a:p>
            </p:txBody>
          </p:sp>
        </mc:Fallback>
      </mc:AlternateContent>
    </p:spTree>
    <p:extLst>
      <p:ext uri="{BB962C8B-B14F-4D97-AF65-F5344CB8AC3E}">
        <p14:creationId xmlns:p14="http://schemas.microsoft.com/office/powerpoint/2010/main" val="423661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Simple Linear Regression</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14</a:t>
            </a:fld>
            <a:endParaRPr lang="en-US"/>
          </a:p>
        </p:txBody>
      </p:sp>
      <p:sp>
        <p:nvSpPr>
          <p:cNvPr id="5" name="Content Placeholder 4"/>
          <p:cNvSpPr>
            <a:spLocks noGrp="1"/>
          </p:cNvSpPr>
          <p:nvPr>
            <p:ph sz="quarter" idx="1"/>
          </p:nvPr>
        </p:nvSpPr>
        <p:spPr/>
        <p:txBody>
          <a:bodyPr/>
          <a:lstStyle/>
          <a:p>
            <a:r>
              <a:rPr lang="en-SG" dirty="0"/>
              <a:t>Predict a child’s weight based on height:</a:t>
            </a:r>
          </a:p>
          <a:p>
            <a:pPr lvl="1"/>
            <a:r>
              <a:rPr lang="en-US" dirty="0"/>
              <a:t>The dataset contains 19 observations.</a:t>
            </a:r>
          </a:p>
          <a:p>
            <a:pPr lvl="1"/>
            <a:r>
              <a:rPr lang="en-US" dirty="0"/>
              <a:t>There are four variables altogether – Name, Weight (pound), Height (cm) and Age.</a:t>
            </a:r>
            <a:endParaRPr lang="en-SG" dirty="0"/>
          </a:p>
          <a:p>
            <a:r>
              <a:rPr lang="en-US" dirty="0"/>
              <a:t>In Python, we use both </a:t>
            </a:r>
            <a:r>
              <a:rPr lang="en-US" dirty="0" err="1"/>
              <a:t>Scikit</a:t>
            </a:r>
            <a:r>
              <a:rPr lang="en-US" dirty="0"/>
              <a:t> Learn and </a:t>
            </a:r>
            <a:r>
              <a:rPr lang="en-US" dirty="0" err="1"/>
              <a:t>StatsModels</a:t>
            </a:r>
            <a:r>
              <a:rPr lang="en-US" dirty="0"/>
              <a:t> to perform linear regression:</a:t>
            </a:r>
          </a:p>
          <a:p>
            <a:pPr lvl="1"/>
            <a:r>
              <a:rPr lang="en-US" dirty="0" err="1"/>
              <a:t>StatsModels</a:t>
            </a:r>
            <a:r>
              <a:rPr lang="en-US" dirty="0"/>
              <a:t> provide more summary statistics as compared to </a:t>
            </a:r>
            <a:r>
              <a:rPr lang="en-US" dirty="0" err="1"/>
              <a:t>Scikit</a:t>
            </a:r>
            <a:r>
              <a:rPr lang="en-US" dirty="0"/>
              <a:t> Learn.</a:t>
            </a:r>
          </a:p>
          <a:p>
            <a:pPr lvl="1"/>
            <a:r>
              <a:rPr lang="en-US" dirty="0"/>
              <a:t>We could also manually calculate the required statistics...</a:t>
            </a:r>
          </a:p>
          <a:p>
            <a:r>
              <a:rPr lang="en-US" dirty="0"/>
              <a:t>Refer to sample source file </a:t>
            </a:r>
            <a:r>
              <a:rPr lang="en-US" dirty="0">
                <a:solidFill>
                  <a:srgbClr val="0000FF"/>
                </a:solidFill>
                <a:latin typeface="Consolas" panose="020B0609020204030204" pitchFamily="49" charset="0"/>
              </a:rPr>
              <a:t>src01</a:t>
            </a:r>
            <a:r>
              <a:rPr lang="en-US" dirty="0"/>
              <a:t> for the example.</a:t>
            </a:r>
            <a:endParaRPr lang="en-SG" dirty="0"/>
          </a:p>
        </p:txBody>
      </p:sp>
      <p:pic>
        <p:nvPicPr>
          <p:cNvPr id="6" name="Picture 2">
            <a:extLst>
              <a:ext uri="{FF2B5EF4-FFF2-40B4-BE49-F238E27FC236}">
                <a16:creationId xmlns:a16="http://schemas.microsoft.com/office/drawing/2014/main" id="{C1E69585-A387-F21A-6896-D36A8827AE6E}"/>
              </a:ext>
            </a:extLst>
          </p:cNvPr>
          <p:cNvPicPr>
            <a:picLocks noChangeAspect="1" noChangeArrowheads="1"/>
          </p:cNvPicPr>
          <p:nvPr/>
        </p:nvPicPr>
        <p:blipFill rotWithShape="1">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l="16878" r="9945"/>
          <a:stretch/>
        </p:blipFill>
        <p:spPr bwMode="auto">
          <a:xfrm>
            <a:off x="7924800" y="4217936"/>
            <a:ext cx="1180324" cy="208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9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Simple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15</a:t>
            </a:fld>
            <a:endParaRPr lang="en-US"/>
          </a:p>
        </p:txBody>
      </p:sp>
      <p:pic>
        <p:nvPicPr>
          <p:cNvPr id="6" name="Content Placeholder 5"/>
          <p:cNvPicPr>
            <a:picLocks noGrp="1" noChangeAspect="1"/>
          </p:cNvPicPr>
          <p:nvPr>
            <p:ph sz="quarter" idx="1"/>
          </p:nvPr>
        </p:nvPicPr>
        <p:blipFill rotWithShape="1">
          <a:blip r:embed="rId2"/>
          <a:srcRect l="16666" t="18057" r="67593" b="11127"/>
          <a:stretch/>
        </p:blipFill>
        <p:spPr>
          <a:xfrm>
            <a:off x="457199" y="1191903"/>
            <a:ext cx="2027351" cy="5127888"/>
          </a:xfrm>
          <a:prstGeom prst="rect">
            <a:avLst/>
          </a:prstGeom>
        </p:spPr>
      </p:pic>
      <p:pic>
        <p:nvPicPr>
          <p:cNvPr id="7" name="Picture 6"/>
          <p:cNvPicPr>
            <a:picLocks noChangeAspect="1"/>
          </p:cNvPicPr>
          <p:nvPr/>
        </p:nvPicPr>
        <p:blipFill rotWithShape="1">
          <a:blip r:embed="rId3"/>
          <a:srcRect l="16614" t="58334" r="64643" b="27081"/>
          <a:stretch/>
        </p:blipFill>
        <p:spPr>
          <a:xfrm>
            <a:off x="2434010" y="1365911"/>
            <a:ext cx="2438400" cy="1066801"/>
          </a:xfrm>
          <a:prstGeom prst="rect">
            <a:avLst/>
          </a:prstGeom>
        </p:spPr>
      </p:pic>
      <p:pic>
        <p:nvPicPr>
          <p:cNvPr id="8" name="Picture 7"/>
          <p:cNvPicPr>
            <a:picLocks noChangeAspect="1"/>
          </p:cNvPicPr>
          <p:nvPr/>
        </p:nvPicPr>
        <p:blipFill rotWithShape="1">
          <a:blip r:embed="rId4"/>
          <a:srcRect l="16398" t="17708" r="53734" b="20834"/>
          <a:stretch/>
        </p:blipFill>
        <p:spPr>
          <a:xfrm>
            <a:off x="4899137" y="1283393"/>
            <a:ext cx="3886200" cy="4495800"/>
          </a:xfrm>
          <a:prstGeom prst="rect">
            <a:avLst/>
          </a:prstGeom>
        </p:spPr>
      </p:pic>
      <p:sp>
        <p:nvSpPr>
          <p:cNvPr id="10" name="TextBox 9"/>
          <p:cNvSpPr txBox="1"/>
          <p:nvPr/>
        </p:nvSpPr>
        <p:spPr>
          <a:xfrm>
            <a:off x="2511277" y="5317528"/>
            <a:ext cx="2438400" cy="923330"/>
          </a:xfrm>
          <a:prstGeom prst="rect">
            <a:avLst/>
          </a:prstGeom>
          <a:noFill/>
        </p:spPr>
        <p:txBody>
          <a:bodyPr wrap="square" rtlCol="0">
            <a:spAutoFit/>
          </a:bodyPr>
          <a:lstStyle/>
          <a:p>
            <a:r>
              <a:rPr lang="en-US" dirty="0"/>
              <a:t>Left to Right – Dataset, correlation matrix and regression results</a:t>
            </a:r>
            <a:endParaRPr lang="en-SG" dirty="0"/>
          </a:p>
        </p:txBody>
      </p:sp>
      <p:sp>
        <p:nvSpPr>
          <p:cNvPr id="11" name="Rectangle 10"/>
          <p:cNvSpPr/>
          <p:nvPr/>
        </p:nvSpPr>
        <p:spPr>
          <a:xfrm>
            <a:off x="6934200" y="3907797"/>
            <a:ext cx="457200" cy="7404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058396" y="1583738"/>
            <a:ext cx="1628403" cy="9308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2356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Simple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16</a:t>
            </a:fld>
            <a:endParaRPr lang="en-US"/>
          </a:p>
        </p:txBody>
      </p:sp>
      <p:pic>
        <p:nvPicPr>
          <p:cNvPr id="7" name="Content Placeholder 6"/>
          <p:cNvPicPr>
            <a:picLocks noGrp="1" noChangeAspect="1"/>
          </p:cNvPicPr>
          <p:nvPr>
            <p:ph sz="quarter" idx="1"/>
          </p:nvPr>
        </p:nvPicPr>
        <p:blipFill rotWithShape="1">
          <a:blip r:embed="rId2"/>
          <a:srcRect l="17155" t="46922" r="55023" b="16615"/>
          <a:stretch/>
        </p:blipFill>
        <p:spPr>
          <a:xfrm>
            <a:off x="2762245" y="1219192"/>
            <a:ext cx="3619510" cy="2667008"/>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57200" y="3810000"/>
                <a:ext cx="8229600" cy="2554545"/>
              </a:xfrm>
              <a:prstGeom prst="rect">
                <a:avLst/>
              </a:prstGeom>
              <a:noFill/>
            </p:spPr>
            <p:txBody>
              <a:bodyPr wrap="square" rtlCol="0">
                <a:spAutoFit/>
              </a:bodyPr>
              <a:lstStyle/>
              <a:p>
                <a:r>
                  <a:rPr lang="en-US" sz="2000" b="1" dirty="0"/>
                  <a:t>Interpreting the regression model</a:t>
                </a:r>
                <a:r>
                  <a:rPr lang="en-US" sz="2000" dirty="0"/>
                  <a:t>:</a:t>
                </a:r>
              </a:p>
              <a:p>
                <a:pPr marL="285750" indent="-285750">
                  <a:buFont typeface="Arial" panose="020B0604020202020204" pitchFamily="34" charset="0"/>
                  <a:buChar char="•"/>
                </a:pPr>
                <a:r>
                  <a:rPr lang="en-US" sz="2000" dirty="0"/>
                  <a:t>The regression equation is </a:t>
                </a:r>
                <a14:m>
                  <m:oMath xmlns:m="http://schemas.openxmlformats.org/officeDocument/2006/math">
                    <m:r>
                      <a:rPr lang="en-US" sz="2000" b="0" i="1" smtClean="0">
                        <a:solidFill>
                          <a:srgbClr val="0000FF"/>
                        </a:solidFill>
                        <a:latin typeface="Cambria Math" panose="02040503050406030204" pitchFamily="18" charset="0"/>
                      </a:rPr>
                      <m:t>𝑦</m:t>
                    </m:r>
                    <m:r>
                      <a:rPr lang="en-US" sz="2000" b="0" i="1" smtClean="0">
                        <a:solidFill>
                          <a:srgbClr val="0000FF"/>
                        </a:solidFill>
                        <a:latin typeface="Cambria Math" panose="02040503050406030204" pitchFamily="18" charset="0"/>
                      </a:rPr>
                      <m:t>=42.5701+0.1976</m:t>
                    </m:r>
                    <m:r>
                      <a:rPr lang="en-US" sz="2000" b="0" i="1" smtClean="0">
                        <a:solidFill>
                          <a:srgbClr val="0000FF"/>
                        </a:solidFill>
                        <a:latin typeface="Cambria Math" panose="02040503050406030204" pitchFamily="18" charset="0"/>
                      </a:rPr>
                      <m:t>𝑥</m:t>
                    </m:r>
                    <m:r>
                      <a:rPr lang="en-US" sz="2000" b="0" i="1" smtClean="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ea typeface="Cambria Math" panose="02040503050406030204" pitchFamily="18" charset="0"/>
                      </a:rPr>
                      <m:t>𝜀</m:t>
                    </m:r>
                  </m:oMath>
                </a14:m>
                <a:endParaRPr lang="en-SG" sz="2000" dirty="0"/>
              </a:p>
              <a:p>
                <a:pPr marL="285750" indent="-285750">
                  <a:buFont typeface="Arial" panose="020B0604020202020204" pitchFamily="34" charset="0"/>
                  <a:buChar char="•"/>
                </a:pPr>
                <a14:m>
                  <m:oMath xmlns:m="http://schemas.openxmlformats.org/officeDocument/2006/math">
                    <m:r>
                      <a:rPr lang="en-US" sz="2000" b="0" i="1" smtClean="0">
                        <a:solidFill>
                          <a:srgbClr val="0000FF"/>
                        </a:solidFill>
                        <a:latin typeface="Cambria Math" panose="02040503050406030204" pitchFamily="18" charset="0"/>
                        <a:ea typeface="Cambria Math" panose="02040503050406030204" pitchFamily="18" charset="0"/>
                      </a:rPr>
                      <m:t>𝛽</m:t>
                    </m:r>
                    <m:r>
                      <a:rPr lang="en-US" sz="2000" b="0" i="1" smtClean="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0.197</m:t>
                    </m:r>
                    <m:r>
                      <a:rPr lang="en-US" sz="2000" i="1" smtClean="0">
                        <a:solidFill>
                          <a:srgbClr val="0000FF"/>
                        </a:solidFill>
                        <a:latin typeface="Cambria Math" panose="02040503050406030204" pitchFamily="18" charset="0"/>
                      </a:rPr>
                      <m:t>6</m:t>
                    </m:r>
                  </m:oMath>
                </a14:m>
                <a:r>
                  <a:rPr lang="en-SG" sz="2000" dirty="0"/>
                  <a:t> implies a </a:t>
                </a:r>
                <a:r>
                  <a:rPr lang="en-US" sz="2000" dirty="0"/>
                  <a:t>one unit increase in height leads to an expected increase of 0.1976 unit in weight.</a:t>
                </a:r>
              </a:p>
              <a:p>
                <a:pPr marL="285750" indent="-285750">
                  <a:buFont typeface="Arial" panose="020B0604020202020204" pitchFamily="34" charset="0"/>
                  <a:buChar char="•"/>
                </a:pP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rPr>
                      <m:t>𝛼</m:t>
                    </m:r>
                    <m:r>
                      <a:rPr lang="en-US" sz="2000" i="1">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42.5701</m:t>
                    </m:r>
                  </m:oMath>
                </a14:m>
                <a:r>
                  <a:rPr lang="en-SG" sz="2000" dirty="0"/>
                  <a:t> implies that when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=0</m:t>
                    </m:r>
                  </m:oMath>
                </a14:m>
                <a:r>
                  <a:rPr lang="en-SG" sz="2000" dirty="0"/>
                  <a:t>,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=42.5701</m:t>
                    </m:r>
                  </m:oMath>
                </a14:m>
                <a:r>
                  <a:rPr lang="en-SG" sz="2000" dirty="0"/>
                  <a:t> (danger of extrapolation).</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=19</m:t>
                    </m:r>
                  </m:oMath>
                </a14:m>
                <a:r>
                  <a:rPr lang="en-US" sz="2000" dirty="0"/>
                  <a:t> is the number of observations – Most of the dots, i.e., actual </a:t>
                </a:r>
                <a14:m>
                  <m:oMath xmlns:m="http://schemas.openxmlformats.org/officeDocument/2006/math">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e>
                    </m:d>
                  </m:oMath>
                </a14:m>
                <a:r>
                  <a:rPr lang="en-US" sz="2000" dirty="0"/>
                  <a:t> values, are close to the fitted line.</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3810000"/>
                <a:ext cx="8229600" cy="2554545"/>
              </a:xfrm>
              <a:prstGeom prst="rect">
                <a:avLst/>
              </a:prstGeom>
              <a:blipFill>
                <a:blip r:embed="rId3"/>
                <a:stretch>
                  <a:fillRect l="-741" t="-1193" b="-3341"/>
                </a:stretch>
              </a:blipFill>
            </p:spPr>
            <p:txBody>
              <a:bodyPr/>
              <a:lstStyle/>
              <a:p>
                <a:r>
                  <a:rPr lang="en-SG">
                    <a:noFill/>
                  </a:rPr>
                  <a:t> </a:t>
                </a:r>
              </a:p>
            </p:txBody>
          </p:sp>
        </mc:Fallback>
      </mc:AlternateContent>
    </p:spTree>
    <p:extLst>
      <p:ext uri="{BB962C8B-B14F-4D97-AF65-F5344CB8AC3E}">
        <p14:creationId xmlns:p14="http://schemas.microsoft.com/office/powerpoint/2010/main" val="32247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Simple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17</a:t>
            </a:fld>
            <a:endParaRPr lang="en-US"/>
          </a:p>
        </p:txBody>
      </p:sp>
      <p:sp>
        <p:nvSpPr>
          <p:cNvPr id="5" name="Content Placeholder 4"/>
          <p:cNvSpPr>
            <a:spLocks noGrp="1"/>
          </p:cNvSpPr>
          <p:nvPr>
            <p:ph sz="quarter" idx="1"/>
          </p:nvPr>
        </p:nvSpPr>
        <p:spPr>
          <a:xfrm>
            <a:off x="457200" y="1219200"/>
            <a:ext cx="8229600" cy="5137150"/>
          </a:xfrm>
        </p:spPr>
        <p:txBody>
          <a:bodyPr>
            <a:normAutofit/>
          </a:bodyPr>
          <a:lstStyle/>
          <a:p>
            <a:r>
              <a:rPr lang="en-US" dirty="0"/>
              <a:t>Is the regression model good?</a:t>
            </a:r>
          </a:p>
          <a:p>
            <a:pPr lvl="1"/>
            <a:r>
              <a:rPr lang="en-US" dirty="0"/>
              <a:t>Analysis of Variance:</a:t>
            </a:r>
          </a:p>
          <a:p>
            <a:pPr lvl="2"/>
            <a:r>
              <a:rPr lang="en-US" i="1" dirty="0"/>
              <a:t>F-value</a:t>
            </a:r>
            <a:r>
              <a:rPr lang="en-US" dirty="0"/>
              <a:t> = 57.08</a:t>
            </a:r>
          </a:p>
          <a:p>
            <a:pPr lvl="2"/>
            <a:r>
              <a:rPr lang="en-US" dirty="0"/>
              <a:t>The corresponding </a:t>
            </a:r>
            <a:r>
              <a:rPr lang="en-US" i="1" dirty="0"/>
              <a:t>p-value</a:t>
            </a:r>
            <a:r>
              <a:rPr lang="en-US" dirty="0"/>
              <a:t> is &lt; 0.0001, indicating that at least one of the independent variables is useful for predicting the dependent variable.</a:t>
            </a:r>
          </a:p>
          <a:p>
            <a:pPr lvl="2"/>
            <a:r>
              <a:rPr lang="en-US" dirty="0"/>
              <a:t>In this case, since there is only one independent variable, i.e., the value of height is useful for predicting the value of weight.</a:t>
            </a:r>
          </a:p>
          <a:p>
            <a:pPr lvl="1"/>
            <a:r>
              <a:rPr lang="en-US" dirty="0"/>
              <a:t>Regression coefficient:</a:t>
            </a:r>
          </a:p>
          <a:p>
            <a:pPr lvl="2"/>
            <a:r>
              <a:rPr lang="en-US" dirty="0"/>
              <a:t>The corresponding </a:t>
            </a:r>
            <a:r>
              <a:rPr lang="en-US" i="1" dirty="0"/>
              <a:t>p-value</a:t>
            </a:r>
            <a:r>
              <a:rPr lang="en-US" dirty="0"/>
              <a:t> for the intercept and regression coefficient is &lt; 0.0001.</a:t>
            </a:r>
          </a:p>
          <a:p>
            <a:pPr lvl="2"/>
            <a:r>
              <a:rPr lang="en-US" dirty="0"/>
              <a:t>We can reject the null hypotheses that the intercept and regression coefficient are zero.</a:t>
            </a:r>
          </a:p>
        </p:txBody>
      </p:sp>
    </p:spTree>
    <p:extLst>
      <p:ext uri="{BB962C8B-B14F-4D97-AF65-F5344CB8AC3E}">
        <p14:creationId xmlns:p14="http://schemas.microsoft.com/office/powerpoint/2010/main" val="289032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Simple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18</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229600" cy="5137150"/>
              </a:xfrm>
            </p:spPr>
            <p:txBody>
              <a:bodyPr>
                <a:normAutofit/>
              </a:bodyPr>
              <a:lstStyle/>
              <a:p>
                <a:pPr lvl="1"/>
                <a:r>
                  <a:rPr lang="en-US" dirty="0"/>
                  <a:t>R-Square:</a:t>
                </a:r>
              </a:p>
              <a:p>
                <a:pPr lvl="2"/>
                <a:r>
                  <a:rPr lang="en-US" dirty="0"/>
                  <a:t>Indicates the proportion of total variance explained by the independent variable.</a:t>
                </a:r>
              </a:p>
              <a:p>
                <a:pPr lvl="2"/>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=0.771</m:t>
                    </m:r>
                  </m:oMath>
                </a14:m>
                <a:endParaRPr lang="en-US" dirty="0"/>
              </a:p>
              <a:p>
                <a:pPr lvl="1"/>
                <a:r>
                  <a:rPr lang="en-US" dirty="0"/>
                  <a:t>Root Mean Squared Error (RMSE):</a:t>
                </a:r>
              </a:p>
              <a:p>
                <a:pPr lvl="2"/>
                <a:r>
                  <a:rPr lang="en-US" dirty="0"/>
                  <a:t>Recall that in linear regression, the goal is to minimize </a:t>
                </a:r>
                <a14:m>
                  <m:oMath xmlns:m="http://schemas.openxmlformats.org/officeDocument/2006/math">
                    <m:r>
                      <a:rPr lang="en-US" b="0" i="1" smtClean="0">
                        <a:latin typeface="Cambria Math" panose="02040503050406030204" pitchFamily="18" charset="0"/>
                      </a:rPr>
                      <m:t>𝑆𝑆𝐸</m:t>
                    </m:r>
                  </m:oMath>
                </a14:m>
                <a:r>
                  <a:rPr lang="en-US" dirty="0"/>
                  <a:t>.</a:t>
                </a:r>
              </a:p>
              <a:p>
                <a:pPr lvl="2"/>
                <a14:m>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m:t>
                            </m:r>
                          </m:den>
                        </m:f>
                      </m:e>
                    </m:rad>
                  </m:oMath>
                </a14:m>
                <a:endParaRPr lang="en-US" dirty="0"/>
              </a:p>
              <a:p>
                <a:pPr lvl="2"/>
                <a:r>
                  <a:rPr lang="en-US" dirty="0"/>
                  <a:t>Thus, a smaller value of </a:t>
                </a:r>
                <a14:m>
                  <m:oMath xmlns:m="http://schemas.openxmlformats.org/officeDocument/2006/math">
                    <m:r>
                      <a:rPr lang="en-US" b="0" i="1" smtClean="0">
                        <a:latin typeface="Cambria Math" panose="02040503050406030204" pitchFamily="18" charset="0"/>
                      </a:rPr>
                      <m:t>𝑅𝑀𝑆𝐸</m:t>
                    </m:r>
                  </m:oMath>
                </a14:m>
                <a:r>
                  <a:rPr lang="en-US" dirty="0"/>
                  <a:t>, i.e., close to 0.0, is better and indicates a model with better fit.</a:t>
                </a:r>
              </a:p>
              <a:p>
                <a:pPr lvl="2"/>
                <a14:m>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oMath>
                </a14:m>
                <a:r>
                  <a:rPr lang="en-US" dirty="0"/>
                  <a:t>2.391</a:t>
                </a:r>
              </a:p>
              <a:p>
                <a:pPr lvl="2"/>
                <a:r>
                  <a:rPr lang="en-US" dirty="0"/>
                  <a:t>If weight is in Pound, the </a:t>
                </a:r>
                <a14:m>
                  <m:oMath xmlns:m="http://schemas.openxmlformats.org/officeDocument/2006/math">
                    <m:r>
                      <a:rPr lang="en-US" i="1">
                        <a:latin typeface="Cambria Math" panose="02040503050406030204" pitchFamily="18" charset="0"/>
                      </a:rPr>
                      <m:t>𝑅𝑀𝑆𝐸</m:t>
                    </m:r>
                  </m:oMath>
                </a14:m>
                <a:r>
                  <a:rPr lang="en-US" dirty="0"/>
                  <a:t> would be 2.391 Pound (≈1.085 Kg).</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t="-949" r="-1185"/>
                </a:stretch>
              </a:blipFill>
            </p:spPr>
            <p:txBody>
              <a:bodyPr/>
              <a:lstStyle/>
              <a:p>
                <a:r>
                  <a:rPr lang="en-SG">
                    <a:noFill/>
                  </a:rPr>
                  <a:t> </a:t>
                </a:r>
              </a:p>
            </p:txBody>
          </p:sp>
        </mc:Fallback>
      </mc:AlternateContent>
    </p:spTree>
    <p:extLst>
      <p:ext uri="{BB962C8B-B14F-4D97-AF65-F5344CB8AC3E}">
        <p14:creationId xmlns:p14="http://schemas.microsoft.com/office/powerpoint/2010/main" val="159110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Recap…</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a:t>
            </a:fld>
            <a:endParaRPr lang="en-US"/>
          </a:p>
        </p:txBody>
      </p:sp>
      <p:sp>
        <p:nvSpPr>
          <p:cNvPr id="5" name="Content Placeholder 4"/>
          <p:cNvSpPr>
            <a:spLocks noGrp="1"/>
          </p:cNvSpPr>
          <p:nvPr>
            <p:ph sz="quarter" idx="1"/>
          </p:nvPr>
        </p:nvSpPr>
        <p:spPr>
          <a:xfrm>
            <a:off x="457200" y="1219200"/>
            <a:ext cx="8229600" cy="5638800"/>
          </a:xfrm>
        </p:spPr>
        <p:txBody>
          <a:bodyPr>
            <a:normAutofit/>
          </a:bodyPr>
          <a:lstStyle/>
          <a:p>
            <a:r>
              <a:rPr lang="en-US" dirty="0"/>
              <a:t>In the previous lecture, we learnt:</a:t>
            </a:r>
          </a:p>
          <a:p>
            <a:pPr lvl="1"/>
            <a:r>
              <a:rPr lang="en-US" dirty="0"/>
              <a:t>More about supervised learning and unsupervised learning.</a:t>
            </a:r>
          </a:p>
          <a:p>
            <a:pPr lvl="1"/>
            <a:r>
              <a:rPr lang="en-US" dirty="0"/>
              <a:t>How to perform data preparation with Pandas.</a:t>
            </a:r>
          </a:p>
          <a:p>
            <a:pPr lvl="1"/>
            <a:r>
              <a:rPr lang="en-US" dirty="0"/>
              <a:t>How to perform data </a:t>
            </a:r>
            <a:r>
              <a:rPr lang="en-US" dirty="0" err="1"/>
              <a:t>visualisation</a:t>
            </a:r>
            <a:r>
              <a:rPr lang="en-US" dirty="0"/>
              <a:t> with Matplotlib.</a:t>
            </a:r>
          </a:p>
          <a:p>
            <a:r>
              <a:rPr lang="en-US" dirty="0"/>
              <a:t>We now have sufficient                                    knowledge to build machine                                 learning models to enable smart                               </a:t>
            </a:r>
            <a:r>
              <a:rPr lang="en-US" dirty="0" err="1"/>
              <a:t>AIoT</a:t>
            </a:r>
            <a:r>
              <a:rPr lang="en-US" dirty="0"/>
              <a:t> systems.</a:t>
            </a:r>
          </a:p>
        </p:txBody>
      </p:sp>
      <p:pic>
        <p:nvPicPr>
          <p:cNvPr id="6" name="Picture 5"/>
          <p:cNvPicPr>
            <a:picLocks noChangeAspect="1"/>
          </p:cNvPicPr>
          <p:nvPr/>
        </p:nvPicPr>
        <p:blipFill rotWithShape="1">
          <a:blip r:embed="rId2"/>
          <a:srcRect l="26941" r="27133"/>
          <a:stretch/>
        </p:blipFill>
        <p:spPr>
          <a:xfrm>
            <a:off x="8124938" y="138000"/>
            <a:ext cx="942862" cy="928800"/>
          </a:xfrm>
          <a:prstGeom prst="rect">
            <a:avLst/>
          </a:prstGeom>
        </p:spPr>
      </p:pic>
      <p:grpSp>
        <p:nvGrpSpPr>
          <p:cNvPr id="20" name="Group 19">
            <a:extLst>
              <a:ext uri="{FF2B5EF4-FFF2-40B4-BE49-F238E27FC236}">
                <a16:creationId xmlns:a16="http://schemas.microsoft.com/office/drawing/2014/main" id="{A63E30FC-1F69-F61F-F3DA-F21C3517F33B}"/>
              </a:ext>
            </a:extLst>
          </p:cNvPr>
          <p:cNvGrpSpPr/>
          <p:nvPr/>
        </p:nvGrpSpPr>
        <p:grpSpPr>
          <a:xfrm>
            <a:off x="5486400" y="3088655"/>
            <a:ext cx="3547799" cy="3168000"/>
            <a:chOff x="3657600" y="2286000"/>
            <a:chExt cx="3547799" cy="3168000"/>
          </a:xfrm>
        </p:grpSpPr>
        <p:sp>
          <p:nvSpPr>
            <p:cNvPr id="33" name="Rectangle 32">
              <a:extLst>
                <a:ext uri="{FF2B5EF4-FFF2-40B4-BE49-F238E27FC236}">
                  <a16:creationId xmlns:a16="http://schemas.microsoft.com/office/drawing/2014/main" id="{A5347B3A-35D2-0752-AF7F-5BAB4BE93B12}"/>
                </a:ext>
              </a:extLst>
            </p:cNvPr>
            <p:cNvSpPr>
              <a:spLocks noChangeArrowheads="1"/>
            </p:cNvSpPr>
            <p:nvPr/>
          </p:nvSpPr>
          <p:spPr bwMode="auto">
            <a:xfrm>
              <a:off x="3657601" y="5239106"/>
              <a:ext cx="3547798" cy="214894"/>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000" b="1" dirty="0"/>
                <a:t>Introduction to Artificial Intelligence of Things</a:t>
              </a:r>
            </a:p>
          </p:txBody>
        </p:sp>
        <p:sp>
          <p:nvSpPr>
            <p:cNvPr id="34" name="Text Box 10">
              <a:extLst>
                <a:ext uri="{FF2B5EF4-FFF2-40B4-BE49-F238E27FC236}">
                  <a16:creationId xmlns:a16="http://schemas.microsoft.com/office/drawing/2014/main" id="{EFD639F2-D02B-7B97-FD04-17175D11FCD4}"/>
                </a:ext>
              </a:extLst>
            </p:cNvPr>
            <p:cNvSpPr txBox="1">
              <a:spLocks noChangeArrowheads="1"/>
            </p:cNvSpPr>
            <p:nvPr/>
          </p:nvSpPr>
          <p:spPr bwMode="auto">
            <a:xfrm rot="5400000" flipV="1">
              <a:off x="5304559" y="3068221"/>
              <a:ext cx="214895" cy="3040971"/>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Architecture, Design and Protocols</a:t>
              </a:r>
            </a:p>
          </p:txBody>
        </p:sp>
        <p:sp>
          <p:nvSpPr>
            <p:cNvPr id="35" name="Text Box 10">
              <a:extLst>
                <a:ext uri="{FF2B5EF4-FFF2-40B4-BE49-F238E27FC236}">
                  <a16:creationId xmlns:a16="http://schemas.microsoft.com/office/drawing/2014/main" id="{49D71E92-55AE-40D0-D844-65BEEC5E593A}"/>
                </a:ext>
              </a:extLst>
            </p:cNvPr>
            <p:cNvSpPr txBox="1">
              <a:spLocks noChangeArrowheads="1"/>
            </p:cNvSpPr>
            <p:nvPr/>
          </p:nvSpPr>
          <p:spPr bwMode="auto">
            <a:xfrm rot="5400000" flipV="1">
              <a:off x="5304559" y="3354002"/>
              <a:ext cx="214895" cy="3040970"/>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Pervasive Computing</a:t>
              </a:r>
            </a:p>
          </p:txBody>
        </p:sp>
        <p:sp>
          <p:nvSpPr>
            <p:cNvPr id="36" name="Rectangle 35">
              <a:extLst>
                <a:ext uri="{FF2B5EF4-FFF2-40B4-BE49-F238E27FC236}">
                  <a16:creationId xmlns:a16="http://schemas.microsoft.com/office/drawing/2014/main" id="{221A0A2A-83D5-BF65-F000-353F277F5749}"/>
                </a:ext>
              </a:extLst>
            </p:cNvPr>
            <p:cNvSpPr/>
            <p:nvPr/>
          </p:nvSpPr>
          <p:spPr>
            <a:xfrm>
              <a:off x="3930508" y="2500752"/>
              <a:ext cx="1590735"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IoT Development</a:t>
              </a:r>
              <a:endParaRPr lang="en-SG" sz="1000" dirty="0">
                <a:solidFill>
                  <a:srgbClr val="0000FF"/>
                </a:solidFill>
              </a:endParaRPr>
            </a:p>
          </p:txBody>
        </p:sp>
        <p:sp>
          <p:nvSpPr>
            <p:cNvPr id="37" name="AutoShape 13">
              <a:extLst>
                <a:ext uri="{FF2B5EF4-FFF2-40B4-BE49-F238E27FC236}">
                  <a16:creationId xmlns:a16="http://schemas.microsoft.com/office/drawing/2014/main" id="{077E6948-EEE6-72DF-192D-24D9F4F28DB8}"/>
                </a:ext>
              </a:extLst>
            </p:cNvPr>
            <p:cNvSpPr>
              <a:spLocks noChangeArrowheads="1"/>
            </p:cNvSpPr>
            <p:nvPr/>
          </p:nvSpPr>
          <p:spPr bwMode="auto">
            <a:xfrm>
              <a:off x="3657600" y="2286000"/>
              <a:ext cx="3547799" cy="170892"/>
            </a:xfrm>
            <a:prstGeom prst="triangle">
              <a:avLst>
                <a:gd name="adj" fmla="val 50000"/>
              </a:avLst>
            </a:prstGeom>
            <a:solidFill>
              <a:srgbClr val="EAEAEA"/>
            </a:solidFill>
            <a:ln w="9525">
              <a:solidFill>
                <a:schemeClr val="tx1"/>
              </a:solidFill>
              <a:miter lim="800000"/>
              <a:headEnd/>
              <a:tailEnd/>
            </a:ln>
            <a:effectLst/>
            <a:scene3d>
              <a:camera prst="orthographicFront"/>
              <a:lightRig rig="threePt" dir="t"/>
            </a:scene3d>
            <a:sp3d>
              <a:bevelT/>
            </a:sp3d>
          </p:spPr>
          <p:txBody>
            <a:bodyPr wrap="none" lIns="3600" tIns="3600" rIns="3600" bIns="3600" anchor="ctr"/>
            <a:lstStyle/>
            <a:p>
              <a:pPr algn="ctr">
                <a:defRPr/>
              </a:pPr>
              <a:endParaRPr lang="en-US" sz="1000" b="1" dirty="0"/>
            </a:p>
          </p:txBody>
        </p:sp>
        <p:sp>
          <p:nvSpPr>
            <p:cNvPr id="38" name="Rectangle 37">
              <a:extLst>
                <a:ext uri="{FF2B5EF4-FFF2-40B4-BE49-F238E27FC236}">
                  <a16:creationId xmlns:a16="http://schemas.microsoft.com/office/drawing/2014/main" id="{119B7BF6-C6F8-DFB5-8B06-3A9FB9BF1AA5}"/>
                </a:ext>
              </a:extLst>
            </p:cNvPr>
            <p:cNvSpPr/>
            <p:nvPr/>
          </p:nvSpPr>
          <p:spPr>
            <a:xfrm>
              <a:off x="3820636" y="4404647"/>
              <a:ext cx="3189829" cy="765133"/>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Technical Concepts</a:t>
              </a:r>
              <a:endParaRPr lang="en-SG" sz="1000" dirty="0">
                <a:solidFill>
                  <a:srgbClr val="0000FF"/>
                </a:solidFill>
              </a:endParaRPr>
            </a:p>
          </p:txBody>
        </p:sp>
        <p:sp>
          <p:nvSpPr>
            <p:cNvPr id="39" name="Text Box 10">
              <a:extLst>
                <a:ext uri="{FF2B5EF4-FFF2-40B4-BE49-F238E27FC236}">
                  <a16:creationId xmlns:a16="http://schemas.microsoft.com/office/drawing/2014/main" id="{E7320F46-174A-CCCC-C7C6-DC724A927386}"/>
                </a:ext>
              </a:extLst>
            </p:cNvPr>
            <p:cNvSpPr txBox="1">
              <a:spLocks noChangeArrowheads="1"/>
            </p:cNvSpPr>
            <p:nvPr/>
          </p:nvSpPr>
          <p:spPr bwMode="auto">
            <a:xfrm flipV="1">
              <a:off x="400075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Microcontroller</a:t>
              </a:r>
            </a:p>
          </p:txBody>
        </p:sp>
        <p:sp>
          <p:nvSpPr>
            <p:cNvPr id="40" name="Text Box 10">
              <a:extLst>
                <a:ext uri="{FF2B5EF4-FFF2-40B4-BE49-F238E27FC236}">
                  <a16:creationId xmlns:a16="http://schemas.microsoft.com/office/drawing/2014/main" id="{DF869F34-2003-A034-8045-9E9982B69BA7}"/>
                </a:ext>
              </a:extLst>
            </p:cNvPr>
            <p:cNvSpPr txBox="1">
              <a:spLocks noChangeArrowheads="1"/>
            </p:cNvSpPr>
            <p:nvPr/>
          </p:nvSpPr>
          <p:spPr bwMode="auto">
            <a:xfrm flipV="1">
              <a:off x="4376448"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Computer</a:t>
              </a:r>
            </a:p>
          </p:txBody>
        </p:sp>
        <p:sp>
          <p:nvSpPr>
            <p:cNvPr id="41" name="Text Box 10">
              <a:extLst>
                <a:ext uri="{FF2B5EF4-FFF2-40B4-BE49-F238E27FC236}">
                  <a16:creationId xmlns:a16="http://schemas.microsoft.com/office/drawing/2014/main" id="{3D75425A-0A36-BAF4-325F-F5FCE0BC49C1}"/>
                </a:ext>
              </a:extLst>
            </p:cNvPr>
            <p:cNvSpPr txBox="1">
              <a:spLocks noChangeArrowheads="1"/>
            </p:cNvSpPr>
            <p:nvPr/>
          </p:nvSpPr>
          <p:spPr bwMode="auto">
            <a:xfrm flipV="1">
              <a:off x="475922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Backend Integration</a:t>
              </a:r>
            </a:p>
          </p:txBody>
        </p:sp>
        <p:sp>
          <p:nvSpPr>
            <p:cNvPr id="42" name="Text Box 10">
              <a:extLst>
                <a:ext uri="{FF2B5EF4-FFF2-40B4-BE49-F238E27FC236}">
                  <a16:creationId xmlns:a16="http://schemas.microsoft.com/office/drawing/2014/main" id="{C6E4E5FC-4005-167F-42FA-44015AB24504}"/>
                </a:ext>
              </a:extLst>
            </p:cNvPr>
            <p:cNvSpPr txBox="1">
              <a:spLocks noChangeArrowheads="1"/>
            </p:cNvSpPr>
            <p:nvPr/>
          </p:nvSpPr>
          <p:spPr bwMode="auto">
            <a:xfrm flipV="1">
              <a:off x="5142006" y="2573852"/>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Android Development for IoT</a:t>
              </a:r>
            </a:p>
          </p:txBody>
        </p:sp>
        <p:sp>
          <p:nvSpPr>
            <p:cNvPr id="43" name="Text Box 10">
              <a:extLst>
                <a:ext uri="{FF2B5EF4-FFF2-40B4-BE49-F238E27FC236}">
                  <a16:creationId xmlns:a16="http://schemas.microsoft.com/office/drawing/2014/main" id="{A3EB4738-80E3-1583-9140-112A15EF7B87}"/>
                </a:ext>
              </a:extLst>
            </p:cNvPr>
            <p:cNvSpPr txBox="1">
              <a:spLocks noChangeArrowheads="1"/>
            </p:cNvSpPr>
            <p:nvPr/>
          </p:nvSpPr>
          <p:spPr bwMode="auto">
            <a:xfrm flipV="1">
              <a:off x="5723901"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Data Preprocessing</a:t>
              </a:r>
            </a:p>
          </p:txBody>
        </p:sp>
        <p:sp>
          <p:nvSpPr>
            <p:cNvPr id="45" name="Text Box 10">
              <a:extLst>
                <a:ext uri="{FF2B5EF4-FFF2-40B4-BE49-F238E27FC236}">
                  <a16:creationId xmlns:a16="http://schemas.microsoft.com/office/drawing/2014/main" id="{572070BA-BCA7-4555-7F7A-CDDECD66C2A8}"/>
                </a:ext>
              </a:extLst>
            </p:cNvPr>
            <p:cNvSpPr txBox="1">
              <a:spLocks noChangeArrowheads="1"/>
            </p:cNvSpPr>
            <p:nvPr/>
          </p:nvSpPr>
          <p:spPr bwMode="auto">
            <a:xfrm flipV="1">
              <a:off x="6113769" y="2577713"/>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Machine Learning for IoT Data</a:t>
              </a:r>
            </a:p>
          </p:txBody>
        </p:sp>
        <p:sp>
          <p:nvSpPr>
            <p:cNvPr id="46" name="Text Box 10">
              <a:extLst>
                <a:ext uri="{FF2B5EF4-FFF2-40B4-BE49-F238E27FC236}">
                  <a16:creationId xmlns:a16="http://schemas.microsoft.com/office/drawing/2014/main" id="{C90F86DA-D7DB-5ACE-9363-9D9C97CD07C9}"/>
                </a:ext>
              </a:extLst>
            </p:cNvPr>
            <p:cNvSpPr txBox="1">
              <a:spLocks noChangeArrowheads="1"/>
            </p:cNvSpPr>
            <p:nvPr/>
          </p:nvSpPr>
          <p:spPr bwMode="auto">
            <a:xfrm flipV="1">
              <a:off x="6503637" y="2584991"/>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Computer Vision for IoT</a:t>
              </a:r>
            </a:p>
          </p:txBody>
        </p:sp>
        <p:sp>
          <p:nvSpPr>
            <p:cNvPr id="47" name="Rectangle 46">
              <a:extLst>
                <a:ext uri="{FF2B5EF4-FFF2-40B4-BE49-F238E27FC236}">
                  <a16:creationId xmlns:a16="http://schemas.microsoft.com/office/drawing/2014/main" id="{9BAAD02A-4725-CE6A-FB18-D57306AB74C8}"/>
                </a:ext>
              </a:extLst>
            </p:cNvPr>
            <p:cNvSpPr/>
            <p:nvPr/>
          </p:nvSpPr>
          <p:spPr>
            <a:xfrm>
              <a:off x="5653651" y="2500752"/>
              <a:ext cx="1239854"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bIns="18000" rtlCol="0" anchor="b" anchorCtr="0"/>
            <a:lstStyle/>
            <a:p>
              <a:pPr algn="ctr"/>
              <a:r>
                <a:rPr lang="en-US" sz="1000" dirty="0">
                  <a:solidFill>
                    <a:srgbClr val="0000FF"/>
                  </a:solidFill>
                </a:rPr>
                <a:t>AI Machine Learning</a:t>
              </a:r>
              <a:endParaRPr lang="en-SG" sz="1000" dirty="0">
                <a:solidFill>
                  <a:srgbClr val="0000FF"/>
                </a:solidFill>
              </a:endParaRPr>
            </a:p>
          </p:txBody>
        </p:sp>
      </p:grpSp>
    </p:spTree>
    <p:extLst>
      <p:ext uri="{BB962C8B-B14F-4D97-AF65-F5344CB8AC3E}">
        <p14:creationId xmlns:p14="http://schemas.microsoft.com/office/powerpoint/2010/main" val="368610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Validating the Assumptions of Linear Regression</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19</a:t>
            </a:fld>
            <a:endParaRPr lang="en-US"/>
          </a:p>
        </p:txBody>
      </p:sp>
      <p:sp>
        <p:nvSpPr>
          <p:cNvPr id="5" name="Content Placeholder 4"/>
          <p:cNvSpPr>
            <a:spLocks noGrp="1"/>
          </p:cNvSpPr>
          <p:nvPr>
            <p:ph sz="quarter" idx="1"/>
          </p:nvPr>
        </p:nvSpPr>
        <p:spPr/>
        <p:txBody>
          <a:bodyPr>
            <a:normAutofit/>
          </a:bodyPr>
          <a:lstStyle/>
          <a:p>
            <a:r>
              <a:rPr lang="en-US" dirty="0"/>
              <a:t>Linear regression has </a:t>
            </a:r>
            <a:r>
              <a:rPr lang="en-US" u="sng" dirty="0"/>
              <a:t>five</a:t>
            </a:r>
            <a:r>
              <a:rPr lang="en-US" dirty="0"/>
              <a:t> key assumptions.</a:t>
            </a:r>
          </a:p>
          <a:p>
            <a:r>
              <a:rPr lang="en-US" dirty="0"/>
              <a:t>Linear relationship:</a:t>
            </a:r>
          </a:p>
          <a:p>
            <a:pPr lvl="1"/>
            <a:r>
              <a:rPr lang="en-US" dirty="0"/>
              <a:t>Relationship between the independent and dependent variables is linear – Check regression line for linearity.</a:t>
            </a:r>
          </a:p>
          <a:p>
            <a:r>
              <a:rPr lang="en-US" dirty="0"/>
              <a:t>Homoscedasticity:</a:t>
            </a:r>
          </a:p>
          <a:p>
            <a:pPr lvl="1"/>
            <a:r>
              <a:rPr lang="en-US" dirty="0"/>
              <a:t>Residuals are equal across the regression line.</a:t>
            </a:r>
          </a:p>
          <a:p>
            <a:pPr lvl="1"/>
            <a:r>
              <a:rPr lang="en-SG" dirty="0"/>
              <a:t>Scatter plots between residuals and predicted values are used to confirm this assumption. </a:t>
            </a:r>
          </a:p>
          <a:p>
            <a:pPr lvl="1"/>
            <a:r>
              <a:rPr lang="en-SG" dirty="0"/>
              <a:t>Any pattern would result in a violation of this assumption and point toward a poor fitting model.</a:t>
            </a:r>
          </a:p>
          <a:p>
            <a:pPr lvl="1"/>
            <a:r>
              <a:rPr lang="en-US" dirty="0"/>
              <a:t>Refer to sample source file </a:t>
            </a:r>
            <a:r>
              <a:rPr lang="en-US" dirty="0">
                <a:solidFill>
                  <a:srgbClr val="0000FF"/>
                </a:solidFill>
                <a:latin typeface="Consolas" panose="020B0609020204030204" pitchFamily="49" charset="0"/>
              </a:rPr>
              <a:t>src02</a:t>
            </a:r>
            <a:r>
              <a:rPr lang="en-US" dirty="0"/>
              <a:t> for the example.</a:t>
            </a:r>
          </a:p>
        </p:txBody>
      </p:sp>
    </p:spTree>
    <p:extLst>
      <p:ext uri="{BB962C8B-B14F-4D97-AF65-F5344CB8AC3E}">
        <p14:creationId xmlns:p14="http://schemas.microsoft.com/office/powerpoint/2010/main" val="46871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Validating the Assumptions of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20</a:t>
            </a:fld>
            <a:endParaRPr lang="en-US"/>
          </a:p>
        </p:txBody>
      </p:sp>
      <p:sp>
        <p:nvSpPr>
          <p:cNvPr id="5" name="Content Placeholder 4"/>
          <p:cNvSpPr>
            <a:spLocks noGrp="1"/>
          </p:cNvSpPr>
          <p:nvPr>
            <p:ph sz="quarter" idx="1"/>
          </p:nvPr>
        </p:nvSpPr>
        <p:spPr>
          <a:xfrm>
            <a:off x="457200" y="3054273"/>
            <a:ext cx="8229600" cy="3041727"/>
          </a:xfrm>
        </p:spPr>
        <p:txBody>
          <a:bodyPr/>
          <a:lstStyle/>
          <a:p>
            <a:pPr lvl="1"/>
            <a:r>
              <a:rPr lang="en-US" dirty="0"/>
              <a:t>We can also check the normality of the residuals using a Q-Q plot – Data points must fall (approximately) on a straight line for normal distribution.</a:t>
            </a:r>
          </a:p>
          <a:p>
            <a:pPr lvl="1"/>
            <a:r>
              <a:rPr lang="en-US" dirty="0"/>
              <a:t>Refer to sample source file </a:t>
            </a:r>
            <a:r>
              <a:rPr lang="en-US" dirty="0">
                <a:solidFill>
                  <a:srgbClr val="0000FF"/>
                </a:solidFill>
                <a:latin typeface="Consolas" panose="020B0609020204030204" pitchFamily="49" charset="0"/>
              </a:rPr>
              <a:t>src03</a:t>
            </a:r>
            <a:r>
              <a:rPr lang="en-US" dirty="0"/>
              <a:t> for the example.</a:t>
            </a:r>
          </a:p>
          <a:p>
            <a:endParaRPr lang="en-SG" dirty="0"/>
          </a:p>
        </p:txBody>
      </p:sp>
      <p:pic>
        <p:nvPicPr>
          <p:cNvPr id="6" name="Picture 4" descr="Image result for Homoscedasticity">
            <a:extLst>
              <a:ext uri="{FF2B5EF4-FFF2-40B4-BE49-F238E27FC236}">
                <a16:creationId xmlns:a16="http://schemas.microsoft.com/office/drawing/2014/main" id="{6A6CF7A8-49C7-4D96-8716-210804EF95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7" b="2625"/>
          <a:stretch/>
        </p:blipFill>
        <p:spPr bwMode="auto">
          <a:xfrm>
            <a:off x="457200" y="1366274"/>
            <a:ext cx="5675583" cy="1529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17199" t="41666" r="54686" b="21872"/>
          <a:stretch/>
        </p:blipFill>
        <p:spPr>
          <a:xfrm>
            <a:off x="6288230" y="1366275"/>
            <a:ext cx="2398570" cy="1748958"/>
          </a:xfrm>
          <a:prstGeom prst="rect">
            <a:avLst/>
          </a:prstGeom>
        </p:spPr>
      </p:pic>
      <p:pic>
        <p:nvPicPr>
          <p:cNvPr id="8" name="Picture 2" descr="https://upload.wikimedia.org/wikipedia/commons/thumb/0/08/Normal_normal_qq.svg/800px-Normal_normal_qq.svg.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9767" y="4572000"/>
            <a:ext cx="1975304" cy="17283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a:srcRect l="17199" t="51042" r="54686" b="13537"/>
          <a:stretch/>
        </p:blipFill>
        <p:spPr>
          <a:xfrm>
            <a:off x="4570320" y="4572000"/>
            <a:ext cx="2440080" cy="1728391"/>
          </a:xfrm>
          <a:prstGeom prst="rect">
            <a:avLst/>
          </a:prstGeom>
        </p:spPr>
      </p:pic>
    </p:spTree>
    <p:extLst>
      <p:ext uri="{BB962C8B-B14F-4D97-AF65-F5344CB8AC3E}">
        <p14:creationId xmlns:p14="http://schemas.microsoft.com/office/powerpoint/2010/main" val="291888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Validating the Assumptions of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Auto-correlation</a:t>
                </a:r>
              </a:p>
              <a:p>
                <a:pPr lvl="1"/>
                <a:r>
                  <a:rPr lang="en-US" dirty="0"/>
                  <a:t>Residuals must be independent from each other.</a:t>
                </a:r>
              </a:p>
              <a:p>
                <a:pPr lvl="1"/>
                <a:r>
                  <a:rPr lang="en-SG" dirty="0"/>
                  <a:t>Scatter plots between residuals and predicted values – </a:t>
                </a:r>
                <a:r>
                  <a:rPr lang="en-US" dirty="0"/>
                  <a:t>Residuals are randomly distributed with no pattern.</a:t>
                </a:r>
              </a:p>
              <a:p>
                <a:pPr lvl="1"/>
                <a:r>
                  <a:rPr lang="en-US" dirty="0"/>
                  <a:t>We can also use the Durbin-Watson test to </a:t>
                </a:r>
                <a:r>
                  <a:rPr lang="en-SG" dirty="0"/>
                  <a:t>test the null hypothesis that the residuals are not linearly auto-correlated:</a:t>
                </a:r>
              </a:p>
              <a:p>
                <a:pPr lvl="2"/>
                <a:r>
                  <a:rPr lang="en-US" dirty="0"/>
                  <a:t>The test statistic lies in the range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m:t>
                    </m:r>
                  </m:oMath>
                </a14:m>
                <a:r>
                  <a:rPr lang="en-US" dirty="0"/>
                  <a:t> and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≈2</m:t>
                    </m:r>
                  </m:oMath>
                </a14:m>
                <a:r>
                  <a:rPr lang="en-US" dirty="0"/>
                  <a:t> indicates no autocorrelation.</a:t>
                </a:r>
              </a:p>
              <a:p>
                <a:pPr lvl="2"/>
                <a14:m>
                  <m:oMath xmlns:m="http://schemas.openxmlformats.org/officeDocument/2006/math">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2</m:t>
                    </m:r>
                  </m:oMath>
                </a14:m>
                <a:r>
                  <a:rPr lang="en-US" dirty="0"/>
                  <a:t> and </a:t>
                </a:r>
                <a14:m>
                  <m:oMath xmlns:m="http://schemas.openxmlformats.org/officeDocument/2006/math">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2 </m:t>
                    </m:r>
                  </m:oMath>
                </a14:m>
                <a:r>
                  <a:rPr lang="en-US" dirty="0"/>
                  <a:t>indicates positive and negative autocorrelation</a:t>
                </a:r>
              </a:p>
              <a:p>
                <a:pPr lvl="2"/>
                <a:r>
                  <a:rPr lang="en-US" dirty="0"/>
                  <a:t>In our example,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=2.643</m:t>
                    </m:r>
                  </m:oMath>
                </a14:m>
                <a:r>
                  <a:rPr lang="en-US" dirty="0"/>
                  <a:t>.</a:t>
                </a:r>
              </a:p>
              <a:p>
                <a:endParaRPr lang="en-US" dirty="0"/>
              </a:p>
              <a:p>
                <a:pPr lvl="2"/>
                <a:endParaRPr lang="en-SG"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pic>
        <p:nvPicPr>
          <p:cNvPr id="7" name="Picture 6"/>
          <p:cNvPicPr>
            <a:picLocks noChangeAspect="1"/>
          </p:cNvPicPr>
          <p:nvPr/>
        </p:nvPicPr>
        <p:blipFill rotWithShape="1">
          <a:blip r:embed="rId3"/>
          <a:srcRect l="16398" t="63705" r="60176" b="20834"/>
          <a:stretch/>
        </p:blipFill>
        <p:spPr>
          <a:xfrm>
            <a:off x="533400" y="5078185"/>
            <a:ext cx="3444629" cy="1278166"/>
          </a:xfrm>
          <a:prstGeom prst="rect">
            <a:avLst/>
          </a:prstGeom>
        </p:spPr>
      </p:pic>
      <p:pic>
        <p:nvPicPr>
          <p:cNvPr id="1026" name="Picture 2" descr="Simulation of the Linear Regression Model with Autocorrelated Errors | by  Audhi Aprilliant | Towards Data Science"/>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918" t="4385" r="1468" b="8465"/>
          <a:stretch/>
        </p:blipFill>
        <p:spPr bwMode="auto">
          <a:xfrm>
            <a:off x="3978029" y="4876799"/>
            <a:ext cx="4937371"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7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Validating the Assumptions of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22</a:t>
            </a:fld>
            <a:endParaRPr lang="en-US"/>
          </a:p>
        </p:txBody>
      </p:sp>
      <p:sp>
        <p:nvSpPr>
          <p:cNvPr id="5" name="Content Placeholder 4"/>
          <p:cNvSpPr>
            <a:spLocks noGrp="1"/>
          </p:cNvSpPr>
          <p:nvPr>
            <p:ph sz="quarter" idx="1"/>
          </p:nvPr>
        </p:nvSpPr>
        <p:spPr>
          <a:xfrm>
            <a:off x="457200" y="1219200"/>
            <a:ext cx="8229600" cy="5257800"/>
          </a:xfrm>
        </p:spPr>
        <p:txBody>
          <a:bodyPr/>
          <a:lstStyle/>
          <a:p>
            <a:r>
              <a:rPr lang="en-US" dirty="0"/>
              <a:t>Multivariate normality:</a:t>
            </a:r>
          </a:p>
          <a:p>
            <a:pPr lvl="1"/>
            <a:r>
              <a:rPr lang="en-US" dirty="0"/>
              <a:t>Residuals must be normally distributed.</a:t>
            </a:r>
          </a:p>
          <a:p>
            <a:pPr lvl="1"/>
            <a:r>
              <a:rPr lang="en-US" dirty="0"/>
              <a:t>We can perform visual/graphical test to check for normality of the data using Q-Q plot and also histogram.</a:t>
            </a:r>
          </a:p>
          <a:p>
            <a:pPr lvl="1"/>
            <a:r>
              <a:rPr lang="en-US" dirty="0"/>
              <a:t>We can also validates statistically using                                the Kolmogorov–Smirnov test.</a:t>
            </a:r>
            <a:endParaRPr lang="en-SG" dirty="0"/>
          </a:p>
          <a:p>
            <a:pPr lvl="1"/>
            <a:r>
              <a:rPr lang="en-US" dirty="0"/>
              <a:t>Refer to sample source file </a:t>
            </a:r>
            <a:r>
              <a:rPr lang="en-US" dirty="0">
                <a:solidFill>
                  <a:srgbClr val="0000FF"/>
                </a:solidFill>
                <a:latin typeface="Consolas" panose="020B0609020204030204" pitchFamily="49" charset="0"/>
              </a:rPr>
              <a:t>src04</a:t>
            </a:r>
            <a:r>
              <a:rPr lang="en-US" dirty="0"/>
              <a:t>                                (similar to </a:t>
            </a:r>
            <a:r>
              <a:rPr lang="en-US" dirty="0">
                <a:solidFill>
                  <a:srgbClr val="0000FF"/>
                </a:solidFill>
                <a:latin typeface="Consolas" panose="020B0609020204030204" pitchFamily="49" charset="0"/>
              </a:rPr>
              <a:t>src03</a:t>
            </a:r>
            <a:r>
              <a:rPr lang="en-US" dirty="0"/>
              <a:t>) for the example.</a:t>
            </a:r>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p:txBody>
      </p:sp>
      <p:pic>
        <p:nvPicPr>
          <p:cNvPr id="16" name="Picture 15">
            <a:extLst>
              <a:ext uri="{FF2B5EF4-FFF2-40B4-BE49-F238E27FC236}">
                <a16:creationId xmlns:a16="http://schemas.microsoft.com/office/drawing/2014/main" id="{AE856362-D9D9-E74F-171F-8F26E8FF3193}"/>
              </a:ext>
            </a:extLst>
          </p:cNvPr>
          <p:cNvPicPr>
            <a:picLocks noChangeAspect="1"/>
          </p:cNvPicPr>
          <p:nvPr/>
        </p:nvPicPr>
        <p:blipFill>
          <a:blip r:embed="rId2"/>
          <a:stretch>
            <a:fillRect/>
          </a:stretch>
        </p:blipFill>
        <p:spPr>
          <a:xfrm>
            <a:off x="5781869" y="2844669"/>
            <a:ext cx="3276600" cy="3461270"/>
          </a:xfrm>
          <a:prstGeom prst="rect">
            <a:avLst/>
          </a:prstGeom>
        </p:spPr>
      </p:pic>
    </p:spTree>
    <p:extLst>
      <p:ext uri="{BB962C8B-B14F-4D97-AF65-F5344CB8AC3E}">
        <p14:creationId xmlns:p14="http://schemas.microsoft.com/office/powerpoint/2010/main" val="3781343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CC79-E603-7E24-7058-E1E148987168}"/>
              </a:ext>
            </a:extLst>
          </p:cNvPr>
          <p:cNvSpPr>
            <a:spLocks noGrp="1"/>
          </p:cNvSpPr>
          <p:nvPr>
            <p:ph type="title"/>
          </p:nvPr>
        </p:nvSpPr>
        <p:spPr/>
        <p:txBody>
          <a:bodyPr>
            <a:noAutofit/>
          </a:bodyPr>
          <a:lstStyle/>
          <a:p>
            <a:r>
              <a:rPr lang="en-US" dirty="0"/>
              <a:t>Validating the Assumptions of Linear Regression (cont.)</a:t>
            </a:r>
            <a:endParaRPr lang="en-SG" dirty="0"/>
          </a:p>
        </p:txBody>
      </p:sp>
      <p:sp>
        <p:nvSpPr>
          <p:cNvPr id="3" name="Footer Placeholder 2">
            <a:extLst>
              <a:ext uri="{FF2B5EF4-FFF2-40B4-BE49-F238E27FC236}">
                <a16:creationId xmlns:a16="http://schemas.microsoft.com/office/drawing/2014/main" id="{97F2B5DD-E5A2-D742-A5D9-5FDC1E50EF73}"/>
              </a:ext>
            </a:extLst>
          </p:cNvPr>
          <p:cNvSpPr>
            <a:spLocks noGrp="1"/>
          </p:cNvSpPr>
          <p:nvPr>
            <p:ph type="ftr" sz="quarter" idx="11"/>
          </p:nvPr>
        </p:nvSpPr>
        <p:spPr/>
        <p:txBody>
          <a:bodyPr/>
          <a:lstStyle/>
          <a:p>
            <a:r>
              <a:rPr lang="en-US"/>
              <a:t>IS4151/IS5451 (AY 24/25 S2) Lecture 10 – Machine Learning for IoT Data (I)</a:t>
            </a:r>
          </a:p>
        </p:txBody>
      </p:sp>
      <p:sp>
        <p:nvSpPr>
          <p:cNvPr id="4" name="Slide Number Placeholder 3">
            <a:extLst>
              <a:ext uri="{FF2B5EF4-FFF2-40B4-BE49-F238E27FC236}">
                <a16:creationId xmlns:a16="http://schemas.microsoft.com/office/drawing/2014/main" id="{0769A52D-A799-FEC4-B918-0A74EF779A3B}"/>
              </a:ext>
            </a:extLst>
          </p:cNvPr>
          <p:cNvSpPr>
            <a:spLocks noGrp="1"/>
          </p:cNvSpPr>
          <p:nvPr>
            <p:ph type="sldNum" sz="quarter" idx="12"/>
          </p:nvPr>
        </p:nvSpPr>
        <p:spPr/>
        <p:txBody>
          <a:bodyPr/>
          <a:lstStyle/>
          <a:p>
            <a:fld id="{2F424A89-909B-4BA1-940E-23EAC9404E56}" type="slidenum">
              <a:rPr lang="en-US" smtClean="0"/>
              <a:pPr/>
              <a:t>23</a:t>
            </a:fld>
            <a:endParaRPr lang="en-US"/>
          </a:p>
        </p:txBody>
      </p:sp>
      <p:sp>
        <p:nvSpPr>
          <p:cNvPr id="5" name="Content Placeholder 4">
            <a:extLst>
              <a:ext uri="{FF2B5EF4-FFF2-40B4-BE49-F238E27FC236}">
                <a16:creationId xmlns:a16="http://schemas.microsoft.com/office/drawing/2014/main" id="{11A680B1-9C96-7170-CD64-D52B45221469}"/>
              </a:ext>
            </a:extLst>
          </p:cNvPr>
          <p:cNvSpPr>
            <a:spLocks noGrp="1"/>
          </p:cNvSpPr>
          <p:nvPr>
            <p:ph sz="quarter" idx="1"/>
          </p:nvPr>
        </p:nvSpPr>
        <p:spPr/>
        <p:txBody>
          <a:bodyPr/>
          <a:lstStyle/>
          <a:p>
            <a:r>
              <a:rPr lang="en-US" dirty="0"/>
              <a:t>Multicollinearity:</a:t>
            </a:r>
          </a:p>
          <a:p>
            <a:pPr lvl="1"/>
            <a:r>
              <a:rPr lang="en-US" dirty="0"/>
              <a:t>Independent variables are not correlated with each other.</a:t>
            </a:r>
          </a:p>
          <a:p>
            <a:pPr lvl="1"/>
            <a:r>
              <a:rPr lang="en-US" dirty="0"/>
              <a:t>For simple linear regression, this is not an issue.</a:t>
            </a:r>
          </a:p>
          <a:p>
            <a:r>
              <a:rPr lang="en-US" dirty="0"/>
              <a:t>Child’s weight example:</a:t>
            </a:r>
          </a:p>
          <a:p>
            <a:pPr lvl="1"/>
            <a:r>
              <a:rPr lang="en-US" dirty="0"/>
              <a:t>We may conclude that the residuals are independent but not normally distributed.</a:t>
            </a:r>
          </a:p>
          <a:p>
            <a:pPr lvl="1"/>
            <a:r>
              <a:rPr lang="en-US" dirty="0"/>
              <a:t>The linear regression model generally fits the data well.</a:t>
            </a:r>
            <a:endParaRPr lang="en-SG" dirty="0"/>
          </a:p>
        </p:txBody>
      </p:sp>
    </p:spTree>
    <p:extLst>
      <p:ext uri="{BB962C8B-B14F-4D97-AF65-F5344CB8AC3E}">
        <p14:creationId xmlns:p14="http://schemas.microsoft.com/office/powerpoint/2010/main" val="393885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Multiple Linear Regression</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24</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229600" cy="5257800"/>
              </a:xfrm>
            </p:spPr>
            <p:txBody>
              <a:bodyPr>
                <a:normAutofit/>
              </a:bodyPr>
              <a:lstStyle/>
              <a:p>
                <a:r>
                  <a:rPr lang="en-US" dirty="0"/>
                  <a:t>Limitations of simple linear regression:</a:t>
                </a:r>
              </a:p>
              <a:p>
                <a:pPr lvl="1"/>
                <a:r>
                  <a:rPr lang="en-US" dirty="0"/>
                  <a:t>In many real-world scenarios, there are likely more than one independent variables that are correlated with the dependent variable.</a:t>
                </a:r>
              </a:p>
              <a:p>
                <a:pPr lvl="1"/>
                <a:r>
                  <a:rPr lang="en-US" dirty="0"/>
                  <a:t>Multiple linear regression allows us to handle such scenarios.</a:t>
                </a:r>
              </a:p>
              <a:p>
                <a:r>
                  <a:rPr lang="en-US" dirty="0"/>
                  <a:t>Recall that </a:t>
                </a:r>
                <a:r>
                  <a:rPr lang="en-US" u="sng" dirty="0"/>
                  <a:t>multiple</a:t>
                </a:r>
                <a:r>
                  <a:rPr lang="en-US" dirty="0"/>
                  <a:t> linear regression is of the form: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m:oMathPara>
                </a14:m>
                <a:endParaRPr lang="en-SG" dirty="0"/>
              </a:p>
              <a:p>
                <a:pPr lvl="1"/>
                <a:r>
                  <a:rPr lang="en-US" dirty="0"/>
                  <a:t>The regression coefficient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oMath>
                </a14:m>
                <a:r>
                  <a:rPr lang="en-US" dirty="0"/>
                  <a:t> expresses the marginal effect of the variable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𝑗</m:t>
                        </m:r>
                      </m:sub>
                    </m:sSub>
                  </m:oMath>
                </a14:m>
                <a:r>
                  <a:rPr lang="en-US" dirty="0"/>
                  <a:t> on the dependent variable </a:t>
                </a:r>
                <a14:m>
                  <m:oMath xmlns:m="http://schemas.openxmlformats.org/officeDocument/2006/math">
                    <m:r>
                      <a:rPr lang="en-US" b="0" i="1" smtClean="0">
                        <a:latin typeface="Cambria Math" panose="02040503050406030204" pitchFamily="18" charset="0"/>
                      </a:rPr>
                      <m:t>𝑌</m:t>
                    </m:r>
                  </m:oMath>
                </a14:m>
                <a:r>
                  <a:rPr lang="en-US" dirty="0"/>
                  <a:t>, conditioned on the current value of the remaining independent variables.</a:t>
                </a:r>
              </a:p>
              <a:p>
                <a:pPr lvl="1"/>
                <a:r>
                  <a:rPr lang="en-US" dirty="0"/>
                  <a:t>Scale of the values influences the value of the corresponding regression coefficient and thus it might be useful to standardize the independent variables.</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229600" cy="5257800"/>
              </a:xfrm>
              <a:blipFill>
                <a:blip r:embed="rId2"/>
                <a:stretch>
                  <a:fillRect l="-667" t="-1043" r="-1704" b="-811"/>
                </a:stretch>
              </a:blipFill>
            </p:spPr>
            <p:txBody>
              <a:bodyPr/>
              <a:lstStyle/>
              <a:p>
                <a:r>
                  <a:rPr lang="en-SG">
                    <a:noFill/>
                  </a:rPr>
                  <a:t> </a:t>
                </a:r>
              </a:p>
            </p:txBody>
          </p:sp>
        </mc:Fallback>
      </mc:AlternateContent>
    </p:spTree>
    <p:extLst>
      <p:ext uri="{BB962C8B-B14F-4D97-AF65-F5344CB8AC3E}">
        <p14:creationId xmlns:p14="http://schemas.microsoft.com/office/powerpoint/2010/main" val="109019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Multiple Linear Regression</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25</a:t>
            </a:fld>
            <a:endParaRPr lang="en-US"/>
          </a:p>
        </p:txBody>
      </p:sp>
      <p:sp>
        <p:nvSpPr>
          <p:cNvPr id="5" name="Content Placeholder 4"/>
          <p:cNvSpPr>
            <a:spLocks noGrp="1"/>
          </p:cNvSpPr>
          <p:nvPr>
            <p:ph sz="quarter" idx="1"/>
          </p:nvPr>
        </p:nvSpPr>
        <p:spPr>
          <a:xfrm>
            <a:off x="457200" y="1219200"/>
            <a:ext cx="8229600" cy="5137150"/>
          </a:xfrm>
        </p:spPr>
        <p:txBody>
          <a:bodyPr>
            <a:normAutofit/>
          </a:bodyPr>
          <a:lstStyle/>
          <a:p>
            <a:r>
              <a:rPr lang="en-US" dirty="0"/>
              <a:t>Predict colleges and universities graduation rate:</a:t>
            </a:r>
          </a:p>
          <a:p>
            <a:pPr lvl="1"/>
            <a:r>
              <a:rPr lang="en-US" dirty="0"/>
              <a:t>Predict the percentage of students accepted into a college program who would eventually graduate.</a:t>
            </a:r>
          </a:p>
          <a:p>
            <a:pPr lvl="1"/>
            <a:r>
              <a:rPr lang="en-US" dirty="0"/>
              <a:t>The dataset contains 49 observations.</a:t>
            </a:r>
          </a:p>
          <a:p>
            <a:pPr lvl="1"/>
            <a:r>
              <a:rPr lang="en-US" dirty="0"/>
              <a:t>There are five possible independent variables altogether:</a:t>
            </a:r>
          </a:p>
          <a:p>
            <a:pPr lvl="2"/>
            <a:r>
              <a:rPr lang="en-US" dirty="0"/>
              <a:t>Type – Type of college, i.e., University or Liberal Arts.</a:t>
            </a:r>
          </a:p>
          <a:p>
            <a:pPr lvl="2"/>
            <a:r>
              <a:rPr lang="en-US" dirty="0" err="1"/>
              <a:t>MedianSAT</a:t>
            </a:r>
            <a:endParaRPr lang="en-US" dirty="0"/>
          </a:p>
          <a:p>
            <a:pPr lvl="2"/>
            <a:r>
              <a:rPr lang="en-US" dirty="0" err="1"/>
              <a:t>AcceptanceRate</a:t>
            </a:r>
            <a:endParaRPr lang="en-US" dirty="0"/>
          </a:p>
          <a:p>
            <a:pPr lvl="2"/>
            <a:r>
              <a:rPr lang="en-US" dirty="0" err="1"/>
              <a:t>ExpendituresPerStudent</a:t>
            </a:r>
            <a:endParaRPr lang="en-US" dirty="0"/>
          </a:p>
          <a:p>
            <a:pPr lvl="2"/>
            <a:r>
              <a:rPr lang="en-US" dirty="0"/>
              <a:t>Top10PercentHS – Proportion of accepted students who are among the top 10% of their high school cohort.</a:t>
            </a:r>
          </a:p>
          <a:p>
            <a:pPr lvl="1"/>
            <a:r>
              <a:rPr lang="en-US" dirty="0"/>
              <a:t>We will exclude Type as it is a nominal categorical variable.</a:t>
            </a:r>
          </a:p>
          <a:p>
            <a:r>
              <a:rPr lang="en-US" dirty="0"/>
              <a:t>Refer to sample source file </a:t>
            </a:r>
            <a:r>
              <a:rPr lang="en-US" dirty="0">
                <a:solidFill>
                  <a:srgbClr val="0000FF"/>
                </a:solidFill>
                <a:latin typeface="Consolas" panose="020B0609020204030204" pitchFamily="49" charset="0"/>
              </a:rPr>
              <a:t>src05</a:t>
            </a:r>
            <a:r>
              <a:rPr lang="en-US" dirty="0"/>
              <a:t> for the example.</a:t>
            </a:r>
            <a:endParaRPr lang="en-SG" dirty="0"/>
          </a:p>
        </p:txBody>
      </p:sp>
    </p:spTree>
    <p:extLst>
      <p:ext uri="{BB962C8B-B14F-4D97-AF65-F5344CB8AC3E}">
        <p14:creationId xmlns:p14="http://schemas.microsoft.com/office/powerpoint/2010/main" val="3757677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Multiple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26</a:t>
            </a:fld>
            <a:endParaRPr lang="en-US"/>
          </a:p>
        </p:txBody>
      </p:sp>
      <p:pic>
        <p:nvPicPr>
          <p:cNvPr id="6" name="Content Placeholder 5"/>
          <p:cNvPicPr>
            <a:picLocks noGrp="1" noChangeAspect="1"/>
          </p:cNvPicPr>
          <p:nvPr>
            <p:ph sz="quarter" idx="1"/>
          </p:nvPr>
        </p:nvPicPr>
        <p:blipFill rotWithShape="1">
          <a:blip r:embed="rId2"/>
          <a:srcRect l="16667" t="53248" r="30215" b="25948"/>
          <a:stretch/>
        </p:blipFill>
        <p:spPr>
          <a:xfrm>
            <a:off x="2895600" y="1219200"/>
            <a:ext cx="6172200" cy="1359183"/>
          </a:xfrm>
          <a:prstGeom prst="rect">
            <a:avLst/>
          </a:prstGeom>
        </p:spPr>
      </p:pic>
      <p:pic>
        <p:nvPicPr>
          <p:cNvPr id="7" name="Picture 6"/>
          <p:cNvPicPr>
            <a:picLocks noChangeAspect="1"/>
          </p:cNvPicPr>
          <p:nvPr/>
        </p:nvPicPr>
        <p:blipFill rotWithShape="1">
          <a:blip r:embed="rId3">
            <a:clrChange>
              <a:clrFrom>
                <a:srgbClr val="FFFFFF"/>
              </a:clrFrom>
              <a:clrTo>
                <a:srgbClr val="FFFFFF">
                  <a:alpha val="0"/>
                </a:srgbClr>
              </a:clrTo>
            </a:clrChange>
          </a:blip>
          <a:srcRect l="16614" t="24034" r="47657" b="21849"/>
          <a:stretch/>
        </p:blipFill>
        <p:spPr>
          <a:xfrm>
            <a:off x="152400" y="2514600"/>
            <a:ext cx="4474173" cy="3810000"/>
          </a:xfrm>
          <a:prstGeom prst="rect">
            <a:avLst/>
          </a:prstGeom>
        </p:spPr>
      </p:pic>
      <p:pic>
        <p:nvPicPr>
          <p:cNvPr id="8" name="Picture 7"/>
          <p:cNvPicPr>
            <a:picLocks noChangeAspect="1"/>
          </p:cNvPicPr>
          <p:nvPr/>
        </p:nvPicPr>
        <p:blipFill rotWithShape="1">
          <a:blip r:embed="rId3"/>
          <a:srcRect l="16614" t="78152" r="58001" b="6245"/>
          <a:stretch/>
        </p:blipFill>
        <p:spPr>
          <a:xfrm>
            <a:off x="4778973" y="5257800"/>
            <a:ext cx="3178773" cy="1098550"/>
          </a:xfrm>
          <a:prstGeom prst="rect">
            <a:avLst/>
          </a:prstGeom>
        </p:spPr>
      </p:pic>
      <p:sp>
        <p:nvSpPr>
          <p:cNvPr id="9" name="TextBox 8"/>
          <p:cNvSpPr txBox="1"/>
          <p:nvPr/>
        </p:nvSpPr>
        <p:spPr>
          <a:xfrm>
            <a:off x="6553200" y="3456426"/>
            <a:ext cx="2438400" cy="923330"/>
          </a:xfrm>
          <a:prstGeom prst="rect">
            <a:avLst/>
          </a:prstGeom>
          <a:noFill/>
        </p:spPr>
        <p:txBody>
          <a:bodyPr wrap="square" rtlCol="0">
            <a:spAutoFit/>
          </a:bodyPr>
          <a:lstStyle/>
          <a:p>
            <a:pPr algn="r"/>
            <a:r>
              <a:rPr lang="en-US" dirty="0"/>
              <a:t>Top to Bottom – Correlation matrix and regression results</a:t>
            </a:r>
            <a:endParaRPr lang="en-SG" dirty="0"/>
          </a:p>
        </p:txBody>
      </p:sp>
      <p:sp>
        <p:nvSpPr>
          <p:cNvPr id="10" name="Rectangle 9"/>
          <p:cNvSpPr/>
          <p:nvPr/>
        </p:nvSpPr>
        <p:spPr>
          <a:xfrm>
            <a:off x="2297700" y="2597259"/>
            <a:ext cx="1628403" cy="9308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3111901" y="4876212"/>
            <a:ext cx="469499" cy="13721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465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Multiple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27</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229600" cy="5137150"/>
              </a:xfrm>
            </p:spPr>
            <p:txBody>
              <a:bodyPr>
                <a:normAutofit/>
              </a:bodyPr>
              <a:lstStyle/>
              <a:p>
                <a:r>
                  <a:rPr lang="en-SG" dirty="0"/>
                  <a:t>Interpreting the regression model:</a:t>
                </a:r>
              </a:p>
              <a:p>
                <a:pPr lvl="1"/>
                <a:r>
                  <a:rPr lang="en-US" sz="2400" dirty="0"/>
                  <a:t>The regression equation is:</a:t>
                </a:r>
                <a:endParaRPr lang="en-US" sz="2400" b="0" i="1" dirty="0">
                  <a:latin typeface="Cambria Math" panose="020405030504060302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i="1" smtClean="0">
                          <a:solidFill>
                            <a:srgbClr val="0000FF"/>
                          </a:solidFill>
                          <a:latin typeface="Cambria Math" panose="02040503050406030204" pitchFamily="18" charset="0"/>
                        </a:rPr>
                        <m:t>𝐺𝑟𝑎𝑑𝑢𝑎𝑡𝑖𝑜𝑛𝑃𝑒𝑟𝑐𝑒𝑛𝑡</m:t>
                      </m:r>
                      <m:r>
                        <a:rPr lang="en-US" sz="2400" i="1" smtClean="0">
                          <a:solidFill>
                            <a:srgbClr val="0000FF"/>
                          </a:solidFill>
                          <a:latin typeface="Cambria Math" panose="02040503050406030204" pitchFamily="18" charset="0"/>
                        </a:rPr>
                        <m:t>=17.921+0.0720</m:t>
                      </m:r>
                      <m:r>
                        <a:rPr lang="en-US" sz="2400" i="1" smtClean="0">
                          <a:solidFill>
                            <a:srgbClr val="0000FF"/>
                          </a:solidFill>
                          <a:latin typeface="Cambria Math" panose="02040503050406030204" pitchFamily="18" charset="0"/>
                        </a:rPr>
                        <m:t>𝑀𝑒𝑑𝑖𝑎𝑛𝑆𝐴𝑇</m:t>
                      </m:r>
                      <m:r>
                        <a:rPr lang="en-US" sz="2400" i="1" smtClean="0">
                          <a:solidFill>
                            <a:srgbClr val="0000FF"/>
                          </a:solidFill>
                          <a:latin typeface="Cambria Math" panose="02040503050406030204" pitchFamily="18" charset="0"/>
                        </a:rPr>
                        <m:t>−24.8592</m:t>
                      </m:r>
                      <m:r>
                        <a:rPr lang="en-US" sz="2400" i="1" smtClean="0">
                          <a:solidFill>
                            <a:srgbClr val="0000FF"/>
                          </a:solidFill>
                          <a:latin typeface="Cambria Math" panose="02040503050406030204" pitchFamily="18" charset="0"/>
                        </a:rPr>
                        <m:t>𝐴𝑐𝑐𝑒𝑝𝑡𝑎𝑛𝑐𝑒𝑅𝑎𝑡𝑒</m:t>
                      </m:r>
                      <m:r>
                        <a:rPr lang="en-US" sz="2400" i="1" smtClean="0">
                          <a:solidFill>
                            <a:srgbClr val="0000FF"/>
                          </a:solidFill>
                          <a:latin typeface="Cambria Math" panose="02040503050406030204" pitchFamily="18" charset="0"/>
                        </a:rPr>
                        <m:t>−0.0001</m:t>
                      </m:r>
                      <m:r>
                        <a:rPr lang="en-US" sz="2400" i="1" smtClean="0">
                          <a:solidFill>
                            <a:srgbClr val="0000FF"/>
                          </a:solidFill>
                          <a:latin typeface="Cambria Math" panose="02040503050406030204" pitchFamily="18" charset="0"/>
                        </a:rPr>
                        <m:t>𝐸𝑥𝑝𝑒𝑛𝑑𝑖𝑡𝑢𝑟𝑒𝑠𝑃𝑒𝑟𝑆𝑡𝑢𝑑𝑒𝑛𝑡</m:t>
                      </m:r>
                      <m:r>
                        <a:rPr lang="en-US" sz="2400" b="0" i="1" smtClean="0">
                          <a:solidFill>
                            <a:srgbClr val="0000FF"/>
                          </a:solidFill>
                          <a:latin typeface="Cambria Math" panose="02040503050406030204" pitchFamily="18" charset="0"/>
                        </a:rPr>
                        <m:t>−</m:t>
                      </m:r>
                      <m:r>
                        <a:rPr lang="en-US" sz="2400" i="1">
                          <a:solidFill>
                            <a:srgbClr val="0000FF"/>
                          </a:solidFill>
                          <a:latin typeface="Cambria Math" panose="02040503050406030204" pitchFamily="18" charset="0"/>
                        </a:rPr>
                        <m:t>0.1628</m:t>
                      </m:r>
                      <m:r>
                        <a:rPr lang="en-US" sz="2400" i="1">
                          <a:solidFill>
                            <a:srgbClr val="0000FF"/>
                          </a:solidFill>
                          <a:latin typeface="Cambria Math" panose="02040503050406030204" pitchFamily="18" charset="0"/>
                        </a:rPr>
                        <m:t>𝑇𝑜𝑝</m:t>
                      </m:r>
                      <m:r>
                        <a:rPr lang="en-US" sz="2400" i="1">
                          <a:solidFill>
                            <a:srgbClr val="0000FF"/>
                          </a:solidFill>
                          <a:latin typeface="Cambria Math" panose="02040503050406030204" pitchFamily="18" charset="0"/>
                        </a:rPr>
                        <m:t>10</m:t>
                      </m:r>
                      <m:r>
                        <a:rPr lang="en-US" sz="2400" i="1">
                          <a:solidFill>
                            <a:srgbClr val="0000FF"/>
                          </a:solidFill>
                          <a:latin typeface="Cambria Math" panose="02040503050406030204" pitchFamily="18" charset="0"/>
                        </a:rPr>
                        <m:t>𝑃𝑒𝑟𝑐𝑒𝑛𝑡𝐻𝑆</m:t>
                      </m:r>
                    </m:oMath>
                  </m:oMathPara>
                </a14:m>
                <a:endParaRPr lang="en-SG" dirty="0">
                  <a:solidFill>
                    <a:srgbClr val="0000FF"/>
                  </a:solidFill>
                </a:endParaRPr>
              </a:p>
              <a:p>
                <a:pPr lvl="1"/>
                <a:r>
                  <a:rPr lang="en-US" dirty="0"/>
                  <a:t>Interpreting the regression coefficients:</a:t>
                </a:r>
              </a:p>
              <a:p>
                <a:pPr lvl="2"/>
                <a:r>
                  <a:rPr lang="en-US" dirty="0"/>
                  <a:t>Higher median SAT scores and lower acceptance rates suggest higher graduation rates.</a:t>
                </a:r>
              </a:p>
              <a:p>
                <a:pPr lvl="2"/>
                <a:r>
                  <a:rPr lang="en-US" dirty="0"/>
                  <a:t>1 unit increase in median SAT scores increase graduation rates by 0.0720 unit, all other things being equal.</a:t>
                </a:r>
              </a:p>
              <a:p>
                <a:pPr lvl="2"/>
                <a:r>
                  <a:rPr lang="en-US" dirty="0"/>
                  <a:t>1 unit increase in acceptance rates decrease graduation rates by 24.8592 unit, all other things being equal.</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l="-667" t="-1068" r="-519"/>
                </a:stretch>
              </a:blipFill>
            </p:spPr>
            <p:txBody>
              <a:bodyPr/>
              <a:lstStyle/>
              <a:p>
                <a:r>
                  <a:rPr lang="en-SG">
                    <a:noFill/>
                  </a:rPr>
                  <a:t> </a:t>
                </a:r>
              </a:p>
            </p:txBody>
          </p:sp>
        </mc:Fallback>
      </mc:AlternateContent>
    </p:spTree>
    <p:extLst>
      <p:ext uri="{BB962C8B-B14F-4D97-AF65-F5344CB8AC3E}">
        <p14:creationId xmlns:p14="http://schemas.microsoft.com/office/powerpoint/2010/main" val="3366482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Multiple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28</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Overall:</a:t>
                </a:r>
              </a:p>
              <a:p>
                <a:pPr lvl="1"/>
                <a:r>
                  <a:rPr lang="en-US" i="1" dirty="0"/>
                  <a:t>F-value</a:t>
                </a:r>
                <a:r>
                  <a:rPr lang="en-US" dirty="0"/>
                  <a:t> = 12.63 with a corresponding </a:t>
                </a:r>
                <a:r>
                  <a:rPr lang="en-US" i="1" dirty="0"/>
                  <a:t>p-value</a:t>
                </a:r>
                <a:r>
                  <a:rPr lang="en-US" dirty="0"/>
                  <a:t> &lt; 0.0001</a:t>
                </a:r>
              </a:p>
              <a:p>
                <a:pPr lvl="1"/>
                <a:r>
                  <a:rPr lang="en-US" dirty="0"/>
                  <a:t>The corresponding </a:t>
                </a:r>
                <a:r>
                  <a:rPr lang="en-US" i="1" dirty="0"/>
                  <a:t>p-value</a:t>
                </a:r>
                <a:r>
                  <a:rPr lang="en-US" dirty="0"/>
                  <a:t> for the intercept is &gt;= 0.05 but those for the regression coefficient is &lt; 0.05</a:t>
                </a:r>
              </a:p>
              <a:p>
                <a:pPr lvl="1"/>
                <a:r>
                  <a:rPr lang="en-US" dirty="0"/>
                  <a:t>Do the regression coefficients and their signs make sense?</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=0.</m:t>
                    </m:r>
                    <m:r>
                      <a:rPr lang="en-US" b="0" i="1" smtClean="0">
                        <a:latin typeface="Cambria Math" panose="02040503050406030204" pitchFamily="18" charset="0"/>
                      </a:rPr>
                      <m:t>534</m:t>
                    </m:r>
                  </m:oMath>
                </a14:m>
                <a:endParaRPr lang="en-US" dirty="0"/>
              </a:p>
              <a:p>
                <a:pPr lvl="1"/>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and Adjusted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are quite similar:</a:t>
                </a:r>
              </a:p>
              <a:p>
                <a:pPr lvl="2"/>
                <a:r>
                  <a:rPr lang="en-US" dirty="0"/>
                  <a:t>In a multiple linear regression model, this means that the inclusion of multiple independent variables is useful.</a:t>
                </a:r>
              </a:p>
              <a:p>
                <a:pPr lvl="1"/>
                <a14:m>
                  <m:oMath xmlns:m="http://schemas.openxmlformats.org/officeDocument/2006/math">
                    <m:r>
                      <a:rPr lang="en-US" b="0" i="1" smtClean="0">
                        <a:latin typeface="Cambria Math" panose="02040503050406030204" pitchFamily="18" charset="0"/>
                      </a:rPr>
                      <m:t>𝑅𝑀𝑆𝐸</m:t>
                    </m:r>
                    <m:r>
                      <a:rPr lang="en-US" i="1">
                        <a:latin typeface="Cambria Math" panose="02040503050406030204" pitchFamily="18" charset="0"/>
                      </a:rPr>
                      <m:t>=</m:t>
                    </m:r>
                    <m:r>
                      <a:rPr lang="en-US" b="0" i="1" smtClean="0">
                        <a:latin typeface="Cambria Math" panose="02040503050406030204" pitchFamily="18" charset="0"/>
                      </a:rPr>
                      <m:t>5.03</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spTree>
    <p:extLst>
      <p:ext uri="{BB962C8B-B14F-4D97-AF65-F5344CB8AC3E}">
        <p14:creationId xmlns:p14="http://schemas.microsoft.com/office/powerpoint/2010/main" val="343311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a:t>
            </a:fld>
            <a:endParaRPr lang="en-US"/>
          </a:p>
        </p:txBody>
      </p:sp>
      <p:sp>
        <p:nvSpPr>
          <p:cNvPr id="5" name="Content Placeholder 4"/>
          <p:cNvSpPr>
            <a:spLocks noGrp="1"/>
          </p:cNvSpPr>
          <p:nvPr>
            <p:ph sz="quarter" idx="1"/>
          </p:nvPr>
        </p:nvSpPr>
        <p:spPr/>
        <p:txBody>
          <a:bodyPr/>
          <a:lstStyle/>
          <a:p>
            <a:r>
              <a:rPr lang="en-US" dirty="0"/>
              <a:t>At the end of this lecture, you should understand:</a:t>
            </a:r>
          </a:p>
          <a:p>
            <a:pPr lvl="1"/>
            <a:r>
              <a:rPr lang="en-US" dirty="0"/>
              <a:t>How to perform prediction with regression analysis.</a:t>
            </a:r>
          </a:p>
          <a:p>
            <a:pPr lvl="1"/>
            <a:r>
              <a:rPr lang="en-US" dirty="0"/>
              <a:t>How to perform prediction with regression that involves categorical independent variables.</a:t>
            </a:r>
          </a:p>
          <a:p>
            <a:pPr lvl="1"/>
            <a:r>
              <a:rPr lang="en-US" dirty="0"/>
              <a:t>How to perform prediction with                           classification.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138545"/>
            <a:ext cx="928255" cy="928255"/>
          </a:xfrm>
          <a:prstGeom prst="rect">
            <a:avLst/>
          </a:prstGeom>
        </p:spPr>
      </p:pic>
      <p:grpSp>
        <p:nvGrpSpPr>
          <p:cNvPr id="20" name="Group 19">
            <a:extLst>
              <a:ext uri="{FF2B5EF4-FFF2-40B4-BE49-F238E27FC236}">
                <a16:creationId xmlns:a16="http://schemas.microsoft.com/office/drawing/2014/main" id="{A63E30FC-1F69-F61F-F3DA-F21C3517F33B}"/>
              </a:ext>
            </a:extLst>
          </p:cNvPr>
          <p:cNvGrpSpPr/>
          <p:nvPr/>
        </p:nvGrpSpPr>
        <p:grpSpPr>
          <a:xfrm>
            <a:off x="5486400" y="3088655"/>
            <a:ext cx="3547799" cy="3168000"/>
            <a:chOff x="3657600" y="2286000"/>
            <a:chExt cx="3547799" cy="3168000"/>
          </a:xfrm>
        </p:grpSpPr>
        <p:sp>
          <p:nvSpPr>
            <p:cNvPr id="21" name="Rectangle 20">
              <a:extLst>
                <a:ext uri="{FF2B5EF4-FFF2-40B4-BE49-F238E27FC236}">
                  <a16:creationId xmlns:a16="http://schemas.microsoft.com/office/drawing/2014/main" id="{A5347B3A-35D2-0752-AF7F-5BAB4BE93B12}"/>
                </a:ext>
              </a:extLst>
            </p:cNvPr>
            <p:cNvSpPr>
              <a:spLocks noChangeArrowheads="1"/>
            </p:cNvSpPr>
            <p:nvPr/>
          </p:nvSpPr>
          <p:spPr bwMode="auto">
            <a:xfrm>
              <a:off x="3657601" y="5239106"/>
              <a:ext cx="3547798" cy="214894"/>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000" b="1" dirty="0"/>
                <a:t>Introduction to Artificial Intelligence of Things</a:t>
              </a:r>
            </a:p>
          </p:txBody>
        </p:sp>
        <p:sp>
          <p:nvSpPr>
            <p:cNvPr id="35" name="Text Box 10">
              <a:extLst>
                <a:ext uri="{FF2B5EF4-FFF2-40B4-BE49-F238E27FC236}">
                  <a16:creationId xmlns:a16="http://schemas.microsoft.com/office/drawing/2014/main" id="{EFD639F2-D02B-7B97-FD04-17175D11FCD4}"/>
                </a:ext>
              </a:extLst>
            </p:cNvPr>
            <p:cNvSpPr txBox="1">
              <a:spLocks noChangeArrowheads="1"/>
            </p:cNvSpPr>
            <p:nvPr/>
          </p:nvSpPr>
          <p:spPr bwMode="auto">
            <a:xfrm rot="5400000" flipV="1">
              <a:off x="5304559" y="3068221"/>
              <a:ext cx="214895" cy="3040971"/>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Architecture, Design and Protocols</a:t>
              </a:r>
            </a:p>
          </p:txBody>
        </p:sp>
        <p:sp>
          <p:nvSpPr>
            <p:cNvPr id="36" name="Text Box 10">
              <a:extLst>
                <a:ext uri="{FF2B5EF4-FFF2-40B4-BE49-F238E27FC236}">
                  <a16:creationId xmlns:a16="http://schemas.microsoft.com/office/drawing/2014/main" id="{49D71E92-55AE-40D0-D844-65BEEC5E593A}"/>
                </a:ext>
              </a:extLst>
            </p:cNvPr>
            <p:cNvSpPr txBox="1">
              <a:spLocks noChangeArrowheads="1"/>
            </p:cNvSpPr>
            <p:nvPr/>
          </p:nvSpPr>
          <p:spPr bwMode="auto">
            <a:xfrm rot="5400000" flipV="1">
              <a:off x="5304559" y="3354002"/>
              <a:ext cx="214895" cy="3040970"/>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Pervasive Computing</a:t>
              </a:r>
            </a:p>
          </p:txBody>
        </p:sp>
        <p:sp>
          <p:nvSpPr>
            <p:cNvPr id="37" name="Rectangle 36">
              <a:extLst>
                <a:ext uri="{FF2B5EF4-FFF2-40B4-BE49-F238E27FC236}">
                  <a16:creationId xmlns:a16="http://schemas.microsoft.com/office/drawing/2014/main" id="{221A0A2A-83D5-BF65-F000-353F277F5749}"/>
                </a:ext>
              </a:extLst>
            </p:cNvPr>
            <p:cNvSpPr/>
            <p:nvPr/>
          </p:nvSpPr>
          <p:spPr>
            <a:xfrm>
              <a:off x="3930508" y="2500752"/>
              <a:ext cx="1590735"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IoT Development</a:t>
              </a:r>
              <a:endParaRPr lang="en-SG" sz="1000" dirty="0">
                <a:solidFill>
                  <a:srgbClr val="0000FF"/>
                </a:solidFill>
              </a:endParaRPr>
            </a:p>
          </p:txBody>
        </p:sp>
        <p:sp>
          <p:nvSpPr>
            <p:cNvPr id="38" name="AutoShape 13">
              <a:extLst>
                <a:ext uri="{FF2B5EF4-FFF2-40B4-BE49-F238E27FC236}">
                  <a16:creationId xmlns:a16="http://schemas.microsoft.com/office/drawing/2014/main" id="{077E6948-EEE6-72DF-192D-24D9F4F28DB8}"/>
                </a:ext>
              </a:extLst>
            </p:cNvPr>
            <p:cNvSpPr>
              <a:spLocks noChangeArrowheads="1"/>
            </p:cNvSpPr>
            <p:nvPr/>
          </p:nvSpPr>
          <p:spPr bwMode="auto">
            <a:xfrm>
              <a:off x="3657600" y="2286000"/>
              <a:ext cx="3547799" cy="170892"/>
            </a:xfrm>
            <a:prstGeom prst="triangle">
              <a:avLst>
                <a:gd name="adj" fmla="val 50000"/>
              </a:avLst>
            </a:prstGeom>
            <a:solidFill>
              <a:srgbClr val="EAEAEA"/>
            </a:solidFill>
            <a:ln w="9525">
              <a:solidFill>
                <a:schemeClr val="tx1"/>
              </a:solidFill>
              <a:miter lim="800000"/>
              <a:headEnd/>
              <a:tailEnd/>
            </a:ln>
            <a:effectLst/>
            <a:scene3d>
              <a:camera prst="orthographicFront"/>
              <a:lightRig rig="threePt" dir="t"/>
            </a:scene3d>
            <a:sp3d>
              <a:bevelT/>
            </a:sp3d>
          </p:spPr>
          <p:txBody>
            <a:bodyPr wrap="none" lIns="3600" tIns="3600" rIns="3600" bIns="3600" anchor="ctr"/>
            <a:lstStyle/>
            <a:p>
              <a:pPr algn="ctr">
                <a:defRPr/>
              </a:pPr>
              <a:endParaRPr lang="en-US" sz="1000" b="1" dirty="0"/>
            </a:p>
          </p:txBody>
        </p:sp>
        <p:sp>
          <p:nvSpPr>
            <p:cNvPr id="39" name="Rectangle 38">
              <a:extLst>
                <a:ext uri="{FF2B5EF4-FFF2-40B4-BE49-F238E27FC236}">
                  <a16:creationId xmlns:a16="http://schemas.microsoft.com/office/drawing/2014/main" id="{119B7BF6-C6F8-DFB5-8B06-3A9FB9BF1AA5}"/>
                </a:ext>
              </a:extLst>
            </p:cNvPr>
            <p:cNvSpPr/>
            <p:nvPr/>
          </p:nvSpPr>
          <p:spPr>
            <a:xfrm>
              <a:off x="3820636" y="4404647"/>
              <a:ext cx="3189829" cy="765133"/>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Technical Concepts</a:t>
              </a:r>
              <a:endParaRPr lang="en-SG" sz="1000" dirty="0">
                <a:solidFill>
                  <a:srgbClr val="0000FF"/>
                </a:solidFill>
              </a:endParaRPr>
            </a:p>
          </p:txBody>
        </p:sp>
        <p:sp>
          <p:nvSpPr>
            <p:cNvPr id="40" name="Text Box 10">
              <a:extLst>
                <a:ext uri="{FF2B5EF4-FFF2-40B4-BE49-F238E27FC236}">
                  <a16:creationId xmlns:a16="http://schemas.microsoft.com/office/drawing/2014/main" id="{E7320F46-174A-CCCC-C7C6-DC724A927386}"/>
                </a:ext>
              </a:extLst>
            </p:cNvPr>
            <p:cNvSpPr txBox="1">
              <a:spLocks noChangeArrowheads="1"/>
            </p:cNvSpPr>
            <p:nvPr/>
          </p:nvSpPr>
          <p:spPr bwMode="auto">
            <a:xfrm flipV="1">
              <a:off x="400075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Microcontroller</a:t>
              </a:r>
            </a:p>
          </p:txBody>
        </p:sp>
        <p:sp>
          <p:nvSpPr>
            <p:cNvPr id="41" name="Text Box 10">
              <a:extLst>
                <a:ext uri="{FF2B5EF4-FFF2-40B4-BE49-F238E27FC236}">
                  <a16:creationId xmlns:a16="http://schemas.microsoft.com/office/drawing/2014/main" id="{DF869F34-2003-A034-8045-9E9982B69BA7}"/>
                </a:ext>
              </a:extLst>
            </p:cNvPr>
            <p:cNvSpPr txBox="1">
              <a:spLocks noChangeArrowheads="1"/>
            </p:cNvSpPr>
            <p:nvPr/>
          </p:nvSpPr>
          <p:spPr bwMode="auto">
            <a:xfrm flipV="1">
              <a:off x="4376448"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Computer</a:t>
              </a:r>
            </a:p>
          </p:txBody>
        </p:sp>
        <p:sp>
          <p:nvSpPr>
            <p:cNvPr id="42" name="Text Box 10">
              <a:extLst>
                <a:ext uri="{FF2B5EF4-FFF2-40B4-BE49-F238E27FC236}">
                  <a16:creationId xmlns:a16="http://schemas.microsoft.com/office/drawing/2014/main" id="{3D75425A-0A36-BAF4-325F-F5FCE0BC49C1}"/>
                </a:ext>
              </a:extLst>
            </p:cNvPr>
            <p:cNvSpPr txBox="1">
              <a:spLocks noChangeArrowheads="1"/>
            </p:cNvSpPr>
            <p:nvPr/>
          </p:nvSpPr>
          <p:spPr bwMode="auto">
            <a:xfrm flipV="1">
              <a:off x="475922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Backend Integration</a:t>
              </a:r>
            </a:p>
          </p:txBody>
        </p:sp>
        <p:sp>
          <p:nvSpPr>
            <p:cNvPr id="43" name="Text Box 10">
              <a:extLst>
                <a:ext uri="{FF2B5EF4-FFF2-40B4-BE49-F238E27FC236}">
                  <a16:creationId xmlns:a16="http://schemas.microsoft.com/office/drawing/2014/main" id="{C6E4E5FC-4005-167F-42FA-44015AB24504}"/>
                </a:ext>
              </a:extLst>
            </p:cNvPr>
            <p:cNvSpPr txBox="1">
              <a:spLocks noChangeArrowheads="1"/>
            </p:cNvSpPr>
            <p:nvPr/>
          </p:nvSpPr>
          <p:spPr bwMode="auto">
            <a:xfrm flipV="1">
              <a:off x="5142006" y="2573852"/>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Android Development for IoT</a:t>
              </a:r>
            </a:p>
          </p:txBody>
        </p:sp>
        <p:sp>
          <p:nvSpPr>
            <p:cNvPr id="44" name="Text Box 10">
              <a:extLst>
                <a:ext uri="{FF2B5EF4-FFF2-40B4-BE49-F238E27FC236}">
                  <a16:creationId xmlns:a16="http://schemas.microsoft.com/office/drawing/2014/main" id="{A3EB4738-80E3-1583-9140-112A15EF7B87}"/>
                </a:ext>
              </a:extLst>
            </p:cNvPr>
            <p:cNvSpPr txBox="1">
              <a:spLocks noChangeArrowheads="1"/>
            </p:cNvSpPr>
            <p:nvPr/>
          </p:nvSpPr>
          <p:spPr bwMode="auto">
            <a:xfrm flipV="1">
              <a:off x="5723901"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Data Preprocessing</a:t>
              </a:r>
            </a:p>
          </p:txBody>
        </p:sp>
        <p:sp>
          <p:nvSpPr>
            <p:cNvPr id="45" name="Text Box 10">
              <a:extLst>
                <a:ext uri="{FF2B5EF4-FFF2-40B4-BE49-F238E27FC236}">
                  <a16:creationId xmlns:a16="http://schemas.microsoft.com/office/drawing/2014/main" id="{572070BA-BCA7-4555-7F7A-CDDECD66C2A8}"/>
                </a:ext>
              </a:extLst>
            </p:cNvPr>
            <p:cNvSpPr txBox="1">
              <a:spLocks noChangeArrowheads="1"/>
            </p:cNvSpPr>
            <p:nvPr/>
          </p:nvSpPr>
          <p:spPr bwMode="auto">
            <a:xfrm flipV="1">
              <a:off x="6113769" y="2577713"/>
              <a:ext cx="311894" cy="1602635"/>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Machine Learning for IoT Data</a:t>
              </a:r>
            </a:p>
          </p:txBody>
        </p:sp>
        <p:sp>
          <p:nvSpPr>
            <p:cNvPr id="46" name="Text Box 10">
              <a:extLst>
                <a:ext uri="{FF2B5EF4-FFF2-40B4-BE49-F238E27FC236}">
                  <a16:creationId xmlns:a16="http://schemas.microsoft.com/office/drawing/2014/main" id="{C90F86DA-D7DB-5ACE-9363-9D9C97CD07C9}"/>
                </a:ext>
              </a:extLst>
            </p:cNvPr>
            <p:cNvSpPr txBox="1">
              <a:spLocks noChangeArrowheads="1"/>
            </p:cNvSpPr>
            <p:nvPr/>
          </p:nvSpPr>
          <p:spPr bwMode="auto">
            <a:xfrm flipV="1">
              <a:off x="6503637" y="2584991"/>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Computer Vision for IoT</a:t>
              </a:r>
            </a:p>
          </p:txBody>
        </p:sp>
        <p:sp>
          <p:nvSpPr>
            <p:cNvPr id="47" name="Rectangle 46">
              <a:extLst>
                <a:ext uri="{FF2B5EF4-FFF2-40B4-BE49-F238E27FC236}">
                  <a16:creationId xmlns:a16="http://schemas.microsoft.com/office/drawing/2014/main" id="{9BAAD02A-4725-CE6A-FB18-D57306AB74C8}"/>
                </a:ext>
              </a:extLst>
            </p:cNvPr>
            <p:cNvSpPr/>
            <p:nvPr/>
          </p:nvSpPr>
          <p:spPr>
            <a:xfrm>
              <a:off x="5653651" y="2500752"/>
              <a:ext cx="1239854"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bIns="18000" rtlCol="0" anchor="b" anchorCtr="0"/>
            <a:lstStyle/>
            <a:p>
              <a:pPr algn="ctr"/>
              <a:r>
                <a:rPr lang="en-US" sz="1000" dirty="0">
                  <a:solidFill>
                    <a:srgbClr val="0000FF"/>
                  </a:solidFill>
                </a:rPr>
                <a:t>AI Machine Learning</a:t>
              </a:r>
              <a:endParaRPr lang="en-SG" sz="1000" dirty="0">
                <a:solidFill>
                  <a:srgbClr val="0000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Evaluating the Assumptions of Linear Regression</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29</a:t>
            </a:fld>
            <a:endParaRPr lang="en-US"/>
          </a:p>
        </p:txBody>
      </p:sp>
      <p:sp>
        <p:nvSpPr>
          <p:cNvPr id="5" name="Content Placeholder 4"/>
          <p:cNvSpPr>
            <a:spLocks noGrp="1"/>
          </p:cNvSpPr>
          <p:nvPr>
            <p:ph sz="quarter" idx="1"/>
          </p:nvPr>
        </p:nvSpPr>
        <p:spPr/>
        <p:txBody>
          <a:bodyPr/>
          <a:lstStyle/>
          <a:p>
            <a:r>
              <a:rPr lang="en-US" dirty="0"/>
              <a:t>Residuals analysis:</a:t>
            </a:r>
          </a:p>
          <a:p>
            <a:pPr lvl="1"/>
            <a:r>
              <a:rPr lang="en-US" dirty="0"/>
              <a:t>The scatter plot of residuals against predicted values and the Q-Q plot of the residuals shows that the residuals are independent but not normally distributed.</a:t>
            </a:r>
          </a:p>
          <a:p>
            <a:pPr lvl="1"/>
            <a:r>
              <a:rPr lang="en-US" dirty="0"/>
              <a:t>See the sample script </a:t>
            </a:r>
            <a:r>
              <a:rPr lang="en-US" dirty="0">
                <a:solidFill>
                  <a:srgbClr val="0000FF"/>
                </a:solidFill>
              </a:rPr>
              <a:t>src06</a:t>
            </a:r>
            <a:r>
              <a:rPr lang="en-US" dirty="0"/>
              <a:t>.</a:t>
            </a:r>
            <a:endParaRPr lang="en-SG" dirty="0"/>
          </a:p>
        </p:txBody>
      </p:sp>
      <p:grpSp>
        <p:nvGrpSpPr>
          <p:cNvPr id="11" name="Group 10">
            <a:extLst>
              <a:ext uri="{FF2B5EF4-FFF2-40B4-BE49-F238E27FC236}">
                <a16:creationId xmlns:a16="http://schemas.microsoft.com/office/drawing/2014/main" id="{B42C9928-274C-1DB0-A631-05AA7D709212}"/>
              </a:ext>
            </a:extLst>
          </p:cNvPr>
          <p:cNvGrpSpPr/>
          <p:nvPr/>
        </p:nvGrpSpPr>
        <p:grpSpPr>
          <a:xfrm>
            <a:off x="717299" y="3334871"/>
            <a:ext cx="7709402" cy="2884954"/>
            <a:chOff x="304800" y="3363446"/>
            <a:chExt cx="7709402" cy="2884954"/>
          </a:xfrm>
        </p:grpSpPr>
        <p:pic>
          <p:nvPicPr>
            <p:cNvPr id="7" name="Picture 6">
              <a:extLst>
                <a:ext uri="{FF2B5EF4-FFF2-40B4-BE49-F238E27FC236}">
                  <a16:creationId xmlns:a16="http://schemas.microsoft.com/office/drawing/2014/main" id="{17797380-57B3-AD21-7EDD-71BC71AFC7D9}"/>
                </a:ext>
              </a:extLst>
            </p:cNvPr>
            <p:cNvPicPr>
              <a:picLocks noChangeAspect="1"/>
            </p:cNvPicPr>
            <p:nvPr/>
          </p:nvPicPr>
          <p:blipFill>
            <a:blip r:embed="rId2"/>
            <a:stretch>
              <a:fillRect/>
            </a:stretch>
          </p:blipFill>
          <p:spPr>
            <a:xfrm>
              <a:off x="304800" y="3368874"/>
              <a:ext cx="3733800" cy="2864285"/>
            </a:xfrm>
            <a:prstGeom prst="rect">
              <a:avLst/>
            </a:prstGeom>
          </p:spPr>
        </p:pic>
        <p:pic>
          <p:nvPicPr>
            <p:cNvPr id="9" name="Picture 8">
              <a:extLst>
                <a:ext uri="{FF2B5EF4-FFF2-40B4-BE49-F238E27FC236}">
                  <a16:creationId xmlns:a16="http://schemas.microsoft.com/office/drawing/2014/main" id="{B2662DC0-E855-3390-5F05-7F1E7BC58125}"/>
                </a:ext>
              </a:extLst>
            </p:cNvPr>
            <p:cNvPicPr>
              <a:picLocks noChangeAspect="1"/>
            </p:cNvPicPr>
            <p:nvPr/>
          </p:nvPicPr>
          <p:blipFill>
            <a:blip r:embed="rId3"/>
            <a:stretch>
              <a:fillRect/>
            </a:stretch>
          </p:blipFill>
          <p:spPr>
            <a:xfrm>
              <a:off x="4191000" y="3363446"/>
              <a:ext cx="3823202" cy="2884954"/>
            </a:xfrm>
            <a:prstGeom prst="rect">
              <a:avLst/>
            </a:prstGeom>
          </p:spPr>
        </p:pic>
      </p:grpSp>
    </p:spTree>
    <p:extLst>
      <p:ext uri="{BB962C8B-B14F-4D97-AF65-F5344CB8AC3E}">
        <p14:creationId xmlns:p14="http://schemas.microsoft.com/office/powerpoint/2010/main" val="2388587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Evaluating the Assumptions of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30</a:t>
            </a:fld>
            <a:endParaRPr lang="en-US"/>
          </a:p>
        </p:txBody>
      </p:sp>
      <p:sp>
        <p:nvSpPr>
          <p:cNvPr id="5" name="Content Placeholder 4"/>
          <p:cNvSpPr>
            <a:spLocks noGrp="1"/>
          </p:cNvSpPr>
          <p:nvPr>
            <p:ph sz="quarter" idx="1"/>
          </p:nvPr>
        </p:nvSpPr>
        <p:spPr/>
        <p:txBody>
          <a:bodyPr/>
          <a:lstStyle/>
          <a:p>
            <a:r>
              <a:rPr lang="en-SG" dirty="0" err="1"/>
              <a:t>Multicollinearity</a:t>
            </a:r>
            <a:r>
              <a:rPr lang="en-SG" dirty="0"/>
              <a:t>:</a:t>
            </a:r>
          </a:p>
          <a:p>
            <a:pPr lvl="1"/>
            <a:r>
              <a:rPr lang="en-US" dirty="0"/>
              <a:t>Occurs when significant linear correlation exists between two or more predictive variables.</a:t>
            </a:r>
          </a:p>
          <a:p>
            <a:pPr lvl="1"/>
            <a:r>
              <a:rPr lang="en-US" dirty="0"/>
              <a:t>Potential problems:</a:t>
            </a:r>
          </a:p>
          <a:p>
            <a:pPr lvl="2"/>
            <a:r>
              <a:rPr lang="en-US" dirty="0"/>
              <a:t>Regression coefficients are inaccurate.</a:t>
            </a:r>
          </a:p>
          <a:p>
            <a:pPr lvl="2"/>
            <a:r>
              <a:rPr lang="en-US" dirty="0"/>
              <a:t>Compromises overall significance of the model.</a:t>
            </a:r>
          </a:p>
          <a:p>
            <a:pPr lvl="2"/>
            <a:r>
              <a:rPr lang="en-US" dirty="0"/>
              <a:t>Possible that the coefficient of determination is close to 1 while the regression coefficients are not significantly different from 0.</a:t>
            </a:r>
          </a:p>
          <a:p>
            <a:pPr lvl="1"/>
            <a:r>
              <a:rPr lang="en-US" u="sng" dirty="0"/>
              <a:t>Pairwise</a:t>
            </a:r>
            <a:r>
              <a:rPr lang="en-US" dirty="0"/>
              <a:t> linear correlation coefficients may be calculated.</a:t>
            </a:r>
            <a:endParaRPr lang="en-SG" dirty="0"/>
          </a:p>
        </p:txBody>
      </p:sp>
      <p:pic>
        <p:nvPicPr>
          <p:cNvPr id="9" name="Picture 8">
            <a:extLst>
              <a:ext uri="{FF2B5EF4-FFF2-40B4-BE49-F238E27FC236}">
                <a16:creationId xmlns:a16="http://schemas.microsoft.com/office/drawing/2014/main" id="{412B55B4-0D06-D9B3-0BBE-954B7A9F8E71}"/>
              </a:ext>
            </a:extLst>
          </p:cNvPr>
          <p:cNvPicPr>
            <a:picLocks noChangeAspect="1"/>
          </p:cNvPicPr>
          <p:nvPr/>
        </p:nvPicPr>
        <p:blipFill>
          <a:blip r:embed="rId2"/>
          <a:stretch>
            <a:fillRect/>
          </a:stretch>
        </p:blipFill>
        <p:spPr>
          <a:xfrm>
            <a:off x="685800" y="4685929"/>
            <a:ext cx="7772400" cy="1627876"/>
          </a:xfrm>
          <a:prstGeom prst="rect">
            <a:avLst/>
          </a:prstGeom>
        </p:spPr>
      </p:pic>
    </p:spTree>
    <p:extLst>
      <p:ext uri="{BB962C8B-B14F-4D97-AF65-F5344CB8AC3E}">
        <p14:creationId xmlns:p14="http://schemas.microsoft.com/office/powerpoint/2010/main" val="3321721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Evaluating the Assumptions of Linear Regression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31</a:t>
            </a:fld>
            <a:endParaRPr lang="en-US"/>
          </a:p>
        </p:txBody>
      </p:sp>
      <mc:AlternateContent xmlns:mc="http://schemas.openxmlformats.org/markup-compatibility/2006">
        <mc:Choice xmlns:a14="http://schemas.microsoft.com/office/drawing/2010/main" Requires="a14">
          <p:sp>
            <p:nvSpPr>
              <p:cNvPr id="5" name="Content Placeholder 4"/>
              <p:cNvSpPr>
                <a:spLocks noGrp="1"/>
              </p:cNvSpPr>
              <p:nvPr>
                <p:ph sz="quarter" idx="1"/>
              </p:nvPr>
            </p:nvSpPr>
            <p:spPr/>
            <p:txBody>
              <a:bodyPr/>
              <a:lstStyle/>
              <a:p>
                <a:pPr lvl="1"/>
                <a:r>
                  <a:rPr lang="en-US" dirty="0"/>
                  <a:t>We can observe mild correlation among the four independent variables.</a:t>
                </a:r>
              </a:p>
              <a:p>
                <a:pPr lvl="1"/>
                <a:r>
                  <a:rPr lang="en-US" dirty="0"/>
                  <a:t>Consequently, you would see that even though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is moderately high, two of the independent variables, i.e., </a:t>
                </a:r>
                <a:r>
                  <a:rPr lang="en-US" dirty="0" err="1"/>
                  <a:t>ExpenditurePerStudent</a:t>
                </a:r>
                <a:r>
                  <a:rPr lang="en-US" dirty="0"/>
                  <a:t> and Top10PercentHS, are just below the 0.05 (or 95%) significance threshold.</a:t>
                </a:r>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t="-988" r="-222"/>
                </a:stretch>
              </a:blipFill>
            </p:spPr>
            <p:txBody>
              <a:bodyPr/>
              <a:lstStyle/>
              <a:p>
                <a:r>
                  <a:rPr lang="en-SG">
                    <a:noFill/>
                  </a:rPr>
                  <a:t> </a:t>
                </a:r>
              </a:p>
            </p:txBody>
          </p:sp>
        </mc:Fallback>
      </mc:AlternateContent>
    </p:spTree>
    <p:extLst>
      <p:ext uri="{BB962C8B-B14F-4D97-AF65-F5344CB8AC3E}">
        <p14:creationId xmlns:p14="http://schemas.microsoft.com/office/powerpoint/2010/main" val="7428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Evaluating the Assumptions of Linear Regression (cont.)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32</a:t>
            </a:fld>
            <a:endParaRPr lang="en-US"/>
          </a:p>
        </p:txBody>
      </p:sp>
      <p:sp>
        <p:nvSpPr>
          <p:cNvPr id="5" name="Content Placeholder 4"/>
          <p:cNvSpPr>
            <a:spLocks noGrp="1"/>
          </p:cNvSpPr>
          <p:nvPr>
            <p:ph sz="quarter" idx="1"/>
          </p:nvPr>
        </p:nvSpPr>
        <p:spPr>
          <a:xfrm>
            <a:off x="457200" y="1219200"/>
            <a:ext cx="8229600" cy="5029200"/>
          </a:xfrm>
        </p:spPr>
        <p:txBody>
          <a:bodyPr>
            <a:normAutofit/>
          </a:bodyPr>
          <a:lstStyle/>
          <a:p>
            <a:r>
              <a:rPr lang="en-US" dirty="0"/>
              <a:t>To identify </a:t>
            </a:r>
            <a:r>
              <a:rPr lang="en-US" u="sng" dirty="0"/>
              <a:t>multiple linear relationships</a:t>
            </a:r>
            <a:r>
              <a:rPr lang="en-US" dirty="0"/>
              <a:t> or m</a:t>
            </a:r>
            <a:r>
              <a:rPr lang="en-SG" dirty="0" err="1"/>
              <a:t>ulticollinearity</a:t>
            </a:r>
            <a:r>
              <a:rPr lang="en-US" dirty="0"/>
              <a:t> among predictive variables:</a:t>
            </a:r>
          </a:p>
          <a:p>
            <a:pPr lvl="1"/>
            <a:r>
              <a:rPr lang="en-US" dirty="0"/>
              <a:t>Calculate the </a:t>
            </a:r>
            <a:r>
              <a:rPr lang="en-US" b="1" dirty="0"/>
              <a:t>variance inflation factor (VIF)</a:t>
            </a:r>
            <a:r>
              <a:rPr lang="en-US" dirty="0"/>
              <a:t> for each predictor      as: </a:t>
            </a:r>
          </a:p>
          <a:p>
            <a:endParaRPr lang="en-US" sz="1200" dirty="0"/>
          </a:p>
          <a:p>
            <a:endParaRPr lang="en-US" sz="1200" dirty="0"/>
          </a:p>
          <a:p>
            <a:pPr marL="274320" lvl="1" indent="0">
              <a:buNone/>
            </a:pPr>
            <a:r>
              <a:rPr lang="en-US" dirty="0"/>
              <a:t>   where      is the coefficient of determination for the </a:t>
            </a:r>
          </a:p>
          <a:p>
            <a:pPr marL="274320" lvl="1" indent="0">
              <a:spcBef>
                <a:spcPts val="0"/>
              </a:spcBef>
              <a:buNone/>
            </a:pPr>
            <a:r>
              <a:rPr lang="en-US" dirty="0"/>
              <a:t>   model that explains      , treated as a response, through  </a:t>
            </a:r>
          </a:p>
          <a:p>
            <a:pPr marL="274320" lvl="1" indent="0">
              <a:spcBef>
                <a:spcPts val="0"/>
              </a:spcBef>
              <a:buNone/>
            </a:pPr>
            <a:r>
              <a:rPr lang="en-US" dirty="0"/>
              <a:t>   the remaining independent variables.</a:t>
            </a:r>
          </a:p>
          <a:p>
            <a:pPr lvl="1"/>
            <a:r>
              <a:rPr lang="en-US" dirty="0"/>
              <a:t>            indicates multicollinearity.</a:t>
            </a:r>
          </a:p>
          <a:p>
            <a:pPr lvl="1"/>
            <a:r>
              <a:rPr lang="en-US" dirty="0"/>
              <a:t>VIF can be calculated in </a:t>
            </a:r>
            <a:r>
              <a:rPr lang="en-US" dirty="0" err="1"/>
              <a:t>StatsModels</a:t>
            </a:r>
            <a:r>
              <a:rPr lang="en-US" dirty="0"/>
              <a:t> –                                See the sample script </a:t>
            </a:r>
            <a:r>
              <a:rPr lang="en-US" dirty="0">
                <a:solidFill>
                  <a:srgbClr val="0000FF"/>
                </a:solidFill>
              </a:rPr>
              <a:t>src07</a:t>
            </a:r>
            <a:r>
              <a:rPr lang="en-US" dirty="0"/>
              <a:t>. </a:t>
            </a:r>
          </a:p>
        </p:txBody>
      </p:sp>
      <p:graphicFrame>
        <p:nvGraphicFramePr>
          <p:cNvPr id="6" name="Object 5"/>
          <p:cNvGraphicFramePr>
            <a:graphicFrameLocks noChangeAspect="1"/>
          </p:cNvGraphicFramePr>
          <p:nvPr/>
        </p:nvGraphicFramePr>
        <p:xfrm>
          <a:off x="3429000" y="3733800"/>
          <a:ext cx="398463" cy="442912"/>
        </p:xfrm>
        <a:graphic>
          <a:graphicData uri="http://schemas.openxmlformats.org/presentationml/2006/ole">
            <mc:AlternateContent xmlns:mc="http://schemas.openxmlformats.org/markup-compatibility/2006">
              <mc:Choice xmlns:v="urn:schemas-microsoft-com:vml" Requires="v">
                <p:oleObj name="Equation" r:id="rId2" imgW="215640" imgH="241200" progId="Equation.3">
                  <p:embed/>
                </p:oleObj>
              </mc:Choice>
              <mc:Fallback>
                <p:oleObj name="Equation" r:id="rId2" imgW="215640" imgH="241200" progId="Equation.3">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733800"/>
                        <a:ext cx="39846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838575" y="2590800"/>
          <a:ext cx="1571625" cy="815975"/>
        </p:xfrm>
        <a:graphic>
          <a:graphicData uri="http://schemas.openxmlformats.org/presentationml/2006/ole">
            <mc:AlternateContent xmlns:mc="http://schemas.openxmlformats.org/markup-compatibility/2006">
              <mc:Choice xmlns:v="urn:schemas-microsoft-com:vml" Requires="v">
                <p:oleObj name="Equation" r:id="rId4" imgW="850680" imgH="444240" progId="Equation.3">
                  <p:embed/>
                </p:oleObj>
              </mc:Choice>
              <mc:Fallback>
                <p:oleObj name="Equation" r:id="rId4" imgW="850680" imgH="444240" progId="Equation.3">
                  <p:embed/>
                  <p:pic>
                    <p:nvPicPr>
                      <p:cNvPr id="7" name="Object 6"/>
                      <p:cNvPicPr>
                        <a:picLocks noChangeAspect="1" noChangeArrowheads="1"/>
                      </p:cNvPicPr>
                      <p:nvPr/>
                    </p:nvPicPr>
                    <p:blipFill>
                      <a:blip r:embed="rId5"/>
                      <a:srcRect/>
                      <a:stretch>
                        <a:fillRect/>
                      </a:stretch>
                    </p:blipFill>
                    <p:spPr bwMode="auto">
                      <a:xfrm>
                        <a:off x="3838575" y="2590800"/>
                        <a:ext cx="15716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1828800" y="3352800"/>
          <a:ext cx="374650" cy="466725"/>
        </p:xfrm>
        <a:graphic>
          <a:graphicData uri="http://schemas.openxmlformats.org/presentationml/2006/ole">
            <mc:AlternateContent xmlns:mc="http://schemas.openxmlformats.org/markup-compatibility/2006">
              <mc:Choice xmlns:v="urn:schemas-microsoft-com:vml" Requires="v">
                <p:oleObj name="Equation" r:id="rId6" imgW="203040" imgH="253800" progId="Equation.3">
                  <p:embed/>
                </p:oleObj>
              </mc:Choice>
              <mc:Fallback>
                <p:oleObj name="Equation" r:id="rId6" imgW="203040" imgH="253800" progId="Equation.3">
                  <p:embed/>
                  <p:pic>
                    <p:nvPicPr>
                      <p:cNvPr id="8" name="Object 7"/>
                      <p:cNvPicPr>
                        <a:picLocks noChangeAspect="1" noChangeArrowheads="1"/>
                      </p:cNvPicPr>
                      <p:nvPr/>
                    </p:nvPicPr>
                    <p:blipFill>
                      <a:blip r:embed="rId7"/>
                      <a:srcRect/>
                      <a:stretch>
                        <a:fillRect/>
                      </a:stretch>
                    </p:blipFill>
                    <p:spPr bwMode="auto">
                      <a:xfrm>
                        <a:off x="1828800" y="3352800"/>
                        <a:ext cx="3746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268538" y="2452688"/>
          <a:ext cx="398462" cy="442912"/>
        </p:xfrm>
        <a:graphic>
          <a:graphicData uri="http://schemas.openxmlformats.org/presentationml/2006/ole">
            <mc:AlternateContent xmlns:mc="http://schemas.openxmlformats.org/markup-compatibility/2006">
              <mc:Choice xmlns:v="urn:schemas-microsoft-com:vml" Requires="v">
                <p:oleObj name="Equation" r:id="rId2" imgW="215713" imgH="241091" progId="Equation.3">
                  <p:embed/>
                </p:oleObj>
              </mc:Choice>
              <mc:Fallback>
                <p:oleObj name="Equation" r:id="rId2" imgW="215713" imgH="241091" progId="Equation.3">
                  <p:embed/>
                  <p:pic>
                    <p:nvPicPr>
                      <p:cNvPr id="9"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52688"/>
                        <a:ext cx="3984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1047750" y="4510088"/>
          <a:ext cx="1009650" cy="442912"/>
        </p:xfrm>
        <a:graphic>
          <a:graphicData uri="http://schemas.openxmlformats.org/presentationml/2006/ole">
            <mc:AlternateContent xmlns:mc="http://schemas.openxmlformats.org/markup-compatibility/2006">
              <mc:Choice xmlns:v="urn:schemas-microsoft-com:vml" Requires="v">
                <p:oleObj name="Equation" r:id="rId8" imgW="545760" imgH="241200" progId="Equation.3">
                  <p:embed/>
                </p:oleObj>
              </mc:Choice>
              <mc:Fallback>
                <p:oleObj name="Equation" r:id="rId8" imgW="545760" imgH="241200" progId="Equation.3">
                  <p:embed/>
                  <p:pic>
                    <p:nvPicPr>
                      <p:cNvPr id="10" name="Object 9"/>
                      <p:cNvPicPr>
                        <a:picLocks noChangeAspect="1" noChangeArrowheads="1"/>
                      </p:cNvPicPr>
                      <p:nvPr/>
                    </p:nvPicPr>
                    <p:blipFill>
                      <a:blip r:embed="rId9"/>
                      <a:srcRect/>
                      <a:stretch>
                        <a:fillRect/>
                      </a:stretch>
                    </p:blipFill>
                    <p:spPr bwMode="auto">
                      <a:xfrm>
                        <a:off x="1047750" y="4510088"/>
                        <a:ext cx="10096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12">
            <a:extLst>
              <a:ext uri="{FF2B5EF4-FFF2-40B4-BE49-F238E27FC236}">
                <a16:creationId xmlns:a16="http://schemas.microsoft.com/office/drawing/2014/main" id="{B49252A3-3EC8-23BA-F510-0C9D1D4D142E}"/>
              </a:ext>
            </a:extLst>
          </p:cNvPr>
          <p:cNvPicPr>
            <a:picLocks noChangeAspect="1"/>
          </p:cNvPicPr>
          <p:nvPr/>
        </p:nvPicPr>
        <p:blipFill>
          <a:blip r:embed="rId10"/>
          <a:stretch>
            <a:fillRect/>
          </a:stretch>
        </p:blipFill>
        <p:spPr>
          <a:xfrm>
            <a:off x="6172200" y="4867078"/>
            <a:ext cx="2657846" cy="1409897"/>
          </a:xfrm>
          <a:prstGeom prst="rect">
            <a:avLst/>
          </a:prstGeom>
        </p:spPr>
      </p:pic>
    </p:spTree>
    <p:extLst>
      <p:ext uri="{BB962C8B-B14F-4D97-AF65-F5344CB8AC3E}">
        <p14:creationId xmlns:p14="http://schemas.microsoft.com/office/powerpoint/2010/main" val="179854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A1F9-4C08-99F5-8666-4170471AC222}"/>
              </a:ext>
            </a:extLst>
          </p:cNvPr>
          <p:cNvSpPr>
            <a:spLocks noGrp="1"/>
          </p:cNvSpPr>
          <p:nvPr>
            <p:ph type="title"/>
          </p:nvPr>
        </p:nvSpPr>
        <p:spPr/>
        <p:txBody>
          <a:bodyPr>
            <a:noAutofit/>
          </a:bodyPr>
          <a:lstStyle/>
          <a:p>
            <a:r>
              <a:rPr lang="en-US" dirty="0"/>
              <a:t>Revisiting the Child’s Weight Prediction Case Study</a:t>
            </a:r>
            <a:endParaRPr lang="en-SG" dirty="0"/>
          </a:p>
        </p:txBody>
      </p:sp>
      <p:sp>
        <p:nvSpPr>
          <p:cNvPr id="3" name="Footer Placeholder 2">
            <a:extLst>
              <a:ext uri="{FF2B5EF4-FFF2-40B4-BE49-F238E27FC236}">
                <a16:creationId xmlns:a16="http://schemas.microsoft.com/office/drawing/2014/main" id="{50F180A7-2628-51F7-F2AE-DB68A34284B2}"/>
              </a:ext>
            </a:extLst>
          </p:cNvPr>
          <p:cNvSpPr>
            <a:spLocks noGrp="1"/>
          </p:cNvSpPr>
          <p:nvPr>
            <p:ph type="ftr" sz="quarter" idx="11"/>
          </p:nvPr>
        </p:nvSpPr>
        <p:spPr/>
        <p:txBody>
          <a:bodyPr/>
          <a:lstStyle/>
          <a:p>
            <a:r>
              <a:rPr lang="en-US"/>
              <a:t>IS4151/IS5451 (AY 24/25 S2) Lecture 10 – Machine Learning for IoT Data (I)</a:t>
            </a:r>
          </a:p>
        </p:txBody>
      </p:sp>
      <p:sp>
        <p:nvSpPr>
          <p:cNvPr id="4" name="Slide Number Placeholder 3">
            <a:extLst>
              <a:ext uri="{FF2B5EF4-FFF2-40B4-BE49-F238E27FC236}">
                <a16:creationId xmlns:a16="http://schemas.microsoft.com/office/drawing/2014/main" id="{83F51A1E-FE53-F7E5-EA7D-6643A7F19106}"/>
              </a:ext>
            </a:extLst>
          </p:cNvPr>
          <p:cNvSpPr>
            <a:spLocks noGrp="1"/>
          </p:cNvSpPr>
          <p:nvPr>
            <p:ph type="sldNum" sz="quarter" idx="12"/>
          </p:nvPr>
        </p:nvSpPr>
        <p:spPr/>
        <p:txBody>
          <a:bodyPr/>
          <a:lstStyle/>
          <a:p>
            <a:fld id="{2F424A89-909B-4BA1-940E-23EAC9404E56}" type="slidenum">
              <a:rPr lang="en-US" smtClean="0"/>
              <a:pPr/>
              <a:t>33</a:t>
            </a:fld>
            <a:endParaRPr lang="en-US"/>
          </a:p>
        </p:txBody>
      </p:sp>
      <p:sp>
        <p:nvSpPr>
          <p:cNvPr id="5" name="Content Placeholder 4">
            <a:extLst>
              <a:ext uri="{FF2B5EF4-FFF2-40B4-BE49-F238E27FC236}">
                <a16:creationId xmlns:a16="http://schemas.microsoft.com/office/drawing/2014/main" id="{A6016983-5D08-F98A-6521-14617EAAB229}"/>
              </a:ext>
            </a:extLst>
          </p:cNvPr>
          <p:cNvSpPr>
            <a:spLocks noGrp="1"/>
          </p:cNvSpPr>
          <p:nvPr>
            <p:ph sz="quarter" idx="1"/>
          </p:nvPr>
        </p:nvSpPr>
        <p:spPr/>
        <p:txBody>
          <a:bodyPr/>
          <a:lstStyle/>
          <a:p>
            <a:r>
              <a:rPr lang="en-US" dirty="0"/>
              <a:t>From the perspective of multiple linear regression, would Age be a useful predictor of Weight in addition to Height?</a:t>
            </a:r>
          </a:p>
          <a:p>
            <a:r>
              <a:rPr lang="en-US" dirty="0"/>
              <a:t>Recall the correlation matrix:</a:t>
            </a:r>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pPr marL="0" indent="0">
              <a:buNone/>
            </a:pPr>
            <a:endParaRPr lang="en-US" sz="600" dirty="0"/>
          </a:p>
          <a:p>
            <a:r>
              <a:rPr lang="en-US" dirty="0"/>
              <a:t>Refer to sample source file </a:t>
            </a:r>
            <a:r>
              <a:rPr lang="en-US" dirty="0">
                <a:solidFill>
                  <a:srgbClr val="0000FF"/>
                </a:solidFill>
                <a:latin typeface="Consolas" panose="020B0609020204030204" pitchFamily="49" charset="0"/>
              </a:rPr>
              <a:t>src08</a:t>
            </a:r>
            <a:r>
              <a:rPr lang="en-US" dirty="0"/>
              <a:t> for the example.</a:t>
            </a:r>
            <a:endParaRPr lang="en-SG" dirty="0"/>
          </a:p>
        </p:txBody>
      </p:sp>
      <p:pic>
        <p:nvPicPr>
          <p:cNvPr id="6" name="Picture 2">
            <a:extLst>
              <a:ext uri="{FF2B5EF4-FFF2-40B4-BE49-F238E27FC236}">
                <a16:creationId xmlns:a16="http://schemas.microsoft.com/office/drawing/2014/main" id="{738FD68F-3486-5855-6406-62B2EBEDCC48}"/>
              </a:ext>
            </a:extLst>
          </p:cNvPr>
          <p:cNvPicPr>
            <a:picLocks noChangeAspect="1" noChangeArrowheads="1"/>
          </p:cNvPicPr>
          <p:nvPr/>
        </p:nvPicPr>
        <p:blipFill rotWithShape="1">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l="16878" r="9945"/>
          <a:stretch/>
        </p:blipFill>
        <p:spPr bwMode="auto">
          <a:xfrm>
            <a:off x="7924800" y="4217936"/>
            <a:ext cx="1180324" cy="208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5DBD5D-6441-D277-AE8F-B63A42009E13}"/>
              </a:ext>
            </a:extLst>
          </p:cNvPr>
          <p:cNvPicPr>
            <a:picLocks noChangeAspect="1"/>
          </p:cNvPicPr>
          <p:nvPr/>
        </p:nvPicPr>
        <p:blipFill>
          <a:blip r:embed="rId3"/>
          <a:stretch>
            <a:fillRect/>
          </a:stretch>
        </p:blipFill>
        <p:spPr>
          <a:xfrm>
            <a:off x="3200208" y="2714472"/>
            <a:ext cx="2743583" cy="1095528"/>
          </a:xfrm>
          <a:prstGeom prst="rect">
            <a:avLst/>
          </a:prstGeom>
        </p:spPr>
      </p:pic>
    </p:spTree>
    <p:extLst>
      <p:ext uri="{BB962C8B-B14F-4D97-AF65-F5344CB8AC3E}">
        <p14:creationId xmlns:p14="http://schemas.microsoft.com/office/powerpoint/2010/main" val="1722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0600" y="2944090"/>
            <a:ext cx="7086600" cy="1066800"/>
          </a:xfrm>
        </p:spPr>
        <p:txBody>
          <a:bodyPr>
            <a:noAutofit/>
          </a:bodyPr>
          <a:lstStyle/>
          <a:p>
            <a:r>
              <a:rPr lang="en-US" dirty="0"/>
              <a:t>Encoding Categorical Independent Variables for Regression</a:t>
            </a:r>
            <a:endParaRPr lang="en-SG" dirty="0"/>
          </a:p>
        </p:txBody>
      </p:sp>
      <p:sp>
        <p:nvSpPr>
          <p:cNvPr id="7" name="Text Placeholder 6"/>
          <p:cNvSpPr>
            <a:spLocks noGrp="1"/>
          </p:cNvSpPr>
          <p:nvPr>
            <p:ph type="body" idx="1"/>
          </p:nvPr>
        </p:nvSpPr>
        <p:spPr/>
        <p:txBody>
          <a:bodyPr/>
          <a:lstStyle/>
          <a:p>
            <a:endParaRPr lang="en-SG" dirty="0"/>
          </a:p>
        </p:txBody>
      </p:sp>
      <p:sp>
        <p:nvSpPr>
          <p:cNvPr id="3" name="Footer Placeholder 2"/>
          <p:cNvSpPr>
            <a:spLocks noGrp="1"/>
          </p:cNvSpPr>
          <p:nvPr>
            <p:ph type="ftr" sz="quarter" idx="11"/>
          </p:nvPr>
        </p:nvSpPr>
        <p:spPr>
          <a:xfrm>
            <a:off x="1600200" y="6355080"/>
            <a:ext cx="7010400" cy="365760"/>
          </a:xfrm>
        </p:spPr>
        <p:txBody>
          <a:bodyPr/>
          <a:lstStyle/>
          <a:p>
            <a:r>
              <a:rPr lang="en-US"/>
              <a:t>IS4151/IS5451 (AY 24/25 S2) Lecture 10 – Machine Learning for IoT Data (I)</a:t>
            </a:r>
            <a:endParaRPr lang="en-US" dirty="0"/>
          </a:p>
        </p:txBody>
      </p:sp>
      <p:sp>
        <p:nvSpPr>
          <p:cNvPr id="4" name="Slide Number Placeholder 3"/>
          <p:cNvSpPr>
            <a:spLocks noGrp="1"/>
          </p:cNvSpPr>
          <p:nvPr>
            <p:ph type="sldNum" sz="quarter" idx="12"/>
          </p:nvPr>
        </p:nvSpPr>
        <p:spPr>
          <a:xfrm>
            <a:off x="612000" y="6355080"/>
            <a:ext cx="1520952" cy="365760"/>
          </a:xfrm>
        </p:spPr>
        <p:txBody>
          <a:bodyPr/>
          <a:lstStyle/>
          <a:p>
            <a:fld id="{2F424A89-909B-4BA1-940E-23EAC9404E56}" type="slidenum">
              <a:rPr lang="en-US" smtClean="0"/>
              <a:pPr/>
              <a:t>34</a:t>
            </a:fld>
            <a:endParaRPr lang="en-US"/>
          </a:p>
        </p:txBody>
      </p:sp>
    </p:spTree>
    <p:extLst>
      <p:ext uri="{BB962C8B-B14F-4D97-AF65-F5344CB8AC3E}">
        <p14:creationId xmlns:p14="http://schemas.microsoft.com/office/powerpoint/2010/main" val="128933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C59D-FC68-21B2-678C-038F4CAE8F77}"/>
              </a:ext>
            </a:extLst>
          </p:cNvPr>
          <p:cNvSpPr>
            <a:spLocks noGrp="1"/>
          </p:cNvSpPr>
          <p:nvPr>
            <p:ph type="title"/>
          </p:nvPr>
        </p:nvSpPr>
        <p:spPr/>
        <p:txBody>
          <a:bodyPr/>
          <a:lstStyle/>
          <a:p>
            <a:r>
              <a:rPr lang="en-US" dirty="0"/>
              <a:t>Recap on Regression Analysis…</a:t>
            </a:r>
            <a:endParaRPr lang="en-SG" dirty="0"/>
          </a:p>
        </p:txBody>
      </p:sp>
      <p:sp>
        <p:nvSpPr>
          <p:cNvPr id="3" name="Footer Placeholder 2">
            <a:extLst>
              <a:ext uri="{FF2B5EF4-FFF2-40B4-BE49-F238E27FC236}">
                <a16:creationId xmlns:a16="http://schemas.microsoft.com/office/drawing/2014/main" id="{8610DABE-BC4A-F5D3-CA25-B0C1251CCA54}"/>
              </a:ext>
            </a:extLst>
          </p:cNvPr>
          <p:cNvSpPr>
            <a:spLocks noGrp="1"/>
          </p:cNvSpPr>
          <p:nvPr>
            <p:ph type="ftr" sz="quarter" idx="11"/>
          </p:nvPr>
        </p:nvSpPr>
        <p:spPr/>
        <p:txBody>
          <a:bodyPr/>
          <a:lstStyle/>
          <a:p>
            <a:r>
              <a:rPr lang="en-US"/>
              <a:t>IS4151/IS5451 (AY 24/25 S2) Lecture 10 – Machine Learning for IoT Data (I)</a:t>
            </a:r>
          </a:p>
        </p:txBody>
      </p:sp>
      <p:sp>
        <p:nvSpPr>
          <p:cNvPr id="4" name="Slide Number Placeholder 3">
            <a:extLst>
              <a:ext uri="{FF2B5EF4-FFF2-40B4-BE49-F238E27FC236}">
                <a16:creationId xmlns:a16="http://schemas.microsoft.com/office/drawing/2014/main" id="{19133A10-9E0C-DB9E-79D9-3677BB46B5E1}"/>
              </a:ext>
            </a:extLst>
          </p:cNvPr>
          <p:cNvSpPr>
            <a:spLocks noGrp="1"/>
          </p:cNvSpPr>
          <p:nvPr>
            <p:ph type="sldNum" sz="quarter" idx="12"/>
          </p:nvPr>
        </p:nvSpPr>
        <p:spPr/>
        <p:txBody>
          <a:bodyPr/>
          <a:lstStyle/>
          <a:p>
            <a:fld id="{2F424A89-909B-4BA1-940E-23EAC9404E56}" type="slidenum">
              <a:rPr lang="en-US" smtClean="0"/>
              <a:pPr/>
              <a:t>35</a:t>
            </a:fld>
            <a:endParaRPr lang="en-US"/>
          </a:p>
        </p:txBody>
      </p:sp>
      <p:sp>
        <p:nvSpPr>
          <p:cNvPr id="5" name="Content Placeholder 4">
            <a:extLst>
              <a:ext uri="{FF2B5EF4-FFF2-40B4-BE49-F238E27FC236}">
                <a16:creationId xmlns:a16="http://schemas.microsoft.com/office/drawing/2014/main" id="{8340126F-E877-AB22-0601-D2CE49138C4E}"/>
              </a:ext>
            </a:extLst>
          </p:cNvPr>
          <p:cNvSpPr>
            <a:spLocks noGrp="1"/>
          </p:cNvSpPr>
          <p:nvPr>
            <p:ph sz="quarter" idx="1"/>
          </p:nvPr>
        </p:nvSpPr>
        <p:spPr>
          <a:xfrm>
            <a:off x="457200" y="1219200"/>
            <a:ext cx="8229600" cy="5137150"/>
          </a:xfrm>
        </p:spPr>
        <p:txBody>
          <a:bodyPr/>
          <a:lstStyle/>
          <a:p>
            <a:r>
              <a:rPr lang="en-US" dirty="0"/>
              <a:t>Recall that regression analysis builds statistical models that characterize relationships among (continuous) numerical variables:</a:t>
            </a:r>
          </a:p>
          <a:p>
            <a:pPr lvl="1"/>
            <a:r>
              <a:rPr lang="en-US" dirty="0"/>
              <a:t>Dependent variable must be numerical.</a:t>
            </a:r>
          </a:p>
          <a:p>
            <a:pPr lvl="1"/>
            <a:r>
              <a:rPr lang="en-US" dirty="0"/>
              <a:t>Non-numerical independent variables can be converted into numerical variables.</a:t>
            </a:r>
          </a:p>
          <a:p>
            <a:r>
              <a:rPr lang="en-US" dirty="0"/>
              <a:t>Taxonomy of data:</a:t>
            </a:r>
          </a:p>
          <a:p>
            <a:endParaRPr lang="en-SG" dirty="0"/>
          </a:p>
        </p:txBody>
      </p:sp>
      <p:pic>
        <p:nvPicPr>
          <p:cNvPr id="6" name="Picture 3" descr="D:\Computing\Teaching\Resources\IS4240\Business Intelligence - A Managerial Approach 2E\Color Image Library\ch04\BI2e_Figure_4.3.JPG">
            <a:extLst>
              <a:ext uri="{FF2B5EF4-FFF2-40B4-BE49-F238E27FC236}">
                <a16:creationId xmlns:a16="http://schemas.microsoft.com/office/drawing/2014/main" id="{11057CBF-EC2B-2F8B-D656-0232E47E7A94}"/>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03" t="4873" r="2691" b="4561"/>
          <a:stretch/>
        </p:blipFill>
        <p:spPr bwMode="auto">
          <a:xfrm>
            <a:off x="1742535" y="3778490"/>
            <a:ext cx="5658929" cy="2501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771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36</a:t>
            </a:fld>
            <a:endParaRPr lang="en-US"/>
          </a:p>
        </p:txBody>
      </p:sp>
      <p:sp>
        <p:nvSpPr>
          <p:cNvPr id="5" name="Content Placeholder 4"/>
          <p:cNvSpPr>
            <a:spLocks noGrp="1"/>
          </p:cNvSpPr>
          <p:nvPr>
            <p:ph sz="quarter" idx="1"/>
          </p:nvPr>
        </p:nvSpPr>
        <p:spPr>
          <a:xfrm>
            <a:off x="457200" y="1219200"/>
            <a:ext cx="8229600" cy="5334000"/>
          </a:xfrm>
        </p:spPr>
        <p:txBody>
          <a:bodyPr>
            <a:normAutofit/>
          </a:bodyPr>
          <a:lstStyle/>
          <a:p>
            <a:r>
              <a:rPr lang="en-US" b="1" dirty="0"/>
              <a:t>Categorical Data</a:t>
            </a:r>
            <a:r>
              <a:rPr lang="en-US" dirty="0"/>
              <a:t>:</a:t>
            </a:r>
          </a:p>
          <a:p>
            <a:pPr lvl="1"/>
            <a:r>
              <a:rPr lang="en-US" dirty="0"/>
              <a:t>Represent the labels of multiple classes used to divide a variable into specific groups.</a:t>
            </a:r>
          </a:p>
          <a:p>
            <a:pPr lvl="1"/>
            <a:r>
              <a:rPr lang="en-US" dirty="0"/>
              <a:t>E.g., race, sex, age group and educational level.</a:t>
            </a:r>
          </a:p>
          <a:p>
            <a:r>
              <a:rPr lang="en-US" b="1" dirty="0"/>
              <a:t>Nominal data</a:t>
            </a:r>
            <a:r>
              <a:rPr lang="en-US" dirty="0"/>
              <a:t>:</a:t>
            </a:r>
          </a:p>
          <a:p>
            <a:pPr lvl="1"/>
            <a:r>
              <a:rPr lang="en-US" dirty="0"/>
              <a:t>Categorical variables without natural ordering.</a:t>
            </a:r>
          </a:p>
          <a:p>
            <a:pPr lvl="1"/>
            <a:r>
              <a:rPr lang="en-US" dirty="0"/>
              <a:t>E.g., Marital status can be categorized into (1) single, (2) married and (3) divorced.</a:t>
            </a:r>
          </a:p>
          <a:p>
            <a:r>
              <a:rPr lang="en-US" b="1" dirty="0"/>
              <a:t>Ordinal data</a:t>
            </a:r>
            <a:r>
              <a:rPr lang="en-US" dirty="0"/>
              <a:t>:</a:t>
            </a:r>
          </a:p>
          <a:p>
            <a:pPr lvl="1"/>
            <a:r>
              <a:rPr lang="en-US" dirty="0"/>
              <a:t>Categorical variables that lend themselves to natural ordering. </a:t>
            </a:r>
          </a:p>
          <a:p>
            <a:pPr lvl="2"/>
            <a:r>
              <a:rPr lang="en-US" dirty="0"/>
              <a:t>More specifically, the codes assigned to objects represent the rank order among them.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37</a:t>
            </a:fld>
            <a:endParaRPr lang="en-US"/>
          </a:p>
        </p:txBody>
      </p:sp>
      <p:sp>
        <p:nvSpPr>
          <p:cNvPr id="5" name="Content Placeholder 4"/>
          <p:cNvSpPr>
            <a:spLocks noGrp="1"/>
          </p:cNvSpPr>
          <p:nvPr>
            <p:ph sz="quarter" idx="1"/>
          </p:nvPr>
        </p:nvSpPr>
        <p:spPr>
          <a:xfrm>
            <a:off x="457200" y="1219200"/>
            <a:ext cx="8229600" cy="5334000"/>
          </a:xfrm>
        </p:spPr>
        <p:txBody>
          <a:bodyPr>
            <a:normAutofit/>
          </a:bodyPr>
          <a:lstStyle/>
          <a:p>
            <a:pPr lvl="1"/>
            <a:r>
              <a:rPr lang="en-US" dirty="0"/>
              <a:t>But it makes no sense to calculate the differences or ratios between values.</a:t>
            </a:r>
          </a:p>
          <a:p>
            <a:pPr lvl="1"/>
            <a:r>
              <a:rPr lang="en-US" dirty="0"/>
              <a:t>E.g., credit score can be categorized as (1) low, (2) medium and (3) high. </a:t>
            </a:r>
          </a:p>
          <a:p>
            <a:pPr lvl="1"/>
            <a:r>
              <a:rPr lang="en-US" dirty="0"/>
              <a:t>However, the additional rank-order information is useful in certain machine learning algorithms for building a better model.</a:t>
            </a:r>
          </a:p>
          <a:p>
            <a:endParaRPr lang="en-US" dirty="0"/>
          </a:p>
        </p:txBody>
      </p:sp>
    </p:spTree>
    <p:extLst>
      <p:ext uri="{BB962C8B-B14F-4D97-AF65-F5344CB8AC3E}">
        <p14:creationId xmlns:p14="http://schemas.microsoft.com/office/powerpoint/2010/main" val="359235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Treatment of Categorical Independent Variables</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38</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a:bodyPr>
              <a:lstStyle/>
              <a:p>
                <a:r>
                  <a:rPr lang="en-US" dirty="0"/>
                  <a:t>Categorical variables may be included as predicators in a regression model using </a:t>
                </a:r>
                <a:r>
                  <a:rPr lang="en-US" u="sng" dirty="0"/>
                  <a:t>dummy variables</a:t>
                </a:r>
                <a:r>
                  <a:rPr lang="en-US" dirty="0"/>
                  <a:t>.</a:t>
                </a:r>
              </a:p>
              <a:p>
                <a:r>
                  <a:rPr lang="en-US" dirty="0"/>
                  <a:t>A nominal categorical variable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US" dirty="0"/>
                  <a:t> with </a:t>
                </a:r>
                <a14:m>
                  <m:oMath xmlns:m="http://schemas.openxmlformats.org/officeDocument/2006/math">
                    <m:r>
                      <a:rPr lang="en-US" b="0" i="1" smtClean="0">
                        <a:latin typeface="Cambria Math" panose="02040503050406030204" pitchFamily="18" charset="0"/>
                      </a:rPr>
                      <m:t>𝐻</m:t>
                    </m:r>
                    <m:r>
                      <a:rPr lang="en-US" b="0" i="0" smtClean="0">
                        <a:latin typeface="Cambria Math" panose="02040503050406030204" pitchFamily="18" charset="0"/>
                      </a:rPr>
                      <m:t> </m:t>
                    </m:r>
                  </m:oMath>
                </a14:m>
                <a:r>
                  <a:rPr lang="en-US" dirty="0"/>
                  <a:t>distinct values denote by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𝐻</m:t>
                            </m:r>
                          </m:sub>
                        </m:sSub>
                      </m:e>
                    </m:d>
                  </m:oMath>
                </a14:m>
                <a:r>
                  <a:rPr lang="en-US" dirty="0"/>
                  <a:t> may be represented in two ways:</a:t>
                </a:r>
              </a:p>
              <a:p>
                <a:pPr lvl="1"/>
                <a:r>
                  <a:rPr lang="en-US" dirty="0"/>
                  <a:t>Using arbitrary numerical values:</a:t>
                </a:r>
              </a:p>
              <a:p>
                <a:pPr lvl="2"/>
                <a:r>
                  <a:rPr lang="en-US" dirty="0"/>
                  <a:t>Regression coefficients will be affected by the chosen scale.</a:t>
                </a:r>
              </a:p>
              <a:p>
                <a:pPr lvl="2"/>
                <a:r>
                  <a:rPr lang="en-US" dirty="0"/>
                  <a:t>Compromises significance of the model.</a:t>
                </a:r>
              </a:p>
              <a:p>
                <a:pPr lvl="1"/>
                <a:r>
                  <a:rPr lang="en-US" dirty="0"/>
                  <a:t>Using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−1</m:t>
                    </m:r>
                  </m:oMath>
                </a14:m>
                <a:r>
                  <a:rPr lang="en-US" dirty="0"/>
                  <a:t> binary 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−1</m:t>
                        </m:r>
                      </m:sub>
                    </m:sSub>
                  </m:oMath>
                </a14:m>
                <a:r>
                  <a:rPr lang="en-US" dirty="0"/>
                  <a:t> known as dummy variables:</a:t>
                </a:r>
              </a:p>
              <a:p>
                <a:pPr lvl="2"/>
                <a:r>
                  <a:rPr lang="en-US" dirty="0"/>
                  <a:t>Each binary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r>
                          <a:rPr lang="en-US" b="0" i="1" smtClean="0">
                            <a:latin typeface="Cambria Math" panose="02040503050406030204" pitchFamily="18" charset="0"/>
                          </a:rPr>
                          <m:t>h</m:t>
                        </m:r>
                      </m:sub>
                    </m:sSub>
                  </m:oMath>
                </a14:m>
                <a:r>
                  <a:rPr lang="en-US" dirty="0"/>
                  <a:t> is associated with level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h</m:t>
                        </m:r>
                      </m:sub>
                    </m:sSub>
                  </m:oMath>
                </a14:m>
                <a:r>
                  <a:rPr lang="en-US" dirty="0"/>
                  <a: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US" dirty="0"/>
                  <a:t>.</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𝑗h</m:t>
                        </m:r>
                      </m:sub>
                    </m:sSub>
                  </m:oMath>
                </a14:m>
                <a:r>
                  <a:rPr lang="en-US" dirty="0"/>
                  <a:t> takes the value of </a:t>
                </a:r>
                <a14:m>
                  <m:oMath xmlns:m="http://schemas.openxmlformats.org/officeDocument/2006/math">
                    <m:r>
                      <a:rPr lang="en-US" b="0" i="1" smtClean="0">
                        <a:latin typeface="Cambria Math" panose="02040503050406030204" pitchFamily="18" charset="0"/>
                      </a:rPr>
                      <m:t>1</m:t>
                    </m:r>
                  </m:oMath>
                </a14:m>
                <a:r>
                  <a:rPr lang="en-US" dirty="0"/>
                  <a:t>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h</m:t>
                        </m:r>
                      </m:sub>
                    </m:sSub>
                  </m:oMath>
                </a14:m>
                <a:r>
                  <a:rPr lang="en-US" dirty="0"/>
                  <a:t>. </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r="-1852" b="-1111"/>
                </a:stretch>
              </a:blipFill>
            </p:spPr>
            <p:txBody>
              <a:bodyPr/>
              <a:lstStyle/>
              <a:p>
                <a:r>
                  <a:rPr lang="en-SG">
                    <a:noFill/>
                  </a:rPr>
                  <a:t> </a:t>
                </a:r>
              </a:p>
            </p:txBody>
          </p:sp>
        </mc:Fallback>
      </mc:AlternateContent>
    </p:spTree>
    <p:extLst>
      <p:ext uri="{BB962C8B-B14F-4D97-AF65-F5344CB8AC3E}">
        <p14:creationId xmlns:p14="http://schemas.microsoft.com/office/powerpoint/2010/main" val="193929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sz="quarter" idx="1"/>
          </p:nvPr>
        </p:nvSpPr>
        <p:spPr/>
        <p:txBody>
          <a:bodyPr/>
          <a:lstStyle/>
          <a:p>
            <a:r>
              <a:rPr lang="en-US" dirty="0"/>
              <a:t>Required readings:</a:t>
            </a:r>
          </a:p>
          <a:p>
            <a:pPr lvl="1"/>
            <a:r>
              <a:rPr lang="en-US" dirty="0"/>
              <a:t>None.</a:t>
            </a:r>
          </a:p>
          <a:p>
            <a:r>
              <a:rPr lang="en-US" dirty="0"/>
              <a:t>Suggested readings:</a:t>
            </a:r>
          </a:p>
          <a:p>
            <a:pPr lvl="1"/>
            <a:r>
              <a:rPr lang="en-SG" dirty="0"/>
              <a:t>None.</a:t>
            </a:r>
          </a:p>
          <a:p>
            <a:pPr lvl="1"/>
            <a:endParaRPr lang="en-US" dirty="0"/>
          </a:p>
        </p:txBody>
      </p:sp>
      <p:sp>
        <p:nvSpPr>
          <p:cNvPr id="4" name="Slide Number Placeholder 3"/>
          <p:cNvSpPr>
            <a:spLocks noGrp="1"/>
          </p:cNvSpPr>
          <p:nvPr>
            <p:ph type="sldNum" sz="quarter" idx="12"/>
          </p:nvPr>
        </p:nvSpPr>
        <p:spPr/>
        <p:txBody>
          <a:bodyPr/>
          <a:lstStyle/>
          <a:p>
            <a:fld id="{2F424A89-909B-4BA1-940E-23EAC9404E56}" type="slidenum">
              <a:rPr lang="en-US" smtClean="0"/>
              <a:pPr/>
              <a:t>3</a:t>
            </a:fld>
            <a:endParaRPr lang="en-US"/>
          </a:p>
        </p:txBody>
      </p:sp>
      <p:sp>
        <p:nvSpPr>
          <p:cNvPr id="5" name="Footer Placeholder 4"/>
          <p:cNvSpPr>
            <a:spLocks noGrp="1"/>
          </p:cNvSpPr>
          <p:nvPr>
            <p:ph type="ftr" sz="quarter" idx="11"/>
          </p:nvPr>
        </p:nvSpPr>
        <p:spPr/>
        <p:txBody>
          <a:bodyPr/>
          <a:lstStyle/>
          <a:p>
            <a:r>
              <a:rPr lang="en-US"/>
              <a:t>IS4151/IS5451 (AY 24/25 S2) Lecture 10 – Machine Learning for IoT Data (I)</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5240" t="10241" r="16181" b="13559"/>
          <a:stretch/>
        </p:blipFill>
        <p:spPr>
          <a:xfrm>
            <a:off x="8163791" y="76198"/>
            <a:ext cx="904010" cy="1004457"/>
          </a:xfrm>
          <a:prstGeom prst="rect">
            <a:avLst/>
          </a:prstGeom>
        </p:spPr>
      </p:pic>
    </p:spTree>
    <p:extLst>
      <p:ext uri="{BB962C8B-B14F-4D97-AF65-F5344CB8AC3E}">
        <p14:creationId xmlns:p14="http://schemas.microsoft.com/office/powerpoint/2010/main" val="2223508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 Encoding Examples with </a:t>
            </a:r>
            <a:br>
              <a:rPr lang="en-US" dirty="0"/>
            </a:br>
            <a:r>
              <a:rPr lang="en-US" dirty="0"/>
              <a:t>Multiple Linear Regression</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39</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686800" cy="5105400"/>
              </a:xfrm>
            </p:spPr>
            <p:txBody>
              <a:bodyPr>
                <a:normAutofit/>
              </a:bodyPr>
              <a:lstStyle/>
              <a:p>
                <a:r>
                  <a:rPr lang="en-US" dirty="0"/>
                  <a:t>Nominal categorical data:</a:t>
                </a:r>
              </a:p>
              <a:p>
                <a:pPr lvl="1"/>
                <a:r>
                  <a:rPr lang="en-US" dirty="0"/>
                  <a:t>Housing estate – Multinomial variable with 5 different possible values represented using 4 binomial 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4</m:t>
                        </m:r>
                      </m:sub>
                    </m:sSub>
                  </m:oMath>
                </a14:m>
                <a:r>
                  <a:rPr lang="en-US" dirty="0"/>
                  <a:t>:</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dirty="0"/>
                  <a:t>Predict price of HDB flats (</a:t>
                </a:r>
                <a14:m>
                  <m:oMath xmlns:m="http://schemas.openxmlformats.org/officeDocument/2006/math">
                    <m:r>
                      <a:rPr lang="en-US" b="0" i="1" smtClean="0">
                        <a:latin typeface="Cambria Math" panose="02040503050406030204" pitchFamily="18" charset="0"/>
                      </a:rPr>
                      <m:t>𝑦</m:t>
                    </m:r>
                  </m:oMath>
                </a14:m>
                <a:r>
                  <a:rPr lang="en-US" dirty="0"/>
                  <a:t>) based on the size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floor level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and distance to MRT station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a:t>).</a:t>
                </a:r>
              </a:p>
              <a:p>
                <a:pPr lvl="1"/>
                <a:r>
                  <a:rPr lang="en-US" dirty="0"/>
                  <a:t>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4</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5</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6</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7</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4</m:t>
                        </m:r>
                      </m:sub>
                    </m:sSub>
                  </m:oMath>
                </a14:m>
                <a:endParaRPr lang="en-US" dirty="0"/>
              </a:p>
              <a:p>
                <a:pPr lvl="1"/>
                <a:r>
                  <a:rPr lang="en-US" dirty="0"/>
                  <a:t>In East Coast, the model is actually: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686800" cy="5105400"/>
              </a:xfrm>
              <a:blipFill>
                <a:blip r:embed="rId2"/>
                <a:stretch>
                  <a:fillRect l="-632" t="-1074" b="-1551"/>
                </a:stretch>
              </a:blipFill>
            </p:spPr>
            <p:txBody>
              <a:bodyPr/>
              <a:lstStyle/>
              <a:p>
                <a:r>
                  <a:rPr lang="en-SG">
                    <a:noFill/>
                  </a:rPr>
                  <a:t> </a:t>
                </a:r>
              </a:p>
            </p:txBody>
          </p:sp>
        </mc:Fallback>
      </mc:AlternateContent>
      <p:graphicFrame>
        <p:nvGraphicFramePr>
          <p:cNvPr id="6" name="Table 5"/>
          <p:cNvGraphicFramePr>
            <a:graphicFrameLocks noGrp="1"/>
          </p:cNvGraphicFramePr>
          <p:nvPr/>
        </p:nvGraphicFramePr>
        <p:xfrm>
          <a:off x="1121059" y="2514600"/>
          <a:ext cx="6422741" cy="2011680"/>
        </p:xfrm>
        <a:graphic>
          <a:graphicData uri="http://schemas.openxmlformats.org/drawingml/2006/table">
            <a:tbl>
              <a:tblPr firstRow="1" bandRow="1">
                <a:tableStyleId>{5C22544A-7EE6-4342-B048-85BDC9FD1C3A}</a:tableStyleId>
              </a:tblPr>
              <a:tblGrid>
                <a:gridCol w="1679893">
                  <a:extLst>
                    <a:ext uri="{9D8B030D-6E8A-4147-A177-3AD203B41FA5}">
                      <a16:colId xmlns:a16="http://schemas.microsoft.com/office/drawing/2014/main" val="20000"/>
                    </a:ext>
                  </a:extLst>
                </a:gridCol>
                <a:gridCol w="1291907">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64941">
                  <a:extLst>
                    <a:ext uri="{9D8B030D-6E8A-4147-A177-3AD203B41FA5}">
                      <a16:colId xmlns:a16="http://schemas.microsoft.com/office/drawing/2014/main" val="20004"/>
                    </a:ext>
                  </a:extLst>
                </a:gridCol>
              </a:tblGrid>
              <a:tr h="152400">
                <a:tc>
                  <a:txBody>
                    <a:bodyPr/>
                    <a:lstStyle/>
                    <a:p>
                      <a:r>
                        <a:rPr lang="en-US" sz="1600" dirty="0"/>
                        <a:t>Housing Estate</a:t>
                      </a:r>
                    </a:p>
                  </a:txBody>
                  <a:tcPr/>
                </a:tc>
                <a:tc>
                  <a:txBody>
                    <a:bodyPr/>
                    <a:lstStyle/>
                    <a:p>
                      <a:pPr algn="ctr"/>
                      <a:r>
                        <a:rPr lang="en-US" sz="1600" i="1" baseline="0" dirty="0"/>
                        <a:t>I</a:t>
                      </a:r>
                      <a:r>
                        <a:rPr lang="en-US" sz="1600" i="1"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baseline="0" dirty="0"/>
                        <a:t>l</a:t>
                      </a:r>
                      <a:r>
                        <a:rPr lang="en-US" sz="1600" i="1"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baseline="0" dirty="0"/>
                        <a:t>l</a:t>
                      </a:r>
                      <a:r>
                        <a:rPr lang="en-US" sz="1600" i="1"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baseline="0" dirty="0"/>
                        <a:t>l</a:t>
                      </a:r>
                      <a:r>
                        <a:rPr lang="en-US" sz="1600" i="1" baseline="-25000" dirty="0"/>
                        <a:t>4</a:t>
                      </a:r>
                    </a:p>
                  </a:txBody>
                  <a:tcPr/>
                </a:tc>
                <a:extLst>
                  <a:ext uri="{0D108BD9-81ED-4DB2-BD59-A6C34878D82A}">
                    <a16:rowId xmlns:a16="http://schemas.microsoft.com/office/drawing/2014/main" val="10000"/>
                  </a:ext>
                </a:extLst>
              </a:tr>
              <a:tr h="152400">
                <a:tc>
                  <a:txBody>
                    <a:bodyPr/>
                    <a:lstStyle/>
                    <a:p>
                      <a:r>
                        <a:rPr lang="en-US" sz="1600" dirty="0"/>
                        <a:t>Ang Mo Kio</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52400">
                <a:tc>
                  <a:txBody>
                    <a:bodyPr/>
                    <a:lstStyle/>
                    <a:p>
                      <a:r>
                        <a:rPr lang="en-US" sz="1600" dirty="0" err="1"/>
                        <a:t>Bishan</a:t>
                      </a:r>
                      <a:endParaRPr lang="en-US" sz="1600" dirty="0"/>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52400">
                <a:tc>
                  <a:txBody>
                    <a:bodyPr/>
                    <a:lstStyle/>
                    <a:p>
                      <a:r>
                        <a:rPr lang="en-US" sz="1600" dirty="0" err="1"/>
                        <a:t>Clementi</a:t>
                      </a:r>
                      <a:endParaRPr lang="en-US" sz="1600" dirty="0"/>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10003"/>
                  </a:ext>
                </a:extLst>
              </a:tr>
              <a:tr h="152400">
                <a:tc>
                  <a:txBody>
                    <a:bodyPr/>
                    <a:lstStyle/>
                    <a:p>
                      <a:r>
                        <a:rPr lang="en-US" sz="1600" dirty="0"/>
                        <a:t>Dover</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extLst>
                  <a:ext uri="{0D108BD9-81ED-4DB2-BD59-A6C34878D82A}">
                    <a16:rowId xmlns:a16="http://schemas.microsoft.com/office/drawing/2014/main" val="10004"/>
                  </a:ext>
                </a:extLst>
              </a:tr>
              <a:tr h="152400">
                <a:tc>
                  <a:txBody>
                    <a:bodyPr/>
                    <a:lstStyle/>
                    <a:p>
                      <a:r>
                        <a:rPr lang="en-US" sz="1600" dirty="0"/>
                        <a:t>East Coast</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83556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 Encoding Examples with </a:t>
            </a:r>
            <a:br>
              <a:rPr lang="en-US" dirty="0"/>
            </a:br>
            <a:r>
              <a:rPr lang="en-US" dirty="0"/>
              <a:t>Multiple Linear Regression (cont.)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40</a:t>
            </a:fld>
            <a:endParaRPr lang="en-US"/>
          </a:p>
        </p:txBody>
      </p:sp>
      <mc:AlternateContent xmlns:mc="http://schemas.openxmlformats.org/markup-compatibility/2006">
        <mc:Choice xmlns:a14="http://schemas.microsoft.com/office/drawing/2010/main" Requires="a14">
          <p:sp>
            <p:nvSpPr>
              <p:cNvPr id="5" name="Content Placeholder 4"/>
              <p:cNvSpPr>
                <a:spLocks noGrp="1"/>
              </p:cNvSpPr>
              <p:nvPr>
                <p:ph sz="quarter" idx="1"/>
              </p:nvPr>
            </p:nvSpPr>
            <p:spPr/>
            <p:txBody>
              <a:bodyPr/>
              <a:lstStyle/>
              <a:p>
                <a:pPr lvl="1"/>
                <a:r>
                  <a:rPr lang="en-US" dirty="0"/>
                  <a:t>In Dover, the model is: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7</m:t>
                        </m:r>
                      </m:sub>
                    </m:sSub>
                  </m:oMath>
                </a14:m>
                <a:endParaRPr lang="en-US" dirty="0"/>
              </a:p>
              <a:p>
                <a:pPr lvl="1"/>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7</m:t>
                        </m:r>
                      </m:sub>
                    </m:sSub>
                    <m:r>
                      <a:rPr lang="en-US" b="0" i="1" smtClean="0">
                        <a:latin typeface="Cambria Math" panose="02040503050406030204" pitchFamily="18" charset="0"/>
                      </a:rPr>
                      <m:t>=−120</m:t>
                    </m:r>
                    <m:r>
                      <a:rPr lang="en-US" b="0" i="1" smtClean="0">
                        <a:latin typeface="Cambria Math" panose="02040503050406030204" pitchFamily="18" charset="0"/>
                      </a:rPr>
                      <m:t>0</m:t>
                    </m:r>
                    <m:r>
                      <a:rPr lang="en-US" b="0" i="1" smtClean="0">
                        <a:latin typeface="Cambria Math" panose="02040503050406030204" pitchFamily="18" charset="0"/>
                      </a:rPr>
                      <m:t>0</m:t>
                    </m:r>
                  </m:oMath>
                </a14:m>
                <a:r>
                  <a:rPr lang="en-US" dirty="0"/>
                  <a:t>: The price of a HDB flat in Dover is expected to be $12000 less than another HDB flat in East Coast if both HDB flats have the same size, are on the same level and have the same distance to the nearest MRT station.</a:t>
                </a:r>
              </a:p>
              <a:p>
                <a:pPr lvl="1"/>
                <a:r>
                  <a:rPr lang="en-US" dirty="0"/>
                  <a:t>Interpretation of the dummy variables always with respect to East Coast.</a:t>
                </a:r>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t="-988"/>
                </a:stretch>
              </a:blipFill>
            </p:spPr>
            <p:txBody>
              <a:bodyPr/>
              <a:lstStyle/>
              <a:p>
                <a:r>
                  <a:rPr lang="en-SG">
                    <a:noFill/>
                  </a:rPr>
                  <a:t> </a:t>
                </a:r>
              </a:p>
            </p:txBody>
          </p:sp>
        </mc:Fallback>
      </mc:AlternateContent>
      <p:pic>
        <p:nvPicPr>
          <p:cNvPr id="2058" name="Picture 10" descr="http://dwellings.sg/images/articles/6/article6-image-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960852"/>
            <a:ext cx="3886200" cy="219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21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 Encoding Examples with </a:t>
            </a:r>
            <a:br>
              <a:rPr lang="en-US" dirty="0"/>
            </a:br>
            <a:r>
              <a:rPr lang="en-US" dirty="0"/>
              <a:t>Multiple Linear Regression (cont.)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41</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Ordinal categorical data:</a:t>
                </a:r>
              </a:p>
              <a:p>
                <a:pPr lvl="1"/>
                <a:r>
                  <a:rPr lang="en-US" dirty="0"/>
                  <a:t>Education level – Multinomial variable with 4 different possible values represented using 3 binomial variables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3</m:t>
                        </m:r>
                      </m:sub>
                    </m:sSub>
                  </m:oMath>
                </a14:m>
                <a:r>
                  <a:rPr lang="en-US" dirty="0"/>
                  <a:t>:</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dirty="0"/>
                  <a:t>Predict starting salary (y) based on education level.</a:t>
                </a:r>
              </a:p>
              <a:p>
                <a:pPr lvl="1"/>
                <a:r>
                  <a:rPr lang="en-US" dirty="0"/>
                  <a:t>Model: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3</m:t>
                        </m:r>
                      </m:sub>
                    </m:sSub>
                  </m:oMath>
                </a14:m>
                <a:endParaRPr lang="en-US" dirty="0"/>
              </a:p>
              <a:p>
                <a:pPr lvl="1"/>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r>
                      <a:rPr lang="en-US" b="0" i="1" smtClean="0">
                        <a:latin typeface="Cambria Math" panose="02040503050406030204" pitchFamily="18" charset="0"/>
                      </a:rPr>
                      <m:t>=0</m:t>
                    </m:r>
                  </m:oMath>
                </a14:m>
                <a:r>
                  <a:rPr lang="en-US" dirty="0"/>
                  <a:t>: No difference in starting salary.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l="-667" t="-1111" r="-444"/>
                </a:stretch>
              </a:blipFill>
            </p:spPr>
            <p:txBody>
              <a:bodyPr/>
              <a:lstStyle/>
              <a:p>
                <a:r>
                  <a:rPr lang="en-SG">
                    <a:noFill/>
                  </a:rPr>
                  <a:t> </a:t>
                </a:r>
              </a:p>
            </p:txBody>
          </p:sp>
        </mc:Fallback>
      </mc:AlternateContent>
      <p:graphicFrame>
        <p:nvGraphicFramePr>
          <p:cNvPr id="6" name="Table 5"/>
          <p:cNvGraphicFramePr>
            <a:graphicFrameLocks noGrp="1"/>
          </p:cNvGraphicFramePr>
          <p:nvPr/>
        </p:nvGraphicFramePr>
        <p:xfrm>
          <a:off x="1121059" y="2514600"/>
          <a:ext cx="5257800" cy="1676400"/>
        </p:xfrm>
        <a:graphic>
          <a:graphicData uri="http://schemas.openxmlformats.org/drawingml/2006/table">
            <a:tbl>
              <a:tblPr firstRow="1" bandRow="1">
                <a:tableStyleId>{5C22544A-7EE6-4342-B048-85BDC9FD1C3A}</a:tableStyleId>
              </a:tblPr>
              <a:tblGrid>
                <a:gridCol w="1774541">
                  <a:extLst>
                    <a:ext uri="{9D8B030D-6E8A-4147-A177-3AD203B41FA5}">
                      <a16:colId xmlns:a16="http://schemas.microsoft.com/office/drawing/2014/main" val="20000"/>
                    </a:ext>
                  </a:extLst>
                </a:gridCol>
                <a:gridCol w="1197259">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152400">
                <a:tc>
                  <a:txBody>
                    <a:bodyPr/>
                    <a:lstStyle/>
                    <a:p>
                      <a:r>
                        <a:rPr lang="en-US" sz="1600" dirty="0"/>
                        <a:t>Education Level</a:t>
                      </a:r>
                    </a:p>
                  </a:txBody>
                  <a:tcPr/>
                </a:tc>
                <a:tc>
                  <a:txBody>
                    <a:bodyPr/>
                    <a:lstStyle/>
                    <a:p>
                      <a:pPr algn="ctr"/>
                      <a:r>
                        <a:rPr lang="en-US" sz="1600" i="1" baseline="0" dirty="0"/>
                        <a:t>I</a:t>
                      </a:r>
                      <a:r>
                        <a:rPr lang="en-US" sz="1600" i="1"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baseline="0" dirty="0"/>
                        <a:t>l</a:t>
                      </a:r>
                      <a:r>
                        <a:rPr lang="en-US" sz="1600" i="1"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baseline="0" dirty="0"/>
                        <a:t>l</a:t>
                      </a:r>
                      <a:r>
                        <a:rPr lang="en-US" sz="1600" i="1" baseline="-25000" dirty="0"/>
                        <a:t>3</a:t>
                      </a:r>
                    </a:p>
                  </a:txBody>
                  <a:tcPr/>
                </a:tc>
                <a:extLst>
                  <a:ext uri="{0D108BD9-81ED-4DB2-BD59-A6C34878D82A}">
                    <a16:rowId xmlns:a16="http://schemas.microsoft.com/office/drawing/2014/main" val="10000"/>
                  </a:ext>
                </a:extLst>
              </a:tr>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Elementary School</a:t>
                      </a:r>
                      <a:endParaRPr lang="en-US" sz="1600" dirty="0"/>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1"/>
                  </a:ext>
                </a:extLst>
              </a:tr>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High</a:t>
                      </a:r>
                      <a:r>
                        <a:rPr lang="en-US" sz="1600" baseline="0" dirty="0"/>
                        <a:t> School</a:t>
                      </a:r>
                      <a:endParaRPr lang="en-US" sz="1600" dirty="0"/>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val="10002"/>
                  </a:ext>
                </a:extLst>
              </a:tr>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College</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10003"/>
                  </a:ext>
                </a:extLst>
              </a:tr>
              <a:tr h="152400">
                <a:tc>
                  <a:txBody>
                    <a:bodyPr/>
                    <a:lstStyle/>
                    <a:p>
                      <a:r>
                        <a:rPr lang="en-US" sz="1600" dirty="0"/>
                        <a:t>Graduate</a:t>
                      </a:r>
                      <a:r>
                        <a:rPr lang="en-US" sz="1600" baseline="0" dirty="0"/>
                        <a:t> School</a:t>
                      </a:r>
                      <a:endParaRPr lang="en-US" sz="16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00697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Data Encoding Examples with </a:t>
            </a:r>
            <a:br>
              <a:rPr lang="en-US" dirty="0"/>
            </a:br>
            <a:r>
              <a:rPr lang="en-US" dirty="0"/>
              <a:t>Multiple Linear Regression (cont.)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42</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pPr lvl="1"/>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r>
                      <a:rPr lang="en-US" i="1">
                        <a:latin typeface="Cambria Math" panose="02040503050406030204" pitchFamily="18" charset="0"/>
                      </a:rPr>
                      <m:t>=0</m:t>
                    </m:r>
                  </m:oMath>
                </a14:m>
                <a:r>
                  <a:rPr lang="en-US" dirty="0"/>
                  <a:t>:</a:t>
                </a:r>
              </a:p>
              <a:p>
                <a:pPr lvl="2"/>
                <a:r>
                  <a:rPr lang="en-US" dirty="0"/>
                  <a:t>Model: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2</m:t>
                        </m:r>
                      </m:sub>
                    </m:sSub>
                  </m:oMath>
                </a14:m>
                <a:endParaRPr lang="en-US" dirty="0"/>
              </a:p>
              <a:p>
                <a:pPr lvl="2"/>
                <a:r>
                  <a:rPr lang="en-US" dirty="0"/>
                  <a:t>When education level is high school or lower,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endParaRPr lang="en-US" dirty="0"/>
              </a:p>
              <a:p>
                <a:pPr lvl="2"/>
                <a:r>
                  <a:rPr lang="en-US" dirty="0"/>
                  <a:t>When education level is college or higher,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a:blip r:embed="rId2"/>
                <a:stretch>
                  <a:fillRect t="-988"/>
                </a:stretch>
              </a:blipFill>
            </p:spPr>
            <p:txBody>
              <a:bodyPr/>
              <a:lstStyle/>
              <a:p>
                <a:r>
                  <a:rPr lang="en-SG">
                    <a:noFill/>
                  </a:rPr>
                  <a:t> </a:t>
                </a:r>
              </a:p>
            </p:txBody>
          </p:sp>
        </mc:Fallback>
      </mc:AlternateContent>
      <p:pic>
        <p:nvPicPr>
          <p:cNvPr id="4117" name="Picture 21" descr="http://images.vizworld.com/wp-content/uploads/2010/04/college_vs_salar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0460" y="2971800"/>
            <a:ext cx="6723079" cy="306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99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of Categorical Independent Variables</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43</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219200"/>
                <a:ext cx="8229600" cy="5137150"/>
              </a:xfrm>
            </p:spPr>
            <p:txBody>
              <a:bodyPr>
                <a:normAutofit/>
              </a:bodyPr>
              <a:lstStyle/>
              <a:p>
                <a:r>
                  <a:rPr lang="en-SG" dirty="0"/>
                  <a:t>Predict colleges </a:t>
                </a:r>
                <a:r>
                  <a:rPr lang="en-US" dirty="0"/>
                  <a:t>and universities graduation rate:</a:t>
                </a:r>
              </a:p>
              <a:p>
                <a:pPr lvl="1"/>
                <a:r>
                  <a:rPr lang="en-US" dirty="0"/>
                  <a:t>We will now include Type as one of the independent variables.</a:t>
                </a:r>
              </a:p>
              <a:p>
                <a:pPr lvl="1"/>
                <a:r>
                  <a:rPr lang="en-US" dirty="0"/>
                  <a:t>Type is a nominal categorical variable with two values.</a:t>
                </a:r>
              </a:p>
              <a:p>
                <a:pPr lvl="1"/>
                <a:r>
                  <a:rPr lang="en-SG" dirty="0"/>
                  <a:t> </a:t>
                </a:r>
                <a:r>
                  <a:rPr lang="en-US" dirty="0"/>
                  <a:t>Values of the variable Type are </a:t>
                </a:r>
                <a14:m>
                  <m:oMath xmlns:m="http://schemas.openxmlformats.org/officeDocument/2006/math">
                    <m:d>
                      <m:dPr>
                        <m:begChr m:val="{"/>
                        <m:endChr m:val="}"/>
                        <m:ctrlPr>
                          <a:rPr lang="en-US" i="1" smtClean="0">
                            <a:latin typeface="Cambria Math" panose="02040503050406030204" pitchFamily="18" charset="0"/>
                          </a:rPr>
                        </m:ctrlPr>
                      </m:dPr>
                      <m:e>
                        <m:r>
                          <m:rPr>
                            <m:nor/>
                          </m:rPr>
                          <a:rPr lang="en-US">
                            <a:latin typeface="Cambria Math" panose="02040503050406030204" pitchFamily="18" charset="0"/>
                          </a:rPr>
                          <m:t>Lib</m:t>
                        </m:r>
                        <m:r>
                          <m:rPr>
                            <m:nor/>
                          </m:rPr>
                          <a:rPr lang="en-US">
                            <a:latin typeface="Cambria Math" panose="02040503050406030204" pitchFamily="18" charset="0"/>
                          </a:rPr>
                          <m:t> </m:t>
                        </m:r>
                        <m:r>
                          <m:rPr>
                            <m:nor/>
                          </m:rPr>
                          <a:rPr lang="en-US">
                            <a:latin typeface="Cambria Math" panose="02040503050406030204" pitchFamily="18" charset="0"/>
                          </a:rPr>
                          <m:t>Arts</m:t>
                        </m:r>
                        <m:r>
                          <a:rPr lang="en-US" i="1">
                            <a:latin typeface="Cambria Math" panose="02040503050406030204" pitchFamily="18" charset="0"/>
                          </a:rPr>
                          <m:t>, </m:t>
                        </m:r>
                        <m:r>
                          <m:rPr>
                            <m:nor/>
                          </m:rPr>
                          <a:rPr lang="en-US">
                            <a:latin typeface="Cambria Math" panose="02040503050406030204" pitchFamily="18" charset="0"/>
                          </a:rPr>
                          <m:t>University</m:t>
                        </m:r>
                      </m:e>
                    </m:d>
                  </m:oMath>
                </a14:m>
                <a:r>
                  <a:rPr lang="en-US" dirty="0"/>
                  <a:t>, i.e.,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=2</m:t>
                    </m:r>
                  </m:oMath>
                </a14:m>
                <a:endParaRPr lang="en-US" dirty="0"/>
              </a:p>
              <a:p>
                <a:pPr lvl="1"/>
                <a:r>
                  <a:rPr lang="en-US" dirty="0"/>
                  <a:t>Thus, we use one dummy variable University with a numeric 1 representing University and a numeric 0 representing Lib Arts.</a:t>
                </a:r>
              </a:p>
              <a:p>
                <a:pPr lvl="1"/>
                <a:r>
                  <a:rPr lang="en-US" dirty="0"/>
                  <a:t>A University has a 1.4363 unit higher graduation rate compared to Lib Arts, all other things being equal.</a:t>
                </a:r>
              </a:p>
              <a:p>
                <a:pPr lvl="1"/>
                <a:r>
                  <a:rPr lang="en-US" dirty="0"/>
                  <a:t>But the regression coefficient of University is not significant in this case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=0.524</m:t>
                    </m:r>
                  </m:oMath>
                </a14:m>
                <a:r>
                  <a:rPr lang="en-US" dirty="0"/>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l="-667" t="-1068"/>
                </a:stretch>
              </a:blipFill>
            </p:spPr>
            <p:txBody>
              <a:bodyPr/>
              <a:lstStyle/>
              <a:p>
                <a:r>
                  <a:rPr lang="en-SG">
                    <a:noFill/>
                  </a:rPr>
                  <a:t> </a:t>
                </a:r>
              </a:p>
            </p:txBody>
          </p:sp>
        </mc:Fallback>
      </mc:AlternateContent>
    </p:spTree>
    <p:extLst>
      <p:ext uri="{BB962C8B-B14F-4D97-AF65-F5344CB8AC3E}">
        <p14:creationId xmlns:p14="http://schemas.microsoft.com/office/powerpoint/2010/main" val="365215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1D59852-89FB-00DE-9C1A-9CFF1035DA0F}"/>
              </a:ext>
            </a:extLst>
          </p:cNvPr>
          <p:cNvPicPr>
            <a:picLocks noChangeAspect="1"/>
          </p:cNvPicPr>
          <p:nvPr/>
        </p:nvPicPr>
        <p:blipFill rotWithShape="1">
          <a:blip r:embed="rId2"/>
          <a:srcRect l="22687" t="11481" r="42500" b="12361"/>
          <a:stretch/>
        </p:blipFill>
        <p:spPr>
          <a:xfrm>
            <a:off x="4566967" y="1219200"/>
            <a:ext cx="4119833" cy="5069562"/>
          </a:xfrm>
          <a:prstGeom prst="rect">
            <a:avLst/>
          </a:prstGeom>
        </p:spPr>
      </p:pic>
      <p:sp>
        <p:nvSpPr>
          <p:cNvPr id="2" name="Title 1"/>
          <p:cNvSpPr>
            <a:spLocks noGrp="1"/>
          </p:cNvSpPr>
          <p:nvPr>
            <p:ph type="title"/>
          </p:nvPr>
        </p:nvSpPr>
        <p:spPr/>
        <p:txBody>
          <a:bodyPr>
            <a:noAutofit/>
          </a:bodyPr>
          <a:lstStyle/>
          <a:p>
            <a:r>
              <a:rPr lang="en-US" dirty="0"/>
              <a:t>Example of Categorical Independent Variables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44</a:t>
            </a:fld>
            <a:endParaRPr lang="en-US"/>
          </a:p>
        </p:txBody>
      </p:sp>
      <p:grpSp>
        <p:nvGrpSpPr>
          <p:cNvPr id="6" name="Group 5"/>
          <p:cNvGrpSpPr/>
          <p:nvPr/>
        </p:nvGrpSpPr>
        <p:grpSpPr>
          <a:xfrm>
            <a:off x="688823" y="5880330"/>
            <a:ext cx="1246631" cy="408432"/>
            <a:chOff x="1129283" y="1510283"/>
            <a:chExt cx="1246631" cy="408432"/>
          </a:xfrm>
        </p:grpSpPr>
        <p:sp>
          <p:nvSpPr>
            <p:cNvPr id="7" name="object 4"/>
            <p:cNvSpPr/>
            <p:nvPr/>
          </p:nvSpPr>
          <p:spPr>
            <a:xfrm>
              <a:off x="1129283" y="1510283"/>
              <a:ext cx="1246631" cy="408432"/>
            </a:xfrm>
            <a:prstGeom prst="rect">
              <a:avLst/>
            </a:prstGeom>
            <a:blipFill>
              <a:blip r:embed="rId3" cstate="print"/>
              <a:stretch>
                <a:fillRect/>
              </a:stretch>
            </a:blipFill>
          </p:spPr>
          <p:txBody>
            <a:bodyPr wrap="square" lIns="0" tIns="0" rIns="0" bIns="0" rtlCol="0"/>
            <a:lstStyle/>
            <a:p>
              <a:endParaRPr/>
            </a:p>
          </p:txBody>
        </p:sp>
        <p:sp>
          <p:nvSpPr>
            <p:cNvPr id="8" name="object 5"/>
            <p:cNvSpPr txBox="1"/>
            <p:nvPr/>
          </p:nvSpPr>
          <p:spPr>
            <a:xfrm>
              <a:off x="1268349" y="1572513"/>
              <a:ext cx="969010" cy="258404"/>
            </a:xfrm>
            <a:prstGeom prst="rect">
              <a:avLst/>
            </a:prstGeom>
          </p:spPr>
          <p:txBody>
            <a:bodyPr vert="horz" wrap="square" lIns="0" tIns="12065" rIns="0" bIns="0" rtlCol="0">
              <a:spAutoFit/>
            </a:bodyPr>
            <a:lstStyle/>
            <a:p>
              <a:pPr marL="12700">
                <a:lnSpc>
                  <a:spcPct val="100000"/>
                </a:lnSpc>
                <a:spcBef>
                  <a:spcPts val="95"/>
                </a:spcBef>
              </a:pPr>
              <a:r>
                <a:rPr sz="1600" spc="-15" dirty="0">
                  <a:solidFill>
                    <a:srgbClr val="0000FF"/>
                  </a:solidFill>
                  <a:latin typeface="Gill Sans MT"/>
                  <a:cs typeface="Gill Sans MT"/>
                </a:rPr>
                <a:t>src</a:t>
              </a:r>
              <a:r>
                <a:rPr lang="en-US" sz="1600" spc="-15" dirty="0">
                  <a:solidFill>
                    <a:srgbClr val="0000FF"/>
                  </a:solidFill>
                  <a:latin typeface="Gill Sans MT"/>
                  <a:cs typeface="Gill Sans MT"/>
                </a:rPr>
                <a:t>09</a:t>
              </a:r>
              <a:endParaRPr sz="1600" dirty="0">
                <a:latin typeface="Gill Sans MT"/>
                <a:cs typeface="Gill Sans MT"/>
              </a:endParaRPr>
            </a:p>
          </p:txBody>
        </p:sp>
      </p:grpSp>
      <p:sp>
        <p:nvSpPr>
          <p:cNvPr id="12" name="TextBox 11"/>
          <p:cNvSpPr txBox="1"/>
          <p:nvPr/>
        </p:nvSpPr>
        <p:spPr>
          <a:xfrm>
            <a:off x="1066800" y="3440859"/>
            <a:ext cx="3200400" cy="369332"/>
          </a:xfrm>
          <a:prstGeom prst="rect">
            <a:avLst/>
          </a:prstGeom>
          <a:noFill/>
          <a:ln>
            <a:solidFill>
              <a:schemeClr val="tx1"/>
            </a:solidFill>
          </a:ln>
        </p:spPr>
        <p:txBody>
          <a:bodyPr wrap="square" rtlCol="0">
            <a:spAutoFit/>
          </a:bodyPr>
          <a:lstStyle/>
          <a:p>
            <a:pPr algn="ctr">
              <a:spcAft>
                <a:spcPts val="600"/>
              </a:spcAft>
            </a:pPr>
            <a:r>
              <a:rPr lang="en-US" dirty="0"/>
              <a:t>Dummy coding of “University”</a:t>
            </a:r>
          </a:p>
        </p:txBody>
      </p:sp>
      <p:sp>
        <p:nvSpPr>
          <p:cNvPr id="10" name="Rectangle 9"/>
          <p:cNvSpPr/>
          <p:nvPr/>
        </p:nvSpPr>
        <p:spPr>
          <a:xfrm>
            <a:off x="5257800" y="3288650"/>
            <a:ext cx="2438400" cy="6737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6793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6614" t="18752" r="47657" b="6765"/>
          <a:stretch/>
        </p:blipFill>
        <p:spPr>
          <a:xfrm>
            <a:off x="2403936" y="1233323"/>
            <a:ext cx="4336127" cy="5082083"/>
          </a:xfrm>
          <a:prstGeom prst="rect">
            <a:avLst/>
          </a:prstGeom>
        </p:spPr>
      </p:pic>
      <p:sp>
        <p:nvSpPr>
          <p:cNvPr id="2" name="Title 1"/>
          <p:cNvSpPr>
            <a:spLocks noGrp="1"/>
          </p:cNvSpPr>
          <p:nvPr>
            <p:ph type="title"/>
          </p:nvPr>
        </p:nvSpPr>
        <p:spPr/>
        <p:txBody>
          <a:bodyPr>
            <a:noAutofit/>
          </a:bodyPr>
          <a:lstStyle/>
          <a:p>
            <a:r>
              <a:rPr lang="en-US" dirty="0"/>
              <a:t>Example of Categorical Independent Variables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45</a:t>
            </a:fld>
            <a:endParaRPr lang="en-US"/>
          </a:p>
        </p:txBody>
      </p:sp>
      <p:sp>
        <p:nvSpPr>
          <p:cNvPr id="7" name="Rectangle 6"/>
          <p:cNvSpPr/>
          <p:nvPr/>
        </p:nvSpPr>
        <p:spPr>
          <a:xfrm>
            <a:off x="2591160" y="5078104"/>
            <a:ext cx="4148903" cy="1933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490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944090"/>
            <a:ext cx="6858000" cy="1066800"/>
          </a:xfrm>
        </p:spPr>
        <p:txBody>
          <a:bodyPr>
            <a:normAutofit/>
          </a:bodyPr>
          <a:lstStyle/>
          <a:p>
            <a:r>
              <a:rPr lang="en-US" dirty="0"/>
              <a:t>Prediction with Classification</a:t>
            </a:r>
            <a:endParaRPr lang="en-SG" dirty="0"/>
          </a:p>
        </p:txBody>
      </p:sp>
      <p:sp>
        <p:nvSpPr>
          <p:cNvPr id="7" name="Text Placeholder 6"/>
          <p:cNvSpPr>
            <a:spLocks noGrp="1"/>
          </p:cNvSpPr>
          <p:nvPr>
            <p:ph type="body" idx="1"/>
          </p:nvPr>
        </p:nvSpPr>
        <p:spPr/>
        <p:txBody>
          <a:bodyPr/>
          <a:lstStyle/>
          <a:p>
            <a:endParaRPr lang="en-SG" dirty="0"/>
          </a:p>
        </p:txBody>
      </p:sp>
      <p:sp>
        <p:nvSpPr>
          <p:cNvPr id="3" name="Footer Placeholder 2"/>
          <p:cNvSpPr>
            <a:spLocks noGrp="1"/>
          </p:cNvSpPr>
          <p:nvPr>
            <p:ph type="ftr" sz="quarter" idx="11"/>
          </p:nvPr>
        </p:nvSpPr>
        <p:spPr>
          <a:xfrm>
            <a:off x="1600200" y="6355080"/>
            <a:ext cx="7010400" cy="365760"/>
          </a:xfrm>
        </p:spPr>
        <p:txBody>
          <a:bodyPr/>
          <a:lstStyle/>
          <a:p>
            <a:r>
              <a:rPr lang="en-US"/>
              <a:t>IS4151/IS5451 (AY 24/25 S2) Lecture 10 – Machine Learning for IoT Data (I)</a:t>
            </a:r>
            <a:endParaRPr lang="en-US" dirty="0"/>
          </a:p>
        </p:txBody>
      </p:sp>
      <p:sp>
        <p:nvSpPr>
          <p:cNvPr id="4" name="Slide Number Placeholder 3"/>
          <p:cNvSpPr>
            <a:spLocks noGrp="1"/>
          </p:cNvSpPr>
          <p:nvPr>
            <p:ph type="sldNum" sz="quarter" idx="12"/>
          </p:nvPr>
        </p:nvSpPr>
        <p:spPr>
          <a:xfrm>
            <a:off x="612000" y="6355080"/>
            <a:ext cx="1520952" cy="365760"/>
          </a:xfrm>
        </p:spPr>
        <p:txBody>
          <a:bodyPr/>
          <a:lstStyle/>
          <a:p>
            <a:fld id="{2F424A89-909B-4BA1-940E-23EAC9404E56}" type="slidenum">
              <a:rPr lang="en-US" smtClean="0"/>
              <a:pPr/>
              <a:t>46</a:t>
            </a:fld>
            <a:endParaRPr lang="en-US"/>
          </a:p>
        </p:txBody>
      </p:sp>
    </p:spTree>
    <p:extLst>
      <p:ext uri="{BB962C8B-B14F-4D97-AF65-F5344CB8AC3E}">
        <p14:creationId xmlns:p14="http://schemas.microsoft.com/office/powerpoint/2010/main" val="106765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5" name="Content Placeholder 4"/>
          <p:cNvSpPr>
            <a:spLocks noGrp="1"/>
          </p:cNvSpPr>
          <p:nvPr>
            <p:ph sz="quarter" idx="1"/>
          </p:nvPr>
        </p:nvSpPr>
        <p:spPr>
          <a:xfrm>
            <a:off x="457200" y="1219200"/>
            <a:ext cx="8229600" cy="5137150"/>
          </a:xfrm>
        </p:spPr>
        <p:txBody>
          <a:bodyPr/>
          <a:lstStyle/>
          <a:p>
            <a:r>
              <a:rPr lang="en-US" dirty="0"/>
              <a:t>The best known and most widely used learning methods in data mining applications.</a:t>
            </a:r>
          </a:p>
          <a:p>
            <a:r>
              <a:rPr lang="en-US" dirty="0"/>
              <a:t>Reasons for its popularity include:</a:t>
            </a:r>
          </a:p>
          <a:p>
            <a:pPr lvl="1"/>
            <a:r>
              <a:rPr lang="en-US" dirty="0"/>
              <a:t>Conceptual simplicity.</a:t>
            </a:r>
          </a:p>
          <a:p>
            <a:pPr lvl="1"/>
            <a:r>
              <a:rPr lang="en-US" dirty="0"/>
              <a:t>Ease of usage.</a:t>
            </a:r>
          </a:p>
          <a:p>
            <a:pPr lvl="1"/>
            <a:r>
              <a:rPr lang="en-US" dirty="0"/>
              <a:t>Computational speed.</a:t>
            </a:r>
          </a:p>
          <a:p>
            <a:pPr lvl="1"/>
            <a:r>
              <a:rPr lang="en-US" dirty="0"/>
              <a:t>Robustness with respect to missing data and outliers.</a:t>
            </a:r>
          </a:p>
          <a:p>
            <a:pPr lvl="1"/>
            <a:r>
              <a:rPr lang="en-US" dirty="0"/>
              <a:t>Interpretability of the generated rules.</a:t>
            </a:r>
          </a:p>
          <a:p>
            <a:endParaRPr lang="en-US" dirty="0"/>
          </a:p>
          <a:p>
            <a:pPr lvl="1"/>
            <a:endParaRPr lang="en-US" dirty="0"/>
          </a:p>
        </p:txBody>
      </p:sp>
      <p:pic>
        <p:nvPicPr>
          <p:cNvPr id="22567" name="Picture 39" descr="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358043"/>
            <a:ext cx="3524250" cy="190825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47</a:t>
            </a:fld>
            <a:endParaRPr lang="en-US"/>
          </a:p>
        </p:txBody>
      </p:sp>
    </p:spTree>
    <p:extLst>
      <p:ext uri="{BB962C8B-B14F-4D97-AF65-F5344CB8AC3E}">
        <p14:creationId xmlns:p14="http://schemas.microsoft.com/office/powerpoint/2010/main" val="3845270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(cont.)</a:t>
            </a:r>
          </a:p>
        </p:txBody>
      </p:sp>
      <p:sp>
        <p:nvSpPr>
          <p:cNvPr id="5" name="Content Placeholder 4"/>
          <p:cNvSpPr>
            <a:spLocks noGrp="1"/>
          </p:cNvSpPr>
          <p:nvPr>
            <p:ph sz="quarter" idx="1"/>
          </p:nvPr>
        </p:nvSpPr>
        <p:spPr>
          <a:xfrm>
            <a:off x="457200" y="1219200"/>
            <a:ext cx="8229600" cy="5137150"/>
          </a:xfrm>
        </p:spPr>
        <p:txBody>
          <a:bodyPr/>
          <a:lstStyle/>
          <a:p>
            <a:r>
              <a:rPr lang="en-US" dirty="0"/>
              <a:t>The </a:t>
            </a:r>
            <a:r>
              <a:rPr lang="en-US" b="1" dirty="0"/>
              <a:t>development of a decision tree</a:t>
            </a:r>
            <a:r>
              <a:rPr lang="en-US" dirty="0"/>
              <a:t> involves </a:t>
            </a:r>
            <a:r>
              <a:rPr lang="en-US" u="sng" dirty="0"/>
              <a:t>recursive, heuristic, top-down induction</a:t>
            </a:r>
            <a:r>
              <a:rPr lang="en-US" dirty="0"/>
              <a:t>:</a:t>
            </a:r>
          </a:p>
          <a:p>
            <a:pPr lvl="1">
              <a:buFont typeface="+mj-lt"/>
              <a:buAutoNum type="arabicPeriod"/>
            </a:pPr>
            <a:r>
              <a:rPr lang="en-US" u="sng" dirty="0"/>
              <a:t>Initialization phase</a:t>
            </a:r>
            <a:r>
              <a:rPr lang="en-US" dirty="0"/>
              <a:t> – All observations are placed in the root of the tree. The root is placed in the active node list    .</a:t>
            </a:r>
          </a:p>
          <a:p>
            <a:pPr lvl="1">
              <a:buFont typeface="+mj-lt"/>
              <a:buAutoNum type="arabicPeriod"/>
            </a:pPr>
            <a:r>
              <a:rPr lang="en-US" dirty="0"/>
              <a:t>If the list     is empty, stop the procedure. Otherwise, node      is selected, removed from the list and used as the node for analysis.</a:t>
            </a:r>
          </a:p>
          <a:p>
            <a:pPr lvl="1">
              <a:buFont typeface="+mj-lt"/>
              <a:buAutoNum type="arabicPeriod" startAt="3"/>
            </a:pPr>
            <a:r>
              <a:rPr lang="en-US" dirty="0"/>
              <a:t>The optimal rule to split the observations in    is then determined, based on an appropriate preset criterion:</a:t>
            </a:r>
          </a:p>
          <a:p>
            <a:pPr lvl="2"/>
            <a:r>
              <a:rPr lang="en-US" dirty="0"/>
              <a:t>If     does not need to be split, node     becomes a leaf, target class is assigned according to </a:t>
            </a:r>
            <a:r>
              <a:rPr lang="en-US" u="sng" dirty="0"/>
              <a:t>majority</a:t>
            </a:r>
            <a:r>
              <a:rPr lang="en-US" dirty="0"/>
              <a:t> class of observations.</a:t>
            </a:r>
          </a:p>
          <a:p>
            <a:pPr lvl="2"/>
            <a:r>
              <a:rPr lang="en-US" dirty="0"/>
              <a:t>Otherwise, split node    , its children are added to the list. </a:t>
            </a:r>
          </a:p>
          <a:p>
            <a:pPr lvl="2"/>
            <a:r>
              <a:rPr lang="en-US" dirty="0"/>
              <a:t>Go to Step 2.</a:t>
            </a:r>
          </a:p>
        </p:txBody>
      </p:sp>
      <p:graphicFrame>
        <p:nvGraphicFramePr>
          <p:cNvPr id="6" name="Object 5"/>
          <p:cNvGraphicFramePr>
            <a:graphicFrameLocks noChangeAspect="1"/>
          </p:cNvGraphicFramePr>
          <p:nvPr/>
        </p:nvGraphicFramePr>
        <p:xfrm>
          <a:off x="1600200" y="4772799"/>
          <a:ext cx="237392" cy="304800"/>
        </p:xfrm>
        <a:graphic>
          <a:graphicData uri="http://schemas.openxmlformats.org/presentationml/2006/ole">
            <mc:AlternateContent xmlns:mc="http://schemas.openxmlformats.org/markup-compatibility/2006">
              <mc:Choice xmlns:v="urn:schemas-microsoft-com:vml" Requires="v">
                <p:oleObj name="Equation" r:id="rId2" imgW="139680" imgH="177480" progId="Equation.3">
                  <p:embed/>
                </p:oleObj>
              </mc:Choice>
              <mc:Fallback>
                <p:oleObj name="Equation" r:id="rId2" imgW="139680" imgH="177480" progId="Equation.3">
                  <p:embed/>
                  <p:pic>
                    <p:nvPicPr>
                      <p:cNvPr id="6" name="Object 5"/>
                      <p:cNvPicPr>
                        <a:picLocks noChangeAspect="1" noChangeArrowheads="1"/>
                      </p:cNvPicPr>
                      <p:nvPr/>
                    </p:nvPicPr>
                    <p:blipFill>
                      <a:blip r:embed="rId3"/>
                      <a:srcRect/>
                      <a:stretch>
                        <a:fillRect/>
                      </a:stretch>
                    </p:blipFill>
                    <p:spPr bwMode="auto">
                      <a:xfrm>
                        <a:off x="1600200" y="4772799"/>
                        <a:ext cx="237392" cy="304800"/>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nvGraphicFramePr>
        <p:xfrm>
          <a:off x="5126180" y="4772799"/>
          <a:ext cx="238125" cy="304800"/>
        </p:xfrm>
        <a:graphic>
          <a:graphicData uri="http://schemas.openxmlformats.org/presentationml/2006/ole">
            <mc:AlternateContent xmlns:mc="http://schemas.openxmlformats.org/markup-compatibility/2006">
              <mc:Choice xmlns:v="urn:schemas-microsoft-com:vml" Requires="v">
                <p:oleObj name="Equation" r:id="rId2" imgW="139680" imgH="177480" progId="Equation.3">
                  <p:embed/>
                </p:oleObj>
              </mc:Choice>
              <mc:Fallback>
                <p:oleObj name="Equation" r:id="rId2" imgW="139680" imgH="17748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180" y="4772799"/>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3657600" y="5449455"/>
          <a:ext cx="238125" cy="304800"/>
        </p:xfrm>
        <a:graphic>
          <a:graphicData uri="http://schemas.openxmlformats.org/presentationml/2006/ole">
            <mc:AlternateContent xmlns:mc="http://schemas.openxmlformats.org/markup-compatibility/2006">
              <mc:Choice xmlns:v="urn:schemas-microsoft-com:vml" Requires="v">
                <p:oleObj name="Equation" r:id="rId2" imgW="139680" imgH="177480" progId="Equation.3">
                  <p:embed/>
                </p:oleObj>
              </mc:Choice>
              <mc:Fallback>
                <p:oleObj name="Equation" r:id="rId2" imgW="139680" imgH="17748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544945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6370637" y="4024745"/>
          <a:ext cx="258763" cy="330200"/>
        </p:xfrm>
        <a:graphic>
          <a:graphicData uri="http://schemas.openxmlformats.org/presentationml/2006/ole">
            <mc:AlternateContent xmlns:mc="http://schemas.openxmlformats.org/markup-compatibility/2006">
              <mc:Choice xmlns:v="urn:schemas-microsoft-com:vml" Requires="v">
                <p:oleObj name="Equation" r:id="rId5" imgW="139680" imgH="177480" progId="Equation.3">
                  <p:embed/>
                </p:oleObj>
              </mc:Choice>
              <mc:Fallback>
                <p:oleObj name="Equation" r:id="rId5" imgW="139680" imgH="177480" progId="Equation.3">
                  <p:embed/>
                  <p:pic>
                    <p:nvPicPr>
                      <p:cNvPr id="9" name="Object 8"/>
                      <p:cNvPicPr>
                        <a:picLocks noChangeAspect="1" noChangeArrowheads="1"/>
                      </p:cNvPicPr>
                      <p:nvPr/>
                    </p:nvPicPr>
                    <p:blipFill>
                      <a:blip r:embed="rId6"/>
                      <a:srcRect/>
                      <a:stretch>
                        <a:fillRect/>
                      </a:stretch>
                    </p:blipFill>
                    <p:spPr bwMode="auto">
                      <a:xfrm>
                        <a:off x="6370637" y="4024745"/>
                        <a:ext cx="2587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6986588" y="2493098"/>
          <a:ext cx="258762" cy="306387"/>
        </p:xfrm>
        <a:graphic>
          <a:graphicData uri="http://schemas.openxmlformats.org/presentationml/2006/ole">
            <mc:AlternateContent xmlns:mc="http://schemas.openxmlformats.org/markup-compatibility/2006">
              <mc:Choice xmlns:v="urn:schemas-microsoft-com:vml" Requires="v">
                <p:oleObj name="Equation" r:id="rId7" imgW="139680" imgH="164880" progId="Equation.3">
                  <p:embed/>
                </p:oleObj>
              </mc:Choice>
              <mc:Fallback>
                <p:oleObj name="Equation" r:id="rId7" imgW="139680" imgH="164880" progId="Equation.3">
                  <p:embed/>
                  <p:pic>
                    <p:nvPicPr>
                      <p:cNvPr id="10" name="Object 9"/>
                      <p:cNvPicPr>
                        <a:picLocks noChangeAspect="1" noChangeArrowheads="1"/>
                      </p:cNvPicPr>
                      <p:nvPr/>
                    </p:nvPicPr>
                    <p:blipFill>
                      <a:blip r:embed="rId8"/>
                      <a:srcRect/>
                      <a:stretch>
                        <a:fillRect/>
                      </a:stretch>
                    </p:blipFill>
                    <p:spPr bwMode="auto">
                      <a:xfrm>
                        <a:off x="6986588" y="2493098"/>
                        <a:ext cx="2587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2209800" y="2899295"/>
          <a:ext cx="258762" cy="306387"/>
        </p:xfrm>
        <a:graphic>
          <a:graphicData uri="http://schemas.openxmlformats.org/presentationml/2006/ole">
            <mc:AlternateContent xmlns:mc="http://schemas.openxmlformats.org/markup-compatibility/2006">
              <mc:Choice xmlns:v="urn:schemas-microsoft-com:vml" Requires="v">
                <p:oleObj name="Equation" r:id="rId7" imgW="139680" imgH="164880" progId="Equation.3">
                  <p:embed/>
                </p:oleObj>
              </mc:Choice>
              <mc:Fallback>
                <p:oleObj name="Equation" r:id="rId7" imgW="139680" imgH="164880" progId="Equation.3">
                  <p:embed/>
                  <p:pic>
                    <p:nvPicPr>
                      <p:cNvPr id="1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899295"/>
                        <a:ext cx="2587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8058150" y="2897910"/>
          <a:ext cx="704850" cy="330200"/>
        </p:xfrm>
        <a:graphic>
          <a:graphicData uri="http://schemas.openxmlformats.org/presentationml/2006/ole">
            <mc:AlternateContent xmlns:mc="http://schemas.openxmlformats.org/markup-compatibility/2006">
              <mc:Choice xmlns:v="urn:schemas-microsoft-com:vml" Requires="v">
                <p:oleObj name="Equation" r:id="rId10" imgW="380880" imgH="177480" progId="Equation.3">
                  <p:embed/>
                </p:oleObj>
              </mc:Choice>
              <mc:Fallback>
                <p:oleObj name="Equation" r:id="rId10" imgW="380880" imgH="177480" progId="Equation.3">
                  <p:embed/>
                  <p:pic>
                    <p:nvPicPr>
                      <p:cNvPr id="12" name="Object 11"/>
                      <p:cNvPicPr>
                        <a:picLocks noChangeAspect="1" noChangeArrowheads="1"/>
                      </p:cNvPicPr>
                      <p:nvPr/>
                    </p:nvPicPr>
                    <p:blipFill>
                      <a:blip r:embed="rId11"/>
                      <a:srcRect/>
                      <a:stretch>
                        <a:fillRect/>
                      </a:stretch>
                    </p:blipFill>
                    <p:spPr bwMode="auto">
                      <a:xfrm>
                        <a:off x="8058150" y="2897910"/>
                        <a:ext cx="7048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48</a:t>
            </a:fld>
            <a:endParaRPr lang="en-US"/>
          </a:p>
        </p:txBody>
      </p:sp>
    </p:spTree>
    <p:extLst>
      <p:ext uri="{BB962C8B-B14F-4D97-AF65-F5344CB8AC3E}">
        <p14:creationId xmlns:p14="http://schemas.microsoft.com/office/powerpoint/2010/main" val="260120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1713587-E0D1-1F1D-8216-8F814CBD26E0}"/>
              </a:ext>
            </a:extLst>
          </p:cNvPr>
          <p:cNvPicPr>
            <a:picLocks noChangeAspect="1"/>
          </p:cNvPicPr>
          <p:nvPr/>
        </p:nvPicPr>
        <p:blipFill>
          <a:blip r:embed="rId2"/>
          <a:stretch>
            <a:fillRect/>
          </a:stretch>
        </p:blipFill>
        <p:spPr>
          <a:xfrm>
            <a:off x="709356" y="1926867"/>
            <a:ext cx="7725287" cy="4392000"/>
          </a:xfrm>
          <a:prstGeom prst="rect">
            <a:avLst/>
          </a:prstGeom>
        </p:spPr>
      </p:pic>
      <p:sp>
        <p:nvSpPr>
          <p:cNvPr id="2" name="Title 1"/>
          <p:cNvSpPr>
            <a:spLocks noGrp="1"/>
          </p:cNvSpPr>
          <p:nvPr>
            <p:ph type="title"/>
          </p:nvPr>
        </p:nvSpPr>
        <p:spPr/>
        <p:txBody>
          <a:bodyPr/>
          <a:lstStyle/>
          <a:p>
            <a:r>
              <a:rPr lang="en-US" dirty="0"/>
              <a:t>Technical Roadmap for IS4151/IS5451</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a:t>
            </a:fld>
            <a:endParaRPr lang="en-US"/>
          </a:p>
        </p:txBody>
      </p:sp>
      <p:sp>
        <p:nvSpPr>
          <p:cNvPr id="7" name="Right Brace 6"/>
          <p:cNvSpPr/>
          <p:nvPr/>
        </p:nvSpPr>
        <p:spPr>
          <a:xfrm rot="16200000">
            <a:off x="2134534" y="608665"/>
            <a:ext cx="226731" cy="2362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TextBox 7"/>
          <p:cNvSpPr txBox="1"/>
          <p:nvPr/>
        </p:nvSpPr>
        <p:spPr>
          <a:xfrm>
            <a:off x="457200" y="1106269"/>
            <a:ext cx="2881943" cy="646331"/>
          </a:xfrm>
          <a:prstGeom prst="rect">
            <a:avLst/>
          </a:prstGeom>
          <a:noFill/>
        </p:spPr>
        <p:txBody>
          <a:bodyPr wrap="none" rtlCol="0">
            <a:spAutoFit/>
          </a:bodyPr>
          <a:lstStyle/>
          <a:p>
            <a:r>
              <a:rPr lang="en-US" dirty="0"/>
              <a:t>Single-board Microcontroller</a:t>
            </a:r>
          </a:p>
          <a:p>
            <a:r>
              <a:rPr lang="en-US" dirty="0"/>
              <a:t>Android Wear</a:t>
            </a:r>
            <a:endParaRPr lang="en-SG" dirty="0"/>
          </a:p>
        </p:txBody>
      </p:sp>
      <p:sp>
        <p:nvSpPr>
          <p:cNvPr id="9" name="Right Brace 8"/>
          <p:cNvSpPr/>
          <p:nvPr/>
        </p:nvSpPr>
        <p:spPr>
          <a:xfrm rot="16200000">
            <a:off x="4649135" y="608665"/>
            <a:ext cx="226731" cy="2362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p:cNvSpPr txBox="1"/>
          <p:nvPr/>
        </p:nvSpPr>
        <p:spPr>
          <a:xfrm>
            <a:off x="3505200" y="1106269"/>
            <a:ext cx="2378921" cy="646331"/>
          </a:xfrm>
          <a:prstGeom prst="rect">
            <a:avLst/>
          </a:prstGeom>
          <a:noFill/>
        </p:spPr>
        <p:txBody>
          <a:bodyPr wrap="none" rtlCol="0">
            <a:spAutoFit/>
          </a:bodyPr>
          <a:lstStyle/>
          <a:p>
            <a:r>
              <a:rPr lang="en-US" dirty="0"/>
              <a:t>Single-board Computer</a:t>
            </a:r>
          </a:p>
          <a:p>
            <a:r>
              <a:rPr lang="en-US" dirty="0"/>
              <a:t>Android App</a:t>
            </a:r>
            <a:endParaRPr lang="en-SG" dirty="0"/>
          </a:p>
        </p:txBody>
      </p:sp>
      <p:sp>
        <p:nvSpPr>
          <p:cNvPr id="11" name="Right Brace 10"/>
          <p:cNvSpPr/>
          <p:nvPr/>
        </p:nvSpPr>
        <p:spPr>
          <a:xfrm rot="16200000">
            <a:off x="6496986" y="229981"/>
            <a:ext cx="264829" cy="27432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TextBox 11"/>
          <p:cNvSpPr txBox="1"/>
          <p:nvPr/>
        </p:nvSpPr>
        <p:spPr>
          <a:xfrm>
            <a:off x="5900220" y="1115875"/>
            <a:ext cx="2430024" cy="369332"/>
          </a:xfrm>
          <a:prstGeom prst="rect">
            <a:avLst/>
          </a:prstGeom>
          <a:noFill/>
        </p:spPr>
        <p:txBody>
          <a:bodyPr wrap="none" rtlCol="0">
            <a:spAutoFit/>
          </a:bodyPr>
          <a:lstStyle/>
          <a:p>
            <a:r>
              <a:rPr lang="en-SG" dirty="0" err="1"/>
              <a:t>IoT</a:t>
            </a:r>
            <a:r>
              <a:rPr lang="en-SG" dirty="0"/>
              <a:t> Backend Integration</a:t>
            </a:r>
          </a:p>
        </p:txBody>
      </p:sp>
      <p:cxnSp>
        <p:nvCxnSpPr>
          <p:cNvPr id="13" name="Straight Connector 12">
            <a:extLst>
              <a:ext uri="{FF2B5EF4-FFF2-40B4-BE49-F238E27FC236}">
                <a16:creationId xmlns:a16="http://schemas.microsoft.com/office/drawing/2014/main" id="{7C63CBC7-2759-484A-ADC5-C14A044779D9}"/>
              </a:ext>
            </a:extLst>
          </p:cNvPr>
          <p:cNvCxnSpPr>
            <a:cxnSpLocks/>
          </p:cNvCxnSpPr>
          <p:nvPr/>
        </p:nvCxnSpPr>
        <p:spPr>
          <a:xfrm>
            <a:off x="457200" y="1447723"/>
            <a:ext cx="28819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8D40C9-D549-4148-9020-0B1673C94C98}"/>
              </a:ext>
            </a:extLst>
          </p:cNvPr>
          <p:cNvCxnSpPr>
            <a:cxnSpLocks/>
          </p:cNvCxnSpPr>
          <p:nvPr/>
        </p:nvCxnSpPr>
        <p:spPr>
          <a:xfrm>
            <a:off x="3518857" y="1447800"/>
            <a:ext cx="2286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rot="5400000" flipV="1">
            <a:off x="7125764" y="4318057"/>
            <a:ext cx="228600" cy="1586347"/>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TextBox 15"/>
          <p:cNvSpPr txBox="1"/>
          <p:nvPr/>
        </p:nvSpPr>
        <p:spPr>
          <a:xfrm>
            <a:off x="6716483" y="5188705"/>
            <a:ext cx="1088760" cy="369332"/>
          </a:xfrm>
          <a:prstGeom prst="rect">
            <a:avLst/>
          </a:prstGeom>
          <a:noFill/>
        </p:spPr>
        <p:txBody>
          <a:bodyPr wrap="none" rtlCol="0">
            <a:spAutoFit/>
          </a:bodyPr>
          <a:lstStyle/>
          <a:p>
            <a:pPr algn="ctr"/>
            <a:r>
              <a:rPr lang="en-SG" b="1" dirty="0">
                <a:solidFill>
                  <a:srgbClr val="FF0000"/>
                </a:solidFill>
              </a:rPr>
              <a:t>AI &amp; ML</a:t>
            </a:r>
          </a:p>
        </p:txBody>
      </p:sp>
      <p:pic>
        <p:nvPicPr>
          <p:cNvPr id="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402" r="22061"/>
          <a:stretch/>
        </p:blipFill>
        <p:spPr bwMode="auto">
          <a:xfrm>
            <a:off x="46070" y="71437"/>
            <a:ext cx="251939"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ight Arrow 14">
            <a:extLst>
              <a:ext uri="{FF2B5EF4-FFF2-40B4-BE49-F238E27FC236}">
                <a16:creationId xmlns:a16="http://schemas.microsoft.com/office/drawing/2014/main" id="{60BC7A2A-2F87-49B3-84E5-D0F35CB7584B}"/>
              </a:ext>
            </a:extLst>
          </p:cNvPr>
          <p:cNvSpPr/>
          <p:nvPr/>
        </p:nvSpPr>
        <p:spPr>
          <a:xfrm rot="12985545">
            <a:off x="7586376" y="5501163"/>
            <a:ext cx="71801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6105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Decision Trees</a:t>
            </a:r>
          </a:p>
        </p:txBody>
      </p:sp>
      <p:sp>
        <p:nvSpPr>
          <p:cNvPr id="5" name="Content Placeholder 4"/>
          <p:cNvSpPr>
            <a:spLocks noGrp="1"/>
          </p:cNvSpPr>
          <p:nvPr>
            <p:ph sz="quarter" idx="1"/>
          </p:nvPr>
        </p:nvSpPr>
        <p:spPr/>
        <p:txBody>
          <a:bodyPr/>
          <a:lstStyle/>
          <a:p>
            <a:r>
              <a:rPr lang="en-US" u="sng" dirty="0"/>
              <a:t>Components</a:t>
            </a:r>
            <a:r>
              <a:rPr lang="en-US" dirty="0"/>
              <a:t> of the top-down induction of decision trees:</a:t>
            </a:r>
          </a:p>
          <a:p>
            <a:pPr lvl="1"/>
            <a:r>
              <a:rPr lang="en-US" b="1" dirty="0"/>
              <a:t>Splitting rules</a:t>
            </a:r>
            <a:r>
              <a:rPr lang="en-US" dirty="0"/>
              <a:t> – Optimal way to split a node (i.e., assigning observations to child nodes) and for creating child nodes.</a:t>
            </a:r>
          </a:p>
          <a:p>
            <a:pPr lvl="1"/>
            <a:r>
              <a:rPr lang="en-US" b="1" dirty="0"/>
              <a:t>Stopping criteria</a:t>
            </a:r>
            <a:r>
              <a:rPr lang="en-US" dirty="0"/>
              <a:t> – If the node should be split or not. If not, this node becomes a leaf of the tree.</a:t>
            </a:r>
          </a:p>
          <a:p>
            <a:pPr lvl="1"/>
            <a:r>
              <a:rPr lang="en-US" b="1" dirty="0"/>
              <a:t>Pruning criteria</a:t>
            </a:r>
            <a:r>
              <a:rPr lang="en-US" dirty="0"/>
              <a:t> – Avoid excessive growth of the tree during tree generation phase (pre-pruning) and reduce the number of nodes after the tree has been generated (post-pruning).</a:t>
            </a:r>
          </a:p>
        </p:txBody>
      </p:sp>
      <p:graphicFrame>
        <p:nvGraphicFramePr>
          <p:cNvPr id="6" name="Diagram 5"/>
          <p:cNvGraphicFramePr/>
          <p:nvPr/>
        </p:nvGraphicFramePr>
        <p:xfrm>
          <a:off x="5372100" y="4343400"/>
          <a:ext cx="3543300" cy="211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124200" y="5391150"/>
            <a:ext cx="2133600" cy="815608"/>
          </a:xfrm>
          <a:prstGeom prst="rect">
            <a:avLst/>
          </a:prstGeom>
          <a:noFill/>
          <a:ln>
            <a:solidFill>
              <a:schemeClr val="tx1"/>
            </a:solidFill>
          </a:ln>
        </p:spPr>
        <p:txBody>
          <a:bodyPr wrap="square" rtlCol="0">
            <a:spAutoFit/>
          </a:bodyPr>
          <a:lstStyle/>
          <a:p>
            <a:r>
              <a:rPr lang="en-US" sz="1400" dirty="0"/>
              <a:t>A simple decision tree: </a:t>
            </a:r>
          </a:p>
          <a:p>
            <a:pPr marL="173736" indent="-173736">
              <a:spcAft>
                <a:spcPts val="600"/>
              </a:spcAft>
              <a:buFont typeface="Arial" panose="020B0604020202020204" pitchFamily="34" charset="0"/>
              <a:buChar char="•"/>
            </a:pPr>
            <a:r>
              <a:rPr lang="en-US" sz="1400" dirty="0"/>
              <a:t>Left branch for “No”</a:t>
            </a:r>
          </a:p>
          <a:p>
            <a:pPr marL="173736" indent="-173736">
              <a:spcAft>
                <a:spcPts val="600"/>
              </a:spcAft>
              <a:buFont typeface="Arial" panose="020B0604020202020204" pitchFamily="34" charset="0"/>
              <a:buChar char="•"/>
            </a:pPr>
            <a:r>
              <a:rPr lang="en-US" sz="1400" dirty="0"/>
              <a:t>Right branch for “Yes”</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49</a:t>
            </a:fld>
            <a:endParaRPr lang="en-US"/>
          </a:p>
        </p:txBody>
      </p:sp>
      <p:sp>
        <p:nvSpPr>
          <p:cNvPr id="8" name="TextBox 7">
            <a:extLst>
              <a:ext uri="{FF2B5EF4-FFF2-40B4-BE49-F238E27FC236}">
                <a16:creationId xmlns:a16="http://schemas.microsoft.com/office/drawing/2014/main" id="{DD6093AA-469E-9C7A-678D-8797F93B1138}"/>
              </a:ext>
            </a:extLst>
          </p:cNvPr>
          <p:cNvSpPr txBox="1"/>
          <p:nvPr/>
        </p:nvSpPr>
        <p:spPr>
          <a:xfrm>
            <a:off x="6180753" y="4742822"/>
            <a:ext cx="609600" cy="307777"/>
          </a:xfrm>
          <a:prstGeom prst="rect">
            <a:avLst/>
          </a:prstGeom>
          <a:noFill/>
          <a:ln>
            <a:noFill/>
          </a:ln>
        </p:spPr>
        <p:txBody>
          <a:bodyPr wrap="square" rtlCol="0">
            <a:spAutoFit/>
          </a:bodyPr>
          <a:lstStyle/>
          <a:p>
            <a:pPr algn="ctr"/>
            <a:r>
              <a:rPr lang="en-US" sz="1400" dirty="0"/>
              <a:t>No</a:t>
            </a:r>
          </a:p>
        </p:txBody>
      </p:sp>
      <p:sp>
        <p:nvSpPr>
          <p:cNvPr id="9" name="TextBox 8">
            <a:extLst>
              <a:ext uri="{FF2B5EF4-FFF2-40B4-BE49-F238E27FC236}">
                <a16:creationId xmlns:a16="http://schemas.microsoft.com/office/drawing/2014/main" id="{5381468F-E2B8-0048-87D5-AF374A6DC403}"/>
              </a:ext>
            </a:extLst>
          </p:cNvPr>
          <p:cNvSpPr txBox="1"/>
          <p:nvPr/>
        </p:nvSpPr>
        <p:spPr>
          <a:xfrm>
            <a:off x="7449327" y="4740226"/>
            <a:ext cx="609600" cy="307777"/>
          </a:xfrm>
          <a:prstGeom prst="rect">
            <a:avLst/>
          </a:prstGeom>
          <a:noFill/>
          <a:ln>
            <a:noFill/>
          </a:ln>
        </p:spPr>
        <p:txBody>
          <a:bodyPr wrap="square" rtlCol="0">
            <a:spAutoFit/>
          </a:bodyPr>
          <a:lstStyle/>
          <a:p>
            <a:pPr algn="ctr"/>
            <a:r>
              <a:rPr lang="en-US" sz="1400" dirty="0"/>
              <a:t>Yes</a:t>
            </a:r>
          </a:p>
        </p:txBody>
      </p:sp>
      <p:sp>
        <p:nvSpPr>
          <p:cNvPr id="10" name="TextBox 9">
            <a:extLst>
              <a:ext uri="{FF2B5EF4-FFF2-40B4-BE49-F238E27FC236}">
                <a16:creationId xmlns:a16="http://schemas.microsoft.com/office/drawing/2014/main" id="{DC8CAD45-DC78-8908-763A-44B57BBAFEA3}"/>
              </a:ext>
            </a:extLst>
          </p:cNvPr>
          <p:cNvSpPr txBox="1"/>
          <p:nvPr/>
        </p:nvSpPr>
        <p:spPr>
          <a:xfrm>
            <a:off x="5257800" y="5532031"/>
            <a:ext cx="609600" cy="307777"/>
          </a:xfrm>
          <a:prstGeom prst="rect">
            <a:avLst/>
          </a:prstGeom>
          <a:noFill/>
          <a:ln>
            <a:noFill/>
          </a:ln>
        </p:spPr>
        <p:txBody>
          <a:bodyPr wrap="square" rtlCol="0">
            <a:spAutoFit/>
          </a:bodyPr>
          <a:lstStyle/>
          <a:p>
            <a:pPr algn="ctr"/>
            <a:r>
              <a:rPr lang="en-US" sz="1400" dirty="0"/>
              <a:t>No</a:t>
            </a:r>
          </a:p>
        </p:txBody>
      </p:sp>
      <p:sp>
        <p:nvSpPr>
          <p:cNvPr id="11" name="TextBox 10">
            <a:extLst>
              <a:ext uri="{FF2B5EF4-FFF2-40B4-BE49-F238E27FC236}">
                <a16:creationId xmlns:a16="http://schemas.microsoft.com/office/drawing/2014/main" id="{788C639E-BD15-6A64-EFB6-AF97660F13BE}"/>
              </a:ext>
            </a:extLst>
          </p:cNvPr>
          <p:cNvSpPr txBox="1"/>
          <p:nvPr/>
        </p:nvSpPr>
        <p:spPr>
          <a:xfrm>
            <a:off x="7065544" y="5536904"/>
            <a:ext cx="609600" cy="307777"/>
          </a:xfrm>
          <a:prstGeom prst="rect">
            <a:avLst/>
          </a:prstGeom>
          <a:noFill/>
          <a:ln>
            <a:noFill/>
          </a:ln>
        </p:spPr>
        <p:txBody>
          <a:bodyPr wrap="square" rtlCol="0">
            <a:spAutoFit/>
          </a:bodyPr>
          <a:lstStyle/>
          <a:p>
            <a:pPr algn="ctr"/>
            <a:r>
              <a:rPr lang="en-US" sz="1400" dirty="0"/>
              <a:t>No</a:t>
            </a:r>
          </a:p>
        </p:txBody>
      </p:sp>
      <p:sp>
        <p:nvSpPr>
          <p:cNvPr id="12" name="TextBox 11">
            <a:extLst>
              <a:ext uri="{FF2B5EF4-FFF2-40B4-BE49-F238E27FC236}">
                <a16:creationId xmlns:a16="http://schemas.microsoft.com/office/drawing/2014/main" id="{23CB0EC6-41C6-BC80-EE79-7F85D52566C7}"/>
              </a:ext>
            </a:extLst>
          </p:cNvPr>
          <p:cNvSpPr txBox="1"/>
          <p:nvPr/>
        </p:nvSpPr>
        <p:spPr>
          <a:xfrm>
            <a:off x="6485553" y="5536894"/>
            <a:ext cx="609600" cy="307777"/>
          </a:xfrm>
          <a:prstGeom prst="rect">
            <a:avLst/>
          </a:prstGeom>
          <a:noFill/>
          <a:ln>
            <a:noFill/>
          </a:ln>
        </p:spPr>
        <p:txBody>
          <a:bodyPr wrap="square" rtlCol="0">
            <a:spAutoFit/>
          </a:bodyPr>
          <a:lstStyle/>
          <a:p>
            <a:pPr algn="ctr"/>
            <a:r>
              <a:rPr lang="en-US" sz="1400" dirty="0"/>
              <a:t>Yes</a:t>
            </a:r>
          </a:p>
        </p:txBody>
      </p:sp>
      <p:sp>
        <p:nvSpPr>
          <p:cNvPr id="13" name="TextBox 12">
            <a:extLst>
              <a:ext uri="{FF2B5EF4-FFF2-40B4-BE49-F238E27FC236}">
                <a16:creationId xmlns:a16="http://schemas.microsoft.com/office/drawing/2014/main" id="{AE7AC6A0-6333-6F57-9B8A-356A9B0CD4B1}"/>
              </a:ext>
            </a:extLst>
          </p:cNvPr>
          <p:cNvSpPr txBox="1"/>
          <p:nvPr/>
        </p:nvSpPr>
        <p:spPr>
          <a:xfrm>
            <a:off x="8340852" y="5532031"/>
            <a:ext cx="609600" cy="307777"/>
          </a:xfrm>
          <a:prstGeom prst="rect">
            <a:avLst/>
          </a:prstGeom>
          <a:noFill/>
          <a:ln>
            <a:noFill/>
          </a:ln>
        </p:spPr>
        <p:txBody>
          <a:bodyPr wrap="square" rtlCol="0">
            <a:spAutoFit/>
          </a:bodyPr>
          <a:lstStyle/>
          <a:p>
            <a:pPr algn="ctr"/>
            <a:r>
              <a:rPr lang="en-US" sz="1400" dirty="0"/>
              <a:t>Yes</a:t>
            </a:r>
          </a:p>
        </p:txBody>
      </p:sp>
    </p:spTree>
    <p:extLst>
      <p:ext uri="{BB962C8B-B14F-4D97-AF65-F5344CB8AC3E}">
        <p14:creationId xmlns:p14="http://schemas.microsoft.com/office/powerpoint/2010/main" val="3215294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Decision Tree</a:t>
            </a:r>
          </a:p>
        </p:txBody>
      </p:sp>
      <p:sp>
        <p:nvSpPr>
          <p:cNvPr id="5" name="Content Placeholder 4"/>
          <p:cNvSpPr>
            <a:spLocks noGrp="1"/>
          </p:cNvSpPr>
          <p:nvPr>
            <p:ph sz="quarter" idx="1"/>
          </p:nvPr>
        </p:nvSpPr>
        <p:spPr/>
        <p:txBody>
          <a:bodyPr/>
          <a:lstStyle/>
          <a:p>
            <a:r>
              <a:rPr lang="en-US" dirty="0"/>
              <a:t>Given the dataset:</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task is to predict Loan-Risk.</a:t>
            </a:r>
          </a:p>
          <a:p>
            <a:r>
              <a:rPr lang="en-US" dirty="0"/>
              <a:t>We will be using the </a:t>
            </a:r>
            <a:r>
              <a:rPr lang="en-US" u="sng" dirty="0"/>
              <a:t>univariate binary splitting</a:t>
            </a:r>
            <a:r>
              <a:rPr lang="en-US" dirty="0"/>
              <a:t> approach.</a:t>
            </a:r>
          </a:p>
        </p:txBody>
      </p:sp>
      <p:graphicFrame>
        <p:nvGraphicFramePr>
          <p:cNvPr id="6" name="Group 73"/>
          <p:cNvGraphicFramePr>
            <a:graphicFrameLocks noGrp="1"/>
          </p:cNvGraphicFramePr>
          <p:nvPr/>
        </p:nvGraphicFramePr>
        <p:xfrm>
          <a:off x="1600200" y="1752600"/>
          <a:ext cx="5591175" cy="3133725"/>
        </p:xfrm>
        <a:graphic>
          <a:graphicData uri="http://schemas.openxmlformats.org/drawingml/2006/table">
            <a:tbl>
              <a:tblPr>
                <a:tableStyleId>{3C2FFA5D-87B4-456A-9821-1D502468CF0F}</a:tableStyleId>
              </a:tblPr>
              <a:tblGrid>
                <a:gridCol w="1388087">
                  <a:extLst>
                    <a:ext uri="{9D8B030D-6E8A-4147-A177-3AD203B41FA5}">
                      <a16:colId xmlns:a16="http://schemas.microsoft.com/office/drawing/2014/main" val="20000"/>
                    </a:ext>
                  </a:extLst>
                </a:gridCol>
                <a:gridCol w="1096880">
                  <a:extLst>
                    <a:ext uri="{9D8B030D-6E8A-4147-A177-3AD203B41FA5}">
                      <a16:colId xmlns:a16="http://schemas.microsoft.com/office/drawing/2014/main" val="20001"/>
                    </a:ext>
                  </a:extLst>
                </a:gridCol>
                <a:gridCol w="1669587">
                  <a:extLst>
                    <a:ext uri="{9D8B030D-6E8A-4147-A177-3AD203B41FA5}">
                      <a16:colId xmlns:a16="http://schemas.microsoft.com/office/drawing/2014/main" val="20002"/>
                    </a:ext>
                  </a:extLst>
                </a:gridCol>
                <a:gridCol w="1436621">
                  <a:extLst>
                    <a:ext uri="{9D8B030D-6E8A-4147-A177-3AD203B41FA5}">
                      <a16:colId xmlns:a16="http://schemas.microsoft.com/office/drawing/2014/main" val="20003"/>
                    </a:ext>
                  </a:extLst>
                </a:gridCol>
              </a:tblGrid>
              <a:tr h="390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u="none" strike="noStrike" cap="none" normalizeH="0" baseline="0" dirty="0">
                          <a:ln>
                            <a:noFill/>
                          </a:ln>
                          <a:effectLst/>
                        </a:rPr>
                        <a:t>Observation #</a:t>
                      </a:r>
                      <a:endParaRPr kumimoji="0" lang="en-US" sz="1400" b="1" i="0" u="none" strike="noStrike" cap="none" normalizeH="0" baseline="0" dirty="0">
                        <a:ln>
                          <a:noFill/>
                        </a:ln>
                        <a:solidFill>
                          <a:schemeClr val="tx1"/>
                        </a:solidFill>
                        <a:effectLst/>
                        <a:latin typeface="Arial" charset="0"/>
                      </a:endParaRPr>
                    </a:p>
                  </a:txBody>
                  <a:tcPr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u="none" strike="noStrike" cap="none" normalizeH="0" baseline="0" dirty="0">
                          <a:ln>
                            <a:noFill/>
                          </a:ln>
                          <a:effectLst/>
                        </a:rPr>
                        <a:t>Income</a:t>
                      </a:r>
                      <a:endParaRPr kumimoji="0" lang="en-US" sz="1400" b="1" i="0" u="none" strike="noStrike" cap="none" normalizeH="0" baseline="0" dirty="0">
                        <a:ln>
                          <a:noFill/>
                        </a:ln>
                        <a:solidFill>
                          <a:schemeClr val="tx1"/>
                        </a:solidFill>
                        <a:effectLst/>
                        <a:latin typeface="Arial" charset="0"/>
                      </a:endParaRPr>
                    </a:p>
                  </a:txBody>
                  <a:tcPr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u="none" strike="noStrike" cap="none" normalizeH="0" baseline="0" dirty="0">
                          <a:ln>
                            <a:noFill/>
                          </a:ln>
                          <a:effectLst/>
                        </a:rPr>
                        <a:t>Credit Rating</a:t>
                      </a:r>
                      <a:endParaRPr kumimoji="0" lang="en-US" sz="1400" b="1" i="0" u="none" strike="noStrike" cap="none" normalizeH="0" baseline="0" dirty="0">
                        <a:ln>
                          <a:noFill/>
                        </a:ln>
                        <a:solidFill>
                          <a:schemeClr val="tx1"/>
                        </a:solidFill>
                        <a:effectLst/>
                        <a:latin typeface="Arial" charset="0"/>
                      </a:endParaRPr>
                    </a:p>
                  </a:txBody>
                  <a:tcPr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u="none" strike="noStrike" cap="none" normalizeH="0" baseline="0" dirty="0">
                          <a:ln>
                            <a:noFill/>
                          </a:ln>
                          <a:effectLst/>
                        </a:rPr>
                        <a:t>Loan Risk</a:t>
                      </a:r>
                      <a:endParaRPr kumimoji="0" lang="en-US" sz="1400" b="1" i="0" u="none" strike="noStrike" cap="none" normalizeH="0" baseline="0" dirty="0">
                        <a:ln>
                          <a:noFill/>
                        </a:ln>
                        <a:solidFill>
                          <a:schemeClr val="tx1"/>
                        </a:solidFill>
                        <a:effectLst/>
                        <a:latin typeface="Arial" charset="0"/>
                      </a:endParaRPr>
                    </a:p>
                  </a:txBody>
                  <a:tcPr horzOverflow="overflow">
                    <a:solidFill>
                      <a:schemeClr val="accent1">
                        <a:lumMod val="60000"/>
                        <a:lumOff val="40000"/>
                      </a:schemeClr>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0</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23</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High</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High</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1</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17</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Low</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High</a:t>
                      </a:r>
                      <a:endParaRPr kumimoji="0" lang="en-US" sz="20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2</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43</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Low</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High</a:t>
                      </a:r>
                      <a:endParaRPr kumimoji="0" lang="en-US" sz="20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3</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68</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High</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Low</a:t>
                      </a:r>
                      <a:endParaRPr kumimoji="0" lang="en-US" sz="20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4</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32</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Moderate</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Low</a:t>
                      </a:r>
                      <a:endParaRPr kumimoji="0" lang="en-US" sz="20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5</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20</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a:ln>
                            <a:noFill/>
                          </a:ln>
                          <a:effectLst/>
                        </a:rPr>
                        <a:t>High</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u="none" strike="noStrike" cap="none" normalizeH="0" baseline="0" dirty="0">
                          <a:ln>
                            <a:noFill/>
                          </a:ln>
                          <a:effectLst/>
                        </a:rPr>
                        <a:t>High</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50</a:t>
            </a:fld>
            <a:endParaRPr lang="en-US"/>
          </a:p>
        </p:txBody>
      </p:sp>
    </p:spTree>
    <p:extLst>
      <p:ext uri="{BB962C8B-B14F-4D97-AF65-F5344CB8AC3E}">
        <p14:creationId xmlns:p14="http://schemas.microsoft.com/office/powerpoint/2010/main" val="4169247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Decision Tree (cont.)</a:t>
            </a:r>
          </a:p>
        </p:txBody>
      </p:sp>
      <p:sp>
        <p:nvSpPr>
          <p:cNvPr id="5" name="Content Placeholder 4"/>
          <p:cNvSpPr>
            <a:spLocks noGrp="1"/>
          </p:cNvSpPr>
          <p:nvPr>
            <p:ph sz="quarter" idx="1"/>
          </p:nvPr>
        </p:nvSpPr>
        <p:spPr>
          <a:xfrm>
            <a:off x="457200" y="1097280"/>
            <a:ext cx="8229600" cy="5410200"/>
          </a:xfrm>
        </p:spPr>
        <p:txBody>
          <a:bodyPr>
            <a:normAutofit/>
          </a:bodyPr>
          <a:lstStyle/>
          <a:p>
            <a:r>
              <a:rPr lang="en-US" dirty="0"/>
              <a:t>Given the data set    , we start building the tree by creating a root node.</a:t>
            </a:r>
          </a:p>
          <a:p>
            <a:r>
              <a:rPr lang="en-US" dirty="0"/>
              <a:t>If this node is sufficiently “pure”, then we stop.</a:t>
            </a:r>
          </a:p>
          <a:p>
            <a:r>
              <a:rPr lang="en-US" dirty="0"/>
              <a:t>If we do stop building the tree at this step, we use the majority class to classify/predict.</a:t>
            </a:r>
          </a:p>
          <a:p>
            <a:r>
              <a:rPr lang="en-US" dirty="0"/>
              <a:t>In this example, we classify all patterns as having Loan-Risk = “High”.</a:t>
            </a:r>
          </a:p>
          <a:p>
            <a:r>
              <a:rPr lang="en-US" dirty="0"/>
              <a:t>Correctly classify 4 out of 6 input samples to achieve classification accuracy of:</a:t>
            </a:r>
          </a:p>
          <a:p>
            <a:r>
              <a:rPr lang="en-US" dirty="0"/>
              <a:t>This node is split according to impurity measures:</a:t>
            </a:r>
          </a:p>
          <a:p>
            <a:pPr lvl="1"/>
            <a:r>
              <a:rPr lang="en-US" dirty="0" err="1"/>
              <a:t>Gini</a:t>
            </a:r>
            <a:r>
              <a:rPr lang="en-US" dirty="0"/>
              <a:t> Index (used by </a:t>
            </a:r>
            <a:r>
              <a:rPr lang="en-US" dirty="0">
                <a:hlinkClick r:id="rId2"/>
              </a:rPr>
              <a:t>CART</a:t>
            </a:r>
            <a:r>
              <a:rPr lang="en-US" dirty="0"/>
              <a:t>)</a:t>
            </a:r>
          </a:p>
          <a:p>
            <a:pPr lvl="1"/>
            <a:r>
              <a:rPr lang="en-US" dirty="0"/>
              <a:t>Entropy (used by </a:t>
            </a:r>
            <a:r>
              <a:rPr lang="en-US" dirty="0">
                <a:hlinkClick r:id="rId3"/>
              </a:rPr>
              <a:t>ID3, C4.5, C5</a:t>
            </a:r>
            <a:r>
              <a:rPr lang="en-US" dirty="0"/>
              <a:t>)</a:t>
            </a:r>
          </a:p>
          <a:p>
            <a:endParaRPr lang="en-US" dirty="0"/>
          </a:p>
        </p:txBody>
      </p:sp>
      <p:graphicFrame>
        <p:nvGraphicFramePr>
          <p:cNvPr id="6" name="Object 5"/>
          <p:cNvGraphicFramePr>
            <a:graphicFrameLocks noChangeAspect="1"/>
          </p:cNvGraphicFramePr>
          <p:nvPr/>
        </p:nvGraphicFramePr>
        <p:xfrm>
          <a:off x="3352800" y="1204452"/>
          <a:ext cx="307975" cy="307975"/>
        </p:xfrm>
        <a:graphic>
          <a:graphicData uri="http://schemas.openxmlformats.org/presentationml/2006/ole">
            <mc:AlternateContent xmlns:mc="http://schemas.openxmlformats.org/markup-compatibility/2006">
              <mc:Choice xmlns:v="urn:schemas-microsoft-com:vml" Requires="v">
                <p:oleObj name="Equation" r:id="rId4" imgW="164880" imgH="164880" progId="Equation.3">
                  <p:embed/>
                </p:oleObj>
              </mc:Choice>
              <mc:Fallback>
                <p:oleObj name="Equation" r:id="rId4" imgW="164880" imgH="164880" progId="Equation.3">
                  <p:embed/>
                  <p:pic>
                    <p:nvPicPr>
                      <p:cNvPr id="6" name="Object 5"/>
                      <p:cNvPicPr>
                        <a:picLocks noChangeAspect="1" noChangeArrowheads="1"/>
                      </p:cNvPicPr>
                      <p:nvPr/>
                    </p:nvPicPr>
                    <p:blipFill>
                      <a:blip r:embed="rId5"/>
                      <a:srcRect/>
                      <a:stretch>
                        <a:fillRect/>
                      </a:stretch>
                    </p:blipFill>
                    <p:spPr bwMode="auto">
                      <a:xfrm>
                        <a:off x="3352800" y="1204452"/>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4210050" y="4648200"/>
          <a:ext cx="2724150" cy="403225"/>
        </p:xfrm>
        <a:graphic>
          <a:graphicData uri="http://schemas.openxmlformats.org/presentationml/2006/ole">
            <mc:AlternateContent xmlns:mc="http://schemas.openxmlformats.org/markup-compatibility/2006">
              <mc:Choice xmlns:v="urn:schemas-microsoft-com:vml" Requires="v">
                <p:oleObj name="Equation" r:id="rId6" imgW="1460160" imgH="215640" progId="Equation.3">
                  <p:embed/>
                </p:oleObj>
              </mc:Choice>
              <mc:Fallback>
                <p:oleObj name="Equation" r:id="rId6" imgW="1460160" imgH="215640" progId="Equation.3">
                  <p:embed/>
                  <p:pic>
                    <p:nvPicPr>
                      <p:cNvPr id="7" name="Object 6"/>
                      <p:cNvPicPr>
                        <a:picLocks noChangeAspect="1" noChangeArrowheads="1"/>
                      </p:cNvPicPr>
                      <p:nvPr/>
                    </p:nvPicPr>
                    <p:blipFill>
                      <a:blip r:embed="rId7"/>
                      <a:srcRect/>
                      <a:stretch>
                        <a:fillRect/>
                      </a:stretch>
                    </p:blipFill>
                    <p:spPr bwMode="auto">
                      <a:xfrm>
                        <a:off x="4210050" y="4648200"/>
                        <a:ext cx="27241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bwMode="auto">
          <a:xfrm>
            <a:off x="7134225" y="5524499"/>
            <a:ext cx="1781175" cy="7239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Loan</a:t>
            </a:r>
            <a:r>
              <a:rPr lang="en-US" sz="1600" b="1" dirty="0">
                <a:solidFill>
                  <a:schemeClr val="bg1"/>
                </a:solidFill>
                <a:latin typeface="Arial" charset="0"/>
              </a:rPr>
              <a:t>-</a:t>
            </a:r>
            <a:r>
              <a:rPr kumimoji="0" lang="en-US" sz="1600" b="1" i="0" u="none" strike="noStrike" cap="none" normalizeH="0" dirty="0">
                <a:ln>
                  <a:noFill/>
                </a:ln>
                <a:solidFill>
                  <a:schemeClr val="bg1"/>
                </a:solidFill>
                <a:effectLst/>
                <a:latin typeface="Arial" charset="0"/>
              </a:rPr>
              <a:t>Risk = High</a:t>
            </a:r>
          </a:p>
          <a:p>
            <a:pPr marL="0" marR="0" indent="0" algn="ctr" defTabSz="914400" rtl="0" eaLnBrk="0" fontAlgn="base" latinLnBrk="0" hangingPunct="0">
              <a:lnSpc>
                <a:spcPct val="100000"/>
              </a:lnSpc>
              <a:spcBef>
                <a:spcPct val="0"/>
              </a:spcBef>
              <a:spcAft>
                <a:spcPct val="0"/>
              </a:spcAft>
              <a:buClrTx/>
              <a:buSzTx/>
              <a:buFontTx/>
              <a:buNone/>
              <a:tabLst/>
            </a:pPr>
            <a:r>
              <a:rPr lang="en-US" sz="1600" b="1" baseline="0" dirty="0">
                <a:solidFill>
                  <a:schemeClr val="bg1"/>
                </a:solidFill>
                <a:latin typeface="Arial" charset="0"/>
              </a:rPr>
              <a:t>Acc</a:t>
            </a:r>
            <a:r>
              <a:rPr lang="en-US" sz="1600" b="1" dirty="0">
                <a:solidFill>
                  <a:schemeClr val="bg1"/>
                </a:solidFill>
                <a:latin typeface="Arial" charset="0"/>
              </a:rPr>
              <a:t> = 66.67%</a:t>
            </a:r>
            <a:endParaRPr kumimoji="0" lang="en-US" sz="1600" b="1" i="0" u="none" strike="noStrike" cap="none" normalizeH="0" baseline="0" dirty="0">
              <a:ln>
                <a:noFill/>
              </a:ln>
              <a:solidFill>
                <a:schemeClr val="bg1"/>
              </a:solidFill>
              <a:effectLst/>
              <a:latin typeface="Arial" charset="0"/>
            </a:endParaRPr>
          </a:p>
        </p:txBody>
      </p:sp>
      <p:cxnSp>
        <p:nvCxnSpPr>
          <p:cNvPr id="10" name="Straight Arrow Connector 9"/>
          <p:cNvCxnSpPr>
            <a:stCxn id="7" idx="3"/>
            <a:endCxn id="8" idx="0"/>
          </p:cNvCxnSpPr>
          <p:nvPr/>
        </p:nvCxnSpPr>
        <p:spPr>
          <a:xfrm>
            <a:off x="6934200" y="4849812"/>
            <a:ext cx="1090613" cy="674687"/>
          </a:xfrm>
          <a:prstGeom prst="curvedConnector2">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51</a:t>
            </a:fld>
            <a:endParaRPr lang="en-US"/>
          </a:p>
        </p:txBody>
      </p:sp>
    </p:spTree>
    <p:extLst>
      <p:ext uri="{BB962C8B-B14F-4D97-AF65-F5344CB8AC3E}">
        <p14:creationId xmlns:p14="http://schemas.microsoft.com/office/powerpoint/2010/main" val="1832092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Gini</a:t>
            </a:r>
            <a:r>
              <a:rPr lang="en-US" dirty="0"/>
              <a:t> Index</a:t>
            </a:r>
          </a:p>
        </p:txBody>
      </p:sp>
      <p:sp>
        <p:nvSpPr>
          <p:cNvPr id="5" name="Content Placeholder 4"/>
          <p:cNvSpPr>
            <a:spLocks noGrp="1"/>
          </p:cNvSpPr>
          <p:nvPr>
            <p:ph sz="quarter" idx="1"/>
          </p:nvPr>
        </p:nvSpPr>
        <p:spPr>
          <a:xfrm>
            <a:off x="457200" y="1219200"/>
            <a:ext cx="8229600" cy="5105400"/>
          </a:xfrm>
        </p:spPr>
        <p:txBody>
          <a:bodyPr/>
          <a:lstStyle/>
          <a:p>
            <a:r>
              <a:rPr lang="en-US" dirty="0"/>
              <a:t>CART (Classification and Regression Trees) uses the </a:t>
            </a:r>
            <a:r>
              <a:rPr lang="en-US" b="1" dirty="0" err="1"/>
              <a:t>Gini</a:t>
            </a:r>
            <a:r>
              <a:rPr lang="en-US" b="1" dirty="0"/>
              <a:t> index</a:t>
            </a:r>
            <a:r>
              <a:rPr lang="en-US" dirty="0"/>
              <a:t> to measure the impurity of a dataset:</a:t>
            </a:r>
          </a:p>
          <a:p>
            <a:pPr lvl="1"/>
            <a:r>
              <a:rPr lang="en-US" dirty="0" err="1"/>
              <a:t>Gini</a:t>
            </a:r>
            <a:r>
              <a:rPr lang="en-US" dirty="0"/>
              <a:t> index for the observations in node    is:</a:t>
            </a:r>
          </a:p>
          <a:p>
            <a:pPr lvl="1"/>
            <a:endParaRPr lang="en-US" sz="1200" dirty="0"/>
          </a:p>
          <a:p>
            <a:pPr lvl="1"/>
            <a:endParaRPr lang="en-US" sz="1200" dirty="0"/>
          </a:p>
          <a:p>
            <a:pPr lvl="1"/>
            <a:endParaRPr lang="en-US" sz="1200" dirty="0"/>
          </a:p>
          <a:p>
            <a:pPr marL="274320" lvl="1" indent="0">
              <a:spcBef>
                <a:spcPts val="0"/>
              </a:spcBef>
              <a:buNone/>
            </a:pPr>
            <a:r>
              <a:rPr lang="en-US" dirty="0"/>
              <a:t>   where</a:t>
            </a:r>
          </a:p>
          <a:p>
            <a:pPr marL="274320" lvl="1" indent="0">
              <a:spcBef>
                <a:spcPts val="0"/>
              </a:spcBef>
              <a:buNone/>
            </a:pPr>
            <a:r>
              <a:rPr lang="en-US" dirty="0"/>
              <a:t>         is the node that contains     examples from     classes</a:t>
            </a:r>
          </a:p>
          <a:p>
            <a:pPr marL="274320" lvl="1" indent="0">
              <a:spcBef>
                <a:spcPts val="0"/>
              </a:spcBef>
              <a:buNone/>
            </a:pPr>
            <a:r>
              <a:rPr lang="en-US" dirty="0"/>
              <a:t>         is a relative frequency of class    in node </a:t>
            </a:r>
          </a:p>
          <a:p>
            <a:pPr lvl="1"/>
            <a:r>
              <a:rPr lang="en-US" dirty="0"/>
              <a:t>In our dataset, there are 2 classes High and Low,          .</a:t>
            </a:r>
          </a:p>
        </p:txBody>
      </p:sp>
      <p:graphicFrame>
        <p:nvGraphicFramePr>
          <p:cNvPr id="7" name="Object 6"/>
          <p:cNvGraphicFramePr>
            <a:graphicFrameLocks noChangeAspect="1"/>
          </p:cNvGraphicFramePr>
          <p:nvPr/>
        </p:nvGraphicFramePr>
        <p:xfrm>
          <a:off x="5859462" y="2182368"/>
          <a:ext cx="236538" cy="307975"/>
        </p:xfrm>
        <a:graphic>
          <a:graphicData uri="http://schemas.openxmlformats.org/presentationml/2006/ole">
            <mc:AlternateContent xmlns:mc="http://schemas.openxmlformats.org/markup-compatibility/2006">
              <mc:Choice xmlns:v="urn:schemas-microsoft-com:vml" Requires="v">
                <p:oleObj name="Equation" r:id="rId2" imgW="126720" imgH="164880" progId="Equation.3">
                  <p:embed/>
                </p:oleObj>
              </mc:Choice>
              <mc:Fallback>
                <p:oleObj name="Equation" r:id="rId2" imgW="126720" imgH="164880" progId="Equation.3">
                  <p:embed/>
                  <p:pic>
                    <p:nvPicPr>
                      <p:cNvPr id="7" name="Object 6"/>
                      <p:cNvPicPr>
                        <a:picLocks noChangeAspect="1" noChangeArrowheads="1"/>
                      </p:cNvPicPr>
                      <p:nvPr/>
                    </p:nvPicPr>
                    <p:blipFill>
                      <a:blip r:embed="rId3"/>
                      <a:srcRect/>
                      <a:stretch>
                        <a:fillRect/>
                      </a:stretch>
                    </p:blipFill>
                    <p:spPr bwMode="auto">
                      <a:xfrm>
                        <a:off x="5859462" y="2182368"/>
                        <a:ext cx="236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3486944" y="2508161"/>
          <a:ext cx="2170112" cy="801687"/>
        </p:xfrm>
        <a:graphic>
          <a:graphicData uri="http://schemas.openxmlformats.org/presentationml/2006/ole">
            <mc:AlternateContent xmlns:mc="http://schemas.openxmlformats.org/markup-compatibility/2006">
              <mc:Choice xmlns:v="urn:schemas-microsoft-com:vml" Requires="v">
                <p:oleObj name="Equation" r:id="rId4" imgW="1168200" imgH="431640" progId="Equation.3">
                  <p:embed/>
                </p:oleObj>
              </mc:Choice>
              <mc:Fallback>
                <p:oleObj name="Equation" r:id="rId4" imgW="1168200" imgH="431640" progId="Equation.3">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944" y="2508161"/>
                        <a:ext cx="2170112"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1219200" y="3652139"/>
          <a:ext cx="236537" cy="307975"/>
        </p:xfrm>
        <a:graphic>
          <a:graphicData uri="http://schemas.openxmlformats.org/presentationml/2006/ole">
            <mc:AlternateContent xmlns:mc="http://schemas.openxmlformats.org/markup-compatibility/2006">
              <mc:Choice xmlns:v="urn:schemas-microsoft-com:vml" Requires="v">
                <p:oleObj name="Equation" r:id="rId2" imgW="126720" imgH="164880" progId="Equation.3">
                  <p:embed/>
                </p:oleObj>
              </mc:Choice>
              <mc:Fallback>
                <p:oleObj name="Equation" r:id="rId2" imgW="126720" imgH="164880"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652139"/>
                        <a:ext cx="236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4539151" y="3582988"/>
          <a:ext cx="284162" cy="379412"/>
        </p:xfrm>
        <a:graphic>
          <a:graphicData uri="http://schemas.openxmlformats.org/presentationml/2006/ole">
            <mc:AlternateContent xmlns:mc="http://schemas.openxmlformats.org/markup-compatibility/2006">
              <mc:Choice xmlns:v="urn:schemas-microsoft-com:vml" Requires="v">
                <p:oleObj name="Equation" r:id="rId7" imgW="152280" imgH="203040" progId="Equation.3">
                  <p:embed/>
                </p:oleObj>
              </mc:Choice>
              <mc:Fallback>
                <p:oleObj name="Equation" r:id="rId7" imgW="152280" imgH="203040" progId="Equation.3">
                  <p:embed/>
                  <p:pic>
                    <p:nvPicPr>
                      <p:cNvPr id="10" name="Object 9"/>
                      <p:cNvPicPr>
                        <a:picLocks noChangeAspect="1" noChangeArrowheads="1"/>
                      </p:cNvPicPr>
                      <p:nvPr/>
                    </p:nvPicPr>
                    <p:blipFill>
                      <a:blip r:embed="rId8"/>
                      <a:srcRect/>
                      <a:stretch>
                        <a:fillRect/>
                      </a:stretch>
                    </p:blipFill>
                    <p:spPr bwMode="auto">
                      <a:xfrm>
                        <a:off x="4539151" y="3582988"/>
                        <a:ext cx="284162" cy="379412"/>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1160463" y="3916363"/>
          <a:ext cx="355600" cy="427037"/>
        </p:xfrm>
        <a:graphic>
          <a:graphicData uri="http://schemas.openxmlformats.org/presentationml/2006/ole">
            <mc:AlternateContent xmlns:mc="http://schemas.openxmlformats.org/markup-compatibility/2006">
              <mc:Choice xmlns:v="urn:schemas-microsoft-com:vml" Requires="v">
                <p:oleObj name="Equation" r:id="rId9" imgW="190440" imgH="228600" progId="Equation.3">
                  <p:embed/>
                </p:oleObj>
              </mc:Choice>
              <mc:Fallback>
                <p:oleObj name="Equation" r:id="rId9" imgW="190440" imgH="228600" progId="Equation.3">
                  <p:embed/>
                  <p:pic>
                    <p:nvPicPr>
                      <p:cNvPr id="11" name="Object 10"/>
                      <p:cNvPicPr>
                        <a:picLocks noChangeAspect="1" noChangeArrowheads="1"/>
                      </p:cNvPicPr>
                      <p:nvPr/>
                    </p:nvPicPr>
                    <p:blipFill>
                      <a:blip r:embed="rId10"/>
                      <a:srcRect/>
                      <a:stretch>
                        <a:fillRect/>
                      </a:stretch>
                    </p:blipFill>
                    <p:spPr bwMode="auto">
                      <a:xfrm>
                        <a:off x="1160463" y="3916363"/>
                        <a:ext cx="35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6677890" y="3581400"/>
          <a:ext cx="331788" cy="307975"/>
        </p:xfrm>
        <a:graphic>
          <a:graphicData uri="http://schemas.openxmlformats.org/presentationml/2006/ole">
            <mc:AlternateContent xmlns:mc="http://schemas.openxmlformats.org/markup-compatibility/2006">
              <mc:Choice xmlns:v="urn:schemas-microsoft-com:vml" Requires="v">
                <p:oleObj name="Equation" r:id="rId11" imgW="177480" imgH="164880" progId="Equation.3">
                  <p:embed/>
                </p:oleObj>
              </mc:Choice>
              <mc:Fallback>
                <p:oleObj name="Equation" r:id="rId11" imgW="177480" imgH="164880" progId="Equation.3">
                  <p:embed/>
                  <p:pic>
                    <p:nvPicPr>
                      <p:cNvPr id="13" name="Object 12"/>
                      <p:cNvPicPr>
                        <a:picLocks noChangeAspect="1" noChangeArrowheads="1"/>
                      </p:cNvPicPr>
                      <p:nvPr/>
                    </p:nvPicPr>
                    <p:blipFill>
                      <a:blip r:embed="rId12"/>
                      <a:srcRect/>
                      <a:stretch>
                        <a:fillRect/>
                      </a:stretch>
                    </p:blipFill>
                    <p:spPr bwMode="auto">
                      <a:xfrm>
                        <a:off x="6677890" y="3581400"/>
                        <a:ext cx="331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5105400" y="3919728"/>
          <a:ext cx="236538" cy="331787"/>
        </p:xfrm>
        <a:graphic>
          <a:graphicData uri="http://schemas.openxmlformats.org/presentationml/2006/ole">
            <mc:AlternateContent xmlns:mc="http://schemas.openxmlformats.org/markup-compatibility/2006">
              <mc:Choice xmlns:v="urn:schemas-microsoft-com:vml" Requires="v">
                <p:oleObj name="Equation" r:id="rId13" imgW="126720" imgH="177480" progId="Equation.3">
                  <p:embed/>
                </p:oleObj>
              </mc:Choice>
              <mc:Fallback>
                <p:oleObj name="Equation" r:id="rId13" imgW="126720" imgH="177480" progId="Equation.3">
                  <p:embed/>
                  <p:pic>
                    <p:nvPicPr>
                      <p:cNvPr id="14" name="Object 13"/>
                      <p:cNvPicPr>
                        <a:picLocks noChangeAspect="1" noChangeArrowheads="1"/>
                      </p:cNvPicPr>
                      <p:nvPr/>
                    </p:nvPicPr>
                    <p:blipFill>
                      <a:blip r:embed="rId14"/>
                      <a:srcRect/>
                      <a:stretch>
                        <a:fillRect/>
                      </a:stretch>
                    </p:blipFill>
                    <p:spPr bwMode="auto">
                      <a:xfrm>
                        <a:off x="5105400" y="3919728"/>
                        <a:ext cx="236538" cy="331787"/>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nvGraphicFramePr>
        <p:xfrm>
          <a:off x="6392862" y="3962400"/>
          <a:ext cx="236538" cy="307975"/>
        </p:xfrm>
        <a:graphic>
          <a:graphicData uri="http://schemas.openxmlformats.org/presentationml/2006/ole">
            <mc:AlternateContent xmlns:mc="http://schemas.openxmlformats.org/markup-compatibility/2006">
              <mc:Choice xmlns:v="urn:schemas-microsoft-com:vml" Requires="v">
                <p:oleObj name="Equation" r:id="rId2" imgW="126780" imgH="164814" progId="Equation.3">
                  <p:embed/>
                </p:oleObj>
              </mc:Choice>
              <mc:Fallback>
                <p:oleObj name="Equation" r:id="rId2" imgW="126780" imgH="164814" progId="Equation.3">
                  <p:embed/>
                  <p:pic>
                    <p:nvPicPr>
                      <p:cNvPr id="1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862" y="3962400"/>
                        <a:ext cx="236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6861175" y="4340225"/>
          <a:ext cx="758825" cy="307975"/>
        </p:xfrm>
        <a:graphic>
          <a:graphicData uri="http://schemas.openxmlformats.org/presentationml/2006/ole">
            <mc:AlternateContent xmlns:mc="http://schemas.openxmlformats.org/markup-compatibility/2006">
              <mc:Choice xmlns:v="urn:schemas-microsoft-com:vml" Requires="v">
                <p:oleObj name="Equation" r:id="rId15" imgW="406080" imgH="164880" progId="Equation.3">
                  <p:embed/>
                </p:oleObj>
              </mc:Choice>
              <mc:Fallback>
                <p:oleObj name="Equation" r:id="rId15" imgW="406080" imgH="164880" progId="Equation.3">
                  <p:embed/>
                  <p:pic>
                    <p:nvPicPr>
                      <p:cNvPr id="16" name="Object 15"/>
                      <p:cNvPicPr>
                        <a:picLocks noChangeAspect="1" noChangeArrowheads="1"/>
                      </p:cNvPicPr>
                      <p:nvPr/>
                    </p:nvPicPr>
                    <p:blipFill>
                      <a:blip r:embed="rId16"/>
                      <a:srcRect/>
                      <a:stretch>
                        <a:fillRect/>
                      </a:stretch>
                    </p:blipFill>
                    <p:spPr bwMode="auto">
                      <a:xfrm>
                        <a:off x="6861175" y="4340225"/>
                        <a:ext cx="758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nvGraphicFramePr>
        <p:xfrm>
          <a:off x="1849438" y="4675188"/>
          <a:ext cx="1990725" cy="735012"/>
        </p:xfrm>
        <a:graphic>
          <a:graphicData uri="http://schemas.openxmlformats.org/presentationml/2006/ole">
            <mc:AlternateContent xmlns:mc="http://schemas.openxmlformats.org/markup-compatibility/2006">
              <mc:Choice xmlns:v="urn:schemas-microsoft-com:vml" Requires="v">
                <p:oleObj name="Equation" r:id="rId17" imgW="1066680" imgH="393480" progId="Equation.3">
                  <p:embed/>
                </p:oleObj>
              </mc:Choice>
              <mc:Fallback>
                <p:oleObj name="Equation" r:id="rId17" imgW="1066680" imgH="393480" progId="Equation.3">
                  <p:embed/>
                  <p:pic>
                    <p:nvPicPr>
                      <p:cNvPr id="17" name="Object 16"/>
                      <p:cNvPicPr>
                        <a:picLocks noChangeAspect="1" noChangeArrowheads="1"/>
                      </p:cNvPicPr>
                      <p:nvPr/>
                    </p:nvPicPr>
                    <p:blipFill>
                      <a:blip r:embed="rId18"/>
                      <a:srcRect/>
                      <a:stretch>
                        <a:fillRect/>
                      </a:stretch>
                    </p:blipFill>
                    <p:spPr bwMode="auto">
                      <a:xfrm>
                        <a:off x="1849438" y="4675188"/>
                        <a:ext cx="19907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4445000" y="4675188"/>
          <a:ext cx="1919288" cy="735012"/>
        </p:xfrm>
        <a:graphic>
          <a:graphicData uri="http://schemas.openxmlformats.org/presentationml/2006/ole">
            <mc:AlternateContent xmlns:mc="http://schemas.openxmlformats.org/markup-compatibility/2006">
              <mc:Choice xmlns:v="urn:schemas-microsoft-com:vml" Requires="v">
                <p:oleObj name="Equation" r:id="rId19" imgW="1028520" imgH="393480" progId="Equation.3">
                  <p:embed/>
                </p:oleObj>
              </mc:Choice>
              <mc:Fallback>
                <p:oleObj name="Equation" r:id="rId19" imgW="1028520" imgH="393480" progId="Equation.3">
                  <p:embed/>
                  <p:pic>
                    <p:nvPicPr>
                      <p:cNvPr id="18" name="Object 17"/>
                      <p:cNvPicPr>
                        <a:picLocks noChangeAspect="1" noChangeArrowheads="1"/>
                      </p:cNvPicPr>
                      <p:nvPr/>
                    </p:nvPicPr>
                    <p:blipFill>
                      <a:blip r:embed="rId20"/>
                      <a:srcRect/>
                      <a:stretch>
                        <a:fillRect/>
                      </a:stretch>
                    </p:blipFill>
                    <p:spPr bwMode="auto">
                      <a:xfrm>
                        <a:off x="4445000" y="4675188"/>
                        <a:ext cx="191928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nvGraphicFramePr>
        <p:xfrm>
          <a:off x="1676400" y="5446712"/>
          <a:ext cx="5000625" cy="801688"/>
        </p:xfrm>
        <a:graphic>
          <a:graphicData uri="http://schemas.openxmlformats.org/presentationml/2006/ole">
            <mc:AlternateContent xmlns:mc="http://schemas.openxmlformats.org/markup-compatibility/2006">
              <mc:Choice xmlns:v="urn:schemas-microsoft-com:vml" Requires="v">
                <p:oleObj name="Equation" r:id="rId21" imgW="2692080" imgH="431640" progId="Equation.3">
                  <p:embed/>
                </p:oleObj>
              </mc:Choice>
              <mc:Fallback>
                <p:oleObj name="Equation" r:id="rId21" imgW="2692080" imgH="431640" progId="Equation.3">
                  <p:embed/>
                  <p:pic>
                    <p:nvPicPr>
                      <p:cNvPr id="19" name="Object 18"/>
                      <p:cNvPicPr>
                        <a:picLocks noChangeAspect="1" noChangeArrowheads="1"/>
                      </p:cNvPicPr>
                      <p:nvPr/>
                    </p:nvPicPr>
                    <p:blipFill>
                      <a:blip r:embed="rId22"/>
                      <a:srcRect/>
                      <a:stretch>
                        <a:fillRect/>
                      </a:stretch>
                    </p:blipFill>
                    <p:spPr bwMode="auto">
                      <a:xfrm>
                        <a:off x="1676400" y="5446712"/>
                        <a:ext cx="50006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52</a:t>
            </a:fld>
            <a:endParaRPr lang="en-US"/>
          </a:p>
        </p:txBody>
      </p:sp>
    </p:spTree>
    <p:extLst>
      <p:ext uri="{BB962C8B-B14F-4D97-AF65-F5344CB8AC3E}">
        <p14:creationId xmlns:p14="http://schemas.microsoft.com/office/powerpoint/2010/main" val="1062982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p:txBody>
          <a:bodyPr/>
          <a:lstStyle/>
          <a:p>
            <a:r>
              <a:rPr lang="en-US" dirty="0"/>
              <a:t>Should Income be used as the variable to split the root node?</a:t>
            </a:r>
          </a:p>
          <a:p>
            <a:r>
              <a:rPr lang="en-US" dirty="0"/>
              <a:t>Income is a variable with continuous values.</a:t>
            </a:r>
          </a:p>
          <a:p>
            <a:r>
              <a:rPr lang="en-US" dirty="0"/>
              <a:t>Sort the data according to Income values:</a:t>
            </a:r>
          </a:p>
        </p:txBody>
      </p:sp>
      <p:graphicFrame>
        <p:nvGraphicFramePr>
          <p:cNvPr id="6" name="Group 56"/>
          <p:cNvGraphicFramePr>
            <a:graphicFrameLocks noGrp="1"/>
          </p:cNvGraphicFramePr>
          <p:nvPr/>
        </p:nvGraphicFramePr>
        <p:xfrm>
          <a:off x="1905000" y="3057527"/>
          <a:ext cx="5486400" cy="3190873"/>
        </p:xfrm>
        <a:graphic>
          <a:graphicData uri="http://schemas.openxmlformats.org/drawingml/2006/table">
            <a:tbl>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58015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charset="0"/>
                        </a:rPr>
                        <a:t>Observation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200" b="1" i="0" u="none" strike="noStrike" cap="none" normalizeH="0" baseline="0">
                          <a:ln>
                            <a:noFill/>
                          </a:ln>
                          <a:solidFill>
                            <a:schemeClr val="tx1"/>
                          </a:solidFill>
                          <a:effectLst/>
                          <a:latin typeface="Arial"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200" b="1" i="0" u="none" strike="noStrike" cap="none" normalizeH="0" baseline="0">
                          <a:ln>
                            <a:noFill/>
                          </a:ln>
                          <a:solidFill>
                            <a:schemeClr val="tx1"/>
                          </a:solidFill>
                          <a:effectLst/>
                          <a:latin typeface="Arial" charset="0"/>
                        </a:rPr>
                        <a:t>Credit Rating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200" b="1" i="0" u="none" strike="noStrike" cap="none" normalizeH="0" baseline="0" dirty="0">
                          <a:ln>
                            <a:noFill/>
                          </a:ln>
                          <a:solidFill>
                            <a:schemeClr val="tx1"/>
                          </a:solidFill>
                          <a:effectLst/>
                          <a:latin typeface="Arial" charset="0"/>
                        </a:rPr>
                        <a:t>Loan 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extLst>
                  <a:ext uri="{0D108BD9-81ED-4DB2-BD59-A6C34878D82A}">
                    <a16:rowId xmlns:a16="http://schemas.microsoft.com/office/drawing/2014/main" val="10000"/>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4"/>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5"/>
                  </a:ext>
                </a:extLst>
              </a:tr>
              <a:tr h="4351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6"/>
                  </a:ext>
                </a:extLst>
              </a:tr>
            </a:tbl>
          </a:graphicData>
        </a:graphic>
      </p:graphicFrame>
      <p:sp>
        <p:nvSpPr>
          <p:cNvPr id="7" name="Line 50"/>
          <p:cNvSpPr>
            <a:spLocks noChangeShapeType="1"/>
          </p:cNvSpPr>
          <p:nvPr/>
        </p:nvSpPr>
        <p:spPr bwMode="auto">
          <a:xfrm>
            <a:off x="457200" y="4924428"/>
            <a:ext cx="7162800" cy="0"/>
          </a:xfrm>
          <a:prstGeom prst="line">
            <a:avLst/>
          </a:prstGeom>
          <a:noFill/>
          <a:ln w="38100">
            <a:solidFill>
              <a:srgbClr val="FF6600"/>
            </a:solidFill>
            <a:round/>
            <a:headEnd/>
            <a:tailEnd/>
          </a:ln>
          <a:effectLst/>
        </p:spPr>
        <p:txBody>
          <a:bodyPr/>
          <a:lstStyle/>
          <a:p>
            <a:endParaRPr lang="en-US"/>
          </a:p>
        </p:txBody>
      </p:sp>
      <p:sp>
        <p:nvSpPr>
          <p:cNvPr id="8" name="Line 51"/>
          <p:cNvSpPr>
            <a:spLocks noChangeShapeType="1"/>
          </p:cNvSpPr>
          <p:nvPr/>
        </p:nvSpPr>
        <p:spPr bwMode="auto">
          <a:xfrm>
            <a:off x="457200" y="5381628"/>
            <a:ext cx="7162800" cy="0"/>
          </a:xfrm>
          <a:prstGeom prst="line">
            <a:avLst/>
          </a:prstGeom>
          <a:noFill/>
          <a:ln w="38100">
            <a:solidFill>
              <a:srgbClr val="FF6600"/>
            </a:solidFill>
            <a:round/>
            <a:headEnd/>
            <a:tailEnd/>
          </a:ln>
          <a:effectLst/>
        </p:spPr>
        <p:txBody>
          <a:bodyPr/>
          <a:lstStyle/>
          <a:p>
            <a:endParaRPr lang="en-US"/>
          </a:p>
        </p:txBody>
      </p:sp>
      <p:sp>
        <p:nvSpPr>
          <p:cNvPr id="9" name="Line 52"/>
          <p:cNvSpPr>
            <a:spLocks noChangeShapeType="1"/>
          </p:cNvSpPr>
          <p:nvPr/>
        </p:nvSpPr>
        <p:spPr bwMode="auto">
          <a:xfrm>
            <a:off x="457200" y="5829303"/>
            <a:ext cx="7162800" cy="0"/>
          </a:xfrm>
          <a:prstGeom prst="line">
            <a:avLst/>
          </a:prstGeom>
          <a:noFill/>
          <a:ln w="38100">
            <a:solidFill>
              <a:srgbClr val="FF6600"/>
            </a:solidFill>
            <a:round/>
            <a:headEnd/>
            <a:tailEnd/>
          </a:ln>
          <a:effectLst/>
        </p:spPr>
        <p:txBody>
          <a:bodyPr/>
          <a:lstStyle/>
          <a:p>
            <a:endParaRPr lang="en-US"/>
          </a:p>
        </p:txBody>
      </p:sp>
      <p:sp>
        <p:nvSpPr>
          <p:cNvPr id="10" name="Text Box 53"/>
          <p:cNvSpPr txBox="1">
            <a:spLocks noChangeArrowheads="1"/>
          </p:cNvSpPr>
          <p:nvPr/>
        </p:nvSpPr>
        <p:spPr bwMode="auto">
          <a:xfrm>
            <a:off x="609600" y="4572003"/>
            <a:ext cx="990600" cy="304800"/>
          </a:xfrm>
          <a:prstGeom prst="rect">
            <a:avLst/>
          </a:prstGeom>
          <a:noFill/>
          <a:ln w="9525">
            <a:noFill/>
            <a:miter lim="800000"/>
            <a:headEnd/>
            <a:tailEnd/>
          </a:ln>
          <a:effectLst/>
        </p:spPr>
        <p:txBody>
          <a:bodyPr>
            <a:spAutoFit/>
          </a:bodyPr>
          <a:lstStyle/>
          <a:p>
            <a:pPr>
              <a:spcBef>
                <a:spcPct val="50000"/>
              </a:spcBef>
            </a:pPr>
            <a:r>
              <a:rPr lang="en-US" b="1"/>
              <a:t>Split 1</a:t>
            </a:r>
          </a:p>
        </p:txBody>
      </p:sp>
      <p:sp>
        <p:nvSpPr>
          <p:cNvPr id="11" name="Text Box 54"/>
          <p:cNvSpPr txBox="1">
            <a:spLocks noChangeArrowheads="1"/>
          </p:cNvSpPr>
          <p:nvPr/>
        </p:nvSpPr>
        <p:spPr bwMode="auto">
          <a:xfrm>
            <a:off x="609600" y="5029203"/>
            <a:ext cx="990600" cy="304800"/>
          </a:xfrm>
          <a:prstGeom prst="rect">
            <a:avLst/>
          </a:prstGeom>
          <a:noFill/>
          <a:ln w="9525">
            <a:noFill/>
            <a:miter lim="800000"/>
            <a:headEnd/>
            <a:tailEnd/>
          </a:ln>
          <a:effectLst/>
        </p:spPr>
        <p:txBody>
          <a:bodyPr>
            <a:spAutoFit/>
          </a:bodyPr>
          <a:lstStyle/>
          <a:p>
            <a:pPr>
              <a:spcBef>
                <a:spcPct val="50000"/>
              </a:spcBef>
            </a:pPr>
            <a:r>
              <a:rPr lang="en-US" b="1"/>
              <a:t>Split 2</a:t>
            </a:r>
          </a:p>
        </p:txBody>
      </p:sp>
      <p:sp>
        <p:nvSpPr>
          <p:cNvPr id="12" name="Text Box 55"/>
          <p:cNvSpPr txBox="1">
            <a:spLocks noChangeArrowheads="1"/>
          </p:cNvSpPr>
          <p:nvPr/>
        </p:nvSpPr>
        <p:spPr bwMode="auto">
          <a:xfrm>
            <a:off x="619125" y="5495928"/>
            <a:ext cx="990600" cy="304800"/>
          </a:xfrm>
          <a:prstGeom prst="rect">
            <a:avLst/>
          </a:prstGeom>
          <a:noFill/>
          <a:ln w="9525">
            <a:noFill/>
            <a:miter lim="800000"/>
            <a:headEnd/>
            <a:tailEnd/>
          </a:ln>
          <a:effectLst/>
        </p:spPr>
        <p:txBody>
          <a:bodyPr>
            <a:spAutoFit/>
          </a:bodyPr>
          <a:lstStyle/>
          <a:p>
            <a:pPr>
              <a:spcBef>
                <a:spcPct val="50000"/>
              </a:spcBef>
            </a:pPr>
            <a:r>
              <a:rPr lang="en-US" b="1" dirty="0"/>
              <a:t>Split 3</a:t>
            </a:r>
          </a:p>
        </p:txBody>
      </p:sp>
      <p:sp>
        <p:nvSpPr>
          <p:cNvPr id="13" name="AutoShape 57"/>
          <p:cNvSpPr>
            <a:spLocks noChangeArrowheads="1"/>
          </p:cNvSpPr>
          <p:nvPr/>
        </p:nvSpPr>
        <p:spPr bwMode="auto">
          <a:xfrm>
            <a:off x="7696200" y="4572003"/>
            <a:ext cx="381000" cy="533400"/>
          </a:xfrm>
          <a:prstGeom prst="curvedLeftArrow">
            <a:avLst>
              <a:gd name="adj1" fmla="val 28000"/>
              <a:gd name="adj2" fmla="val 56000"/>
              <a:gd name="adj3" fmla="val 33333"/>
            </a:avLst>
          </a:prstGeom>
          <a:solidFill>
            <a:srgbClr val="FF6600"/>
          </a:solidFill>
          <a:ln w="9525">
            <a:solidFill>
              <a:schemeClr val="tx1"/>
            </a:solidFill>
            <a:miter lim="800000"/>
            <a:headEnd/>
            <a:tailEnd/>
          </a:ln>
          <a:effectLst/>
        </p:spPr>
        <p:txBody>
          <a:bodyPr wrap="none" anchor="ctr"/>
          <a:lstStyle/>
          <a:p>
            <a:endParaRPr lang="en-US"/>
          </a:p>
        </p:txBody>
      </p:sp>
      <p:sp>
        <p:nvSpPr>
          <p:cNvPr id="14" name="AutoShape 58"/>
          <p:cNvSpPr>
            <a:spLocks noChangeArrowheads="1"/>
          </p:cNvSpPr>
          <p:nvPr/>
        </p:nvSpPr>
        <p:spPr bwMode="auto">
          <a:xfrm>
            <a:off x="7699248" y="5105403"/>
            <a:ext cx="381000" cy="533400"/>
          </a:xfrm>
          <a:prstGeom prst="curvedLeftArrow">
            <a:avLst>
              <a:gd name="adj1" fmla="val 28000"/>
              <a:gd name="adj2" fmla="val 56000"/>
              <a:gd name="adj3" fmla="val 33333"/>
            </a:avLst>
          </a:prstGeom>
          <a:solidFill>
            <a:srgbClr val="FF6600"/>
          </a:solidFill>
          <a:ln w="9525">
            <a:solidFill>
              <a:schemeClr val="tx1"/>
            </a:solidFill>
            <a:miter lim="800000"/>
            <a:headEnd/>
            <a:tailEnd/>
          </a:ln>
          <a:effectLst/>
        </p:spPr>
        <p:txBody>
          <a:bodyPr wrap="none" anchor="ctr"/>
          <a:lstStyle/>
          <a:p>
            <a:endParaRPr lang="en-US"/>
          </a:p>
        </p:txBody>
      </p:sp>
      <p:sp>
        <p:nvSpPr>
          <p:cNvPr id="15" name="AutoShape 59"/>
          <p:cNvSpPr>
            <a:spLocks noChangeArrowheads="1"/>
          </p:cNvSpPr>
          <p:nvPr/>
        </p:nvSpPr>
        <p:spPr bwMode="auto">
          <a:xfrm>
            <a:off x="7699248" y="5638803"/>
            <a:ext cx="381000" cy="533400"/>
          </a:xfrm>
          <a:prstGeom prst="curvedLeftArrow">
            <a:avLst>
              <a:gd name="adj1" fmla="val 28000"/>
              <a:gd name="adj2" fmla="val 56000"/>
              <a:gd name="adj3" fmla="val 33333"/>
            </a:avLst>
          </a:prstGeom>
          <a:solidFill>
            <a:srgbClr val="FF6600"/>
          </a:solidFill>
          <a:ln w="9525">
            <a:solidFill>
              <a:schemeClr val="tx1"/>
            </a:solidFill>
            <a:miter lim="800000"/>
            <a:headEnd/>
            <a:tailEnd/>
          </a:ln>
          <a:effectLst/>
        </p:spPr>
        <p:txBody>
          <a:bodyPr wrap="none" anchor="ctr"/>
          <a:lstStyle/>
          <a:p>
            <a:endParaRPr lang="en-US"/>
          </a:p>
        </p:txBody>
      </p:sp>
      <p:pic>
        <p:nvPicPr>
          <p:cNvPr id="16" name="Picture 2" descr="http://png-3.findicons.com/files/icons/1700/2d/512/mouse.png">
            <a:hlinkClick r:id="rId2"/>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098" t="3869" r="20672" b="1070"/>
          <a:stretch/>
        </p:blipFill>
        <p:spPr bwMode="auto">
          <a:xfrm>
            <a:off x="0" y="0"/>
            <a:ext cx="304800" cy="51529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53</a:t>
            </a:fld>
            <a:endParaRPr lang="en-US"/>
          </a:p>
        </p:txBody>
      </p:sp>
    </p:spTree>
    <p:extLst>
      <p:ext uri="{BB962C8B-B14F-4D97-AF65-F5344CB8AC3E}">
        <p14:creationId xmlns:p14="http://schemas.microsoft.com/office/powerpoint/2010/main" val="137769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arn(inHorizontal)">
                                      <p:cBhvr>
                                        <p:cTn id="17" dur="500"/>
                                        <p:tgtEl>
                                          <p:spTgt spid="11">
                                            <p:txEl>
                                              <p:pRg st="0" end="0"/>
                                            </p:txEl>
                                          </p:spTgt>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Horizontal)">
                                      <p:cBhvr>
                                        <p:cTn id="25" dur="500"/>
                                        <p:tgtEl>
                                          <p:spTgt spid="9"/>
                                        </p:tgtEl>
                                      </p:cBhvr>
                                    </p:animEffect>
                                  </p:childTnLst>
                                </p:cTn>
                              </p:par>
                              <p:par>
                                <p:cTn id="26" presetID="16" presetClass="entr" presetSubtype="2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2" grpId="0"/>
      <p:bldP spid="13" grpId="0" animBg="1"/>
      <p:bldP spid="14"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p:txBody>
          <a:bodyPr/>
          <a:lstStyle/>
          <a:p>
            <a:r>
              <a:rPr lang="en-US" dirty="0"/>
              <a:t>We consider 3 possible splits when there are changes in the value of Loan-Risk.</a:t>
            </a:r>
          </a:p>
          <a:p>
            <a:pPr lvl="1"/>
            <a:r>
              <a:rPr lang="en-US" dirty="0"/>
              <a:t>Case 1 – Split condition Income ≤ 23 versus Income &gt; 23</a:t>
            </a:r>
          </a:p>
        </p:txBody>
      </p:sp>
      <p:sp>
        <p:nvSpPr>
          <p:cNvPr id="6" name="Text Box 57"/>
          <p:cNvSpPr txBox="1">
            <a:spLocks noChangeArrowheads="1"/>
          </p:cNvSpPr>
          <p:nvPr/>
        </p:nvSpPr>
        <p:spPr bwMode="auto">
          <a:xfrm>
            <a:off x="485775" y="4676774"/>
            <a:ext cx="1314450" cy="276999"/>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 23</a:t>
            </a:r>
          </a:p>
        </p:txBody>
      </p:sp>
      <p:sp>
        <p:nvSpPr>
          <p:cNvPr id="7" name="Text Box 62"/>
          <p:cNvSpPr txBox="1">
            <a:spLocks noChangeArrowheads="1"/>
          </p:cNvSpPr>
          <p:nvPr/>
        </p:nvSpPr>
        <p:spPr bwMode="auto">
          <a:xfrm>
            <a:off x="3228975" y="4695825"/>
            <a:ext cx="1314450" cy="276999"/>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&gt; 23</a:t>
            </a:r>
          </a:p>
        </p:txBody>
      </p:sp>
      <p:sp>
        <p:nvSpPr>
          <p:cNvPr id="8" name="Rectangle 7"/>
          <p:cNvSpPr/>
          <p:nvPr/>
        </p:nvSpPr>
        <p:spPr bwMode="auto">
          <a:xfrm>
            <a:off x="1638300" y="3619498"/>
            <a:ext cx="1866900"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Loan</a:t>
            </a:r>
            <a:r>
              <a:rPr kumimoji="0" lang="en-US" sz="1600" b="1" i="0" u="none" strike="noStrike" cap="none" normalizeH="0" dirty="0">
                <a:ln>
                  <a:noFill/>
                </a:ln>
                <a:solidFill>
                  <a:schemeClr val="bg1"/>
                </a:solidFill>
                <a:effectLst/>
                <a:latin typeface="Arial" charset="0"/>
              </a:rPr>
              <a:t> Risk = High</a:t>
            </a:r>
          </a:p>
          <a:p>
            <a:pPr marL="0" marR="0" indent="0" algn="ctr" defTabSz="914400" rtl="0" eaLnBrk="0" fontAlgn="base" latinLnBrk="0" hangingPunct="0">
              <a:lnSpc>
                <a:spcPct val="100000"/>
              </a:lnSpc>
              <a:spcBef>
                <a:spcPct val="0"/>
              </a:spcBef>
              <a:spcAft>
                <a:spcPct val="0"/>
              </a:spcAft>
              <a:buClrTx/>
              <a:buSzTx/>
              <a:buFontTx/>
              <a:buNone/>
              <a:tabLst/>
            </a:pPr>
            <a:r>
              <a:rPr lang="en-US" sz="1600" b="1" baseline="0" dirty="0">
                <a:solidFill>
                  <a:schemeClr val="bg1"/>
                </a:solidFill>
                <a:latin typeface="Arial" charset="0"/>
              </a:rPr>
              <a:t>Acc</a:t>
            </a:r>
            <a:r>
              <a:rPr lang="en-US" sz="1600" b="1" dirty="0">
                <a:solidFill>
                  <a:schemeClr val="bg1"/>
                </a:solidFill>
                <a:latin typeface="Arial" charset="0"/>
              </a:rPr>
              <a:t> = 66.67%</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Gini(</a:t>
            </a:r>
            <a:r>
              <a:rPr kumimoji="0" lang="en-US" sz="1600" b="1" i="1" u="none" strike="noStrike" cap="none" normalizeH="0" baseline="0" dirty="0">
                <a:ln>
                  <a:noFill/>
                </a:ln>
                <a:solidFill>
                  <a:schemeClr val="bg1"/>
                </a:solidFill>
                <a:effectLst/>
                <a:latin typeface="Arial" charset="0"/>
              </a:rPr>
              <a:t>q</a:t>
            </a:r>
            <a:r>
              <a:rPr kumimoji="0" lang="en-US" sz="1600" b="1" i="0" u="none" strike="noStrike" cap="none" normalizeH="0" baseline="0" dirty="0">
                <a:ln>
                  <a:noFill/>
                </a:ln>
                <a:solidFill>
                  <a:schemeClr val="bg1"/>
                </a:solidFill>
                <a:effectLst/>
                <a:latin typeface="Arial" charset="0"/>
              </a:rPr>
              <a:t>) = 4/9</a:t>
            </a:r>
          </a:p>
        </p:txBody>
      </p:sp>
      <p:sp>
        <p:nvSpPr>
          <p:cNvPr id="9" name="Rectangle 8"/>
          <p:cNvSpPr/>
          <p:nvPr/>
        </p:nvSpPr>
        <p:spPr bwMode="auto">
          <a:xfrm>
            <a:off x="152400" y="5372099"/>
            <a:ext cx="1943101"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 High Loan-Risks</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bg1"/>
                </a:solidFill>
                <a:latin typeface="Arial" charset="0"/>
              </a:rPr>
              <a:t>0 Low Loan 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Gini</a:t>
            </a:r>
            <a:r>
              <a:rPr lang="en-US" sz="1600" b="1" dirty="0">
                <a:solidFill>
                  <a:schemeClr val="bg1"/>
                </a:solidFill>
                <a:latin typeface="Arial" charset="0"/>
              </a:rPr>
              <a:t>(</a:t>
            </a:r>
            <a:r>
              <a:rPr lang="en-US" sz="1600" b="1" i="1" dirty="0">
                <a:solidFill>
                  <a:schemeClr val="bg1"/>
                </a:solidFill>
                <a:latin typeface="Arial" charset="0"/>
              </a:rPr>
              <a:t>q</a:t>
            </a:r>
            <a:r>
              <a:rPr lang="en-US" sz="1600" b="1" i="1" baseline="-25000" dirty="0">
                <a:solidFill>
                  <a:schemeClr val="bg1"/>
                </a:solidFill>
                <a:latin typeface="Arial" charset="0"/>
              </a:rPr>
              <a:t>1</a:t>
            </a:r>
            <a:r>
              <a:rPr lang="en-US" sz="1600" b="1" dirty="0">
                <a:solidFill>
                  <a:schemeClr val="bg1"/>
                </a:solidFill>
                <a:latin typeface="Arial" charset="0"/>
              </a:rPr>
              <a:t>) = 0</a:t>
            </a:r>
            <a:endParaRPr kumimoji="0" lang="en-US" sz="1600" b="1" i="0" u="none" strike="noStrike" cap="none" normalizeH="0" baseline="0" dirty="0">
              <a:ln>
                <a:noFill/>
              </a:ln>
              <a:solidFill>
                <a:schemeClr val="bg1"/>
              </a:solidFill>
              <a:effectLst/>
              <a:latin typeface="Arial" charset="0"/>
            </a:endParaRPr>
          </a:p>
        </p:txBody>
      </p:sp>
      <p:sp>
        <p:nvSpPr>
          <p:cNvPr id="10" name="Rectangle 9"/>
          <p:cNvSpPr/>
          <p:nvPr/>
        </p:nvSpPr>
        <p:spPr bwMode="auto">
          <a:xfrm>
            <a:off x="3067050" y="5372098"/>
            <a:ext cx="1962150"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 High-Loan</a:t>
            </a:r>
            <a:r>
              <a:rPr kumimoji="0" lang="en-US" sz="1600" b="1" i="0" u="none" strike="noStrike" cap="none" normalizeH="0" dirty="0">
                <a:ln>
                  <a:noFill/>
                </a:ln>
                <a:solidFill>
                  <a:schemeClr val="bg1"/>
                </a:solidFill>
                <a:effectLst/>
                <a:latin typeface="Arial" charset="0"/>
              </a:rPr>
              <a:t> Risk</a:t>
            </a:r>
          </a:p>
          <a:p>
            <a:pPr marL="0" marR="0" indent="0" algn="ctr" defTabSz="914400" rtl="0" eaLnBrk="0" fontAlgn="base" latinLnBrk="0" hangingPunct="0">
              <a:lnSpc>
                <a:spcPct val="100000"/>
              </a:lnSpc>
              <a:spcBef>
                <a:spcPct val="0"/>
              </a:spcBef>
              <a:spcAft>
                <a:spcPct val="0"/>
              </a:spcAft>
              <a:buClrTx/>
              <a:buSzTx/>
              <a:buFontTx/>
              <a:buNone/>
              <a:tabLst/>
            </a:pPr>
            <a:r>
              <a:rPr lang="en-US" sz="1600" b="1" baseline="0" dirty="0">
                <a:solidFill>
                  <a:schemeClr val="bg1"/>
                </a:solidFill>
                <a:latin typeface="Arial" charset="0"/>
              </a:rPr>
              <a:t>2</a:t>
            </a:r>
            <a:r>
              <a:rPr lang="en-US" sz="1600" b="1" dirty="0">
                <a:solidFill>
                  <a:schemeClr val="bg1"/>
                </a:solidFill>
                <a:latin typeface="Arial" charset="0"/>
              </a:rPr>
              <a:t> Low Loan 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Gini(</a:t>
            </a:r>
            <a:r>
              <a:rPr kumimoji="0" lang="en-US" sz="1600" b="1" i="1" u="none" strike="noStrike" cap="none" normalizeH="0" baseline="0" dirty="0">
                <a:ln>
                  <a:noFill/>
                </a:ln>
                <a:solidFill>
                  <a:schemeClr val="bg1"/>
                </a:solidFill>
                <a:effectLst/>
                <a:latin typeface="Arial" charset="0"/>
              </a:rPr>
              <a:t>q</a:t>
            </a:r>
            <a:r>
              <a:rPr kumimoji="0" lang="en-US" sz="1600" b="1" i="1" u="none" strike="noStrike" cap="none" normalizeH="0" baseline="-25000" dirty="0">
                <a:ln>
                  <a:noFill/>
                </a:ln>
                <a:solidFill>
                  <a:schemeClr val="bg1"/>
                </a:solidFill>
                <a:effectLst/>
                <a:latin typeface="Arial" charset="0"/>
              </a:rPr>
              <a:t>2</a:t>
            </a:r>
            <a:r>
              <a:rPr kumimoji="0" lang="en-US" sz="1600" b="1" i="0" u="none" strike="noStrike" cap="none" normalizeH="0" baseline="0" dirty="0">
                <a:ln>
                  <a:noFill/>
                </a:ln>
                <a:solidFill>
                  <a:schemeClr val="bg1"/>
                </a:solidFill>
                <a:effectLst/>
                <a:latin typeface="Arial" charset="0"/>
              </a:rPr>
              <a:t>)</a:t>
            </a:r>
            <a:r>
              <a:rPr kumimoji="0" lang="en-US" sz="1600" b="1" i="0" u="none" strike="noStrike" cap="none" normalizeH="0" dirty="0">
                <a:ln>
                  <a:noFill/>
                </a:ln>
                <a:solidFill>
                  <a:schemeClr val="bg1"/>
                </a:solidFill>
                <a:effectLst/>
                <a:latin typeface="Arial" charset="0"/>
              </a:rPr>
              <a:t> = 4/9</a:t>
            </a:r>
            <a:endParaRPr kumimoji="0" lang="en-US" sz="1600" b="1" i="0" u="none" strike="noStrike" cap="none" normalizeH="0" baseline="0" dirty="0">
              <a:ln>
                <a:noFill/>
              </a:ln>
              <a:solidFill>
                <a:schemeClr val="bg1"/>
              </a:solidFill>
              <a:effectLst/>
              <a:latin typeface="Arial" charset="0"/>
            </a:endParaRPr>
          </a:p>
        </p:txBody>
      </p:sp>
      <p:cxnSp>
        <p:nvCxnSpPr>
          <p:cNvPr id="11" name="Straight Connector 10"/>
          <p:cNvCxnSpPr/>
          <p:nvPr/>
        </p:nvCxnSpPr>
        <p:spPr bwMode="auto">
          <a:xfrm rot="10800000" flipV="1">
            <a:off x="1214438" y="4524374"/>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cxnSp>
        <p:nvCxnSpPr>
          <p:cNvPr id="12" name="Straight Connector 11"/>
          <p:cNvCxnSpPr/>
          <p:nvPr/>
        </p:nvCxnSpPr>
        <p:spPr bwMode="auto">
          <a:xfrm rot="10800000" flipH="1" flipV="1">
            <a:off x="2528888" y="4514849"/>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graphicFrame>
        <p:nvGraphicFramePr>
          <p:cNvPr id="13" name="Object 12"/>
          <p:cNvGraphicFramePr>
            <a:graphicFrameLocks noChangeAspect="1"/>
          </p:cNvGraphicFramePr>
          <p:nvPr/>
        </p:nvGraphicFramePr>
        <p:xfrm>
          <a:off x="4114800" y="3822562"/>
          <a:ext cx="4865688" cy="806450"/>
        </p:xfrm>
        <a:graphic>
          <a:graphicData uri="http://schemas.openxmlformats.org/presentationml/2006/ole">
            <mc:AlternateContent xmlns:mc="http://schemas.openxmlformats.org/markup-compatibility/2006">
              <mc:Choice xmlns:v="urn:schemas-microsoft-com:vml" Requires="v">
                <p:oleObj name="Equation" r:id="rId2" imgW="2616120" imgH="431640" progId="Equation.3">
                  <p:embed/>
                </p:oleObj>
              </mc:Choice>
              <mc:Fallback>
                <p:oleObj name="Equation" r:id="rId2" imgW="2616120" imgH="431640" progId="Equation.3">
                  <p:embed/>
                  <p:pic>
                    <p:nvPicPr>
                      <p:cNvPr id="13" name="Object 12"/>
                      <p:cNvPicPr>
                        <a:picLocks noChangeAspect="1" noChangeArrowheads="1"/>
                      </p:cNvPicPr>
                      <p:nvPr/>
                    </p:nvPicPr>
                    <p:blipFill>
                      <a:blip r:embed="rId3"/>
                      <a:srcRect/>
                      <a:stretch>
                        <a:fillRect/>
                      </a:stretch>
                    </p:blipFill>
                    <p:spPr bwMode="auto">
                      <a:xfrm>
                        <a:off x="4114800" y="3822562"/>
                        <a:ext cx="48656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094158" y="2557046"/>
            <a:ext cx="1773242" cy="338554"/>
          </a:xfrm>
          <a:prstGeom prst="rect">
            <a:avLst/>
          </a:prstGeom>
          <a:noFill/>
        </p:spPr>
        <p:txBody>
          <a:bodyPr wrap="none" rtlCol="0">
            <a:spAutoFit/>
          </a:bodyPr>
          <a:lstStyle/>
          <a:p>
            <a:r>
              <a:rPr lang="en-US" sz="1600" dirty="0"/>
              <a:t>Impurity after split:</a:t>
            </a:r>
          </a:p>
        </p:txBody>
      </p:sp>
      <p:sp>
        <p:nvSpPr>
          <p:cNvPr id="16" name="Right Brace 15"/>
          <p:cNvSpPr/>
          <p:nvPr/>
        </p:nvSpPr>
        <p:spPr>
          <a:xfrm rot="5400000">
            <a:off x="6003496" y="4583497"/>
            <a:ext cx="179429" cy="3103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7" name="Right Brace 16"/>
          <p:cNvSpPr/>
          <p:nvPr/>
        </p:nvSpPr>
        <p:spPr>
          <a:xfrm rot="5400000">
            <a:off x="7075875" y="4574217"/>
            <a:ext cx="179429" cy="3103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9" name="TextBox 18"/>
              <p:cNvSpPr txBox="1"/>
              <p:nvPr/>
            </p:nvSpPr>
            <p:spPr>
              <a:xfrm>
                <a:off x="5811842" y="4904601"/>
                <a:ext cx="68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d>
                        <m:dPr>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e>
                      </m:d>
                    </m:oMath>
                  </m:oMathPara>
                </a14:m>
                <a:endParaRPr lang="en-SG" dirty="0"/>
              </a:p>
            </p:txBody>
          </p:sp>
        </mc:Choice>
        <mc:Fallback xmlns="">
          <p:sp>
            <p:nvSpPr>
              <p:cNvPr id="19" name="TextBox 18"/>
              <p:cNvSpPr txBox="1">
                <a:spLocks noRot="1" noChangeAspect="1" noMove="1" noResize="1" noEditPoints="1" noAdjustHandles="1" noChangeArrowheads="1" noChangeShapeType="1" noTextEdit="1"/>
              </p:cNvSpPr>
              <p:nvPr/>
            </p:nvSpPr>
            <p:spPr>
              <a:xfrm>
                <a:off x="5811842" y="4904601"/>
                <a:ext cx="680443" cy="276999"/>
              </a:xfrm>
              <a:prstGeom prst="rect">
                <a:avLst/>
              </a:prstGeom>
              <a:blipFill>
                <a:blip r:embed="rId5"/>
                <a:stretch>
                  <a:fillRect l="-6250" b="-2888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863357" y="4902927"/>
                <a:ext cx="68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d>
                        <m:dPr>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e>
                      </m:d>
                    </m:oMath>
                  </m:oMathPara>
                </a14:m>
                <a:endParaRPr lang="en-SG" dirty="0"/>
              </a:p>
            </p:txBody>
          </p:sp>
        </mc:Choice>
        <mc:Fallback xmlns="">
          <p:sp>
            <p:nvSpPr>
              <p:cNvPr id="20" name="TextBox 19"/>
              <p:cNvSpPr txBox="1">
                <a:spLocks noRot="1" noChangeAspect="1" noMove="1" noResize="1" noEditPoints="1" noAdjustHandles="1" noChangeArrowheads="1" noChangeShapeType="1" noTextEdit="1"/>
              </p:cNvSpPr>
              <p:nvPr/>
            </p:nvSpPr>
            <p:spPr>
              <a:xfrm>
                <a:off x="6863357" y="4902927"/>
                <a:ext cx="680443" cy="276999"/>
              </a:xfrm>
              <a:prstGeom prst="rect">
                <a:avLst/>
              </a:prstGeom>
              <a:blipFill>
                <a:blip r:embed="rId6"/>
                <a:stretch>
                  <a:fillRect l="-8036" b="-26087"/>
                </a:stretch>
              </a:blipFill>
            </p:spPr>
            <p:txBody>
              <a:bodyPr/>
              <a:lstStyle/>
              <a:p>
                <a:r>
                  <a:rPr lang="en-SG">
                    <a:noFill/>
                  </a:rPr>
                  <a:t> </a:t>
                </a:r>
              </a:p>
            </p:txBody>
          </p:sp>
        </mc:Fallback>
      </mc:AlternateContent>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54</a:t>
            </a:fld>
            <a:endParaRPr lang="en-US"/>
          </a:p>
        </p:txBody>
      </p:sp>
      <p:graphicFrame>
        <p:nvGraphicFramePr>
          <p:cNvPr id="21" name="Object 20"/>
          <p:cNvGraphicFramePr>
            <a:graphicFrameLocks noChangeAspect="1"/>
          </p:cNvGraphicFramePr>
          <p:nvPr/>
        </p:nvGraphicFramePr>
        <p:xfrm>
          <a:off x="4121150" y="2927350"/>
          <a:ext cx="3117850" cy="806450"/>
        </p:xfrm>
        <a:graphic>
          <a:graphicData uri="http://schemas.openxmlformats.org/presentationml/2006/ole">
            <mc:AlternateContent xmlns:mc="http://schemas.openxmlformats.org/markup-compatibility/2006">
              <mc:Choice xmlns:v="urn:schemas-microsoft-com:vml" Requires="v">
                <p:oleObj name="Equation" r:id="rId7" imgW="1676160" imgH="431640" progId="Equation.3">
                  <p:embed/>
                </p:oleObj>
              </mc:Choice>
              <mc:Fallback>
                <p:oleObj name="Equation" r:id="rId7" imgW="1676160" imgH="431640" progId="Equation.3">
                  <p:embed/>
                  <p:pic>
                    <p:nvPicPr>
                      <p:cNvPr id="21" name="Object 20"/>
                      <p:cNvPicPr>
                        <a:picLocks noChangeAspect="1" noChangeArrowheads="1"/>
                      </p:cNvPicPr>
                      <p:nvPr/>
                    </p:nvPicPr>
                    <p:blipFill>
                      <a:blip r:embed="rId8"/>
                      <a:srcRect/>
                      <a:stretch>
                        <a:fillRect/>
                      </a:stretch>
                    </p:blipFill>
                    <p:spPr bwMode="auto">
                      <a:xfrm>
                        <a:off x="4121150" y="2927350"/>
                        <a:ext cx="31178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4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a:xfrm>
            <a:off x="381000" y="1219200"/>
            <a:ext cx="8229600" cy="4937760"/>
          </a:xfrm>
        </p:spPr>
        <p:txBody>
          <a:bodyPr/>
          <a:lstStyle/>
          <a:p>
            <a:pPr lvl="1"/>
            <a:r>
              <a:rPr lang="en-US" dirty="0"/>
              <a:t>Case 2 – Split condition Income ≤ 32 versus Income &gt; 32:</a:t>
            </a:r>
          </a:p>
          <a:p>
            <a:pPr lvl="1"/>
            <a:endParaRPr lang="en-US" dirty="0"/>
          </a:p>
          <a:p>
            <a:pPr lvl="1"/>
            <a:endParaRPr lang="en-US" dirty="0"/>
          </a:p>
          <a:p>
            <a:pPr lvl="1"/>
            <a:r>
              <a:rPr lang="en-US" dirty="0"/>
              <a:t>Case 3 – Split condition Income ≤ 43 versus Income &gt; 43:</a:t>
            </a:r>
          </a:p>
          <a:p>
            <a:pPr lvl="1"/>
            <a:endParaRPr lang="en-US" dirty="0"/>
          </a:p>
          <a:p>
            <a:pPr lvl="1"/>
            <a:endParaRPr lang="en-US" dirty="0"/>
          </a:p>
          <a:p>
            <a:pPr lvl="1"/>
            <a:r>
              <a:rPr lang="en-US" dirty="0"/>
              <a:t>Case 1 is the best.</a:t>
            </a:r>
          </a:p>
          <a:p>
            <a:pPr lvl="1"/>
            <a:r>
              <a:rPr lang="en-US" dirty="0"/>
              <a:t>Instead of splitting between </a:t>
            </a:r>
          </a:p>
          <a:p>
            <a:pPr marL="274320" lvl="1" indent="0">
              <a:spcBef>
                <a:spcPts val="0"/>
              </a:spcBef>
              <a:buNone/>
            </a:pPr>
            <a:r>
              <a:rPr lang="en-US" dirty="0"/>
              <a:t>   Income ≤ 23 versus Income &gt; 23, </a:t>
            </a:r>
          </a:p>
          <a:p>
            <a:pPr marL="274320" lvl="1" indent="0">
              <a:spcBef>
                <a:spcPts val="0"/>
              </a:spcBef>
              <a:buNone/>
            </a:pPr>
            <a:r>
              <a:rPr lang="en-US" dirty="0"/>
              <a:t>   the midpoint is selected as actual </a:t>
            </a:r>
          </a:p>
          <a:p>
            <a:pPr marL="274320" lvl="1" indent="0">
              <a:spcBef>
                <a:spcPts val="0"/>
              </a:spcBef>
              <a:buNone/>
            </a:pPr>
            <a:r>
              <a:rPr lang="en-US" dirty="0"/>
              <a:t>   splitting point: (23 + 32)/2. </a:t>
            </a:r>
          </a:p>
        </p:txBody>
      </p:sp>
      <p:graphicFrame>
        <p:nvGraphicFramePr>
          <p:cNvPr id="6" name="Object 5"/>
          <p:cNvGraphicFramePr>
            <a:graphicFrameLocks noChangeAspect="1"/>
          </p:cNvGraphicFramePr>
          <p:nvPr/>
        </p:nvGraphicFramePr>
        <p:xfrm>
          <a:off x="2133600" y="1676400"/>
          <a:ext cx="5172075" cy="806450"/>
        </p:xfrm>
        <a:graphic>
          <a:graphicData uri="http://schemas.openxmlformats.org/presentationml/2006/ole">
            <mc:AlternateContent xmlns:mc="http://schemas.openxmlformats.org/markup-compatibility/2006">
              <mc:Choice xmlns:v="urn:schemas-microsoft-com:vml" Requires="v">
                <p:oleObj name="Equation" r:id="rId2" imgW="2781000" imgH="431640" progId="Equation.3">
                  <p:embed/>
                </p:oleObj>
              </mc:Choice>
              <mc:Fallback>
                <p:oleObj name="Equation" r:id="rId2" imgW="2781000" imgH="431640" progId="Equation.3">
                  <p:embed/>
                  <p:pic>
                    <p:nvPicPr>
                      <p:cNvPr id="6" name="Object 5"/>
                      <p:cNvPicPr>
                        <a:picLocks noChangeAspect="1" noChangeArrowheads="1"/>
                      </p:cNvPicPr>
                      <p:nvPr/>
                    </p:nvPicPr>
                    <p:blipFill>
                      <a:blip r:embed="rId3"/>
                      <a:srcRect/>
                      <a:stretch>
                        <a:fillRect/>
                      </a:stretch>
                    </p:blipFill>
                    <p:spPr bwMode="auto">
                      <a:xfrm>
                        <a:off x="2133600" y="1676400"/>
                        <a:ext cx="51720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2108200" y="2895600"/>
          <a:ext cx="5243513" cy="806450"/>
        </p:xfrm>
        <a:graphic>
          <a:graphicData uri="http://schemas.openxmlformats.org/presentationml/2006/ole">
            <mc:AlternateContent xmlns:mc="http://schemas.openxmlformats.org/markup-compatibility/2006">
              <mc:Choice xmlns:v="urn:schemas-microsoft-com:vml" Requires="v">
                <p:oleObj name="Equation" r:id="rId4" imgW="2819160" imgH="431640" progId="Equation.3">
                  <p:embed/>
                </p:oleObj>
              </mc:Choice>
              <mc:Fallback>
                <p:oleObj name="Equation" r:id="rId4" imgW="2819160" imgH="431640" progId="Equation.3">
                  <p:embed/>
                  <p:pic>
                    <p:nvPicPr>
                      <p:cNvPr id="7" name="Object 6"/>
                      <p:cNvPicPr>
                        <a:picLocks noChangeAspect="1" noChangeArrowheads="1"/>
                      </p:cNvPicPr>
                      <p:nvPr/>
                    </p:nvPicPr>
                    <p:blipFill>
                      <a:blip r:embed="rId5"/>
                      <a:srcRect/>
                      <a:stretch>
                        <a:fillRect/>
                      </a:stretch>
                    </p:blipFill>
                    <p:spPr bwMode="auto">
                      <a:xfrm>
                        <a:off x="2108200" y="2895600"/>
                        <a:ext cx="52435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7"/>
          <p:cNvGrpSpPr/>
          <p:nvPr/>
        </p:nvGrpSpPr>
        <p:grpSpPr>
          <a:xfrm>
            <a:off x="5048251" y="3962400"/>
            <a:ext cx="4019549" cy="2276476"/>
            <a:chOff x="1457325" y="3047999"/>
            <a:chExt cx="4533900" cy="2628902"/>
          </a:xfrm>
        </p:grpSpPr>
        <p:sp>
          <p:nvSpPr>
            <p:cNvPr id="9" name="Text Box 57"/>
            <p:cNvSpPr txBox="1">
              <a:spLocks noChangeArrowheads="1"/>
            </p:cNvSpPr>
            <p:nvPr/>
          </p:nvSpPr>
          <p:spPr bwMode="auto">
            <a:xfrm>
              <a:off x="1628775" y="4105275"/>
              <a:ext cx="1450869" cy="319882"/>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 27.5</a:t>
              </a:r>
            </a:p>
          </p:txBody>
        </p:sp>
        <p:sp>
          <p:nvSpPr>
            <p:cNvPr id="10" name="Text Box 62"/>
            <p:cNvSpPr txBox="1">
              <a:spLocks noChangeArrowheads="1"/>
            </p:cNvSpPr>
            <p:nvPr/>
          </p:nvSpPr>
          <p:spPr bwMode="auto">
            <a:xfrm>
              <a:off x="4189330" y="4113326"/>
              <a:ext cx="1533299" cy="319882"/>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&gt; 27.5</a:t>
              </a:r>
            </a:p>
          </p:txBody>
        </p:sp>
        <p:sp>
          <p:nvSpPr>
            <p:cNvPr id="11" name="Rectangle 10"/>
            <p:cNvSpPr/>
            <p:nvPr/>
          </p:nvSpPr>
          <p:spPr bwMode="auto">
            <a:xfrm>
              <a:off x="2781300" y="3047999"/>
              <a:ext cx="1781175"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a:t>
              </a:r>
              <a:r>
                <a:rPr kumimoji="0" lang="en-US" sz="1400" b="1" i="0" u="none" strike="noStrike" cap="none" normalizeH="0" dirty="0">
                  <a:ln>
                    <a:noFill/>
                  </a:ln>
                  <a:solidFill>
                    <a:schemeClr val="bg1"/>
                  </a:solidFill>
                  <a:effectLst/>
                  <a:latin typeface="Arial" charset="0"/>
                </a:rPr>
                <a:t> Risk = High</a:t>
              </a:r>
            </a:p>
            <a:p>
              <a:pPr marL="0" marR="0" indent="0" algn="ctr" defTabSz="914400" rtl="0" eaLnBrk="0" fontAlgn="base" latinLnBrk="0" hangingPunct="0">
                <a:lnSpc>
                  <a:spcPct val="100000"/>
                </a:lnSpc>
                <a:spcBef>
                  <a:spcPct val="0"/>
                </a:spcBef>
                <a:spcAft>
                  <a:spcPct val="0"/>
                </a:spcAft>
                <a:buClrTx/>
                <a:buSzTx/>
                <a:buFontTx/>
                <a:buNone/>
                <a:tabLst/>
              </a:pPr>
              <a:r>
                <a:rPr lang="en-US" sz="1400" b="1" baseline="0" dirty="0">
                  <a:solidFill>
                    <a:schemeClr val="bg1"/>
                  </a:solidFill>
                  <a:latin typeface="Arial" charset="0"/>
                </a:rPr>
                <a:t>Acc</a:t>
              </a:r>
              <a:r>
                <a:rPr lang="en-US" sz="1400" b="1" dirty="0">
                  <a:solidFill>
                    <a:schemeClr val="bg1"/>
                  </a:solidFill>
                  <a:latin typeface="Arial" charset="0"/>
                </a:rPr>
                <a:t> = 66.67%</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Gini (q) = 4/9</a:t>
              </a:r>
            </a:p>
          </p:txBody>
        </p:sp>
        <p:sp>
          <p:nvSpPr>
            <p:cNvPr id="12" name="Rectangle 11"/>
            <p:cNvSpPr/>
            <p:nvPr/>
          </p:nvSpPr>
          <p:spPr bwMode="auto">
            <a:xfrm>
              <a:off x="1457325" y="4800600"/>
              <a:ext cx="1781175"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3 High Loan-Risks</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bg1"/>
                  </a:solidFill>
                  <a:latin typeface="Arial" charset="0"/>
                </a:rPr>
                <a:t>0 Low Loan 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Gini</a:t>
              </a:r>
              <a:r>
                <a:rPr lang="en-US" sz="1400" b="1" dirty="0">
                  <a:solidFill>
                    <a:schemeClr val="bg1"/>
                  </a:solidFill>
                  <a:latin typeface="Arial" charset="0"/>
                </a:rPr>
                <a:t>(</a:t>
              </a:r>
              <a:r>
                <a:rPr lang="en-US" sz="1400" b="1" i="1" dirty="0">
                  <a:solidFill>
                    <a:schemeClr val="bg1"/>
                  </a:solidFill>
                  <a:latin typeface="Arial" charset="0"/>
                </a:rPr>
                <a:t>q</a:t>
              </a:r>
              <a:r>
                <a:rPr lang="en-US" sz="1400" b="1" i="1" baseline="-25000" dirty="0">
                  <a:solidFill>
                    <a:schemeClr val="bg1"/>
                  </a:solidFill>
                  <a:latin typeface="Arial" charset="0"/>
                </a:rPr>
                <a:t>1</a:t>
              </a:r>
              <a:r>
                <a:rPr lang="en-US" sz="1400" b="1" dirty="0">
                  <a:solidFill>
                    <a:schemeClr val="bg1"/>
                  </a:solidFill>
                  <a:latin typeface="Arial" charset="0"/>
                </a:rPr>
                <a:t>) = 0</a:t>
              </a:r>
              <a:endParaRPr kumimoji="0" lang="en-US" sz="1400" b="1" i="0" u="none" strike="noStrike" cap="none" normalizeH="0" baseline="0" dirty="0">
                <a:ln>
                  <a:noFill/>
                </a:ln>
                <a:solidFill>
                  <a:schemeClr val="bg1"/>
                </a:solidFill>
                <a:effectLst/>
                <a:latin typeface="Arial" charset="0"/>
              </a:endParaRPr>
            </a:p>
          </p:txBody>
        </p:sp>
        <p:sp>
          <p:nvSpPr>
            <p:cNvPr id="13" name="Rectangle 12"/>
            <p:cNvSpPr/>
            <p:nvPr/>
          </p:nvSpPr>
          <p:spPr bwMode="auto">
            <a:xfrm>
              <a:off x="4210050" y="4800599"/>
              <a:ext cx="1781175"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1 High-Loan</a:t>
              </a:r>
              <a:r>
                <a:rPr kumimoji="0" lang="en-US" sz="1400" b="1" i="0" u="none" strike="noStrike" cap="none" normalizeH="0" dirty="0">
                  <a:ln>
                    <a:noFill/>
                  </a:ln>
                  <a:solidFill>
                    <a:schemeClr val="bg1"/>
                  </a:solidFill>
                  <a:effectLst/>
                  <a:latin typeface="Arial" charset="0"/>
                </a:rPr>
                <a:t> Risk</a:t>
              </a:r>
            </a:p>
            <a:p>
              <a:pPr marL="0" marR="0" indent="0" algn="ctr" defTabSz="914400" rtl="0" eaLnBrk="0" fontAlgn="base" latinLnBrk="0" hangingPunct="0">
                <a:lnSpc>
                  <a:spcPct val="100000"/>
                </a:lnSpc>
                <a:spcBef>
                  <a:spcPct val="0"/>
                </a:spcBef>
                <a:spcAft>
                  <a:spcPct val="0"/>
                </a:spcAft>
                <a:buClrTx/>
                <a:buSzTx/>
                <a:buFontTx/>
                <a:buNone/>
                <a:tabLst/>
              </a:pPr>
              <a:r>
                <a:rPr lang="en-US" sz="1400" b="1" baseline="0" dirty="0">
                  <a:solidFill>
                    <a:schemeClr val="bg1"/>
                  </a:solidFill>
                  <a:latin typeface="Arial" charset="0"/>
                </a:rPr>
                <a:t>2</a:t>
              </a:r>
              <a:r>
                <a:rPr lang="en-US" sz="1400" b="1" dirty="0">
                  <a:solidFill>
                    <a:schemeClr val="bg1"/>
                  </a:solidFill>
                  <a:latin typeface="Arial" charset="0"/>
                </a:rPr>
                <a:t> Low Loan 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Gini(</a:t>
              </a:r>
              <a:r>
                <a:rPr kumimoji="0" lang="en-US" sz="1400" b="1" i="1" u="none" strike="noStrike" cap="none" normalizeH="0" baseline="0" dirty="0">
                  <a:ln>
                    <a:noFill/>
                  </a:ln>
                  <a:solidFill>
                    <a:schemeClr val="bg1"/>
                  </a:solidFill>
                  <a:effectLst/>
                  <a:latin typeface="Arial" charset="0"/>
                </a:rPr>
                <a:t>q</a:t>
              </a:r>
              <a:r>
                <a:rPr kumimoji="0" lang="en-US" sz="1400" b="1" i="1" u="none" strike="noStrike" cap="none" normalizeH="0" baseline="-25000" dirty="0">
                  <a:ln>
                    <a:noFill/>
                  </a:ln>
                  <a:solidFill>
                    <a:schemeClr val="bg1"/>
                  </a:solidFill>
                  <a:effectLst/>
                  <a:latin typeface="Arial" charset="0"/>
                </a:rPr>
                <a:t>2</a:t>
              </a:r>
              <a:r>
                <a:rPr kumimoji="0" lang="en-US" sz="1400" b="1" i="0" u="none" strike="noStrike" cap="none" normalizeH="0" baseline="0" dirty="0">
                  <a:ln>
                    <a:noFill/>
                  </a:ln>
                  <a:solidFill>
                    <a:schemeClr val="bg1"/>
                  </a:solidFill>
                  <a:effectLst/>
                  <a:latin typeface="Arial" charset="0"/>
                </a:rPr>
                <a:t>)</a:t>
              </a:r>
              <a:r>
                <a:rPr kumimoji="0" lang="en-US" sz="1400" b="1" i="0" u="none" strike="noStrike" cap="none" normalizeH="0" dirty="0">
                  <a:ln>
                    <a:noFill/>
                  </a:ln>
                  <a:solidFill>
                    <a:schemeClr val="bg1"/>
                  </a:solidFill>
                  <a:effectLst/>
                  <a:latin typeface="Arial" charset="0"/>
                </a:rPr>
                <a:t> = 4/9</a:t>
              </a:r>
              <a:endParaRPr kumimoji="0" lang="en-US" sz="1400" b="1" i="0" u="none" strike="noStrike" cap="none" normalizeH="0" baseline="0" dirty="0">
                <a:ln>
                  <a:noFill/>
                </a:ln>
                <a:solidFill>
                  <a:schemeClr val="bg1"/>
                </a:solidFill>
                <a:effectLst/>
                <a:latin typeface="Arial" charset="0"/>
              </a:endParaRPr>
            </a:p>
          </p:txBody>
        </p:sp>
        <p:cxnSp>
          <p:nvCxnSpPr>
            <p:cNvPr id="14" name="Straight Connector 13"/>
            <p:cNvCxnSpPr/>
            <p:nvPr/>
          </p:nvCxnSpPr>
          <p:spPr bwMode="auto">
            <a:xfrm rot="10800000" flipV="1">
              <a:off x="2357438" y="3952875"/>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cxnSp>
          <p:nvCxnSpPr>
            <p:cNvPr id="15" name="Straight Connector 14"/>
            <p:cNvCxnSpPr/>
            <p:nvPr/>
          </p:nvCxnSpPr>
          <p:spPr bwMode="auto">
            <a:xfrm rot="10800000" flipH="1" flipV="1">
              <a:off x="3671888" y="3943350"/>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gr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55</a:t>
            </a:fld>
            <a:endParaRPr lang="en-US"/>
          </a:p>
        </p:txBody>
      </p:sp>
    </p:spTree>
    <p:extLst>
      <p:ext uri="{BB962C8B-B14F-4D97-AF65-F5344CB8AC3E}">
        <p14:creationId xmlns:p14="http://schemas.microsoft.com/office/powerpoint/2010/main" val="3770035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a:xfrm>
            <a:off x="457200" y="1219200"/>
            <a:ext cx="8229600" cy="5029200"/>
          </a:xfrm>
        </p:spPr>
        <p:txBody>
          <a:bodyPr>
            <a:normAutofit/>
          </a:bodyPr>
          <a:lstStyle/>
          <a:p>
            <a:r>
              <a:rPr lang="en-US" dirty="0"/>
              <a:t>Apply the tree generating method recursively to nodes that are still not “pure”.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dirty="0"/>
              <a:t>Develop a subtree by examining the variable Credit-Rating.</a:t>
            </a:r>
          </a:p>
          <a:p>
            <a:r>
              <a:rPr lang="en-US" dirty="0"/>
              <a:t>Credit-Rating is a discrete variable with ordinal values, i.e., they can be ordered in a meaningful sequence.</a:t>
            </a:r>
          </a:p>
        </p:txBody>
      </p:sp>
      <p:grpSp>
        <p:nvGrpSpPr>
          <p:cNvPr id="6" name="Group 5"/>
          <p:cNvGrpSpPr/>
          <p:nvPr/>
        </p:nvGrpSpPr>
        <p:grpSpPr>
          <a:xfrm>
            <a:off x="2562227" y="2190749"/>
            <a:ext cx="4067173" cy="2152651"/>
            <a:chOff x="1457325" y="3047999"/>
            <a:chExt cx="4533900" cy="2628902"/>
          </a:xfrm>
        </p:grpSpPr>
        <p:sp>
          <p:nvSpPr>
            <p:cNvPr id="7" name="Text Box 57"/>
            <p:cNvSpPr txBox="1">
              <a:spLocks noChangeArrowheads="1"/>
            </p:cNvSpPr>
            <p:nvPr/>
          </p:nvSpPr>
          <p:spPr bwMode="auto">
            <a:xfrm>
              <a:off x="1628775" y="4105275"/>
              <a:ext cx="1450869" cy="319882"/>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 27.5</a:t>
              </a:r>
            </a:p>
          </p:txBody>
        </p:sp>
        <p:sp>
          <p:nvSpPr>
            <p:cNvPr id="8" name="Text Box 62"/>
            <p:cNvSpPr txBox="1">
              <a:spLocks noChangeArrowheads="1"/>
            </p:cNvSpPr>
            <p:nvPr/>
          </p:nvSpPr>
          <p:spPr bwMode="auto">
            <a:xfrm>
              <a:off x="4189330" y="4113326"/>
              <a:ext cx="1533299" cy="319882"/>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solidFill>
                    <a:srgbClr val="FF6600"/>
                  </a:solidFill>
                </a:rPr>
                <a:t>Income </a:t>
              </a:r>
              <a:r>
                <a:rPr lang="en-US" sz="1200" b="1" dirty="0">
                  <a:solidFill>
                    <a:srgbClr val="FF6600"/>
                  </a:solidFill>
                  <a:cs typeface="Arial" charset="0"/>
                </a:rPr>
                <a:t>&gt; 27.5</a:t>
              </a:r>
            </a:p>
          </p:txBody>
        </p:sp>
        <p:sp>
          <p:nvSpPr>
            <p:cNvPr id="9" name="Rectangle 8"/>
            <p:cNvSpPr/>
            <p:nvPr/>
          </p:nvSpPr>
          <p:spPr bwMode="auto">
            <a:xfrm>
              <a:off x="2781300" y="3047999"/>
              <a:ext cx="1781175" cy="87630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a:t>
              </a:r>
              <a:r>
                <a:rPr kumimoji="0" lang="en-US" sz="1400" b="1" i="0" u="none" strike="noStrike" cap="none" normalizeH="0" dirty="0">
                  <a:ln>
                    <a:noFill/>
                  </a:ln>
                  <a:solidFill>
                    <a:schemeClr val="bg1"/>
                  </a:solidFill>
                  <a:effectLst/>
                  <a:latin typeface="Arial" charset="0"/>
                </a:rPr>
                <a:t> Risk = High</a:t>
              </a:r>
            </a:p>
            <a:p>
              <a:pPr marL="0" marR="0" indent="0" algn="ctr" defTabSz="914400" rtl="0" eaLnBrk="0" fontAlgn="base" latinLnBrk="0" hangingPunct="0">
                <a:lnSpc>
                  <a:spcPct val="100000"/>
                </a:lnSpc>
                <a:spcBef>
                  <a:spcPct val="0"/>
                </a:spcBef>
                <a:spcAft>
                  <a:spcPct val="0"/>
                </a:spcAft>
                <a:buClrTx/>
                <a:buSzTx/>
                <a:buFontTx/>
                <a:buNone/>
                <a:tabLst/>
              </a:pPr>
              <a:r>
                <a:rPr lang="en-US" sz="1400" b="1" baseline="0" dirty="0">
                  <a:solidFill>
                    <a:schemeClr val="bg1"/>
                  </a:solidFill>
                  <a:latin typeface="Arial" charset="0"/>
                </a:rPr>
                <a:t>Acc</a:t>
              </a:r>
              <a:r>
                <a:rPr lang="en-US" sz="1400" b="1" dirty="0">
                  <a:solidFill>
                    <a:schemeClr val="bg1"/>
                  </a:solidFill>
                  <a:latin typeface="Arial" charset="0"/>
                </a:rPr>
                <a:t> = 66.67%</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Gini(</a:t>
              </a:r>
              <a:r>
                <a:rPr kumimoji="0" lang="en-US" sz="1400" b="1" i="1" u="none" strike="noStrike" cap="none" normalizeH="0" baseline="0" dirty="0">
                  <a:ln>
                    <a:noFill/>
                  </a:ln>
                  <a:solidFill>
                    <a:schemeClr val="bg1"/>
                  </a:solidFill>
                  <a:effectLst/>
                  <a:latin typeface="Arial" charset="0"/>
                </a:rPr>
                <a:t>q</a:t>
              </a:r>
              <a:r>
                <a:rPr kumimoji="0" lang="en-US" sz="1400" b="1" i="0" u="none" strike="noStrike" cap="none" normalizeH="0" baseline="0" dirty="0">
                  <a:ln>
                    <a:noFill/>
                  </a:ln>
                  <a:solidFill>
                    <a:schemeClr val="bg1"/>
                  </a:solidFill>
                  <a:effectLst/>
                  <a:latin typeface="Arial" charset="0"/>
                </a:rPr>
                <a:t>) = 4/9</a:t>
              </a:r>
            </a:p>
          </p:txBody>
        </p:sp>
        <p:sp>
          <p:nvSpPr>
            <p:cNvPr id="10" name="Rectangle 9"/>
            <p:cNvSpPr/>
            <p:nvPr/>
          </p:nvSpPr>
          <p:spPr bwMode="auto">
            <a:xfrm>
              <a:off x="1457325" y="4800600"/>
              <a:ext cx="1781175" cy="876301"/>
            </a:xfrm>
            <a:prstGeom prst="rect">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a:t>
              </a:r>
              <a:r>
                <a:rPr kumimoji="0" lang="en-US" sz="1400" b="1" i="0" u="none" strike="noStrike" cap="none" normalizeH="0" dirty="0">
                  <a:ln>
                    <a:noFill/>
                  </a:ln>
                  <a:solidFill>
                    <a:schemeClr val="bg1"/>
                  </a:solidFill>
                  <a:effectLst/>
                  <a:latin typeface="Arial" charset="0"/>
                </a:rPr>
                <a:t> = High</a:t>
              </a:r>
              <a:endParaRPr kumimoji="0" lang="en-US" sz="14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4210050" y="4800599"/>
              <a:ext cx="1781175" cy="87630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 =</a:t>
              </a:r>
              <a:r>
                <a:rPr kumimoji="0" lang="en-US" sz="1400" b="1" i="0" u="none" strike="noStrike" cap="none" normalizeH="0" dirty="0">
                  <a:ln>
                    <a:noFill/>
                  </a:ln>
                  <a:solidFill>
                    <a:schemeClr val="bg1"/>
                  </a:solidFill>
                  <a:effectLst/>
                  <a:latin typeface="Arial" charset="0"/>
                </a:rPr>
                <a:t> ?</a:t>
              </a:r>
              <a:endParaRPr kumimoji="0" lang="en-US" sz="1400" b="1" i="0" u="none" strike="noStrike" cap="none" normalizeH="0" baseline="0" dirty="0">
                <a:ln>
                  <a:noFill/>
                </a:ln>
                <a:solidFill>
                  <a:schemeClr val="bg1"/>
                </a:solidFill>
                <a:effectLst/>
                <a:latin typeface="Arial" charset="0"/>
              </a:endParaRPr>
            </a:p>
          </p:txBody>
        </p:sp>
        <p:cxnSp>
          <p:nvCxnSpPr>
            <p:cNvPr id="12" name="Straight Connector 11"/>
            <p:cNvCxnSpPr/>
            <p:nvPr/>
          </p:nvCxnSpPr>
          <p:spPr bwMode="auto">
            <a:xfrm rot="10800000" flipV="1">
              <a:off x="2357438" y="3952875"/>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cxnSp>
          <p:nvCxnSpPr>
            <p:cNvPr id="13" name="Straight Connector 12"/>
            <p:cNvCxnSpPr/>
            <p:nvPr/>
          </p:nvCxnSpPr>
          <p:spPr bwMode="auto">
            <a:xfrm rot="10800000" flipH="1" flipV="1">
              <a:off x="3671888" y="3943350"/>
              <a:ext cx="1300162" cy="828674"/>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gr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56</a:t>
            </a:fld>
            <a:endParaRPr lang="en-US"/>
          </a:p>
        </p:txBody>
      </p:sp>
    </p:spTree>
    <p:extLst>
      <p:ext uri="{BB962C8B-B14F-4D97-AF65-F5344CB8AC3E}">
        <p14:creationId xmlns:p14="http://schemas.microsoft.com/office/powerpoint/2010/main" val="2338345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p:txBody>
          <a:bodyPr/>
          <a:lstStyle/>
          <a:p>
            <a:r>
              <a:rPr lang="en-US" dirty="0"/>
              <a:t>Possible values are                              .</a:t>
            </a:r>
          </a:p>
          <a:p>
            <a:r>
              <a:rPr lang="en-US" dirty="0"/>
              <a:t>Check for best split:</a:t>
            </a:r>
          </a:p>
          <a:p>
            <a:pPr lvl="1"/>
            <a:r>
              <a:rPr lang="en-US" dirty="0"/>
              <a:t>Case 1 – Low versus (Moderate or High)</a:t>
            </a:r>
          </a:p>
          <a:p>
            <a:pPr lvl="1"/>
            <a:r>
              <a:rPr lang="en-US" dirty="0"/>
              <a:t>Case 2 – (Low or Moderate) versus High</a:t>
            </a:r>
          </a:p>
          <a:p>
            <a:r>
              <a:rPr lang="en-US" dirty="0"/>
              <a:t> Compute the Gini index for splitting the node:</a:t>
            </a:r>
          </a:p>
        </p:txBody>
      </p:sp>
      <p:graphicFrame>
        <p:nvGraphicFramePr>
          <p:cNvPr id="6" name="Object 5"/>
          <p:cNvGraphicFramePr>
            <a:graphicFrameLocks noChangeAspect="1"/>
          </p:cNvGraphicFramePr>
          <p:nvPr/>
        </p:nvGraphicFramePr>
        <p:xfrm>
          <a:off x="3352800" y="1295400"/>
          <a:ext cx="2668587" cy="403225"/>
        </p:xfrm>
        <a:graphic>
          <a:graphicData uri="http://schemas.openxmlformats.org/presentationml/2006/ole">
            <mc:AlternateContent xmlns:mc="http://schemas.openxmlformats.org/markup-compatibility/2006">
              <mc:Choice xmlns:v="urn:schemas-microsoft-com:vml" Requires="v">
                <p:oleObj name="Equation" r:id="rId2" imgW="1434960" imgH="215640" progId="Equation.3">
                  <p:embed/>
                </p:oleObj>
              </mc:Choice>
              <mc:Fallback>
                <p:oleObj name="Equation" r:id="rId2" imgW="1434960" imgH="215640" progId="Equation.3">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26685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bwMode="auto">
          <a:xfrm>
            <a:off x="3555206" y="3581400"/>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 =</a:t>
            </a:r>
            <a:r>
              <a:rPr kumimoji="0" lang="en-US" sz="1400" b="1" i="0" u="none" strike="noStrike" cap="none" normalizeH="0" dirty="0">
                <a:ln>
                  <a:noFill/>
                </a:ln>
                <a:solidFill>
                  <a:schemeClr val="bg1"/>
                </a:solidFill>
                <a:effectLst/>
                <a:latin typeface="Arial" charset="0"/>
              </a:rPr>
              <a:t> ?</a:t>
            </a:r>
            <a:endParaRPr kumimoji="0" lang="en-US" sz="1400" b="1" i="0" u="none" strike="noStrike" cap="none" normalizeH="0" baseline="0" dirty="0">
              <a:ln>
                <a:noFill/>
              </a:ln>
              <a:solidFill>
                <a:schemeClr val="bg1"/>
              </a:solidFill>
              <a:effectLst/>
              <a:latin typeface="Arial" charset="0"/>
            </a:endParaRP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57</a:t>
            </a:fld>
            <a:endParaRPr lang="en-US"/>
          </a:p>
        </p:txBody>
      </p:sp>
    </p:spTree>
    <p:extLst>
      <p:ext uri="{BB962C8B-B14F-4D97-AF65-F5344CB8AC3E}">
        <p14:creationId xmlns:p14="http://schemas.microsoft.com/office/powerpoint/2010/main" val="830353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p:txBody>
          <a:bodyPr/>
          <a:lstStyle/>
          <a:p>
            <a:pPr lvl="1"/>
            <a:r>
              <a:rPr lang="en-US" dirty="0"/>
              <a:t>Case 1 – Split Credit-Rating = Low versus Credit-Rating = Moderate or High:</a:t>
            </a:r>
          </a:p>
        </p:txBody>
      </p:sp>
      <p:sp>
        <p:nvSpPr>
          <p:cNvPr id="6" name="Line 18"/>
          <p:cNvSpPr>
            <a:spLocks noChangeShapeType="1"/>
          </p:cNvSpPr>
          <p:nvPr/>
        </p:nvSpPr>
        <p:spPr bwMode="auto">
          <a:xfrm flipH="1">
            <a:off x="3133725" y="2870201"/>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7" name="Line 19"/>
          <p:cNvSpPr>
            <a:spLocks noChangeShapeType="1"/>
          </p:cNvSpPr>
          <p:nvPr/>
        </p:nvSpPr>
        <p:spPr bwMode="auto">
          <a:xfrm>
            <a:off x="4438650" y="2879726"/>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8" name="Text Box 22"/>
          <p:cNvSpPr txBox="1">
            <a:spLocks noChangeArrowheads="1"/>
          </p:cNvSpPr>
          <p:nvPr/>
        </p:nvSpPr>
        <p:spPr bwMode="auto">
          <a:xfrm>
            <a:off x="1905000" y="3060701"/>
            <a:ext cx="1828800" cy="307777"/>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400" b="1" dirty="0"/>
              <a:t>Credit-Rating=Low</a:t>
            </a:r>
          </a:p>
        </p:txBody>
      </p:sp>
      <p:sp>
        <p:nvSpPr>
          <p:cNvPr id="9" name="Text Box 23"/>
          <p:cNvSpPr txBox="1">
            <a:spLocks noChangeArrowheads="1"/>
          </p:cNvSpPr>
          <p:nvPr/>
        </p:nvSpPr>
        <p:spPr bwMode="auto">
          <a:xfrm>
            <a:off x="5105400" y="3060701"/>
            <a:ext cx="2971800" cy="307777"/>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400" b="1" dirty="0"/>
              <a:t>Credit-Rating=Moderate or High</a:t>
            </a:r>
          </a:p>
        </p:txBody>
      </p:sp>
      <p:sp>
        <p:nvSpPr>
          <p:cNvPr id="10" name="Rectangle 9"/>
          <p:cNvSpPr/>
          <p:nvPr/>
        </p:nvSpPr>
        <p:spPr bwMode="auto">
          <a:xfrm>
            <a:off x="3707606" y="2133600"/>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 =</a:t>
            </a:r>
            <a:r>
              <a:rPr kumimoji="0" lang="en-US" sz="1400" b="1" i="0" u="none" strike="noStrike" cap="none" normalizeH="0" dirty="0">
                <a:ln>
                  <a:noFill/>
                </a:ln>
                <a:solidFill>
                  <a:schemeClr val="bg1"/>
                </a:solidFill>
                <a:effectLst/>
                <a:latin typeface="Arial" charset="0"/>
              </a:rPr>
              <a:t> ?</a:t>
            </a:r>
            <a:endParaRPr kumimoji="0" lang="en-US" sz="14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2421731" y="3714750"/>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bg1"/>
                </a:solidFill>
                <a:effectLst/>
                <a:latin typeface="Arial" charset="0"/>
              </a:rPr>
              <a:t>0 Low Loan-Risk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rPr>
              <a:t> 1 High Loan 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rPr>
              <a:t>Gini(</a:t>
            </a:r>
            <a:r>
              <a:rPr kumimoji="0" lang="en-US" sz="1100" b="1" i="1" u="none" strike="noStrike" cap="none" normalizeH="0" dirty="0">
                <a:ln>
                  <a:noFill/>
                </a:ln>
                <a:solidFill>
                  <a:schemeClr val="bg1"/>
                </a:solidFill>
                <a:effectLst/>
                <a:latin typeface="Arial" charset="0"/>
              </a:rPr>
              <a:t>q</a:t>
            </a:r>
            <a:r>
              <a:rPr kumimoji="0" lang="en-US" sz="1100" b="1" i="1" u="none" strike="noStrike" cap="none" normalizeH="0" baseline="-25000" dirty="0">
                <a:ln>
                  <a:noFill/>
                </a:ln>
                <a:solidFill>
                  <a:schemeClr val="bg1"/>
                </a:solidFill>
                <a:effectLst/>
                <a:latin typeface="Arial" charset="0"/>
              </a:rPr>
              <a:t>1</a:t>
            </a:r>
            <a:r>
              <a:rPr kumimoji="0" lang="en-US" sz="1100" b="1" i="0" u="none" strike="noStrike" cap="none" normalizeH="0" dirty="0">
                <a:ln>
                  <a:noFill/>
                </a:ln>
                <a:solidFill>
                  <a:schemeClr val="bg1"/>
                </a:solidFill>
                <a:effectLst/>
                <a:latin typeface="Arial" charset="0"/>
              </a:rPr>
              <a:t>) = 0</a:t>
            </a:r>
            <a:endParaRPr kumimoji="0" lang="en-US" sz="1100" b="1" i="0" u="none" strike="noStrike" cap="none" normalizeH="0" baseline="0" dirty="0">
              <a:ln>
                <a:noFill/>
              </a:ln>
              <a:solidFill>
                <a:schemeClr val="bg1"/>
              </a:solidFill>
              <a:effectLst/>
              <a:latin typeface="Arial" charset="0"/>
            </a:endParaRPr>
          </a:p>
        </p:txBody>
      </p:sp>
      <p:sp>
        <p:nvSpPr>
          <p:cNvPr id="12" name="Rectangle 11"/>
          <p:cNvSpPr/>
          <p:nvPr/>
        </p:nvSpPr>
        <p:spPr bwMode="auto">
          <a:xfrm>
            <a:off x="5031581" y="3752850"/>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bg1"/>
                </a:solidFill>
                <a:effectLst/>
                <a:latin typeface="Arial" charset="0"/>
              </a:rPr>
              <a:t>2 Low Loan-Risk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rPr>
              <a:t> 0 High Loan Risk</a:t>
            </a:r>
          </a:p>
          <a:p>
            <a:pPr algn="ctr" eaLnBrk="0" fontAlgn="base" hangingPunct="0">
              <a:spcBef>
                <a:spcPct val="0"/>
              </a:spcBef>
              <a:spcAft>
                <a:spcPct val="0"/>
              </a:spcAft>
            </a:pPr>
            <a:r>
              <a:rPr lang="en-US" sz="1100" b="1" dirty="0">
                <a:solidFill>
                  <a:schemeClr val="bg1"/>
                </a:solidFill>
                <a:latin typeface="Arial" charset="0"/>
              </a:rPr>
              <a:t>Gini(</a:t>
            </a:r>
            <a:r>
              <a:rPr lang="en-US" sz="1100" b="1" i="1" dirty="0">
                <a:solidFill>
                  <a:schemeClr val="bg1"/>
                </a:solidFill>
                <a:latin typeface="Arial" charset="0"/>
              </a:rPr>
              <a:t>q</a:t>
            </a:r>
            <a:r>
              <a:rPr lang="en-US" sz="1100" b="1" i="1" baseline="-25000" dirty="0">
                <a:solidFill>
                  <a:schemeClr val="bg1"/>
                </a:solidFill>
                <a:latin typeface="Arial" charset="0"/>
              </a:rPr>
              <a:t>2</a:t>
            </a:r>
            <a:r>
              <a:rPr lang="en-US" sz="1100" b="1" dirty="0">
                <a:solidFill>
                  <a:schemeClr val="bg1"/>
                </a:solidFill>
                <a:latin typeface="Arial" charset="0"/>
              </a:rPr>
              <a:t>) </a:t>
            </a:r>
            <a:r>
              <a:rPr kumimoji="0" lang="en-US" sz="1100" b="1" i="0" u="none" strike="noStrike" cap="none" normalizeH="0" dirty="0">
                <a:ln>
                  <a:noFill/>
                </a:ln>
                <a:solidFill>
                  <a:schemeClr val="bg1"/>
                </a:solidFill>
                <a:effectLst/>
                <a:latin typeface="Arial" charset="0"/>
              </a:rPr>
              <a:t>= 0</a:t>
            </a:r>
            <a:endParaRPr kumimoji="0" lang="en-US" sz="1100" b="1" i="0" u="none" strike="noStrike" cap="none" normalizeH="0" baseline="0" dirty="0">
              <a:ln>
                <a:noFill/>
              </a:ln>
              <a:solidFill>
                <a:schemeClr val="bg1"/>
              </a:solidFill>
              <a:effectLst/>
              <a:latin typeface="Arial" charset="0"/>
            </a:endParaRPr>
          </a:p>
        </p:txBody>
      </p:sp>
      <p:graphicFrame>
        <p:nvGraphicFramePr>
          <p:cNvPr id="13" name="Object 12"/>
          <p:cNvGraphicFramePr>
            <a:graphicFrameLocks noChangeAspect="1"/>
          </p:cNvGraphicFramePr>
          <p:nvPr/>
        </p:nvGraphicFramePr>
        <p:xfrm>
          <a:off x="2663825" y="4876800"/>
          <a:ext cx="3684588" cy="806450"/>
        </p:xfrm>
        <a:graphic>
          <a:graphicData uri="http://schemas.openxmlformats.org/presentationml/2006/ole">
            <mc:AlternateContent xmlns:mc="http://schemas.openxmlformats.org/markup-compatibility/2006">
              <mc:Choice xmlns:v="urn:schemas-microsoft-com:vml" Requires="v">
                <p:oleObj name="Equation" r:id="rId2" imgW="1981080" imgH="431640" progId="Equation.3">
                  <p:embed/>
                </p:oleObj>
              </mc:Choice>
              <mc:Fallback>
                <p:oleObj name="Equation" r:id="rId2" imgW="1981080" imgH="431640" progId="Equation.3">
                  <p:embed/>
                  <p:pic>
                    <p:nvPicPr>
                      <p:cNvPr id="13" name="Object 12"/>
                      <p:cNvPicPr>
                        <a:picLocks noChangeAspect="1" noChangeArrowheads="1"/>
                      </p:cNvPicPr>
                      <p:nvPr/>
                    </p:nvPicPr>
                    <p:blipFill>
                      <a:blip r:embed="rId3"/>
                      <a:srcRect/>
                      <a:stretch>
                        <a:fillRect/>
                      </a:stretch>
                    </p:blipFill>
                    <p:spPr bwMode="auto">
                      <a:xfrm>
                        <a:off x="2663825" y="4876800"/>
                        <a:ext cx="368458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58</a:t>
            </a:fld>
            <a:endParaRPr lang="en-US"/>
          </a:p>
        </p:txBody>
      </p:sp>
    </p:spTree>
    <p:extLst>
      <p:ext uri="{BB962C8B-B14F-4D97-AF65-F5344CB8AC3E}">
        <p14:creationId xmlns:p14="http://schemas.microsoft.com/office/powerpoint/2010/main" val="352176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Machine Learning</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a:t>
            </a:fld>
            <a:endParaRPr lang="en-US"/>
          </a:p>
        </p:txBody>
      </p:sp>
      <p:sp>
        <p:nvSpPr>
          <p:cNvPr id="5" name="Content Placeholder 4"/>
          <p:cNvSpPr>
            <a:spLocks noGrp="1"/>
          </p:cNvSpPr>
          <p:nvPr>
            <p:ph sz="quarter" idx="1"/>
          </p:nvPr>
        </p:nvSpPr>
        <p:spPr>
          <a:xfrm>
            <a:off x="457200" y="1219200"/>
            <a:ext cx="8229600" cy="5137150"/>
          </a:xfrm>
        </p:spPr>
        <p:txBody>
          <a:bodyPr/>
          <a:lstStyle/>
          <a:p>
            <a:r>
              <a:rPr lang="en-US" dirty="0"/>
              <a:t>Recall that machine learning employs statistical and mathematical techniques to build a model based on sample data</a:t>
            </a:r>
          </a:p>
          <a:p>
            <a:r>
              <a:rPr lang="en-US" dirty="0"/>
              <a:t>The objective is to identify </a:t>
            </a:r>
            <a:r>
              <a:rPr lang="en-US" u="sng" dirty="0"/>
              <a:t>patterns</a:t>
            </a:r>
            <a:r>
              <a:rPr lang="en-US" dirty="0"/>
              <a:t> among variables in the data, i.e., data mining:</a:t>
            </a:r>
          </a:p>
          <a:p>
            <a:pPr lvl="1"/>
            <a:r>
              <a:rPr lang="en-US" dirty="0"/>
              <a:t>Data mining involves three main patterns:</a:t>
            </a:r>
          </a:p>
        </p:txBody>
      </p:sp>
      <p:sp>
        <p:nvSpPr>
          <p:cNvPr id="6" name="Oval 5"/>
          <p:cNvSpPr/>
          <p:nvPr/>
        </p:nvSpPr>
        <p:spPr>
          <a:xfrm>
            <a:off x="612648" y="3794876"/>
            <a:ext cx="8074152" cy="247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1697000" y="3925686"/>
            <a:ext cx="3332200" cy="158496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p:cNvSpPr/>
          <p:nvPr/>
        </p:nvSpPr>
        <p:spPr>
          <a:xfrm>
            <a:off x="1842448" y="4293020"/>
            <a:ext cx="1440976" cy="9671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3373272" y="4295214"/>
            <a:ext cx="1440976" cy="9671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708194" y="4676008"/>
            <a:ext cx="1255071" cy="707886"/>
          </a:xfrm>
          <a:prstGeom prst="rect">
            <a:avLst/>
          </a:prstGeom>
          <a:noFill/>
        </p:spPr>
        <p:txBody>
          <a:bodyPr wrap="square" rtlCol="0">
            <a:spAutoFit/>
          </a:bodyPr>
          <a:lstStyle/>
          <a:p>
            <a:pPr algn="ctr"/>
            <a:r>
              <a:rPr lang="en-US" sz="2000" b="1" dirty="0">
                <a:solidFill>
                  <a:schemeClr val="bg1"/>
                </a:solidFill>
              </a:rPr>
              <a:t>Data Mining</a:t>
            </a:r>
            <a:endParaRPr lang="en-SG" sz="2000" b="1" dirty="0">
              <a:solidFill>
                <a:schemeClr val="bg1"/>
              </a:solidFill>
            </a:endParaRPr>
          </a:p>
        </p:txBody>
      </p:sp>
      <p:sp>
        <p:nvSpPr>
          <p:cNvPr id="11" name="TextBox 10"/>
          <p:cNvSpPr txBox="1"/>
          <p:nvPr/>
        </p:nvSpPr>
        <p:spPr>
          <a:xfrm>
            <a:off x="2878936" y="3988225"/>
            <a:ext cx="1302151" cy="369332"/>
          </a:xfrm>
          <a:prstGeom prst="rect">
            <a:avLst/>
          </a:prstGeom>
          <a:noFill/>
        </p:spPr>
        <p:txBody>
          <a:bodyPr wrap="none" rtlCol="0">
            <a:spAutoFit/>
          </a:bodyPr>
          <a:lstStyle/>
          <a:p>
            <a:r>
              <a:rPr lang="en-US" b="1" dirty="0">
                <a:solidFill>
                  <a:schemeClr val="bg1"/>
                </a:solidFill>
              </a:rPr>
              <a:t>Prediction</a:t>
            </a:r>
            <a:endParaRPr lang="en-SG" b="1" dirty="0">
              <a:solidFill>
                <a:schemeClr val="bg1"/>
              </a:solidFill>
            </a:endParaRPr>
          </a:p>
        </p:txBody>
      </p:sp>
      <p:sp>
        <p:nvSpPr>
          <p:cNvPr id="12" name="TextBox 11"/>
          <p:cNvSpPr txBox="1"/>
          <p:nvPr/>
        </p:nvSpPr>
        <p:spPr>
          <a:xfrm>
            <a:off x="1842448" y="4591906"/>
            <a:ext cx="1402948" cy="369332"/>
          </a:xfrm>
          <a:prstGeom prst="rect">
            <a:avLst/>
          </a:prstGeom>
          <a:noFill/>
        </p:spPr>
        <p:txBody>
          <a:bodyPr wrap="none" rtlCol="0">
            <a:spAutoFit/>
          </a:bodyPr>
          <a:lstStyle/>
          <a:p>
            <a:r>
              <a:rPr lang="en-US" dirty="0"/>
              <a:t>Classification</a:t>
            </a:r>
            <a:endParaRPr lang="en-SG" dirty="0"/>
          </a:p>
        </p:txBody>
      </p:sp>
      <p:sp>
        <p:nvSpPr>
          <p:cNvPr id="13" name="TextBox 12"/>
          <p:cNvSpPr txBox="1"/>
          <p:nvPr/>
        </p:nvSpPr>
        <p:spPr>
          <a:xfrm>
            <a:off x="3538489" y="4591906"/>
            <a:ext cx="1199559" cy="369332"/>
          </a:xfrm>
          <a:prstGeom prst="rect">
            <a:avLst/>
          </a:prstGeom>
          <a:noFill/>
        </p:spPr>
        <p:txBody>
          <a:bodyPr wrap="none" rtlCol="0">
            <a:spAutoFit/>
          </a:bodyPr>
          <a:lstStyle/>
          <a:p>
            <a:r>
              <a:rPr lang="en-US" dirty="0"/>
              <a:t>Regression</a:t>
            </a:r>
            <a:endParaRPr lang="en-SG" dirty="0"/>
          </a:p>
        </p:txBody>
      </p:sp>
      <p:sp>
        <p:nvSpPr>
          <p:cNvPr id="15" name="Oval 14"/>
          <p:cNvSpPr/>
          <p:nvPr/>
        </p:nvSpPr>
        <p:spPr>
          <a:xfrm>
            <a:off x="4495800" y="4996205"/>
            <a:ext cx="2057937" cy="118912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Association</a:t>
            </a:r>
            <a:endParaRPr lang="en-SG" b="1" dirty="0"/>
          </a:p>
        </p:txBody>
      </p:sp>
      <p:sp>
        <p:nvSpPr>
          <p:cNvPr id="16" name="Oval 15"/>
          <p:cNvSpPr/>
          <p:nvPr/>
        </p:nvSpPr>
        <p:spPr>
          <a:xfrm>
            <a:off x="5998281" y="4299881"/>
            <a:ext cx="2426304" cy="99521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Segmentation</a:t>
            </a:r>
            <a:endParaRPr lang="en-SG" b="1" dirty="0"/>
          </a:p>
        </p:txBody>
      </p:sp>
    </p:spTree>
    <p:extLst>
      <p:ext uri="{BB962C8B-B14F-4D97-AF65-F5344CB8AC3E}">
        <p14:creationId xmlns:p14="http://schemas.microsoft.com/office/powerpoint/2010/main" val="1616778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a:xfrm>
            <a:off x="457200" y="1219200"/>
            <a:ext cx="8229600" cy="5029200"/>
          </a:xfrm>
        </p:spPr>
        <p:txBody>
          <a:bodyPr/>
          <a:lstStyle/>
          <a:p>
            <a:pPr lvl="1"/>
            <a:r>
              <a:rPr lang="en-US" dirty="0"/>
              <a:t>Case 2 – Split Credit-Rating = Low or Moderate versus Credit-Rating = High:</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Case 2 split is not as good as Case 1 split.</a:t>
            </a:r>
          </a:p>
        </p:txBody>
      </p:sp>
      <p:grpSp>
        <p:nvGrpSpPr>
          <p:cNvPr id="6" name="Group 5"/>
          <p:cNvGrpSpPr/>
          <p:nvPr/>
        </p:nvGrpSpPr>
        <p:grpSpPr>
          <a:xfrm>
            <a:off x="990600" y="2158999"/>
            <a:ext cx="5791200" cy="2336801"/>
            <a:chOff x="257175" y="3035299"/>
            <a:chExt cx="5791200" cy="2336801"/>
          </a:xfrm>
        </p:grpSpPr>
        <p:sp>
          <p:nvSpPr>
            <p:cNvPr id="7" name="Line 18"/>
            <p:cNvSpPr>
              <a:spLocks noChangeShapeType="1"/>
            </p:cNvSpPr>
            <p:nvPr/>
          </p:nvSpPr>
          <p:spPr bwMode="auto">
            <a:xfrm flipH="1">
              <a:off x="2371725" y="3771900"/>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8" name="Line 19"/>
            <p:cNvSpPr>
              <a:spLocks noChangeShapeType="1"/>
            </p:cNvSpPr>
            <p:nvPr/>
          </p:nvSpPr>
          <p:spPr bwMode="auto">
            <a:xfrm>
              <a:off x="3676650" y="3781425"/>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9" name="Text Box 22"/>
            <p:cNvSpPr txBox="1">
              <a:spLocks noChangeArrowheads="1"/>
            </p:cNvSpPr>
            <p:nvPr/>
          </p:nvSpPr>
          <p:spPr bwMode="auto">
            <a:xfrm>
              <a:off x="257175" y="3962400"/>
              <a:ext cx="2895601" cy="307777"/>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400" b="1" dirty="0"/>
                <a:t>Credit-Rating=Low or moderate</a:t>
              </a:r>
            </a:p>
          </p:txBody>
        </p:sp>
        <p:sp>
          <p:nvSpPr>
            <p:cNvPr id="10" name="Text Box 23"/>
            <p:cNvSpPr txBox="1">
              <a:spLocks noChangeArrowheads="1"/>
            </p:cNvSpPr>
            <p:nvPr/>
          </p:nvSpPr>
          <p:spPr bwMode="auto">
            <a:xfrm>
              <a:off x="4191000" y="3962400"/>
              <a:ext cx="1857375" cy="307777"/>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400" b="1" dirty="0"/>
                <a:t>Credit-Rating=High</a:t>
              </a:r>
            </a:p>
          </p:txBody>
        </p:sp>
        <p:sp>
          <p:nvSpPr>
            <p:cNvPr id="11" name="Rectangle 10"/>
            <p:cNvSpPr/>
            <p:nvPr/>
          </p:nvSpPr>
          <p:spPr bwMode="auto">
            <a:xfrm>
              <a:off x="2945606" y="3035299"/>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 =</a:t>
              </a:r>
              <a:r>
                <a:rPr kumimoji="0" lang="en-US" sz="1400" b="1" i="0" u="none" strike="noStrike" cap="none" normalizeH="0" dirty="0">
                  <a:ln>
                    <a:noFill/>
                  </a:ln>
                  <a:solidFill>
                    <a:schemeClr val="bg1"/>
                  </a:solidFill>
                  <a:effectLst/>
                  <a:latin typeface="Arial" charset="0"/>
                </a:rPr>
                <a:t> ?</a:t>
              </a:r>
              <a:endParaRPr kumimoji="0" lang="en-US" sz="1400" b="1" i="0" u="none" strike="noStrike" cap="none" normalizeH="0" baseline="0" dirty="0">
                <a:ln>
                  <a:noFill/>
                </a:ln>
                <a:solidFill>
                  <a:schemeClr val="bg1"/>
                </a:solidFill>
                <a:effectLst/>
                <a:latin typeface="Arial" charset="0"/>
              </a:endParaRPr>
            </a:p>
          </p:txBody>
        </p:sp>
        <p:sp>
          <p:nvSpPr>
            <p:cNvPr id="12" name="Rectangle 11"/>
            <p:cNvSpPr/>
            <p:nvPr/>
          </p:nvSpPr>
          <p:spPr bwMode="auto">
            <a:xfrm>
              <a:off x="1659731" y="4616449"/>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latin typeface="Arial" charset="0"/>
                </a:rPr>
                <a:t>1</a:t>
              </a:r>
              <a:r>
                <a:rPr kumimoji="0" lang="en-US" sz="1100" b="1" i="0" u="none" strike="noStrike" cap="none" normalizeH="0" baseline="0" dirty="0">
                  <a:ln>
                    <a:noFill/>
                  </a:ln>
                  <a:solidFill>
                    <a:schemeClr val="bg1"/>
                  </a:solidFill>
                  <a:effectLst/>
                  <a:latin typeface="Arial" charset="0"/>
                </a:rPr>
                <a:t> Low Loan-Risk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rPr>
                <a:t> 1 High Loan Risk</a:t>
              </a:r>
            </a:p>
            <a:p>
              <a:pPr algn="ctr"/>
              <a:r>
                <a:rPr kumimoji="0" lang="en-US" sz="1100" b="1" i="0" u="none" strike="noStrike" cap="none" normalizeH="0" dirty="0">
                  <a:ln>
                    <a:noFill/>
                  </a:ln>
                  <a:solidFill>
                    <a:schemeClr val="bg1"/>
                  </a:solidFill>
                  <a:effectLst/>
                  <a:latin typeface="Arial" charset="0"/>
                </a:rPr>
                <a:t>Gini(</a:t>
              </a:r>
              <a:r>
                <a:rPr kumimoji="0" lang="en-US" sz="1100" b="1" i="1" u="none" strike="noStrike" cap="none" normalizeH="0" dirty="0">
                  <a:ln>
                    <a:noFill/>
                  </a:ln>
                  <a:solidFill>
                    <a:schemeClr val="bg1"/>
                  </a:solidFill>
                  <a:effectLst/>
                  <a:latin typeface="Arial" charset="0"/>
                </a:rPr>
                <a:t>q</a:t>
              </a:r>
              <a:r>
                <a:rPr kumimoji="0" lang="en-US" sz="1100" b="1" i="1" u="none" strike="noStrike" cap="none" normalizeH="0" baseline="-25000" dirty="0">
                  <a:ln>
                    <a:noFill/>
                  </a:ln>
                  <a:solidFill>
                    <a:schemeClr val="bg1"/>
                  </a:solidFill>
                  <a:effectLst/>
                  <a:latin typeface="Arial" charset="0"/>
                </a:rPr>
                <a:t>1</a:t>
              </a:r>
              <a:r>
                <a:rPr kumimoji="0" lang="en-US" sz="1100" b="1" i="0" u="none" strike="noStrike" cap="none" normalizeH="0" dirty="0">
                  <a:ln>
                    <a:noFill/>
                  </a:ln>
                  <a:solidFill>
                    <a:schemeClr val="bg1"/>
                  </a:solidFill>
                  <a:effectLst/>
                  <a:latin typeface="Arial" charset="0"/>
                </a:rPr>
                <a:t>) = 1/2</a:t>
              </a:r>
            </a:p>
          </p:txBody>
        </p:sp>
        <p:sp>
          <p:nvSpPr>
            <p:cNvPr id="13" name="Rectangle 12"/>
            <p:cNvSpPr/>
            <p:nvPr/>
          </p:nvSpPr>
          <p:spPr bwMode="auto">
            <a:xfrm>
              <a:off x="4269581" y="4654549"/>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bg1"/>
                  </a:solidFill>
                  <a:effectLst/>
                  <a:latin typeface="Arial" charset="0"/>
                </a:rPr>
                <a:t>0 Low Loan-Risk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rPr>
                <a:t> 1 High Loan Risk</a:t>
              </a:r>
            </a:p>
            <a:p>
              <a:pPr algn="ctr" eaLnBrk="0" fontAlgn="base" hangingPunct="0">
                <a:spcBef>
                  <a:spcPct val="0"/>
                </a:spcBef>
                <a:spcAft>
                  <a:spcPct val="0"/>
                </a:spcAft>
              </a:pPr>
              <a:r>
                <a:rPr lang="en-US" sz="1100" b="1" dirty="0">
                  <a:solidFill>
                    <a:schemeClr val="bg1"/>
                  </a:solidFill>
                  <a:latin typeface="Arial" charset="0"/>
                </a:rPr>
                <a:t>Gini(</a:t>
              </a:r>
              <a:r>
                <a:rPr lang="en-US" sz="1100" b="1" i="1" dirty="0">
                  <a:solidFill>
                    <a:schemeClr val="bg1"/>
                  </a:solidFill>
                  <a:latin typeface="Arial" charset="0"/>
                </a:rPr>
                <a:t>q</a:t>
              </a:r>
              <a:r>
                <a:rPr lang="en-US" sz="1100" b="1" i="1" baseline="-25000" dirty="0">
                  <a:solidFill>
                    <a:schemeClr val="bg1"/>
                  </a:solidFill>
                  <a:latin typeface="Arial" charset="0"/>
                </a:rPr>
                <a:t>2</a:t>
              </a:r>
              <a:r>
                <a:rPr lang="en-US" sz="1100" b="1" dirty="0">
                  <a:solidFill>
                    <a:schemeClr val="bg1"/>
                  </a:solidFill>
                  <a:latin typeface="Arial" charset="0"/>
                </a:rPr>
                <a:t>) = 0</a:t>
              </a:r>
              <a:endParaRPr kumimoji="0" lang="en-US" sz="1100" b="1" i="0" u="none" strike="noStrike" cap="none" normalizeH="0" baseline="0" dirty="0">
                <a:ln>
                  <a:noFill/>
                </a:ln>
                <a:solidFill>
                  <a:schemeClr val="bg1"/>
                </a:solidFill>
                <a:effectLst/>
                <a:latin typeface="Arial" charset="0"/>
              </a:endParaRPr>
            </a:p>
          </p:txBody>
        </p:sp>
      </p:grpSp>
      <p:graphicFrame>
        <p:nvGraphicFramePr>
          <p:cNvPr id="14" name="Object 13"/>
          <p:cNvGraphicFramePr>
            <a:graphicFrameLocks noChangeAspect="1"/>
          </p:cNvGraphicFramePr>
          <p:nvPr/>
        </p:nvGraphicFramePr>
        <p:xfrm>
          <a:off x="2616200" y="4876800"/>
          <a:ext cx="3779838" cy="806450"/>
        </p:xfrm>
        <a:graphic>
          <a:graphicData uri="http://schemas.openxmlformats.org/presentationml/2006/ole">
            <mc:AlternateContent xmlns:mc="http://schemas.openxmlformats.org/markup-compatibility/2006">
              <mc:Choice xmlns:v="urn:schemas-microsoft-com:vml" Requires="v">
                <p:oleObj name="Equation" r:id="rId2" imgW="2031840" imgH="431640" progId="Equation.3">
                  <p:embed/>
                </p:oleObj>
              </mc:Choice>
              <mc:Fallback>
                <p:oleObj name="Equation" r:id="rId2" imgW="2031840" imgH="431640" progId="Equation.3">
                  <p:embed/>
                  <p:pic>
                    <p:nvPicPr>
                      <p:cNvPr id="14" name="Object 13"/>
                      <p:cNvPicPr>
                        <a:picLocks noChangeAspect="1" noChangeArrowheads="1"/>
                      </p:cNvPicPr>
                      <p:nvPr/>
                    </p:nvPicPr>
                    <p:blipFill>
                      <a:blip r:embed="rId3"/>
                      <a:srcRect/>
                      <a:stretch>
                        <a:fillRect/>
                      </a:stretch>
                    </p:blipFill>
                    <p:spPr bwMode="auto">
                      <a:xfrm>
                        <a:off x="2616200" y="4876800"/>
                        <a:ext cx="377983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59</a:t>
            </a:fld>
            <a:endParaRPr lang="en-US"/>
          </a:p>
        </p:txBody>
      </p:sp>
    </p:spTree>
    <p:extLst>
      <p:ext uri="{BB962C8B-B14F-4D97-AF65-F5344CB8AC3E}">
        <p14:creationId xmlns:p14="http://schemas.microsoft.com/office/powerpoint/2010/main" val="1572295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p:txBody>
          <a:bodyPr/>
          <a:lstStyle/>
          <a:p>
            <a:r>
              <a:rPr lang="en-US" b="1" dirty="0"/>
              <a:t>Complete tree</a:t>
            </a:r>
            <a:r>
              <a:rPr lang="en-US" dirty="0"/>
              <a:t>:</a:t>
            </a:r>
          </a:p>
        </p:txBody>
      </p:sp>
      <p:sp>
        <p:nvSpPr>
          <p:cNvPr id="6" name="Oval 25"/>
          <p:cNvSpPr>
            <a:spLocks noChangeArrowheads="1"/>
          </p:cNvSpPr>
          <p:nvPr/>
        </p:nvSpPr>
        <p:spPr bwMode="auto">
          <a:xfrm>
            <a:off x="7496176" y="1571625"/>
            <a:ext cx="304800" cy="304800"/>
          </a:xfrm>
          <a:prstGeom prst="ellipse">
            <a:avLst/>
          </a:prstGeom>
          <a:solidFill>
            <a:schemeClr val="bg1">
              <a:lumMod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wrap="none" anchor="ctr"/>
          <a:lstStyle/>
          <a:p>
            <a:endParaRPr lang="en-US" dirty="0"/>
          </a:p>
        </p:txBody>
      </p:sp>
      <p:sp>
        <p:nvSpPr>
          <p:cNvPr id="7" name="Oval 26"/>
          <p:cNvSpPr>
            <a:spLocks noChangeArrowheads="1"/>
          </p:cNvSpPr>
          <p:nvPr/>
        </p:nvSpPr>
        <p:spPr bwMode="auto">
          <a:xfrm>
            <a:off x="7496176" y="2105025"/>
            <a:ext cx="304800" cy="304800"/>
          </a:xfrm>
          <a:prstGeom prst="ellipse">
            <a:avLst/>
          </a:prstGeom>
          <a:solidFill>
            <a:srgbClr val="00B050"/>
          </a:solidFill>
          <a:ln w="9525">
            <a:noFill/>
            <a:round/>
            <a:headEnd/>
            <a:tailEnd/>
          </a:ln>
          <a:effectLst>
            <a:outerShdw blurRad="50800" dist="38100" dir="5400000" algn="t" rotWithShape="0">
              <a:prstClr val="black">
                <a:alpha val="40000"/>
              </a:prstClr>
            </a:outerShdw>
          </a:effectLst>
          <a:scene3d>
            <a:camera prst="orthographicFront"/>
            <a:lightRig rig="threePt" dir="t"/>
          </a:scene3d>
          <a:sp3d>
            <a:bevelT w="63500" h="25400"/>
          </a:sp3d>
        </p:spPr>
        <p:txBody>
          <a:bodyPr wrap="none" anchor="ctr"/>
          <a:lstStyle/>
          <a:p>
            <a:endParaRPr lang="en-US" dirty="0"/>
          </a:p>
        </p:txBody>
      </p:sp>
      <p:sp>
        <p:nvSpPr>
          <p:cNvPr id="8" name="Text Box 27"/>
          <p:cNvSpPr txBox="1">
            <a:spLocks noChangeArrowheads="1"/>
          </p:cNvSpPr>
          <p:nvPr/>
        </p:nvSpPr>
        <p:spPr bwMode="auto">
          <a:xfrm>
            <a:off x="7800975" y="1524000"/>
            <a:ext cx="1266825" cy="1569660"/>
          </a:xfrm>
          <a:prstGeom prst="rect">
            <a:avLst/>
          </a:prstGeom>
          <a:noFill/>
          <a:ln w="9525">
            <a:noFill/>
            <a:miter lim="800000"/>
            <a:headEnd/>
            <a:tailEnd/>
          </a:ln>
          <a:effectLst/>
        </p:spPr>
        <p:txBody>
          <a:bodyPr wrap="square">
            <a:spAutoFit/>
          </a:bodyPr>
          <a:lstStyle/>
          <a:p>
            <a:pPr>
              <a:spcBef>
                <a:spcPct val="25000"/>
              </a:spcBef>
            </a:pPr>
            <a:r>
              <a:rPr lang="en-US" sz="1600" dirty="0"/>
              <a:t>Root</a:t>
            </a:r>
          </a:p>
          <a:p>
            <a:pPr>
              <a:spcBef>
                <a:spcPct val="25000"/>
              </a:spcBef>
            </a:pPr>
            <a:endParaRPr lang="en-US" sz="1600" dirty="0"/>
          </a:p>
          <a:p>
            <a:pPr>
              <a:spcBef>
                <a:spcPct val="25000"/>
              </a:spcBef>
            </a:pPr>
            <a:r>
              <a:rPr lang="en-US" sz="1600" dirty="0"/>
              <a:t>Leaf</a:t>
            </a:r>
          </a:p>
          <a:p>
            <a:pPr>
              <a:spcBef>
                <a:spcPct val="25000"/>
              </a:spcBef>
            </a:pPr>
            <a:endParaRPr lang="en-US" sz="1600" dirty="0"/>
          </a:p>
          <a:p>
            <a:pPr>
              <a:spcBef>
                <a:spcPct val="25000"/>
              </a:spcBef>
            </a:pPr>
            <a:r>
              <a:rPr lang="en-US" sz="1600" dirty="0"/>
              <a:t>Intermediate</a:t>
            </a:r>
          </a:p>
        </p:txBody>
      </p:sp>
      <p:sp>
        <p:nvSpPr>
          <p:cNvPr id="9" name="Text Box 57"/>
          <p:cNvSpPr txBox="1">
            <a:spLocks noChangeArrowheads="1"/>
          </p:cNvSpPr>
          <p:nvPr/>
        </p:nvSpPr>
        <p:spPr bwMode="auto">
          <a:xfrm>
            <a:off x="2963677" y="2313540"/>
            <a:ext cx="1301514" cy="276999"/>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t>Income </a:t>
            </a:r>
            <a:r>
              <a:rPr lang="en-US" sz="1200" b="1" dirty="0">
                <a:cs typeface="Arial" charset="0"/>
              </a:rPr>
              <a:t>≤ 27.5</a:t>
            </a:r>
          </a:p>
        </p:txBody>
      </p:sp>
      <p:sp>
        <p:nvSpPr>
          <p:cNvPr id="10" name="Text Box 62"/>
          <p:cNvSpPr txBox="1">
            <a:spLocks noChangeArrowheads="1"/>
          </p:cNvSpPr>
          <p:nvPr/>
        </p:nvSpPr>
        <p:spPr bwMode="auto">
          <a:xfrm>
            <a:off x="5260644" y="2320133"/>
            <a:ext cx="1375459" cy="276999"/>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US" sz="1200" b="1" dirty="0"/>
              <a:t>Income </a:t>
            </a:r>
            <a:r>
              <a:rPr lang="en-US" sz="1200" b="1" dirty="0">
                <a:cs typeface="Arial" charset="0"/>
              </a:rPr>
              <a:t>&gt; 27.5</a:t>
            </a:r>
          </a:p>
        </p:txBody>
      </p:sp>
      <p:sp>
        <p:nvSpPr>
          <p:cNvPr id="11" name="Rectangle 10"/>
          <p:cNvSpPr/>
          <p:nvPr/>
        </p:nvSpPr>
        <p:spPr bwMode="auto">
          <a:xfrm>
            <a:off x="3997559" y="1447800"/>
            <a:ext cx="1597818" cy="717551"/>
          </a:xfrm>
          <a:prstGeom prst="rect">
            <a:avLst/>
          </a:prstGeom>
          <a:solidFill>
            <a:schemeClr val="bg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 </a:t>
            </a:r>
          </a:p>
        </p:txBody>
      </p:sp>
      <p:sp>
        <p:nvSpPr>
          <p:cNvPr id="12" name="Rectangle 11"/>
          <p:cNvSpPr/>
          <p:nvPr/>
        </p:nvSpPr>
        <p:spPr bwMode="auto">
          <a:xfrm>
            <a:off x="2809876" y="2882900"/>
            <a:ext cx="1597818" cy="717551"/>
          </a:xfrm>
          <a:prstGeom prst="rect">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a:t>
            </a:r>
            <a:r>
              <a:rPr kumimoji="0" lang="en-US" sz="1400" b="1" i="0" u="none" strike="noStrike" cap="none" normalizeH="0" dirty="0">
                <a:ln>
                  <a:noFill/>
                </a:ln>
                <a:solidFill>
                  <a:schemeClr val="bg1"/>
                </a:solidFill>
                <a:effectLst/>
                <a:latin typeface="Arial" charset="0"/>
              </a:rPr>
              <a:t> = High</a:t>
            </a:r>
            <a:endParaRPr kumimoji="0" lang="en-US" sz="1400" b="1" i="0" u="none" strike="noStrike" cap="none" normalizeH="0" baseline="0" dirty="0">
              <a:ln>
                <a:noFill/>
              </a:ln>
              <a:solidFill>
                <a:schemeClr val="bg1"/>
              </a:solidFill>
              <a:effectLst/>
              <a:latin typeface="Arial" charset="0"/>
            </a:endParaRPr>
          </a:p>
        </p:txBody>
      </p:sp>
      <p:sp>
        <p:nvSpPr>
          <p:cNvPr id="13" name="Rectangle 12"/>
          <p:cNvSpPr/>
          <p:nvPr/>
        </p:nvSpPr>
        <p:spPr bwMode="auto">
          <a:xfrm>
            <a:off x="5279231" y="2882900"/>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Loan Risk =</a:t>
            </a:r>
            <a:r>
              <a:rPr kumimoji="0" lang="en-US" sz="1400" b="1" i="0" u="none" strike="noStrike" cap="none" normalizeH="0" dirty="0">
                <a:ln>
                  <a:noFill/>
                </a:ln>
                <a:solidFill>
                  <a:schemeClr val="bg1"/>
                </a:solidFill>
                <a:effectLst/>
                <a:latin typeface="Arial" charset="0"/>
              </a:rPr>
              <a:t> ?</a:t>
            </a:r>
            <a:endParaRPr kumimoji="0" lang="en-US" sz="1400" b="1" i="0" u="none" strike="noStrike" cap="none" normalizeH="0" baseline="0" dirty="0">
              <a:ln>
                <a:noFill/>
              </a:ln>
              <a:solidFill>
                <a:schemeClr val="bg1"/>
              </a:solidFill>
              <a:effectLst/>
              <a:latin typeface="Arial" charset="0"/>
            </a:endParaRPr>
          </a:p>
        </p:txBody>
      </p:sp>
      <p:cxnSp>
        <p:nvCxnSpPr>
          <p:cNvPr id="14" name="Straight Connector 13"/>
          <p:cNvCxnSpPr/>
          <p:nvPr/>
        </p:nvCxnSpPr>
        <p:spPr bwMode="auto">
          <a:xfrm rot="10800000" flipV="1">
            <a:off x="3617330" y="2188749"/>
            <a:ext cx="1166321" cy="678552"/>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cxnSp>
        <p:nvCxnSpPr>
          <p:cNvPr id="15" name="Straight Connector 14"/>
          <p:cNvCxnSpPr/>
          <p:nvPr/>
        </p:nvCxnSpPr>
        <p:spPr bwMode="auto">
          <a:xfrm rot="10800000" flipH="1" flipV="1">
            <a:off x="4796468" y="2180950"/>
            <a:ext cx="1166321" cy="678552"/>
          </a:xfrm>
          <a:prstGeom prst="line">
            <a:avLst/>
          </a:prstGeom>
          <a:solidFill>
            <a:schemeClr val="accent1"/>
          </a:solidFill>
          <a:ln w="12700" cap="flat" cmpd="sng" algn="ctr">
            <a:solidFill>
              <a:srgbClr val="0070C0"/>
            </a:solidFill>
            <a:prstDash val="solid"/>
            <a:round/>
            <a:headEnd type="none" w="med" len="med"/>
            <a:tailEnd type="triangle" w="med" len="med"/>
          </a:ln>
          <a:effectLst/>
        </p:spPr>
      </p:cxnSp>
      <p:sp>
        <p:nvSpPr>
          <p:cNvPr id="16" name="Line 18"/>
          <p:cNvSpPr>
            <a:spLocks noChangeShapeType="1"/>
          </p:cNvSpPr>
          <p:nvPr/>
        </p:nvSpPr>
        <p:spPr bwMode="auto">
          <a:xfrm flipH="1">
            <a:off x="4705350" y="3609976"/>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17" name="Line 19"/>
          <p:cNvSpPr>
            <a:spLocks noChangeShapeType="1"/>
          </p:cNvSpPr>
          <p:nvPr/>
        </p:nvSpPr>
        <p:spPr bwMode="auto">
          <a:xfrm>
            <a:off x="6010275" y="3619501"/>
            <a:ext cx="1295400" cy="838200"/>
          </a:xfrm>
          <a:prstGeom prst="line">
            <a:avLst/>
          </a:prstGeom>
          <a:noFill/>
          <a:ln w="9525">
            <a:solidFill>
              <a:schemeClr val="tx1"/>
            </a:solidFill>
            <a:round/>
            <a:headEnd/>
            <a:tailEnd type="triangle" w="med" len="med"/>
          </a:ln>
          <a:effectLst/>
        </p:spPr>
        <p:txBody>
          <a:bodyPr/>
          <a:lstStyle/>
          <a:p>
            <a:endParaRPr lang="en-US" dirty="0"/>
          </a:p>
        </p:txBody>
      </p:sp>
      <p:sp>
        <p:nvSpPr>
          <p:cNvPr id="18" name="Text Box 22"/>
          <p:cNvSpPr txBox="1">
            <a:spLocks noChangeArrowheads="1"/>
          </p:cNvSpPr>
          <p:nvPr/>
        </p:nvSpPr>
        <p:spPr bwMode="auto">
          <a:xfrm>
            <a:off x="3781425" y="3800476"/>
            <a:ext cx="1571625" cy="276999"/>
          </a:xfrm>
          <a:prstGeom prst="rect">
            <a:avLst/>
          </a:prstGeom>
          <a:noFill/>
          <a:ln w="9525">
            <a:solidFill>
              <a:schemeClr val="tx1"/>
            </a:solidFill>
            <a:miter lim="800000"/>
            <a:headEnd/>
            <a:tailEnd/>
          </a:ln>
          <a:effectLst/>
        </p:spPr>
        <p:txBody>
          <a:bodyPr wrap="square">
            <a:spAutoFit/>
          </a:bodyPr>
          <a:lstStyle/>
          <a:p>
            <a:pPr>
              <a:spcBef>
                <a:spcPct val="50000"/>
              </a:spcBef>
            </a:pPr>
            <a:r>
              <a:rPr lang="en-US" sz="1200" b="1" dirty="0"/>
              <a:t>Credit-Rating=Low</a:t>
            </a:r>
          </a:p>
        </p:txBody>
      </p:sp>
      <p:sp>
        <p:nvSpPr>
          <p:cNvPr id="19" name="Text Box 23"/>
          <p:cNvSpPr txBox="1">
            <a:spLocks noChangeArrowheads="1"/>
          </p:cNvSpPr>
          <p:nvPr/>
        </p:nvSpPr>
        <p:spPr bwMode="auto">
          <a:xfrm>
            <a:off x="6524625" y="3800477"/>
            <a:ext cx="2543175" cy="276999"/>
          </a:xfrm>
          <a:prstGeom prst="rect">
            <a:avLst/>
          </a:prstGeom>
          <a:noFill/>
          <a:ln w="9525">
            <a:solidFill>
              <a:schemeClr val="tx1"/>
            </a:solidFill>
            <a:miter lim="800000"/>
            <a:headEnd/>
            <a:tailEnd/>
          </a:ln>
          <a:effectLst/>
        </p:spPr>
        <p:txBody>
          <a:bodyPr wrap="square">
            <a:spAutoFit/>
          </a:bodyPr>
          <a:lstStyle/>
          <a:p>
            <a:pPr>
              <a:spcBef>
                <a:spcPct val="50000"/>
              </a:spcBef>
            </a:pPr>
            <a:r>
              <a:rPr lang="en-US" sz="1200" b="1" dirty="0"/>
              <a:t>Credit-Rating=Moderate or High</a:t>
            </a:r>
          </a:p>
        </p:txBody>
      </p:sp>
      <p:sp>
        <p:nvSpPr>
          <p:cNvPr id="20" name="Rectangle 19"/>
          <p:cNvSpPr/>
          <p:nvPr/>
        </p:nvSpPr>
        <p:spPr bwMode="auto">
          <a:xfrm>
            <a:off x="5279231" y="2873375"/>
            <a:ext cx="1597818" cy="717551"/>
          </a:xfrm>
          <a:prstGeom prst="rect">
            <a:avLst/>
          </a:prstGeom>
          <a:solidFill>
            <a:srgbClr val="CC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 </a:t>
            </a:r>
          </a:p>
        </p:txBody>
      </p:sp>
      <p:sp>
        <p:nvSpPr>
          <p:cNvPr id="21" name="Rectangle 20"/>
          <p:cNvSpPr/>
          <p:nvPr/>
        </p:nvSpPr>
        <p:spPr bwMode="auto">
          <a:xfrm>
            <a:off x="3993356" y="4454525"/>
            <a:ext cx="1597818" cy="717551"/>
          </a:xfrm>
          <a:prstGeom prst="rect">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dirty="0">
                <a:ln>
                  <a:noFill/>
                </a:ln>
                <a:solidFill>
                  <a:schemeClr val="bg1"/>
                </a:solidFill>
                <a:effectLst/>
                <a:latin typeface="Arial" charset="0"/>
              </a:rPr>
              <a:t>Loan Risk = High</a:t>
            </a:r>
            <a:endParaRPr kumimoji="0" lang="en-US" sz="1400" b="1" i="0" u="none" strike="noStrike" cap="none" normalizeH="0" baseline="0" dirty="0">
              <a:ln>
                <a:noFill/>
              </a:ln>
              <a:solidFill>
                <a:schemeClr val="bg1"/>
              </a:solidFill>
              <a:effectLst/>
              <a:latin typeface="Arial" charset="0"/>
            </a:endParaRPr>
          </a:p>
        </p:txBody>
      </p:sp>
      <p:sp>
        <p:nvSpPr>
          <p:cNvPr id="22" name="Rectangle 21"/>
          <p:cNvSpPr/>
          <p:nvPr/>
        </p:nvSpPr>
        <p:spPr bwMode="auto">
          <a:xfrm>
            <a:off x="6603206" y="4492625"/>
            <a:ext cx="1597818" cy="717551"/>
          </a:xfrm>
          <a:prstGeom prst="rect">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dirty="0">
                <a:ln>
                  <a:noFill/>
                </a:ln>
                <a:solidFill>
                  <a:schemeClr val="bg1"/>
                </a:solidFill>
                <a:effectLst/>
                <a:latin typeface="Arial" charset="0"/>
              </a:rPr>
              <a:t>Loan Risk = Low</a:t>
            </a:r>
            <a:endParaRPr kumimoji="0" lang="en-US" sz="1400" b="1" i="0" u="none" strike="noStrike" cap="none" normalizeH="0" baseline="0" dirty="0">
              <a:ln>
                <a:noFill/>
              </a:ln>
              <a:solidFill>
                <a:schemeClr val="bg1"/>
              </a:solidFill>
              <a:effectLst/>
              <a:latin typeface="Arial" charset="0"/>
            </a:endParaRPr>
          </a:p>
        </p:txBody>
      </p:sp>
      <p:sp>
        <p:nvSpPr>
          <p:cNvPr id="23" name="Oval 26"/>
          <p:cNvSpPr>
            <a:spLocks noChangeArrowheads="1"/>
          </p:cNvSpPr>
          <p:nvPr/>
        </p:nvSpPr>
        <p:spPr bwMode="auto">
          <a:xfrm>
            <a:off x="7496176" y="2714625"/>
            <a:ext cx="304800" cy="304800"/>
          </a:xfrm>
          <a:prstGeom prst="ellipse">
            <a:avLst/>
          </a:prstGeom>
          <a:solidFill>
            <a:srgbClr val="CC0000"/>
          </a:solidFill>
          <a:ln w="9525">
            <a:noFill/>
            <a:round/>
            <a:headEnd/>
            <a:tailEnd/>
          </a:ln>
          <a:effectLst>
            <a:outerShdw blurRad="50800" dist="38100" dir="5400000" algn="t" rotWithShape="0">
              <a:prstClr val="black">
                <a:alpha val="40000"/>
              </a:prstClr>
            </a:outerShdw>
          </a:effectLst>
          <a:scene3d>
            <a:camera prst="orthographicFront"/>
            <a:lightRig rig="threePt" dir="t"/>
          </a:scene3d>
          <a:sp3d>
            <a:bevelT w="63500" h="25400"/>
          </a:sp3d>
        </p:spPr>
        <p:txBody>
          <a:bodyPr wrap="none" anchor="ctr"/>
          <a:lstStyle/>
          <a:p>
            <a:endParaRPr lang="en-US" dirty="0"/>
          </a:p>
        </p:txBody>
      </p:sp>
      <p:pic>
        <p:nvPicPr>
          <p:cNvPr id="309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5" y="4457702"/>
            <a:ext cx="3824909" cy="1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60</a:t>
            </a:fld>
            <a:endParaRPr lang="en-US"/>
          </a:p>
        </p:txBody>
      </p:sp>
    </p:spTree>
    <p:extLst>
      <p:ext uri="{BB962C8B-B14F-4D97-AF65-F5344CB8AC3E}">
        <p14:creationId xmlns:p14="http://schemas.microsoft.com/office/powerpoint/2010/main" val="4184144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Gini Index (cont.)</a:t>
            </a:r>
          </a:p>
        </p:txBody>
      </p:sp>
      <p:sp>
        <p:nvSpPr>
          <p:cNvPr id="5" name="Content Placeholder 4"/>
          <p:cNvSpPr>
            <a:spLocks noGrp="1"/>
          </p:cNvSpPr>
          <p:nvPr>
            <p:ph sz="quarter" idx="1"/>
          </p:nvPr>
        </p:nvSpPr>
        <p:spPr>
          <a:xfrm>
            <a:off x="457200" y="1219200"/>
            <a:ext cx="8229600" cy="5105400"/>
          </a:xfrm>
        </p:spPr>
        <p:txBody>
          <a:bodyPr/>
          <a:lstStyle/>
          <a:p>
            <a:r>
              <a:rPr lang="en-US" dirty="0"/>
              <a:t>The tree achieves 100% accuracy on the training data set.</a:t>
            </a:r>
          </a:p>
          <a:p>
            <a:r>
              <a:rPr lang="en-US" dirty="0"/>
              <a:t>It may </a:t>
            </a:r>
            <a:r>
              <a:rPr lang="en-US" u="sng" dirty="0"/>
              <a:t>over fit</a:t>
            </a:r>
            <a:r>
              <a:rPr lang="en-US" dirty="0"/>
              <a:t> the training data instances.</a:t>
            </a:r>
          </a:p>
          <a:p>
            <a:r>
              <a:rPr lang="en-US" dirty="0"/>
              <a:t>Trees may be simplified by </a:t>
            </a:r>
            <a:r>
              <a:rPr lang="en-US" b="1" dirty="0"/>
              <a:t>pruning</a:t>
            </a:r>
            <a:r>
              <a:rPr lang="en-US" dirty="0"/>
              <a:t>:</a:t>
            </a:r>
          </a:p>
          <a:p>
            <a:pPr lvl="1"/>
            <a:r>
              <a:rPr lang="en-US" dirty="0"/>
              <a:t>Pre-pruning – Tree growing could be terminated when the number of instances in the node is </a:t>
            </a:r>
            <a:r>
              <a:rPr lang="en-US" u="sng" dirty="0"/>
              <a:t>less</a:t>
            </a:r>
            <a:r>
              <a:rPr lang="en-US" dirty="0"/>
              <a:t> than a </a:t>
            </a:r>
            <a:r>
              <a:rPr lang="en-US" u="sng" dirty="0"/>
              <a:t>pre-specified number</a:t>
            </a:r>
            <a:r>
              <a:rPr lang="en-US" dirty="0"/>
              <a:t>.</a:t>
            </a:r>
          </a:p>
          <a:p>
            <a:pPr lvl="1"/>
            <a:r>
              <a:rPr lang="en-US" dirty="0"/>
              <a:t>Post-pruning – Removing nodes or branches to improve the accuracy on the </a:t>
            </a:r>
            <a:r>
              <a:rPr lang="en-US" u="sng" dirty="0"/>
              <a:t>test samples</a:t>
            </a:r>
            <a:r>
              <a:rPr lang="en-US" dirty="0"/>
              <a:t>.</a:t>
            </a:r>
          </a:p>
          <a:p>
            <a:r>
              <a:rPr lang="en-US" dirty="0"/>
              <a:t>Observe that we have built a </a:t>
            </a:r>
            <a:r>
              <a:rPr lang="en-US" u="sng" dirty="0"/>
              <a:t>binary tree</a:t>
            </a:r>
            <a:r>
              <a:rPr lang="en-US" dirty="0"/>
              <a:t> where every non-leaf nodes have </a:t>
            </a:r>
            <a:r>
              <a:rPr lang="en-US" u="sng" dirty="0"/>
              <a:t>2 branches</a:t>
            </a:r>
            <a:r>
              <a:rPr lang="en-US" dirty="0"/>
              <a:t>.</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61</a:t>
            </a:fld>
            <a:endParaRPr lang="en-US"/>
          </a:p>
        </p:txBody>
      </p:sp>
    </p:spTree>
    <p:extLst>
      <p:ext uri="{BB962C8B-B14F-4D97-AF65-F5344CB8AC3E}">
        <p14:creationId xmlns:p14="http://schemas.microsoft.com/office/powerpoint/2010/main" val="1085844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in </a:t>
            </a:r>
            <a:r>
              <a:rPr lang="en-US" dirty="0" err="1"/>
              <a:t>Scikit</a:t>
            </a:r>
            <a:r>
              <a:rPr lang="en-US" dirty="0"/>
              <a:t> Lean</a:t>
            </a:r>
            <a:endParaRPr lang="en-SG" dirty="0"/>
          </a:p>
        </p:txBody>
      </p:sp>
      <p:sp>
        <p:nvSpPr>
          <p:cNvPr id="5" name="Content Placeholder 4"/>
          <p:cNvSpPr>
            <a:spLocks noGrp="1"/>
          </p:cNvSpPr>
          <p:nvPr>
            <p:ph sz="quarter" idx="1"/>
          </p:nvPr>
        </p:nvSpPr>
        <p:spPr>
          <a:xfrm>
            <a:off x="457200" y="1219200"/>
            <a:ext cx="8229600" cy="5257800"/>
          </a:xfrm>
        </p:spPr>
        <p:txBody>
          <a:bodyPr>
            <a:normAutofit/>
          </a:bodyPr>
          <a:lstStyle/>
          <a:p>
            <a:r>
              <a:rPr lang="en-US" dirty="0"/>
              <a:t>We can perform decision tree classification using </a:t>
            </a:r>
            <a:r>
              <a:rPr lang="en-US" dirty="0" err="1"/>
              <a:t>Scikit</a:t>
            </a:r>
            <a:r>
              <a:rPr lang="en-US" dirty="0"/>
              <a:t> </a:t>
            </a:r>
            <a:r>
              <a:rPr lang="en-US" dirty="0" err="1"/>
              <a:t>Learn’s</a:t>
            </a:r>
            <a:r>
              <a:rPr lang="en-US" dirty="0"/>
              <a:t> </a:t>
            </a:r>
            <a:r>
              <a:rPr lang="en-US" dirty="0" err="1">
                <a:solidFill>
                  <a:srgbClr val="0000FF"/>
                </a:solidFill>
                <a:latin typeface="Consolas" panose="020B0609020204030204" pitchFamily="49" charset="0"/>
              </a:rPr>
              <a:t>tree.DecisionTreeClassifier</a:t>
            </a:r>
            <a:r>
              <a:rPr lang="en-US" dirty="0"/>
              <a:t>.</a:t>
            </a:r>
          </a:p>
          <a:p>
            <a:r>
              <a:rPr lang="en-US" dirty="0"/>
              <a:t>However, this class cannot process categorical independent variables and thus we need to recode </a:t>
            </a:r>
            <a:r>
              <a:rPr lang="en-US" dirty="0" err="1"/>
              <a:t>CreditRating</a:t>
            </a:r>
            <a:r>
              <a:rPr lang="en-US" dirty="0"/>
              <a:t>:</a:t>
            </a:r>
          </a:p>
          <a:p>
            <a:pPr lvl="1"/>
            <a:r>
              <a:rPr lang="en-US" dirty="0"/>
              <a:t>Use </a:t>
            </a:r>
            <a:r>
              <a:rPr lang="en-US" u="sng" dirty="0"/>
              <a:t>one hot encoding</a:t>
            </a:r>
            <a:r>
              <a:rPr lang="en-US" dirty="0"/>
              <a:t> or </a:t>
            </a:r>
            <a:r>
              <a:rPr lang="en-US" u="sng" dirty="0"/>
              <a:t>one-of-K scheme</a:t>
            </a:r>
            <a:r>
              <a:rPr lang="en-US" dirty="0"/>
              <a:t>.</a:t>
            </a:r>
          </a:p>
          <a:p>
            <a:pPr lvl="1"/>
            <a:r>
              <a:rPr lang="en-US" dirty="0" err="1"/>
              <a:t>CreditRating</a:t>
            </a:r>
            <a:r>
              <a:rPr lang="en-US" dirty="0"/>
              <a:t> has three levels – Low, Moderate and High.</a:t>
            </a:r>
          </a:p>
          <a:p>
            <a:pPr lvl="1"/>
            <a:r>
              <a:rPr lang="en-US" dirty="0"/>
              <a:t>Thus, we will create three </a:t>
            </a:r>
            <a:r>
              <a:rPr lang="en-US" u="sng" dirty="0"/>
              <a:t>binary variables</a:t>
            </a:r>
            <a:r>
              <a:rPr lang="en-US" dirty="0"/>
              <a:t> – </a:t>
            </a:r>
            <a:r>
              <a:rPr lang="en-US" dirty="0" err="1"/>
              <a:t>CreditRatingLow</a:t>
            </a:r>
            <a:r>
              <a:rPr lang="en-US" dirty="0"/>
              <a:t>, </a:t>
            </a:r>
            <a:r>
              <a:rPr lang="en-US" dirty="0" err="1"/>
              <a:t>CreditRatingModerate</a:t>
            </a:r>
            <a:r>
              <a:rPr lang="en-US" dirty="0"/>
              <a:t> and </a:t>
            </a:r>
            <a:r>
              <a:rPr lang="en-US" dirty="0" err="1"/>
              <a:t>CreditRatingHigh</a:t>
            </a:r>
            <a:r>
              <a:rPr lang="en-US" dirty="0"/>
              <a:t>.</a:t>
            </a:r>
          </a:p>
          <a:p>
            <a:pPr lvl="1"/>
            <a:r>
              <a:rPr lang="en-US" dirty="0"/>
              <a:t>For each observation, only exactly one of these three variables will be set to 1.</a:t>
            </a:r>
          </a:p>
          <a:p>
            <a:r>
              <a:rPr lang="en-US" dirty="0"/>
              <a:t>Refer to sample source file </a:t>
            </a:r>
            <a:r>
              <a:rPr lang="en-US" dirty="0">
                <a:solidFill>
                  <a:srgbClr val="0000FF"/>
                </a:solidFill>
                <a:latin typeface="Consolas" panose="020B0609020204030204" pitchFamily="49" charset="0"/>
              </a:rPr>
              <a:t>src10</a:t>
            </a:r>
            <a:r>
              <a:rPr lang="en-US" dirty="0"/>
              <a:t> for the example.</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62</a:t>
            </a:fld>
            <a:endParaRPr lang="en-US"/>
          </a:p>
        </p:txBody>
      </p:sp>
    </p:spTree>
    <p:extLst>
      <p:ext uri="{BB962C8B-B14F-4D97-AF65-F5344CB8AC3E}">
        <p14:creationId xmlns:p14="http://schemas.microsoft.com/office/powerpoint/2010/main" val="2885035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in </a:t>
            </a:r>
            <a:r>
              <a:rPr lang="en-US" dirty="0" err="1"/>
              <a:t>Scikit</a:t>
            </a:r>
            <a:r>
              <a:rPr lang="en-US" dirty="0"/>
              <a:t> Lean (cont.)</a:t>
            </a:r>
            <a:endParaRPr lang="en-SG" dirty="0"/>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63</a:t>
            </a:fld>
            <a:endParaRPr lang="en-US"/>
          </a:p>
        </p:txBody>
      </p:sp>
      <p:pic>
        <p:nvPicPr>
          <p:cNvPr id="6" name="Picture 5"/>
          <p:cNvPicPr>
            <a:picLocks noChangeAspect="1"/>
          </p:cNvPicPr>
          <p:nvPr/>
        </p:nvPicPr>
        <p:blipFill rotWithShape="1">
          <a:blip r:embed="rId2"/>
          <a:srcRect l="30086" t="23955" r="34771" b="12495"/>
          <a:stretch/>
        </p:blipFill>
        <p:spPr>
          <a:xfrm>
            <a:off x="76200" y="1391455"/>
            <a:ext cx="4572000" cy="4648201"/>
          </a:xfrm>
          <a:prstGeom prst="rect">
            <a:avLst/>
          </a:prstGeom>
        </p:spPr>
      </p:pic>
      <p:pic>
        <p:nvPicPr>
          <p:cNvPr id="12" name="Picture 11"/>
          <p:cNvPicPr>
            <a:picLocks noChangeAspect="1"/>
          </p:cNvPicPr>
          <p:nvPr/>
        </p:nvPicPr>
        <p:blipFill>
          <a:blip r:embed="rId3">
            <a:clrChange>
              <a:clrFrom>
                <a:srgbClr val="FFFFFF"/>
              </a:clrFrom>
              <a:clrTo>
                <a:srgbClr val="FFFFFF">
                  <a:alpha val="0"/>
                </a:srgbClr>
              </a:clrTo>
            </a:clrChange>
          </a:blip>
          <a:stretch>
            <a:fillRect/>
          </a:stretch>
        </p:blipFill>
        <p:spPr>
          <a:xfrm>
            <a:off x="4343400" y="2286000"/>
            <a:ext cx="4642405" cy="2852060"/>
          </a:xfrm>
          <a:prstGeom prst="rect">
            <a:avLst/>
          </a:prstGeom>
        </p:spPr>
      </p:pic>
    </p:spTree>
    <p:extLst>
      <p:ext uri="{BB962C8B-B14F-4D97-AF65-F5344CB8AC3E}">
        <p14:creationId xmlns:p14="http://schemas.microsoft.com/office/powerpoint/2010/main" val="1673981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2" cstate="print"/>
          <a:srcRect/>
          <a:stretch>
            <a:fillRect/>
          </a:stretch>
        </p:blipFill>
        <p:spPr bwMode="auto">
          <a:xfrm>
            <a:off x="1866900" y="2128515"/>
            <a:ext cx="5562600" cy="31464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Classification Rule Generation</a:t>
            </a:r>
          </a:p>
        </p:txBody>
      </p:sp>
      <p:sp>
        <p:nvSpPr>
          <p:cNvPr id="5" name="Content Placeholder 4"/>
          <p:cNvSpPr>
            <a:spLocks noGrp="1"/>
          </p:cNvSpPr>
          <p:nvPr>
            <p:ph sz="quarter" idx="1"/>
          </p:nvPr>
        </p:nvSpPr>
        <p:spPr/>
        <p:txBody>
          <a:bodyPr/>
          <a:lstStyle/>
          <a:p>
            <a:r>
              <a:rPr lang="en-US" dirty="0"/>
              <a:t>Trace each path from the root node to a leaf node to generate a rule:</a:t>
            </a:r>
          </a:p>
        </p:txBody>
      </p:sp>
      <p:sp>
        <p:nvSpPr>
          <p:cNvPr id="6" name="Text Box 6"/>
          <p:cNvSpPr txBox="1">
            <a:spLocks noChangeArrowheads="1"/>
          </p:cNvSpPr>
          <p:nvPr/>
        </p:nvSpPr>
        <p:spPr bwMode="auto">
          <a:xfrm>
            <a:off x="1143000" y="5029200"/>
            <a:ext cx="7010400" cy="1069975"/>
          </a:xfrm>
          <a:prstGeom prst="rect">
            <a:avLst/>
          </a:prstGeom>
          <a:solidFill>
            <a:schemeClr val="accent1"/>
          </a:solidFill>
          <a:ln w="9525">
            <a:noFill/>
            <a:miter lim="800000"/>
            <a:headEnd/>
            <a:tailEnd/>
          </a:ln>
          <a:effectLst/>
        </p:spPr>
        <p:txBody>
          <a:bodyPr wrap="square">
            <a:spAutoFit/>
          </a:bodyPr>
          <a:lstStyle/>
          <a:p>
            <a:pPr>
              <a:spcBef>
                <a:spcPct val="50000"/>
              </a:spcBef>
            </a:pPr>
            <a:r>
              <a:rPr lang="en-US" sz="1600" dirty="0">
                <a:solidFill>
                  <a:schemeClr val="bg1"/>
                </a:solidFill>
              </a:rPr>
              <a:t>If Income </a:t>
            </a:r>
            <a:r>
              <a:rPr lang="en-US" sz="1600" dirty="0">
                <a:solidFill>
                  <a:schemeClr val="bg1"/>
                </a:solidFill>
                <a:cs typeface="Arial" charset="0"/>
              </a:rPr>
              <a:t>≤ 27.5, then Loan-Risk = High</a:t>
            </a:r>
          </a:p>
          <a:p>
            <a:pPr>
              <a:spcBef>
                <a:spcPct val="50000"/>
              </a:spcBef>
            </a:pPr>
            <a:r>
              <a:rPr lang="en-US" sz="1600" dirty="0">
                <a:solidFill>
                  <a:schemeClr val="bg1"/>
                </a:solidFill>
                <a:cs typeface="Arial" charset="0"/>
              </a:rPr>
              <a:t>Else if Income &gt; 27.5 and Credit-Rating=Low, then Loan-Risk = High</a:t>
            </a:r>
          </a:p>
          <a:p>
            <a:pPr>
              <a:spcBef>
                <a:spcPct val="50000"/>
              </a:spcBef>
            </a:pPr>
            <a:r>
              <a:rPr lang="en-US" sz="1600" dirty="0">
                <a:solidFill>
                  <a:schemeClr val="bg1"/>
                </a:solidFill>
                <a:cs typeface="Arial" charset="0"/>
              </a:rPr>
              <a:t>Else if Income </a:t>
            </a:r>
            <a:r>
              <a:rPr lang="en-US" sz="1600" dirty="0">
                <a:solidFill>
                  <a:schemeClr val="bg1"/>
                </a:solidFill>
              </a:rPr>
              <a:t>&gt; 27.5 and Credit-Rating= Moderate or High, then Loan-Risk = Low</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64</a:t>
            </a:fld>
            <a:endParaRPr lang="en-US"/>
          </a:p>
        </p:txBody>
      </p:sp>
    </p:spTree>
    <p:extLst>
      <p:ext uri="{BB962C8B-B14F-4D97-AF65-F5344CB8AC3E}">
        <p14:creationId xmlns:p14="http://schemas.microsoft.com/office/powerpoint/2010/main" val="209823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65</a:t>
            </a:fld>
            <a:endParaRPr lang="en-US"/>
          </a:p>
        </p:txBody>
      </p:sp>
      <p:sp>
        <p:nvSpPr>
          <p:cNvPr id="5" name="Content Placeholder 4"/>
          <p:cNvSpPr>
            <a:spLocks noGrp="1"/>
          </p:cNvSpPr>
          <p:nvPr>
            <p:ph sz="quarter" idx="1"/>
          </p:nvPr>
        </p:nvSpPr>
        <p:spPr>
          <a:xfrm>
            <a:off x="457200" y="1143000"/>
            <a:ext cx="8229600" cy="5213350"/>
          </a:xfrm>
        </p:spPr>
        <p:txBody>
          <a:bodyPr>
            <a:normAutofit/>
          </a:bodyPr>
          <a:lstStyle/>
          <a:p>
            <a:r>
              <a:rPr lang="en-US" dirty="0"/>
              <a:t>Linear regression can be used to perform regression analysis using one or more independent variables.</a:t>
            </a:r>
          </a:p>
          <a:p>
            <a:r>
              <a:rPr lang="en-US" dirty="0"/>
              <a:t>Categorical independent variables can be used in linear regression through appropriate dummy variable encoding.</a:t>
            </a:r>
          </a:p>
          <a:p>
            <a:r>
              <a:rPr lang="en-US" dirty="0"/>
              <a:t>Decision tree can be used to perform classification analysis.</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555" t="11111" r="11112" b="11111"/>
          <a:stretch/>
        </p:blipFill>
        <p:spPr>
          <a:xfrm>
            <a:off x="7924800" y="76200"/>
            <a:ext cx="1143000" cy="1066800"/>
          </a:xfrm>
          <a:prstGeom prst="rect">
            <a:avLst/>
          </a:prstGeom>
        </p:spPr>
      </p:pic>
    </p:spTree>
    <p:extLst>
      <p:ext uri="{BB962C8B-B14F-4D97-AF65-F5344CB8AC3E}">
        <p14:creationId xmlns:p14="http://schemas.microsoft.com/office/powerpoint/2010/main" val="14036273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1421" y="1874043"/>
            <a:ext cx="5441157" cy="3627438"/>
          </a:xfrm>
          <a:prstGeom prst="rect">
            <a:avLst/>
          </a:prstGeom>
        </p:spPr>
      </p:pic>
      <p:sp>
        <p:nvSpPr>
          <p:cNvPr id="2" name="Title 1"/>
          <p:cNvSpPr>
            <a:spLocks noGrp="1"/>
          </p:cNvSpPr>
          <p:nvPr>
            <p:ph type="title"/>
          </p:nvPr>
        </p:nvSpPr>
        <p:spPr/>
        <p:txBody>
          <a:bodyPr/>
          <a:lstStyle/>
          <a:p>
            <a:r>
              <a:rPr lang="en-US" dirty="0"/>
              <a:t>Q&amp;A</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66</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3" name="Footer Placeholder 2"/>
          <p:cNvSpPr>
            <a:spLocks noGrp="1"/>
          </p:cNvSpPr>
          <p:nvPr>
            <p:ph type="ftr" sz="quarter" idx="11"/>
          </p:nvPr>
        </p:nvSpPr>
        <p:spPr/>
        <p:txBody>
          <a:bodyPr/>
          <a:lstStyle/>
          <a:p>
            <a:r>
              <a:rPr lang="en-US"/>
              <a:t>IS4151/IS5451 (AY 24/25 S2) Lecture 10 – Machine Learning for IoT Data (I)</a:t>
            </a:r>
          </a:p>
        </p:txBody>
      </p:sp>
      <p:sp>
        <p:nvSpPr>
          <p:cNvPr id="4" name="Slide Number Placeholder 3"/>
          <p:cNvSpPr>
            <a:spLocks noGrp="1"/>
          </p:cNvSpPr>
          <p:nvPr>
            <p:ph type="sldNum" sz="quarter" idx="12"/>
          </p:nvPr>
        </p:nvSpPr>
        <p:spPr/>
        <p:txBody>
          <a:bodyPr/>
          <a:lstStyle/>
          <a:p>
            <a:fld id="{2F424A89-909B-4BA1-940E-23EAC9404E56}" type="slidenum">
              <a:rPr lang="en-US" smtClean="0"/>
              <a:pPr/>
              <a:t>67</a:t>
            </a:fld>
            <a:endParaRPr lang="en-US"/>
          </a:p>
        </p:txBody>
      </p:sp>
      <p:sp>
        <p:nvSpPr>
          <p:cNvPr id="5" name="Content Placeholder 4"/>
          <p:cNvSpPr>
            <a:spLocks noGrp="1"/>
          </p:cNvSpPr>
          <p:nvPr>
            <p:ph sz="quarter" idx="1"/>
          </p:nvPr>
        </p:nvSpPr>
        <p:spPr>
          <a:xfrm>
            <a:off x="457200" y="1219200"/>
            <a:ext cx="8229600" cy="5137150"/>
          </a:xfrm>
        </p:spPr>
        <p:txBody>
          <a:bodyPr/>
          <a:lstStyle/>
          <a:p>
            <a:r>
              <a:rPr lang="en-US" dirty="0"/>
              <a:t>Learn about:</a:t>
            </a:r>
          </a:p>
          <a:p>
            <a:pPr lvl="1"/>
            <a:r>
              <a:rPr lang="en-US" dirty="0"/>
              <a:t>How to perform prediction with probabilistic classification.</a:t>
            </a:r>
          </a:p>
          <a:p>
            <a:pPr lvl="1"/>
            <a:r>
              <a:rPr lang="en-US" dirty="0"/>
              <a:t>How to perform prediction with advanced classifiers.</a:t>
            </a:r>
          </a:p>
          <a:p>
            <a:pPr lvl="1"/>
            <a:r>
              <a:rPr lang="en-US" dirty="0"/>
              <a:t>How to perform segmentation with                          clustering.</a:t>
            </a: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000" t="5999" r="2000" b="6001"/>
          <a:stretch/>
        </p:blipFill>
        <p:spPr>
          <a:xfrm>
            <a:off x="7924801" y="52704"/>
            <a:ext cx="1143000" cy="1047750"/>
          </a:xfrm>
          <a:prstGeom prst="rect">
            <a:avLst/>
          </a:prstGeom>
        </p:spPr>
      </p:pic>
      <p:grpSp>
        <p:nvGrpSpPr>
          <p:cNvPr id="20" name="Group 19">
            <a:extLst>
              <a:ext uri="{FF2B5EF4-FFF2-40B4-BE49-F238E27FC236}">
                <a16:creationId xmlns:a16="http://schemas.microsoft.com/office/drawing/2014/main" id="{F63AF43F-D68A-68E1-36DC-3CAFFD0F916D}"/>
              </a:ext>
            </a:extLst>
          </p:cNvPr>
          <p:cNvGrpSpPr/>
          <p:nvPr/>
        </p:nvGrpSpPr>
        <p:grpSpPr>
          <a:xfrm>
            <a:off x="5486400" y="3088655"/>
            <a:ext cx="3547799" cy="3168000"/>
            <a:chOff x="3657600" y="2286000"/>
            <a:chExt cx="3547799" cy="3168000"/>
          </a:xfrm>
        </p:grpSpPr>
        <p:sp>
          <p:nvSpPr>
            <p:cNvPr id="21" name="Rectangle 20">
              <a:extLst>
                <a:ext uri="{FF2B5EF4-FFF2-40B4-BE49-F238E27FC236}">
                  <a16:creationId xmlns:a16="http://schemas.microsoft.com/office/drawing/2014/main" id="{8FB1204B-9F14-EAA6-F594-32711B264A5B}"/>
                </a:ext>
              </a:extLst>
            </p:cNvPr>
            <p:cNvSpPr>
              <a:spLocks noChangeArrowheads="1"/>
            </p:cNvSpPr>
            <p:nvPr/>
          </p:nvSpPr>
          <p:spPr bwMode="auto">
            <a:xfrm>
              <a:off x="3657601" y="5239106"/>
              <a:ext cx="3547798" cy="214894"/>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wrap="none" anchor="ctr"/>
            <a:lstStyle/>
            <a:p>
              <a:pPr algn="ctr">
                <a:defRPr/>
              </a:pPr>
              <a:r>
                <a:rPr lang="en-US" sz="1000" b="1" dirty="0"/>
                <a:t>Introduction to Artificial Intelligence of Things</a:t>
              </a:r>
            </a:p>
          </p:txBody>
        </p:sp>
        <p:sp>
          <p:nvSpPr>
            <p:cNvPr id="24" name="Text Box 10">
              <a:extLst>
                <a:ext uri="{FF2B5EF4-FFF2-40B4-BE49-F238E27FC236}">
                  <a16:creationId xmlns:a16="http://schemas.microsoft.com/office/drawing/2014/main" id="{3B44064C-BD68-BCA6-D859-A074E4816864}"/>
                </a:ext>
              </a:extLst>
            </p:cNvPr>
            <p:cNvSpPr txBox="1">
              <a:spLocks noChangeArrowheads="1"/>
            </p:cNvSpPr>
            <p:nvPr/>
          </p:nvSpPr>
          <p:spPr bwMode="auto">
            <a:xfrm rot="5400000" flipV="1">
              <a:off x="5304559" y="3068221"/>
              <a:ext cx="214895" cy="3040971"/>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Architecture, Design and Protocols</a:t>
              </a:r>
            </a:p>
          </p:txBody>
        </p:sp>
        <p:sp>
          <p:nvSpPr>
            <p:cNvPr id="25" name="Text Box 10">
              <a:extLst>
                <a:ext uri="{FF2B5EF4-FFF2-40B4-BE49-F238E27FC236}">
                  <a16:creationId xmlns:a16="http://schemas.microsoft.com/office/drawing/2014/main" id="{04D6783B-4866-4B1C-F303-12AD5B0CAC12}"/>
                </a:ext>
              </a:extLst>
            </p:cNvPr>
            <p:cNvSpPr txBox="1">
              <a:spLocks noChangeArrowheads="1"/>
            </p:cNvSpPr>
            <p:nvPr/>
          </p:nvSpPr>
          <p:spPr bwMode="auto">
            <a:xfrm rot="5400000" flipV="1">
              <a:off x="5304559" y="3354002"/>
              <a:ext cx="214895" cy="3040970"/>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Pervasive Computing</a:t>
              </a:r>
            </a:p>
          </p:txBody>
        </p:sp>
        <p:sp>
          <p:nvSpPr>
            <p:cNvPr id="26" name="Rectangle 25">
              <a:extLst>
                <a:ext uri="{FF2B5EF4-FFF2-40B4-BE49-F238E27FC236}">
                  <a16:creationId xmlns:a16="http://schemas.microsoft.com/office/drawing/2014/main" id="{81C2E845-5F3A-D0C3-6388-0D6C30368DF7}"/>
                </a:ext>
              </a:extLst>
            </p:cNvPr>
            <p:cNvSpPr/>
            <p:nvPr/>
          </p:nvSpPr>
          <p:spPr>
            <a:xfrm>
              <a:off x="3930508" y="2500752"/>
              <a:ext cx="1590735"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IoT Development</a:t>
              </a:r>
              <a:endParaRPr lang="en-SG" sz="1000" dirty="0">
                <a:solidFill>
                  <a:srgbClr val="0000FF"/>
                </a:solidFill>
              </a:endParaRPr>
            </a:p>
          </p:txBody>
        </p:sp>
        <p:sp>
          <p:nvSpPr>
            <p:cNvPr id="27" name="AutoShape 13">
              <a:extLst>
                <a:ext uri="{FF2B5EF4-FFF2-40B4-BE49-F238E27FC236}">
                  <a16:creationId xmlns:a16="http://schemas.microsoft.com/office/drawing/2014/main" id="{F7E21C27-4C58-B8B4-045D-9FE96AD324F2}"/>
                </a:ext>
              </a:extLst>
            </p:cNvPr>
            <p:cNvSpPr>
              <a:spLocks noChangeArrowheads="1"/>
            </p:cNvSpPr>
            <p:nvPr/>
          </p:nvSpPr>
          <p:spPr bwMode="auto">
            <a:xfrm>
              <a:off x="3657600" y="2286000"/>
              <a:ext cx="3547799" cy="170892"/>
            </a:xfrm>
            <a:prstGeom prst="triangle">
              <a:avLst>
                <a:gd name="adj" fmla="val 50000"/>
              </a:avLst>
            </a:prstGeom>
            <a:solidFill>
              <a:srgbClr val="EAEAEA"/>
            </a:solidFill>
            <a:ln w="9525">
              <a:solidFill>
                <a:schemeClr val="tx1"/>
              </a:solidFill>
              <a:miter lim="800000"/>
              <a:headEnd/>
              <a:tailEnd/>
            </a:ln>
            <a:effectLst/>
            <a:scene3d>
              <a:camera prst="orthographicFront"/>
              <a:lightRig rig="threePt" dir="t"/>
            </a:scene3d>
            <a:sp3d>
              <a:bevelT/>
            </a:sp3d>
          </p:spPr>
          <p:txBody>
            <a:bodyPr wrap="none" lIns="3600" tIns="3600" rIns="3600" bIns="3600" anchor="ctr"/>
            <a:lstStyle/>
            <a:p>
              <a:pPr algn="ctr">
                <a:defRPr/>
              </a:pPr>
              <a:endParaRPr lang="en-US" sz="1000" b="1" dirty="0"/>
            </a:p>
          </p:txBody>
        </p:sp>
        <p:sp>
          <p:nvSpPr>
            <p:cNvPr id="28" name="Rectangle 27">
              <a:extLst>
                <a:ext uri="{FF2B5EF4-FFF2-40B4-BE49-F238E27FC236}">
                  <a16:creationId xmlns:a16="http://schemas.microsoft.com/office/drawing/2014/main" id="{5F4E0BC7-BAE7-2884-D8AE-30748BDBE217}"/>
                </a:ext>
              </a:extLst>
            </p:cNvPr>
            <p:cNvSpPr/>
            <p:nvPr/>
          </p:nvSpPr>
          <p:spPr>
            <a:xfrm>
              <a:off x="3820636" y="4404647"/>
              <a:ext cx="3189829" cy="765133"/>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8000" rtlCol="0" anchor="b" anchorCtr="0"/>
            <a:lstStyle/>
            <a:p>
              <a:pPr algn="ctr"/>
              <a:r>
                <a:rPr lang="en-US" sz="1000" dirty="0">
                  <a:solidFill>
                    <a:srgbClr val="0000FF"/>
                  </a:solidFill>
                </a:rPr>
                <a:t>Technical Concepts</a:t>
              </a:r>
              <a:endParaRPr lang="en-SG" sz="1000" dirty="0">
                <a:solidFill>
                  <a:srgbClr val="0000FF"/>
                </a:solidFill>
              </a:endParaRPr>
            </a:p>
          </p:txBody>
        </p:sp>
        <p:sp>
          <p:nvSpPr>
            <p:cNvPr id="29" name="Text Box 10">
              <a:extLst>
                <a:ext uri="{FF2B5EF4-FFF2-40B4-BE49-F238E27FC236}">
                  <a16:creationId xmlns:a16="http://schemas.microsoft.com/office/drawing/2014/main" id="{AE02C035-2662-9A87-EF45-E3D03EE93F28}"/>
                </a:ext>
              </a:extLst>
            </p:cNvPr>
            <p:cNvSpPr txBox="1">
              <a:spLocks noChangeArrowheads="1"/>
            </p:cNvSpPr>
            <p:nvPr/>
          </p:nvSpPr>
          <p:spPr bwMode="auto">
            <a:xfrm flipV="1">
              <a:off x="400075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Microcontroller</a:t>
              </a:r>
            </a:p>
          </p:txBody>
        </p:sp>
        <p:sp>
          <p:nvSpPr>
            <p:cNvPr id="30" name="Text Box 10">
              <a:extLst>
                <a:ext uri="{FF2B5EF4-FFF2-40B4-BE49-F238E27FC236}">
                  <a16:creationId xmlns:a16="http://schemas.microsoft.com/office/drawing/2014/main" id="{15EE0274-16DE-3E1B-E2C1-407C9D80113F}"/>
                </a:ext>
              </a:extLst>
            </p:cNvPr>
            <p:cNvSpPr txBox="1">
              <a:spLocks noChangeArrowheads="1"/>
            </p:cNvSpPr>
            <p:nvPr/>
          </p:nvSpPr>
          <p:spPr bwMode="auto">
            <a:xfrm flipV="1">
              <a:off x="4376448"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Single-board Computer</a:t>
              </a:r>
            </a:p>
          </p:txBody>
        </p:sp>
        <p:sp>
          <p:nvSpPr>
            <p:cNvPr id="31" name="Text Box 10">
              <a:extLst>
                <a:ext uri="{FF2B5EF4-FFF2-40B4-BE49-F238E27FC236}">
                  <a16:creationId xmlns:a16="http://schemas.microsoft.com/office/drawing/2014/main" id="{74FDC24A-19EE-0B2F-48B4-FEDFEAE08E00}"/>
                </a:ext>
              </a:extLst>
            </p:cNvPr>
            <p:cNvSpPr txBox="1">
              <a:spLocks noChangeArrowheads="1"/>
            </p:cNvSpPr>
            <p:nvPr/>
          </p:nvSpPr>
          <p:spPr bwMode="auto">
            <a:xfrm flipV="1">
              <a:off x="4759227"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Backend Integration</a:t>
              </a:r>
            </a:p>
          </p:txBody>
        </p:sp>
        <p:sp>
          <p:nvSpPr>
            <p:cNvPr id="32" name="Text Box 10">
              <a:extLst>
                <a:ext uri="{FF2B5EF4-FFF2-40B4-BE49-F238E27FC236}">
                  <a16:creationId xmlns:a16="http://schemas.microsoft.com/office/drawing/2014/main" id="{FD1D2C62-7910-D7DE-1CCE-1A20EEEA401B}"/>
                </a:ext>
              </a:extLst>
            </p:cNvPr>
            <p:cNvSpPr txBox="1">
              <a:spLocks noChangeArrowheads="1"/>
            </p:cNvSpPr>
            <p:nvPr/>
          </p:nvSpPr>
          <p:spPr bwMode="auto">
            <a:xfrm flipV="1">
              <a:off x="5142006" y="2573852"/>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Android Development for IoT</a:t>
              </a:r>
            </a:p>
          </p:txBody>
        </p:sp>
        <p:sp>
          <p:nvSpPr>
            <p:cNvPr id="33" name="Text Box 10">
              <a:extLst>
                <a:ext uri="{FF2B5EF4-FFF2-40B4-BE49-F238E27FC236}">
                  <a16:creationId xmlns:a16="http://schemas.microsoft.com/office/drawing/2014/main" id="{2EAE7A69-6B8B-1304-1162-72ACB02F81A1}"/>
                </a:ext>
              </a:extLst>
            </p:cNvPr>
            <p:cNvSpPr txBox="1">
              <a:spLocks noChangeArrowheads="1"/>
            </p:cNvSpPr>
            <p:nvPr/>
          </p:nvSpPr>
          <p:spPr bwMode="auto">
            <a:xfrm flipV="1">
              <a:off x="5723901" y="2573852"/>
              <a:ext cx="311894" cy="1602635"/>
            </a:xfrm>
            <a:prstGeom prst="rect">
              <a:avLst/>
            </a:prstGeom>
            <a:solidFill>
              <a:schemeClr val="tx2"/>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IoT Data Preprocessing</a:t>
              </a:r>
            </a:p>
          </p:txBody>
        </p:sp>
        <p:sp>
          <p:nvSpPr>
            <p:cNvPr id="34" name="Text Box 10">
              <a:extLst>
                <a:ext uri="{FF2B5EF4-FFF2-40B4-BE49-F238E27FC236}">
                  <a16:creationId xmlns:a16="http://schemas.microsoft.com/office/drawing/2014/main" id="{B23222DB-76DD-DB6E-DB1C-D706B960CD2A}"/>
                </a:ext>
              </a:extLst>
            </p:cNvPr>
            <p:cNvSpPr txBox="1">
              <a:spLocks noChangeArrowheads="1"/>
            </p:cNvSpPr>
            <p:nvPr/>
          </p:nvSpPr>
          <p:spPr bwMode="auto">
            <a:xfrm flipV="1">
              <a:off x="6113769" y="2577713"/>
              <a:ext cx="311894" cy="1602635"/>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Machine Learning for IoT Data</a:t>
              </a:r>
            </a:p>
          </p:txBody>
        </p:sp>
        <p:sp>
          <p:nvSpPr>
            <p:cNvPr id="35" name="Text Box 10">
              <a:extLst>
                <a:ext uri="{FF2B5EF4-FFF2-40B4-BE49-F238E27FC236}">
                  <a16:creationId xmlns:a16="http://schemas.microsoft.com/office/drawing/2014/main" id="{6D02DC2B-B390-DF9C-E191-9E6B9D29440E}"/>
                </a:ext>
              </a:extLst>
            </p:cNvPr>
            <p:cNvSpPr txBox="1">
              <a:spLocks noChangeArrowheads="1"/>
            </p:cNvSpPr>
            <p:nvPr/>
          </p:nvSpPr>
          <p:spPr bwMode="auto">
            <a:xfrm flipV="1">
              <a:off x="6503637" y="2584991"/>
              <a:ext cx="311894" cy="1602635"/>
            </a:xfrm>
            <a:prstGeom prst="rect">
              <a:avLst/>
            </a:prstGeom>
            <a:solidFill>
              <a:srgbClr val="EAEAEA"/>
            </a:solidFill>
            <a:ln w="9525">
              <a:solidFill>
                <a:schemeClr val="tx1"/>
              </a:solidFill>
              <a:miter lim="800000"/>
              <a:headEnd/>
              <a:tailEnd/>
            </a:ln>
            <a:effectLst/>
            <a:scene3d>
              <a:camera prst="orthographicFront"/>
              <a:lightRig rig="threePt" dir="t"/>
            </a:scene3d>
            <a:sp3d>
              <a:bevelT/>
            </a:sp3d>
          </p:spPr>
          <p:txBody>
            <a:bodyPr vert="eaVert" anchor="ctr"/>
            <a:lstStyle/>
            <a:p>
              <a:pPr algn="ctr">
                <a:defRPr/>
              </a:pPr>
              <a:r>
                <a:rPr lang="en-US" sz="1000" b="1" dirty="0"/>
                <a:t>Computer Vision for IoT</a:t>
              </a:r>
            </a:p>
          </p:txBody>
        </p:sp>
        <p:sp>
          <p:nvSpPr>
            <p:cNvPr id="36" name="Rectangle 35">
              <a:extLst>
                <a:ext uri="{FF2B5EF4-FFF2-40B4-BE49-F238E27FC236}">
                  <a16:creationId xmlns:a16="http://schemas.microsoft.com/office/drawing/2014/main" id="{FC80CC23-DC2C-CE72-D668-C83A34FE92E5}"/>
                </a:ext>
              </a:extLst>
            </p:cNvPr>
            <p:cNvSpPr/>
            <p:nvPr/>
          </p:nvSpPr>
          <p:spPr>
            <a:xfrm>
              <a:off x="5653651" y="2500752"/>
              <a:ext cx="1239854" cy="1857394"/>
            </a:xfrm>
            <a:prstGeom prst="rect">
              <a:avLst/>
            </a:prstGeom>
            <a:noFill/>
            <a:ln w="254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bIns="18000" rtlCol="0" anchor="b" anchorCtr="0"/>
            <a:lstStyle/>
            <a:p>
              <a:pPr algn="ctr"/>
              <a:r>
                <a:rPr lang="en-US" sz="1000" dirty="0">
                  <a:solidFill>
                    <a:srgbClr val="0000FF"/>
                  </a:solidFill>
                </a:rPr>
                <a:t>AI Machine Learning</a:t>
              </a:r>
              <a:endParaRPr lang="en-SG" sz="1000" dirty="0">
                <a:solidFill>
                  <a:srgbClr val="0000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CAD7-FC33-6120-7ECA-2FA1734ACEF5}"/>
              </a:ext>
            </a:extLst>
          </p:cNvPr>
          <p:cNvSpPr>
            <a:spLocks noGrp="1"/>
          </p:cNvSpPr>
          <p:nvPr>
            <p:ph type="title"/>
          </p:nvPr>
        </p:nvSpPr>
        <p:spPr/>
        <p:txBody>
          <a:bodyPr/>
          <a:lstStyle/>
          <a:p>
            <a:r>
              <a:rPr lang="en-US" dirty="0"/>
              <a:t>Application of Regression to IoT Data</a:t>
            </a:r>
            <a:endParaRPr lang="en-SG" dirty="0"/>
          </a:p>
        </p:txBody>
      </p:sp>
      <p:sp>
        <p:nvSpPr>
          <p:cNvPr id="3" name="Footer Placeholder 2">
            <a:extLst>
              <a:ext uri="{FF2B5EF4-FFF2-40B4-BE49-F238E27FC236}">
                <a16:creationId xmlns:a16="http://schemas.microsoft.com/office/drawing/2014/main" id="{52D33AE5-78A8-58D9-419D-711E6D0AD616}"/>
              </a:ext>
            </a:extLst>
          </p:cNvPr>
          <p:cNvSpPr>
            <a:spLocks noGrp="1"/>
          </p:cNvSpPr>
          <p:nvPr>
            <p:ph type="ftr" sz="quarter" idx="11"/>
          </p:nvPr>
        </p:nvSpPr>
        <p:spPr/>
        <p:txBody>
          <a:bodyPr/>
          <a:lstStyle/>
          <a:p>
            <a:r>
              <a:rPr lang="en-US"/>
              <a:t>IS4151/IS5451 (AY 24/25 S2) Lecture 10 – Machine Learning for IoT Data (I)</a:t>
            </a:r>
          </a:p>
        </p:txBody>
      </p:sp>
      <p:sp>
        <p:nvSpPr>
          <p:cNvPr id="4" name="Slide Number Placeholder 3">
            <a:extLst>
              <a:ext uri="{FF2B5EF4-FFF2-40B4-BE49-F238E27FC236}">
                <a16:creationId xmlns:a16="http://schemas.microsoft.com/office/drawing/2014/main" id="{ED276D4D-074A-A0B1-97BA-59C1802B746A}"/>
              </a:ext>
            </a:extLst>
          </p:cNvPr>
          <p:cNvSpPr>
            <a:spLocks noGrp="1"/>
          </p:cNvSpPr>
          <p:nvPr>
            <p:ph type="sldNum" sz="quarter" idx="12"/>
          </p:nvPr>
        </p:nvSpPr>
        <p:spPr/>
        <p:txBody>
          <a:bodyPr/>
          <a:lstStyle/>
          <a:p>
            <a:fld id="{2F424A89-909B-4BA1-940E-23EAC9404E56}" type="slidenum">
              <a:rPr lang="en-US" smtClean="0"/>
              <a:pPr/>
              <a:t>6</a:t>
            </a:fld>
            <a:endParaRPr lang="en-US"/>
          </a:p>
        </p:txBody>
      </p:sp>
      <p:graphicFrame>
        <p:nvGraphicFramePr>
          <p:cNvPr id="6" name="Content Placeholder 5">
            <a:extLst>
              <a:ext uri="{FF2B5EF4-FFF2-40B4-BE49-F238E27FC236}">
                <a16:creationId xmlns:a16="http://schemas.microsoft.com/office/drawing/2014/main" id="{8922299F-CDC3-14AA-C3B4-1FAD0312AE94}"/>
              </a:ext>
            </a:extLst>
          </p:cNvPr>
          <p:cNvGraphicFramePr>
            <a:graphicFrameLocks noGrp="1"/>
          </p:cNvGraphicFramePr>
          <p:nvPr>
            <p:ph sz="quarter" idx="1"/>
            <p:extLst>
              <p:ext uri="{D42A27DB-BD31-4B8C-83A1-F6EECF244321}">
                <p14:modId xmlns:p14="http://schemas.microsoft.com/office/powerpoint/2010/main" val="2065594752"/>
              </p:ext>
            </p:extLst>
          </p:nvPr>
        </p:nvGraphicFramePr>
        <p:xfrm>
          <a:off x="457200" y="1219200"/>
          <a:ext cx="8229600" cy="44856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106148843"/>
                    </a:ext>
                  </a:extLst>
                </a:gridCol>
                <a:gridCol w="1524000">
                  <a:extLst>
                    <a:ext uri="{9D8B030D-6E8A-4147-A177-3AD203B41FA5}">
                      <a16:colId xmlns:a16="http://schemas.microsoft.com/office/drawing/2014/main" val="1773687063"/>
                    </a:ext>
                  </a:extLst>
                </a:gridCol>
                <a:gridCol w="2590800">
                  <a:extLst>
                    <a:ext uri="{9D8B030D-6E8A-4147-A177-3AD203B41FA5}">
                      <a16:colId xmlns:a16="http://schemas.microsoft.com/office/drawing/2014/main" val="3958858359"/>
                    </a:ext>
                  </a:extLst>
                </a:gridCol>
                <a:gridCol w="3505200">
                  <a:extLst>
                    <a:ext uri="{9D8B030D-6E8A-4147-A177-3AD203B41FA5}">
                      <a16:colId xmlns:a16="http://schemas.microsoft.com/office/drawing/2014/main" val="1841361374"/>
                    </a:ext>
                  </a:extLst>
                </a:gridCol>
              </a:tblGrid>
              <a:tr h="370840">
                <a:tc>
                  <a:txBody>
                    <a:bodyPr/>
                    <a:lstStyle/>
                    <a:p>
                      <a:r>
                        <a:rPr lang="en-US" sz="1600" dirty="0"/>
                        <a:t>S/N</a:t>
                      </a:r>
                      <a:endParaRPr lang="en-SG" sz="1600" dirty="0"/>
                    </a:p>
                  </a:txBody>
                  <a:tcPr/>
                </a:tc>
                <a:tc>
                  <a:txBody>
                    <a:bodyPr/>
                    <a:lstStyle/>
                    <a:p>
                      <a:r>
                        <a:rPr lang="en-US" sz="1600" dirty="0"/>
                        <a:t>Application</a:t>
                      </a:r>
                      <a:endParaRPr lang="en-SG" sz="1600" dirty="0"/>
                    </a:p>
                  </a:txBody>
                  <a:tcPr/>
                </a:tc>
                <a:tc>
                  <a:txBody>
                    <a:bodyPr/>
                    <a:lstStyle/>
                    <a:p>
                      <a:r>
                        <a:rPr lang="en-US" sz="1600" dirty="0"/>
                        <a:t>Scenario</a:t>
                      </a:r>
                      <a:endParaRPr lang="en-SG" sz="1600" dirty="0"/>
                    </a:p>
                  </a:txBody>
                  <a:tcPr/>
                </a:tc>
                <a:tc>
                  <a:txBody>
                    <a:bodyPr/>
                    <a:lstStyle/>
                    <a:p>
                      <a:r>
                        <a:rPr lang="en-US" sz="1600" dirty="0"/>
                        <a:t>Regression Input/Output</a:t>
                      </a:r>
                      <a:endParaRPr lang="en-SG" sz="1600" dirty="0"/>
                    </a:p>
                  </a:txBody>
                  <a:tcPr/>
                </a:tc>
                <a:extLst>
                  <a:ext uri="{0D108BD9-81ED-4DB2-BD59-A6C34878D82A}">
                    <a16:rowId xmlns:a16="http://schemas.microsoft.com/office/drawing/2014/main" val="2542548622"/>
                  </a:ext>
                </a:extLst>
              </a:tr>
              <a:tr h="370840">
                <a:tc>
                  <a:txBody>
                    <a:bodyPr/>
                    <a:lstStyle/>
                    <a:p>
                      <a:r>
                        <a:rPr lang="en-US" sz="1600" dirty="0"/>
                        <a:t>1</a:t>
                      </a:r>
                      <a:endParaRPr lang="en-SG" sz="1600" dirty="0"/>
                    </a:p>
                  </a:txBody>
                  <a:tcPr/>
                </a:tc>
                <a:tc>
                  <a:txBody>
                    <a:bodyPr/>
                    <a:lstStyle/>
                    <a:p>
                      <a:r>
                        <a:rPr lang="en-SG" sz="1600" dirty="0"/>
                        <a:t>Energy Consumption Forecasting</a:t>
                      </a:r>
                    </a:p>
                  </a:txBody>
                  <a:tcPr/>
                </a:tc>
                <a:tc>
                  <a:txBody>
                    <a:bodyPr/>
                    <a:lstStyle/>
                    <a:p>
                      <a:r>
                        <a:rPr lang="en-US" sz="1600" dirty="0"/>
                        <a:t>Smart meters in buildings or homes</a:t>
                      </a:r>
                      <a:endParaRPr lang="en-SG" sz="1600" dirty="0"/>
                    </a:p>
                  </a:txBody>
                  <a:tcPr/>
                </a:tc>
                <a:tc>
                  <a:txBody>
                    <a:bodyPr/>
                    <a:lstStyle/>
                    <a:p>
                      <a:r>
                        <a:rPr lang="en-US" sz="1600" dirty="0"/>
                        <a:t>Predict future energy usage (kWh) based on past consumption, weather data, and occupancy levels.</a:t>
                      </a:r>
                      <a:endParaRPr lang="en-SG" sz="1600" dirty="0"/>
                    </a:p>
                  </a:txBody>
                  <a:tcPr/>
                </a:tc>
                <a:extLst>
                  <a:ext uri="{0D108BD9-81ED-4DB2-BD59-A6C34878D82A}">
                    <a16:rowId xmlns:a16="http://schemas.microsoft.com/office/drawing/2014/main" val="3630438640"/>
                  </a:ext>
                </a:extLst>
              </a:tr>
              <a:tr h="370840">
                <a:tc>
                  <a:txBody>
                    <a:bodyPr/>
                    <a:lstStyle/>
                    <a:p>
                      <a:r>
                        <a:rPr lang="en-US" sz="1600" dirty="0"/>
                        <a:t>2</a:t>
                      </a:r>
                      <a:endParaRPr lang="en-SG" sz="1600" dirty="0"/>
                    </a:p>
                  </a:txBody>
                  <a:tcPr/>
                </a:tc>
                <a:tc>
                  <a:txBody>
                    <a:bodyPr/>
                    <a:lstStyle/>
                    <a:p>
                      <a:r>
                        <a:rPr lang="en-SG" sz="1600" dirty="0"/>
                        <a:t>Predictive Maintenance</a:t>
                      </a:r>
                    </a:p>
                  </a:txBody>
                  <a:tcPr/>
                </a:tc>
                <a:tc>
                  <a:txBody>
                    <a:bodyPr/>
                    <a:lstStyle/>
                    <a:p>
                      <a:r>
                        <a:rPr lang="en-US" sz="1600" dirty="0"/>
                        <a:t>IoT sensors on machinery/equipment in factories.</a:t>
                      </a:r>
                      <a:endParaRPr lang="en-SG" sz="1600" dirty="0"/>
                    </a:p>
                  </a:txBody>
                  <a:tcPr/>
                </a:tc>
                <a:tc>
                  <a:txBody>
                    <a:bodyPr/>
                    <a:lstStyle/>
                    <a:p>
                      <a:r>
                        <a:rPr lang="en-US" sz="1600" dirty="0"/>
                        <a:t>Estimate Remaining Useful Life (RUL) or time until a part fails.</a:t>
                      </a:r>
                      <a:endParaRPr lang="en-SG" sz="1600" dirty="0"/>
                    </a:p>
                  </a:txBody>
                  <a:tcPr/>
                </a:tc>
                <a:extLst>
                  <a:ext uri="{0D108BD9-81ED-4DB2-BD59-A6C34878D82A}">
                    <a16:rowId xmlns:a16="http://schemas.microsoft.com/office/drawing/2014/main" val="2554775653"/>
                  </a:ext>
                </a:extLst>
              </a:tr>
              <a:tr h="370840">
                <a:tc>
                  <a:txBody>
                    <a:bodyPr/>
                    <a:lstStyle/>
                    <a:p>
                      <a:r>
                        <a:rPr lang="en-US" sz="1600" dirty="0"/>
                        <a:t>3</a:t>
                      </a:r>
                      <a:endParaRPr lang="en-SG" sz="1600" dirty="0"/>
                    </a:p>
                  </a:txBody>
                  <a:tcPr/>
                </a:tc>
                <a:tc>
                  <a:txBody>
                    <a:bodyPr/>
                    <a:lstStyle/>
                    <a:p>
                      <a:r>
                        <a:rPr lang="en-SG" sz="1600" dirty="0"/>
                        <a:t>Environmental Monitoring</a:t>
                      </a:r>
                    </a:p>
                  </a:txBody>
                  <a:tcPr/>
                </a:tc>
                <a:tc>
                  <a:txBody>
                    <a:bodyPr/>
                    <a:lstStyle/>
                    <a:p>
                      <a:r>
                        <a:rPr lang="en-US" sz="1600" dirty="0"/>
                        <a:t>Sensors tracking temperature, humidity, air quality, etc.</a:t>
                      </a:r>
                      <a:endParaRPr lang="en-SG" sz="1600" dirty="0"/>
                    </a:p>
                  </a:txBody>
                  <a:tcPr/>
                </a:tc>
                <a:tc>
                  <a:txBody>
                    <a:bodyPr/>
                    <a:lstStyle/>
                    <a:p>
                      <a:r>
                        <a:rPr lang="en-US" sz="1600" dirty="0"/>
                        <a:t>Predict future environmental conditions (e.g., air pollution levels such as PM2.5 at a given time).</a:t>
                      </a:r>
                      <a:endParaRPr lang="en-SG" sz="1600" dirty="0"/>
                    </a:p>
                  </a:txBody>
                  <a:tcPr/>
                </a:tc>
                <a:extLst>
                  <a:ext uri="{0D108BD9-81ED-4DB2-BD59-A6C34878D82A}">
                    <a16:rowId xmlns:a16="http://schemas.microsoft.com/office/drawing/2014/main" val="3014189017"/>
                  </a:ext>
                </a:extLst>
              </a:tr>
              <a:tr h="370840">
                <a:tc>
                  <a:txBody>
                    <a:bodyPr/>
                    <a:lstStyle/>
                    <a:p>
                      <a:r>
                        <a:rPr lang="en-US" sz="1600" dirty="0"/>
                        <a:t>4</a:t>
                      </a:r>
                      <a:endParaRPr lang="en-SG" sz="1600" dirty="0"/>
                    </a:p>
                  </a:txBody>
                  <a:tcPr/>
                </a:tc>
                <a:tc>
                  <a:txBody>
                    <a:bodyPr/>
                    <a:lstStyle/>
                    <a:p>
                      <a:r>
                        <a:rPr lang="en-SG" sz="1600" dirty="0"/>
                        <a:t>Smart Agriculture</a:t>
                      </a:r>
                    </a:p>
                  </a:txBody>
                  <a:tcPr/>
                </a:tc>
                <a:tc>
                  <a:txBody>
                    <a:bodyPr/>
                    <a:lstStyle/>
                    <a:p>
                      <a:r>
                        <a:rPr lang="en-SG" sz="1600" dirty="0"/>
                        <a:t>IoT devices monitor soil moisture, temperature, light levels.</a:t>
                      </a:r>
                    </a:p>
                  </a:txBody>
                  <a:tcPr/>
                </a:tc>
                <a:tc>
                  <a:txBody>
                    <a:bodyPr/>
                    <a:lstStyle/>
                    <a:p>
                      <a:r>
                        <a:rPr lang="en-US" sz="1600" dirty="0"/>
                        <a:t>Predict crop yield (tons per hectare) or optimal irrigation volume.</a:t>
                      </a:r>
                      <a:endParaRPr lang="en-SG" sz="1600" dirty="0"/>
                    </a:p>
                  </a:txBody>
                  <a:tcPr/>
                </a:tc>
                <a:extLst>
                  <a:ext uri="{0D108BD9-81ED-4DB2-BD59-A6C34878D82A}">
                    <a16:rowId xmlns:a16="http://schemas.microsoft.com/office/drawing/2014/main" val="2447837968"/>
                  </a:ext>
                </a:extLst>
              </a:tr>
              <a:tr h="370840">
                <a:tc>
                  <a:txBody>
                    <a:bodyPr/>
                    <a:lstStyle/>
                    <a:p>
                      <a:r>
                        <a:rPr lang="en-US" sz="1600" dirty="0"/>
                        <a:t>5</a:t>
                      </a:r>
                      <a:endParaRPr lang="en-SG" sz="1600" dirty="0"/>
                    </a:p>
                  </a:txBody>
                  <a:tcPr/>
                </a:tc>
                <a:tc>
                  <a:txBody>
                    <a:bodyPr/>
                    <a:lstStyle/>
                    <a:p>
                      <a:r>
                        <a:rPr lang="en-SG" sz="1600" dirty="0"/>
                        <a:t>Traffic Flow Prediction</a:t>
                      </a:r>
                    </a:p>
                  </a:txBody>
                  <a:tcPr/>
                </a:tc>
                <a:tc>
                  <a:txBody>
                    <a:bodyPr/>
                    <a:lstStyle/>
                    <a:p>
                      <a:r>
                        <a:rPr lang="en-US" sz="1600" dirty="0"/>
                        <a:t>Smart city sensors track vehicle counts, speeds, and flow rates.</a:t>
                      </a:r>
                      <a:endParaRPr lang="en-SG" sz="1600" dirty="0"/>
                    </a:p>
                  </a:txBody>
                  <a:tcPr/>
                </a:tc>
                <a:tc>
                  <a:txBody>
                    <a:bodyPr/>
                    <a:lstStyle/>
                    <a:p>
                      <a:r>
                        <a:rPr lang="en-US" sz="1600" dirty="0"/>
                        <a:t>Predict number of vehicles passing a junction or average speed in the next hour.</a:t>
                      </a:r>
                      <a:endParaRPr lang="en-SG" sz="1600" dirty="0"/>
                    </a:p>
                  </a:txBody>
                  <a:tcPr/>
                </a:tc>
                <a:extLst>
                  <a:ext uri="{0D108BD9-81ED-4DB2-BD59-A6C34878D82A}">
                    <a16:rowId xmlns:a16="http://schemas.microsoft.com/office/drawing/2014/main" val="135434134"/>
                  </a:ext>
                </a:extLst>
              </a:tr>
            </a:tbl>
          </a:graphicData>
        </a:graphic>
      </p:graphicFrame>
    </p:spTree>
    <p:extLst>
      <p:ext uri="{BB962C8B-B14F-4D97-AF65-F5344CB8AC3E}">
        <p14:creationId xmlns:p14="http://schemas.microsoft.com/office/powerpoint/2010/main" val="1960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1BE91-80F9-7F47-CDCC-36C9794ED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75014-6D8D-515D-9B7D-18422C2C0C5A}"/>
              </a:ext>
            </a:extLst>
          </p:cNvPr>
          <p:cNvSpPr>
            <a:spLocks noGrp="1"/>
          </p:cNvSpPr>
          <p:nvPr>
            <p:ph type="title"/>
          </p:nvPr>
        </p:nvSpPr>
        <p:spPr/>
        <p:txBody>
          <a:bodyPr/>
          <a:lstStyle/>
          <a:p>
            <a:r>
              <a:rPr lang="en-US" dirty="0"/>
              <a:t>Application of Classification to IoT Data</a:t>
            </a:r>
            <a:endParaRPr lang="en-SG" dirty="0"/>
          </a:p>
        </p:txBody>
      </p:sp>
      <p:sp>
        <p:nvSpPr>
          <p:cNvPr id="3" name="Footer Placeholder 2">
            <a:extLst>
              <a:ext uri="{FF2B5EF4-FFF2-40B4-BE49-F238E27FC236}">
                <a16:creationId xmlns:a16="http://schemas.microsoft.com/office/drawing/2014/main" id="{F8E67185-3BBB-45EB-49A0-E19ABAAF489B}"/>
              </a:ext>
            </a:extLst>
          </p:cNvPr>
          <p:cNvSpPr>
            <a:spLocks noGrp="1"/>
          </p:cNvSpPr>
          <p:nvPr>
            <p:ph type="ftr" sz="quarter" idx="11"/>
          </p:nvPr>
        </p:nvSpPr>
        <p:spPr/>
        <p:txBody>
          <a:bodyPr/>
          <a:lstStyle/>
          <a:p>
            <a:r>
              <a:rPr lang="en-US"/>
              <a:t>IS4151/IS5451 (AY 24/25 S2) Lecture 10 – Machine Learning for IoT Data (I)</a:t>
            </a:r>
          </a:p>
        </p:txBody>
      </p:sp>
      <p:sp>
        <p:nvSpPr>
          <p:cNvPr id="4" name="Slide Number Placeholder 3">
            <a:extLst>
              <a:ext uri="{FF2B5EF4-FFF2-40B4-BE49-F238E27FC236}">
                <a16:creationId xmlns:a16="http://schemas.microsoft.com/office/drawing/2014/main" id="{150E9FCB-43AE-7B91-7236-2B36EE64A018}"/>
              </a:ext>
            </a:extLst>
          </p:cNvPr>
          <p:cNvSpPr>
            <a:spLocks noGrp="1"/>
          </p:cNvSpPr>
          <p:nvPr>
            <p:ph type="sldNum" sz="quarter" idx="12"/>
          </p:nvPr>
        </p:nvSpPr>
        <p:spPr/>
        <p:txBody>
          <a:bodyPr/>
          <a:lstStyle/>
          <a:p>
            <a:fld id="{2F424A89-909B-4BA1-940E-23EAC9404E56}" type="slidenum">
              <a:rPr lang="en-US" smtClean="0"/>
              <a:pPr/>
              <a:t>7</a:t>
            </a:fld>
            <a:endParaRPr lang="en-US"/>
          </a:p>
        </p:txBody>
      </p:sp>
      <p:graphicFrame>
        <p:nvGraphicFramePr>
          <p:cNvPr id="6" name="Content Placeholder 5">
            <a:extLst>
              <a:ext uri="{FF2B5EF4-FFF2-40B4-BE49-F238E27FC236}">
                <a16:creationId xmlns:a16="http://schemas.microsoft.com/office/drawing/2014/main" id="{D59A20FA-8603-B820-1EDB-C20799B1275B}"/>
              </a:ext>
            </a:extLst>
          </p:cNvPr>
          <p:cNvGraphicFramePr>
            <a:graphicFrameLocks noGrp="1"/>
          </p:cNvGraphicFramePr>
          <p:nvPr>
            <p:ph sz="quarter" idx="1"/>
            <p:extLst>
              <p:ext uri="{D42A27DB-BD31-4B8C-83A1-F6EECF244321}">
                <p14:modId xmlns:p14="http://schemas.microsoft.com/office/powerpoint/2010/main" val="250708277"/>
              </p:ext>
            </p:extLst>
          </p:nvPr>
        </p:nvGraphicFramePr>
        <p:xfrm>
          <a:off x="457200" y="1219200"/>
          <a:ext cx="8229600" cy="47294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106148843"/>
                    </a:ext>
                  </a:extLst>
                </a:gridCol>
                <a:gridCol w="1524000">
                  <a:extLst>
                    <a:ext uri="{9D8B030D-6E8A-4147-A177-3AD203B41FA5}">
                      <a16:colId xmlns:a16="http://schemas.microsoft.com/office/drawing/2014/main" val="1773687063"/>
                    </a:ext>
                  </a:extLst>
                </a:gridCol>
                <a:gridCol w="2590800">
                  <a:extLst>
                    <a:ext uri="{9D8B030D-6E8A-4147-A177-3AD203B41FA5}">
                      <a16:colId xmlns:a16="http://schemas.microsoft.com/office/drawing/2014/main" val="3958858359"/>
                    </a:ext>
                  </a:extLst>
                </a:gridCol>
                <a:gridCol w="3505200">
                  <a:extLst>
                    <a:ext uri="{9D8B030D-6E8A-4147-A177-3AD203B41FA5}">
                      <a16:colId xmlns:a16="http://schemas.microsoft.com/office/drawing/2014/main" val="1841361374"/>
                    </a:ext>
                  </a:extLst>
                </a:gridCol>
              </a:tblGrid>
              <a:tr h="370840">
                <a:tc>
                  <a:txBody>
                    <a:bodyPr/>
                    <a:lstStyle/>
                    <a:p>
                      <a:r>
                        <a:rPr lang="en-US" sz="1600" dirty="0"/>
                        <a:t>S/N</a:t>
                      </a:r>
                      <a:endParaRPr lang="en-SG" sz="1600" dirty="0"/>
                    </a:p>
                  </a:txBody>
                  <a:tcPr/>
                </a:tc>
                <a:tc>
                  <a:txBody>
                    <a:bodyPr/>
                    <a:lstStyle/>
                    <a:p>
                      <a:r>
                        <a:rPr lang="en-US" sz="1600" dirty="0"/>
                        <a:t>Application</a:t>
                      </a:r>
                      <a:endParaRPr lang="en-SG" sz="1600" dirty="0"/>
                    </a:p>
                  </a:txBody>
                  <a:tcPr/>
                </a:tc>
                <a:tc>
                  <a:txBody>
                    <a:bodyPr/>
                    <a:lstStyle/>
                    <a:p>
                      <a:r>
                        <a:rPr lang="en-US" sz="1600" dirty="0"/>
                        <a:t>Scenario</a:t>
                      </a:r>
                      <a:endParaRPr lang="en-SG" sz="1600" dirty="0"/>
                    </a:p>
                  </a:txBody>
                  <a:tcPr/>
                </a:tc>
                <a:tc>
                  <a:txBody>
                    <a:bodyPr/>
                    <a:lstStyle/>
                    <a:p>
                      <a:r>
                        <a:rPr lang="en-US" sz="1600" dirty="0"/>
                        <a:t>Classification Input/Output</a:t>
                      </a:r>
                      <a:endParaRPr lang="en-SG" sz="1600" dirty="0"/>
                    </a:p>
                  </a:txBody>
                  <a:tcPr/>
                </a:tc>
                <a:extLst>
                  <a:ext uri="{0D108BD9-81ED-4DB2-BD59-A6C34878D82A}">
                    <a16:rowId xmlns:a16="http://schemas.microsoft.com/office/drawing/2014/main" val="2542548622"/>
                  </a:ext>
                </a:extLst>
              </a:tr>
              <a:tr h="370840">
                <a:tc>
                  <a:txBody>
                    <a:bodyPr/>
                    <a:lstStyle/>
                    <a:p>
                      <a:r>
                        <a:rPr lang="en-US" sz="1600" dirty="0"/>
                        <a:t>1</a:t>
                      </a:r>
                      <a:endParaRPr lang="en-SG" sz="1600" dirty="0"/>
                    </a:p>
                  </a:txBody>
                  <a:tcPr/>
                </a:tc>
                <a:tc>
                  <a:txBody>
                    <a:bodyPr/>
                    <a:lstStyle/>
                    <a:p>
                      <a:r>
                        <a:rPr lang="en-SG" sz="1600" dirty="0"/>
                        <a:t>Predictive Maintenance</a:t>
                      </a:r>
                    </a:p>
                  </a:txBody>
                  <a:tcPr/>
                </a:tc>
                <a:tc>
                  <a:txBody>
                    <a:bodyPr/>
                    <a:lstStyle/>
                    <a:p>
                      <a:r>
                        <a:rPr lang="en-SG" sz="1600" dirty="0"/>
                        <a:t>Fault detection with sensors on industrial machines that monitor vibration, temperature, etc.</a:t>
                      </a:r>
                    </a:p>
                  </a:txBody>
                  <a:tcPr/>
                </a:tc>
                <a:tc>
                  <a:txBody>
                    <a:bodyPr/>
                    <a:lstStyle/>
                    <a:p>
                      <a:r>
                        <a:rPr lang="en-US" sz="1600" dirty="0"/>
                        <a:t>Determine if a machine is in a normal or faulty state.</a:t>
                      </a:r>
                      <a:endParaRPr lang="en-SG" sz="1600" dirty="0"/>
                    </a:p>
                  </a:txBody>
                  <a:tcPr/>
                </a:tc>
                <a:extLst>
                  <a:ext uri="{0D108BD9-81ED-4DB2-BD59-A6C34878D82A}">
                    <a16:rowId xmlns:a16="http://schemas.microsoft.com/office/drawing/2014/main" val="3630438640"/>
                  </a:ext>
                </a:extLst>
              </a:tr>
              <a:tr h="370840">
                <a:tc>
                  <a:txBody>
                    <a:bodyPr/>
                    <a:lstStyle/>
                    <a:p>
                      <a:r>
                        <a:rPr lang="en-US" sz="1600" dirty="0"/>
                        <a:t>2</a:t>
                      </a:r>
                      <a:endParaRPr lang="en-SG" sz="1600" dirty="0"/>
                    </a:p>
                  </a:txBody>
                  <a:tcPr/>
                </a:tc>
                <a:tc>
                  <a:txBody>
                    <a:bodyPr/>
                    <a:lstStyle/>
                    <a:p>
                      <a:r>
                        <a:rPr lang="en-SG" sz="1600" dirty="0"/>
                        <a:t>Health Monitoring</a:t>
                      </a:r>
                    </a:p>
                  </a:txBody>
                  <a:tcPr/>
                </a:tc>
                <a:tc>
                  <a:txBody>
                    <a:bodyPr/>
                    <a:lstStyle/>
                    <a:p>
                      <a:r>
                        <a:rPr lang="en-US" sz="1600" dirty="0"/>
                        <a:t>Disease detection with wearable devices that collect data like heart rate, blood oxygen, and sleep patterns.</a:t>
                      </a:r>
                      <a:endParaRPr lang="en-SG" sz="1600" dirty="0"/>
                    </a:p>
                  </a:txBody>
                  <a:tcPr/>
                </a:tc>
                <a:tc>
                  <a:txBody>
                    <a:bodyPr/>
                    <a:lstStyle/>
                    <a:p>
                      <a:r>
                        <a:rPr lang="en-US" sz="1600" dirty="0"/>
                        <a:t>Identify risk of a health condition (e.g., arrhythmia, sleep apnea) – Healthy, At Risk, Needs Immediate Attention.</a:t>
                      </a:r>
                      <a:endParaRPr lang="en-SG" sz="1600" dirty="0"/>
                    </a:p>
                  </a:txBody>
                  <a:tcPr/>
                </a:tc>
                <a:extLst>
                  <a:ext uri="{0D108BD9-81ED-4DB2-BD59-A6C34878D82A}">
                    <a16:rowId xmlns:a16="http://schemas.microsoft.com/office/drawing/2014/main" val="2554775653"/>
                  </a:ext>
                </a:extLst>
              </a:tr>
              <a:tr h="370840">
                <a:tc>
                  <a:txBody>
                    <a:bodyPr/>
                    <a:lstStyle/>
                    <a:p>
                      <a:r>
                        <a:rPr lang="en-US" sz="1600" dirty="0"/>
                        <a:t>3</a:t>
                      </a:r>
                      <a:endParaRPr lang="en-SG" sz="1600" dirty="0"/>
                    </a:p>
                  </a:txBody>
                  <a:tcPr/>
                </a:tc>
                <a:tc>
                  <a:txBody>
                    <a:bodyPr/>
                    <a:lstStyle/>
                    <a:p>
                      <a:r>
                        <a:rPr lang="en-US" sz="1600" dirty="0"/>
                        <a:t>Smart City</a:t>
                      </a:r>
                      <a:endParaRPr lang="en-SG" sz="1600" dirty="0"/>
                    </a:p>
                  </a:txBody>
                  <a:tcPr/>
                </a:tc>
                <a:tc>
                  <a:txBody>
                    <a:bodyPr/>
                    <a:lstStyle/>
                    <a:p>
                      <a:r>
                        <a:rPr lang="en-US" sz="1600" dirty="0"/>
                        <a:t>Traffic violation detection with cameras and IoT sensors that track vehicles.</a:t>
                      </a:r>
                      <a:endParaRPr lang="en-SG" sz="1600" dirty="0"/>
                    </a:p>
                  </a:txBody>
                  <a:tcPr/>
                </a:tc>
                <a:tc>
                  <a:txBody>
                    <a:bodyPr/>
                    <a:lstStyle/>
                    <a:p>
                      <a:r>
                        <a:rPr lang="en-US" sz="1600" dirty="0"/>
                        <a:t>Automatically detect traffic violations (Speeding, Illegal Parking, Red Light Violation) or categorize vehicle types.</a:t>
                      </a:r>
                      <a:endParaRPr lang="en-SG" sz="1600" dirty="0"/>
                    </a:p>
                  </a:txBody>
                  <a:tcPr/>
                </a:tc>
                <a:extLst>
                  <a:ext uri="{0D108BD9-81ED-4DB2-BD59-A6C34878D82A}">
                    <a16:rowId xmlns:a16="http://schemas.microsoft.com/office/drawing/2014/main" val="3014189017"/>
                  </a:ext>
                </a:extLst>
              </a:tr>
              <a:tr h="370840">
                <a:tc>
                  <a:txBody>
                    <a:bodyPr/>
                    <a:lstStyle/>
                    <a:p>
                      <a:r>
                        <a:rPr lang="en-US" sz="1600" dirty="0"/>
                        <a:t>4</a:t>
                      </a:r>
                      <a:endParaRPr lang="en-SG" sz="1600" dirty="0"/>
                    </a:p>
                  </a:txBody>
                  <a:tcPr/>
                </a:tc>
                <a:tc>
                  <a:txBody>
                    <a:bodyPr/>
                    <a:lstStyle/>
                    <a:p>
                      <a:r>
                        <a:rPr lang="en-SG" sz="1600" dirty="0"/>
                        <a:t>Smart Agriculture</a:t>
                      </a:r>
                    </a:p>
                  </a:txBody>
                  <a:tcPr/>
                </a:tc>
                <a:tc>
                  <a:txBody>
                    <a:bodyPr/>
                    <a:lstStyle/>
                    <a:p>
                      <a:r>
                        <a:rPr lang="en-SG" sz="1600" dirty="0"/>
                        <a:t>Plant disease detection with </a:t>
                      </a:r>
                      <a:r>
                        <a:rPr lang="en-US" sz="1600" dirty="0"/>
                        <a:t>sensors and cameras that monitor crops.</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Detect whether a plant is </a:t>
                      </a:r>
                      <a:r>
                        <a:rPr lang="en-US" sz="1600" i="1" dirty="0"/>
                        <a:t>healthy</a:t>
                      </a:r>
                      <a:r>
                        <a:rPr lang="en-US" sz="1600" dirty="0"/>
                        <a:t> or affected by a specific disease (Healthy, Bacterial Blight, Leaf Spot, Rust).</a:t>
                      </a:r>
                      <a:endParaRPr lang="en-SG" sz="1600" dirty="0"/>
                    </a:p>
                  </a:txBody>
                  <a:tcPr/>
                </a:tc>
                <a:extLst>
                  <a:ext uri="{0D108BD9-81ED-4DB2-BD59-A6C34878D82A}">
                    <a16:rowId xmlns:a16="http://schemas.microsoft.com/office/drawing/2014/main" val="2447837968"/>
                  </a:ext>
                </a:extLst>
              </a:tr>
              <a:tr h="370840">
                <a:tc>
                  <a:txBody>
                    <a:bodyPr/>
                    <a:lstStyle/>
                    <a:p>
                      <a:r>
                        <a:rPr lang="en-US" sz="1600" dirty="0"/>
                        <a:t>5</a:t>
                      </a:r>
                      <a:endParaRPr lang="en-SG" sz="1600" dirty="0"/>
                    </a:p>
                  </a:txBody>
                  <a:tcPr/>
                </a:tc>
                <a:tc>
                  <a:txBody>
                    <a:bodyPr/>
                    <a:lstStyle/>
                    <a:p>
                      <a:r>
                        <a:rPr lang="en-SG" sz="1600" dirty="0"/>
                        <a:t>Water Quality Monitoring</a:t>
                      </a:r>
                    </a:p>
                  </a:txBody>
                  <a:tcPr/>
                </a:tc>
                <a:tc>
                  <a:txBody>
                    <a:bodyPr/>
                    <a:lstStyle/>
                    <a:p>
                      <a:r>
                        <a:rPr lang="en-SG" sz="1600" dirty="0"/>
                        <a:t>IoT sensors that monitor turbidity, pH,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Classify water as safe or unsafe for drinking.</a:t>
                      </a:r>
                      <a:endParaRPr lang="en-SG" sz="1600" dirty="0"/>
                    </a:p>
                  </a:txBody>
                  <a:tcPr/>
                </a:tc>
                <a:extLst>
                  <a:ext uri="{0D108BD9-81ED-4DB2-BD59-A6C34878D82A}">
                    <a16:rowId xmlns:a16="http://schemas.microsoft.com/office/drawing/2014/main" val="2538743897"/>
                  </a:ext>
                </a:extLst>
              </a:tr>
            </a:tbl>
          </a:graphicData>
        </a:graphic>
      </p:graphicFrame>
    </p:spTree>
    <p:extLst>
      <p:ext uri="{BB962C8B-B14F-4D97-AF65-F5344CB8AC3E}">
        <p14:creationId xmlns:p14="http://schemas.microsoft.com/office/powerpoint/2010/main" val="51672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944090"/>
            <a:ext cx="6858000" cy="1066800"/>
          </a:xfrm>
        </p:spPr>
        <p:txBody>
          <a:bodyPr>
            <a:normAutofit/>
          </a:bodyPr>
          <a:lstStyle/>
          <a:p>
            <a:r>
              <a:rPr lang="en-US" dirty="0"/>
              <a:t>Prediction with </a:t>
            </a:r>
            <a:br>
              <a:rPr lang="en-US" dirty="0"/>
            </a:br>
            <a:r>
              <a:rPr lang="en-US" dirty="0"/>
              <a:t>Regression Analysis</a:t>
            </a:r>
            <a:endParaRPr lang="en-SG" dirty="0"/>
          </a:p>
        </p:txBody>
      </p:sp>
      <p:sp>
        <p:nvSpPr>
          <p:cNvPr id="7" name="Text Placeholder 6"/>
          <p:cNvSpPr>
            <a:spLocks noGrp="1"/>
          </p:cNvSpPr>
          <p:nvPr>
            <p:ph type="body" idx="1"/>
          </p:nvPr>
        </p:nvSpPr>
        <p:spPr/>
        <p:txBody>
          <a:bodyPr/>
          <a:lstStyle/>
          <a:p>
            <a:endParaRPr lang="en-SG" dirty="0"/>
          </a:p>
        </p:txBody>
      </p:sp>
      <p:sp>
        <p:nvSpPr>
          <p:cNvPr id="3" name="Footer Placeholder 2"/>
          <p:cNvSpPr>
            <a:spLocks noGrp="1"/>
          </p:cNvSpPr>
          <p:nvPr>
            <p:ph type="ftr" sz="quarter" idx="11"/>
          </p:nvPr>
        </p:nvSpPr>
        <p:spPr>
          <a:xfrm>
            <a:off x="1600200" y="6355080"/>
            <a:ext cx="7010400" cy="365760"/>
          </a:xfrm>
        </p:spPr>
        <p:txBody>
          <a:bodyPr/>
          <a:lstStyle/>
          <a:p>
            <a:r>
              <a:rPr lang="en-US"/>
              <a:t>IS4151/IS5451 (AY 24/25 S2) Lecture 10 – Machine Learning for IoT Data (I)</a:t>
            </a:r>
            <a:endParaRPr lang="en-US" dirty="0"/>
          </a:p>
        </p:txBody>
      </p:sp>
      <p:sp>
        <p:nvSpPr>
          <p:cNvPr id="4" name="Slide Number Placeholder 3"/>
          <p:cNvSpPr>
            <a:spLocks noGrp="1"/>
          </p:cNvSpPr>
          <p:nvPr>
            <p:ph type="sldNum" sz="quarter" idx="12"/>
          </p:nvPr>
        </p:nvSpPr>
        <p:spPr>
          <a:xfrm>
            <a:off x="612000" y="6355080"/>
            <a:ext cx="1520952" cy="365760"/>
          </a:xfrm>
        </p:spPr>
        <p:txBody>
          <a:bodyPr/>
          <a:lstStyle/>
          <a:p>
            <a:fld id="{2F424A89-909B-4BA1-940E-23EAC9404E56}" type="slidenum">
              <a:rPr lang="en-US" smtClean="0"/>
              <a:pPr/>
              <a:t>8</a:t>
            </a:fld>
            <a:endParaRPr lang="en-US"/>
          </a:p>
        </p:txBody>
      </p:sp>
    </p:spTree>
    <p:extLst>
      <p:ext uri="{BB962C8B-B14F-4D97-AF65-F5344CB8AC3E}">
        <p14:creationId xmlns:p14="http://schemas.microsoft.com/office/powerpoint/2010/main" val="3574345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5232</TotalTime>
  <Words>6169</Words>
  <Application>Microsoft Office PowerPoint</Application>
  <PresentationFormat>On-screen Show (4:3)</PresentationFormat>
  <Paragraphs>854</Paragraphs>
  <Slides>68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8" baseType="lpstr">
      <vt:lpstr>Arial</vt:lpstr>
      <vt:lpstr>Bookman Old Style</vt:lpstr>
      <vt:lpstr>Calibri</vt:lpstr>
      <vt:lpstr>Cambria Math</vt:lpstr>
      <vt:lpstr>Consolas</vt:lpstr>
      <vt:lpstr>Gill Sans MT</vt:lpstr>
      <vt:lpstr>Wingdings</vt:lpstr>
      <vt:lpstr>Wingdings 3</vt:lpstr>
      <vt:lpstr>Origin</vt:lpstr>
      <vt:lpstr>Equation</vt:lpstr>
      <vt:lpstr>Machine Learning for IoT Data (I) IS4151/IS5451 – AIoT Solutions and Development AY 2024/25 Semester 2</vt:lpstr>
      <vt:lpstr>Quick Recap…</vt:lpstr>
      <vt:lpstr>Learning Objectives</vt:lpstr>
      <vt:lpstr>Readings</vt:lpstr>
      <vt:lpstr>Technical Roadmap for IS4151/IS5451</vt:lpstr>
      <vt:lpstr>Recap on Machine Learning</vt:lpstr>
      <vt:lpstr>Application of Regression to IoT Data</vt:lpstr>
      <vt:lpstr>Application of Classification to IoT Data</vt:lpstr>
      <vt:lpstr>Prediction with  Regression Analysis</vt:lpstr>
      <vt:lpstr>What is Regression Analysis?</vt:lpstr>
      <vt:lpstr>Linear Regression Model</vt:lpstr>
      <vt:lpstr>Linear Regression Model (cont.)</vt:lpstr>
      <vt:lpstr>Simple Linear Regression</vt:lpstr>
      <vt:lpstr>Simple Linear Regression (cont.)</vt:lpstr>
      <vt:lpstr>Example of Simple Linear Regression</vt:lpstr>
      <vt:lpstr>Example of Simple Linear Regression (cont.)</vt:lpstr>
      <vt:lpstr>Example of Simple Linear Regression (cont.)</vt:lpstr>
      <vt:lpstr>Example of Simple Linear Regression (cont.)</vt:lpstr>
      <vt:lpstr>Example of Simple Linear Regression (cont.)</vt:lpstr>
      <vt:lpstr>Validating the Assumptions of Linear Regression</vt:lpstr>
      <vt:lpstr>Validating the Assumptions of Linear Regression (cont.)</vt:lpstr>
      <vt:lpstr>Validating the Assumptions of Linear Regression (cont.)</vt:lpstr>
      <vt:lpstr>Validating the Assumptions of Linear Regression (cont.)</vt:lpstr>
      <vt:lpstr>Validating the Assumptions of Linear Regression (cont.)</vt:lpstr>
      <vt:lpstr>Multiple Linear Regression</vt:lpstr>
      <vt:lpstr>Example of Multiple Linear Regression</vt:lpstr>
      <vt:lpstr>Example of Multiple Linear Regression (cont.)</vt:lpstr>
      <vt:lpstr>Example of Multiple Linear Regression (cont.)</vt:lpstr>
      <vt:lpstr>Example of Multiple Linear Regression (cont.)</vt:lpstr>
      <vt:lpstr>Evaluating the Assumptions of Linear Regression</vt:lpstr>
      <vt:lpstr>Evaluating the Assumptions of Linear Regression (cont.)</vt:lpstr>
      <vt:lpstr>Evaluating the Assumptions of Linear Regression (cont.)</vt:lpstr>
      <vt:lpstr>Evaluating the Assumptions of Linear Regression (cont.)</vt:lpstr>
      <vt:lpstr>Revisiting the Child’s Weight Prediction Case Study</vt:lpstr>
      <vt:lpstr>Encoding Categorical Independent Variables for Regression</vt:lpstr>
      <vt:lpstr>Recap on Regression Analysis…</vt:lpstr>
      <vt:lpstr>Categorical Data</vt:lpstr>
      <vt:lpstr>Categorical Data (cont.)</vt:lpstr>
      <vt:lpstr>Treatment of Categorical Independent Variables</vt:lpstr>
      <vt:lpstr>Data Encoding Examples with  Multiple Linear Regression</vt:lpstr>
      <vt:lpstr>Data Encoding Examples with  Multiple Linear Regression (cont.)</vt:lpstr>
      <vt:lpstr>Data Encoding Examples with  Multiple Linear Regression (cont.)</vt:lpstr>
      <vt:lpstr>Data Encoding Examples with  Multiple Linear Regression (cont.)</vt:lpstr>
      <vt:lpstr>Example of Categorical Independent Variables</vt:lpstr>
      <vt:lpstr>Example of Categorical Independent Variables (cont.)</vt:lpstr>
      <vt:lpstr>Example of Categorical Independent Variables (cont.)</vt:lpstr>
      <vt:lpstr>Prediction with Classification</vt:lpstr>
      <vt:lpstr>Decision Trees</vt:lpstr>
      <vt:lpstr>Decision Trees (cont.)</vt:lpstr>
      <vt:lpstr>Components of Decision Trees</vt:lpstr>
      <vt:lpstr>Example of a Decision Tree</vt:lpstr>
      <vt:lpstr>Example of a Decision Tree (cont.)</vt:lpstr>
      <vt:lpstr>Using Gini Index</vt:lpstr>
      <vt:lpstr>Using Gini Index (cont.)</vt:lpstr>
      <vt:lpstr>Using Gini Index (cont.)</vt:lpstr>
      <vt:lpstr>Using Gini Index (cont.)</vt:lpstr>
      <vt:lpstr>Using Gini Index (cont.)</vt:lpstr>
      <vt:lpstr>Using Gini Index (cont.)</vt:lpstr>
      <vt:lpstr>Using Gini Index (cont.)</vt:lpstr>
      <vt:lpstr>Using Gini Index (cont.)</vt:lpstr>
      <vt:lpstr>Using Gini Index (cont.)</vt:lpstr>
      <vt:lpstr>Using Gini Index (cont.)</vt:lpstr>
      <vt:lpstr>Decision Tree in Scikit Lean</vt:lpstr>
      <vt:lpstr>Decision Tree in Scikit Lean (cont.)</vt:lpstr>
      <vt:lpstr>Classification Rule Generation</vt:lpstr>
      <vt:lpstr>Summary</vt:lpstr>
      <vt:lpstr>Q&amp;A</vt:lpstr>
      <vt:lpstr>Next Lecture…</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 Wee Kek</dc:creator>
  <cp:lastModifiedBy>Wee Kek Tan</cp:lastModifiedBy>
  <cp:revision>905</cp:revision>
  <dcterms:created xsi:type="dcterms:W3CDTF">2013-01-03T15:14:11Z</dcterms:created>
  <dcterms:modified xsi:type="dcterms:W3CDTF">2025-03-24T21:25:19Z</dcterms:modified>
</cp:coreProperties>
</file>