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7"/>
  </p:notesMasterIdLst>
  <p:sldIdLst>
    <p:sldId id="256" r:id="rId2"/>
    <p:sldId id="698" r:id="rId3"/>
    <p:sldId id="699" r:id="rId4"/>
    <p:sldId id="259" r:id="rId5"/>
    <p:sldId id="290" r:id="rId6"/>
    <p:sldId id="700" r:id="rId7"/>
    <p:sldId id="610" r:id="rId8"/>
    <p:sldId id="701" r:id="rId9"/>
    <p:sldId id="611" r:id="rId10"/>
    <p:sldId id="612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63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688" r:id="rId46"/>
    <p:sldId id="689" r:id="rId47"/>
    <p:sldId id="690" r:id="rId48"/>
    <p:sldId id="691" r:id="rId49"/>
    <p:sldId id="692" r:id="rId50"/>
    <p:sldId id="693" r:id="rId51"/>
    <p:sldId id="694" r:id="rId52"/>
    <p:sldId id="695" r:id="rId53"/>
    <p:sldId id="696" r:id="rId54"/>
    <p:sldId id="697" r:id="rId55"/>
    <p:sldId id="655" r:id="rId56"/>
    <p:sldId id="656" r:id="rId57"/>
    <p:sldId id="657" r:id="rId58"/>
    <p:sldId id="658" r:id="rId59"/>
    <p:sldId id="659" r:id="rId60"/>
    <p:sldId id="660" r:id="rId61"/>
    <p:sldId id="661" r:id="rId62"/>
    <p:sldId id="662" r:id="rId63"/>
    <p:sldId id="289" r:id="rId64"/>
    <p:sldId id="260" r:id="rId65"/>
    <p:sldId id="26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72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C08D-527D-4B46-BF89-2DE77783E363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ED108-18F9-4E4B-B712-167868F55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F727E7C-9C13-4900-9039-AA7B4735B34B}" type="datetime1">
              <a:rPr lang="en-US" smtClean="0"/>
              <a:t>3/11/2025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FC9-C98B-4207-97D4-3699936AC7BF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D15C-469F-49CA-BA38-3FB9CEC4878A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C657-A5D4-4A71-AAB4-CE35EE1876B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C1B9C90-804D-4A67-B1D5-D4395BFA03D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7469-C9ED-4D1A-BEA6-80D933BD029B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D621-A99B-47A2-BF30-67D202E3DC51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8C17-5F47-4F7F-BE99-02ED112ADEBD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9237-9D4C-4D70-8FD5-94C4CF0F14C3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449-204C-4F66-9F5E-5815AB1C0306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1DA-169F-4042-976E-60BB0F3C6C69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804CFF-C50D-4DFE-9DB5-FE3CF63D6147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356350"/>
            <a:ext cx="7467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5000/api/ui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9" y="316900"/>
            <a:ext cx="2487384" cy="21093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47488"/>
            <a:ext cx="6858000" cy="533400"/>
          </a:xfrm>
        </p:spPr>
        <p:txBody>
          <a:bodyPr>
            <a:noAutofit/>
          </a:bodyPr>
          <a:lstStyle/>
          <a:p>
            <a:r>
              <a:rPr lang="en-US" sz="1000" b="1" dirty="0"/>
              <a:t>Lecturer</a:t>
            </a:r>
            <a:r>
              <a:rPr lang="en-US" sz="1000" dirty="0"/>
              <a:t>: A/P TAN Wee Kek</a:t>
            </a:r>
          </a:p>
          <a:p>
            <a:r>
              <a:rPr lang="en-US" sz="1000" b="1" dirty="0"/>
              <a:t>Email</a:t>
            </a:r>
            <a:r>
              <a:rPr lang="en-US" sz="1000" dirty="0"/>
              <a:t>: tanwk@comp.nus.edu.sg :: </a:t>
            </a:r>
            <a:r>
              <a:rPr lang="en-US" sz="1000" b="1" dirty="0"/>
              <a:t>Tel</a:t>
            </a:r>
            <a:r>
              <a:rPr lang="en-US" sz="1000" dirty="0"/>
              <a:t>: 6516 6731 :: </a:t>
            </a:r>
            <a:r>
              <a:rPr lang="en-US" sz="1000" b="1" dirty="0"/>
              <a:t>Office</a:t>
            </a:r>
            <a:r>
              <a:rPr lang="en-US" sz="1000" dirty="0"/>
              <a:t>: COM3-02-35</a:t>
            </a:r>
          </a:p>
          <a:p>
            <a:r>
              <a:rPr lang="en-US" sz="1000" b="1" dirty="0"/>
              <a:t>Consultation</a:t>
            </a:r>
            <a:r>
              <a:rPr lang="en-US" sz="1000" dirty="0"/>
              <a:t>: Tuesday, 2 pm to 4 pm. Additional consultations by appointment are welcome.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86200" y="6858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324600" y="3048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/>
              <a:t>IoT Backend Integration</a:t>
            </a:r>
            <a:br>
              <a:rPr lang="en-US" dirty="0"/>
            </a:br>
            <a:r>
              <a:rPr lang="en-US" sz="1400" dirty="0"/>
              <a:t>IS4151/IS5451 – </a:t>
            </a:r>
            <a:r>
              <a:rPr lang="en-US" sz="1400" dirty="0" err="1"/>
              <a:t>AIoT</a:t>
            </a:r>
            <a:r>
              <a:rPr lang="en-US" sz="1400" dirty="0"/>
              <a:t> Solutions and Development</a:t>
            </a:r>
            <a:br>
              <a:rPr lang="en-US" sz="1400" dirty="0"/>
            </a:br>
            <a:r>
              <a:rPr lang="en-US" sz="1400" dirty="0"/>
              <a:t>AY 2024/25 Semester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Lecture…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966396" y="1593275"/>
            <a:ext cx="1681804" cy="850610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and Fog Processor</a:t>
            </a:r>
          </a:p>
          <a:p>
            <a:pPr algn="ctr"/>
            <a:r>
              <a:rPr lang="en-US" dirty="0"/>
              <a:t>(Raspberry Pi)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5698" y="2374610"/>
            <a:ext cx="2441102" cy="1822596"/>
          </a:xfrm>
          <a:prstGeom prst="rect">
            <a:avLst/>
          </a:prstGeom>
          <a:solidFill>
            <a:srgbClr val="4CA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Cloud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648200" y="2018580"/>
            <a:ext cx="1597498" cy="126732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7" idx="1"/>
          </p:cNvCxnSpPr>
          <p:nvPr/>
        </p:nvCxnSpPr>
        <p:spPr>
          <a:xfrm>
            <a:off x="1981200" y="1454006"/>
            <a:ext cx="985196" cy="564574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7" idx="3"/>
            <a:endCxn id="7" idx="1"/>
          </p:cNvCxnSpPr>
          <p:nvPr/>
        </p:nvCxnSpPr>
        <p:spPr>
          <a:xfrm flipV="1">
            <a:off x="1981200" y="2018580"/>
            <a:ext cx="985196" cy="656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3"/>
            <a:endCxn id="7" idx="1"/>
          </p:cNvCxnSpPr>
          <p:nvPr/>
        </p:nvCxnSpPr>
        <p:spPr>
          <a:xfrm flipV="1">
            <a:off x="1981200" y="2018580"/>
            <a:ext cx="985196" cy="59083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00" y="1790339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58" name="Rectangle 57"/>
          <p:cNvSpPr/>
          <p:nvPr/>
        </p:nvSpPr>
        <p:spPr>
          <a:xfrm>
            <a:off x="76200" y="2374610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5" name="Rectangle 74"/>
          <p:cNvSpPr/>
          <p:nvPr/>
        </p:nvSpPr>
        <p:spPr>
          <a:xfrm>
            <a:off x="76200" y="3962400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6" name="Rectangle 75"/>
          <p:cNvSpPr/>
          <p:nvPr/>
        </p:nvSpPr>
        <p:spPr>
          <a:xfrm>
            <a:off x="2966396" y="4336475"/>
            <a:ext cx="1681804" cy="850610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and Fog Processor</a:t>
            </a:r>
          </a:p>
          <a:p>
            <a:pPr algn="ctr"/>
            <a:r>
              <a:rPr lang="en-US" dirty="0"/>
              <a:t>(Raspberry Pi)</a:t>
            </a:r>
            <a:endParaRPr lang="en-SG" dirty="0"/>
          </a:p>
        </p:txBody>
      </p:sp>
      <p:cxnSp>
        <p:nvCxnSpPr>
          <p:cNvPr id="77" name="Straight Arrow Connector 76"/>
          <p:cNvCxnSpPr>
            <a:stCxn id="76" idx="3"/>
            <a:endCxn id="8" idx="1"/>
          </p:cNvCxnSpPr>
          <p:nvPr/>
        </p:nvCxnSpPr>
        <p:spPr>
          <a:xfrm flipV="1">
            <a:off x="4648200" y="3285908"/>
            <a:ext cx="1597498" cy="14758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3"/>
            <a:endCxn id="76" idx="1"/>
          </p:cNvCxnSpPr>
          <p:nvPr/>
        </p:nvCxnSpPr>
        <p:spPr>
          <a:xfrm>
            <a:off x="1981200" y="4197206"/>
            <a:ext cx="985196" cy="564574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1" idx="3"/>
            <a:endCxn id="76" idx="1"/>
          </p:cNvCxnSpPr>
          <p:nvPr/>
        </p:nvCxnSpPr>
        <p:spPr>
          <a:xfrm flipV="1">
            <a:off x="1981200" y="4761780"/>
            <a:ext cx="985196" cy="656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2" idx="3"/>
            <a:endCxn id="76" idx="1"/>
          </p:cNvCxnSpPr>
          <p:nvPr/>
        </p:nvCxnSpPr>
        <p:spPr>
          <a:xfrm flipV="1">
            <a:off x="1981200" y="4761780"/>
            <a:ext cx="985196" cy="59083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6200" y="4533539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2" name="Rectangle 81"/>
          <p:cNvSpPr/>
          <p:nvPr/>
        </p:nvSpPr>
        <p:spPr>
          <a:xfrm>
            <a:off x="76200" y="5117810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76200" y="2971800"/>
            <a:ext cx="19050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85" name="Straight Arrow Connector 84"/>
          <p:cNvCxnSpPr>
            <a:stCxn id="84" idx="3"/>
            <a:endCxn id="7" idx="2"/>
          </p:cNvCxnSpPr>
          <p:nvPr/>
        </p:nvCxnSpPr>
        <p:spPr>
          <a:xfrm flipV="1">
            <a:off x="1981200" y="2443885"/>
            <a:ext cx="1673698" cy="76191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6200" y="5715650"/>
            <a:ext cx="19050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2" name="Straight Arrow Connector 91"/>
          <p:cNvCxnSpPr>
            <a:stCxn id="91" idx="3"/>
            <a:endCxn id="76" idx="2"/>
          </p:cNvCxnSpPr>
          <p:nvPr/>
        </p:nvCxnSpPr>
        <p:spPr>
          <a:xfrm flipV="1">
            <a:off x="1981200" y="5187085"/>
            <a:ext cx="1673698" cy="76256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607398" y="5715650"/>
            <a:ext cx="1905000" cy="450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7" name="Straight Arrow Connector 96"/>
          <p:cNvCxnSpPr>
            <a:stCxn id="96" idx="0"/>
            <a:endCxn id="8" idx="2"/>
          </p:cNvCxnSpPr>
          <p:nvPr/>
        </p:nvCxnSpPr>
        <p:spPr>
          <a:xfrm flipV="1">
            <a:off x="5559898" y="4197206"/>
            <a:ext cx="1374302" cy="15184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51365" y="1219200"/>
            <a:ext cx="25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Bluetooth Low Energy (BLE)</a:t>
            </a:r>
            <a:endParaRPr lang="en-SG" sz="16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410200" y="1763993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408849" y="138847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357885" y="1594716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RESTful Web Services</a:t>
            </a:r>
            <a:endParaRPr lang="en-SG" sz="1600" dirty="0"/>
          </a:p>
        </p:txBody>
      </p:sp>
      <p:sp>
        <p:nvSpPr>
          <p:cNvPr id="120" name="Can 119"/>
          <p:cNvSpPr/>
          <p:nvPr/>
        </p:nvSpPr>
        <p:spPr>
          <a:xfrm>
            <a:off x="6629400" y="3200400"/>
            <a:ext cx="1710332" cy="870830"/>
          </a:xfrm>
          <a:prstGeom prst="can">
            <a:avLst/>
          </a:prstGeom>
          <a:solidFill>
            <a:srgbClr val="4CA2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sp>
        <p:nvSpPr>
          <p:cNvPr id="124" name="TextBox 123"/>
          <p:cNvSpPr txBox="1"/>
          <p:nvPr/>
        </p:nvSpPr>
        <p:spPr>
          <a:xfrm>
            <a:off x="6553200" y="48768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The “big picture” and technical roadmap for this lecture</a:t>
            </a:r>
            <a:endParaRPr lang="en-SG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9A158-FFA0-4C86-B8ED-A2DCF06193EC}"/>
              </a:ext>
            </a:extLst>
          </p:cNvPr>
          <p:cNvCxnSpPr>
            <a:cxnSpLocks/>
          </p:cNvCxnSpPr>
          <p:nvPr/>
        </p:nvCxnSpPr>
        <p:spPr>
          <a:xfrm>
            <a:off x="7484566" y="2971800"/>
            <a:ext cx="0" cy="492689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8AD412-F924-4B1B-B675-D68220376294}"/>
              </a:ext>
            </a:extLst>
          </p:cNvPr>
          <p:cNvCxnSpPr/>
          <p:nvPr/>
        </p:nvCxnSpPr>
        <p:spPr>
          <a:xfrm>
            <a:off x="5410200" y="2099768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C5F318-CAA3-4C37-9E3F-854E5B41CA21}"/>
              </a:ext>
            </a:extLst>
          </p:cNvPr>
          <p:cNvSpPr txBox="1"/>
          <p:nvPr/>
        </p:nvSpPr>
        <p:spPr>
          <a:xfrm>
            <a:off x="6357885" y="19304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Relational Database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62194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Lecture…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642796" y="1593275"/>
            <a:ext cx="1681804" cy="850610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and Fog Processor</a:t>
            </a:r>
          </a:p>
          <a:p>
            <a:pPr algn="ctr"/>
            <a:r>
              <a:rPr lang="en-US" dirty="0"/>
              <a:t>(Raspberry Pi)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934200" y="2374610"/>
            <a:ext cx="1981200" cy="1822596"/>
          </a:xfrm>
          <a:prstGeom prst="rect">
            <a:avLst/>
          </a:prstGeom>
          <a:solidFill>
            <a:srgbClr val="4CA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Cloud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6324600" y="2018580"/>
            <a:ext cx="609600" cy="126732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40" idx="1"/>
          </p:cNvCxnSpPr>
          <p:nvPr/>
        </p:nvCxnSpPr>
        <p:spPr>
          <a:xfrm>
            <a:off x="1905000" y="1454006"/>
            <a:ext cx="767404" cy="56678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7" idx="3"/>
            <a:endCxn id="40" idx="1"/>
          </p:cNvCxnSpPr>
          <p:nvPr/>
        </p:nvCxnSpPr>
        <p:spPr>
          <a:xfrm flipV="1">
            <a:off x="1905000" y="2020792"/>
            <a:ext cx="767404" cy="435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3"/>
            <a:endCxn id="40" idx="1"/>
          </p:cNvCxnSpPr>
          <p:nvPr/>
        </p:nvCxnSpPr>
        <p:spPr>
          <a:xfrm flipV="1">
            <a:off x="1905000" y="2020792"/>
            <a:ext cx="767404" cy="588624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00" y="1790339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58" name="Rectangle 57"/>
          <p:cNvSpPr/>
          <p:nvPr/>
        </p:nvSpPr>
        <p:spPr>
          <a:xfrm>
            <a:off x="76200" y="2374610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5" name="Rectangle 74"/>
          <p:cNvSpPr/>
          <p:nvPr/>
        </p:nvSpPr>
        <p:spPr>
          <a:xfrm>
            <a:off x="76200" y="3962400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6" name="Rectangle 75"/>
          <p:cNvSpPr/>
          <p:nvPr/>
        </p:nvSpPr>
        <p:spPr>
          <a:xfrm>
            <a:off x="4642796" y="4336475"/>
            <a:ext cx="1681804" cy="850610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and Fog Processor</a:t>
            </a:r>
          </a:p>
          <a:p>
            <a:pPr algn="ctr"/>
            <a:r>
              <a:rPr lang="en-US" dirty="0"/>
              <a:t>(Raspberry Pi)</a:t>
            </a:r>
            <a:endParaRPr lang="en-SG" dirty="0"/>
          </a:p>
        </p:txBody>
      </p:sp>
      <p:cxnSp>
        <p:nvCxnSpPr>
          <p:cNvPr id="77" name="Straight Arrow Connector 76"/>
          <p:cNvCxnSpPr>
            <a:stCxn id="76" idx="3"/>
            <a:endCxn id="8" idx="1"/>
          </p:cNvCxnSpPr>
          <p:nvPr/>
        </p:nvCxnSpPr>
        <p:spPr>
          <a:xfrm flipV="1">
            <a:off x="6324600" y="3285908"/>
            <a:ext cx="609600" cy="14758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3"/>
            <a:endCxn id="46" idx="1"/>
          </p:cNvCxnSpPr>
          <p:nvPr/>
        </p:nvCxnSpPr>
        <p:spPr>
          <a:xfrm>
            <a:off x="1905000" y="4197206"/>
            <a:ext cx="767404" cy="56130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1" idx="3"/>
            <a:endCxn id="46" idx="1"/>
          </p:cNvCxnSpPr>
          <p:nvPr/>
        </p:nvCxnSpPr>
        <p:spPr>
          <a:xfrm flipV="1">
            <a:off x="1905000" y="4758507"/>
            <a:ext cx="767404" cy="9838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2" idx="3"/>
            <a:endCxn id="46" idx="1"/>
          </p:cNvCxnSpPr>
          <p:nvPr/>
        </p:nvCxnSpPr>
        <p:spPr>
          <a:xfrm flipV="1">
            <a:off x="1905000" y="4758507"/>
            <a:ext cx="767404" cy="59410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6200" y="4533539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2" name="Rectangle 81"/>
          <p:cNvSpPr/>
          <p:nvPr/>
        </p:nvSpPr>
        <p:spPr>
          <a:xfrm>
            <a:off x="76200" y="5117810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76200" y="2971800"/>
            <a:ext cx="18288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85" name="Straight Arrow Connector 84"/>
          <p:cNvCxnSpPr>
            <a:stCxn id="84" idx="3"/>
            <a:endCxn id="7" idx="2"/>
          </p:cNvCxnSpPr>
          <p:nvPr/>
        </p:nvCxnSpPr>
        <p:spPr>
          <a:xfrm flipV="1">
            <a:off x="1905000" y="2443885"/>
            <a:ext cx="3578698" cy="76191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6200" y="5715650"/>
            <a:ext cx="18288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2" name="Straight Arrow Connector 91"/>
          <p:cNvCxnSpPr>
            <a:stCxn id="91" idx="3"/>
            <a:endCxn id="76" idx="2"/>
          </p:cNvCxnSpPr>
          <p:nvPr/>
        </p:nvCxnSpPr>
        <p:spPr>
          <a:xfrm flipV="1">
            <a:off x="1905000" y="5187085"/>
            <a:ext cx="3578698" cy="76256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724400" y="5715650"/>
            <a:ext cx="1905000" cy="450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7" name="Straight Arrow Connector 96"/>
          <p:cNvCxnSpPr>
            <a:stCxn id="96" idx="0"/>
            <a:endCxn id="8" idx="2"/>
          </p:cNvCxnSpPr>
          <p:nvPr/>
        </p:nvCxnSpPr>
        <p:spPr>
          <a:xfrm flipV="1">
            <a:off x="5676900" y="4197206"/>
            <a:ext cx="2247900" cy="15184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22697" y="110924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Radio</a:t>
            </a:r>
            <a:endParaRPr lang="en-SG" sz="16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6507480" y="1864251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506129" y="1278523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26897" y="1694974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RESTful Web Services</a:t>
            </a:r>
            <a:endParaRPr lang="en-SG" sz="1600" dirty="0"/>
          </a:p>
        </p:txBody>
      </p:sp>
      <p:sp>
        <p:nvSpPr>
          <p:cNvPr id="120" name="Can 119"/>
          <p:cNvSpPr/>
          <p:nvPr/>
        </p:nvSpPr>
        <p:spPr>
          <a:xfrm>
            <a:off x="7092004" y="3200400"/>
            <a:ext cx="1710332" cy="870830"/>
          </a:xfrm>
          <a:prstGeom prst="can">
            <a:avLst/>
          </a:prstGeom>
          <a:solidFill>
            <a:srgbClr val="4CA2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sp>
        <p:nvSpPr>
          <p:cNvPr id="124" name="TextBox 123"/>
          <p:cNvSpPr txBox="1"/>
          <p:nvPr/>
        </p:nvSpPr>
        <p:spPr>
          <a:xfrm>
            <a:off x="6553200" y="52578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The </a:t>
            </a:r>
            <a:r>
              <a:rPr lang="en-US" sz="2000" b="1" i="1" dirty="0"/>
              <a:t>alternative</a:t>
            </a:r>
            <a:r>
              <a:rPr lang="en-US" sz="2000" b="1" dirty="0"/>
              <a:t> technical roadmap for this lecture</a:t>
            </a:r>
            <a:endParaRPr lang="en-SG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9A158-FFA0-4C86-B8ED-A2DCF06193EC}"/>
              </a:ext>
            </a:extLst>
          </p:cNvPr>
          <p:cNvCxnSpPr>
            <a:cxnSpLocks/>
          </p:cNvCxnSpPr>
          <p:nvPr/>
        </p:nvCxnSpPr>
        <p:spPr>
          <a:xfrm>
            <a:off x="7924800" y="2971800"/>
            <a:ext cx="13382" cy="533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8AD412-F924-4B1B-B675-D68220376294}"/>
              </a:ext>
            </a:extLst>
          </p:cNvPr>
          <p:cNvCxnSpPr/>
          <p:nvPr/>
        </p:nvCxnSpPr>
        <p:spPr>
          <a:xfrm>
            <a:off x="6507480" y="2200026"/>
            <a:ext cx="7315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C5F318-CAA3-4C37-9E3F-854E5B41CA21}"/>
              </a:ext>
            </a:extLst>
          </p:cNvPr>
          <p:cNvSpPr txBox="1"/>
          <p:nvPr/>
        </p:nvSpPr>
        <p:spPr>
          <a:xfrm>
            <a:off x="7226897" y="203074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Relational Database</a:t>
            </a:r>
            <a:endParaRPr lang="en-SG" sz="1600" dirty="0"/>
          </a:p>
        </p:txBody>
      </p:sp>
      <p:sp>
        <p:nvSpPr>
          <p:cNvPr id="40" name="Rectangle 39"/>
          <p:cNvSpPr/>
          <p:nvPr/>
        </p:nvSpPr>
        <p:spPr>
          <a:xfrm>
            <a:off x="2672404" y="1597698"/>
            <a:ext cx="1289996" cy="846187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Intermediary</a:t>
            </a:r>
            <a:r>
              <a:rPr lang="en-US" dirty="0"/>
              <a:t>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220377" y="1404852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Serial USB</a:t>
            </a:r>
            <a:endParaRPr lang="en-SG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06129" y="1574129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72404" y="4335413"/>
            <a:ext cx="1289996" cy="846187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Intermediary</a:t>
            </a:r>
            <a:r>
              <a:rPr lang="en-US" dirty="0"/>
              <a:t>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55" name="Straight Arrow Connector 54"/>
          <p:cNvCxnSpPr>
            <a:stCxn id="7" idx="1"/>
            <a:endCxn id="40" idx="3"/>
          </p:cNvCxnSpPr>
          <p:nvPr/>
        </p:nvCxnSpPr>
        <p:spPr>
          <a:xfrm flipH="1">
            <a:off x="3962400" y="2018580"/>
            <a:ext cx="680396" cy="22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6" idx="1"/>
            <a:endCxn id="46" idx="3"/>
          </p:cNvCxnSpPr>
          <p:nvPr/>
        </p:nvCxnSpPr>
        <p:spPr>
          <a:xfrm flipH="1" flipV="1">
            <a:off x="3962400" y="4758507"/>
            <a:ext cx="680396" cy="327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2944090"/>
            <a:ext cx="6858000" cy="1066800"/>
          </a:xfrm>
        </p:spPr>
        <p:txBody>
          <a:bodyPr>
            <a:normAutofit/>
          </a:bodyPr>
          <a:lstStyle/>
          <a:p>
            <a:r>
              <a:rPr lang="en-US" dirty="0"/>
              <a:t>Introduction to Service-Oriented Architecture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5080"/>
            <a:ext cx="7010400" cy="365760"/>
          </a:xfrm>
        </p:spPr>
        <p:txBody>
          <a:bodyPr/>
          <a:lstStyle/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00" y="6355080"/>
            <a:ext cx="1520952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Service-Oriented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/>
              <a:t>SOA</a:t>
            </a:r>
            <a:r>
              <a:rPr lang="en-GB" dirty="0"/>
              <a:t> is a software architecture emphasising:</a:t>
            </a:r>
          </a:p>
          <a:p>
            <a:pPr lvl="1"/>
            <a:r>
              <a:rPr lang="en-GB" dirty="0"/>
              <a:t>Software components providing services to other components by </a:t>
            </a:r>
            <a:r>
              <a:rPr lang="en-GB" u="sng" dirty="0"/>
              <a:t>exchanging messages via a standard network communications protocol</a:t>
            </a:r>
            <a:r>
              <a:rPr lang="en-GB" dirty="0"/>
              <a:t> (e.g., Simple Object Access Protocol or SOAP).</a:t>
            </a:r>
          </a:p>
          <a:p>
            <a:pPr lvl="1"/>
            <a:r>
              <a:rPr lang="en-GB" dirty="0"/>
              <a:t>In </a:t>
            </a:r>
            <a:r>
              <a:rPr lang="en-GB" u="sng" dirty="0"/>
              <a:t>theory</a:t>
            </a:r>
            <a:r>
              <a:rPr lang="en-GB" dirty="0"/>
              <a:t>, a service is a self-contained                                 unit of functionality, such as retrieving                                  the exchange rate for a currency pair.</a:t>
            </a:r>
          </a:p>
          <a:p>
            <a:pPr lvl="1"/>
            <a:r>
              <a:rPr lang="en-GB" dirty="0"/>
              <a:t>In </a:t>
            </a:r>
            <a:r>
              <a:rPr lang="en-GB" u="sng" dirty="0"/>
              <a:t>practice</a:t>
            </a:r>
            <a:r>
              <a:rPr lang="en-GB" dirty="0"/>
              <a:t>, a service is an interface                            definition that may list several discrete         services/operations that are semantically                       related.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" t="662" r="3045" b="2368"/>
          <a:stretch/>
        </p:blipFill>
        <p:spPr>
          <a:xfrm>
            <a:off x="6096000" y="2910785"/>
            <a:ext cx="2971799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A service following a </a:t>
            </a:r>
            <a:r>
              <a:rPr lang="en-US" u="sng" dirty="0"/>
              <a:t>standard protocol</a:t>
            </a:r>
            <a:r>
              <a:rPr lang="en-US" dirty="0"/>
              <a:t> implemented with </a:t>
            </a:r>
            <a:r>
              <a:rPr lang="en-US" u="sng" dirty="0"/>
              <a:t>any technology</a:t>
            </a:r>
            <a:r>
              <a:rPr lang="en-US" dirty="0"/>
              <a:t> can be consumed by another software element implemented with any </a:t>
            </a:r>
            <a:r>
              <a:rPr lang="en-US" u="sng" dirty="0"/>
              <a:t>other technologies</a:t>
            </a:r>
            <a:r>
              <a:rPr lang="en-US" dirty="0"/>
              <a:t>.</a:t>
            </a:r>
          </a:p>
          <a:p>
            <a:r>
              <a:rPr lang="en-US" dirty="0"/>
              <a:t>SOA is typically implemented using the </a:t>
            </a:r>
            <a:r>
              <a:rPr lang="en-US" b="1" u="sng" dirty="0"/>
              <a:t>web services</a:t>
            </a:r>
            <a:r>
              <a:rPr lang="en-US" dirty="0"/>
              <a:t> approach: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web service</a:t>
            </a:r>
            <a:r>
              <a:rPr lang="en-US" dirty="0"/>
              <a:t> is a </a:t>
            </a:r>
            <a:r>
              <a:rPr lang="en-US" u="sng" dirty="0"/>
              <a:t>service</a:t>
            </a:r>
            <a:r>
              <a:rPr lang="en-US" dirty="0"/>
              <a:t> that is offered by one software element to another via communicating over the </a:t>
            </a:r>
            <a:r>
              <a:rPr lang="en-US" u="sng" dirty="0"/>
              <a:t>World Wide Web (WWW)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Machine-to-machine communication is enabled by protocols such as </a:t>
            </a:r>
            <a:r>
              <a:rPr lang="en-US" dirty="0" err="1"/>
              <a:t>HyperText</a:t>
            </a:r>
            <a:r>
              <a:rPr lang="en-US" dirty="0"/>
              <a:t> Transfer Protocol (HTTP).</a:t>
            </a:r>
          </a:p>
          <a:p>
            <a:pPr lvl="1"/>
            <a:r>
              <a:rPr lang="en-US" dirty="0"/>
              <a:t>More specifically, </a:t>
            </a:r>
            <a:r>
              <a:rPr lang="en-US" u="sng" dirty="0"/>
              <a:t>messages (e.g., SOAP) are sent and received over HTTP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08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Web services can be implemented in two ways:</a:t>
            </a:r>
          </a:p>
          <a:p>
            <a:pPr lvl="1"/>
            <a:r>
              <a:rPr lang="en-US" dirty="0"/>
              <a:t>“Big” web services or SOAP web services</a:t>
            </a:r>
          </a:p>
          <a:p>
            <a:pPr lvl="1"/>
            <a:r>
              <a:rPr lang="en-US" dirty="0"/>
              <a:t>RESTful web services.</a:t>
            </a:r>
          </a:p>
        </p:txBody>
      </p:sp>
    </p:spTree>
    <p:extLst>
      <p:ext uri="{BB962C8B-B14F-4D97-AF65-F5344CB8AC3E}">
        <p14:creationId xmlns:p14="http://schemas.microsoft.com/office/powerpoint/2010/main" val="95566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64C-B6A9-4A39-817E-83F71B6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Web Services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7C175-942C-4D75-8D3D-AA4D8268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2F648-B083-4210-83C6-1ECF447B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53D5E2-5C4D-4FB2-B25F-C3DA06E564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XML messages that follow the </a:t>
            </a:r>
            <a:r>
              <a:rPr lang="en-US" b="1" dirty="0"/>
              <a:t>Simple Object Access Protocol (SOAP)</a:t>
            </a:r>
            <a:r>
              <a:rPr lang="en-US" dirty="0"/>
              <a:t> standard.</a:t>
            </a:r>
          </a:p>
          <a:p>
            <a:r>
              <a:rPr lang="en-US" dirty="0"/>
              <a:t>SOAP is an XML language defining a message architecture and message formats. </a:t>
            </a:r>
          </a:p>
          <a:p>
            <a:r>
              <a:rPr lang="en-US" dirty="0"/>
              <a:t>Uses a machine-readable description of the operations offered by the service, written in the </a:t>
            </a:r>
            <a:r>
              <a:rPr lang="en-US" b="1" dirty="0"/>
              <a:t>Web Services Description Language (WSDL)</a:t>
            </a:r>
            <a:r>
              <a:rPr lang="en-US" dirty="0"/>
              <a:t>.</a:t>
            </a:r>
          </a:p>
          <a:p>
            <a:r>
              <a:rPr lang="en-US" dirty="0"/>
              <a:t>WSDL itself is also an XML language but it is used for defining interfaces syntactically.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97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b="1" dirty="0"/>
              <a:t>Representational State Transfer (RESTful)</a:t>
            </a:r>
            <a:r>
              <a:rPr lang="en-US" dirty="0"/>
              <a:t> web services is an alternative to SOAP web services:</a:t>
            </a:r>
          </a:p>
          <a:p>
            <a:pPr lvl="1"/>
            <a:r>
              <a:rPr lang="en-US" dirty="0"/>
              <a:t>More suitable for basic, ad hoc integration scenarios. </a:t>
            </a:r>
          </a:p>
          <a:p>
            <a:pPr lvl="1"/>
            <a:r>
              <a:rPr lang="en-US" dirty="0"/>
              <a:t>Better integrated with </a:t>
            </a:r>
            <a:r>
              <a:rPr lang="en-US" b="1" dirty="0"/>
              <a:t>HTTP</a:t>
            </a:r>
            <a:r>
              <a:rPr lang="en-US" dirty="0"/>
              <a:t> than SOAP-based services.</a:t>
            </a:r>
          </a:p>
          <a:p>
            <a:pPr lvl="1"/>
            <a:r>
              <a:rPr lang="en-US" dirty="0"/>
              <a:t>Do not require XML-based SOAP messages or WSDL service-API definitions.</a:t>
            </a:r>
          </a:p>
          <a:p>
            <a:pPr lvl="1"/>
            <a:r>
              <a:rPr lang="en-US" dirty="0"/>
              <a:t>Only requires HTTP.</a:t>
            </a:r>
          </a:p>
          <a:p>
            <a:r>
              <a:rPr lang="en-US" dirty="0"/>
              <a:t>Desirable characteristics compared to SOAP:</a:t>
            </a:r>
          </a:p>
          <a:p>
            <a:pPr lvl="1"/>
            <a:r>
              <a:rPr lang="en-US" dirty="0"/>
              <a:t>Loose coupling.</a:t>
            </a:r>
          </a:p>
          <a:p>
            <a:pPr lvl="1"/>
            <a:r>
              <a:rPr lang="en-US" dirty="0"/>
              <a:t>Architecturally simplicity.</a:t>
            </a:r>
          </a:p>
          <a:p>
            <a:pPr lvl="1"/>
            <a:r>
              <a:rPr lang="en-US" dirty="0"/>
              <a:t>Ease of consumption on client side.</a:t>
            </a:r>
          </a:p>
          <a:p>
            <a:pPr lvl="1"/>
            <a:r>
              <a:rPr lang="en-US" dirty="0"/>
              <a:t>Use standard HTTP methods to manipulate resources.</a:t>
            </a:r>
          </a:p>
        </p:txBody>
      </p:sp>
    </p:spTree>
    <p:extLst>
      <p:ext uri="{BB962C8B-B14F-4D97-AF65-F5344CB8AC3E}">
        <p14:creationId xmlns:p14="http://schemas.microsoft.com/office/powerpoint/2010/main" val="317430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RESTful principles:</a:t>
            </a:r>
          </a:p>
          <a:p>
            <a:pPr lvl="1"/>
            <a:r>
              <a:rPr lang="en-US" dirty="0"/>
              <a:t>Resource identification through URI.</a:t>
            </a:r>
          </a:p>
          <a:p>
            <a:pPr lvl="1"/>
            <a:r>
              <a:rPr lang="en-US" dirty="0"/>
              <a:t>Uniform interface for manipulating resources using the standard HTTP verbs:</a:t>
            </a:r>
          </a:p>
          <a:p>
            <a:pPr lvl="2"/>
            <a:r>
              <a:rPr lang="en-US" dirty="0"/>
              <a:t>Create – PUT</a:t>
            </a:r>
          </a:p>
          <a:p>
            <a:pPr lvl="2"/>
            <a:r>
              <a:rPr lang="en-US" dirty="0"/>
              <a:t>Read – GET</a:t>
            </a:r>
          </a:p>
          <a:p>
            <a:pPr lvl="2"/>
            <a:r>
              <a:rPr lang="en-US" dirty="0"/>
              <a:t>Update – POST</a:t>
            </a:r>
          </a:p>
          <a:p>
            <a:pPr lvl="2"/>
            <a:r>
              <a:rPr lang="en-US" dirty="0"/>
              <a:t>Delete – DELETE</a:t>
            </a:r>
          </a:p>
          <a:p>
            <a:pPr lvl="1"/>
            <a:r>
              <a:rPr lang="en-US" dirty="0"/>
              <a:t>Self-descriptive messages via decoupled resources that can be represented in any format – XML, JSON, HTML and plain text</a:t>
            </a:r>
          </a:p>
          <a:p>
            <a:pPr lvl="1"/>
            <a:r>
              <a:rPr lang="en-US" dirty="0"/>
              <a:t>RESTful request messages are stateless or self-contained.</a:t>
            </a:r>
          </a:p>
          <a:p>
            <a:pPr lvl="1"/>
            <a:r>
              <a:rPr lang="en-US" dirty="0"/>
              <a:t>Stateful interactions may be achieved by exchanging state – URI rewriting, cookies, hidden form fields.</a:t>
            </a:r>
          </a:p>
        </p:txBody>
      </p:sp>
    </p:spTree>
    <p:extLst>
      <p:ext uri="{BB962C8B-B14F-4D97-AF65-F5344CB8AC3E}">
        <p14:creationId xmlns:p14="http://schemas.microsoft.com/office/powerpoint/2010/main" val="391551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In Python, RESTful web services can be created using:</a:t>
            </a:r>
          </a:p>
          <a:p>
            <a:pPr lvl="1"/>
            <a:r>
              <a:rPr lang="en-US" dirty="0"/>
              <a:t>Flask:</a:t>
            </a:r>
          </a:p>
          <a:p>
            <a:pPr lvl="2"/>
            <a:r>
              <a:rPr lang="en-US" dirty="0"/>
              <a:t>A web application framework for Python.</a:t>
            </a:r>
          </a:p>
          <a:p>
            <a:pPr lvl="1"/>
            <a:r>
              <a:rPr lang="en-US" dirty="0" err="1"/>
              <a:t>Connexion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Connexion</a:t>
            </a:r>
            <a:r>
              <a:rPr lang="en-US" dirty="0"/>
              <a:t> is a framework on top of Flask that automagically handles HTTP requests defined using </a:t>
            </a:r>
            <a:r>
              <a:rPr lang="en-US" dirty="0" err="1"/>
              <a:t>OpenAPI</a:t>
            </a:r>
            <a:r>
              <a:rPr lang="en-US" dirty="0"/>
              <a:t> (formerly known as Swagger).</a:t>
            </a:r>
          </a:p>
          <a:p>
            <a:pPr lvl="2"/>
            <a:r>
              <a:rPr lang="en-US" dirty="0"/>
              <a:t>For building open API using RESTful web services.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9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In the preceding two lectures, we learnt:</a:t>
            </a:r>
          </a:p>
          <a:p>
            <a:pPr lvl="1"/>
            <a:r>
              <a:rPr lang="en-US" dirty="0"/>
              <a:t>The technical characteristics of the Raspberry Pi and appreciate its capability to act as both </a:t>
            </a:r>
            <a:r>
              <a:rPr lang="en-US" u="sng" dirty="0"/>
              <a:t>node device</a:t>
            </a:r>
            <a:r>
              <a:rPr lang="en-US" dirty="0"/>
              <a:t> and </a:t>
            </a:r>
            <a:r>
              <a:rPr lang="en-US" u="sng" dirty="0"/>
              <a:t>hub</a:t>
            </a:r>
            <a:r>
              <a:rPr lang="en-US" dirty="0"/>
              <a:t> plus </a:t>
            </a:r>
            <a:r>
              <a:rPr lang="en-US" u="sng" dirty="0"/>
              <a:t>edge processing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to perform GPIO programming with                           the Raspberry PI using both digital                                      and analogue signal.</a:t>
            </a:r>
          </a:p>
          <a:p>
            <a:pPr lvl="1"/>
            <a:r>
              <a:rPr lang="en-US" dirty="0"/>
              <a:t>How to control and interact with                                       one or more </a:t>
            </a:r>
            <a:r>
              <a:rPr lang="en-US" dirty="0" err="1"/>
              <a:t>micro:bit</a:t>
            </a:r>
            <a:r>
              <a:rPr lang="en-US" dirty="0"/>
              <a:t> devices                                             via radio and BLE wireless                                    communication.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941" r="27133"/>
          <a:stretch/>
        </p:blipFill>
        <p:spPr>
          <a:xfrm>
            <a:off x="8124938" y="138000"/>
            <a:ext cx="942862" cy="9288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63E30FC-1F69-F61F-F3DA-F21C3517F33B}"/>
              </a:ext>
            </a:extLst>
          </p:cNvPr>
          <p:cNvGrpSpPr/>
          <p:nvPr/>
        </p:nvGrpSpPr>
        <p:grpSpPr>
          <a:xfrm>
            <a:off x="5486400" y="3088655"/>
            <a:ext cx="3547799" cy="3168000"/>
            <a:chOff x="3657600" y="2286000"/>
            <a:chExt cx="3547799" cy="316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347B3A-35D2-0752-AF7F-5BAB4BE9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1" y="5239106"/>
              <a:ext cx="3547798" cy="21489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/>
                <a:t>Introduction to Artificial Intelligence of Things</a:t>
              </a:r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EFD639F2-D02B-7B97-FD04-17175D11F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068221"/>
              <a:ext cx="214895" cy="304097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Architecture, Design and Protocols</a:t>
              </a:r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49D71E92-55AE-40D0-D844-65BEEC5E5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354002"/>
              <a:ext cx="214895" cy="3040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Pervasive Computing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1A0A2A-83D5-BF65-F000-353F277F5749}"/>
                </a:ext>
              </a:extLst>
            </p:cNvPr>
            <p:cNvSpPr/>
            <p:nvPr/>
          </p:nvSpPr>
          <p:spPr>
            <a:xfrm>
              <a:off x="3930508" y="2500752"/>
              <a:ext cx="1590735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IoT Development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077E6948-EEE6-72DF-192D-24D9F4F28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86000"/>
              <a:ext cx="3547799" cy="170892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00" tIns="3600" rIns="3600" bIns="3600" anchor="ctr"/>
            <a:lstStyle/>
            <a:p>
              <a:pPr algn="ctr">
                <a:defRPr/>
              </a:pPr>
              <a:endParaRPr lang="en-US" sz="10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9B7BF6-C6F8-DFB5-8B06-3A9FB9BF1AA5}"/>
                </a:ext>
              </a:extLst>
            </p:cNvPr>
            <p:cNvSpPr/>
            <p:nvPr/>
          </p:nvSpPr>
          <p:spPr>
            <a:xfrm>
              <a:off x="3820636" y="4404647"/>
              <a:ext cx="3189829" cy="76513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Technical Concepts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E7320F46-174A-CCCC-C7C6-DC724A927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00757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Microcontroller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DF869F34-2003-A034-8045-9E9982B6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76448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Computer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3D75425A-0A36-BAF4-325F-F5FCE0BC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759227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Backend Integration</a:t>
              </a:r>
            </a:p>
          </p:txBody>
        </p: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C6E4E5FC-4005-167F-42FA-44015AB24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142006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Android Development for IoT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A3EB4738-80E3-1583-9140-112A15EF7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723901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Data Preprocessing</a:t>
              </a: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572070BA-BCA7-4555-7F7A-CDDECD66C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113769" y="2577713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Machine Learning for IoT Data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C90F86DA-D7DB-5ACE-9363-9D9C97CD0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503637" y="2584991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Computer Vision for IoT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AAD02A-4725-CE6A-FB18-D57306AB74C8}"/>
                </a:ext>
              </a:extLst>
            </p:cNvPr>
            <p:cNvSpPr/>
            <p:nvPr/>
          </p:nvSpPr>
          <p:spPr>
            <a:xfrm>
              <a:off x="5653651" y="2500752"/>
              <a:ext cx="1239854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AI Machine Learning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10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2944090"/>
            <a:ext cx="6858000" cy="1066800"/>
          </a:xfrm>
        </p:spPr>
        <p:txBody>
          <a:bodyPr>
            <a:normAutofit/>
          </a:bodyPr>
          <a:lstStyle/>
          <a:p>
            <a:r>
              <a:rPr lang="en-US" dirty="0"/>
              <a:t>RESTful Web Services and Relational Databases in Python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5080"/>
            <a:ext cx="7010400" cy="365760"/>
          </a:xfrm>
        </p:spPr>
        <p:txBody>
          <a:bodyPr/>
          <a:lstStyle/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00" y="6355080"/>
            <a:ext cx="1520952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Flask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Flask can be installed with pip using the following command: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pip install flask</a:t>
            </a:r>
          </a:p>
          <a:p>
            <a:r>
              <a:rPr lang="en-US" dirty="0"/>
              <a:t>To test your Flask installation, create the “Hello World!” Python script below: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r>
              <a:rPr lang="en-US" dirty="0"/>
              <a:t>To run the script with Flask:</a:t>
            </a:r>
          </a:p>
          <a:p>
            <a:pPr marL="0" indent="0">
              <a:buNone/>
            </a:pPr>
            <a:r>
              <a:rPr lang="en-SG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flask --app src01 run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99" t="12496" r="55858" b="62501"/>
          <a:stretch/>
        </p:blipFill>
        <p:spPr>
          <a:xfrm>
            <a:off x="817420" y="3447662"/>
            <a:ext cx="4038600" cy="18288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524778" y="4868031"/>
            <a:ext cx="1246631" cy="408432"/>
            <a:chOff x="7086600" y="5154168"/>
            <a:chExt cx="1246631" cy="408432"/>
          </a:xfrm>
        </p:grpSpPr>
        <p:sp>
          <p:nvSpPr>
            <p:cNvPr id="9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src0</a:t>
              </a: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1</a:t>
              </a: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.py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73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565-6CD2-49BC-84B1-BC4C494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1BA2F-1494-45D4-8437-3C914980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E4CF-3AD8-4EB4-83EC-4515E4C8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4D1CA-7E55-49CF-B9BE-F9BE68A5DC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Modern web applications use meaningful URLs to help users navigate around the websites:</a:t>
            </a:r>
          </a:p>
          <a:p>
            <a:pPr lvl="1"/>
            <a:r>
              <a:rPr lang="en-US" dirty="0"/>
              <a:t>Users are more likely to like a page and come back if the page uses a meaningful URL.</a:t>
            </a:r>
          </a:p>
          <a:p>
            <a:pPr lvl="1"/>
            <a:r>
              <a:rPr lang="en-US" dirty="0"/>
              <a:t>URL helps user to remember a page and use it to visit a page directly.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route()</a:t>
            </a:r>
            <a:r>
              <a:rPr lang="en-US" dirty="0"/>
              <a:t> decorator is used to bind a function to a URL: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400" t="37498" r="57614" b="43750"/>
          <a:stretch/>
        </p:blipFill>
        <p:spPr>
          <a:xfrm>
            <a:off x="838200" y="4571999"/>
            <a:ext cx="2209800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Variables rules:</a:t>
            </a:r>
          </a:p>
          <a:p>
            <a:pPr lvl="1"/>
            <a:r>
              <a:rPr lang="en-US" dirty="0"/>
              <a:t>Add variable sections (a.k.a. path parameters) to a URL by marking sections with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variable_name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notation.</a:t>
            </a:r>
          </a:p>
          <a:p>
            <a:pPr lvl="1"/>
            <a:r>
              <a:rPr lang="en-US" dirty="0"/>
              <a:t>Python function then receives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variable_name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as a keyword argument of the same name. </a:t>
            </a:r>
          </a:p>
          <a:p>
            <a:pPr lvl="1"/>
            <a:r>
              <a:rPr lang="en-US" dirty="0"/>
              <a:t>Can use an optional converter to specify the type of the argument like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converter:variable_name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400" t="32100" r="37114" b="33520"/>
          <a:stretch/>
        </p:blipFill>
        <p:spPr>
          <a:xfrm>
            <a:off x="1066800" y="3967162"/>
            <a:ext cx="4572000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Flask's converters support various primitive types: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3099" t="12496" r="37700" b="23410"/>
          <a:stretch/>
        </p:blipFill>
        <p:spPr>
          <a:xfrm>
            <a:off x="1094096" y="1636497"/>
            <a:ext cx="6400800" cy="4688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400" t="35415" r="44143" b="44791"/>
          <a:stretch/>
        </p:blipFill>
        <p:spPr>
          <a:xfrm>
            <a:off x="3962400" y="1582700"/>
            <a:ext cx="3962400" cy="14478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655121" y="5916168"/>
            <a:ext cx="1246631" cy="408432"/>
            <a:chOff x="7086600" y="5154168"/>
            <a:chExt cx="1246631" cy="408432"/>
          </a:xfrm>
        </p:grpSpPr>
        <p:sp>
          <p:nvSpPr>
            <p:cNvPr id="8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src0</a:t>
              </a: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2</a:t>
              </a: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.py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9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applications use different HTTP methods when accessing URLs. </a:t>
            </a:r>
          </a:p>
          <a:p>
            <a:r>
              <a:rPr lang="en-US" dirty="0"/>
              <a:t>By default, a route only responds to GET requests. </a:t>
            </a:r>
          </a:p>
          <a:p>
            <a:r>
              <a:rPr lang="en-US" dirty="0"/>
              <a:t>You can use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methods</a:t>
            </a:r>
            <a:r>
              <a:rPr lang="en-US" dirty="0"/>
              <a:t> argument of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route()</a:t>
            </a:r>
            <a:r>
              <a:rPr lang="en-US" dirty="0"/>
              <a:t> decorator to handle different HTTP methods.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228" t="12496" r="28914" b="48958"/>
          <a:stretch/>
        </p:blipFill>
        <p:spPr>
          <a:xfrm>
            <a:off x="838200" y="3581400"/>
            <a:ext cx="4876802" cy="225549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596774" y="3553968"/>
            <a:ext cx="1246631" cy="408432"/>
            <a:chOff x="7086600" y="5154168"/>
            <a:chExt cx="1246631" cy="408432"/>
          </a:xfrm>
        </p:grpSpPr>
        <p:sp>
          <p:nvSpPr>
            <p:cNvPr id="9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src0</a:t>
              </a: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3</a:t>
              </a: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.py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77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What is the advantage of using HTTP POST method?</a:t>
            </a:r>
          </a:p>
          <a:p>
            <a:pPr lvl="1"/>
            <a:r>
              <a:rPr lang="en-US" dirty="0"/>
              <a:t>Data length limit: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has a limitation on the length of the values, generally 255 characters.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has no limitation on the length of the values.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can be used to send HTML form data to the server:</a:t>
            </a:r>
          </a:p>
          <a:p>
            <a:pPr lvl="2"/>
            <a:r>
              <a:rPr lang="en-US" dirty="0"/>
              <a:t>HTML form data posted to the server are identified by their respective </a:t>
            </a:r>
            <a:r>
              <a:rPr lang="en-US" u="sng" dirty="0"/>
              <a:t>name</a:t>
            </a:r>
            <a:r>
              <a:rPr lang="en-US" dirty="0"/>
              <a:t> attribute defined in the corresponding HTML input control.</a:t>
            </a:r>
          </a:p>
          <a:p>
            <a:pPr lvl="2"/>
            <a:r>
              <a:rPr lang="en-US" dirty="0"/>
              <a:t>Data received by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is not cached by server and needs to be processed, e.g., saved or persisted into a database.</a:t>
            </a:r>
          </a:p>
          <a:p>
            <a:pPr lvl="1"/>
            <a:r>
              <a:rPr lang="en-US" dirty="0"/>
              <a:t>See sample source file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src04.py</a:t>
            </a:r>
          </a:p>
        </p:txBody>
      </p:sp>
    </p:spTree>
    <p:extLst>
      <p:ext uri="{BB962C8B-B14F-4D97-AF65-F5344CB8AC3E}">
        <p14:creationId xmlns:p14="http://schemas.microsoft.com/office/powerpoint/2010/main" val="390680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web applications are designed to serve dynamic content.</a:t>
            </a:r>
          </a:p>
          <a:p>
            <a:r>
              <a:rPr lang="en-US" dirty="0"/>
              <a:t>However, static files such as external JavaScript files and CSS stylesheets are still required.</a:t>
            </a:r>
          </a:p>
          <a:p>
            <a:r>
              <a:rPr lang="en-US" dirty="0"/>
              <a:t>Flask is configured to serve static files from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folder in the application folder:</a:t>
            </a:r>
          </a:p>
          <a:p>
            <a:pPr lvl="1"/>
            <a:r>
              <a:rPr lang="en-US" dirty="0"/>
              <a:t>Static files in the static folder will be made available at the URL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/static</a:t>
            </a:r>
            <a:r>
              <a:rPr lang="en-US" dirty="0"/>
              <a:t> of the web application.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url_for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can be used to generate URLs for static files.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url_for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('static', filename='style.css')</a:t>
            </a:r>
            <a:r>
              <a:rPr lang="en-US" dirty="0"/>
              <a:t> will reference the file stored at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static/style.css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313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7592" t="11814" b="40769"/>
          <a:stretch/>
        </p:blipFill>
        <p:spPr>
          <a:xfrm>
            <a:off x="283644" y="1295400"/>
            <a:ext cx="8576711" cy="27745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440169" y="1563903"/>
            <a:ext cx="1246631" cy="408432"/>
            <a:chOff x="7086600" y="5154168"/>
            <a:chExt cx="1246631" cy="408432"/>
          </a:xfrm>
        </p:grpSpPr>
        <p:sp>
          <p:nvSpPr>
            <p:cNvPr id="8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src0</a:t>
              </a: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5</a:t>
              </a: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.py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161" r="73382" b="73961"/>
          <a:stretch/>
        </p:blipFill>
        <p:spPr>
          <a:xfrm>
            <a:off x="228600" y="4724400"/>
            <a:ext cx="2895600" cy="13380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7573" t="12650" r="17679" b="61792"/>
          <a:stretch/>
        </p:blipFill>
        <p:spPr>
          <a:xfrm>
            <a:off x="3251174" y="4724400"/>
            <a:ext cx="5830890" cy="12940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4600" y="2819400"/>
            <a:ext cx="3505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066799" y="3319370"/>
            <a:ext cx="2362201" cy="185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031180" y="5091235"/>
            <a:ext cx="2071255" cy="246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36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Rendering Templates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Generating HTML from within a Python class is tedious and cumbersome.</a:t>
            </a:r>
          </a:p>
          <a:p>
            <a:r>
              <a:rPr lang="en-US" dirty="0"/>
              <a:t>Flask is configured with the Jinja2 template engine automatically:</a:t>
            </a:r>
          </a:p>
          <a:p>
            <a:pPr lvl="1"/>
            <a:r>
              <a:rPr lang="en-US" dirty="0"/>
              <a:t>When used for web application, a </a:t>
            </a:r>
            <a:r>
              <a:rPr lang="en-US" dirty="0" err="1"/>
              <a:t>Jinja</a:t>
            </a:r>
            <a:r>
              <a:rPr lang="en-US" dirty="0"/>
              <a:t> template can contain static HTML and dynamic content.</a:t>
            </a:r>
          </a:p>
          <a:p>
            <a:pPr lvl="1"/>
            <a:r>
              <a:rPr lang="en-US" dirty="0"/>
              <a:t>Dynamic content can be rendered using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request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dirty="0"/>
              <a:t> (i.e., application) objects as well as parameters.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render_template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render a template:</a:t>
            </a:r>
          </a:p>
          <a:p>
            <a:pPr lvl="1"/>
            <a:r>
              <a:rPr lang="en-US" dirty="0"/>
              <a:t>Provide the name of the template.</a:t>
            </a:r>
          </a:p>
        </p:txBody>
      </p:sp>
    </p:spTree>
    <p:extLst>
      <p:ext uri="{BB962C8B-B14F-4D97-AF65-F5344CB8AC3E}">
        <p14:creationId xmlns:p14="http://schemas.microsoft.com/office/powerpoint/2010/main" val="61524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Recap…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We now have sufficient knowledge to implement the </a:t>
            </a:r>
            <a:r>
              <a:rPr lang="en-US" u="sng" dirty="0"/>
              <a:t>fog computing</a:t>
            </a:r>
            <a:r>
              <a:rPr lang="en-US" dirty="0"/>
              <a:t> and </a:t>
            </a:r>
            <a:r>
              <a:rPr lang="en-US" u="sng" dirty="0"/>
              <a:t>cloud computing</a:t>
            </a:r>
            <a:r>
              <a:rPr lang="en-US" dirty="0"/>
              <a:t> architecture.</a:t>
            </a:r>
          </a:p>
          <a:p>
            <a:r>
              <a:rPr lang="en-US" dirty="0"/>
              <a:t>This lecture continues our learning journey to find out how to:</a:t>
            </a:r>
          </a:p>
          <a:p>
            <a:pPr lvl="1"/>
            <a:r>
              <a:rPr lang="en-US" dirty="0"/>
              <a:t>Connect a </a:t>
            </a:r>
            <a:r>
              <a:rPr lang="en-US" u="sng" dirty="0"/>
              <a:t>node device or hub</a:t>
            </a:r>
            <a:r>
              <a:rPr lang="en-US" dirty="0"/>
              <a:t> to a                                     </a:t>
            </a:r>
            <a:r>
              <a:rPr lang="en-US" u="sng" dirty="0"/>
              <a:t>fog processor or cloud server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Integrate all three architectures of                                    </a:t>
            </a:r>
            <a:r>
              <a:rPr lang="en-US" u="sng" dirty="0"/>
              <a:t>edge, fog and cloud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941" r="27133"/>
          <a:stretch/>
        </p:blipFill>
        <p:spPr>
          <a:xfrm>
            <a:off x="8124938" y="138000"/>
            <a:ext cx="942862" cy="9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B3A8DE-D9EA-181F-58BA-E589DF9EECF4}"/>
              </a:ext>
            </a:extLst>
          </p:cNvPr>
          <p:cNvGrpSpPr/>
          <p:nvPr/>
        </p:nvGrpSpPr>
        <p:grpSpPr>
          <a:xfrm>
            <a:off x="5486400" y="3088655"/>
            <a:ext cx="3547799" cy="3168000"/>
            <a:chOff x="3657600" y="2286000"/>
            <a:chExt cx="3547799" cy="316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BE76DE-6C3A-DFB5-CD83-E491A8D6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1" y="5239106"/>
              <a:ext cx="3547798" cy="21489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/>
                <a:t>Introduction to Artificial Intelligence of Things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02FBBF4-8A2F-9B87-35C5-F176AEFB5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068221"/>
              <a:ext cx="214895" cy="304097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Architecture, Design and Protocols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E3B5FFE6-8F66-EF64-1535-4F4CC56A6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354002"/>
              <a:ext cx="214895" cy="3040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Pervasive Computing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8ACFF-8FE4-1F55-6A1E-2CC0E4627B30}"/>
                </a:ext>
              </a:extLst>
            </p:cNvPr>
            <p:cNvSpPr/>
            <p:nvPr/>
          </p:nvSpPr>
          <p:spPr>
            <a:xfrm>
              <a:off x="3930508" y="2500752"/>
              <a:ext cx="1590735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IoT Development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74CF9576-EE89-C6A4-19E2-F3957CC7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86000"/>
              <a:ext cx="3547799" cy="170892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00" tIns="3600" rIns="3600" bIns="3600" anchor="ctr"/>
            <a:lstStyle/>
            <a:p>
              <a:pPr algn="ctr">
                <a:defRPr/>
              </a:pPr>
              <a:endParaRPr lang="en-US" sz="10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F0C67C-D297-A4B5-1369-0A854831AD21}"/>
                </a:ext>
              </a:extLst>
            </p:cNvPr>
            <p:cNvSpPr/>
            <p:nvPr/>
          </p:nvSpPr>
          <p:spPr>
            <a:xfrm>
              <a:off x="3820636" y="4404647"/>
              <a:ext cx="3189829" cy="76513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Technical Concepts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81D9165B-22FA-701D-15FD-BD0D80E68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00757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Microcontroller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940EFC3-D583-4C2D-A243-6A2AF1F4C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76448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Computer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06243C1-F856-5E09-E892-F67FCCD96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759227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Backend Integration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09BE04F0-805A-D081-6082-7B9E2EB8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142006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Android Development for IoT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E8638024-8E74-CCAC-7C78-F21541443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723901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Data Preprocessing</a:t>
              </a: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8341072B-1033-580D-C3D9-648CE6A52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113769" y="2577713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Machine Learning for IoT Data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8981BB35-5C5E-6C8F-68C7-1936648B2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503637" y="2584991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Computer Vision for IoT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CFA85F-79F8-D5A6-64F3-9B7AB174F23C}"/>
                </a:ext>
              </a:extLst>
            </p:cNvPr>
            <p:cNvSpPr/>
            <p:nvPr/>
          </p:nvSpPr>
          <p:spPr>
            <a:xfrm>
              <a:off x="5653651" y="2500752"/>
              <a:ext cx="1239854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AI Machine Learning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94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Rendering Templates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the variables to be passed to the template engine as keyword arguments.</a:t>
            </a:r>
          </a:p>
          <a:p>
            <a:pPr lvl="1"/>
            <a:r>
              <a:rPr lang="en-US" dirty="0"/>
              <a:t>All template files must be placed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templates</a:t>
            </a:r>
            <a:r>
              <a:rPr lang="en-US" dirty="0"/>
              <a:t> folder.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7199" t="12501" r="35942" b="56251"/>
          <a:stretch/>
        </p:blipFill>
        <p:spPr>
          <a:xfrm>
            <a:off x="76200" y="3739962"/>
            <a:ext cx="6096000" cy="2285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573" t="12335" r="48243" b="64585"/>
          <a:stretch/>
        </p:blipFill>
        <p:spPr>
          <a:xfrm>
            <a:off x="4495800" y="2565050"/>
            <a:ext cx="4447362" cy="16881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338455" y="5832673"/>
            <a:ext cx="1246631" cy="408432"/>
            <a:chOff x="7086600" y="5154168"/>
            <a:chExt cx="1246631" cy="408432"/>
          </a:xfrm>
        </p:grpSpPr>
        <p:sp>
          <p:nvSpPr>
            <p:cNvPr id="12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src0</a:t>
              </a: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6</a:t>
              </a: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.py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81127" y="4350430"/>
            <a:ext cx="2362035" cy="408432"/>
            <a:chOff x="7086600" y="5154168"/>
            <a:chExt cx="1246631" cy="408432"/>
          </a:xfrm>
        </p:grpSpPr>
        <p:sp>
          <p:nvSpPr>
            <p:cNvPr id="7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template/index.html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4191000" y="4671445"/>
            <a:ext cx="2286521" cy="1161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53000" y="5798037"/>
            <a:ext cx="1233523" cy="30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553200" y="3588128"/>
            <a:ext cx="1233523" cy="30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t="4161" r="73429" b="85421"/>
          <a:stretch/>
        </p:blipFill>
        <p:spPr>
          <a:xfrm>
            <a:off x="755020" y="2662357"/>
            <a:ext cx="3456762" cy="762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43001" y="3046434"/>
            <a:ext cx="990600" cy="23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7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 Management in Flask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b="1" dirty="0"/>
              <a:t>Session</a:t>
            </a:r>
            <a:r>
              <a:rPr lang="en-US" dirty="0"/>
              <a:t> refers to the time interval when a client logs into a server and logs out of it:</a:t>
            </a:r>
          </a:p>
          <a:p>
            <a:pPr lvl="1"/>
            <a:r>
              <a:rPr lang="en-US" dirty="0"/>
              <a:t>The data, which is needed to be held across this session, is stored in a temporary directory on the server.</a:t>
            </a:r>
          </a:p>
          <a:p>
            <a:pPr lvl="1"/>
            <a:r>
              <a:rPr lang="en-US" dirty="0"/>
              <a:t>These are also known as </a:t>
            </a:r>
            <a:r>
              <a:rPr lang="en-US" u="sng" dirty="0"/>
              <a:t>session data</a:t>
            </a:r>
            <a:r>
              <a:rPr lang="en-US" dirty="0"/>
              <a:t> or </a:t>
            </a:r>
            <a:r>
              <a:rPr lang="en-US" u="sng" dirty="0"/>
              <a:t>conversational state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session with each client is assigned a Session ID. </a:t>
            </a:r>
          </a:p>
          <a:p>
            <a:pPr lvl="1"/>
            <a:r>
              <a:rPr lang="en-US" dirty="0"/>
              <a:t>The Session data is stored on top of cookies and the server signs them cryptographically.</a:t>
            </a:r>
          </a:p>
          <a:p>
            <a:pPr lvl="1"/>
            <a:r>
              <a:rPr lang="en-US" dirty="0"/>
              <a:t>To perform this encryption, a Flask application needs to define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SECRET_KEY</a:t>
            </a:r>
            <a:r>
              <a:rPr lang="en-US" dirty="0"/>
              <a:t>, which can be any random string.</a:t>
            </a:r>
          </a:p>
        </p:txBody>
      </p:sp>
    </p:spTree>
    <p:extLst>
      <p:ext uri="{BB962C8B-B14F-4D97-AF65-F5344CB8AC3E}">
        <p14:creationId xmlns:p14="http://schemas.microsoft.com/office/powerpoint/2010/main" val="27582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Session State Management in Flask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In Flask, session data are stored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dirty="0"/>
              <a:t> object:</a:t>
            </a:r>
          </a:p>
          <a:p>
            <a:pPr lvl="1"/>
            <a:r>
              <a:rPr lang="en-US" dirty="0"/>
              <a:t>This is a Python dictionary object containing key-value pairs of session variables and associated values.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</a:rPr>
              <a:t>session['name'] = value</a:t>
            </a:r>
            <a:r>
              <a:rPr lang="en-SG" dirty="0"/>
              <a:t> is used to set a new session variable.</a:t>
            </a:r>
          </a:p>
          <a:p>
            <a:pPr lvl="1"/>
            <a:r>
              <a:rPr lang="en-SG" dirty="0" err="1">
                <a:solidFill>
                  <a:srgbClr val="0000FF"/>
                </a:solidFill>
                <a:latin typeface="Consolas" panose="020B0609020204030204" pitchFamily="49" charset="0"/>
              </a:rPr>
              <a:t>session.pop</a:t>
            </a:r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</a:rPr>
              <a:t>('name', None)</a:t>
            </a:r>
            <a:r>
              <a:rPr lang="en-SG" dirty="0"/>
              <a:t> is used to remove a session variable: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becomes the default value that is to be returned when the key is not in the dictionary.</a:t>
            </a:r>
            <a:endParaRPr lang="en-SG" dirty="0"/>
          </a:p>
          <a:p>
            <a:r>
              <a:rPr lang="en-US" dirty="0"/>
              <a:t>See sample source file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src07.py</a:t>
            </a:r>
            <a:r>
              <a:rPr lang="en-US" dirty="0"/>
              <a:t> for a complete example.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5940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RESTful Web Services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/>
          <a:lstStyle/>
          <a:p>
            <a:r>
              <a:rPr lang="en-US" dirty="0"/>
              <a:t>Swagger:</a:t>
            </a:r>
          </a:p>
          <a:p>
            <a:pPr lvl="1"/>
            <a:r>
              <a:rPr lang="en-US" dirty="0"/>
              <a:t>An open-source software framework of tools.</a:t>
            </a:r>
          </a:p>
          <a:p>
            <a:pPr lvl="1"/>
            <a:r>
              <a:rPr lang="en-US" dirty="0"/>
              <a:t>Helps developers design, build, document and consume RESTful web services.</a:t>
            </a:r>
          </a:p>
          <a:p>
            <a:pPr lvl="1"/>
            <a:r>
              <a:rPr lang="en-US" dirty="0"/>
              <a:t>Currently known as </a:t>
            </a:r>
            <a:r>
              <a:rPr lang="en-US" dirty="0" err="1"/>
              <a:t>OpenAPI</a:t>
            </a:r>
            <a:r>
              <a:rPr lang="en-US" dirty="0"/>
              <a:t>.</a:t>
            </a:r>
          </a:p>
          <a:p>
            <a:r>
              <a:rPr lang="en-US" dirty="0" err="1"/>
              <a:t>Connexion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framework for building and managing RESTful web service in Python on top of Flask using Swagger.</a:t>
            </a:r>
          </a:p>
          <a:p>
            <a:pPr lvl="1"/>
            <a:r>
              <a:rPr lang="en-US" dirty="0"/>
              <a:t>Supports automatic endpoint validation and OAuth2.</a:t>
            </a:r>
          </a:p>
          <a:p>
            <a:pPr lvl="1"/>
            <a:r>
              <a:rPr lang="en-US" dirty="0"/>
              <a:t>Can be installed with pip: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pip install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7074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RESTful Web Services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add a RESTful web service endpoint to a Flask application:</a:t>
            </a:r>
          </a:p>
          <a:p>
            <a:pPr lvl="1"/>
            <a:r>
              <a:rPr lang="en-US" dirty="0"/>
              <a:t>Need to import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r>
              <a:rPr lang="en-US" dirty="0"/>
              <a:t> module.</a:t>
            </a:r>
          </a:p>
          <a:p>
            <a:pPr lvl="1"/>
            <a:r>
              <a:rPr lang="en-US" dirty="0"/>
              <a:t>Then create a Swagger configuration file.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27" t="12496" r="9586" b="44791"/>
          <a:stretch/>
        </p:blipFill>
        <p:spPr>
          <a:xfrm>
            <a:off x="807709" y="3048000"/>
            <a:ext cx="6888491" cy="24993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449569" y="5748528"/>
            <a:ext cx="1246631" cy="408432"/>
            <a:chOff x="7086600" y="5154168"/>
            <a:chExt cx="1246631" cy="408432"/>
          </a:xfrm>
        </p:grpSpPr>
        <p:sp>
          <p:nvSpPr>
            <p:cNvPr id="8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src0</a:t>
              </a:r>
              <a:r>
                <a:rPr lang="en-US"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8</a:t>
              </a:r>
              <a:r>
                <a:rPr sz="1600" spc="-15" dirty="0">
                  <a:solidFill>
                    <a:schemeClr val="bg1"/>
                  </a:solidFill>
                  <a:latin typeface="Gill Sans MT"/>
                  <a:cs typeface="Gill Sans MT"/>
                </a:rPr>
                <a:t>.py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58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RESTful Web Services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Let's examine the details in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src08.py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statement adds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r>
              <a:rPr lang="en-US" dirty="0"/>
              <a:t> module to the program. </a:t>
            </a:r>
          </a:p>
          <a:p>
            <a:pPr lvl="1"/>
            <a:r>
              <a:rPr lang="en-US" dirty="0"/>
              <a:t>Create the application instance using </a:t>
            </a:r>
            <a:r>
              <a:rPr lang="en-US" dirty="0" err="1"/>
              <a:t>Connexion</a:t>
            </a:r>
            <a:r>
              <a:rPr lang="en-US" dirty="0"/>
              <a:t> rather than Flask:</a:t>
            </a:r>
          </a:p>
          <a:p>
            <a:pPr lvl="2"/>
            <a:r>
              <a:rPr lang="en-US" dirty="0"/>
              <a:t>Internally, the Flask app is still created but it now has additional functionality added to it.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Connexion</a:t>
            </a:r>
            <a:r>
              <a:rPr lang="en-US" dirty="0"/>
              <a:t> app can still serve HTML content.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 instance creation command includes the parameter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specification_dir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This parameter tells </a:t>
            </a:r>
            <a:r>
              <a:rPr lang="en-US" dirty="0" err="1"/>
              <a:t>Connexion</a:t>
            </a:r>
            <a:r>
              <a:rPr lang="en-US" dirty="0"/>
              <a:t> which directory to look in for its configuration file.</a:t>
            </a:r>
          </a:p>
          <a:p>
            <a:pPr lvl="2"/>
            <a:r>
              <a:rPr lang="en-US" dirty="0"/>
              <a:t>In this case, the configuration file is placed in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069408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RESTful Web Services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Configure the app instance to:</a:t>
            </a:r>
          </a:p>
          <a:p>
            <a:pPr lvl="2"/>
            <a:r>
              <a:rPr lang="en-US" dirty="0"/>
              <a:t>Read the file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swagger.yml</a:t>
            </a:r>
            <a:r>
              <a:rPr lang="en-US" dirty="0"/>
              <a:t> from the specification directory.</a:t>
            </a:r>
          </a:p>
          <a:p>
            <a:pPr lvl="2"/>
            <a:r>
              <a:rPr lang="en-US" dirty="0"/>
              <a:t>Provide the corresponding </a:t>
            </a:r>
            <a:r>
              <a:rPr lang="en-US" dirty="0" err="1"/>
              <a:t>Connexion</a:t>
            </a:r>
            <a:r>
              <a:rPr lang="en-US" dirty="0"/>
              <a:t> functionalities.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2037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514" t="12495" r="49121" b="16662"/>
          <a:stretch/>
        </p:blipFill>
        <p:spPr>
          <a:xfrm>
            <a:off x="4430269" y="1357630"/>
            <a:ext cx="4637531" cy="4814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199" y="1191206"/>
            <a:ext cx="4114801" cy="5334001"/>
          </a:xfrm>
        </p:spPr>
        <p:txBody>
          <a:bodyPr>
            <a:normAutofit/>
          </a:bodyPr>
          <a:lstStyle/>
          <a:p>
            <a:r>
              <a:rPr lang="en-US" dirty="0"/>
              <a:t>Configuration file:</a:t>
            </a:r>
          </a:p>
          <a:p>
            <a:pPr lvl="1"/>
            <a:r>
              <a:rPr lang="en-US" dirty="0"/>
              <a:t>YAML or JSON file containing information to configure the server to provide:</a:t>
            </a:r>
          </a:p>
          <a:p>
            <a:pPr lvl="2"/>
            <a:r>
              <a:rPr lang="en-US" dirty="0"/>
              <a:t>URL endpoint definition.</a:t>
            </a:r>
          </a:p>
          <a:p>
            <a:pPr lvl="2"/>
            <a:r>
              <a:rPr lang="en-US" dirty="0"/>
              <a:t>Input parameter validation. </a:t>
            </a:r>
          </a:p>
          <a:p>
            <a:pPr lvl="2"/>
            <a:r>
              <a:rPr lang="en-US" dirty="0"/>
              <a:t>Output response data validation.</a:t>
            </a:r>
          </a:p>
          <a:p>
            <a:pPr lvl="2"/>
            <a:r>
              <a:rPr lang="en-US" dirty="0"/>
              <a:t>Swagger UI.</a:t>
            </a:r>
          </a:p>
          <a:p>
            <a:pPr lvl="1"/>
            <a:r>
              <a:rPr lang="en-US" b="1" dirty="0"/>
              <a:t>YAML</a:t>
            </a:r>
            <a:r>
              <a:rPr lang="en-US" dirty="0"/>
              <a:t> is a human-readable data serialization format – YAML </a:t>
            </a:r>
            <a:r>
              <a:rPr lang="en-US" dirty="0" err="1"/>
              <a:t>Ain’t</a:t>
            </a:r>
            <a:r>
              <a:rPr lang="en-US" dirty="0"/>
              <a:t> Markup Language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21169" y="5763768"/>
            <a:ext cx="1246631" cy="408432"/>
            <a:chOff x="7086600" y="5154168"/>
            <a:chExt cx="1246631" cy="408432"/>
          </a:xfrm>
        </p:grpSpPr>
        <p:sp>
          <p:nvSpPr>
            <p:cNvPr id="8" name="object 3"/>
            <p:cNvSpPr/>
            <p:nvPr/>
          </p:nvSpPr>
          <p:spPr>
            <a:xfrm>
              <a:off x="7086600" y="5154168"/>
              <a:ext cx="1246631" cy="40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7225666" y="5216779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00" spc="-15" dirty="0" err="1">
                  <a:solidFill>
                    <a:schemeClr val="bg1"/>
                  </a:solidFill>
                  <a:latin typeface="Gill Sans MT"/>
                  <a:cs typeface="Gill Sans MT"/>
                </a:rPr>
                <a:t>swagger.yml</a:t>
              </a:r>
              <a:endParaRPr sz="16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6DC2D-3AEA-AA23-B773-3AFD322F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97784"/>
            <a:ext cx="60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720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swagger.yml</a:t>
            </a:r>
            <a:r>
              <a:rPr lang="en-US" dirty="0"/>
              <a:t> file defines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endpoint that our RESTful web service will provide.</a:t>
            </a:r>
          </a:p>
          <a:p>
            <a:r>
              <a:rPr lang="en-US" dirty="0"/>
              <a:t>The file is organized in a hierarchical manner:</a:t>
            </a:r>
          </a:p>
          <a:p>
            <a:pPr lvl="1"/>
            <a:r>
              <a:rPr lang="en-US" dirty="0"/>
              <a:t>The indentation levels represent a level of ownership, or scope.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paths</a:t>
            </a:r>
            <a:r>
              <a:rPr lang="en-US" dirty="0"/>
              <a:t> section defines the prefix string of the URLs for the API endpoints: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value indented under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paths</a:t>
            </a:r>
            <a:r>
              <a:rPr lang="en-US" dirty="0"/>
              <a:t> defines the prefix string for all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URL endpoints. 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get:</a:t>
            </a:r>
            <a:r>
              <a:rPr lang="en-US" dirty="0"/>
              <a:t> indented under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 </a:t>
            </a:r>
            <a:r>
              <a:rPr lang="en-US" dirty="0"/>
              <a:t>defines the section of definitions associated with an HTTP GET request to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URL endpoint.</a:t>
            </a:r>
          </a:p>
          <a:p>
            <a:pPr lvl="1"/>
            <a:r>
              <a:rPr lang="en-US" dirty="0"/>
              <a:t>The same format is used to organize the remainder of the configuration for other API endpoints.</a:t>
            </a:r>
          </a:p>
        </p:txBody>
      </p:sp>
    </p:spTree>
    <p:extLst>
      <p:ext uri="{BB962C8B-B14F-4D97-AF65-F5344CB8AC3E}">
        <p14:creationId xmlns:p14="http://schemas.microsoft.com/office/powerpoint/2010/main" val="2975806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Global configuration information: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swagger</a:t>
            </a:r>
            <a:r>
              <a:rPr lang="en-US" dirty="0"/>
              <a:t> – Specify version of the Swagger API being used.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info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Begins a new “scope”' of information about the API being built.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A user defined description of what the API provides. </a:t>
            </a:r>
          </a:p>
          <a:p>
            <a:pPr lvl="3"/>
            <a:r>
              <a:rPr lang="en-US" dirty="0"/>
              <a:t>This will be used in the </a:t>
            </a:r>
            <a:r>
              <a:rPr lang="en-US" dirty="0" err="1"/>
              <a:t>Connexion</a:t>
            </a:r>
            <a:r>
              <a:rPr lang="en-US" dirty="0"/>
              <a:t> generated UI system.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en-US" dirty="0"/>
              <a:t> – A user defined version value for the API.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title</a:t>
            </a:r>
            <a:r>
              <a:rPr lang="en-US" dirty="0"/>
              <a:t> – A user defined title included in the </a:t>
            </a:r>
            <a:r>
              <a:rPr lang="en-US" dirty="0" err="1"/>
              <a:t>Connexion</a:t>
            </a:r>
            <a:r>
              <a:rPr lang="en-US" dirty="0"/>
              <a:t> generated UI system.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consumes</a:t>
            </a:r>
            <a:r>
              <a:rPr lang="en-US" dirty="0"/>
              <a:t> – Tells </a:t>
            </a:r>
            <a:r>
              <a:rPr lang="en-US" dirty="0" err="1"/>
              <a:t>Connexion</a:t>
            </a:r>
            <a:r>
              <a:rPr lang="en-US" dirty="0"/>
              <a:t> what </a:t>
            </a:r>
            <a:r>
              <a:rPr lang="en-US" u="sng" dirty="0"/>
              <a:t>MIME type</a:t>
            </a:r>
            <a:r>
              <a:rPr lang="en-US" dirty="0"/>
              <a:t> is expected by the </a:t>
            </a:r>
            <a:r>
              <a:rPr lang="en-US" u="sng" dirty="0"/>
              <a:t>input</a:t>
            </a:r>
            <a:r>
              <a:rPr lang="en-US" dirty="0"/>
              <a:t> of the API.</a:t>
            </a:r>
          </a:p>
        </p:txBody>
      </p:sp>
    </p:spTree>
    <p:extLst>
      <p:ext uri="{BB962C8B-B14F-4D97-AF65-F5344CB8AC3E}">
        <p14:creationId xmlns:p14="http://schemas.microsoft.com/office/powerpoint/2010/main" val="26393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end of this lecture, you should understand:</a:t>
            </a:r>
          </a:p>
          <a:p>
            <a:pPr lvl="1"/>
            <a:r>
              <a:rPr lang="en-US" dirty="0"/>
              <a:t>What is Service-Oriented Architecture.</a:t>
            </a:r>
          </a:p>
          <a:p>
            <a:pPr lvl="1"/>
            <a:r>
              <a:rPr lang="en-US" dirty="0"/>
              <a:t>What is RESTful web service.</a:t>
            </a:r>
          </a:p>
          <a:p>
            <a:pPr lvl="1"/>
            <a:r>
              <a:rPr lang="en-US" dirty="0"/>
              <a:t>How to create RESTful web service in Python with Flask and </a:t>
            </a:r>
            <a:r>
              <a:rPr lang="en-US" dirty="0" err="1"/>
              <a:t>Connexion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to test RESTful web service in                            Postman.</a:t>
            </a:r>
          </a:p>
          <a:p>
            <a:pPr lvl="1"/>
            <a:r>
              <a:rPr lang="en-US" dirty="0"/>
              <a:t>How to consume RESTful web                                      service in Python.</a:t>
            </a:r>
          </a:p>
          <a:p>
            <a:pPr lvl="1"/>
            <a:r>
              <a:rPr lang="en-US" dirty="0"/>
              <a:t>Persisting the data to a relational                                database.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38545"/>
            <a:ext cx="928255" cy="9282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DE9568-21DB-D7A8-331B-5F74903C5BAD}"/>
              </a:ext>
            </a:extLst>
          </p:cNvPr>
          <p:cNvGrpSpPr/>
          <p:nvPr/>
        </p:nvGrpSpPr>
        <p:grpSpPr>
          <a:xfrm>
            <a:off x="5486400" y="3088655"/>
            <a:ext cx="3547799" cy="3168000"/>
            <a:chOff x="3657600" y="2286000"/>
            <a:chExt cx="3547799" cy="316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9919EF-34D1-7FD2-7BFE-3D8B1BAE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1" y="5239106"/>
              <a:ext cx="3547798" cy="21489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/>
                <a:t>Introduction to Artificial Intelligence of Things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939D62F-469B-193E-47F2-AED18A1E7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068221"/>
              <a:ext cx="214895" cy="304097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Architecture, Design and Protocols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CF3866B-F5F3-BACB-E5FA-B7E7BFEBA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354002"/>
              <a:ext cx="214895" cy="3040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Pervasive Computing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9D430A-8A33-2E7A-5754-A932EFF94A3D}"/>
                </a:ext>
              </a:extLst>
            </p:cNvPr>
            <p:cNvSpPr/>
            <p:nvPr/>
          </p:nvSpPr>
          <p:spPr>
            <a:xfrm>
              <a:off x="3930508" y="2500752"/>
              <a:ext cx="1590735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IoT Development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F1BA56C4-3D21-2131-10FE-85BD6463B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86000"/>
              <a:ext cx="3547799" cy="170892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00" tIns="3600" rIns="3600" bIns="3600" anchor="ctr"/>
            <a:lstStyle/>
            <a:p>
              <a:pPr algn="ctr">
                <a:defRPr/>
              </a:pPr>
              <a:endParaRPr lang="en-US" sz="10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133F2-C51B-DA16-423C-883EC5D3C3D0}"/>
                </a:ext>
              </a:extLst>
            </p:cNvPr>
            <p:cNvSpPr/>
            <p:nvPr/>
          </p:nvSpPr>
          <p:spPr>
            <a:xfrm>
              <a:off x="3820636" y="4404647"/>
              <a:ext cx="3189829" cy="76513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Technical Concepts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E556A0F-D95E-17CD-0597-17DDBB75E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00757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Microcontroller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CE0DBFF-56BD-4DAF-03A3-EBE24F982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76448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Computer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BD740795-8107-0979-8238-75A2945A5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759227" y="2573852"/>
              <a:ext cx="311894" cy="1602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Backend Integration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F44DE30-EF22-7A67-22A4-455D1566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142006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Android Development for IoT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B57E0A4B-9232-8A2D-7031-AC759270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723901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Data Preprocessing</a:t>
              </a: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A69823AD-EF2D-EDD9-4CBB-3E54A2CB1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113769" y="2577713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Machine Learning for IoT Data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7FBBDE3D-A5FB-A797-E791-2B3E9509E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503637" y="2584991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Computer Vision for IoT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59F85A-9DC2-04AD-65A2-16053B0E3F3E}"/>
                </a:ext>
              </a:extLst>
            </p:cNvPr>
            <p:cNvSpPr/>
            <p:nvPr/>
          </p:nvSpPr>
          <p:spPr>
            <a:xfrm>
              <a:off x="5653651" y="2500752"/>
              <a:ext cx="1239854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AI Machine Learning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produces</a:t>
            </a:r>
            <a:r>
              <a:rPr lang="en-US" dirty="0"/>
              <a:t> – Tells </a:t>
            </a:r>
            <a:r>
              <a:rPr lang="en-US" dirty="0" err="1"/>
              <a:t>Connexion</a:t>
            </a:r>
            <a:r>
              <a:rPr lang="en-US" dirty="0"/>
              <a:t> what </a:t>
            </a:r>
            <a:r>
              <a:rPr lang="en-US" u="sng" dirty="0"/>
              <a:t>MIME type</a:t>
            </a:r>
            <a:r>
              <a:rPr lang="en-US" dirty="0"/>
              <a:t> is expected by the caller of the API’s output.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basePath</a:t>
            </a:r>
            <a:r>
              <a:rPr lang="en-US" dirty="0"/>
              <a:t> 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Defines the root of the API.</a:t>
            </a:r>
          </a:p>
          <a:p>
            <a:pPr lvl="1"/>
            <a:r>
              <a:rPr lang="en-SG" dirty="0"/>
              <a:t>Path </a:t>
            </a:r>
            <a:r>
              <a:rPr lang="en-SG" u="sng" dirty="0"/>
              <a:t>without</a:t>
            </a:r>
            <a:r>
              <a:rPr lang="en-SG" dirty="0"/>
              <a:t> </a:t>
            </a:r>
            <a:r>
              <a:rPr lang="en-SG" dirty="0" err="1">
                <a:solidFill>
                  <a:srgbClr val="0000FF"/>
                </a:solidFill>
                <a:latin typeface="Consolas" panose="020B0609020204030204" pitchFamily="49" charset="0"/>
              </a:rPr>
              <a:t>basePath</a:t>
            </a:r>
            <a:r>
              <a:rPr lang="en-SG" dirty="0"/>
              <a:t> as the prefix will be served by Flask.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paths</a:t>
            </a:r>
            <a:r>
              <a:rPr lang="en-US" dirty="0"/>
              <a:t> section begins the configuration of the actual API REST endpoints: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– Defines the path for the URL endpoint.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(can include other HTTP methods):</a:t>
            </a:r>
          </a:p>
          <a:p>
            <a:pPr lvl="2"/>
            <a:r>
              <a:rPr lang="en-US" dirty="0"/>
              <a:t>Defines the HTTP method this URL endpoint will respond to.</a:t>
            </a:r>
          </a:p>
          <a:p>
            <a:pPr lvl="2"/>
            <a:r>
              <a:rPr lang="en-US" dirty="0"/>
              <a:t>Together with the previous definitions, this creates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URL endpoint.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137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The next section defines the configuration of the single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URL endpoint: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operationId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people.read</a:t>
            </a:r>
            <a:r>
              <a:rPr lang="en-US" dirty="0"/>
              <a:t>” defines the Python import path/function that will respond to a HTTP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request. 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operationId</a:t>
            </a:r>
            <a:r>
              <a:rPr lang="en-US" dirty="0"/>
              <a:t> can go as deep as required to connect a Python function to the HTTP request. 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package_name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&gt;.&lt;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package_name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&gt;.&lt;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package_name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&gt;.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would work too.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tags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Defines a grouping for the UI interface. </a:t>
            </a:r>
          </a:p>
          <a:p>
            <a:pPr lvl="2"/>
            <a:r>
              <a:rPr lang="en-US" dirty="0"/>
              <a:t>All HTTP methods that are defined for the people endpoint will share this tag definition.</a:t>
            </a:r>
          </a:p>
        </p:txBody>
      </p:sp>
    </p:spTree>
    <p:extLst>
      <p:ext uri="{BB962C8B-B14F-4D97-AF65-F5344CB8AC3E}">
        <p14:creationId xmlns:p14="http://schemas.microsoft.com/office/powerpoint/2010/main" val="2588620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summary</a:t>
            </a:r>
            <a:r>
              <a:rPr lang="en-US" dirty="0"/>
              <a:t> – Defines the UI interface display text for this endpoint.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/>
              <a:t> – Defines what the UI interface will display for implementation notes.</a:t>
            </a:r>
          </a:p>
          <a:p>
            <a:r>
              <a:rPr lang="en-US" dirty="0"/>
              <a:t>The last section defines the configuration of responses from the URL endpoint: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responses</a:t>
            </a:r>
            <a:r>
              <a:rPr lang="en-US" dirty="0"/>
              <a:t> – Defines the beginning of the expected response section.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Defines the section for a </a:t>
            </a:r>
            <a:r>
              <a:rPr lang="en-US" u="sng" dirty="0"/>
              <a:t>successful</a:t>
            </a:r>
            <a:r>
              <a:rPr lang="en-US" dirty="0"/>
              <a:t> response, i.e., HTTP status code 200. </a:t>
            </a:r>
          </a:p>
          <a:p>
            <a:pPr lvl="2"/>
            <a:r>
              <a:rPr lang="en-US" dirty="0"/>
              <a:t>Responses for other HTTP status codes can also be configured.</a:t>
            </a:r>
          </a:p>
        </p:txBody>
      </p:sp>
    </p:spTree>
    <p:extLst>
      <p:ext uri="{BB962C8B-B14F-4D97-AF65-F5344CB8AC3E}">
        <p14:creationId xmlns:p14="http://schemas.microsoft.com/office/powerpoint/2010/main" val="3886628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Configuration File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/>
              <a:t> – Defines the UI interface display text for a response of 200.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/>
              <a:t> – Defines the response as a schema, or structure.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– Defines the structure of the schema as an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items</a:t>
            </a:r>
            <a:r>
              <a:rPr lang="en-US" dirty="0"/>
              <a:t> – Define the items in the array.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properties</a:t>
            </a:r>
            <a:r>
              <a:rPr lang="en-US" dirty="0"/>
              <a:t> – defines the items in the array as objects having key/value pairs: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dirty="0"/>
              <a:t> – Defines the first key of the object.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– Defines the value associated with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dirty="0"/>
              <a:t> – Defines the second key of the object.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– Defines the value associated with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US" dirty="0"/>
              <a:t> – Defines the third key of the object.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– defines the value associated with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038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/>
              <a:t>Handler for RESTful Web Service Endpoint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Recall that in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swagger.yml</a:t>
            </a:r>
            <a:r>
              <a:rPr lang="en-US" dirty="0"/>
              <a:t>, we have configured </a:t>
            </a:r>
            <a:r>
              <a:rPr lang="en-US" dirty="0" err="1"/>
              <a:t>Connexion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operationId</a:t>
            </a:r>
            <a:r>
              <a:rPr lang="en-US" dirty="0"/>
              <a:t> value to call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people</a:t>
            </a:r>
            <a:r>
              <a:rPr lang="en-US" dirty="0"/>
              <a:t> module.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r>
              <a:rPr lang="en-US" dirty="0"/>
              <a:t> function within the module is invoked when the API receives an HTTP request for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/people.</a:t>
            </a:r>
            <a:r>
              <a:rPr lang="en-US" dirty="0"/>
              <a:t> </a:t>
            </a:r>
          </a:p>
          <a:p>
            <a:r>
              <a:rPr lang="en-US" dirty="0"/>
              <a:t>This means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people.py</a:t>
            </a:r>
            <a:r>
              <a:rPr lang="en-US" dirty="0"/>
              <a:t> module must exist and contain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read()</a:t>
            </a:r>
            <a:r>
              <a:rPr lang="en-US" dirty="0"/>
              <a:t> function.</a:t>
            </a:r>
          </a:p>
          <a:p>
            <a:r>
              <a:rPr lang="en-US" dirty="0"/>
              <a:t>Important notes about the sample code: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PEOPLE</a:t>
            </a:r>
            <a:r>
              <a:rPr lang="en-US" dirty="0"/>
              <a:t> is a dictionary data structure:</a:t>
            </a:r>
          </a:p>
          <a:p>
            <a:pPr lvl="2"/>
            <a:r>
              <a:rPr lang="en-US" dirty="0"/>
              <a:t>This is a simple names database, keyed on the last name. </a:t>
            </a:r>
          </a:p>
          <a:p>
            <a:pPr lvl="2"/>
            <a:r>
              <a:rPr lang="en-US" dirty="0"/>
              <a:t>This is a module variable, so its state persists between method calls:</a:t>
            </a:r>
          </a:p>
          <a:p>
            <a:pPr lvl="3"/>
            <a:r>
              <a:rPr lang="en-US" dirty="0"/>
              <a:t>Can modify the data 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9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/>
              <a:t>Handler for RESTful Web Service Endpoint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a real application,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PEOPLE</a:t>
            </a:r>
            <a:r>
              <a:rPr lang="en-US" dirty="0"/>
              <a:t> data will exist in a </a:t>
            </a:r>
            <a:r>
              <a:rPr lang="en-US" u="sng" dirty="0"/>
              <a:t>database</a:t>
            </a:r>
            <a:r>
              <a:rPr lang="en-US" dirty="0"/>
              <a:t>, i.e., </a:t>
            </a:r>
            <a:r>
              <a:rPr lang="en-US" u="sng" dirty="0"/>
              <a:t>persists</a:t>
            </a:r>
            <a:r>
              <a:rPr lang="en-US" dirty="0"/>
              <a:t> the data beyond the web application instance.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read()</a:t>
            </a:r>
            <a:r>
              <a:rPr lang="en-US" dirty="0"/>
              <a:t> function:</a:t>
            </a:r>
          </a:p>
          <a:p>
            <a:pPr lvl="2"/>
            <a:r>
              <a:rPr lang="en-US" dirty="0"/>
              <a:t>Invoked when an HTTP request to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/people</a:t>
            </a:r>
            <a:r>
              <a:rPr lang="en-US" dirty="0"/>
              <a:t> is received by the server. </a:t>
            </a:r>
          </a:p>
          <a:p>
            <a:pPr lvl="2"/>
            <a:r>
              <a:rPr lang="en-US" dirty="0"/>
              <a:t>Return value of this function is converted to a JSON string (recall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produces</a:t>
            </a:r>
            <a:r>
              <a:rPr lang="en-US" dirty="0"/>
              <a:t> definition in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swagger.yml</a:t>
            </a:r>
            <a:r>
              <a:rPr lang="en-US" dirty="0"/>
              <a:t> file). </a:t>
            </a:r>
          </a:p>
          <a:p>
            <a:pPr lvl="2"/>
            <a:r>
              <a:rPr lang="en-US" dirty="0"/>
              <a:t>Builds and returns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of people sorted by last name.</a:t>
            </a:r>
          </a:p>
          <a:p>
            <a:r>
              <a:rPr lang="en-US" dirty="0"/>
              <a:t>Use the following command to run the </a:t>
            </a:r>
            <a:r>
              <a:rPr lang="en-US" dirty="0" err="1"/>
              <a:t>Connexion</a:t>
            </a:r>
            <a:r>
              <a:rPr lang="en-US" dirty="0"/>
              <a:t> app: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src08.py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0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Swagger UI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/>
              <a:t>What have been demonstrated thus far:</a:t>
            </a:r>
          </a:p>
          <a:p>
            <a:pPr lvl="1"/>
            <a:r>
              <a:rPr lang="en-US" dirty="0"/>
              <a:t>A simple RESTful web service running with a single URL endpoint.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swagger.yml</a:t>
            </a:r>
            <a:r>
              <a:rPr lang="en-US" dirty="0"/>
              <a:t> provided a definition for the code path connected to the web service endpoint.</a:t>
            </a:r>
          </a:p>
          <a:p>
            <a:r>
              <a:rPr lang="en-US" dirty="0"/>
              <a:t>In addition, </a:t>
            </a:r>
            <a:r>
              <a:rPr lang="en-US" b="1" dirty="0"/>
              <a:t>Swagger UI</a:t>
            </a:r>
            <a:r>
              <a:rPr lang="en-US" dirty="0"/>
              <a:t> is automatically created for our web service:</a:t>
            </a:r>
          </a:p>
          <a:p>
            <a:pPr lvl="1"/>
            <a:r>
              <a:rPr lang="en-US" dirty="0"/>
              <a:t>Requires installation of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r>
              <a:rPr lang="en-US" dirty="0"/>
              <a:t>  module with an additional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swagger-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</a:t>
            </a:r>
            <a:r>
              <a:rPr lang="en-US" dirty="0"/>
              <a:t> option: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pip install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[swagger-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7901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Swagger UI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219200"/>
            <a:ext cx="8382000" cy="5137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Navigating to </a:t>
            </a:r>
            <a:r>
              <a:rPr lang="en-US" dirty="0">
                <a:hlinkClick r:id="rId2"/>
              </a:rPr>
              <a:t>http://localhost:5000/api/ui/</a:t>
            </a:r>
            <a:r>
              <a:rPr lang="en-US" dirty="0"/>
              <a:t> will launch a web page that resembles the screenshot on the next slide.</a:t>
            </a:r>
          </a:p>
          <a:p>
            <a:pPr lvl="1"/>
            <a:r>
              <a:rPr lang="en-US" dirty="0"/>
              <a:t>Note the trailing slash in the URL.</a:t>
            </a:r>
            <a:endParaRPr lang="en-SG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r>
              <a:rPr lang="en-US" dirty="0"/>
              <a:t>The above screenshot shows the initial Swagger interface with the list of URL endpoints supported.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685E6-E415-D279-B3E8-4E5250767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1" t="12963" r="18332" b="52963"/>
          <a:stretch/>
        </p:blipFill>
        <p:spPr>
          <a:xfrm>
            <a:off x="457200" y="2590800"/>
            <a:ext cx="8229600" cy="24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8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the Complete RESTful Web Service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ultimate goal is to build a RESTful web service that provides full CRUD access to our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PEOPLE</a:t>
            </a:r>
            <a:r>
              <a:rPr lang="en-US" dirty="0"/>
              <a:t> data structure.</a:t>
            </a:r>
          </a:p>
          <a:p>
            <a:r>
              <a:rPr lang="en-US" dirty="0"/>
              <a:t>Refer to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swaggerfull.yml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peoplefull.py</a:t>
            </a:r>
            <a:r>
              <a:rPr lang="en-US" dirty="0"/>
              <a:t> for the complete implementation of the remaining use cases.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92B13-4957-ABA3-F198-358FE8AB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2963" r="17500" b="35185"/>
          <a:stretch/>
        </p:blipFill>
        <p:spPr>
          <a:xfrm>
            <a:off x="1022821" y="3041780"/>
            <a:ext cx="7098357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2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the Complete RESTful Web Service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relatively easy to create a comprehensive RESTful web service with Python: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r>
              <a:rPr lang="en-US" dirty="0"/>
              <a:t> module and some additional configuration.</a:t>
            </a:r>
          </a:p>
          <a:p>
            <a:pPr lvl="1"/>
            <a:r>
              <a:rPr lang="en-US" dirty="0"/>
              <a:t>A useful documentation and interactive system can also be put in place.</a:t>
            </a:r>
          </a:p>
        </p:txBody>
      </p:sp>
    </p:spTree>
    <p:extLst>
      <p:ext uri="{BB962C8B-B14F-4D97-AF65-F5344CB8AC3E}">
        <p14:creationId xmlns:p14="http://schemas.microsoft.com/office/powerpoint/2010/main" val="74125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Required readings:</a:t>
            </a:r>
          </a:p>
          <a:p>
            <a:pPr lvl="1"/>
            <a:r>
              <a:rPr lang="en-US" dirty="0"/>
              <a:t>None.</a:t>
            </a:r>
          </a:p>
          <a:p>
            <a:r>
              <a:rPr lang="en-US" dirty="0"/>
              <a:t>Suggested readings:</a:t>
            </a:r>
          </a:p>
          <a:p>
            <a:pPr lvl="1"/>
            <a:r>
              <a:rPr lang="en-SG" dirty="0"/>
              <a:t>None.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t="10241" r="16181" b="13559"/>
          <a:stretch/>
        </p:blipFill>
        <p:spPr>
          <a:xfrm>
            <a:off x="8163791" y="76198"/>
            <a:ext cx="904010" cy="1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08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Testing RESTful Web Service with Postman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Postman (</a:t>
            </a:r>
            <a:r>
              <a:rPr lang="en-US" dirty="0">
                <a:hlinkClick r:id="rId2"/>
              </a:rPr>
              <a:t>https://www.postman.com/</a:t>
            </a:r>
            <a:r>
              <a:rPr lang="en-US" dirty="0"/>
              <a:t>) can be used to test RESTful web service methods:</a:t>
            </a:r>
          </a:p>
          <a:p>
            <a:pPr lvl="1"/>
            <a:r>
              <a:rPr lang="en-US" dirty="0"/>
              <a:t>Indicate the required URI of the resource.</a:t>
            </a:r>
          </a:p>
          <a:p>
            <a:pPr lvl="1"/>
            <a:r>
              <a:rPr lang="en-US" dirty="0"/>
              <a:t>Select the required HTTP verb corresponding to the web service method.</a:t>
            </a:r>
          </a:p>
          <a:p>
            <a:r>
              <a:rPr lang="en-US" dirty="0"/>
              <a:t>Based on the HTTP verb of the resource being called, the following parameters would need to be provided:</a:t>
            </a:r>
          </a:p>
          <a:p>
            <a:pPr lvl="1"/>
            <a:r>
              <a:rPr lang="en-US" dirty="0"/>
              <a:t>Header field(s).</a:t>
            </a:r>
          </a:p>
          <a:p>
            <a:pPr lvl="1"/>
            <a:r>
              <a:rPr lang="en-US" dirty="0"/>
              <a:t>Query string parameter(s).</a:t>
            </a:r>
          </a:p>
          <a:p>
            <a:pPr lvl="1"/>
            <a:r>
              <a:rPr lang="en-US" dirty="0"/>
              <a:t>Path parameter(s).</a:t>
            </a:r>
          </a:p>
          <a:p>
            <a:pPr lvl="1"/>
            <a:r>
              <a:rPr lang="en-US" dirty="0"/>
              <a:t>Body of the HTTP PUT and POST request:</a:t>
            </a:r>
          </a:p>
          <a:p>
            <a:pPr lvl="2"/>
            <a:r>
              <a:rPr lang="en-US" dirty="0"/>
              <a:t>Mainly for JSON formatted requests.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0697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Consuming RESTful Web Service in Python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  <a:r>
              <a:rPr lang="en-US" dirty="0"/>
              <a:t> library: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  <a:r>
              <a:rPr lang="en-SG" dirty="0"/>
              <a:t> is a Python library that enables the sending of HTTP requests.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  <a:r>
              <a:rPr lang="en-US" dirty="0"/>
              <a:t> library supports the four main HTTP request methods of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put()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post()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.</a:t>
            </a:r>
            <a:endParaRPr lang="en-SG" dirty="0"/>
          </a:p>
          <a:p>
            <a:pPr lvl="1"/>
            <a:r>
              <a:rPr lang="en-SG" dirty="0"/>
              <a:t>Use the following command to install the library: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pip install requests</a:t>
            </a:r>
            <a:endParaRPr lang="en-S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put()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methods allow data to be sent to the server as a JSON object:</a:t>
            </a:r>
          </a:p>
          <a:p>
            <a:pPr lvl="1"/>
            <a:r>
              <a:rPr lang="en-US" dirty="0"/>
              <a:t>In Python, a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data structure can be converted into a JSON object using the Python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436964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Consuming RESTful Web Service in Python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>
                <a:latin typeface="Consolas" panose="020B0609020204030204" pitchFamily="49" charset="0"/>
              </a:rPr>
              <a:t>headers:</a:t>
            </a:r>
          </a:p>
          <a:p>
            <a:pPr lvl="1"/>
            <a:r>
              <a:rPr lang="en-US" dirty="0"/>
              <a:t>Set “content-type” value to “application/</a:t>
            </a:r>
            <a:r>
              <a:rPr lang="en-US" dirty="0" err="1"/>
              <a:t>json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Matches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consumes</a:t>
            </a:r>
            <a:r>
              <a:rPr lang="en-US" dirty="0"/>
              <a:t> configuration of the web service.</a:t>
            </a:r>
            <a:endParaRPr lang="en-SG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delete()</a:t>
            </a:r>
            <a:r>
              <a:rPr lang="en-US" dirty="0"/>
              <a:t> methods allow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params</a:t>
            </a:r>
            <a:r>
              <a:rPr lang="en-US" dirty="0"/>
              <a:t> representing the </a:t>
            </a:r>
            <a:r>
              <a:rPr lang="en-US" u="sng" dirty="0"/>
              <a:t>path</a:t>
            </a:r>
            <a:r>
              <a:rPr lang="en-US" dirty="0"/>
              <a:t> or </a:t>
            </a:r>
            <a:r>
              <a:rPr lang="en-US" u="sng" dirty="0"/>
              <a:t>query string</a:t>
            </a:r>
            <a:r>
              <a:rPr lang="en-US" dirty="0"/>
              <a:t> parameters to be passed in as a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object. </a:t>
            </a:r>
          </a:p>
          <a:p>
            <a:r>
              <a:rPr lang="en-US" dirty="0"/>
              <a:t>Sample source file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src09.py</a:t>
            </a:r>
            <a:r>
              <a:rPr lang="en-US" dirty="0"/>
              <a:t> demonstrates how to call the people web services using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requests</a:t>
            </a:r>
            <a:r>
              <a:rPr lang="en-US" dirty="0"/>
              <a:t> library.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4551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Data to a Relational Database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Python provides an elaborate set of libraries for working with relational database management systems (RDBMS):</a:t>
            </a:r>
          </a:p>
          <a:p>
            <a:pPr lvl="1"/>
            <a:r>
              <a:rPr lang="en-US" dirty="0"/>
              <a:t>Most major RDBMSs such as SQLite, MySQL and PostgreSQL are supported.</a:t>
            </a:r>
          </a:p>
          <a:p>
            <a:pPr lvl="1"/>
            <a:r>
              <a:rPr lang="en-US" dirty="0"/>
              <a:t>MySQL Connector for Python – Driver and API for MySQL.</a:t>
            </a:r>
          </a:p>
          <a:p>
            <a:pPr lvl="1"/>
            <a:r>
              <a:rPr lang="en-US" dirty="0" err="1"/>
              <a:t>SQLAlchemy</a:t>
            </a:r>
            <a:r>
              <a:rPr lang="en-US" dirty="0"/>
              <a:t> –  An open-source SQL toolkit and object-relational mapper (ORM) for Python.</a:t>
            </a:r>
          </a:p>
          <a:p>
            <a:r>
              <a:rPr lang="en-US" dirty="0"/>
              <a:t>On the Raspberry Pi, due to the lower computational capability, SQLite is preferable to MySQL:</a:t>
            </a:r>
          </a:p>
          <a:p>
            <a:pPr lvl="1"/>
            <a:r>
              <a:rPr lang="en-US" dirty="0"/>
              <a:t>SQLite is serverless whereas MySQL is server-based.</a:t>
            </a:r>
          </a:p>
          <a:p>
            <a:pPr lvl="1"/>
            <a:r>
              <a:rPr lang="en-US" dirty="0"/>
              <a:t>Bear in mind that we are also running other IoT control applications,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connexion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776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Persisting Data to a Relational Database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Sample source code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src10.py</a:t>
            </a:r>
            <a:r>
              <a:rPr lang="en-US" dirty="0"/>
              <a:t> demonstrates how to work with MySQL Connector for Python:</a:t>
            </a:r>
          </a:p>
          <a:p>
            <a:pPr lvl="1"/>
            <a:r>
              <a:rPr lang="en-US" dirty="0"/>
              <a:t>Need to install the driver with pip: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pip install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mysql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python -m pip install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mysql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-connector-python</a:t>
            </a:r>
            <a:endParaRPr lang="en-US" dirty="0"/>
          </a:p>
          <a:p>
            <a:pPr lvl="1"/>
            <a:r>
              <a:rPr lang="en-US" dirty="0"/>
              <a:t>Use basic SQL DML (data manipulation language) statements to complement the CRUD use cases for the people structure.</a:t>
            </a:r>
          </a:p>
          <a:p>
            <a:pPr lvl="1"/>
            <a:r>
              <a:rPr lang="en-US" dirty="0"/>
              <a:t>We will not be using ORM.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546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2944090"/>
            <a:ext cx="6858000" cy="1066800"/>
          </a:xfrm>
        </p:spPr>
        <p:txBody>
          <a:bodyPr>
            <a:normAutofit/>
          </a:bodyPr>
          <a:lstStyle/>
          <a:p>
            <a:r>
              <a:rPr lang="en-US" dirty="0"/>
              <a:t>Case Study Walk-through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55080"/>
            <a:ext cx="7010400" cy="365760"/>
          </a:xfrm>
        </p:spPr>
        <p:txBody>
          <a:bodyPr/>
          <a:lstStyle/>
          <a:p>
            <a:r>
              <a:rPr lang="en-US"/>
              <a:t>IS4151/IS5451 (AY 24/25 S2) Lecture 8 – IoT Backend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00" y="6355080"/>
            <a:ext cx="1520952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4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Ambient Temperature Case Study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Suppose we want to track the ambient temperature across a large geographical </a:t>
            </a:r>
            <a:r>
              <a:rPr lang="en-SG" u="sng" dirty="0"/>
              <a:t>region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The </a:t>
            </a:r>
            <a:r>
              <a:rPr lang="en-SG" u="sng" dirty="0"/>
              <a:t>region</a:t>
            </a:r>
            <a:r>
              <a:rPr lang="en-SG" dirty="0"/>
              <a:t> is broken down into several </a:t>
            </a:r>
            <a:r>
              <a:rPr lang="en-SG" u="sng" dirty="0"/>
              <a:t>areas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Each </a:t>
            </a:r>
            <a:r>
              <a:rPr lang="en-SG" u="sng" dirty="0"/>
              <a:t>area</a:t>
            </a:r>
            <a:r>
              <a:rPr lang="en-SG" dirty="0"/>
              <a:t> is further broken down into several </a:t>
            </a:r>
            <a:r>
              <a:rPr lang="en-SG" u="sng" dirty="0"/>
              <a:t>districts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Sensor nodes are deployed across the entire region with multiple nodes monitoring the ambient temperature of each </a:t>
            </a:r>
            <a:r>
              <a:rPr lang="en-SG" u="sng" dirty="0"/>
              <a:t>district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Sensor nodes in each district reports their sensor data to a </a:t>
            </a:r>
            <a:r>
              <a:rPr lang="en-SG" u="sng" dirty="0"/>
              <a:t>hub and fog processor</a:t>
            </a:r>
            <a:r>
              <a:rPr lang="en-SG" dirty="0"/>
              <a:t> at the </a:t>
            </a:r>
            <a:r>
              <a:rPr lang="en-SG" u="sng" dirty="0"/>
              <a:t>area-level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The </a:t>
            </a:r>
            <a:r>
              <a:rPr lang="en-SG" u="sng" dirty="0"/>
              <a:t>fog processor</a:t>
            </a:r>
            <a:r>
              <a:rPr lang="en-SG" dirty="0"/>
              <a:t> in term relays the sensor data at periodic interval to a </a:t>
            </a:r>
            <a:r>
              <a:rPr lang="en-SG" u="sng" dirty="0"/>
              <a:t>cloud server</a:t>
            </a:r>
            <a:r>
              <a:rPr lang="en-SG" dirty="0"/>
              <a:t> at the </a:t>
            </a:r>
            <a:r>
              <a:rPr lang="en-SG" u="sng" dirty="0"/>
              <a:t>region-level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101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/>
              <a:t>Ambient Temperature Case Study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Hub:</a:t>
            </a:r>
          </a:p>
          <a:p>
            <a:pPr lvl="1"/>
            <a:r>
              <a:rPr lang="en-SG" dirty="0"/>
              <a:t>Provides Internet connectivity to the node devices.</a:t>
            </a:r>
          </a:p>
          <a:p>
            <a:r>
              <a:rPr lang="en-SG" dirty="0"/>
              <a:t>Fog processor:</a:t>
            </a:r>
          </a:p>
          <a:p>
            <a:pPr lvl="1"/>
            <a:r>
              <a:rPr lang="en-SG" dirty="0"/>
              <a:t>Provides temperature information services to local municipal authority for monitoring temperature changes within its </a:t>
            </a:r>
            <a:r>
              <a:rPr lang="en-SG" u="sng" dirty="0"/>
              <a:t>area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Fast response time to dispatch resources.</a:t>
            </a:r>
          </a:p>
          <a:p>
            <a:r>
              <a:rPr lang="en-SG" dirty="0"/>
              <a:t>Cloud server:</a:t>
            </a:r>
          </a:p>
          <a:p>
            <a:pPr lvl="1"/>
            <a:r>
              <a:rPr lang="en-SG" dirty="0"/>
              <a:t>Provides temperature information services to central government authority for monitoring temperature changes at the </a:t>
            </a:r>
            <a:r>
              <a:rPr lang="en-SG" u="sng" dirty="0"/>
              <a:t>region-level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Sufficient response time to escalate central resources to assist local resources.</a:t>
            </a:r>
          </a:p>
        </p:txBody>
      </p:sp>
    </p:spTree>
    <p:extLst>
      <p:ext uri="{BB962C8B-B14F-4D97-AF65-F5344CB8AC3E}">
        <p14:creationId xmlns:p14="http://schemas.microsoft.com/office/powerpoint/2010/main" val="4067924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/>
              <a:t>Ambient Temperature Case Study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A plausible scenario in the real-world:</a:t>
            </a:r>
          </a:p>
          <a:p>
            <a:pPr lvl="1"/>
            <a:r>
              <a:rPr lang="en-US" dirty="0"/>
              <a:t>Real-time bushfire alerting with complex event processing.</a:t>
            </a:r>
            <a:endParaRPr lang="en-SG" dirty="0"/>
          </a:p>
        </p:txBody>
      </p:sp>
      <p:pic>
        <p:nvPicPr>
          <p:cNvPr id="1026" name="Picture 2" descr="https://d2908q01vomqb2.cloudfront.net/b6692ea5df920cad691c20319a6fffd7a4a766b8/2018/09/07/BushfireAlerts1.png">
            <a:extLst>
              <a:ext uri="{FF2B5EF4-FFF2-40B4-BE49-F238E27FC236}">
                <a16:creationId xmlns:a16="http://schemas.microsoft.com/office/drawing/2014/main" id="{93914C27-862E-406D-88CC-83943431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6095238" cy="28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2908q01vomqb2.cloudfront.net/b6692ea5df920cad691c20319a6fffd7a4a766b8/2018/09/07/BushfireAlerts2.png">
            <a:extLst>
              <a:ext uri="{FF2B5EF4-FFF2-40B4-BE49-F238E27FC236}">
                <a16:creationId xmlns:a16="http://schemas.microsoft.com/office/drawing/2014/main" id="{C3263F24-561F-4C6B-8DB3-69FE912BF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751" r="5000" b="6686"/>
          <a:stretch/>
        </p:blipFill>
        <p:spPr bwMode="auto">
          <a:xfrm>
            <a:off x="380962" y="4997629"/>
            <a:ext cx="5485714" cy="13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shfire">
            <a:extLst>
              <a:ext uri="{FF2B5EF4-FFF2-40B4-BE49-F238E27FC236}">
                <a16:creationId xmlns:a16="http://schemas.microsoft.com/office/drawing/2014/main" id="{04631A8A-7F3F-4472-B494-F50F98CD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39" y="3886200"/>
            <a:ext cx="2950414" cy="166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16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Setup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3194996" y="1593275"/>
            <a:ext cx="1681804" cy="850610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and Fog Processor</a:t>
            </a:r>
          </a:p>
          <a:p>
            <a:pPr algn="ctr"/>
            <a:r>
              <a:rPr lang="en-US" dirty="0"/>
              <a:t>(Raspberry Pi)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705600" y="2374610"/>
            <a:ext cx="1981200" cy="1822596"/>
          </a:xfrm>
          <a:prstGeom prst="rect">
            <a:avLst/>
          </a:prstGeom>
          <a:solidFill>
            <a:srgbClr val="4CA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Cloud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876800" y="2018580"/>
            <a:ext cx="1828800" cy="126732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7" idx="1"/>
          </p:cNvCxnSpPr>
          <p:nvPr/>
        </p:nvCxnSpPr>
        <p:spPr>
          <a:xfrm>
            <a:off x="1981200" y="1454006"/>
            <a:ext cx="1213796" cy="564574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7" idx="3"/>
            <a:endCxn id="7" idx="1"/>
          </p:cNvCxnSpPr>
          <p:nvPr/>
        </p:nvCxnSpPr>
        <p:spPr>
          <a:xfrm flipV="1">
            <a:off x="1981200" y="2018580"/>
            <a:ext cx="1213796" cy="656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00" y="1790339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76200" y="2971800"/>
            <a:ext cx="19050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85" name="Straight Arrow Connector 84"/>
          <p:cNvCxnSpPr>
            <a:stCxn id="84" idx="3"/>
            <a:endCxn id="7" idx="2"/>
          </p:cNvCxnSpPr>
          <p:nvPr/>
        </p:nvCxnSpPr>
        <p:spPr>
          <a:xfrm flipV="1">
            <a:off x="1981200" y="2443885"/>
            <a:ext cx="2054698" cy="76191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607398" y="5715650"/>
            <a:ext cx="1905000" cy="450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7" name="Straight Arrow Connector 96"/>
          <p:cNvCxnSpPr>
            <a:stCxn id="96" idx="0"/>
            <a:endCxn id="8" idx="2"/>
          </p:cNvCxnSpPr>
          <p:nvPr/>
        </p:nvCxnSpPr>
        <p:spPr>
          <a:xfrm flipV="1">
            <a:off x="5559898" y="4197206"/>
            <a:ext cx="1374302" cy="15184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51365" y="1219200"/>
            <a:ext cx="25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Bluetooth Low Energy (BLE)</a:t>
            </a:r>
            <a:endParaRPr lang="en-SG" sz="16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410200" y="1763993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408849" y="138847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357885" y="1594716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RESTful Web Services</a:t>
            </a:r>
            <a:endParaRPr lang="en-SG" sz="1600" dirty="0"/>
          </a:p>
        </p:txBody>
      </p:sp>
      <p:sp>
        <p:nvSpPr>
          <p:cNvPr id="120" name="Can 119"/>
          <p:cNvSpPr/>
          <p:nvPr/>
        </p:nvSpPr>
        <p:spPr>
          <a:xfrm>
            <a:off x="6863404" y="3200400"/>
            <a:ext cx="1710332" cy="870830"/>
          </a:xfrm>
          <a:prstGeom prst="can">
            <a:avLst/>
          </a:prstGeom>
          <a:solidFill>
            <a:srgbClr val="4CA2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9A158-FFA0-4C86-B8ED-A2DCF06193EC}"/>
              </a:ext>
            </a:extLst>
          </p:cNvPr>
          <p:cNvCxnSpPr>
            <a:cxnSpLocks/>
          </p:cNvCxnSpPr>
          <p:nvPr/>
        </p:nvCxnSpPr>
        <p:spPr>
          <a:xfrm>
            <a:off x="7759018" y="2971800"/>
            <a:ext cx="13382" cy="533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8AD412-F924-4B1B-B675-D68220376294}"/>
              </a:ext>
            </a:extLst>
          </p:cNvPr>
          <p:cNvCxnSpPr/>
          <p:nvPr/>
        </p:nvCxnSpPr>
        <p:spPr>
          <a:xfrm>
            <a:off x="5410200" y="2099768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C5F318-CAA3-4C37-9E3F-854E5B41CA21}"/>
              </a:ext>
            </a:extLst>
          </p:cNvPr>
          <p:cNvSpPr txBox="1"/>
          <p:nvPr/>
        </p:nvSpPr>
        <p:spPr>
          <a:xfrm>
            <a:off x="6357885" y="19304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Relational Database</a:t>
            </a:r>
            <a:endParaRPr lang="en-SG" sz="1600" dirty="0"/>
          </a:p>
        </p:txBody>
      </p:sp>
      <p:sp>
        <p:nvSpPr>
          <p:cNvPr id="24" name="Rectangle 23"/>
          <p:cNvSpPr/>
          <p:nvPr/>
        </p:nvSpPr>
        <p:spPr>
          <a:xfrm>
            <a:off x="76200" y="2362200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25" name="Straight Arrow Connector 24"/>
          <p:cNvCxnSpPr>
            <a:stCxn id="24" idx="3"/>
            <a:endCxn id="7" idx="1"/>
          </p:cNvCxnSpPr>
          <p:nvPr/>
        </p:nvCxnSpPr>
        <p:spPr>
          <a:xfrm flipV="1">
            <a:off x="1981200" y="2018580"/>
            <a:ext cx="1213796" cy="57842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1713587-E0D1-1F1D-8216-8F814CBD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6" y="1926867"/>
            <a:ext cx="7725287" cy="43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Roadmap for IS4151/IS5451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2134534" y="608665"/>
            <a:ext cx="226731" cy="23622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57200" y="1106269"/>
            <a:ext cx="2881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Single-board Microcontroller</a:t>
            </a:r>
          </a:p>
          <a:p>
            <a:r>
              <a:rPr lang="en-US" dirty="0"/>
              <a:t>Android Wear</a:t>
            </a:r>
            <a:endParaRPr lang="en-SG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4649135" y="608665"/>
            <a:ext cx="226731" cy="23622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3505200" y="1106269"/>
            <a:ext cx="237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Single-board Computer</a:t>
            </a:r>
          </a:p>
          <a:p>
            <a:r>
              <a:rPr lang="en-US" dirty="0"/>
              <a:t>Android App</a:t>
            </a:r>
            <a:endParaRPr lang="en-SG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6496986" y="229981"/>
            <a:ext cx="264829" cy="27432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900220" y="1115875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IoT</a:t>
            </a:r>
            <a:r>
              <a:rPr lang="en-SG" dirty="0"/>
              <a:t> Backend Integration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63CBC7-2759-484A-ADC5-C14A044779D9}"/>
              </a:ext>
            </a:extLst>
          </p:cNvPr>
          <p:cNvCxnSpPr>
            <a:cxnSpLocks/>
          </p:cNvCxnSpPr>
          <p:nvPr/>
        </p:nvCxnSpPr>
        <p:spPr>
          <a:xfrm>
            <a:off x="457200" y="1447723"/>
            <a:ext cx="2881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D40C9-D549-4148-9020-0B1673C94C98}"/>
              </a:ext>
            </a:extLst>
          </p:cNvPr>
          <p:cNvCxnSpPr>
            <a:cxnSpLocks/>
          </p:cNvCxnSpPr>
          <p:nvPr/>
        </p:nvCxnSpPr>
        <p:spPr>
          <a:xfrm>
            <a:off x="3518857" y="1447800"/>
            <a:ext cx="228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 flipV="1">
            <a:off x="7125764" y="4318057"/>
            <a:ext cx="228600" cy="158634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6716483" y="51887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AI &amp; ML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r="22061"/>
          <a:stretch/>
        </p:blipFill>
        <p:spPr bwMode="auto">
          <a:xfrm>
            <a:off x="46070" y="71437"/>
            <a:ext cx="25193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4">
            <a:extLst>
              <a:ext uri="{FF2B5EF4-FFF2-40B4-BE49-F238E27FC236}">
                <a16:creationId xmlns:a16="http://schemas.microsoft.com/office/drawing/2014/main" id="{60BC7A2A-2F87-49B3-84E5-D0F35CB7584B}"/>
              </a:ext>
            </a:extLst>
          </p:cNvPr>
          <p:cNvSpPr/>
          <p:nvPr/>
        </p:nvSpPr>
        <p:spPr>
          <a:xfrm rot="12985545">
            <a:off x="3096008" y="1446539"/>
            <a:ext cx="71801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62E7D942-906E-49F9-A796-4DB85FEB3391}"/>
              </a:ext>
            </a:extLst>
          </p:cNvPr>
          <p:cNvSpPr/>
          <p:nvPr/>
        </p:nvSpPr>
        <p:spPr>
          <a:xfrm rot="12985545">
            <a:off x="5632794" y="1421587"/>
            <a:ext cx="71676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 16"/>
          <p:cNvSpPr/>
          <p:nvPr/>
        </p:nvSpPr>
        <p:spPr>
          <a:xfrm>
            <a:off x="1871932" y="1981200"/>
            <a:ext cx="4080294" cy="3968151"/>
          </a:xfrm>
          <a:custGeom>
            <a:avLst/>
            <a:gdLst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536166 w 4080294"/>
              <a:gd name="connsiteY6" fmla="*/ 1846053 h 3968151"/>
              <a:gd name="connsiteX7" fmla="*/ 1371600 w 4080294"/>
              <a:gd name="connsiteY7" fmla="*/ 132846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536166 w 4080294"/>
              <a:gd name="connsiteY6" fmla="*/ 1846053 h 3968151"/>
              <a:gd name="connsiteX7" fmla="*/ 1362973 w 4080294"/>
              <a:gd name="connsiteY7" fmla="*/ 1509623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536166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75781 w 4080294"/>
              <a:gd name="connsiteY5" fmla="*/ 2743200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94" h="3968151">
                <a:moveTo>
                  <a:pt x="120770" y="0"/>
                </a:moveTo>
                <a:lnTo>
                  <a:pt x="0" y="1889185"/>
                </a:lnTo>
                <a:lnTo>
                  <a:pt x="2907102" y="3959525"/>
                </a:lnTo>
                <a:lnTo>
                  <a:pt x="4080294" y="3968151"/>
                </a:lnTo>
                <a:lnTo>
                  <a:pt x="4071668" y="3355676"/>
                </a:lnTo>
                <a:cubicBezTo>
                  <a:pt x="3545456" y="3142891"/>
                  <a:pt x="3045125" y="3033622"/>
                  <a:pt x="2493033" y="2717321"/>
                </a:cubicBezTo>
                <a:cubicBezTo>
                  <a:pt x="2490157" y="2412521"/>
                  <a:pt x="2478657" y="2150853"/>
                  <a:pt x="2475781" y="1846053"/>
                </a:cubicBezTo>
                <a:lnTo>
                  <a:pt x="1354347" y="1544128"/>
                </a:lnTo>
                <a:lnTo>
                  <a:pt x="1138687" y="8627"/>
                </a:lnTo>
                <a:lnTo>
                  <a:pt x="12077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278038" y="2009955"/>
            <a:ext cx="2631056" cy="2993366"/>
          </a:xfrm>
          <a:custGeom>
            <a:avLst/>
            <a:gdLst>
              <a:gd name="connsiteX0" fmla="*/ 0 w 2631056"/>
              <a:gd name="connsiteY0" fmla="*/ 0 h 2993366"/>
              <a:gd name="connsiteX1" fmla="*/ 25879 w 2631056"/>
              <a:gd name="connsiteY1" fmla="*/ 1380227 h 2993366"/>
              <a:gd name="connsiteX2" fmla="*/ 1302588 w 2631056"/>
              <a:gd name="connsiteY2" fmla="*/ 1690777 h 2993366"/>
              <a:gd name="connsiteX3" fmla="*/ 1630392 w 2631056"/>
              <a:gd name="connsiteY3" fmla="*/ 2889849 h 2993366"/>
              <a:gd name="connsiteX4" fmla="*/ 2631056 w 2631056"/>
              <a:gd name="connsiteY4" fmla="*/ 2993366 h 2993366"/>
              <a:gd name="connsiteX5" fmla="*/ 2631056 w 2631056"/>
              <a:gd name="connsiteY5" fmla="*/ 2173857 h 2993366"/>
              <a:gd name="connsiteX6" fmla="*/ 1268083 w 2631056"/>
              <a:gd name="connsiteY6" fmla="*/ 1121434 h 2993366"/>
              <a:gd name="connsiteX7" fmla="*/ 1259456 w 2631056"/>
              <a:gd name="connsiteY7" fmla="*/ 0 h 2993366"/>
              <a:gd name="connsiteX8" fmla="*/ 0 w 2631056"/>
              <a:gd name="connsiteY8" fmla="*/ 0 h 299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1056" h="2993366">
                <a:moveTo>
                  <a:pt x="0" y="0"/>
                </a:moveTo>
                <a:lnTo>
                  <a:pt x="25879" y="1380227"/>
                </a:lnTo>
                <a:lnTo>
                  <a:pt x="1302588" y="1690777"/>
                </a:lnTo>
                <a:lnTo>
                  <a:pt x="1630392" y="2889849"/>
                </a:lnTo>
                <a:lnTo>
                  <a:pt x="2631056" y="2993366"/>
                </a:lnTo>
                <a:lnTo>
                  <a:pt x="2631056" y="2173857"/>
                </a:lnTo>
                <a:lnTo>
                  <a:pt x="1268083" y="1121434"/>
                </a:lnTo>
                <a:cubicBezTo>
                  <a:pt x="1265207" y="747623"/>
                  <a:pt x="1262332" y="373811"/>
                  <a:pt x="1259456" y="0"/>
                </a:cubicBez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915064" y="1981200"/>
            <a:ext cx="4321834" cy="4270074"/>
          </a:xfrm>
          <a:custGeom>
            <a:avLst/>
            <a:gdLst>
              <a:gd name="connsiteX0" fmla="*/ 0 w 4485736"/>
              <a:gd name="connsiteY0" fmla="*/ 0 h 4166558"/>
              <a:gd name="connsiteX1" fmla="*/ 17253 w 4485736"/>
              <a:gd name="connsiteY1" fmla="*/ 2078966 h 4166558"/>
              <a:gd name="connsiteX2" fmla="*/ 3752491 w 4485736"/>
              <a:gd name="connsiteY2" fmla="*/ 4166558 h 4166558"/>
              <a:gd name="connsiteX3" fmla="*/ 4485736 w 4485736"/>
              <a:gd name="connsiteY3" fmla="*/ 3200400 h 4166558"/>
              <a:gd name="connsiteX4" fmla="*/ 3959525 w 4485736"/>
              <a:gd name="connsiteY4" fmla="*/ 2078966 h 4166558"/>
              <a:gd name="connsiteX5" fmla="*/ 2751827 w 4485736"/>
              <a:gd name="connsiteY5" fmla="*/ 2096219 h 4166558"/>
              <a:gd name="connsiteX6" fmla="*/ 2605178 w 4485736"/>
              <a:gd name="connsiteY6" fmla="*/ 8626 h 4166558"/>
              <a:gd name="connsiteX7" fmla="*/ 0 w 4485736"/>
              <a:gd name="connsiteY7" fmla="*/ 0 h 4166558"/>
              <a:gd name="connsiteX0" fmla="*/ 0 w 4485736"/>
              <a:gd name="connsiteY0" fmla="*/ 0 h 4166558"/>
              <a:gd name="connsiteX1" fmla="*/ 17253 w 4485736"/>
              <a:gd name="connsiteY1" fmla="*/ 2078966 h 4166558"/>
              <a:gd name="connsiteX2" fmla="*/ 3752491 w 4485736"/>
              <a:gd name="connsiteY2" fmla="*/ 4166558 h 4166558"/>
              <a:gd name="connsiteX3" fmla="*/ 4485736 w 4485736"/>
              <a:gd name="connsiteY3" fmla="*/ 3200400 h 4166558"/>
              <a:gd name="connsiteX4" fmla="*/ 3959525 w 4485736"/>
              <a:gd name="connsiteY4" fmla="*/ 2078966 h 4166558"/>
              <a:gd name="connsiteX5" fmla="*/ 2691442 w 4485736"/>
              <a:gd name="connsiteY5" fmla="*/ 2070340 h 4166558"/>
              <a:gd name="connsiteX6" fmla="*/ 2605178 w 4485736"/>
              <a:gd name="connsiteY6" fmla="*/ 8626 h 4166558"/>
              <a:gd name="connsiteX7" fmla="*/ 0 w 4485736"/>
              <a:gd name="connsiteY7" fmla="*/ 0 h 4166558"/>
              <a:gd name="connsiteX0" fmla="*/ 0 w 4485736"/>
              <a:gd name="connsiteY0" fmla="*/ 0 h 4166558"/>
              <a:gd name="connsiteX1" fmla="*/ 17253 w 4485736"/>
              <a:gd name="connsiteY1" fmla="*/ 2078966 h 4166558"/>
              <a:gd name="connsiteX2" fmla="*/ 3752491 w 4485736"/>
              <a:gd name="connsiteY2" fmla="*/ 4166558 h 4166558"/>
              <a:gd name="connsiteX3" fmla="*/ 4485736 w 4485736"/>
              <a:gd name="connsiteY3" fmla="*/ 3200400 h 4166558"/>
              <a:gd name="connsiteX4" fmla="*/ 3959525 w 4485736"/>
              <a:gd name="connsiteY4" fmla="*/ 2078966 h 4166558"/>
              <a:gd name="connsiteX5" fmla="*/ 2691442 w 4485736"/>
              <a:gd name="connsiteY5" fmla="*/ 2070340 h 4166558"/>
              <a:gd name="connsiteX6" fmla="*/ 2631057 w 4485736"/>
              <a:gd name="connsiteY6" fmla="*/ 25879 h 4166558"/>
              <a:gd name="connsiteX7" fmla="*/ 0 w 4485736"/>
              <a:gd name="connsiteY7" fmla="*/ 0 h 4166558"/>
              <a:gd name="connsiteX0" fmla="*/ 0 w 4485736"/>
              <a:gd name="connsiteY0" fmla="*/ 0 h 4166558"/>
              <a:gd name="connsiteX1" fmla="*/ 17253 w 4485736"/>
              <a:gd name="connsiteY1" fmla="*/ 2078966 h 4166558"/>
              <a:gd name="connsiteX2" fmla="*/ 3752491 w 4485736"/>
              <a:gd name="connsiteY2" fmla="*/ 4166558 h 4166558"/>
              <a:gd name="connsiteX3" fmla="*/ 4485736 w 4485736"/>
              <a:gd name="connsiteY3" fmla="*/ 3200400 h 4166558"/>
              <a:gd name="connsiteX4" fmla="*/ 3959525 w 4485736"/>
              <a:gd name="connsiteY4" fmla="*/ 2078966 h 4166558"/>
              <a:gd name="connsiteX5" fmla="*/ 2674189 w 4485736"/>
              <a:gd name="connsiteY5" fmla="*/ 2208363 h 4166558"/>
              <a:gd name="connsiteX6" fmla="*/ 2631057 w 4485736"/>
              <a:gd name="connsiteY6" fmla="*/ 25879 h 4166558"/>
              <a:gd name="connsiteX7" fmla="*/ 0 w 4485736"/>
              <a:gd name="connsiteY7" fmla="*/ 0 h 4166558"/>
              <a:gd name="connsiteX0" fmla="*/ 0 w 4485736"/>
              <a:gd name="connsiteY0" fmla="*/ 0 h 4166558"/>
              <a:gd name="connsiteX1" fmla="*/ 17253 w 4485736"/>
              <a:gd name="connsiteY1" fmla="*/ 2078966 h 4166558"/>
              <a:gd name="connsiteX2" fmla="*/ 3752491 w 4485736"/>
              <a:gd name="connsiteY2" fmla="*/ 4166558 h 4166558"/>
              <a:gd name="connsiteX3" fmla="*/ 4485736 w 4485736"/>
              <a:gd name="connsiteY3" fmla="*/ 3200400 h 4166558"/>
              <a:gd name="connsiteX4" fmla="*/ 3959525 w 4485736"/>
              <a:gd name="connsiteY4" fmla="*/ 2191109 h 4166558"/>
              <a:gd name="connsiteX5" fmla="*/ 2674189 w 4485736"/>
              <a:gd name="connsiteY5" fmla="*/ 2208363 h 4166558"/>
              <a:gd name="connsiteX6" fmla="*/ 2631057 w 4485736"/>
              <a:gd name="connsiteY6" fmla="*/ 25879 h 4166558"/>
              <a:gd name="connsiteX7" fmla="*/ 0 w 4485736"/>
              <a:gd name="connsiteY7" fmla="*/ 0 h 4166558"/>
              <a:gd name="connsiteX0" fmla="*/ 0 w 4382219"/>
              <a:gd name="connsiteY0" fmla="*/ 0 h 4166558"/>
              <a:gd name="connsiteX1" fmla="*/ 17253 w 4382219"/>
              <a:gd name="connsiteY1" fmla="*/ 2078966 h 4166558"/>
              <a:gd name="connsiteX2" fmla="*/ 3752491 w 4382219"/>
              <a:gd name="connsiteY2" fmla="*/ 4166558 h 4166558"/>
              <a:gd name="connsiteX3" fmla="*/ 4382219 w 4382219"/>
              <a:gd name="connsiteY3" fmla="*/ 3114136 h 4166558"/>
              <a:gd name="connsiteX4" fmla="*/ 3959525 w 4382219"/>
              <a:gd name="connsiteY4" fmla="*/ 2191109 h 4166558"/>
              <a:gd name="connsiteX5" fmla="*/ 2674189 w 4382219"/>
              <a:gd name="connsiteY5" fmla="*/ 2208363 h 4166558"/>
              <a:gd name="connsiteX6" fmla="*/ 2631057 w 4382219"/>
              <a:gd name="connsiteY6" fmla="*/ 25879 h 4166558"/>
              <a:gd name="connsiteX7" fmla="*/ 0 w 4382219"/>
              <a:gd name="connsiteY7" fmla="*/ 0 h 4166558"/>
              <a:gd name="connsiteX0" fmla="*/ 0 w 4382219"/>
              <a:gd name="connsiteY0" fmla="*/ 0 h 4261448"/>
              <a:gd name="connsiteX1" fmla="*/ 17253 w 4382219"/>
              <a:gd name="connsiteY1" fmla="*/ 2078966 h 4261448"/>
              <a:gd name="connsiteX2" fmla="*/ 3700732 w 4382219"/>
              <a:gd name="connsiteY2" fmla="*/ 4261448 h 4261448"/>
              <a:gd name="connsiteX3" fmla="*/ 4382219 w 4382219"/>
              <a:gd name="connsiteY3" fmla="*/ 3114136 h 4261448"/>
              <a:gd name="connsiteX4" fmla="*/ 3959525 w 4382219"/>
              <a:gd name="connsiteY4" fmla="*/ 2191109 h 4261448"/>
              <a:gd name="connsiteX5" fmla="*/ 2674189 w 4382219"/>
              <a:gd name="connsiteY5" fmla="*/ 2208363 h 4261448"/>
              <a:gd name="connsiteX6" fmla="*/ 2631057 w 4382219"/>
              <a:gd name="connsiteY6" fmla="*/ 25879 h 4261448"/>
              <a:gd name="connsiteX7" fmla="*/ 0 w 4382219"/>
              <a:gd name="connsiteY7" fmla="*/ 0 h 4261448"/>
              <a:gd name="connsiteX0" fmla="*/ 0 w 4382219"/>
              <a:gd name="connsiteY0" fmla="*/ 0 h 4261448"/>
              <a:gd name="connsiteX1" fmla="*/ 17253 w 4382219"/>
              <a:gd name="connsiteY1" fmla="*/ 2078966 h 4261448"/>
              <a:gd name="connsiteX2" fmla="*/ 3700732 w 4382219"/>
              <a:gd name="connsiteY2" fmla="*/ 4261448 h 4261448"/>
              <a:gd name="connsiteX3" fmla="*/ 4382219 w 4382219"/>
              <a:gd name="connsiteY3" fmla="*/ 3114136 h 4261448"/>
              <a:gd name="connsiteX4" fmla="*/ 3959525 w 4382219"/>
              <a:gd name="connsiteY4" fmla="*/ 2191109 h 4261448"/>
              <a:gd name="connsiteX5" fmla="*/ 2674189 w 4382219"/>
              <a:gd name="connsiteY5" fmla="*/ 2208363 h 4261448"/>
              <a:gd name="connsiteX6" fmla="*/ 2631057 w 4382219"/>
              <a:gd name="connsiteY6" fmla="*/ 25879 h 4261448"/>
              <a:gd name="connsiteX7" fmla="*/ 0 w 4382219"/>
              <a:gd name="connsiteY7" fmla="*/ 0 h 4261448"/>
              <a:gd name="connsiteX0" fmla="*/ 51758 w 4364966"/>
              <a:gd name="connsiteY0" fmla="*/ 0 h 4270074"/>
              <a:gd name="connsiteX1" fmla="*/ 0 w 4364966"/>
              <a:gd name="connsiteY1" fmla="*/ 2087592 h 4270074"/>
              <a:gd name="connsiteX2" fmla="*/ 3683479 w 4364966"/>
              <a:gd name="connsiteY2" fmla="*/ 4270074 h 4270074"/>
              <a:gd name="connsiteX3" fmla="*/ 4364966 w 4364966"/>
              <a:gd name="connsiteY3" fmla="*/ 3122762 h 4270074"/>
              <a:gd name="connsiteX4" fmla="*/ 3942272 w 4364966"/>
              <a:gd name="connsiteY4" fmla="*/ 2199735 h 4270074"/>
              <a:gd name="connsiteX5" fmla="*/ 2656936 w 4364966"/>
              <a:gd name="connsiteY5" fmla="*/ 2216989 h 4270074"/>
              <a:gd name="connsiteX6" fmla="*/ 2613804 w 4364966"/>
              <a:gd name="connsiteY6" fmla="*/ 34505 h 4270074"/>
              <a:gd name="connsiteX7" fmla="*/ 51758 w 4364966"/>
              <a:gd name="connsiteY7" fmla="*/ 0 h 4270074"/>
              <a:gd name="connsiteX0" fmla="*/ 8626 w 4321834"/>
              <a:gd name="connsiteY0" fmla="*/ 0 h 4270074"/>
              <a:gd name="connsiteX1" fmla="*/ 0 w 4321834"/>
              <a:gd name="connsiteY1" fmla="*/ 2070339 h 4270074"/>
              <a:gd name="connsiteX2" fmla="*/ 3640347 w 4321834"/>
              <a:gd name="connsiteY2" fmla="*/ 4270074 h 4270074"/>
              <a:gd name="connsiteX3" fmla="*/ 4321834 w 4321834"/>
              <a:gd name="connsiteY3" fmla="*/ 3122762 h 4270074"/>
              <a:gd name="connsiteX4" fmla="*/ 3899140 w 4321834"/>
              <a:gd name="connsiteY4" fmla="*/ 2199735 h 4270074"/>
              <a:gd name="connsiteX5" fmla="*/ 2613804 w 4321834"/>
              <a:gd name="connsiteY5" fmla="*/ 2216989 h 4270074"/>
              <a:gd name="connsiteX6" fmla="*/ 2570672 w 4321834"/>
              <a:gd name="connsiteY6" fmla="*/ 34505 h 4270074"/>
              <a:gd name="connsiteX7" fmla="*/ 8626 w 4321834"/>
              <a:gd name="connsiteY7" fmla="*/ 0 h 4270074"/>
              <a:gd name="connsiteX0" fmla="*/ 8626 w 4321834"/>
              <a:gd name="connsiteY0" fmla="*/ 0 h 4270074"/>
              <a:gd name="connsiteX1" fmla="*/ 0 w 4321834"/>
              <a:gd name="connsiteY1" fmla="*/ 2070339 h 4270074"/>
              <a:gd name="connsiteX2" fmla="*/ 3640347 w 4321834"/>
              <a:gd name="connsiteY2" fmla="*/ 4270074 h 4270074"/>
              <a:gd name="connsiteX3" fmla="*/ 4321834 w 4321834"/>
              <a:gd name="connsiteY3" fmla="*/ 3122762 h 4270074"/>
              <a:gd name="connsiteX4" fmla="*/ 3899140 w 4321834"/>
              <a:gd name="connsiteY4" fmla="*/ 2199735 h 4270074"/>
              <a:gd name="connsiteX5" fmla="*/ 2613804 w 4321834"/>
              <a:gd name="connsiteY5" fmla="*/ 2216989 h 4270074"/>
              <a:gd name="connsiteX6" fmla="*/ 2570672 w 4321834"/>
              <a:gd name="connsiteY6" fmla="*/ 34505 h 4270074"/>
              <a:gd name="connsiteX7" fmla="*/ 8626 w 4321834"/>
              <a:gd name="connsiteY7" fmla="*/ 0 h 42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1834" h="4270074">
                <a:moveTo>
                  <a:pt x="8626" y="0"/>
                </a:moveTo>
                <a:cubicBezTo>
                  <a:pt x="5751" y="690113"/>
                  <a:pt x="2875" y="1380226"/>
                  <a:pt x="0" y="2070339"/>
                </a:cubicBezTo>
                <a:cubicBezTo>
                  <a:pt x="2004203" y="3367177"/>
                  <a:pt x="1963948" y="3335546"/>
                  <a:pt x="3640347" y="4270074"/>
                </a:cubicBezTo>
                <a:lnTo>
                  <a:pt x="4321834" y="3122762"/>
                </a:lnTo>
                <a:lnTo>
                  <a:pt x="3899140" y="2199735"/>
                </a:lnTo>
                <a:lnTo>
                  <a:pt x="2613804" y="2216989"/>
                </a:lnTo>
                <a:lnTo>
                  <a:pt x="2570672" y="34505"/>
                </a:lnTo>
                <a:lnTo>
                  <a:pt x="8626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546121" y="1949570"/>
            <a:ext cx="1414732" cy="1233577"/>
          </a:xfrm>
          <a:custGeom>
            <a:avLst/>
            <a:gdLst>
              <a:gd name="connsiteX0" fmla="*/ 0 w 1457864"/>
              <a:gd name="connsiteY0" fmla="*/ 0 h 1863305"/>
              <a:gd name="connsiteX1" fmla="*/ 8626 w 1457864"/>
              <a:gd name="connsiteY1" fmla="*/ 1233577 h 1863305"/>
              <a:gd name="connsiteX2" fmla="*/ 1457864 w 1457864"/>
              <a:gd name="connsiteY2" fmla="*/ 1863305 h 1863305"/>
              <a:gd name="connsiteX3" fmla="*/ 1414732 w 1457864"/>
              <a:gd name="connsiteY3" fmla="*/ 0 h 1863305"/>
              <a:gd name="connsiteX4" fmla="*/ 0 w 1457864"/>
              <a:gd name="connsiteY4" fmla="*/ 0 h 1863305"/>
              <a:gd name="connsiteX0" fmla="*/ 0 w 1414732"/>
              <a:gd name="connsiteY0" fmla="*/ 0 h 1233577"/>
              <a:gd name="connsiteX1" fmla="*/ 8626 w 1414732"/>
              <a:gd name="connsiteY1" fmla="*/ 1233577 h 1233577"/>
              <a:gd name="connsiteX2" fmla="*/ 1414732 w 1414732"/>
              <a:gd name="connsiteY2" fmla="*/ 1233577 h 1233577"/>
              <a:gd name="connsiteX3" fmla="*/ 1414732 w 1414732"/>
              <a:gd name="connsiteY3" fmla="*/ 0 h 1233577"/>
              <a:gd name="connsiteX4" fmla="*/ 0 w 1414732"/>
              <a:gd name="connsiteY4" fmla="*/ 0 h 123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732" h="1233577">
                <a:moveTo>
                  <a:pt x="0" y="0"/>
                </a:moveTo>
                <a:cubicBezTo>
                  <a:pt x="2875" y="411192"/>
                  <a:pt x="5751" y="822385"/>
                  <a:pt x="8626" y="1233577"/>
                </a:cubicBezTo>
                <a:lnTo>
                  <a:pt x="1414732" y="1233577"/>
                </a:lnTo>
                <a:lnTo>
                  <a:pt x="1414732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477097" y="2675628"/>
            <a:ext cx="1450388" cy="2379452"/>
          </a:xfrm>
          <a:custGeom>
            <a:avLst/>
            <a:gdLst>
              <a:gd name="connsiteX0" fmla="*/ 0 w 1552755"/>
              <a:gd name="connsiteY0" fmla="*/ 0 h 2432649"/>
              <a:gd name="connsiteX1" fmla="*/ 25880 w 1552755"/>
              <a:gd name="connsiteY1" fmla="*/ 2415396 h 2432649"/>
              <a:gd name="connsiteX2" fmla="*/ 1552755 w 1552755"/>
              <a:gd name="connsiteY2" fmla="*/ 2432649 h 2432649"/>
              <a:gd name="connsiteX3" fmla="*/ 1500997 w 1552755"/>
              <a:gd name="connsiteY3" fmla="*/ 17253 h 2432649"/>
              <a:gd name="connsiteX4" fmla="*/ 0 w 1552755"/>
              <a:gd name="connsiteY4" fmla="*/ 0 h 2432649"/>
              <a:gd name="connsiteX0" fmla="*/ 0 w 1555586"/>
              <a:gd name="connsiteY0" fmla="*/ 0 h 2432649"/>
              <a:gd name="connsiteX1" fmla="*/ 25880 w 1555586"/>
              <a:gd name="connsiteY1" fmla="*/ 2415396 h 2432649"/>
              <a:gd name="connsiteX2" fmla="*/ 1552755 w 1555586"/>
              <a:gd name="connsiteY2" fmla="*/ 2432649 h 2432649"/>
              <a:gd name="connsiteX3" fmla="*/ 1555586 w 1555586"/>
              <a:gd name="connsiteY3" fmla="*/ 26041 h 2432649"/>
              <a:gd name="connsiteX4" fmla="*/ 0 w 1555586"/>
              <a:gd name="connsiteY4" fmla="*/ 0 h 2432649"/>
              <a:gd name="connsiteX0" fmla="*/ 1414 w 1529706"/>
              <a:gd name="connsiteY0" fmla="*/ 0 h 2423861"/>
              <a:gd name="connsiteX1" fmla="*/ 0 w 1529706"/>
              <a:gd name="connsiteY1" fmla="*/ 2406608 h 2423861"/>
              <a:gd name="connsiteX2" fmla="*/ 1526875 w 1529706"/>
              <a:gd name="connsiteY2" fmla="*/ 2423861 h 2423861"/>
              <a:gd name="connsiteX3" fmla="*/ 1529706 w 1529706"/>
              <a:gd name="connsiteY3" fmla="*/ 17253 h 2423861"/>
              <a:gd name="connsiteX4" fmla="*/ 1414 w 1529706"/>
              <a:gd name="connsiteY4" fmla="*/ 0 h 24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706" h="2423861">
                <a:moveTo>
                  <a:pt x="1414" y="0"/>
                </a:moveTo>
                <a:cubicBezTo>
                  <a:pt x="943" y="802203"/>
                  <a:pt x="471" y="1604405"/>
                  <a:pt x="0" y="2406608"/>
                </a:cubicBezTo>
                <a:lnTo>
                  <a:pt x="1526875" y="2423861"/>
                </a:lnTo>
                <a:cubicBezTo>
                  <a:pt x="1527819" y="1621658"/>
                  <a:pt x="1528762" y="819456"/>
                  <a:pt x="1529706" y="17253"/>
                </a:cubicBezTo>
                <a:lnTo>
                  <a:pt x="1414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-Down 19">
            <a:extLst>
              <a:ext uri="{FF2B5EF4-FFF2-40B4-BE49-F238E27FC236}">
                <a16:creationId xmlns:a16="http://schemas.microsoft.com/office/drawing/2014/main" id="{0E1FBC79-BD56-4B25-BD72-BE58F16E2C25}"/>
              </a:ext>
            </a:extLst>
          </p:cNvPr>
          <p:cNvSpPr/>
          <p:nvPr/>
        </p:nvSpPr>
        <p:spPr>
          <a:xfrm rot="2836179">
            <a:off x="4317521" y="2814018"/>
            <a:ext cx="457200" cy="1235399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Up-Down 19">
            <a:extLst>
              <a:ext uri="{FF2B5EF4-FFF2-40B4-BE49-F238E27FC236}">
                <a16:creationId xmlns:a16="http://schemas.microsoft.com/office/drawing/2014/main" id="{0E1FBC79-BD56-4B25-BD72-BE58F16E2C25}"/>
              </a:ext>
            </a:extLst>
          </p:cNvPr>
          <p:cNvSpPr/>
          <p:nvPr/>
        </p:nvSpPr>
        <p:spPr>
          <a:xfrm rot="4219653">
            <a:off x="5245485" y="2471328"/>
            <a:ext cx="457200" cy="260572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14">
            <a:extLst>
              <a:ext uri="{FF2B5EF4-FFF2-40B4-BE49-F238E27FC236}">
                <a16:creationId xmlns:a16="http://schemas.microsoft.com/office/drawing/2014/main" id="{62E7D942-906E-49F9-A796-4DB85FEB3391}"/>
              </a:ext>
            </a:extLst>
          </p:cNvPr>
          <p:cNvSpPr/>
          <p:nvPr/>
        </p:nvSpPr>
        <p:spPr>
          <a:xfrm rot="12985545">
            <a:off x="8134618" y="1411081"/>
            <a:ext cx="71676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Up-Down 19">
            <a:extLst>
              <a:ext uri="{FF2B5EF4-FFF2-40B4-BE49-F238E27FC236}">
                <a16:creationId xmlns:a16="http://schemas.microsoft.com/office/drawing/2014/main" id="{0E1FBC79-BD56-4B25-BD72-BE58F16E2C25}"/>
              </a:ext>
            </a:extLst>
          </p:cNvPr>
          <p:cNvSpPr/>
          <p:nvPr/>
        </p:nvSpPr>
        <p:spPr>
          <a:xfrm rot="7554066">
            <a:off x="5946701" y="1929217"/>
            <a:ext cx="457200" cy="1235399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-Down 19">
            <a:extLst>
              <a:ext uri="{FF2B5EF4-FFF2-40B4-BE49-F238E27FC236}">
                <a16:creationId xmlns:a16="http://schemas.microsoft.com/office/drawing/2014/main" id="{0E1FBC79-BD56-4B25-BD72-BE58F16E2C25}"/>
              </a:ext>
            </a:extLst>
          </p:cNvPr>
          <p:cNvSpPr/>
          <p:nvPr/>
        </p:nvSpPr>
        <p:spPr>
          <a:xfrm rot="2836179">
            <a:off x="3642275" y="3177559"/>
            <a:ext cx="457200" cy="107147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9" grpId="1" animBg="1"/>
      <p:bldP spid="30" grpId="0" animBg="1"/>
      <p:bldP spid="3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Setup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633452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904958" y="1593274"/>
            <a:ext cx="2200442" cy="1708869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hub.py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fog.py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cloudrelay.py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2374610"/>
            <a:ext cx="1905000" cy="1822596"/>
          </a:xfrm>
          <a:prstGeom prst="rect">
            <a:avLst/>
          </a:prstGeom>
          <a:solidFill>
            <a:srgbClr val="4CA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cloud.py</a:t>
            </a:r>
          </a:p>
        </p:txBody>
      </p:sp>
      <p:cxnSp>
        <p:nvCxnSpPr>
          <p:cNvPr id="26" name="Straight Arrow Connector 25"/>
          <p:cNvCxnSpPr>
            <a:cxnSpLocks/>
            <a:stCxn id="7" idx="3"/>
            <a:endCxn id="8" idx="1"/>
          </p:cNvCxnSpPr>
          <p:nvPr/>
        </p:nvCxnSpPr>
        <p:spPr>
          <a:xfrm>
            <a:off x="5105400" y="2447709"/>
            <a:ext cx="1676400" cy="83819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6" idx="3"/>
            <a:endCxn id="7" idx="1"/>
          </p:cNvCxnSpPr>
          <p:nvPr/>
        </p:nvCxnSpPr>
        <p:spPr>
          <a:xfrm>
            <a:off x="1981200" y="1868258"/>
            <a:ext cx="923758" cy="57945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57" idx="3"/>
            <a:endCxn id="7" idx="1"/>
          </p:cNvCxnSpPr>
          <p:nvPr/>
        </p:nvCxnSpPr>
        <p:spPr>
          <a:xfrm>
            <a:off x="1981200" y="2439397"/>
            <a:ext cx="923758" cy="83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00" y="2204591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76200" y="3570600"/>
            <a:ext cx="19050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85" name="Straight Arrow Connector 84"/>
          <p:cNvCxnSpPr>
            <a:cxnSpLocks/>
            <a:stCxn id="84" idx="3"/>
            <a:endCxn id="7" idx="2"/>
          </p:cNvCxnSpPr>
          <p:nvPr/>
        </p:nvCxnSpPr>
        <p:spPr>
          <a:xfrm flipV="1">
            <a:off x="1981200" y="3302143"/>
            <a:ext cx="2023979" cy="50245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607398" y="5715650"/>
            <a:ext cx="1905000" cy="450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7" name="Straight Arrow Connector 96"/>
          <p:cNvCxnSpPr>
            <a:stCxn id="96" idx="0"/>
            <a:endCxn id="8" idx="2"/>
          </p:cNvCxnSpPr>
          <p:nvPr/>
        </p:nvCxnSpPr>
        <p:spPr>
          <a:xfrm flipV="1">
            <a:off x="5559898" y="4197206"/>
            <a:ext cx="1374302" cy="15184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51365" y="1219200"/>
            <a:ext cx="25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Bluetooth Low Energy (BLE)</a:t>
            </a:r>
            <a:endParaRPr lang="en-SG" sz="16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410200" y="1763993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408849" y="138847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357885" y="1594716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RESTful Web Services</a:t>
            </a:r>
            <a:endParaRPr lang="en-SG" sz="1600" dirty="0"/>
          </a:p>
        </p:txBody>
      </p:sp>
      <p:sp>
        <p:nvSpPr>
          <p:cNvPr id="120" name="Can 119"/>
          <p:cNvSpPr/>
          <p:nvPr/>
        </p:nvSpPr>
        <p:spPr>
          <a:xfrm>
            <a:off x="6863404" y="3200400"/>
            <a:ext cx="1710332" cy="870830"/>
          </a:xfrm>
          <a:prstGeom prst="can">
            <a:avLst/>
          </a:prstGeom>
          <a:solidFill>
            <a:srgbClr val="4CA2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(MySQL)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9A158-FFA0-4C86-B8ED-A2DCF06193EC}"/>
              </a:ext>
            </a:extLst>
          </p:cNvPr>
          <p:cNvCxnSpPr>
            <a:cxnSpLocks/>
          </p:cNvCxnSpPr>
          <p:nvPr/>
        </p:nvCxnSpPr>
        <p:spPr>
          <a:xfrm flipH="1">
            <a:off x="7762238" y="2776452"/>
            <a:ext cx="10162" cy="66334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8AD412-F924-4B1B-B675-D68220376294}"/>
              </a:ext>
            </a:extLst>
          </p:cNvPr>
          <p:cNvCxnSpPr/>
          <p:nvPr/>
        </p:nvCxnSpPr>
        <p:spPr>
          <a:xfrm>
            <a:off x="5410200" y="2099768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C5F318-CAA3-4C37-9E3F-854E5B41CA21}"/>
              </a:ext>
            </a:extLst>
          </p:cNvPr>
          <p:cNvSpPr txBox="1"/>
          <p:nvPr/>
        </p:nvSpPr>
        <p:spPr>
          <a:xfrm>
            <a:off x="6357885" y="19304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Relational Database</a:t>
            </a:r>
            <a:endParaRPr lang="en-SG" sz="1600" dirty="0"/>
          </a:p>
        </p:txBody>
      </p:sp>
      <p:sp>
        <p:nvSpPr>
          <p:cNvPr id="24" name="Can 119">
            <a:extLst>
              <a:ext uri="{FF2B5EF4-FFF2-40B4-BE49-F238E27FC236}">
                <a16:creationId xmlns:a16="http://schemas.microsoft.com/office/drawing/2014/main" id="{EC242028-EABC-4795-9156-374590E996FF}"/>
              </a:ext>
            </a:extLst>
          </p:cNvPr>
          <p:cNvSpPr/>
          <p:nvPr/>
        </p:nvSpPr>
        <p:spPr>
          <a:xfrm>
            <a:off x="3150685" y="2626981"/>
            <a:ext cx="1690318" cy="541322"/>
          </a:xfrm>
          <a:prstGeom prst="can">
            <a:avLst/>
          </a:prstGeom>
          <a:solidFill>
            <a:srgbClr val="ED6A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temperature.db</a:t>
            </a:r>
            <a:endParaRPr lang="en-S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9B613-8E29-4306-93AC-232C03C9EDB1}"/>
              </a:ext>
            </a:extLst>
          </p:cNvPr>
          <p:cNvCxnSpPr>
            <a:cxnSpLocks/>
          </p:cNvCxnSpPr>
          <p:nvPr/>
        </p:nvCxnSpPr>
        <p:spPr>
          <a:xfrm flipH="1">
            <a:off x="4028631" y="2493141"/>
            <a:ext cx="7267" cy="35872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8" idx="3"/>
            <a:endCxn id="7" idx="1"/>
          </p:cNvCxnSpPr>
          <p:nvPr/>
        </p:nvCxnSpPr>
        <p:spPr>
          <a:xfrm flipV="1">
            <a:off x="1981200" y="2447709"/>
            <a:ext cx="923758" cy="56354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200" y="2776452"/>
            <a:ext cx="19050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5777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Setup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642796" y="1593275"/>
            <a:ext cx="1681804" cy="850610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and Fog Processor</a:t>
            </a:r>
          </a:p>
          <a:p>
            <a:pPr algn="ctr"/>
            <a:r>
              <a:rPr lang="en-US" dirty="0"/>
              <a:t>(Raspberry Pi)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934200" y="2374610"/>
            <a:ext cx="1981200" cy="1822596"/>
          </a:xfrm>
          <a:prstGeom prst="rect">
            <a:avLst/>
          </a:prstGeom>
          <a:solidFill>
            <a:srgbClr val="4CA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Cloud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6324600" y="2018580"/>
            <a:ext cx="609600" cy="126732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40" idx="1"/>
          </p:cNvCxnSpPr>
          <p:nvPr/>
        </p:nvCxnSpPr>
        <p:spPr>
          <a:xfrm>
            <a:off x="1905000" y="1454006"/>
            <a:ext cx="560696" cy="56678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7" idx="3"/>
            <a:endCxn id="40" idx="1"/>
          </p:cNvCxnSpPr>
          <p:nvPr/>
        </p:nvCxnSpPr>
        <p:spPr>
          <a:xfrm flipV="1">
            <a:off x="1905000" y="2020792"/>
            <a:ext cx="560696" cy="435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3"/>
            <a:endCxn id="40" idx="1"/>
          </p:cNvCxnSpPr>
          <p:nvPr/>
        </p:nvCxnSpPr>
        <p:spPr>
          <a:xfrm flipV="1">
            <a:off x="1905000" y="2020792"/>
            <a:ext cx="560696" cy="588624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00" y="1790339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58" name="Rectangle 57"/>
          <p:cNvSpPr/>
          <p:nvPr/>
        </p:nvSpPr>
        <p:spPr>
          <a:xfrm>
            <a:off x="76200" y="2374610"/>
            <a:ext cx="1828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76200" y="2971800"/>
            <a:ext cx="18288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85" name="Straight Arrow Connector 84"/>
          <p:cNvCxnSpPr>
            <a:stCxn id="84" idx="3"/>
            <a:endCxn id="7" idx="2"/>
          </p:cNvCxnSpPr>
          <p:nvPr/>
        </p:nvCxnSpPr>
        <p:spPr>
          <a:xfrm flipV="1">
            <a:off x="1905000" y="2443885"/>
            <a:ext cx="3578698" cy="76191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724400" y="5715650"/>
            <a:ext cx="1905000" cy="450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7" name="Straight Arrow Connector 96"/>
          <p:cNvCxnSpPr>
            <a:stCxn id="96" idx="0"/>
            <a:endCxn id="8" idx="2"/>
          </p:cNvCxnSpPr>
          <p:nvPr/>
        </p:nvCxnSpPr>
        <p:spPr>
          <a:xfrm flipV="1">
            <a:off x="5676900" y="4197206"/>
            <a:ext cx="2247900" cy="15184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22697" y="110924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Radio</a:t>
            </a:r>
            <a:endParaRPr lang="en-SG" sz="16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6507480" y="1864251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506129" y="1278523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26897" y="1694974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RESTful Web Services</a:t>
            </a:r>
            <a:endParaRPr lang="en-SG" sz="1600" dirty="0"/>
          </a:p>
        </p:txBody>
      </p:sp>
      <p:sp>
        <p:nvSpPr>
          <p:cNvPr id="120" name="Can 119"/>
          <p:cNvSpPr/>
          <p:nvPr/>
        </p:nvSpPr>
        <p:spPr>
          <a:xfrm>
            <a:off x="7092004" y="3200400"/>
            <a:ext cx="1710332" cy="870830"/>
          </a:xfrm>
          <a:prstGeom prst="can">
            <a:avLst/>
          </a:prstGeom>
          <a:solidFill>
            <a:srgbClr val="4CA2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  <a:p>
            <a:pPr algn="ctr"/>
            <a:r>
              <a:rPr lang="en-US" dirty="0"/>
              <a:t>(Laptop)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9A158-FFA0-4C86-B8ED-A2DCF06193EC}"/>
              </a:ext>
            </a:extLst>
          </p:cNvPr>
          <p:cNvCxnSpPr>
            <a:cxnSpLocks/>
          </p:cNvCxnSpPr>
          <p:nvPr/>
        </p:nvCxnSpPr>
        <p:spPr>
          <a:xfrm>
            <a:off x="7924800" y="2971800"/>
            <a:ext cx="13382" cy="533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8AD412-F924-4B1B-B675-D68220376294}"/>
              </a:ext>
            </a:extLst>
          </p:cNvPr>
          <p:cNvCxnSpPr/>
          <p:nvPr/>
        </p:nvCxnSpPr>
        <p:spPr>
          <a:xfrm>
            <a:off x="6507480" y="2200026"/>
            <a:ext cx="7315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C5F318-CAA3-4C37-9E3F-854E5B41CA21}"/>
              </a:ext>
            </a:extLst>
          </p:cNvPr>
          <p:cNvSpPr txBox="1"/>
          <p:nvPr/>
        </p:nvSpPr>
        <p:spPr>
          <a:xfrm>
            <a:off x="7226897" y="203074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Relational Database</a:t>
            </a:r>
            <a:endParaRPr lang="en-SG" sz="1600" dirty="0"/>
          </a:p>
        </p:txBody>
      </p:sp>
      <p:sp>
        <p:nvSpPr>
          <p:cNvPr id="40" name="Rectangle 39"/>
          <p:cNvSpPr/>
          <p:nvPr/>
        </p:nvSpPr>
        <p:spPr>
          <a:xfrm>
            <a:off x="2465696" y="1597698"/>
            <a:ext cx="1289996" cy="846187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Intermediary</a:t>
            </a:r>
            <a:r>
              <a:rPr lang="en-US" dirty="0"/>
              <a:t> (</a:t>
            </a:r>
            <a:r>
              <a:rPr lang="en-US" dirty="0" err="1"/>
              <a:t>Micro:bit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220377" y="1404852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USB</a:t>
            </a:r>
            <a:endParaRPr lang="en-SG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06129" y="1574129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1"/>
            <a:endCxn id="40" idx="3"/>
          </p:cNvCxnSpPr>
          <p:nvPr/>
        </p:nvCxnSpPr>
        <p:spPr>
          <a:xfrm flipH="1">
            <a:off x="3755692" y="2018580"/>
            <a:ext cx="887104" cy="22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82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Setup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633452"/>
            <a:ext cx="1447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rnode.js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193408" y="1593274"/>
            <a:ext cx="1978792" cy="1708869"/>
          </a:xfrm>
          <a:prstGeom prst="rect">
            <a:avLst/>
          </a:prstGeom>
          <a:solidFill>
            <a:srgbClr val="ED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rhub.py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fog.py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cloudrelay.py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2374610"/>
            <a:ext cx="1905000" cy="1822596"/>
          </a:xfrm>
          <a:prstGeom prst="rect">
            <a:avLst/>
          </a:prstGeom>
          <a:solidFill>
            <a:srgbClr val="4CA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cloud.py</a:t>
            </a:r>
          </a:p>
        </p:txBody>
      </p:sp>
      <p:cxnSp>
        <p:nvCxnSpPr>
          <p:cNvPr id="26" name="Straight Arrow Connector 25"/>
          <p:cNvCxnSpPr>
            <a:cxnSpLocks/>
            <a:stCxn id="7" idx="3"/>
            <a:endCxn id="8" idx="1"/>
          </p:cNvCxnSpPr>
          <p:nvPr/>
        </p:nvCxnSpPr>
        <p:spPr>
          <a:xfrm>
            <a:off x="6172200" y="2447709"/>
            <a:ext cx="762000" cy="83819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6" idx="3"/>
            <a:endCxn id="43" idx="1"/>
          </p:cNvCxnSpPr>
          <p:nvPr/>
        </p:nvCxnSpPr>
        <p:spPr>
          <a:xfrm>
            <a:off x="1524000" y="1868258"/>
            <a:ext cx="610856" cy="57945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57" idx="3"/>
            <a:endCxn id="43" idx="1"/>
          </p:cNvCxnSpPr>
          <p:nvPr/>
        </p:nvCxnSpPr>
        <p:spPr>
          <a:xfrm>
            <a:off x="1524000" y="2439397"/>
            <a:ext cx="610856" cy="831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00" y="2204591"/>
            <a:ext cx="1447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rnode.js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76200" y="3570600"/>
            <a:ext cx="14478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85" name="Straight Arrow Connector 84"/>
          <p:cNvCxnSpPr>
            <a:cxnSpLocks/>
            <a:stCxn id="84" idx="3"/>
            <a:endCxn id="7" idx="2"/>
          </p:cNvCxnSpPr>
          <p:nvPr/>
        </p:nvCxnSpPr>
        <p:spPr>
          <a:xfrm flipV="1">
            <a:off x="1524000" y="3302143"/>
            <a:ext cx="3658804" cy="50245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759798" y="5715650"/>
            <a:ext cx="1905000" cy="450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Third-Parties</a:t>
            </a:r>
            <a:endParaRPr lang="en-SG" dirty="0"/>
          </a:p>
        </p:txBody>
      </p:sp>
      <p:cxnSp>
        <p:nvCxnSpPr>
          <p:cNvPr id="97" name="Straight Arrow Connector 96"/>
          <p:cNvCxnSpPr>
            <a:stCxn id="96" idx="0"/>
            <a:endCxn id="8" idx="2"/>
          </p:cNvCxnSpPr>
          <p:nvPr/>
        </p:nvCxnSpPr>
        <p:spPr>
          <a:xfrm flipV="1">
            <a:off x="5712298" y="4197206"/>
            <a:ext cx="1374302" cy="15184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7027026" y="3200400"/>
            <a:ext cx="1710332" cy="870830"/>
          </a:xfrm>
          <a:prstGeom prst="can">
            <a:avLst/>
          </a:prstGeom>
          <a:solidFill>
            <a:srgbClr val="4CA2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(MySQL)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9A158-FFA0-4C86-B8ED-A2DCF06193EC}"/>
              </a:ext>
            </a:extLst>
          </p:cNvPr>
          <p:cNvCxnSpPr>
            <a:cxnSpLocks/>
          </p:cNvCxnSpPr>
          <p:nvPr/>
        </p:nvCxnSpPr>
        <p:spPr>
          <a:xfrm>
            <a:off x="7923596" y="2776452"/>
            <a:ext cx="2264" cy="66334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119">
            <a:extLst>
              <a:ext uri="{FF2B5EF4-FFF2-40B4-BE49-F238E27FC236}">
                <a16:creationId xmlns:a16="http://schemas.microsoft.com/office/drawing/2014/main" id="{EC242028-EABC-4795-9156-374590E996FF}"/>
              </a:ext>
            </a:extLst>
          </p:cNvPr>
          <p:cNvSpPr/>
          <p:nvPr/>
        </p:nvSpPr>
        <p:spPr>
          <a:xfrm>
            <a:off x="4329482" y="2626981"/>
            <a:ext cx="1690318" cy="541322"/>
          </a:xfrm>
          <a:prstGeom prst="can">
            <a:avLst/>
          </a:prstGeom>
          <a:solidFill>
            <a:srgbClr val="ED6A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temperature.db</a:t>
            </a:r>
            <a:endParaRPr lang="en-S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9B613-8E29-4306-93AC-232C03C9EDB1}"/>
              </a:ext>
            </a:extLst>
          </p:cNvPr>
          <p:cNvCxnSpPr>
            <a:cxnSpLocks/>
          </p:cNvCxnSpPr>
          <p:nvPr/>
        </p:nvCxnSpPr>
        <p:spPr>
          <a:xfrm flipH="1">
            <a:off x="5207428" y="2493141"/>
            <a:ext cx="7267" cy="35872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8" idx="3"/>
            <a:endCxn id="43" idx="1"/>
          </p:cNvCxnSpPr>
          <p:nvPr/>
        </p:nvCxnSpPr>
        <p:spPr>
          <a:xfrm flipV="1">
            <a:off x="1524000" y="2447708"/>
            <a:ext cx="610856" cy="56355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200" y="2776452"/>
            <a:ext cx="14478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rnode.js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7222697" y="110924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Radio</a:t>
            </a:r>
            <a:endParaRPr lang="en-SG" sz="16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507480" y="1864251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06129" y="1278523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26897" y="1694974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RESTful Web Services</a:t>
            </a:r>
            <a:endParaRPr lang="en-SG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8AD412-F924-4B1B-B675-D68220376294}"/>
              </a:ext>
            </a:extLst>
          </p:cNvPr>
          <p:cNvCxnSpPr/>
          <p:nvPr/>
        </p:nvCxnSpPr>
        <p:spPr>
          <a:xfrm>
            <a:off x="6507480" y="2200026"/>
            <a:ext cx="7315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C5F318-CAA3-4C37-9E3F-854E5B41CA21}"/>
              </a:ext>
            </a:extLst>
          </p:cNvPr>
          <p:cNvSpPr txBox="1"/>
          <p:nvPr/>
        </p:nvSpPr>
        <p:spPr>
          <a:xfrm>
            <a:off x="7226897" y="203074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Relational Database</a:t>
            </a:r>
            <a:endParaRPr lang="en-SG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220377" y="1404852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USB</a:t>
            </a:r>
            <a:endParaRPr lang="en-SG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06129" y="1574129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34856" y="2212902"/>
            <a:ext cx="1371600" cy="469611"/>
          </a:xfrm>
          <a:prstGeom prst="rect">
            <a:avLst/>
          </a:prstGeom>
          <a:solidFill>
            <a:srgbClr val="39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rcontroller.js</a:t>
            </a:r>
            <a:endParaRPr lang="en-SG" dirty="0"/>
          </a:p>
        </p:txBody>
      </p:sp>
      <p:cxnSp>
        <p:nvCxnSpPr>
          <p:cNvPr id="45" name="Straight Arrow Connector 44"/>
          <p:cNvCxnSpPr>
            <a:cxnSpLocks/>
            <a:stCxn id="43" idx="3"/>
            <a:endCxn id="7" idx="1"/>
          </p:cNvCxnSpPr>
          <p:nvPr/>
        </p:nvCxnSpPr>
        <p:spPr>
          <a:xfrm>
            <a:off x="3506456" y="2447708"/>
            <a:ext cx="686952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56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r>
              <a:rPr lang="en-US" dirty="0"/>
              <a:t>RESTful web services provide a lightweight and flexible approach for software elements in an </a:t>
            </a:r>
            <a:r>
              <a:rPr lang="en-US" dirty="0" err="1"/>
              <a:t>IoT</a:t>
            </a:r>
            <a:r>
              <a:rPr lang="en-US" dirty="0"/>
              <a:t> system to interact with each other.</a:t>
            </a:r>
          </a:p>
          <a:p>
            <a:r>
              <a:rPr lang="en-US" dirty="0"/>
              <a:t>Single-board computer such as the Raspberry Pi can act as an integrated hub and fog processor by running RESTful web services and relational databases on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1111" r="11112" b="11111"/>
          <a:stretch/>
        </p:blipFill>
        <p:spPr>
          <a:xfrm>
            <a:off x="7924800" y="76200"/>
            <a:ext cx="114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7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1" y="1874043"/>
            <a:ext cx="5441157" cy="3627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/>
          <a:lstStyle/>
          <a:p>
            <a:r>
              <a:rPr lang="en-US" dirty="0"/>
              <a:t>Learn about:</a:t>
            </a:r>
          </a:p>
          <a:p>
            <a:pPr lvl="1"/>
            <a:r>
              <a:rPr lang="en-US" dirty="0"/>
              <a:t>More about machine learning.</a:t>
            </a:r>
          </a:p>
          <a:p>
            <a:pPr lvl="1"/>
            <a:r>
              <a:rPr lang="en-US" dirty="0"/>
              <a:t>How to perform data preparation with Pandas.</a:t>
            </a:r>
          </a:p>
          <a:p>
            <a:pPr lvl="1"/>
            <a:r>
              <a:rPr lang="en-US" dirty="0"/>
              <a:t>How to perform data </a:t>
            </a:r>
            <a:r>
              <a:rPr lang="en-US" dirty="0" err="1"/>
              <a:t>visualisation</a:t>
            </a:r>
            <a:r>
              <a:rPr lang="en-US" dirty="0"/>
              <a:t> with </a:t>
            </a:r>
            <a:r>
              <a:rPr lang="en-US" dirty="0" err="1"/>
              <a:t>Matplotlib</a:t>
            </a:r>
            <a:r>
              <a:rPr lang="en-US" dirty="0"/>
              <a:t>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5999" r="2000" b="6001"/>
          <a:stretch/>
        </p:blipFill>
        <p:spPr>
          <a:xfrm>
            <a:off x="7924801" y="52704"/>
            <a:ext cx="1143000" cy="1047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7F6AD1-9272-C279-FE56-1BD1ADA0AA4A}"/>
              </a:ext>
            </a:extLst>
          </p:cNvPr>
          <p:cNvGrpSpPr/>
          <p:nvPr/>
        </p:nvGrpSpPr>
        <p:grpSpPr>
          <a:xfrm>
            <a:off x="5486400" y="3088655"/>
            <a:ext cx="3547799" cy="3168000"/>
            <a:chOff x="3657600" y="2286000"/>
            <a:chExt cx="3547799" cy="316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695DB-9973-98A1-6FB2-F4AD237D4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1" y="5239106"/>
              <a:ext cx="3547798" cy="21489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/>
                <a:t>Introduction to Artificial Intelligence of Things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1CF53BBE-988A-4560-E8DD-5F5369721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068221"/>
              <a:ext cx="214895" cy="304097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Architecture, Design and Protocols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48B57D1-FFD9-1350-8142-8FAD2F926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V="1">
              <a:off x="5304559" y="3354002"/>
              <a:ext cx="214895" cy="3040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Pervasive Computing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E3055B-D53E-A2A1-59F1-33725AAF3C66}"/>
                </a:ext>
              </a:extLst>
            </p:cNvPr>
            <p:cNvSpPr/>
            <p:nvPr/>
          </p:nvSpPr>
          <p:spPr>
            <a:xfrm>
              <a:off x="3930508" y="2500752"/>
              <a:ext cx="1590735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IoT Development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52B5B51F-9EBD-A6F7-98B9-4FEA0649D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86000"/>
              <a:ext cx="3547799" cy="170892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00" tIns="3600" rIns="3600" bIns="3600" anchor="ctr"/>
            <a:lstStyle/>
            <a:p>
              <a:pPr algn="ctr">
                <a:defRPr/>
              </a:pPr>
              <a:endParaRPr lang="en-US" sz="10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6B4300-414A-2193-776A-BE25B397DAD4}"/>
                </a:ext>
              </a:extLst>
            </p:cNvPr>
            <p:cNvSpPr/>
            <p:nvPr/>
          </p:nvSpPr>
          <p:spPr>
            <a:xfrm>
              <a:off x="3820636" y="4404647"/>
              <a:ext cx="3189829" cy="76513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Technical Concepts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49597C70-722B-6F58-7294-703C7EEA4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00757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Microcontroller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49060AB5-19C8-8272-077B-69EBD6DAE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76448" y="2573852"/>
              <a:ext cx="311894" cy="16026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Single-board Computer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6125287D-D810-B708-DA3A-BF99AD1C5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759227" y="2573852"/>
              <a:ext cx="311894" cy="1602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Backend Integration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7CE7FEE5-EC82-F466-9B0E-D598EE0E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142006" y="2573852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Android Development for IoT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55A2318A-6338-AB1F-6D85-6E5F9ECF0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723901" y="2573852"/>
              <a:ext cx="311894" cy="160263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IoT Data Preprocessing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D988D91D-B240-D418-7502-07EEE580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113769" y="2577713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Machine Learning for IoT Data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60306FB8-B32C-4F86-3F7B-D525CEAD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503637" y="2584991"/>
              <a:ext cx="311894" cy="16026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000" b="1" dirty="0"/>
                <a:t>Computer Vision for IoT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221B71-4E0F-9BA9-6116-F2F2271090B1}"/>
                </a:ext>
              </a:extLst>
            </p:cNvPr>
            <p:cNvSpPr/>
            <p:nvPr/>
          </p:nvSpPr>
          <p:spPr>
            <a:xfrm>
              <a:off x="5653651" y="2500752"/>
              <a:ext cx="1239854" cy="185739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18000" rtlCol="0" anchor="b" anchorCtr="0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AI Machine Learning</a:t>
              </a:r>
              <a:endParaRPr lang="en-SG" sz="1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Quick Recap on IoT System Development…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In a simple </a:t>
            </a:r>
            <a:r>
              <a:rPr lang="en-US" dirty="0" err="1"/>
              <a:t>IoT</a:t>
            </a:r>
            <a:r>
              <a:rPr lang="en-US" dirty="0"/>
              <a:t> system setup, it is not critical to segregate between </a:t>
            </a:r>
            <a:r>
              <a:rPr lang="en-US" u="sng" dirty="0"/>
              <a:t>hub</a:t>
            </a:r>
            <a:r>
              <a:rPr lang="en-US" dirty="0"/>
              <a:t> and </a:t>
            </a:r>
            <a:r>
              <a:rPr lang="en-US" u="sng" dirty="0"/>
              <a:t>fog processor</a:t>
            </a:r>
            <a:r>
              <a:rPr lang="en-US" dirty="0"/>
              <a:t>.</a:t>
            </a:r>
          </a:p>
          <a:p>
            <a:r>
              <a:rPr lang="en-US" dirty="0"/>
              <a:t>For simplicity, we use the </a:t>
            </a:r>
            <a:r>
              <a:rPr lang="en-US" u="sng" dirty="0"/>
              <a:t>Raspberry Pi single-board computer</a:t>
            </a:r>
            <a:r>
              <a:rPr lang="en-US" dirty="0"/>
              <a:t> in this course as an </a:t>
            </a:r>
            <a:r>
              <a:rPr lang="en-US" u="sng" dirty="0"/>
              <a:t>integrated hub and fog processor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 the </a:t>
            </a:r>
            <a:r>
              <a:rPr lang="en-US" u="sng" dirty="0"/>
              <a:t>southbound</a:t>
            </a:r>
            <a:r>
              <a:rPr lang="en-US" dirty="0"/>
              <a:t>, the Raspberry Pi connects with the </a:t>
            </a:r>
            <a:r>
              <a:rPr lang="en-US" dirty="0" err="1"/>
              <a:t>micro:bit</a:t>
            </a:r>
            <a:r>
              <a:rPr lang="en-US" dirty="0"/>
              <a:t> devices (capable of performing edge processing) to collect sensor values and control their behavior:</a:t>
            </a:r>
          </a:p>
          <a:p>
            <a:pPr lvl="2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where we stop last week.</a:t>
            </a:r>
          </a:p>
          <a:p>
            <a:pPr lvl="1"/>
            <a:r>
              <a:rPr lang="en-US" dirty="0"/>
              <a:t>On the </a:t>
            </a:r>
            <a:r>
              <a:rPr lang="en-US" u="sng" dirty="0"/>
              <a:t>northbound</a:t>
            </a:r>
            <a:r>
              <a:rPr lang="en-US" dirty="0"/>
              <a:t>, the Raspberry Pi connects with a cloud server to relay data.</a:t>
            </a:r>
            <a:endParaRPr lang="en-SG" dirty="0"/>
          </a:p>
          <a:p>
            <a:pPr lvl="1"/>
            <a:r>
              <a:rPr lang="en-US" dirty="0"/>
              <a:t>At the same time, the Raspberry Pi provides data processing and handles </a:t>
            </a:r>
            <a:r>
              <a:rPr lang="en-US" dirty="0" err="1"/>
              <a:t>localised</a:t>
            </a:r>
            <a:r>
              <a:rPr lang="en-US" dirty="0"/>
              <a:t> information queries.</a:t>
            </a:r>
          </a:p>
        </p:txBody>
      </p:sp>
    </p:spTree>
    <p:extLst>
      <p:ext uri="{BB962C8B-B14F-4D97-AF65-F5344CB8AC3E}">
        <p14:creationId xmlns:p14="http://schemas.microsoft.com/office/powerpoint/2010/main" val="349657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1713587-E0D1-1F1D-8216-8F814CBD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3675"/>
            <a:ext cx="7725287" cy="43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Quick Recap on </a:t>
            </a:r>
            <a:r>
              <a:rPr lang="en-US" dirty="0" err="1"/>
              <a:t>IoT</a:t>
            </a:r>
            <a:r>
              <a:rPr lang="en-US" dirty="0"/>
              <a:t> System Development…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 flipV="1">
            <a:off x="7102208" y="3944865"/>
            <a:ext cx="228600" cy="158634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6692927" y="48155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AI &amp; ML</a:t>
            </a:r>
          </a:p>
        </p:txBody>
      </p:sp>
      <p:sp>
        <p:nvSpPr>
          <p:cNvPr id="32" name="Freeform 31"/>
          <p:cNvSpPr/>
          <p:nvPr/>
        </p:nvSpPr>
        <p:spPr>
          <a:xfrm>
            <a:off x="1871932" y="1600200"/>
            <a:ext cx="4080294" cy="3968151"/>
          </a:xfrm>
          <a:custGeom>
            <a:avLst/>
            <a:gdLst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536166 w 4080294"/>
              <a:gd name="connsiteY6" fmla="*/ 1846053 h 3968151"/>
              <a:gd name="connsiteX7" fmla="*/ 1371600 w 4080294"/>
              <a:gd name="connsiteY7" fmla="*/ 132846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536166 w 4080294"/>
              <a:gd name="connsiteY6" fmla="*/ 1846053 h 3968151"/>
              <a:gd name="connsiteX7" fmla="*/ 1362973 w 4080294"/>
              <a:gd name="connsiteY7" fmla="*/ 1509623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536166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544793 w 4080294"/>
              <a:gd name="connsiteY5" fmla="*/ 2760453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75781 w 4080294"/>
              <a:gd name="connsiteY5" fmla="*/ 2743200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  <a:gd name="connsiteX0" fmla="*/ 120770 w 4080294"/>
              <a:gd name="connsiteY0" fmla="*/ 0 h 3968151"/>
              <a:gd name="connsiteX1" fmla="*/ 0 w 4080294"/>
              <a:gd name="connsiteY1" fmla="*/ 1889185 h 3968151"/>
              <a:gd name="connsiteX2" fmla="*/ 2907102 w 4080294"/>
              <a:gd name="connsiteY2" fmla="*/ 3959525 h 3968151"/>
              <a:gd name="connsiteX3" fmla="*/ 4080294 w 4080294"/>
              <a:gd name="connsiteY3" fmla="*/ 3968151 h 3968151"/>
              <a:gd name="connsiteX4" fmla="*/ 4071668 w 4080294"/>
              <a:gd name="connsiteY4" fmla="*/ 3355676 h 3968151"/>
              <a:gd name="connsiteX5" fmla="*/ 2493033 w 4080294"/>
              <a:gd name="connsiteY5" fmla="*/ 2717321 h 3968151"/>
              <a:gd name="connsiteX6" fmla="*/ 2475781 w 4080294"/>
              <a:gd name="connsiteY6" fmla="*/ 1846053 h 3968151"/>
              <a:gd name="connsiteX7" fmla="*/ 1354347 w 4080294"/>
              <a:gd name="connsiteY7" fmla="*/ 1544128 h 3968151"/>
              <a:gd name="connsiteX8" fmla="*/ 1138687 w 4080294"/>
              <a:gd name="connsiteY8" fmla="*/ 8627 h 3968151"/>
              <a:gd name="connsiteX9" fmla="*/ 120770 w 4080294"/>
              <a:gd name="connsiteY9" fmla="*/ 0 h 396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94" h="3968151">
                <a:moveTo>
                  <a:pt x="120770" y="0"/>
                </a:moveTo>
                <a:lnTo>
                  <a:pt x="0" y="1889185"/>
                </a:lnTo>
                <a:lnTo>
                  <a:pt x="2907102" y="3959525"/>
                </a:lnTo>
                <a:lnTo>
                  <a:pt x="4080294" y="3968151"/>
                </a:lnTo>
                <a:lnTo>
                  <a:pt x="4071668" y="3355676"/>
                </a:lnTo>
                <a:cubicBezTo>
                  <a:pt x="3545456" y="3142891"/>
                  <a:pt x="3045125" y="3033622"/>
                  <a:pt x="2493033" y="2717321"/>
                </a:cubicBezTo>
                <a:cubicBezTo>
                  <a:pt x="2490157" y="2412521"/>
                  <a:pt x="2478657" y="2150853"/>
                  <a:pt x="2475781" y="1846053"/>
                </a:cubicBezTo>
                <a:lnTo>
                  <a:pt x="1354347" y="1544128"/>
                </a:lnTo>
                <a:lnTo>
                  <a:pt x="1138687" y="8627"/>
                </a:lnTo>
                <a:lnTo>
                  <a:pt x="12077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477097" y="2303252"/>
            <a:ext cx="1450388" cy="2379452"/>
          </a:xfrm>
          <a:custGeom>
            <a:avLst/>
            <a:gdLst>
              <a:gd name="connsiteX0" fmla="*/ 0 w 1552755"/>
              <a:gd name="connsiteY0" fmla="*/ 0 h 2432649"/>
              <a:gd name="connsiteX1" fmla="*/ 25880 w 1552755"/>
              <a:gd name="connsiteY1" fmla="*/ 2415396 h 2432649"/>
              <a:gd name="connsiteX2" fmla="*/ 1552755 w 1552755"/>
              <a:gd name="connsiteY2" fmla="*/ 2432649 h 2432649"/>
              <a:gd name="connsiteX3" fmla="*/ 1500997 w 1552755"/>
              <a:gd name="connsiteY3" fmla="*/ 17253 h 2432649"/>
              <a:gd name="connsiteX4" fmla="*/ 0 w 1552755"/>
              <a:gd name="connsiteY4" fmla="*/ 0 h 2432649"/>
              <a:gd name="connsiteX0" fmla="*/ 0 w 1555586"/>
              <a:gd name="connsiteY0" fmla="*/ 0 h 2432649"/>
              <a:gd name="connsiteX1" fmla="*/ 25880 w 1555586"/>
              <a:gd name="connsiteY1" fmla="*/ 2415396 h 2432649"/>
              <a:gd name="connsiteX2" fmla="*/ 1552755 w 1555586"/>
              <a:gd name="connsiteY2" fmla="*/ 2432649 h 2432649"/>
              <a:gd name="connsiteX3" fmla="*/ 1555586 w 1555586"/>
              <a:gd name="connsiteY3" fmla="*/ 26041 h 2432649"/>
              <a:gd name="connsiteX4" fmla="*/ 0 w 1555586"/>
              <a:gd name="connsiteY4" fmla="*/ 0 h 2432649"/>
              <a:gd name="connsiteX0" fmla="*/ 1414 w 1529706"/>
              <a:gd name="connsiteY0" fmla="*/ 0 h 2423861"/>
              <a:gd name="connsiteX1" fmla="*/ 0 w 1529706"/>
              <a:gd name="connsiteY1" fmla="*/ 2406608 h 2423861"/>
              <a:gd name="connsiteX2" fmla="*/ 1526875 w 1529706"/>
              <a:gd name="connsiteY2" fmla="*/ 2423861 h 2423861"/>
              <a:gd name="connsiteX3" fmla="*/ 1529706 w 1529706"/>
              <a:gd name="connsiteY3" fmla="*/ 17253 h 2423861"/>
              <a:gd name="connsiteX4" fmla="*/ 1414 w 1529706"/>
              <a:gd name="connsiteY4" fmla="*/ 0 h 24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706" h="2423861">
                <a:moveTo>
                  <a:pt x="1414" y="0"/>
                </a:moveTo>
                <a:cubicBezTo>
                  <a:pt x="943" y="802203"/>
                  <a:pt x="471" y="1604405"/>
                  <a:pt x="0" y="2406608"/>
                </a:cubicBezTo>
                <a:lnTo>
                  <a:pt x="1526875" y="2423861"/>
                </a:lnTo>
                <a:cubicBezTo>
                  <a:pt x="1527819" y="1621658"/>
                  <a:pt x="1528762" y="819456"/>
                  <a:pt x="1529706" y="17253"/>
                </a:cubicBezTo>
                <a:lnTo>
                  <a:pt x="1414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52157" y="1587260"/>
            <a:ext cx="2614634" cy="2932983"/>
          </a:xfrm>
          <a:custGeom>
            <a:avLst/>
            <a:gdLst>
              <a:gd name="connsiteX0" fmla="*/ 0 w 2743200"/>
              <a:gd name="connsiteY0" fmla="*/ 0 h 2941608"/>
              <a:gd name="connsiteX1" fmla="*/ 25879 w 2743200"/>
              <a:gd name="connsiteY1" fmla="*/ 1345721 h 2941608"/>
              <a:gd name="connsiteX2" fmla="*/ 1164566 w 2743200"/>
              <a:gd name="connsiteY2" fmla="*/ 1820174 h 2941608"/>
              <a:gd name="connsiteX3" fmla="*/ 1647645 w 2743200"/>
              <a:gd name="connsiteY3" fmla="*/ 2941608 h 2941608"/>
              <a:gd name="connsiteX4" fmla="*/ 2743200 w 2743200"/>
              <a:gd name="connsiteY4" fmla="*/ 2941608 h 2941608"/>
              <a:gd name="connsiteX5" fmla="*/ 2734574 w 2743200"/>
              <a:gd name="connsiteY5" fmla="*/ 17253 h 2941608"/>
              <a:gd name="connsiteX6" fmla="*/ 0 w 2743200"/>
              <a:gd name="connsiteY6" fmla="*/ 0 h 2941608"/>
              <a:gd name="connsiteX0" fmla="*/ 0 w 2743200"/>
              <a:gd name="connsiteY0" fmla="*/ 0 h 2941608"/>
              <a:gd name="connsiteX1" fmla="*/ 25879 w 2743200"/>
              <a:gd name="connsiteY1" fmla="*/ 1345721 h 2941608"/>
              <a:gd name="connsiteX2" fmla="*/ 1164566 w 2743200"/>
              <a:gd name="connsiteY2" fmla="*/ 1820174 h 2941608"/>
              <a:gd name="connsiteX3" fmla="*/ 1647645 w 2743200"/>
              <a:gd name="connsiteY3" fmla="*/ 2941608 h 2941608"/>
              <a:gd name="connsiteX4" fmla="*/ 2743200 w 2743200"/>
              <a:gd name="connsiteY4" fmla="*/ 2941608 h 2941608"/>
              <a:gd name="connsiteX5" fmla="*/ 2648310 w 2743200"/>
              <a:gd name="connsiteY5" fmla="*/ 8626 h 2941608"/>
              <a:gd name="connsiteX6" fmla="*/ 0 w 2743200"/>
              <a:gd name="connsiteY6" fmla="*/ 0 h 2941608"/>
              <a:gd name="connsiteX0" fmla="*/ 0 w 2691441"/>
              <a:gd name="connsiteY0" fmla="*/ 0 h 2958861"/>
              <a:gd name="connsiteX1" fmla="*/ 25879 w 2691441"/>
              <a:gd name="connsiteY1" fmla="*/ 1345721 h 2958861"/>
              <a:gd name="connsiteX2" fmla="*/ 1164566 w 2691441"/>
              <a:gd name="connsiteY2" fmla="*/ 1820174 h 2958861"/>
              <a:gd name="connsiteX3" fmla="*/ 1647645 w 2691441"/>
              <a:gd name="connsiteY3" fmla="*/ 2941608 h 2958861"/>
              <a:gd name="connsiteX4" fmla="*/ 2691441 w 2691441"/>
              <a:gd name="connsiteY4" fmla="*/ 2958861 h 2958861"/>
              <a:gd name="connsiteX5" fmla="*/ 2648310 w 2691441"/>
              <a:gd name="connsiteY5" fmla="*/ 8626 h 2958861"/>
              <a:gd name="connsiteX6" fmla="*/ 0 w 2691441"/>
              <a:gd name="connsiteY6" fmla="*/ 0 h 2958861"/>
              <a:gd name="connsiteX0" fmla="*/ 0 w 2674188"/>
              <a:gd name="connsiteY0" fmla="*/ 0 h 2950235"/>
              <a:gd name="connsiteX1" fmla="*/ 25879 w 2674188"/>
              <a:gd name="connsiteY1" fmla="*/ 1345721 h 2950235"/>
              <a:gd name="connsiteX2" fmla="*/ 1164566 w 2674188"/>
              <a:gd name="connsiteY2" fmla="*/ 1820174 h 2950235"/>
              <a:gd name="connsiteX3" fmla="*/ 1647645 w 2674188"/>
              <a:gd name="connsiteY3" fmla="*/ 2941608 h 2950235"/>
              <a:gd name="connsiteX4" fmla="*/ 2674188 w 2674188"/>
              <a:gd name="connsiteY4" fmla="*/ 2950235 h 2950235"/>
              <a:gd name="connsiteX5" fmla="*/ 2648310 w 2674188"/>
              <a:gd name="connsiteY5" fmla="*/ 8626 h 2950235"/>
              <a:gd name="connsiteX6" fmla="*/ 0 w 2674188"/>
              <a:gd name="connsiteY6" fmla="*/ 0 h 2950235"/>
              <a:gd name="connsiteX0" fmla="*/ 0 w 2648494"/>
              <a:gd name="connsiteY0" fmla="*/ 0 h 2941609"/>
              <a:gd name="connsiteX1" fmla="*/ 25879 w 2648494"/>
              <a:gd name="connsiteY1" fmla="*/ 1345721 h 2941609"/>
              <a:gd name="connsiteX2" fmla="*/ 1164566 w 2648494"/>
              <a:gd name="connsiteY2" fmla="*/ 1820174 h 2941609"/>
              <a:gd name="connsiteX3" fmla="*/ 1647645 w 2648494"/>
              <a:gd name="connsiteY3" fmla="*/ 2941608 h 2941609"/>
              <a:gd name="connsiteX4" fmla="*/ 2622430 w 2648494"/>
              <a:gd name="connsiteY4" fmla="*/ 2941609 h 2941609"/>
              <a:gd name="connsiteX5" fmla="*/ 2648310 w 2648494"/>
              <a:gd name="connsiteY5" fmla="*/ 8626 h 2941609"/>
              <a:gd name="connsiteX6" fmla="*/ 0 w 2648494"/>
              <a:gd name="connsiteY6" fmla="*/ 0 h 2941609"/>
              <a:gd name="connsiteX0" fmla="*/ 0 w 2623260"/>
              <a:gd name="connsiteY0" fmla="*/ 0 h 2941609"/>
              <a:gd name="connsiteX1" fmla="*/ 25879 w 2623260"/>
              <a:gd name="connsiteY1" fmla="*/ 1345721 h 2941609"/>
              <a:gd name="connsiteX2" fmla="*/ 1164566 w 2623260"/>
              <a:gd name="connsiteY2" fmla="*/ 1820174 h 2941609"/>
              <a:gd name="connsiteX3" fmla="*/ 1647645 w 2623260"/>
              <a:gd name="connsiteY3" fmla="*/ 2941608 h 2941609"/>
              <a:gd name="connsiteX4" fmla="*/ 2622430 w 2623260"/>
              <a:gd name="connsiteY4" fmla="*/ 2941609 h 2941609"/>
              <a:gd name="connsiteX5" fmla="*/ 2622431 w 2623260"/>
              <a:gd name="connsiteY5" fmla="*/ 17253 h 2941609"/>
              <a:gd name="connsiteX6" fmla="*/ 0 w 2623260"/>
              <a:gd name="connsiteY6" fmla="*/ 0 h 2941609"/>
              <a:gd name="connsiteX0" fmla="*/ 0 w 2614634"/>
              <a:gd name="connsiteY0" fmla="*/ 0 h 2932983"/>
              <a:gd name="connsiteX1" fmla="*/ 17253 w 2614634"/>
              <a:gd name="connsiteY1" fmla="*/ 1337095 h 2932983"/>
              <a:gd name="connsiteX2" fmla="*/ 1155940 w 2614634"/>
              <a:gd name="connsiteY2" fmla="*/ 1811548 h 2932983"/>
              <a:gd name="connsiteX3" fmla="*/ 1639019 w 2614634"/>
              <a:gd name="connsiteY3" fmla="*/ 2932982 h 2932983"/>
              <a:gd name="connsiteX4" fmla="*/ 2613804 w 2614634"/>
              <a:gd name="connsiteY4" fmla="*/ 2932983 h 2932983"/>
              <a:gd name="connsiteX5" fmla="*/ 2613805 w 2614634"/>
              <a:gd name="connsiteY5" fmla="*/ 8627 h 2932983"/>
              <a:gd name="connsiteX6" fmla="*/ 0 w 2614634"/>
              <a:gd name="connsiteY6" fmla="*/ 0 h 2932983"/>
              <a:gd name="connsiteX0" fmla="*/ 0 w 2614634"/>
              <a:gd name="connsiteY0" fmla="*/ 0 h 2932983"/>
              <a:gd name="connsiteX1" fmla="*/ 17253 w 2614634"/>
              <a:gd name="connsiteY1" fmla="*/ 1337095 h 2932983"/>
              <a:gd name="connsiteX2" fmla="*/ 1242204 w 2614634"/>
              <a:gd name="connsiteY2" fmla="*/ 1742537 h 2932983"/>
              <a:gd name="connsiteX3" fmla="*/ 1639019 w 2614634"/>
              <a:gd name="connsiteY3" fmla="*/ 2932982 h 2932983"/>
              <a:gd name="connsiteX4" fmla="*/ 2613804 w 2614634"/>
              <a:gd name="connsiteY4" fmla="*/ 2932983 h 2932983"/>
              <a:gd name="connsiteX5" fmla="*/ 2613805 w 2614634"/>
              <a:gd name="connsiteY5" fmla="*/ 8627 h 2932983"/>
              <a:gd name="connsiteX6" fmla="*/ 0 w 2614634"/>
              <a:gd name="connsiteY6" fmla="*/ 0 h 29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4634" h="2932983">
                <a:moveTo>
                  <a:pt x="0" y="0"/>
                </a:moveTo>
                <a:lnTo>
                  <a:pt x="17253" y="1337095"/>
                </a:lnTo>
                <a:lnTo>
                  <a:pt x="1242204" y="1742537"/>
                </a:lnTo>
                <a:lnTo>
                  <a:pt x="1639019" y="2932982"/>
                </a:lnTo>
                <a:lnTo>
                  <a:pt x="2613804" y="2932983"/>
                </a:lnTo>
                <a:cubicBezTo>
                  <a:pt x="2610929" y="1958198"/>
                  <a:pt x="2616680" y="983412"/>
                  <a:pt x="2613805" y="8627"/>
                </a:cubicBez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-Down 19">
            <a:extLst>
              <a:ext uri="{FF2B5EF4-FFF2-40B4-BE49-F238E27FC236}">
                <a16:creationId xmlns:a16="http://schemas.microsoft.com/office/drawing/2014/main" id="{0E1FBC79-BD56-4B25-BD72-BE58F16E2C25}"/>
              </a:ext>
            </a:extLst>
          </p:cNvPr>
          <p:cNvSpPr/>
          <p:nvPr/>
        </p:nvSpPr>
        <p:spPr>
          <a:xfrm rot="2836179">
            <a:off x="3486765" y="2815106"/>
            <a:ext cx="457200" cy="107147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Up-Down 19">
            <a:extLst>
              <a:ext uri="{FF2B5EF4-FFF2-40B4-BE49-F238E27FC236}">
                <a16:creationId xmlns:a16="http://schemas.microsoft.com/office/drawing/2014/main" id="{0E1FBC79-BD56-4B25-BD72-BE58F16E2C25}"/>
              </a:ext>
            </a:extLst>
          </p:cNvPr>
          <p:cNvSpPr/>
          <p:nvPr/>
        </p:nvSpPr>
        <p:spPr>
          <a:xfrm rot="5400000">
            <a:off x="5935526" y="2661802"/>
            <a:ext cx="457200" cy="1387747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503234" y="3511513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Northbound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5727" y="338034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Southbound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345" y="2865012"/>
            <a:ext cx="138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27160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Lecture…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IS4151/IS5451 (AY 24/25 S2) Lecture 8 – IoT Backend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We continue our journey to learn </a:t>
            </a:r>
            <a:r>
              <a:rPr lang="en-US" dirty="0" err="1"/>
              <a:t>IoT</a:t>
            </a:r>
            <a:r>
              <a:rPr lang="en-US" dirty="0"/>
              <a:t> backend integration using Service-Oriented Architecture SOA.</a:t>
            </a:r>
          </a:p>
          <a:p>
            <a:r>
              <a:rPr lang="en-US" dirty="0"/>
              <a:t>On the </a:t>
            </a:r>
            <a:r>
              <a:rPr lang="en-US" u="sng" dirty="0"/>
              <a:t>cloud server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Publishes web services for third parties to consume.</a:t>
            </a:r>
          </a:p>
          <a:p>
            <a:pPr lvl="1"/>
            <a:r>
              <a:rPr lang="en-US" dirty="0"/>
              <a:t>Fog processors or hubs can relay data to the cloud server.</a:t>
            </a:r>
          </a:p>
          <a:p>
            <a:pPr lvl="1"/>
            <a:r>
              <a:rPr lang="en-US" dirty="0"/>
              <a:t>Other third parties can make global information queries.</a:t>
            </a:r>
          </a:p>
          <a:p>
            <a:r>
              <a:rPr lang="en-US" dirty="0"/>
              <a:t>On the </a:t>
            </a:r>
            <a:r>
              <a:rPr lang="en-US" u="sng" dirty="0"/>
              <a:t>fog processo</a:t>
            </a:r>
            <a:r>
              <a:rPr lang="en-US" dirty="0"/>
              <a:t>r:</a:t>
            </a:r>
          </a:p>
          <a:p>
            <a:pPr lvl="1"/>
            <a:r>
              <a:rPr lang="en-US" dirty="0"/>
              <a:t>Consumes web services published by the cloud server to relay data.</a:t>
            </a:r>
          </a:p>
          <a:p>
            <a:pPr lvl="1"/>
            <a:r>
              <a:rPr lang="en-US" dirty="0"/>
              <a:t>Also publishes web services for third parties to consume.</a:t>
            </a:r>
          </a:p>
          <a:p>
            <a:pPr lvl="1"/>
            <a:r>
              <a:rPr lang="en-US" dirty="0"/>
              <a:t>Hubs can relay data to the fog processor.</a:t>
            </a:r>
          </a:p>
          <a:p>
            <a:pPr lvl="1"/>
            <a:r>
              <a:rPr lang="en-US" dirty="0"/>
              <a:t>Other third parties can make </a:t>
            </a:r>
            <a:r>
              <a:rPr lang="en-US" dirty="0" err="1"/>
              <a:t>localised</a:t>
            </a:r>
            <a:r>
              <a:rPr lang="en-US" dirty="0"/>
              <a:t> information queries.</a:t>
            </a:r>
          </a:p>
        </p:txBody>
      </p:sp>
    </p:spTree>
    <p:extLst>
      <p:ext uri="{BB962C8B-B14F-4D97-AF65-F5344CB8AC3E}">
        <p14:creationId xmlns:p14="http://schemas.microsoft.com/office/powerpoint/2010/main" val="949882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5011</TotalTime>
  <Words>5494</Words>
  <Application>Microsoft Office PowerPoint</Application>
  <PresentationFormat>On-screen Show (4:3)</PresentationFormat>
  <Paragraphs>701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IoT Backend Integration IS4151/IS5451 – AIoT Solutions and Development AY 2024/25 Semester 2</vt:lpstr>
      <vt:lpstr>Quick Recap…</vt:lpstr>
      <vt:lpstr>Quick Recap… (cont.)</vt:lpstr>
      <vt:lpstr>Learning Objectives</vt:lpstr>
      <vt:lpstr>Readings</vt:lpstr>
      <vt:lpstr>Technical Roadmap for IS4151/IS5451</vt:lpstr>
      <vt:lpstr>Quick Recap on IoT System Development…</vt:lpstr>
      <vt:lpstr>Quick Recap on IoT System Development…</vt:lpstr>
      <vt:lpstr>In this Lecture…</vt:lpstr>
      <vt:lpstr>In this Lecture… (cont.)</vt:lpstr>
      <vt:lpstr>In this Lecture… (cont.)</vt:lpstr>
      <vt:lpstr>Introduction to Service-Oriented Architecture</vt:lpstr>
      <vt:lpstr>Service-Oriented Architecture</vt:lpstr>
      <vt:lpstr>Web Services</vt:lpstr>
      <vt:lpstr>Web Services (cont.)</vt:lpstr>
      <vt:lpstr>SOAP Web Services</vt:lpstr>
      <vt:lpstr>RESTful Web Services</vt:lpstr>
      <vt:lpstr>RESTful Web Service (cont.)</vt:lpstr>
      <vt:lpstr>RESTful Web Service (cont.)</vt:lpstr>
      <vt:lpstr>RESTful Web Services and Relational Databases in Python</vt:lpstr>
      <vt:lpstr>Installing Flask</vt:lpstr>
      <vt:lpstr>Routing</vt:lpstr>
      <vt:lpstr>Routing (cont.)</vt:lpstr>
      <vt:lpstr>Routing (cont.)</vt:lpstr>
      <vt:lpstr>HTTP Methods</vt:lpstr>
      <vt:lpstr>HTTP Methods (cont.)</vt:lpstr>
      <vt:lpstr>Static Files</vt:lpstr>
      <vt:lpstr>Static Files (cont.)</vt:lpstr>
      <vt:lpstr>Rendering Templates</vt:lpstr>
      <vt:lpstr>Rendering Templates (cont.)</vt:lpstr>
      <vt:lpstr>Session State Management in Flask</vt:lpstr>
      <vt:lpstr>Session State Management in Flask (cont.)</vt:lpstr>
      <vt:lpstr>Building RESTful Web Services</vt:lpstr>
      <vt:lpstr>Building RESTful Web Services (cont.)</vt:lpstr>
      <vt:lpstr>Building RESTful Web Services (cont.)</vt:lpstr>
      <vt:lpstr>Building RESTful Web Services (cont.)</vt:lpstr>
      <vt:lpstr>Swagger Configuration File</vt:lpstr>
      <vt:lpstr>Swagger Configuration File (cont.)</vt:lpstr>
      <vt:lpstr>Swagger Configuration File (cont.)</vt:lpstr>
      <vt:lpstr>Swagger Configuration File (cont.)</vt:lpstr>
      <vt:lpstr>Swagger Configuration File (cont.)</vt:lpstr>
      <vt:lpstr>Swagger Configuration File (cont.)</vt:lpstr>
      <vt:lpstr>Swagger Configuration File (cont.)</vt:lpstr>
      <vt:lpstr>Handler for RESTful Web Service Endpoint</vt:lpstr>
      <vt:lpstr>Handler for RESTful Web Service Endpoint (cont.)</vt:lpstr>
      <vt:lpstr>The Swagger UI</vt:lpstr>
      <vt:lpstr>The Swagger UI (cont.)</vt:lpstr>
      <vt:lpstr>Building the Complete RESTful Web Service</vt:lpstr>
      <vt:lpstr>Building the Complete RESTful Web Service (cont.)</vt:lpstr>
      <vt:lpstr>Testing RESTful Web Service with Postman</vt:lpstr>
      <vt:lpstr>Consuming RESTful Web Service in Python</vt:lpstr>
      <vt:lpstr>Consuming RESTful Web Service in Python (cont.)</vt:lpstr>
      <vt:lpstr>Persisting Data to a Relational Database</vt:lpstr>
      <vt:lpstr>Persisting Data to a Relational Database (cont.)</vt:lpstr>
      <vt:lpstr>Case Study Walk-through</vt:lpstr>
      <vt:lpstr>Ambient Temperature Case Study</vt:lpstr>
      <vt:lpstr>Ambient Temperature Case Study (cont.)</vt:lpstr>
      <vt:lpstr>Ambient Temperature Case Study (cont.)</vt:lpstr>
      <vt:lpstr>Demonstration Setup</vt:lpstr>
      <vt:lpstr>Demonstration Setup (cont.)</vt:lpstr>
      <vt:lpstr>Demonstration Setup (cont.)</vt:lpstr>
      <vt:lpstr>Demonstration Setup (cont.)</vt:lpstr>
      <vt:lpstr>Summary</vt:lpstr>
      <vt:lpstr>Q&amp;A</vt:lpstr>
      <vt:lpstr>Next Lecture…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Wee Kek</dc:creator>
  <cp:lastModifiedBy>Wee Kek Tan</cp:lastModifiedBy>
  <cp:revision>856</cp:revision>
  <dcterms:created xsi:type="dcterms:W3CDTF">2013-01-03T15:14:11Z</dcterms:created>
  <dcterms:modified xsi:type="dcterms:W3CDTF">2025-03-11T01:32:59Z</dcterms:modified>
</cp:coreProperties>
</file>