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4" r:id="rId10"/>
    <p:sldId id="265" r:id="rId11"/>
    <p:sldId id="267" r:id="rId12"/>
    <p:sldId id="268" r:id="rId13"/>
    <p:sldId id="269" r:id="rId14"/>
    <p:sldId id="271" r:id="rId15"/>
    <p:sldId id="263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1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835BB5-513A-412C-9603-6FAC534DF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9C0F5ED-25C6-4987-8C04-844177D36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702F49-315E-460F-93A8-AD6B14A42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5810-3325-43F5-A741-E10211F313DD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AF7C80-F090-440E-80C3-2819A96B1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A3FFB3-6FDB-4A5F-8E0D-BBD25544D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95D0-5207-4226-89A5-6B6D4BFF5A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178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FB592B-89B1-45B5-BC79-FD2B678F8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0644276-EF29-4C9C-9700-63D1372DA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A3B0D4-C3B7-4295-AA0E-5A303B31F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5810-3325-43F5-A741-E10211F313DD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48006A-C0C8-444C-81E3-236AD036E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577FA4-4EC3-4B6D-B8E5-73D8EE0F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95D0-5207-4226-89A5-6B6D4BFF5A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83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F99096A-9E20-4557-8D6B-C2584B346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29F6715-6443-4522-A11D-657E9E60A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018125-26B4-43F1-836B-3E815991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5810-3325-43F5-A741-E10211F313DD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472263-6D6E-49F0-8B73-DF19CBE9B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9E4156-4C6E-4273-B8F9-24F79A72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95D0-5207-4226-89A5-6B6D4BFF5A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952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AADEB8-AA24-4551-B5AF-5ABDA3366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9ABDD9-D3C4-46ED-B2A2-D516C5ABD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86F9FA-38E5-406C-B00D-44560DE50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5810-3325-43F5-A741-E10211F313DD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EACD7A-637A-44B5-9AAB-D93F92226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F6FBCD-096A-43D5-AF09-3B937648B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95D0-5207-4226-89A5-6B6D4BFF5A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689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57CCEE-9268-43C2-B3C8-D5A1794FB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9CB7CE-9374-447B-9917-A0AC7B0E8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C61750-762B-4535-9232-B91B86221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5810-3325-43F5-A741-E10211F313DD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1377F1-33E2-4A1E-9508-07BEBC04D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A6DF91-B7AD-41F7-8902-92612D91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95D0-5207-4226-89A5-6B6D4BFF5A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806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6C83FB-9986-4C42-ADC1-BED1F2DD9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B6DB12-DA66-4915-B560-12EABEB91A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870D458-0E9E-463A-B2FE-EF24FC10B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BA9240-4FFA-4EC2-92B7-3FDBC5BA0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5810-3325-43F5-A741-E10211F313DD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269023-810B-41DC-8882-0C4B9E2D4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2840F2-1BCE-49AC-AD33-AD4363682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95D0-5207-4226-89A5-6B6D4BFF5A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802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C30B26-ACE6-465E-AC8E-EF4F3EA7E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641F01-01DB-44BC-8A79-C999E0CC4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F34F41-2848-44D3-B5CC-AB0ECFEEA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5390B97-50B0-44F9-B509-4EA3CA033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B36E825-6018-4BA7-A352-0EBAE417FE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68F0E3D-AD13-4702-BD29-ECC0BA112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5810-3325-43F5-A741-E10211F313DD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5EF8506-6FCB-4A70-9664-38E782AA3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9A18D80-E85E-42BA-80D8-B61F26A2C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95D0-5207-4226-89A5-6B6D4BFF5A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35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AED3F6-2733-4D33-84FF-4B8AE28A3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B702E81-D08F-4DF2-B712-7DA36E241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5810-3325-43F5-A741-E10211F313DD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B29D42C-AF9E-4553-A8F3-7A7A2FFE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BFB5D53-6734-4D01-B85A-F105607AB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95D0-5207-4226-89A5-6B6D4BFF5A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018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E02A454-9DC7-4F9B-B6CE-F8806CDFE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5810-3325-43F5-A741-E10211F313DD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B0029EE-21BE-43BF-BF4A-B76BBF9A5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489198-2C87-409C-99B8-F9BD977B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95D0-5207-4226-89A5-6B6D4BFF5A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91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15264A-9070-4E8A-BCD0-580F38279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6033C9-874C-4A11-AC35-EB3FCA399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6625C0-8BE1-434E-ADBF-A58BF6315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3D2F23-EBCE-4C14-8FDD-3DABD0686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5810-3325-43F5-A741-E10211F313DD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AB2E48D-FA6E-4AF4-9287-2339BE149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E211D2-1160-42F3-833A-9E6E1C088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95D0-5207-4226-89A5-6B6D4BFF5A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444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C8DED1-96EC-4E54-A057-5EADDBB02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D00B328-D535-481C-A882-11F898A887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7AD5E15-803B-4487-842A-435781947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7BA4D0B-317B-471D-BFED-6A562E34D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5810-3325-43F5-A741-E10211F313DD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A7A1B5F-A419-4B61-ACFC-D30DDE7F7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46B1B6-0C78-40ED-9476-5D2AB4BB1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95D0-5207-4226-89A5-6B6D4BFF5A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846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47A7CC-4758-4DB5-93CC-101CE4FA8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AF4BE46-EF62-4998-92C9-D8E47CAF3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022FBF-9B6E-4793-8C3A-BE2CA25504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C5810-3325-43F5-A741-E10211F313DD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2F90E3-E02D-4A01-9102-66AC626DA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954F81-0114-49E9-BDEE-A0D788A89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F95D0-5207-4226-89A5-6B6D4BFF5A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550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sportsof/MLNETWaterPollution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0544D8-FECA-46FE-846F-5E1D0F3646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sf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606234-E5A4-47D9-B577-A4B9D8FB16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C4F115D-E021-4A26-8E23-500294973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447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B77C1C-84E8-436F-8E69-DD7DFB259343}"/>
              </a:ext>
            </a:extLst>
          </p:cNvPr>
          <p:cNvSpPr txBox="1"/>
          <p:nvPr/>
        </p:nvSpPr>
        <p:spPr>
          <a:xfrm>
            <a:off x="2569932" y="2269952"/>
            <a:ext cx="7044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chemeClr val="bg1"/>
                </a:solidFill>
              </a:rPr>
              <a:t>Разбор тренировочной задачи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3DB23C-A417-4088-BB4E-C7FADD7C2EF5}"/>
              </a:ext>
            </a:extLst>
          </p:cNvPr>
          <p:cNvSpPr txBox="1"/>
          <p:nvPr/>
        </p:nvSpPr>
        <p:spPr>
          <a:xfrm>
            <a:off x="1723957" y="3069913"/>
            <a:ext cx="87365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«Прогнозирование загрязнений на водных объектах»</a:t>
            </a:r>
            <a:endParaRPr lang="ru-RU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342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FD57E57-93CC-475B-A326-081E65DF2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7899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0544D8-FECA-46FE-846F-5E1D0F364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265" y="139958"/>
            <a:ext cx="7111432" cy="774442"/>
          </a:xfrm>
        </p:spPr>
        <p:txBody>
          <a:bodyPr>
            <a:noAutofit/>
          </a:bodyPr>
          <a:lstStyle/>
          <a:p>
            <a:pPr algn="l"/>
            <a:r>
              <a:rPr lang="ru-RU" sz="2400" b="1">
                <a:latin typeface="Montserrat" panose="00000500000000000000" pitchFamily="2" charset="-52"/>
              </a:rPr>
              <a:t>Прогнозирование временных рядов методом SSA</a:t>
            </a:r>
            <a:endParaRPr lang="ru-RU" sz="2400" b="1" dirty="0">
              <a:latin typeface="Montserrat" panose="00000500000000000000" pitchFamily="2" charset="-5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FE5F26-D33E-4FEB-B15A-F3A1C6674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8" y="1078992"/>
            <a:ext cx="7677914" cy="575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B4C2376-4B50-46EE-9B2E-7575F3AE2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971" y="1077504"/>
            <a:ext cx="3840941" cy="288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989372D-4A63-48DB-A0ED-D6AAA0B58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972" y="3827504"/>
            <a:ext cx="3840940" cy="288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097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606234-E5A4-47D9-B577-A4B9D8FB1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294" y="1436914"/>
            <a:ext cx="10055290" cy="4963886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Montserrat Medium" panose="00000600000000000000" pitchFamily="2" charset="-52"/>
              </a:rPr>
              <a:t>Размер окна </a:t>
            </a:r>
            <a:r>
              <a:rPr lang="ru-RU" dirty="0">
                <a:latin typeface="Montserrat" panose="00000500000000000000" pitchFamily="2" charset="-52"/>
              </a:rPr>
              <a:t>(</a:t>
            </a:r>
            <a:r>
              <a:rPr lang="ru-RU" dirty="0" err="1">
                <a:latin typeface="Montserrat Medium" panose="00000600000000000000" pitchFamily="2" charset="-52"/>
              </a:rPr>
              <a:t>windowSize</a:t>
            </a:r>
            <a:r>
              <a:rPr lang="ru-RU" dirty="0">
                <a:latin typeface="Montserrat" panose="00000500000000000000" pitchFamily="2" charset="-52"/>
              </a:rPr>
              <a:t>) – параметр, который используется для определения окна времени, используемого алгоритмом для разложения данных временного ряда на сезонные/периодические компоненты и компоненты шума. </a:t>
            </a:r>
          </a:p>
          <a:p>
            <a:pPr marL="342900" indent="-342900"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Montserrat Medium" panose="00000600000000000000" pitchFamily="2" charset="-52"/>
              </a:rPr>
              <a:t>Размер серии </a:t>
            </a:r>
            <a:r>
              <a:rPr lang="ru-RU" dirty="0">
                <a:latin typeface="Montserrat" panose="00000500000000000000" pitchFamily="2" charset="-52"/>
              </a:rPr>
              <a:t>(</a:t>
            </a:r>
            <a:r>
              <a:rPr lang="ru-RU" dirty="0" err="1">
                <a:latin typeface="Montserrat Medium" panose="00000600000000000000" pitchFamily="2" charset="-52"/>
              </a:rPr>
              <a:t>seriesLength</a:t>
            </a:r>
            <a:r>
              <a:rPr lang="ru-RU" dirty="0">
                <a:latin typeface="Montserrat" panose="00000500000000000000" pitchFamily="2" charset="-52"/>
              </a:rPr>
              <a:t>) – параметр указывает количество точек данных, которые используются при выполнении прогноза.</a:t>
            </a:r>
          </a:p>
          <a:p>
            <a:pPr marL="342900" indent="-342900"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Montserrat Medium" panose="00000600000000000000" pitchFamily="2" charset="-52"/>
              </a:rPr>
              <a:t>Размер тренировочной выборки </a:t>
            </a:r>
            <a:r>
              <a:rPr lang="ru-RU" dirty="0">
                <a:latin typeface="Montserrat" panose="00000500000000000000" pitchFamily="2" charset="-52"/>
              </a:rPr>
              <a:t>(</a:t>
            </a:r>
            <a:r>
              <a:rPr lang="ru-RU" dirty="0" err="1">
                <a:latin typeface="Montserrat Medium" panose="00000600000000000000" pitchFamily="2" charset="-52"/>
              </a:rPr>
              <a:t>trainSize</a:t>
            </a:r>
            <a:r>
              <a:rPr lang="ru-RU" dirty="0">
                <a:latin typeface="Montserrat" panose="00000500000000000000" pitchFamily="2" charset="-52"/>
              </a:rPr>
              <a:t>) – параметр указывает общее количество точек данных во входном временном ряду, начиная с самого начала. После создания модели ее можно сохранить и обновить с помощью новых собранных точек данных.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FD57E57-93CC-475B-A326-081E65DF2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7899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0544D8-FECA-46FE-846F-5E1D0F364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265" y="139958"/>
            <a:ext cx="7111432" cy="662475"/>
          </a:xfrm>
        </p:spPr>
        <p:txBody>
          <a:bodyPr>
            <a:noAutofit/>
          </a:bodyPr>
          <a:lstStyle/>
          <a:p>
            <a:pPr algn="l"/>
            <a:r>
              <a:rPr lang="ru-RU" sz="2400" b="1" dirty="0">
                <a:latin typeface="Montserrat" panose="00000500000000000000" pitchFamily="2" charset="-52"/>
              </a:rPr>
              <a:t>Гиперпараметры модели</a:t>
            </a:r>
          </a:p>
        </p:txBody>
      </p:sp>
    </p:spTree>
    <p:extLst>
      <p:ext uri="{BB962C8B-B14F-4D97-AF65-F5344CB8AC3E}">
        <p14:creationId xmlns:p14="http://schemas.microsoft.com/office/powerpoint/2010/main" val="2122916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606234-E5A4-47D9-B577-A4B9D8FB1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294" y="1436914"/>
            <a:ext cx="10055290" cy="4963886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lnSpc>
                <a:spcPct val="125000"/>
              </a:lnSpc>
              <a:buFont typeface="+mj-lt"/>
              <a:buAutoNum type="arabicPeriod"/>
            </a:pPr>
            <a:r>
              <a:rPr lang="ru-RU" dirty="0">
                <a:latin typeface="Montserrat" panose="00000500000000000000" pitchFamily="2" charset="-52"/>
              </a:rPr>
              <a:t>Визуальный анализ, загрузка данных в программу и</a:t>
            </a:r>
            <a:r>
              <a:rPr lang="en-US" dirty="0">
                <a:latin typeface="Montserrat" panose="00000500000000000000" pitchFamily="2" charset="-52"/>
              </a:rPr>
              <a:t> </a:t>
            </a:r>
            <a:r>
              <a:rPr lang="ru-RU" dirty="0">
                <a:latin typeface="Montserrat" panose="00000500000000000000" pitchFamily="2" charset="-52"/>
              </a:rPr>
              <a:t>форматирование</a:t>
            </a:r>
          </a:p>
          <a:p>
            <a:pPr marL="457200" indent="-457200" algn="l">
              <a:lnSpc>
                <a:spcPct val="125000"/>
              </a:lnSpc>
              <a:buFont typeface="+mj-lt"/>
              <a:buAutoNum type="arabicPeriod"/>
            </a:pPr>
            <a:r>
              <a:rPr lang="ru-RU" dirty="0">
                <a:latin typeface="Montserrat" panose="00000500000000000000" pitchFamily="2" charset="-52"/>
              </a:rPr>
              <a:t>Группировка данных для прогнозирования (по реке, области и загрязняющему веществу)</a:t>
            </a:r>
          </a:p>
          <a:p>
            <a:pPr marL="457200" indent="-457200" algn="l">
              <a:lnSpc>
                <a:spcPct val="125000"/>
              </a:lnSpc>
              <a:buFont typeface="+mj-lt"/>
              <a:buAutoNum type="arabicPeriod"/>
            </a:pPr>
            <a:r>
              <a:rPr lang="ru-RU" dirty="0">
                <a:latin typeface="Montserrat" panose="00000500000000000000" pitchFamily="2" charset="-52"/>
              </a:rPr>
              <a:t>Заполнение пропусков данных</a:t>
            </a:r>
          </a:p>
          <a:p>
            <a:pPr marL="457200" indent="-457200" algn="l">
              <a:lnSpc>
                <a:spcPct val="125000"/>
              </a:lnSpc>
              <a:buFont typeface="+mj-lt"/>
              <a:buAutoNum type="arabicPeriod"/>
            </a:pPr>
            <a:r>
              <a:rPr lang="ru-RU" dirty="0">
                <a:latin typeface="Montserrat" panose="00000500000000000000" pitchFamily="2" charset="-52"/>
              </a:rPr>
              <a:t>Разделение выборки на тренировочную и тестовую части</a:t>
            </a:r>
          </a:p>
          <a:p>
            <a:pPr marL="457200" indent="-457200" algn="l">
              <a:lnSpc>
                <a:spcPct val="125000"/>
              </a:lnSpc>
              <a:buFont typeface="+mj-lt"/>
              <a:buAutoNum type="arabicPeriod"/>
            </a:pPr>
            <a:r>
              <a:rPr lang="ru-RU" dirty="0">
                <a:latin typeface="Montserrat" panose="00000500000000000000" pitchFamily="2" charset="-52"/>
              </a:rPr>
              <a:t>Обучение модели и прогнозирование ряда</a:t>
            </a:r>
          </a:p>
          <a:p>
            <a:pPr marL="457200" indent="-457200" algn="l">
              <a:lnSpc>
                <a:spcPct val="125000"/>
              </a:lnSpc>
              <a:buFont typeface="+mj-lt"/>
              <a:buAutoNum type="arabicPeriod"/>
            </a:pPr>
            <a:r>
              <a:rPr lang="ru-RU" dirty="0">
                <a:latin typeface="Montserrat" panose="00000500000000000000" pitchFamily="2" charset="-52"/>
              </a:rPr>
              <a:t>Выбор и расчет метрики оценки качества </a:t>
            </a:r>
          </a:p>
          <a:p>
            <a:pPr marL="457200" indent="-457200" algn="l">
              <a:lnSpc>
                <a:spcPct val="125000"/>
              </a:lnSpc>
              <a:buFont typeface="+mj-lt"/>
              <a:buAutoNum type="arabicPeriod"/>
            </a:pPr>
            <a:r>
              <a:rPr lang="ru-RU" dirty="0">
                <a:latin typeface="Montserrat" panose="00000500000000000000" pitchFamily="2" charset="-52"/>
              </a:rPr>
              <a:t>Запись результатов для отправки решения</a:t>
            </a:r>
          </a:p>
          <a:p>
            <a:pPr marL="457200" indent="-457200" algn="l">
              <a:lnSpc>
                <a:spcPct val="125000"/>
              </a:lnSpc>
              <a:buFont typeface="+mj-lt"/>
              <a:buAutoNum type="arabicPeriod"/>
            </a:pPr>
            <a:r>
              <a:rPr lang="ru-RU" dirty="0">
                <a:latin typeface="Montserrat" panose="00000500000000000000" pitchFamily="2" charset="-52"/>
              </a:rPr>
              <a:t>Корректировка модели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FD57E57-93CC-475B-A326-081E65DF2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7899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0544D8-FECA-46FE-846F-5E1D0F364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265" y="139958"/>
            <a:ext cx="7111432" cy="662475"/>
          </a:xfrm>
        </p:spPr>
        <p:txBody>
          <a:bodyPr>
            <a:noAutofit/>
          </a:bodyPr>
          <a:lstStyle/>
          <a:p>
            <a:pPr algn="l"/>
            <a:r>
              <a:rPr lang="ru-RU" sz="2400" b="1" dirty="0">
                <a:latin typeface="Montserrat" panose="00000500000000000000" pitchFamily="2" charset="-52"/>
              </a:rPr>
              <a:t>Ход решения</a:t>
            </a:r>
          </a:p>
        </p:txBody>
      </p:sp>
    </p:spTree>
    <p:extLst>
      <p:ext uri="{BB962C8B-B14F-4D97-AF65-F5344CB8AC3E}">
        <p14:creationId xmlns:p14="http://schemas.microsoft.com/office/powerpoint/2010/main" val="2821361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606234-E5A4-47D9-B577-A4B9D8FB1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294" y="1838130"/>
            <a:ext cx="10055290" cy="4562669"/>
          </a:xfrm>
        </p:spPr>
        <p:txBody>
          <a:bodyPr>
            <a:normAutofit/>
          </a:bodyPr>
          <a:lstStyle/>
          <a:p>
            <a:pPr algn="l">
              <a:lnSpc>
                <a:spcPct val="125000"/>
              </a:lnSpc>
            </a:pPr>
            <a:r>
              <a:rPr lang="ru-RU" dirty="0">
                <a:latin typeface="Montserrat" panose="00000500000000000000" pitchFamily="2" charset="-52"/>
              </a:rPr>
              <a:t>Параметр </a:t>
            </a:r>
            <a:r>
              <a:rPr lang="en-US" dirty="0" err="1">
                <a:latin typeface="Montserrat Medium" panose="00000600000000000000" pitchFamily="2" charset="-52"/>
              </a:rPr>
              <a:t>confidenceLevel</a:t>
            </a:r>
            <a:r>
              <a:rPr lang="ru-RU" dirty="0">
                <a:latin typeface="Montserrat" panose="00000500000000000000" pitchFamily="2" charset="-52"/>
              </a:rPr>
              <a:t> указывает вероятность того, что реальное наблюдаемое значение попадет в указанные границы интервала.</a:t>
            </a:r>
          </a:p>
          <a:p>
            <a:pPr algn="l">
              <a:lnSpc>
                <a:spcPct val="125000"/>
              </a:lnSpc>
            </a:pPr>
            <a:r>
              <a:rPr lang="ru-RU" dirty="0">
                <a:latin typeface="Montserrat" panose="00000500000000000000" pitchFamily="2" charset="-52"/>
              </a:rPr>
              <a:t>Обычно принимается 0,95.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FD57E57-93CC-475B-A326-081E65DF2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7899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0544D8-FECA-46FE-846F-5E1D0F364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265" y="139958"/>
            <a:ext cx="7111432" cy="662475"/>
          </a:xfrm>
        </p:spPr>
        <p:txBody>
          <a:bodyPr>
            <a:noAutofit/>
          </a:bodyPr>
          <a:lstStyle/>
          <a:p>
            <a:pPr algn="l"/>
            <a:r>
              <a:rPr lang="ru-RU" sz="2400" b="1" dirty="0">
                <a:latin typeface="Montserrat" panose="00000500000000000000" pitchFamily="2" charset="-52"/>
              </a:rPr>
              <a:t>Уровень достоверности</a:t>
            </a:r>
          </a:p>
        </p:txBody>
      </p:sp>
    </p:spTree>
    <p:extLst>
      <p:ext uri="{BB962C8B-B14F-4D97-AF65-F5344CB8AC3E}">
        <p14:creationId xmlns:p14="http://schemas.microsoft.com/office/powerpoint/2010/main" val="546279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606234-E5A4-47D9-B577-A4B9D8FB1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294" y="1838130"/>
            <a:ext cx="10055290" cy="4562669"/>
          </a:xfrm>
        </p:spPr>
        <p:txBody>
          <a:bodyPr>
            <a:normAutofit/>
          </a:bodyPr>
          <a:lstStyle/>
          <a:p>
            <a:pPr algn="l">
              <a:lnSpc>
                <a:spcPct val="125000"/>
              </a:lnSpc>
            </a:pPr>
            <a:r>
              <a:rPr lang="en-US" dirty="0">
                <a:latin typeface="Montserrat" panose="00000500000000000000" pitchFamily="2" charset="-52"/>
                <a:hlinkClick r:id="rId2"/>
              </a:rPr>
              <a:t>https://github.com/sportsof/MLNETWaterPollution</a:t>
            </a:r>
            <a:r>
              <a:rPr lang="en-US" dirty="0">
                <a:latin typeface="Montserrat" panose="00000500000000000000" pitchFamily="2" charset="-52"/>
              </a:rPr>
              <a:t> </a:t>
            </a:r>
            <a:endParaRPr lang="ru-RU" dirty="0">
              <a:latin typeface="Montserrat" panose="00000500000000000000" pitchFamily="2" charset="-52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FD57E57-93CC-475B-A326-081E65DF2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07899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0544D8-FECA-46FE-846F-5E1D0F364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265" y="139958"/>
            <a:ext cx="7111432" cy="662475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latin typeface="Montserrat" panose="00000500000000000000" pitchFamily="2" charset="-52"/>
              </a:rPr>
              <a:t>GitHub</a:t>
            </a:r>
            <a:endParaRPr lang="ru-RU" sz="2400" b="1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240340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606234-E5A4-47D9-B577-A4B9D8FB1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8355" y="3228392"/>
            <a:ext cx="10055290" cy="1324947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ru-RU" sz="3600" dirty="0">
                <a:latin typeface="Montserrat Medium" panose="00000600000000000000" pitchFamily="2" charset="-52"/>
              </a:rPr>
              <a:t>Спасибо за внимание!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FD57E57-93CC-475B-A326-081E65DF2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7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035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606234-E5A4-47D9-B577-A4B9D8FB1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294" y="1939672"/>
            <a:ext cx="9144000" cy="2808092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Montserrat" panose="00000500000000000000" pitchFamily="2" charset="-52"/>
              </a:rPr>
              <a:t>Прогнозирование числовых значений на основе данных (регрессия)</a:t>
            </a:r>
            <a:endParaRPr lang="en-US" dirty="0">
              <a:latin typeface="Montserrat" panose="00000500000000000000" pitchFamily="2" charset="-52"/>
            </a:endParaRPr>
          </a:p>
          <a:p>
            <a:pPr marL="342900" indent="-3429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Montserrat" panose="00000500000000000000" pitchFamily="2" charset="-52"/>
              </a:rPr>
              <a:t>Прогнозирование будущих значений на основе ранее наблюдаемых значений временных рядов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FD57E57-93CC-475B-A326-081E65DF2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7899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0544D8-FECA-46FE-846F-5E1D0F364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265" y="139958"/>
            <a:ext cx="7111432" cy="662475"/>
          </a:xfrm>
        </p:spPr>
        <p:txBody>
          <a:bodyPr>
            <a:noAutofit/>
          </a:bodyPr>
          <a:lstStyle/>
          <a:p>
            <a:pPr algn="l"/>
            <a:r>
              <a:rPr lang="ru-RU" sz="2800" b="1" dirty="0">
                <a:latin typeface="Montserrat" panose="00000500000000000000" pitchFamily="2" charset="-52"/>
              </a:rPr>
              <a:t>Типы задач прогнозирования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1660546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606234-E5A4-47D9-B577-A4B9D8FB1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294" y="1939671"/>
            <a:ext cx="9144000" cy="3985267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Montserrat" panose="00000500000000000000" pitchFamily="2" charset="-52"/>
              </a:rPr>
              <a:t>Прогнозирование стоимости недвижимости или автомобилей на основе их параметров (площадь, район, этаж и др.)</a:t>
            </a:r>
          </a:p>
          <a:p>
            <a:pPr marL="342900" indent="-3429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Montserrat" panose="00000500000000000000" pitchFamily="2" charset="-52"/>
              </a:rPr>
              <a:t>Прогнозирование стоимости поездки в такси (время суток, количество свободных машин и др.)</a:t>
            </a:r>
          </a:p>
          <a:p>
            <a:pPr marL="342900" indent="-3429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Montserrat" panose="00000500000000000000" pitchFamily="2" charset="-52"/>
              </a:rPr>
              <a:t>Прогнозирование вероятности возникновения события, например, банкротства физ. лица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FD57E57-93CC-475B-A326-081E65DF2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7899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0544D8-FECA-46FE-846F-5E1D0F364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265" y="139958"/>
            <a:ext cx="7111432" cy="662475"/>
          </a:xfrm>
        </p:spPr>
        <p:txBody>
          <a:bodyPr>
            <a:noAutofit/>
          </a:bodyPr>
          <a:lstStyle/>
          <a:p>
            <a:pPr algn="l"/>
            <a:r>
              <a:rPr lang="ru-RU" sz="2800" b="1" dirty="0">
                <a:latin typeface="Montserrat" panose="00000500000000000000" pitchFamily="2" charset="-52"/>
              </a:rPr>
              <a:t>Задачи регрессии</a:t>
            </a:r>
          </a:p>
        </p:txBody>
      </p:sp>
    </p:spTree>
    <p:extLst>
      <p:ext uri="{BB962C8B-B14F-4D97-AF65-F5344CB8AC3E}">
        <p14:creationId xmlns:p14="http://schemas.microsoft.com/office/powerpoint/2010/main" val="663318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606234-E5A4-47D9-B577-A4B9D8FB1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294" y="1939671"/>
            <a:ext cx="9144000" cy="3985267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Montserrat" panose="00000500000000000000" pitchFamily="2" charset="-52"/>
              </a:rPr>
              <a:t>Прогнозирование безработицы</a:t>
            </a:r>
          </a:p>
          <a:p>
            <a:pPr marL="342900" indent="-3429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Montserrat" panose="00000500000000000000" pitchFamily="2" charset="-52"/>
              </a:rPr>
              <a:t>Прогнозирование цен на продукты или объемов продаж товаров</a:t>
            </a:r>
          </a:p>
          <a:p>
            <a:pPr marL="342900" indent="-3429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Montserrat" panose="00000500000000000000" pitchFamily="2" charset="-52"/>
              </a:rPr>
              <a:t>Прогнозирование цен на недвижимость или автомобили</a:t>
            </a:r>
          </a:p>
          <a:p>
            <a:pPr marL="342900" indent="-3429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Montserrat" panose="00000500000000000000" pitchFamily="2" charset="-52"/>
              </a:rPr>
              <a:t>Прогнозирование цен акций и других ценных бумаг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FD57E57-93CC-475B-A326-081E65DF2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7899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0544D8-FECA-46FE-846F-5E1D0F364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265" y="139958"/>
            <a:ext cx="7111432" cy="662475"/>
          </a:xfrm>
        </p:spPr>
        <p:txBody>
          <a:bodyPr>
            <a:noAutofit/>
          </a:bodyPr>
          <a:lstStyle/>
          <a:p>
            <a:pPr algn="l"/>
            <a:r>
              <a:rPr lang="ru-RU" sz="2800" b="1" dirty="0">
                <a:latin typeface="Montserrat" panose="00000500000000000000" pitchFamily="2" charset="-52"/>
              </a:rPr>
              <a:t>Прогнозирование временных рядов</a:t>
            </a:r>
          </a:p>
        </p:txBody>
      </p:sp>
    </p:spTree>
    <p:extLst>
      <p:ext uri="{BB962C8B-B14F-4D97-AF65-F5344CB8AC3E}">
        <p14:creationId xmlns:p14="http://schemas.microsoft.com/office/powerpoint/2010/main" val="2113361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606234-E5A4-47D9-B577-A4B9D8FB1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294" y="1939671"/>
            <a:ext cx="9144000" cy="3985267"/>
          </a:xfrm>
        </p:spPr>
        <p:txBody>
          <a:bodyPr>
            <a:normAutofit/>
          </a:bodyPr>
          <a:lstStyle/>
          <a:p>
            <a:pPr algn="l">
              <a:lnSpc>
                <a:spcPct val="125000"/>
              </a:lnSpc>
            </a:pPr>
            <a:r>
              <a:rPr lang="ru-RU" b="1" dirty="0">
                <a:latin typeface="Montserrat Medium" panose="00000600000000000000" pitchFamily="2" charset="-52"/>
              </a:rPr>
              <a:t>Прогнозирование дорожно-транспортных происшествий</a:t>
            </a:r>
          </a:p>
          <a:p>
            <a:pPr algn="l">
              <a:lnSpc>
                <a:spcPct val="125000"/>
              </a:lnSpc>
            </a:pPr>
            <a:endParaRPr lang="ru-RU" dirty="0">
              <a:latin typeface="Montserrat" panose="00000500000000000000" pitchFamily="2" charset="-52"/>
            </a:endParaRPr>
          </a:p>
          <a:p>
            <a:pPr algn="l">
              <a:lnSpc>
                <a:spcPct val="125000"/>
              </a:lnSpc>
            </a:pPr>
            <a:r>
              <a:rPr lang="ru-RU" dirty="0">
                <a:latin typeface="Montserrat" panose="00000500000000000000" pitchFamily="2" charset="-52"/>
              </a:rPr>
              <a:t>Какую выбрать модель для прогнозирования количества пострадавших взрослых и детей?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FD57E57-93CC-475B-A326-081E65DF2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7899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0544D8-FECA-46FE-846F-5E1D0F364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265" y="139958"/>
            <a:ext cx="7111432" cy="662475"/>
          </a:xfrm>
        </p:spPr>
        <p:txBody>
          <a:bodyPr>
            <a:noAutofit/>
          </a:bodyPr>
          <a:lstStyle/>
          <a:p>
            <a:pPr algn="l"/>
            <a:r>
              <a:rPr lang="ru-RU" sz="2800" b="1" dirty="0">
                <a:latin typeface="Montserrat" panose="00000500000000000000" pitchFamily="2" charset="-52"/>
              </a:rPr>
              <a:t>Задача</a:t>
            </a:r>
          </a:p>
        </p:txBody>
      </p:sp>
    </p:spTree>
    <p:extLst>
      <p:ext uri="{BB962C8B-B14F-4D97-AF65-F5344CB8AC3E}">
        <p14:creationId xmlns:p14="http://schemas.microsoft.com/office/powerpoint/2010/main" val="1705501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606234-E5A4-47D9-B577-A4B9D8FB1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294" y="1436914"/>
            <a:ext cx="10167257" cy="5103845"/>
          </a:xfrm>
        </p:spPr>
        <p:txBody>
          <a:bodyPr>
            <a:normAutofit/>
          </a:bodyPr>
          <a:lstStyle/>
          <a:p>
            <a:pPr algn="l">
              <a:lnSpc>
                <a:spcPct val="125000"/>
              </a:lnSpc>
            </a:pPr>
            <a:r>
              <a:rPr lang="ru-RU" dirty="0">
                <a:latin typeface="Montserrat Medium" panose="00000600000000000000" pitchFamily="2" charset="-52"/>
              </a:rPr>
              <a:t>Платформа ИНИД </a:t>
            </a:r>
            <a:r>
              <a:rPr lang="ru-RU" dirty="0">
                <a:latin typeface="Montserrat" panose="00000500000000000000" pitchFamily="2" charset="-52"/>
              </a:rPr>
              <a:t>(</a:t>
            </a:r>
            <a:r>
              <a:rPr lang="en-US" dirty="0">
                <a:latin typeface="Montserrat" panose="00000500000000000000" pitchFamily="2" charset="-52"/>
              </a:rPr>
              <a:t>data-in.ru)</a:t>
            </a:r>
            <a:endParaRPr lang="ru-RU" dirty="0">
              <a:latin typeface="Montserrat" panose="00000500000000000000" pitchFamily="2" charset="-52"/>
            </a:endParaRPr>
          </a:p>
          <a:p>
            <a:pPr algn="l">
              <a:lnSpc>
                <a:spcPct val="125000"/>
              </a:lnSpc>
            </a:pPr>
            <a:r>
              <a:rPr lang="ru-RU" dirty="0">
                <a:latin typeface="Montserrat" panose="00000500000000000000" pitchFamily="2" charset="-52"/>
              </a:rPr>
              <a:t>«Инфраструктура научно-исследовательских данных»</a:t>
            </a:r>
          </a:p>
          <a:p>
            <a:pPr algn="l">
              <a:lnSpc>
                <a:spcPct val="125000"/>
              </a:lnSpc>
            </a:pPr>
            <a:endParaRPr lang="ru-RU" dirty="0">
              <a:latin typeface="Montserrat" panose="00000500000000000000" pitchFamily="2" charset="-52"/>
            </a:endParaRPr>
          </a:p>
          <a:p>
            <a:pPr algn="l">
              <a:lnSpc>
                <a:spcPct val="125000"/>
              </a:lnSpc>
            </a:pPr>
            <a:r>
              <a:rPr lang="ru-RU" dirty="0">
                <a:latin typeface="Montserrat Medium" panose="00000600000000000000" pitchFamily="2" charset="-52"/>
              </a:rPr>
              <a:t>Категории данных: </a:t>
            </a:r>
            <a:r>
              <a:rPr lang="ru-RU" dirty="0">
                <a:latin typeface="Montserrat" panose="00000500000000000000" pitchFamily="2" charset="-52"/>
              </a:rPr>
              <a:t>Государственные финансы, Образование и наука, Доходы и неравенство, Здравоохранение, Экономика, Статистика, Рынок труда и занятость, Экология, Инфраструктура, Нормотворческий процесс, </a:t>
            </a:r>
            <a:r>
              <a:rPr lang="ru-RU" dirty="0" err="1">
                <a:latin typeface="Montserrat" panose="00000500000000000000" pitchFamily="2" charset="-52"/>
              </a:rPr>
              <a:t>Геоданные</a:t>
            </a:r>
            <a:r>
              <a:rPr lang="ru-RU" dirty="0">
                <a:latin typeface="Montserrat" panose="00000500000000000000" pitchFamily="2" charset="-52"/>
              </a:rPr>
              <a:t>, Международные отношения</a:t>
            </a:r>
          </a:p>
          <a:p>
            <a:pPr algn="l">
              <a:lnSpc>
                <a:spcPct val="125000"/>
              </a:lnSpc>
            </a:pPr>
            <a:r>
              <a:rPr lang="ru-RU" dirty="0">
                <a:latin typeface="Montserrat Medium" panose="00000600000000000000" pitchFamily="2" charset="-52"/>
              </a:rPr>
              <a:t>Категории данных: </a:t>
            </a:r>
            <a:r>
              <a:rPr lang="ru-RU" dirty="0">
                <a:latin typeface="Montserrat" panose="00000500000000000000" pitchFamily="2" charset="-52"/>
              </a:rPr>
              <a:t>открытый, продвинутый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FD57E57-93CC-475B-A326-081E65DF2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7899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0544D8-FECA-46FE-846F-5E1D0F364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265" y="139958"/>
            <a:ext cx="7111432" cy="634483"/>
          </a:xfrm>
        </p:spPr>
        <p:txBody>
          <a:bodyPr>
            <a:noAutofit/>
          </a:bodyPr>
          <a:lstStyle/>
          <a:p>
            <a:pPr algn="l"/>
            <a:r>
              <a:rPr lang="ru-RU" sz="2400" b="1" dirty="0">
                <a:latin typeface="Montserrat" panose="00000500000000000000" pitchFamily="2" charset="-52"/>
              </a:rPr>
              <a:t>Источник данных</a:t>
            </a:r>
          </a:p>
        </p:txBody>
      </p:sp>
    </p:spTree>
    <p:extLst>
      <p:ext uri="{BB962C8B-B14F-4D97-AF65-F5344CB8AC3E}">
        <p14:creationId xmlns:p14="http://schemas.microsoft.com/office/powerpoint/2010/main" val="2685848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606234-E5A4-47D9-B577-A4B9D8FB1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294" y="1436914"/>
            <a:ext cx="10055290" cy="5281128"/>
          </a:xfrm>
        </p:spPr>
        <p:txBody>
          <a:bodyPr>
            <a:normAutofit fontScale="62500" lnSpcReduction="20000"/>
          </a:bodyPr>
          <a:lstStyle/>
          <a:p>
            <a:pPr algn="l">
              <a:lnSpc>
                <a:spcPct val="125000"/>
              </a:lnSpc>
            </a:pPr>
            <a:r>
              <a:rPr lang="ru-RU" b="1" dirty="0" err="1">
                <a:latin typeface="Montserrat" panose="00000500000000000000" pitchFamily="2" charset="-52"/>
              </a:rPr>
              <a:t>id</a:t>
            </a:r>
            <a:r>
              <a:rPr lang="ru-RU" dirty="0">
                <a:latin typeface="Montserrat" panose="00000500000000000000" pitchFamily="2" charset="-52"/>
              </a:rPr>
              <a:t> - ID наблюдения в рамках набора данных</a:t>
            </a:r>
          </a:p>
          <a:p>
            <a:pPr algn="l">
              <a:lnSpc>
                <a:spcPct val="125000"/>
              </a:lnSpc>
            </a:pPr>
            <a:r>
              <a:rPr lang="ru-RU" b="1" dirty="0" err="1">
                <a:latin typeface="Montserrat" panose="00000500000000000000" pitchFamily="2" charset="-52"/>
              </a:rPr>
              <a:t>period</a:t>
            </a:r>
            <a:r>
              <a:rPr lang="ru-RU" dirty="0">
                <a:latin typeface="Montserrat" panose="00000500000000000000" pitchFamily="2" charset="-52"/>
              </a:rPr>
              <a:t> - Последний день отчетного периода (месяца)</a:t>
            </a:r>
          </a:p>
          <a:p>
            <a:pPr algn="l">
              <a:lnSpc>
                <a:spcPct val="125000"/>
              </a:lnSpc>
            </a:pPr>
            <a:r>
              <a:rPr lang="ru-RU" b="1" dirty="0" err="1">
                <a:latin typeface="Montserrat" panose="00000500000000000000" pitchFamily="2" charset="-52"/>
              </a:rPr>
              <a:t>subject</a:t>
            </a:r>
            <a:r>
              <a:rPr lang="ru-RU" b="1" dirty="0">
                <a:latin typeface="Montserrat" panose="00000500000000000000" pitchFamily="2" charset="-52"/>
              </a:rPr>
              <a:t> </a:t>
            </a:r>
            <a:r>
              <a:rPr lang="ru-RU" dirty="0">
                <a:latin typeface="Montserrat" panose="00000500000000000000" pitchFamily="2" charset="-52"/>
              </a:rPr>
              <a:t>- Наименование субъекта Российской Федерации</a:t>
            </a:r>
          </a:p>
          <a:p>
            <a:pPr algn="l">
              <a:lnSpc>
                <a:spcPct val="125000"/>
              </a:lnSpc>
            </a:pPr>
            <a:r>
              <a:rPr lang="ru-RU" b="1" dirty="0" err="1">
                <a:latin typeface="Montserrat" panose="00000500000000000000" pitchFamily="2" charset="-52"/>
              </a:rPr>
              <a:t>okato</a:t>
            </a:r>
            <a:r>
              <a:rPr lang="ru-RU" dirty="0">
                <a:latin typeface="Montserrat" panose="00000500000000000000" pitchFamily="2" charset="-52"/>
              </a:rPr>
              <a:t> - Код ОКАТО субъекта Российской Федерации, в котором произошло загрязнение</a:t>
            </a:r>
          </a:p>
          <a:p>
            <a:pPr algn="l">
              <a:lnSpc>
                <a:spcPct val="125000"/>
              </a:lnSpc>
            </a:pPr>
            <a:r>
              <a:rPr lang="ru-RU" b="1" dirty="0" err="1">
                <a:latin typeface="Montserrat" panose="00000500000000000000" pitchFamily="2" charset="-52"/>
              </a:rPr>
              <a:t>river_basin</a:t>
            </a:r>
            <a:r>
              <a:rPr lang="ru-RU" b="1" dirty="0">
                <a:latin typeface="Montserrat" panose="00000500000000000000" pitchFamily="2" charset="-52"/>
              </a:rPr>
              <a:t> </a:t>
            </a:r>
            <a:r>
              <a:rPr lang="ru-RU" dirty="0">
                <a:latin typeface="Montserrat" panose="00000500000000000000" pitchFamily="2" charset="-52"/>
              </a:rPr>
              <a:t>- Название крупной реки, в речном бассейне которой зафиксировано загрязнение, либо указание на то, что загрязнение произошло в малой реке, озере, водохранилище или морской акватории.</a:t>
            </a:r>
          </a:p>
          <a:p>
            <a:pPr algn="l">
              <a:lnSpc>
                <a:spcPct val="125000"/>
              </a:lnSpc>
            </a:pPr>
            <a:r>
              <a:rPr lang="ru-RU" b="1" dirty="0" err="1">
                <a:latin typeface="Montserrat" panose="00000500000000000000" pitchFamily="2" charset="-52"/>
              </a:rPr>
              <a:t>indicator</a:t>
            </a:r>
            <a:r>
              <a:rPr lang="ru-RU" dirty="0">
                <a:latin typeface="Montserrat" panose="00000500000000000000" pitchFamily="2" charset="-52"/>
              </a:rPr>
              <a:t> - Загрязняющее вещество, по которому превышен ПДК, или иной показатель, значение которого не соответствует нормативу, что характеризует ситуацию как высокое загрязнение</a:t>
            </a:r>
          </a:p>
          <a:p>
            <a:pPr algn="l">
              <a:lnSpc>
                <a:spcPct val="125000"/>
              </a:lnSpc>
            </a:pPr>
            <a:r>
              <a:rPr lang="ru-RU" b="1" dirty="0" err="1">
                <a:latin typeface="Montserrat" panose="00000500000000000000" pitchFamily="2" charset="-52"/>
              </a:rPr>
              <a:t>hazard_class</a:t>
            </a:r>
            <a:r>
              <a:rPr lang="ru-RU" b="1" dirty="0">
                <a:latin typeface="Montserrat" panose="00000500000000000000" pitchFamily="2" charset="-52"/>
              </a:rPr>
              <a:t> </a:t>
            </a:r>
            <a:r>
              <a:rPr lang="ru-RU" dirty="0">
                <a:latin typeface="Montserrat" panose="00000500000000000000" pitchFamily="2" charset="-52"/>
              </a:rPr>
              <a:t>- Класс опасности загрязняющего вещества</a:t>
            </a:r>
          </a:p>
          <a:p>
            <a:pPr algn="l">
              <a:lnSpc>
                <a:spcPct val="125000"/>
              </a:lnSpc>
            </a:pPr>
            <a:r>
              <a:rPr lang="ru-RU" b="1" dirty="0" err="1">
                <a:latin typeface="Montserrat" panose="00000500000000000000" pitchFamily="2" charset="-52"/>
              </a:rPr>
              <a:t>cnt_cases</a:t>
            </a:r>
            <a:r>
              <a:rPr lang="ru-RU" b="1" dirty="0">
                <a:latin typeface="Montserrat" panose="00000500000000000000" pitchFamily="2" charset="-52"/>
              </a:rPr>
              <a:t> </a:t>
            </a:r>
            <a:r>
              <a:rPr lang="ru-RU" dirty="0">
                <a:latin typeface="Montserrat" panose="00000500000000000000" pitchFamily="2" charset="-52"/>
              </a:rPr>
              <a:t>- Количество случаев загрязнения</a:t>
            </a:r>
          </a:p>
          <a:p>
            <a:pPr algn="l">
              <a:lnSpc>
                <a:spcPct val="125000"/>
              </a:lnSpc>
            </a:pPr>
            <a:r>
              <a:rPr lang="ru-RU" b="1" dirty="0" err="1">
                <a:latin typeface="Montserrat" panose="00000500000000000000" pitchFamily="2" charset="-52"/>
              </a:rPr>
              <a:t>value_min</a:t>
            </a:r>
            <a:r>
              <a:rPr lang="ru-RU" b="1" dirty="0">
                <a:latin typeface="Montserrat" panose="00000500000000000000" pitchFamily="2" charset="-52"/>
              </a:rPr>
              <a:t> </a:t>
            </a:r>
            <a:r>
              <a:rPr lang="ru-RU" dirty="0">
                <a:latin typeface="Montserrat" panose="00000500000000000000" pitchFamily="2" charset="-52"/>
              </a:rPr>
              <a:t>- Минимальная измеренная концентрация загрязняющего вещества или минимальное зафиксированное значение иного индикатора из всех случаев</a:t>
            </a:r>
          </a:p>
          <a:p>
            <a:pPr algn="l">
              <a:lnSpc>
                <a:spcPct val="125000"/>
              </a:lnSpc>
            </a:pPr>
            <a:r>
              <a:rPr lang="ru-RU" b="1" dirty="0" err="1">
                <a:latin typeface="Montserrat" panose="00000500000000000000" pitchFamily="2" charset="-52"/>
              </a:rPr>
              <a:t>value_max</a:t>
            </a:r>
            <a:r>
              <a:rPr lang="ru-RU" b="1" dirty="0">
                <a:latin typeface="Montserrat" panose="00000500000000000000" pitchFamily="2" charset="-52"/>
              </a:rPr>
              <a:t> </a:t>
            </a:r>
            <a:r>
              <a:rPr lang="ru-RU" dirty="0">
                <a:latin typeface="Montserrat" panose="00000500000000000000" pitchFamily="2" charset="-52"/>
              </a:rPr>
              <a:t>- Максимальная измеренная концентрация загрязняющего вещества или максимальное зафиксированное значение иного индикатора из всех случаев</a:t>
            </a:r>
          </a:p>
          <a:p>
            <a:pPr algn="l">
              <a:lnSpc>
                <a:spcPct val="125000"/>
              </a:lnSpc>
            </a:pPr>
            <a:r>
              <a:rPr lang="ru-RU" b="1" dirty="0" err="1">
                <a:latin typeface="Montserrat" panose="00000500000000000000" pitchFamily="2" charset="-52"/>
              </a:rPr>
              <a:t>unit</a:t>
            </a:r>
            <a:r>
              <a:rPr lang="ru-RU" dirty="0">
                <a:latin typeface="Montserrat" panose="00000500000000000000" pitchFamily="2" charset="-52"/>
              </a:rPr>
              <a:t> - Единица измерения значения, указанного в полях </a:t>
            </a:r>
            <a:r>
              <a:rPr lang="ru-RU" dirty="0" err="1">
                <a:latin typeface="Montserrat" panose="00000500000000000000" pitchFamily="2" charset="-52"/>
              </a:rPr>
              <a:t>value_min</a:t>
            </a:r>
            <a:r>
              <a:rPr lang="ru-RU" dirty="0">
                <a:latin typeface="Montserrat" panose="00000500000000000000" pitchFamily="2" charset="-52"/>
              </a:rPr>
              <a:t>, </a:t>
            </a:r>
            <a:r>
              <a:rPr lang="ru-RU" dirty="0" err="1">
                <a:latin typeface="Montserrat" panose="00000500000000000000" pitchFamily="2" charset="-52"/>
              </a:rPr>
              <a:t>value_max</a:t>
            </a:r>
            <a:endParaRPr lang="ru-RU" dirty="0">
              <a:latin typeface="Montserrat" panose="00000500000000000000" pitchFamily="2" charset="-52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FD57E57-93CC-475B-A326-081E65DF2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7899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0544D8-FECA-46FE-846F-5E1D0F364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265" y="139958"/>
            <a:ext cx="7111432" cy="793104"/>
          </a:xfrm>
        </p:spPr>
        <p:txBody>
          <a:bodyPr>
            <a:noAutofit/>
          </a:bodyPr>
          <a:lstStyle/>
          <a:p>
            <a:pPr algn="l"/>
            <a:r>
              <a:rPr lang="ru-RU" sz="2400" b="1" dirty="0">
                <a:latin typeface="Montserrat" panose="00000500000000000000" pitchFamily="2" charset="-52"/>
              </a:rPr>
              <a:t>Прогнозирование загрязнений </a:t>
            </a:r>
            <a:br>
              <a:rPr lang="ru-RU" sz="2400" b="1" dirty="0">
                <a:latin typeface="Montserrat" panose="00000500000000000000" pitchFamily="2" charset="-52"/>
              </a:rPr>
            </a:br>
            <a:r>
              <a:rPr lang="ru-RU" sz="2400" b="1" dirty="0">
                <a:latin typeface="Montserrat" panose="00000500000000000000" pitchFamily="2" charset="-52"/>
              </a:rPr>
              <a:t>на водных объектах</a:t>
            </a:r>
          </a:p>
        </p:txBody>
      </p:sp>
    </p:spTree>
    <p:extLst>
      <p:ext uri="{BB962C8B-B14F-4D97-AF65-F5344CB8AC3E}">
        <p14:creationId xmlns:p14="http://schemas.microsoft.com/office/powerpoint/2010/main" val="2871786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606234-E5A4-47D9-B577-A4B9D8FB1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294" y="1436914"/>
            <a:ext cx="10055290" cy="3974841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-52"/>
              </a:rPr>
              <a:t>C#</a:t>
            </a:r>
            <a:endParaRPr lang="ru-RU" dirty="0">
              <a:latin typeface="Montserrat" panose="00000500000000000000" pitchFamily="2" charset="-52"/>
            </a:endParaRPr>
          </a:p>
          <a:p>
            <a:pPr marL="342900" indent="-342900"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-52"/>
              </a:rPr>
              <a:t>ML.NET</a:t>
            </a:r>
          </a:p>
          <a:p>
            <a:pPr marL="342900" indent="-342900"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Montserrat" panose="00000500000000000000" pitchFamily="2" charset="-52"/>
              </a:rPr>
              <a:t>Прогнозирование временного ряда методом </a:t>
            </a:r>
            <a:r>
              <a:rPr lang="en-US" dirty="0">
                <a:latin typeface="Montserrat" panose="00000500000000000000" pitchFamily="2" charset="-52"/>
              </a:rPr>
              <a:t>SSA (Singular Spectrum Analysis, "</a:t>
            </a:r>
            <a:r>
              <a:rPr lang="ru-RU" dirty="0">
                <a:latin typeface="Montserrat" panose="00000500000000000000" pitchFamily="2" charset="-52"/>
              </a:rPr>
              <a:t>Гусеница")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FD57E57-93CC-475B-A326-081E65DF2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7899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0544D8-FECA-46FE-846F-5E1D0F364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265" y="139958"/>
            <a:ext cx="7111432" cy="662475"/>
          </a:xfrm>
        </p:spPr>
        <p:txBody>
          <a:bodyPr>
            <a:noAutofit/>
          </a:bodyPr>
          <a:lstStyle/>
          <a:p>
            <a:pPr algn="l"/>
            <a:r>
              <a:rPr lang="ru-RU" sz="2400" b="1" dirty="0">
                <a:latin typeface="Montserrat" panose="00000500000000000000" pitchFamily="2" charset="-52"/>
              </a:rPr>
              <a:t>Технология решения задачи</a:t>
            </a:r>
          </a:p>
        </p:txBody>
      </p:sp>
    </p:spTree>
    <p:extLst>
      <p:ext uri="{BB962C8B-B14F-4D97-AF65-F5344CB8AC3E}">
        <p14:creationId xmlns:p14="http://schemas.microsoft.com/office/powerpoint/2010/main" val="3772579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606234-E5A4-47D9-B577-A4B9D8FB1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294" y="1436914"/>
            <a:ext cx="10055290" cy="4963886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Montserrat" panose="00000500000000000000" pitchFamily="2" charset="-52"/>
              </a:rPr>
              <a:t>Классификация текстовых данных</a:t>
            </a:r>
          </a:p>
          <a:p>
            <a:pPr marL="342900" indent="-342900"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Montserrat" panose="00000500000000000000" pitchFamily="2" charset="-52"/>
              </a:rPr>
              <a:t>Классификация изображений</a:t>
            </a:r>
          </a:p>
          <a:p>
            <a:pPr marL="342900" indent="-342900"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Montserrat" panose="00000500000000000000" pitchFamily="2" charset="-52"/>
              </a:rPr>
              <a:t>Кластеризация объектов</a:t>
            </a:r>
          </a:p>
          <a:p>
            <a:pPr marL="342900" indent="-342900"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Montserrat" panose="00000500000000000000" pitchFamily="2" charset="-52"/>
              </a:rPr>
              <a:t>Обнаружение объектов</a:t>
            </a:r>
          </a:p>
          <a:p>
            <a:pPr marL="342900" indent="-342900"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Montserrat" panose="00000500000000000000" pitchFamily="2" charset="-52"/>
              </a:rPr>
              <a:t>Создание списка предлагаемых элементов, например, рекомендуемые продукты</a:t>
            </a:r>
          </a:p>
          <a:p>
            <a:pPr marL="342900" indent="-342900"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Montserrat" panose="00000500000000000000" pitchFamily="2" charset="-52"/>
              </a:rPr>
              <a:t>Обнаружение аномалий</a:t>
            </a:r>
          </a:p>
          <a:p>
            <a:pPr marL="342900" indent="-342900"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Montserrat" panose="00000500000000000000" pitchFamily="2" charset="-52"/>
              </a:rPr>
              <a:t>Прогнозирование временных рядов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FD57E57-93CC-475B-A326-081E65DF2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7899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0544D8-FECA-46FE-846F-5E1D0F364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265" y="139958"/>
            <a:ext cx="7111432" cy="662475"/>
          </a:xfrm>
        </p:spPr>
        <p:txBody>
          <a:bodyPr>
            <a:noAutofit/>
          </a:bodyPr>
          <a:lstStyle/>
          <a:p>
            <a:pPr algn="l"/>
            <a:r>
              <a:rPr lang="ru-RU" sz="2400" b="1" dirty="0">
                <a:latin typeface="Montserrat" panose="00000500000000000000" pitchFamily="2" charset="-52"/>
              </a:rPr>
              <a:t>Типы задач </a:t>
            </a:r>
            <a:r>
              <a:rPr lang="en-US" sz="2400" b="1" dirty="0">
                <a:latin typeface="Montserrat" panose="00000500000000000000" pitchFamily="2" charset="-52"/>
              </a:rPr>
              <a:t>ML.NET</a:t>
            </a:r>
            <a:endParaRPr lang="ru-RU" sz="2400" b="1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337437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575</Words>
  <Application>Microsoft Office PowerPoint</Application>
  <PresentationFormat>Широкоэкранный</PresentationFormat>
  <Paragraphs>69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Montserrat</vt:lpstr>
      <vt:lpstr>Montserrat Medium</vt:lpstr>
      <vt:lpstr>Тема Office</vt:lpstr>
      <vt:lpstr>sf</vt:lpstr>
      <vt:lpstr>Типы задач прогнозирования</vt:lpstr>
      <vt:lpstr>Задачи регрессии</vt:lpstr>
      <vt:lpstr>Прогнозирование временных рядов</vt:lpstr>
      <vt:lpstr>Задача</vt:lpstr>
      <vt:lpstr>Источник данных</vt:lpstr>
      <vt:lpstr>Прогнозирование загрязнений  на водных объектах</vt:lpstr>
      <vt:lpstr>Технология решения задачи</vt:lpstr>
      <vt:lpstr>Типы задач ML.NET</vt:lpstr>
      <vt:lpstr>Прогнозирование временных рядов методом SSA</vt:lpstr>
      <vt:lpstr>Гиперпараметры модели</vt:lpstr>
      <vt:lpstr>Ход решения</vt:lpstr>
      <vt:lpstr>Уровень достоверности</vt:lpstr>
      <vt:lpstr>GitHub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sf</dc:title>
  <dc:creator>Гурин Иван Александрович</dc:creator>
  <cp:lastModifiedBy>Гурин Иван Александрович</cp:lastModifiedBy>
  <cp:revision>15</cp:revision>
  <dcterms:created xsi:type="dcterms:W3CDTF">2022-07-07T19:28:39Z</dcterms:created>
  <dcterms:modified xsi:type="dcterms:W3CDTF">2022-07-08T14:37:08Z</dcterms:modified>
</cp:coreProperties>
</file>