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66" r:id="rId3"/>
    <p:sldId id="362" r:id="rId4"/>
    <p:sldId id="364" r:id="rId5"/>
    <p:sldId id="260" r:id="rId6"/>
    <p:sldId id="370" r:id="rId7"/>
    <p:sldId id="368" r:id="rId8"/>
    <p:sldId id="371" r:id="rId9"/>
    <p:sldId id="268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язательные слайды" id="{248E5CD8-1028-4246-90C7-3263F7F286D3}">
          <p14:sldIdLst>
            <p14:sldId id="365"/>
            <p14:sldId id="366"/>
            <p14:sldId id="362"/>
            <p14:sldId id="364"/>
          </p14:sldIdLst>
        </p14:section>
        <p14:section name="Шаблоны слайдов" id="{24401F80-F81B-49C3-8D55-70A14F0BF8FF}">
          <p14:sldIdLst>
            <p14:sldId id="260"/>
            <p14:sldId id="370"/>
            <p14:sldId id="368"/>
            <p14:sldId id="371"/>
            <p14:sldId id="268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571"/>
    <a:srgbClr val="8226E3"/>
    <a:srgbClr val="2D1451"/>
    <a:srgbClr val="222A35"/>
    <a:srgbClr val="55D4EE"/>
    <a:srgbClr val="73F9CF"/>
    <a:srgbClr val="2D1551"/>
    <a:srgbClr val="8226E2"/>
    <a:srgbClr val="EF257A"/>
    <a:srgbClr val="FE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9" autoAdjust="0"/>
    <p:restoredTop sz="95851"/>
  </p:normalViewPr>
  <p:slideViewPr>
    <p:cSldViewPr snapToGrid="0" showGuides="1">
      <p:cViewPr varScale="1">
        <p:scale>
          <a:sx n="110" d="100"/>
          <a:sy n="110" d="100"/>
        </p:scale>
        <p:origin x="1068" y="96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/>
              <a:t>КОМАНДА «НАЗВАНИЕ»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SWAGA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 smtClean="0"/>
              <a:t>06. </a:t>
            </a:r>
            <a:r>
              <a:rPr lang="ru-RU" dirty="0"/>
              <a:t>Сервис для отслеживания динамики клиентских настроений и проблем по конкретным банковским продуктам в режиме реального времени</a:t>
            </a:r>
            <a:endParaRPr lang="ru-RU" dirty="0"/>
          </a:p>
        </p:txBody>
      </p:sp>
      <p:pic>
        <p:nvPicPr>
          <p:cNvPr id="8" name="Рисунок 7" descr="Изображение выглядит как текст, Шрифт, График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A8B8D7F-19A6-41E6-31EC-CFD6200E9D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79" y="2197199"/>
            <a:ext cx="2227264" cy="560180"/>
          </a:xfrm>
          <a:prstGeom prst="rect">
            <a:avLst/>
          </a:prstGeom>
        </p:spPr>
      </p:pic>
      <p:sp>
        <p:nvSpPr>
          <p:cNvPr id="9" name="Прямоугольник с двумя учесеченными противолежащими углами 91">
            <a:extLst>
              <a:ext uri="{FF2B5EF4-FFF2-40B4-BE49-F238E27FC236}">
                <a16:creationId xmlns:a16="http://schemas.microsoft.com/office/drawing/2014/main" id="{FD9B1D85-DEFA-05E6-D80C-2BA200B3A203}"/>
              </a:ext>
            </a:extLst>
          </p:cNvPr>
          <p:cNvSpPr/>
          <p:nvPr/>
        </p:nvSpPr>
        <p:spPr>
          <a:xfrm>
            <a:off x="1198608" y="2033970"/>
            <a:ext cx="2625489" cy="885623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EAAB83-DF67-4A10-A863-77C294117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E020B-BC7E-4AD9-B028-633A63C4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по развитию решения</a:t>
            </a:r>
            <a:endParaRPr lang="ru-RU" dirty="0">
              <a:latin typeface="+mn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76407" y="1060497"/>
            <a:ext cx="11626551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Расширение функционала анализа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Включение дополнительных источников отзывов (социальные сети, форумы, внутренние обращения).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Анализ упоминаний конкурентов и трендов на рынке.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Улучшение моделей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Дообучение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классификатора тем и тональности на расширенном и актуальном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датасете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Введение более гранулярной классификации для сложных продуктов и услуг.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Автоматизация и интеграция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Разработка автоматических оповещений о проблемных отзывах и негативной динамике.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Интеграция с внутренними BI-инструментами и CRM для оперативного реагирования.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Повышение точности и качества данных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Регулярное обновление ключевых слов и кластеро</a:t>
            </a:r>
            <a:r>
              <a:rPr kumimoji="0" lang="ru-RU" altLang="ru-RU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для BM25.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Мониторинг качества моделей и оценка метрик на новых данных.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 Развитие визуализации и аналитики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Добавление интерактивных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дашбордов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 возможностью фильтрации по регионам, продуктам, категориям проблем.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Введение аналитики прогнозных тенденций по удовлетворённости клиентов.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одним усеченным углом 2">
            <a:extLst>
              <a:ext uri="{FF2B5EF4-FFF2-40B4-BE49-F238E27FC236}">
                <a16:creationId xmlns:a16="http://schemas.microsoft.com/office/drawing/2014/main" id="{84F5218D-7EA5-E87A-5428-A9065418900C}"/>
              </a:ext>
            </a:extLst>
          </p:cNvPr>
          <p:cNvSpPr/>
          <p:nvPr/>
        </p:nvSpPr>
        <p:spPr>
          <a:xfrm>
            <a:off x="6112982" y="1016000"/>
            <a:ext cx="5744056" cy="241300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16" name="Рисунок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7" b="12497"/>
          <a:stretch>
            <a:fillRect/>
          </a:stretch>
        </p:blipFill>
        <p:spPr>
          <a:xfrm>
            <a:off x="6284913" y="1133475"/>
            <a:ext cx="5227637" cy="2220913"/>
          </a:xfrm>
        </p:spPr>
      </p:pic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1194901" y="3401467"/>
            <a:ext cx="3717046" cy="51602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 smtClean="0"/>
              <a:t>06. Сервис </a:t>
            </a:r>
            <a:r>
              <a:rPr lang="ru-RU" sz="1400" dirty="0"/>
              <a:t>для отслеживания динамики клиентских настроений и проблем по конкретным банковским продуктам в режиме реального времени</a:t>
            </a:r>
            <a:endParaRPr lang="ru-RU" sz="1400" dirty="0"/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1200" dirty="0" smtClean="0"/>
          </a:p>
          <a:p>
            <a:pPr algn="ctr"/>
            <a:endParaRPr lang="ru-RU" sz="1200" dirty="0"/>
          </a:p>
          <a:p>
            <a:pPr algn="ctr"/>
            <a:endParaRPr lang="ru-RU" sz="1200" dirty="0" smtClean="0"/>
          </a:p>
          <a:p>
            <a:pPr algn="ctr"/>
            <a:r>
              <a:rPr lang="ru-RU" sz="1200" dirty="0" smtClean="0"/>
              <a:t>Планируется </a:t>
            </a:r>
            <a:r>
              <a:rPr lang="ru-RU" sz="1200" dirty="0"/>
              <a:t>масштабирование сервиса — добавление новых источников отзывов, </a:t>
            </a:r>
            <a:r>
              <a:rPr lang="ru-RU" sz="1200" dirty="0" err="1"/>
              <a:t>дообучение</a:t>
            </a:r>
            <a:r>
              <a:rPr lang="ru-RU" sz="1200" dirty="0"/>
              <a:t> моделей для повышения точности и интеграция с внутренними системами банка для автоматического мониторинга клиентского опыта в реальном </a:t>
            </a:r>
            <a:r>
              <a:rPr lang="ru-RU" sz="1200" dirty="0" smtClean="0"/>
              <a:t>времени.</a:t>
            </a:r>
            <a:endParaRPr lang="ru-RU" sz="1200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580642" y="4950119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827314" y="4375231"/>
            <a:ext cx="4336869" cy="8760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sz="1200" b="1" dirty="0">
                <a:solidFill>
                  <a:schemeClr val="accent2"/>
                </a:solidFill>
              </a:rPr>
            </a:br>
            <a:r>
              <a:rPr lang="ru-RU" sz="1200" b="1" dirty="0">
                <a:solidFill>
                  <a:schemeClr val="accent2"/>
                </a:solidFill>
              </a:rPr>
              <a:t>или развивать ваше решение:</a:t>
            </a:r>
          </a:p>
          <a:p>
            <a:pPr marL="0" indent="0" algn="ctr">
              <a:buNone/>
            </a:pPr>
            <a:endParaRPr lang="ru-RU" sz="800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6096000" y="3619076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6474783" y="4142056"/>
            <a:ext cx="4945565" cy="18865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Суть и цель проекта: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Автоматизация анализа клиентских отзывов Газпромбанка для выявления ключевых тем, проблем и динамики тональности, что позволяет оперативно реагировать на обратную связь и повышать качество сервиса.</a:t>
            </a:r>
          </a:p>
          <a:p>
            <a:r>
              <a:rPr lang="ru-RU" b="1" dirty="0"/>
              <a:t>Технологии и подходы: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NLP, SBERT, </a:t>
            </a:r>
            <a:r>
              <a:rPr lang="ru-RU" dirty="0" err="1"/>
              <a:t>RuBERT</a:t>
            </a:r>
            <a:r>
              <a:rPr lang="ru-RU" dirty="0"/>
              <a:t>, BM25, K-</a:t>
            </a:r>
            <a:r>
              <a:rPr lang="ru-RU" dirty="0" err="1"/>
              <a:t>Means</a:t>
            </a:r>
            <a:r>
              <a:rPr lang="ru-RU" dirty="0"/>
              <a:t>++, UMAP, </a:t>
            </a:r>
            <a:r>
              <a:rPr lang="ru-RU" dirty="0" err="1"/>
              <a:t>ClickHouse</a:t>
            </a:r>
            <a:r>
              <a:rPr lang="ru-RU" dirty="0"/>
              <a:t>, 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Superset</a:t>
            </a:r>
            <a:r>
              <a:rPr lang="ru-RU" dirty="0"/>
              <a:t>.</a:t>
            </a:r>
          </a:p>
          <a:p>
            <a:r>
              <a:rPr lang="ru-RU" b="1" dirty="0"/>
              <a:t>Уникальность решения: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Универсальный </a:t>
            </a:r>
            <a:r>
              <a:rPr lang="ru-RU" dirty="0" err="1"/>
              <a:t>пайплайн</a:t>
            </a:r>
            <a:r>
              <a:rPr lang="ru-RU" dirty="0"/>
              <a:t> кластеризации и классификации отзывов, </a:t>
            </a:r>
            <a:r>
              <a:rPr lang="ru-RU" dirty="0" err="1"/>
              <a:t>мультилейбл</a:t>
            </a:r>
            <a:r>
              <a:rPr lang="ru-RU" dirty="0"/>
              <a:t>-подход, интеграция с BI-платформой для визуальной аналитики и поддержки управленческих решений.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6163496" y="3846321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Город: Москва</a:t>
            </a:r>
            <a:endParaRPr lang="ru-RU" dirty="0"/>
          </a:p>
          <a:p>
            <a:r>
              <a:rPr lang="ru-RU" dirty="0"/>
              <a:t>Количество </a:t>
            </a:r>
            <a:r>
              <a:rPr lang="ru-RU" dirty="0" smtClean="0"/>
              <a:t>человек: 2</a:t>
            </a:r>
            <a:endParaRPr lang="ru-RU" dirty="0"/>
          </a:p>
          <a:p>
            <a:r>
              <a:rPr lang="ru-RU" dirty="0"/>
              <a:t>Капитан </a:t>
            </a:r>
            <a:r>
              <a:rPr lang="ru-RU" dirty="0" smtClean="0"/>
              <a:t>команды: Зотов Глеб</a:t>
            </a:r>
            <a:endParaRPr lang="ru-RU" dirty="0"/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4" y="250653"/>
            <a:ext cx="4099554" cy="624160"/>
          </a:xfrm>
          <a:prstGeom prst="rect">
            <a:avLst/>
          </a:prstGeom>
        </p:spPr>
      </p:pic>
      <p:sp>
        <p:nvSpPr>
          <p:cNvPr id="1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 txBox="1">
            <a:spLocks/>
          </p:cNvSpPr>
          <p:nvPr/>
        </p:nvSpPr>
        <p:spPr>
          <a:xfrm>
            <a:off x="371214" y="354966"/>
            <a:ext cx="9862734" cy="376138"/>
          </a:xfrm>
          <a:prstGeom prst="rect">
            <a:avLst/>
          </a:prstGeom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 smtClean="0">
                <a:latin typeface="+mn-lt"/>
              </a:rPr>
              <a:t>КОМАНДА «</a:t>
            </a:r>
            <a:r>
              <a:rPr lang="en-US" dirty="0" smtClean="0">
                <a:latin typeface="+mn-lt"/>
              </a:rPr>
              <a:t>SWAGA</a:t>
            </a:r>
            <a:r>
              <a:rPr lang="ru-RU" dirty="0" smtClean="0">
                <a:latin typeface="+mn-lt"/>
              </a:rPr>
              <a:t>»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3470585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 smtClean="0">
                <a:solidFill>
                  <a:schemeClr val="accent2"/>
                </a:solidFill>
              </a:rPr>
              <a:t>Зотов Глеб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696095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700" b="1" dirty="0" smtClean="0">
                <a:solidFill>
                  <a:schemeClr val="accent2"/>
                </a:solidFill>
              </a:rPr>
              <a:t>Евгений Михайловский</a:t>
            </a:r>
            <a:endParaRPr lang="ru-RU" sz="1700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3470585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696095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4C94D4FF-301C-477D-8018-73C5CC99D4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671072" y="1522006"/>
            <a:ext cx="1536171" cy="1440000"/>
          </a:xfrm>
        </p:spPr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5F75D9-2AE8-476E-3BFF-E3DD59A60081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7156463" y="1522006"/>
            <a:ext cx="1536171" cy="1440161"/>
          </a:xfrm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КОМАНДА «</a:t>
            </a:r>
            <a:r>
              <a:rPr lang="en-US" dirty="0" smtClean="0">
                <a:latin typeface="+mn-lt"/>
              </a:rPr>
              <a:t>SWAGA</a:t>
            </a:r>
            <a:r>
              <a:rPr lang="ru-RU" dirty="0" smtClean="0">
                <a:latin typeface="+mn-lt"/>
              </a:rPr>
              <a:t>»</a:t>
            </a:r>
            <a:endParaRPr lang="ru-RU" dirty="0">
              <a:latin typeface="+mn-lt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607159" y="4264316"/>
            <a:ext cx="1843581" cy="1225988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DS, BI </a:t>
            </a:r>
            <a:r>
              <a:rPr lang="ru-RU" dirty="0"/>
              <a:t> </a:t>
            </a:r>
            <a:r>
              <a:rPr lang="ru-RU" dirty="0" smtClean="0"/>
              <a:t>аналитик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TG: @spotlight9k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037928" y="4264316"/>
            <a:ext cx="1843581" cy="1576498"/>
          </a:xfrm>
        </p:spPr>
        <p:txBody>
          <a:bodyPr/>
          <a:lstStyle/>
          <a:p>
            <a:r>
              <a:rPr lang="en-US" dirty="0" smtClean="0"/>
              <a:t>DevOps, DWH</a:t>
            </a:r>
            <a:endParaRPr lang="ru-RU" dirty="0"/>
          </a:p>
          <a:p>
            <a:r>
              <a:rPr lang="en-US" dirty="0" smtClean="0"/>
              <a:t>TG</a:t>
            </a:r>
            <a:r>
              <a:rPr lang="en-US" dirty="0" smtClean="0"/>
              <a:t>: @</a:t>
            </a:r>
            <a:r>
              <a:rPr lang="en-US" dirty="0" err="1" smtClean="0"/>
              <a:t>TheGrikGym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928" y="1468219"/>
            <a:ext cx="1673456" cy="159655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097" y="1468219"/>
            <a:ext cx="1615129" cy="16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/>
              <a:t>КОМАНДА «</a:t>
            </a:r>
            <a:r>
              <a:rPr lang="en-US" dirty="0"/>
              <a:t>SWAGA</a:t>
            </a:r>
            <a:r>
              <a:rPr lang="ru-RU" dirty="0"/>
              <a:t>»</a:t>
            </a:r>
            <a:endParaRPr lang="ru-RU" dirty="0">
              <a:latin typeface="+mn-lt"/>
            </a:endParaRP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425822" cy="9342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dirty="0" smtClean="0"/>
              <a:t>Довольно давно работали вместе, после чего часто занимались совместными проектами по разработке, участвовали в </a:t>
            </a:r>
            <a:r>
              <a:rPr lang="ru-RU" dirty="0" err="1" smtClean="0"/>
              <a:t>хакатонах</a:t>
            </a:r>
            <a:r>
              <a:rPr lang="ru-RU" dirty="0" smtClean="0"/>
              <a:t>.</a:t>
            </a:r>
          </a:p>
          <a:p>
            <a:pPr marL="0" indent="0" algn="ctr">
              <a:buNone/>
            </a:pPr>
            <a:r>
              <a:rPr lang="ru-RU" dirty="0" smtClean="0"/>
              <a:t>В прошлом году заняли второе место в </a:t>
            </a:r>
            <a:r>
              <a:rPr lang="ru-RU" dirty="0" err="1" smtClean="0"/>
              <a:t>хакатоне</a:t>
            </a:r>
            <a:r>
              <a:rPr lang="ru-RU" dirty="0" smtClean="0"/>
              <a:t> ЛЦТ на треке 02.</a:t>
            </a:r>
            <a:endParaRPr lang="ru-RU" dirty="0"/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2469576" y="4905560"/>
            <a:ext cx="7318749" cy="10553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Наиболее сложный момент – кластеризация. Существует огромное кол-во подходов к кластеризации, снижению размерности и оценке качества кластеров. </a:t>
            </a:r>
          </a:p>
          <a:p>
            <a:pPr marL="0" indent="0" algn="ctr">
              <a:buNone/>
            </a:pPr>
            <a:r>
              <a:rPr lang="ru-RU" dirty="0" smtClean="0"/>
              <a:t>Именно тестировании большого кол-ва подходов и разработка собственного </a:t>
            </a:r>
            <a:r>
              <a:rPr lang="ru-RU" dirty="0" err="1" smtClean="0"/>
              <a:t>пайплайна</a:t>
            </a:r>
            <a:r>
              <a:rPr lang="ru-RU" dirty="0" smtClean="0"/>
              <a:t> отняла большую часть времени на задаче.</a:t>
            </a:r>
            <a:endParaRPr lang="ru-RU" dirty="0" smtClean="0"/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4"/>
            <a:ext cx="4945565" cy="14587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Свобода для творческого решения и обработка текстов. </a:t>
            </a:r>
          </a:p>
          <a:p>
            <a:pPr marL="0" indent="0" algn="ctr">
              <a:buNone/>
            </a:pPr>
            <a:r>
              <a:rPr lang="ru-RU" dirty="0" smtClean="0"/>
              <a:t>Данный трек в отличии от других не загоняет в строгие рамки с точки зрения решения,  идея с произвольными кластерами позволяет проявить свои навыки работы с данными на максимуме.</a:t>
            </a:r>
          </a:p>
          <a:p>
            <a:pPr marL="0" indent="0" algn="ctr">
              <a:buNone/>
            </a:pPr>
            <a:r>
              <a:rPr lang="ru-RU" dirty="0" smtClean="0"/>
              <a:t>Также задача довольно интересная с точки зрения анализа отзывов клиентов и выделения ключевых сущностей.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69682A0-CA38-40A8-94F2-47358000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7E23EC9-2FC6-4D30-AF38-406CDD6EAFE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73544" y="932563"/>
            <a:ext cx="3866856" cy="423628"/>
          </a:xfrm>
        </p:spPr>
        <p:txBody>
          <a:bodyPr/>
          <a:lstStyle/>
          <a:p>
            <a:r>
              <a:rPr lang="ru-RU" dirty="0" smtClean="0">
                <a:solidFill>
                  <a:srgbClr val="F92571"/>
                </a:solidFill>
              </a:rPr>
              <a:t>Кластеризация</a:t>
            </a:r>
            <a:endParaRPr lang="ru-RU" dirty="0">
              <a:solidFill>
                <a:srgbClr val="F9257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F3D1-6A7C-417C-88B0-D92130FE955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8493" y="1356191"/>
            <a:ext cx="4961907" cy="515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Кластеризация отзывов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повышения качества разметки и точности классификации был разработан трёхэтапный </a:t>
            </a:r>
            <a:r>
              <a:rPr lang="ru-RU" dirty="0" err="1"/>
              <a:t>пайплайн</a:t>
            </a:r>
            <a:r>
              <a:rPr lang="ru-RU" dirty="0"/>
              <a:t> кластеризации:</a:t>
            </a:r>
          </a:p>
          <a:p>
            <a:r>
              <a:rPr lang="ru-RU" b="1" dirty="0" smtClean="0"/>
              <a:t>Предобработка </a:t>
            </a:r>
            <a:r>
              <a:rPr lang="ru-RU" b="1" dirty="0"/>
              <a:t>и векторизация: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Тексты очищаются, </a:t>
            </a:r>
            <a:r>
              <a:rPr lang="ru-RU" dirty="0" err="1"/>
              <a:t>лемматизируются</a:t>
            </a:r>
            <a:r>
              <a:rPr lang="ru-RU" dirty="0"/>
              <a:t> и преобразуются в </a:t>
            </a:r>
            <a:r>
              <a:rPr lang="ru-RU" dirty="0" err="1"/>
              <a:t>эмбеддинги</a:t>
            </a:r>
            <a:r>
              <a:rPr lang="ru-RU" dirty="0"/>
              <a:t> с помощью модели </a:t>
            </a:r>
            <a:r>
              <a:rPr lang="ru-RU" b="1" dirty="0"/>
              <a:t>SBERT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Размерность снижается через </a:t>
            </a:r>
            <a:r>
              <a:rPr lang="ru-RU" b="1" dirty="0"/>
              <a:t>UMAP</a:t>
            </a:r>
            <a:r>
              <a:rPr lang="ru-RU" dirty="0"/>
              <a:t> для устранения шума.</a:t>
            </a:r>
          </a:p>
          <a:p>
            <a:r>
              <a:rPr lang="ru-RU" b="1" dirty="0" smtClean="0"/>
              <a:t>Формирование </a:t>
            </a:r>
            <a:r>
              <a:rPr lang="ru-RU" b="1" dirty="0"/>
              <a:t>кластеров: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каждого исходного класса применяется </a:t>
            </a:r>
            <a:r>
              <a:rPr lang="ru-RU" b="1" dirty="0"/>
              <a:t>K-</a:t>
            </a:r>
            <a:r>
              <a:rPr lang="ru-RU" b="1" dirty="0" err="1"/>
              <a:t>Means</a:t>
            </a:r>
            <a:r>
              <a:rPr lang="ru-RU" b="1" dirty="0"/>
              <a:t>++</a:t>
            </a:r>
            <a:r>
              <a:rPr lang="ru-RU" dirty="0"/>
              <a:t>, что позволяет выделить более точные и семантически однородные подклассы.</a:t>
            </a:r>
          </a:p>
          <a:p>
            <a:r>
              <a:rPr lang="ru-RU" b="1" dirty="0" smtClean="0"/>
              <a:t>Переименование </a:t>
            </a:r>
            <a:r>
              <a:rPr lang="ru-RU" b="1" dirty="0"/>
              <a:t>и переразметка: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 помощью </a:t>
            </a:r>
            <a:r>
              <a:rPr lang="ru-RU" b="1" dirty="0"/>
              <a:t>BM25</a:t>
            </a:r>
            <a:r>
              <a:rPr lang="ru-RU" dirty="0"/>
              <a:t> и </a:t>
            </a:r>
            <a:r>
              <a:rPr lang="ru-RU" b="1" dirty="0"/>
              <a:t>LLM</a:t>
            </a:r>
            <a:r>
              <a:rPr lang="ru-RU" dirty="0"/>
              <a:t> кластеры объединяются, получают осмысленные названия и используются для </a:t>
            </a:r>
            <a:r>
              <a:rPr lang="ru-RU" dirty="0" err="1"/>
              <a:t>мультилейбл</a:t>
            </a:r>
            <a:r>
              <a:rPr lang="ru-RU" dirty="0"/>
              <a:t>-разметки отзывов.</a:t>
            </a:r>
          </a:p>
          <a:p>
            <a:r>
              <a:rPr lang="ru-RU" b="1" dirty="0" smtClean="0"/>
              <a:t>Результат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Получено 23 финальных класса, отражающих реальные темы и проблемы клиентов.</a:t>
            </a:r>
          </a:p>
          <a:p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83D68FBC-5A9C-4BE2-A173-8FBC9296615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78493" y="932563"/>
            <a:ext cx="771003" cy="42362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3" name="Рисунок 22"/>
          <p:cNvPicPr/>
          <p:nvPr/>
        </p:nvPicPr>
        <p:blipFill>
          <a:blip r:embed="rId3"/>
          <a:stretch>
            <a:fillRect/>
          </a:stretch>
        </p:blipFill>
        <p:spPr>
          <a:xfrm>
            <a:off x="6113417" y="1915018"/>
            <a:ext cx="5693746" cy="3736846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7276133" y="5634779"/>
            <a:ext cx="3214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Первый </a:t>
            </a:r>
            <a:r>
              <a:rPr lang="ru-RU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этап кластеризации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69682A0-CA38-40A8-94F2-47358000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7E23EC9-2FC6-4D30-AF38-406CDD6EAFE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73544" y="932563"/>
            <a:ext cx="3866856" cy="423628"/>
          </a:xfrm>
        </p:spPr>
        <p:txBody>
          <a:bodyPr/>
          <a:lstStyle/>
          <a:p>
            <a:r>
              <a:rPr lang="ru-RU" dirty="0" smtClean="0">
                <a:solidFill>
                  <a:srgbClr val="F92571"/>
                </a:solidFill>
              </a:rPr>
              <a:t>Кластеризация</a:t>
            </a:r>
            <a:endParaRPr lang="ru-RU" dirty="0">
              <a:solidFill>
                <a:srgbClr val="F92571"/>
              </a:solidFill>
            </a:endParaRP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83D68FBC-5A9C-4BE2-A173-8FBC9296615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78493" y="932563"/>
            <a:ext cx="771003" cy="42362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010" y="1561640"/>
            <a:ext cx="10252302" cy="41604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48319" y="5650539"/>
            <a:ext cx="4323684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Второй и третий этапы кластеризации.</a:t>
            </a:r>
            <a:endParaRPr lang="ru-R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2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69682A0-CA38-40A8-94F2-47358000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F3D1-6A7C-417C-88B0-D92130FE955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9137" y="1790324"/>
            <a:ext cx="4981263" cy="209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классификации отзывов использовалась </a:t>
            </a:r>
            <a:r>
              <a:rPr lang="ru-RU" dirty="0" err="1"/>
              <a:t>предобученная</a:t>
            </a:r>
            <a:r>
              <a:rPr lang="ru-RU" dirty="0"/>
              <a:t> модель </a:t>
            </a:r>
            <a:r>
              <a:rPr lang="ru-RU" b="1" dirty="0" err="1"/>
              <a:t>ruBERT-base</a:t>
            </a:r>
            <a:r>
              <a:rPr lang="ru-RU" dirty="0"/>
              <a:t>, адаптированная под тексты отзывов и комментариев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обучалась с регуляризацией без добавления новых слоёв, чтобы избежать переобучения.</a:t>
            </a:r>
            <a:br>
              <a:rPr lang="ru-RU" dirty="0"/>
            </a:br>
            <a:r>
              <a:rPr lang="ru-RU" dirty="0"/>
              <a:t>На кросс-</a:t>
            </a:r>
            <a:r>
              <a:rPr lang="ru-RU" dirty="0" err="1"/>
              <a:t>валидации</a:t>
            </a:r>
            <a:r>
              <a:rPr lang="ru-RU" dirty="0"/>
              <a:t> показала </a:t>
            </a:r>
            <a:r>
              <a:rPr lang="ru-RU" b="1" dirty="0"/>
              <a:t>F1-micro = 0.78</a:t>
            </a:r>
            <a:r>
              <a:rPr lang="ru-RU" dirty="0"/>
              <a:t>, что является высоким результатом для </a:t>
            </a:r>
            <a:r>
              <a:rPr lang="ru-RU" dirty="0" err="1"/>
              <a:t>мультилейбл</a:t>
            </a:r>
            <a:r>
              <a:rPr lang="ru-RU" dirty="0"/>
              <a:t>-задачи.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9BEAF1A-2D42-4D98-AD35-7280D52BED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75808" y="4040830"/>
            <a:ext cx="3866856" cy="403913"/>
          </a:xfrm>
        </p:spPr>
        <p:txBody>
          <a:bodyPr/>
          <a:lstStyle/>
          <a:p>
            <a:r>
              <a:rPr lang="ru-RU" dirty="0"/>
              <a:t>Классификация тональности</a:t>
            </a:r>
            <a:endParaRPr lang="ru-RU" dirty="0">
              <a:solidFill>
                <a:srgbClr val="F92571"/>
              </a:solidFill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0E54373-F1CE-490F-A9AC-455CC1CA707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59137" y="4601550"/>
            <a:ext cx="4961904" cy="1964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определения эмоциональной окраски отзывов применялась модель </a:t>
            </a:r>
            <a:r>
              <a:rPr lang="ru-RU" b="1" dirty="0" err="1"/>
              <a:t>RuBERT</a:t>
            </a:r>
            <a:r>
              <a:rPr lang="ru-RU" b="1" dirty="0"/>
              <a:t> </a:t>
            </a:r>
            <a:r>
              <a:rPr lang="ru-RU" b="1" dirty="0" err="1"/>
              <a:t>for</a:t>
            </a:r>
            <a:r>
              <a:rPr lang="ru-RU" b="1" dirty="0"/>
              <a:t> </a:t>
            </a:r>
            <a:r>
              <a:rPr lang="ru-RU" b="1" dirty="0" err="1"/>
              <a:t>Sentiment</a:t>
            </a:r>
            <a:r>
              <a:rPr lang="ru-RU" b="1" dirty="0"/>
              <a:t> </a:t>
            </a:r>
            <a:r>
              <a:rPr lang="ru-RU" b="1" dirty="0" err="1"/>
              <a:t>Analysis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Модель анализирует </a:t>
            </a:r>
            <a:r>
              <a:rPr lang="ru-RU" dirty="0" err="1"/>
              <a:t>предобработанный</a:t>
            </a:r>
            <a:r>
              <a:rPr lang="ru-RU" dirty="0"/>
              <a:t> текст и определяет вероятность каждой тональности.</a:t>
            </a:r>
            <a:br>
              <a:rPr lang="ru-RU" dirty="0"/>
            </a:br>
            <a:r>
              <a:rPr lang="ru-RU" dirty="0"/>
              <a:t>Результаты показали высокое соответствие между предсказанной тональностью и оценками пользователей.</a:t>
            </a:r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01D31CD5-C50F-4F9F-AFD3-E6609DC7BFA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78492" y="4042184"/>
            <a:ext cx="771003" cy="4039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ru-RU" dirty="0" smtClean="0"/>
              <a:t>Классификация тем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 smtClean="0"/>
              <a:t>02</a:t>
            </a:r>
            <a:endParaRPr lang="ru-RU" dirty="0"/>
          </a:p>
        </p:txBody>
      </p:sp>
      <p:pic>
        <p:nvPicPr>
          <p:cNvPr id="25" name="Рисунок 24"/>
          <p:cNvPicPr/>
          <p:nvPr/>
        </p:nvPicPr>
        <p:blipFill>
          <a:blip r:embed="rId3"/>
          <a:stretch>
            <a:fillRect/>
          </a:stretch>
        </p:blipFill>
        <p:spPr>
          <a:xfrm>
            <a:off x="7503544" y="935492"/>
            <a:ext cx="3831586" cy="5785991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7788089" y="607877"/>
            <a:ext cx="3262495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Значением метрик по классам на </a:t>
            </a:r>
            <a:r>
              <a:rPr lang="en-US" sz="14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CV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82">
            <a:extLst>
              <a:ext uri="{FF2B5EF4-FFF2-40B4-BE49-F238E27FC236}">
                <a16:creationId xmlns:a16="http://schemas.microsoft.com/office/drawing/2014/main" id="{9D675C7C-FF3F-4F98-80FE-FAB621F0817B}"/>
              </a:ext>
            </a:extLst>
          </p:cNvPr>
          <p:cNvGrpSpPr>
            <a:grpSpLocks noChangeAspect="1"/>
          </p:cNvGrpSpPr>
          <p:nvPr/>
        </p:nvGrpSpPr>
        <p:grpSpPr>
          <a:xfrm>
            <a:off x="3866197" y="3216705"/>
            <a:ext cx="4872404" cy="3429000"/>
            <a:chOff x="1027152" y="2693983"/>
            <a:chExt cx="6796849" cy="4462905"/>
          </a:xfrm>
        </p:grpSpPr>
        <p:grpSp>
          <p:nvGrpSpPr>
            <p:cNvPr id="52" name="Group 83">
              <a:extLst>
                <a:ext uri="{FF2B5EF4-FFF2-40B4-BE49-F238E27FC236}">
                  <a16:creationId xmlns:a16="http://schemas.microsoft.com/office/drawing/2014/main" id="{E9EB2B31-39D2-4AD4-B8E6-AC7C4A34D80D}"/>
                </a:ext>
              </a:extLst>
            </p:cNvPr>
            <p:cNvGrpSpPr/>
            <p:nvPr/>
          </p:nvGrpSpPr>
          <p:grpSpPr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55" name="AutoShape 1">
                <a:extLst>
                  <a:ext uri="{FF2B5EF4-FFF2-40B4-BE49-F238E27FC236}">
                    <a16:creationId xmlns:a16="http://schemas.microsoft.com/office/drawing/2014/main" id="{794E33EE-8B40-415F-A463-AB309C17AF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56" name="Rectangle 2">
                <a:extLst>
                  <a:ext uri="{FF2B5EF4-FFF2-40B4-BE49-F238E27FC236}">
                    <a16:creationId xmlns:a16="http://schemas.microsoft.com/office/drawing/2014/main" id="{A19A68C0-CD45-4B04-9A23-C9C16FB2B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57" name="AutoShape 3">
                <a:extLst>
                  <a:ext uri="{FF2B5EF4-FFF2-40B4-BE49-F238E27FC236}">
                    <a16:creationId xmlns:a16="http://schemas.microsoft.com/office/drawing/2014/main" id="{DA7DD278-9252-4FF3-868C-073D67F48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58" name="Oval 4">
                <a:extLst>
                  <a:ext uri="{FF2B5EF4-FFF2-40B4-BE49-F238E27FC236}">
                    <a16:creationId xmlns:a16="http://schemas.microsoft.com/office/drawing/2014/main" id="{E95ECF99-D3C5-4C30-BE01-47BBDA3D9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59" name="Oval 5">
                <a:extLst>
                  <a:ext uri="{FF2B5EF4-FFF2-40B4-BE49-F238E27FC236}">
                    <a16:creationId xmlns:a16="http://schemas.microsoft.com/office/drawing/2014/main" id="{42C9EE09-14FE-4675-B078-E9D0B2BDE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60" name="Oval 6">
                <a:extLst>
                  <a:ext uri="{FF2B5EF4-FFF2-40B4-BE49-F238E27FC236}">
                    <a16:creationId xmlns:a16="http://schemas.microsoft.com/office/drawing/2014/main" id="{3130BB7D-A4DF-4573-864D-7CE4881D4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61" name="Rectangle 92">
                <a:extLst>
                  <a:ext uri="{FF2B5EF4-FFF2-40B4-BE49-F238E27FC236}">
                    <a16:creationId xmlns:a16="http://schemas.microsoft.com/office/drawing/2014/main" id="{C7DC65FE-D40C-4438-A257-4DAFFBE74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62" name="Group 93">
                <a:extLst>
                  <a:ext uri="{FF2B5EF4-FFF2-40B4-BE49-F238E27FC236}">
                    <a16:creationId xmlns:a16="http://schemas.microsoft.com/office/drawing/2014/main" id="{F94A7174-D050-465A-9FF7-01E14D70CD27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5" name="Freeform 13">
                  <a:extLst>
                    <a:ext uri="{FF2B5EF4-FFF2-40B4-BE49-F238E27FC236}">
                      <a16:creationId xmlns:a16="http://schemas.microsoft.com/office/drawing/2014/main" id="{782C72DF-99FD-4C54-B30E-816347991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66" name="Freeform 14">
                  <a:extLst>
                    <a:ext uri="{FF2B5EF4-FFF2-40B4-BE49-F238E27FC236}">
                      <a16:creationId xmlns:a16="http://schemas.microsoft.com/office/drawing/2014/main" id="{7B201888-A325-47C6-BD11-65BE6F2B93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67" name="Freeform 15">
                  <a:extLst>
                    <a:ext uri="{FF2B5EF4-FFF2-40B4-BE49-F238E27FC236}">
                      <a16:creationId xmlns:a16="http://schemas.microsoft.com/office/drawing/2014/main" id="{2430844D-A2A1-4619-ABDB-E5F09C84E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68" name="Freeform 16">
                  <a:extLst>
                    <a:ext uri="{FF2B5EF4-FFF2-40B4-BE49-F238E27FC236}">
                      <a16:creationId xmlns:a16="http://schemas.microsoft.com/office/drawing/2014/main" id="{37C961C2-7AB3-495D-ACDF-988F70DE7F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69" name="Freeform 17">
                  <a:extLst>
                    <a:ext uri="{FF2B5EF4-FFF2-40B4-BE49-F238E27FC236}">
                      <a16:creationId xmlns:a16="http://schemas.microsoft.com/office/drawing/2014/main" id="{44847E57-8EDF-4A5C-87D1-0B50B7400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70" name="Freeform 18">
                  <a:extLst>
                    <a:ext uri="{FF2B5EF4-FFF2-40B4-BE49-F238E27FC236}">
                      <a16:creationId xmlns:a16="http://schemas.microsoft.com/office/drawing/2014/main" id="{E2FC66CC-DD08-4DE2-812E-A7F438DC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:a16="http://schemas.microsoft.com/office/drawing/2014/main" id="{3D222E65-626E-4FCA-8CA5-BAD6993F6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72" name="Freeform 20">
                  <a:extLst>
                    <a:ext uri="{FF2B5EF4-FFF2-40B4-BE49-F238E27FC236}">
                      <a16:creationId xmlns:a16="http://schemas.microsoft.com/office/drawing/2014/main" id="{CC40B0D7-F87A-494D-9064-FC0609F58F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73" name="Freeform 21">
                  <a:extLst>
                    <a:ext uri="{FF2B5EF4-FFF2-40B4-BE49-F238E27FC236}">
                      <a16:creationId xmlns:a16="http://schemas.microsoft.com/office/drawing/2014/main" id="{16FF25E1-294E-4854-9215-25804CC335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63" name="Freeform 25">
                <a:extLst>
                  <a:ext uri="{FF2B5EF4-FFF2-40B4-BE49-F238E27FC236}">
                    <a16:creationId xmlns:a16="http://schemas.microsoft.com/office/drawing/2014/main" id="{089FAED6-2496-440B-A35C-6894C8BEBC1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64" name="Oval 6">
                <a:extLst>
                  <a:ext uri="{FF2B5EF4-FFF2-40B4-BE49-F238E27FC236}">
                    <a16:creationId xmlns:a16="http://schemas.microsoft.com/office/drawing/2014/main" id="{014D410D-5606-45B3-AAB5-3AEEBCFA4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6A0C42-5A7C-4E25-A48A-697349526A3F}"/>
                </a:ext>
              </a:extLst>
            </p:cNvPr>
            <p:cNvSpPr txBox="1"/>
            <p:nvPr/>
          </p:nvSpPr>
          <p:spPr>
            <a:xfrm>
              <a:off x="2327629" y="3019979"/>
              <a:ext cx="2149375" cy="32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000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www.</a:t>
              </a:r>
              <a:r>
                <a:rPr lang="en-US" sz="1000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superset</a:t>
              </a:r>
              <a:r>
                <a:rPr lang="id-ID" sz="1000" dirty="0" smtClean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.</a:t>
              </a:r>
              <a:r>
                <a:rPr lang="en-US" sz="1000" dirty="0" smtClean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swaga.ru</a:t>
              </a:r>
              <a:endParaRPr lang="id-ID" sz="1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354FF100-BB88-47DB-AA88-E332C22FB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69682A0-CA38-40A8-94F2-47358000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F3D1-6A7C-417C-88B0-D92130FE955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9137" y="1790324"/>
            <a:ext cx="4981263" cy="1336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качестве BI-сервиса выбрана </a:t>
            </a:r>
            <a:r>
              <a:rPr lang="ru-RU" dirty="0" err="1"/>
              <a:t>open-source</a:t>
            </a:r>
            <a:r>
              <a:rPr lang="ru-RU" dirty="0"/>
              <a:t> платформа </a:t>
            </a:r>
            <a:r>
              <a:rPr lang="ru-RU" b="1" dirty="0" err="1"/>
              <a:t>Apache</a:t>
            </a:r>
            <a:r>
              <a:rPr lang="ru-RU" b="1" dirty="0"/>
              <a:t> </a:t>
            </a:r>
            <a:r>
              <a:rPr lang="ru-RU" b="1" dirty="0" err="1"/>
              <a:t>Superset</a:t>
            </a:r>
            <a:r>
              <a:rPr lang="ru-RU" dirty="0"/>
              <a:t> благодаря:</a:t>
            </a:r>
          </a:p>
          <a:p>
            <a:r>
              <a:rPr lang="ru-RU" dirty="0" err="1"/>
              <a:t>нативной</a:t>
            </a:r>
            <a:r>
              <a:rPr lang="ru-RU" dirty="0"/>
              <a:t> интеграции с </a:t>
            </a:r>
            <a:r>
              <a:rPr lang="ru-RU" dirty="0" err="1"/>
              <a:t>ClickHouse</a:t>
            </a:r>
            <a:r>
              <a:rPr lang="ru-RU" dirty="0"/>
              <a:t>,</a:t>
            </a:r>
          </a:p>
          <a:p>
            <a:r>
              <a:rPr lang="ru-RU" dirty="0"/>
              <a:t>широким возможностям визуализации и аналитики,</a:t>
            </a:r>
          </a:p>
          <a:p>
            <a:r>
              <a:rPr lang="ru-RU" dirty="0"/>
              <a:t>высокой скорости работы и масштабируемости.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072020D-E8F8-4E9E-BBDB-08E0FF7D784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err="1"/>
              <a:t>ClickHouse</a:t>
            </a:r>
            <a:endParaRPr lang="ru-RU" dirty="0">
              <a:solidFill>
                <a:srgbClr val="F92571"/>
              </a:solidFill>
            </a:endParaRPr>
          </a:p>
          <a:p>
            <a:endParaRPr lang="ru-RU" dirty="0">
              <a:solidFill>
                <a:srgbClr val="F92571"/>
              </a:solidFill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21454E5-F292-4891-9D68-0D517469836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46651" y="1790324"/>
            <a:ext cx="3866856" cy="1336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хранения данных созданы витрины в </a:t>
            </a:r>
            <a:r>
              <a:rPr lang="ru-RU" b="1" dirty="0" err="1"/>
              <a:t>ClickHouse</a:t>
            </a:r>
            <a:r>
              <a:rPr lang="ru-RU" dirty="0"/>
              <a:t>, содержащие информацию об отзывах, продуктах, тональности и упоминаниях конкурентов, обеспечивая быстрый доступ и анализ данных в </a:t>
            </a:r>
            <a:r>
              <a:rPr lang="ru-RU" dirty="0" err="1"/>
              <a:t>Superset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Архитектура решения</a:t>
            </a:r>
            <a:endParaRPr lang="ru-RU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D87BAA27-328A-476A-8933-B54F5113B8B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ru-RU" dirty="0"/>
          </a:p>
        </p:txBody>
      </p:sp>
      <p:sp>
        <p:nvSpPr>
          <p:cNvPr id="22" name="Текст 21"/>
          <p:cNvSpPr>
            <a:spLocks noGrp="1"/>
          </p:cNvSpPr>
          <p:nvPr>
            <p:ph type="body" sz="quarter" idx="37"/>
          </p:nvPr>
        </p:nvSpPr>
        <p:spPr>
          <a:xfrm>
            <a:off x="1584342" y="1268497"/>
            <a:ext cx="3866856" cy="423628"/>
          </a:xfrm>
        </p:spPr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SuperSet</a:t>
            </a:r>
            <a:endParaRPr lang="ru-RU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 smtClean="0"/>
              <a:t>0</a:t>
            </a:r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77" y="3787601"/>
            <a:ext cx="4668195" cy="2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усеченным углом 16">
            <a:extLst>
              <a:ext uri="{FF2B5EF4-FFF2-40B4-BE49-F238E27FC236}">
                <a16:creationId xmlns:a16="http://schemas.microsoft.com/office/drawing/2014/main" id="{10651A50-CFFD-C440-F1DF-F703C14C9202}"/>
              </a:ext>
            </a:extLst>
          </p:cNvPr>
          <p:cNvSpPr/>
          <p:nvPr/>
        </p:nvSpPr>
        <p:spPr>
          <a:xfrm>
            <a:off x="5220993" y="870183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с одним усеченным углом 6">
            <a:extLst>
              <a:ext uri="{FF2B5EF4-FFF2-40B4-BE49-F238E27FC236}">
                <a16:creationId xmlns:a16="http://schemas.microsoft.com/office/drawing/2014/main" id="{2E5EC51C-6A42-A386-6730-F35F8E0CF56A}"/>
              </a:ext>
            </a:extLst>
          </p:cNvPr>
          <p:cNvSpPr/>
          <p:nvPr/>
        </p:nvSpPr>
        <p:spPr>
          <a:xfrm>
            <a:off x="1421749" y="821294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532ED-B059-4872-93FE-25291054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DA89-34E0-470F-800A-5D94F8D8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Проблема -  анализа </a:t>
            </a:r>
            <a:r>
              <a:rPr lang="ru-RU" dirty="0" err="1" smtClean="0">
                <a:latin typeface="+mn-lt"/>
              </a:rPr>
              <a:t>фидбека</a:t>
            </a:r>
            <a:r>
              <a:rPr lang="ru-RU" dirty="0" smtClean="0">
                <a:latin typeface="+mn-lt"/>
              </a:rPr>
              <a:t> от клиентов</a:t>
            </a:r>
            <a:endParaRPr lang="ru-RU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DB357-2788-42D4-93E8-1AB12DB2EE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4303" y="2492322"/>
            <a:ext cx="3264113" cy="3692968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Описание проблемы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Банки </a:t>
            </a:r>
            <a:r>
              <a:rPr lang="ru-RU" dirty="0"/>
              <a:t>получают тысячи отзывов ежедневно, которые содержат ценную информацию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Ручной </a:t>
            </a:r>
            <a:r>
              <a:rPr lang="ru-RU" dirty="0"/>
              <a:t>анализ невозможен из-за объёма данных, что приводит к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задержке реакции на </a:t>
            </a:r>
            <a:r>
              <a:rPr lang="ru-RU" dirty="0" smtClean="0"/>
              <a:t>проблемы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снижению удовлетворённости </a:t>
            </a:r>
            <a:r>
              <a:rPr lang="ru-RU" dirty="0" smtClean="0"/>
              <a:t>клиентов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ухудшению репутации </a:t>
            </a:r>
            <a:r>
              <a:rPr lang="ru-RU" dirty="0" smtClean="0"/>
              <a:t>банка</a:t>
            </a:r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69BDE-34CE-47D5-B162-82211244B7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69892" y="2458280"/>
            <a:ext cx="3264113" cy="4003480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Подход к </a:t>
            </a:r>
            <a:r>
              <a:rPr lang="ru-RU" dirty="0" smtClean="0"/>
              <a:t>решению</a:t>
            </a:r>
          </a:p>
          <a:p>
            <a:endParaRPr lang="ru-RU" dirty="0" smtClean="0"/>
          </a:p>
          <a:p>
            <a:r>
              <a:rPr lang="ru-RU" dirty="0" smtClean="0"/>
              <a:t>Разработан </a:t>
            </a:r>
            <a:r>
              <a:rPr lang="ru-RU" dirty="0"/>
              <a:t>интерактивный сервис для аналитики отзывов: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автоматическая классификация отзывов по продуктам и темам (</a:t>
            </a:r>
            <a:r>
              <a:rPr lang="ru-RU" dirty="0" err="1"/>
              <a:t>multi-label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тональности (положительная, нейтральная, отрицательная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кластеризация отзывов для выделения семантически точных классов (SBERT + UMAP + K-</a:t>
            </a:r>
            <a:r>
              <a:rPr lang="ru-RU" dirty="0" err="1"/>
              <a:t>Means</a:t>
            </a:r>
            <a:r>
              <a:rPr lang="ru-RU" dirty="0"/>
              <a:t>++ + BM25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BI (</a:t>
            </a:r>
            <a:r>
              <a:rPr lang="ru-RU" dirty="0" err="1"/>
              <a:t>Apache</a:t>
            </a:r>
            <a:r>
              <a:rPr lang="ru-RU" dirty="0"/>
              <a:t> </a:t>
            </a:r>
            <a:r>
              <a:rPr lang="ru-RU" dirty="0" err="1"/>
              <a:t>Superset</a:t>
            </a:r>
            <a:r>
              <a:rPr lang="ru-RU" dirty="0"/>
              <a:t>) и хранилищем </a:t>
            </a:r>
            <a:r>
              <a:rPr lang="ru-RU" dirty="0" err="1"/>
              <a:t>ClickHouse</a:t>
            </a:r>
            <a:r>
              <a:rPr lang="ru-RU" dirty="0"/>
              <a:t> для визуализации динамики отзывов и KPI.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91A14-DF82-4BD9-95C1-96973CFF3F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385481" y="2454828"/>
            <a:ext cx="3264113" cy="3901530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Результат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Универсальный </a:t>
            </a:r>
            <a:r>
              <a:rPr lang="ru-RU" dirty="0" err="1"/>
              <a:t>пайплайн</a:t>
            </a:r>
            <a:r>
              <a:rPr lang="ru-RU" dirty="0"/>
              <a:t> кластеризации и классификации отзывов, легко адаптируемый к новым продуктам и </a:t>
            </a:r>
            <a:r>
              <a:rPr lang="ru-RU" dirty="0" smtClean="0"/>
              <a:t>темам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точность классификации: F1-micro = 0.78 для </a:t>
            </a:r>
            <a:r>
              <a:rPr lang="ru-RU" dirty="0" err="1" smtClean="0"/>
              <a:t>мультилейбл</a:t>
            </a:r>
            <a:r>
              <a:rPr lang="ru-RU" dirty="0" smtClean="0"/>
              <a:t>-задачи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визуально отслеживать проблемные зоны и сильные стороны продуктов в реальном </a:t>
            </a:r>
            <a:r>
              <a:rPr lang="ru-RU" dirty="0" smtClean="0"/>
              <a:t>времени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Финальный набор: 23 семантически корректных класса отзывов с </a:t>
            </a:r>
            <a:r>
              <a:rPr lang="ru-RU" dirty="0" err="1"/>
              <a:t>мультилейбл</a:t>
            </a:r>
            <a:r>
              <a:rPr lang="ru-RU" dirty="0"/>
              <a:t>-разметкой.</a:t>
            </a:r>
            <a:endParaRPr lang="ru-RU" dirty="0"/>
          </a:p>
        </p:txBody>
      </p:sp>
      <p:cxnSp>
        <p:nvCxnSpPr>
          <p:cNvPr id="58" name="Google Shape;2799;p94">
            <a:extLst>
              <a:ext uri="{FF2B5EF4-FFF2-40B4-BE49-F238E27FC236}">
                <a16:creationId xmlns:a16="http://schemas.microsoft.com/office/drawing/2014/main" id="{567FA9A9-3099-4088-80A0-9601CEE4D42E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926343" y="1521878"/>
            <a:ext cx="2289397" cy="51063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2802;p94">
            <a:extLst>
              <a:ext uri="{FF2B5EF4-FFF2-40B4-BE49-F238E27FC236}">
                <a16:creationId xmlns:a16="http://schemas.microsoft.com/office/drawing/2014/main" id="{FE9678CA-EDF7-4EBE-9703-D7B106AECBCE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6725587" y="1570767"/>
            <a:ext cx="2492154" cy="3003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" name="Google Shape;2829;p94">
            <a:extLst>
              <a:ext uri="{FF2B5EF4-FFF2-40B4-BE49-F238E27FC236}">
                <a16:creationId xmlns:a16="http://schemas.microsoft.com/office/drawing/2014/main" id="{4C77747E-B18D-4A2B-BA4F-6DC51DACDF20}"/>
              </a:ext>
            </a:extLst>
          </p:cNvPr>
          <p:cNvGrpSpPr/>
          <p:nvPr/>
        </p:nvGrpSpPr>
        <p:grpSpPr>
          <a:xfrm>
            <a:off x="1779818" y="1256844"/>
            <a:ext cx="738531" cy="687909"/>
            <a:chOff x="3385734" y="2233242"/>
            <a:chExt cx="340504" cy="319542"/>
          </a:xfrm>
        </p:grpSpPr>
        <p:sp>
          <p:nvSpPr>
            <p:cNvPr id="63" name="Google Shape;2830;p94">
              <a:extLst>
                <a:ext uri="{FF2B5EF4-FFF2-40B4-BE49-F238E27FC236}">
                  <a16:creationId xmlns:a16="http://schemas.microsoft.com/office/drawing/2014/main" id="{F538E3A9-5C7B-406B-80D1-B9EEBFF33FF0}"/>
                </a:ext>
              </a:extLst>
            </p:cNvPr>
            <p:cNvSpPr/>
            <p:nvPr/>
          </p:nvSpPr>
          <p:spPr>
            <a:xfrm>
              <a:off x="3385734" y="2233242"/>
              <a:ext cx="340504" cy="319542"/>
            </a:xfrm>
            <a:custGeom>
              <a:avLst/>
              <a:gdLst/>
              <a:ahLst/>
              <a:cxnLst/>
              <a:rect l="l" t="t" r="r" b="b"/>
              <a:pathLst>
                <a:path w="10122" h="9289" extrusionOk="0">
                  <a:moveTo>
                    <a:pt x="9574" y="310"/>
                  </a:moveTo>
                  <a:cubicBezTo>
                    <a:pt x="9717" y="310"/>
                    <a:pt x="9812" y="406"/>
                    <a:pt x="9812" y="549"/>
                  </a:cubicBezTo>
                  <a:lnTo>
                    <a:pt x="9812" y="5669"/>
                  </a:lnTo>
                  <a:lnTo>
                    <a:pt x="8622" y="5669"/>
                  </a:lnTo>
                  <a:cubicBezTo>
                    <a:pt x="8550" y="5669"/>
                    <a:pt x="8479" y="5740"/>
                    <a:pt x="8479" y="5812"/>
                  </a:cubicBezTo>
                  <a:cubicBezTo>
                    <a:pt x="8479" y="5907"/>
                    <a:pt x="8550" y="5978"/>
                    <a:pt x="8622" y="5978"/>
                  </a:cubicBezTo>
                  <a:lnTo>
                    <a:pt x="9812" y="5978"/>
                  </a:lnTo>
                  <a:lnTo>
                    <a:pt x="9812" y="6455"/>
                  </a:lnTo>
                  <a:cubicBezTo>
                    <a:pt x="9812" y="6597"/>
                    <a:pt x="9717" y="6717"/>
                    <a:pt x="9574" y="6717"/>
                  </a:cubicBezTo>
                  <a:lnTo>
                    <a:pt x="549" y="6717"/>
                  </a:lnTo>
                  <a:cubicBezTo>
                    <a:pt x="406" y="6717"/>
                    <a:pt x="287" y="6597"/>
                    <a:pt x="287" y="6455"/>
                  </a:cubicBezTo>
                  <a:lnTo>
                    <a:pt x="287" y="5978"/>
                  </a:lnTo>
                  <a:lnTo>
                    <a:pt x="7979" y="5978"/>
                  </a:lnTo>
                  <a:cubicBezTo>
                    <a:pt x="8050" y="5978"/>
                    <a:pt x="8122" y="5907"/>
                    <a:pt x="8122" y="5812"/>
                  </a:cubicBezTo>
                  <a:cubicBezTo>
                    <a:pt x="8122" y="5740"/>
                    <a:pt x="8050" y="5669"/>
                    <a:pt x="7979" y="5669"/>
                  </a:cubicBezTo>
                  <a:lnTo>
                    <a:pt x="6216" y="5669"/>
                  </a:lnTo>
                  <a:lnTo>
                    <a:pt x="6216" y="310"/>
                  </a:lnTo>
                  <a:close/>
                  <a:moveTo>
                    <a:pt x="5335" y="7002"/>
                  </a:moveTo>
                  <a:lnTo>
                    <a:pt x="5335" y="7193"/>
                  </a:lnTo>
                  <a:cubicBezTo>
                    <a:pt x="5335" y="7360"/>
                    <a:pt x="5216" y="7479"/>
                    <a:pt x="5049" y="7479"/>
                  </a:cubicBezTo>
                  <a:cubicBezTo>
                    <a:pt x="4907" y="7479"/>
                    <a:pt x="4764" y="7360"/>
                    <a:pt x="4764" y="7193"/>
                  </a:cubicBezTo>
                  <a:lnTo>
                    <a:pt x="4764" y="7002"/>
                  </a:lnTo>
                  <a:close/>
                  <a:moveTo>
                    <a:pt x="6073" y="7002"/>
                  </a:moveTo>
                  <a:lnTo>
                    <a:pt x="6169" y="8241"/>
                  </a:lnTo>
                  <a:lnTo>
                    <a:pt x="3954" y="8241"/>
                  </a:lnTo>
                  <a:lnTo>
                    <a:pt x="4049" y="7002"/>
                  </a:lnTo>
                  <a:lnTo>
                    <a:pt x="4478" y="7002"/>
                  </a:lnTo>
                  <a:lnTo>
                    <a:pt x="4478" y="7193"/>
                  </a:lnTo>
                  <a:cubicBezTo>
                    <a:pt x="4478" y="7526"/>
                    <a:pt x="4740" y="7788"/>
                    <a:pt x="5049" y="7788"/>
                  </a:cubicBezTo>
                  <a:cubicBezTo>
                    <a:pt x="5383" y="7788"/>
                    <a:pt x="5645" y="7526"/>
                    <a:pt x="5645" y="7193"/>
                  </a:cubicBezTo>
                  <a:lnTo>
                    <a:pt x="5645" y="7002"/>
                  </a:lnTo>
                  <a:close/>
                  <a:moveTo>
                    <a:pt x="6859" y="8526"/>
                  </a:moveTo>
                  <a:cubicBezTo>
                    <a:pt x="6883" y="8526"/>
                    <a:pt x="6907" y="8550"/>
                    <a:pt x="6907" y="8574"/>
                  </a:cubicBezTo>
                  <a:lnTo>
                    <a:pt x="6907" y="8955"/>
                  </a:lnTo>
                  <a:cubicBezTo>
                    <a:pt x="6907" y="8979"/>
                    <a:pt x="6883" y="9003"/>
                    <a:pt x="6859" y="9003"/>
                  </a:cubicBezTo>
                  <a:lnTo>
                    <a:pt x="3263" y="9003"/>
                  </a:lnTo>
                  <a:cubicBezTo>
                    <a:pt x="3240" y="9003"/>
                    <a:pt x="3216" y="8979"/>
                    <a:pt x="3216" y="8955"/>
                  </a:cubicBezTo>
                  <a:lnTo>
                    <a:pt x="3216" y="8574"/>
                  </a:lnTo>
                  <a:cubicBezTo>
                    <a:pt x="3216" y="8550"/>
                    <a:pt x="3240" y="8526"/>
                    <a:pt x="3263" y="8526"/>
                  </a:cubicBezTo>
                  <a:close/>
                  <a:moveTo>
                    <a:pt x="549" y="1"/>
                  </a:moveTo>
                  <a:cubicBezTo>
                    <a:pt x="239" y="1"/>
                    <a:pt x="1" y="239"/>
                    <a:pt x="1" y="549"/>
                  </a:cubicBezTo>
                  <a:lnTo>
                    <a:pt x="1" y="1477"/>
                  </a:lnTo>
                  <a:cubicBezTo>
                    <a:pt x="1" y="1573"/>
                    <a:pt x="72" y="1644"/>
                    <a:pt x="144" y="1644"/>
                  </a:cubicBezTo>
                  <a:cubicBezTo>
                    <a:pt x="215" y="1644"/>
                    <a:pt x="287" y="1573"/>
                    <a:pt x="287" y="1477"/>
                  </a:cubicBezTo>
                  <a:lnTo>
                    <a:pt x="287" y="549"/>
                  </a:lnTo>
                  <a:cubicBezTo>
                    <a:pt x="287" y="406"/>
                    <a:pt x="406" y="310"/>
                    <a:pt x="549" y="310"/>
                  </a:cubicBezTo>
                  <a:lnTo>
                    <a:pt x="5907" y="310"/>
                  </a:lnTo>
                  <a:lnTo>
                    <a:pt x="5907" y="5669"/>
                  </a:lnTo>
                  <a:lnTo>
                    <a:pt x="287" y="5669"/>
                  </a:lnTo>
                  <a:lnTo>
                    <a:pt x="287" y="2144"/>
                  </a:lnTo>
                  <a:cubicBezTo>
                    <a:pt x="287" y="2049"/>
                    <a:pt x="239" y="2001"/>
                    <a:pt x="144" y="2001"/>
                  </a:cubicBezTo>
                  <a:cubicBezTo>
                    <a:pt x="72" y="2001"/>
                    <a:pt x="1" y="2049"/>
                    <a:pt x="1" y="2144"/>
                  </a:cubicBezTo>
                  <a:lnTo>
                    <a:pt x="1" y="6455"/>
                  </a:lnTo>
                  <a:cubicBezTo>
                    <a:pt x="1" y="6764"/>
                    <a:pt x="239" y="7002"/>
                    <a:pt x="549" y="7002"/>
                  </a:cubicBezTo>
                  <a:lnTo>
                    <a:pt x="3763" y="7002"/>
                  </a:lnTo>
                  <a:lnTo>
                    <a:pt x="3644" y="8241"/>
                  </a:lnTo>
                  <a:lnTo>
                    <a:pt x="3263" y="8241"/>
                  </a:lnTo>
                  <a:cubicBezTo>
                    <a:pt x="3073" y="8241"/>
                    <a:pt x="2930" y="8384"/>
                    <a:pt x="2930" y="8574"/>
                  </a:cubicBezTo>
                  <a:lnTo>
                    <a:pt x="2930" y="8955"/>
                  </a:lnTo>
                  <a:cubicBezTo>
                    <a:pt x="2930" y="9146"/>
                    <a:pt x="3073" y="9288"/>
                    <a:pt x="3263" y="9288"/>
                  </a:cubicBezTo>
                  <a:lnTo>
                    <a:pt x="6859" y="9288"/>
                  </a:lnTo>
                  <a:cubicBezTo>
                    <a:pt x="7050" y="9288"/>
                    <a:pt x="7193" y="9146"/>
                    <a:pt x="7193" y="8955"/>
                  </a:cubicBezTo>
                  <a:lnTo>
                    <a:pt x="7193" y="8574"/>
                  </a:lnTo>
                  <a:cubicBezTo>
                    <a:pt x="7193" y="8384"/>
                    <a:pt x="7050" y="8241"/>
                    <a:pt x="6859" y="8241"/>
                  </a:cubicBezTo>
                  <a:lnTo>
                    <a:pt x="6478" y="8241"/>
                  </a:lnTo>
                  <a:lnTo>
                    <a:pt x="6359" y="7002"/>
                  </a:lnTo>
                  <a:lnTo>
                    <a:pt x="9574" y="7002"/>
                  </a:lnTo>
                  <a:cubicBezTo>
                    <a:pt x="9860" y="7002"/>
                    <a:pt x="10122" y="6764"/>
                    <a:pt x="10122" y="6455"/>
                  </a:cubicBezTo>
                  <a:lnTo>
                    <a:pt x="10122" y="549"/>
                  </a:lnTo>
                  <a:cubicBezTo>
                    <a:pt x="10122" y="239"/>
                    <a:pt x="9884" y="1"/>
                    <a:pt x="9574" y="1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2831;p94">
              <a:extLst>
                <a:ext uri="{FF2B5EF4-FFF2-40B4-BE49-F238E27FC236}">
                  <a16:creationId xmlns:a16="http://schemas.microsoft.com/office/drawing/2014/main" id="{6A25AEAC-89F0-49CB-B7BE-42F11987AD9D}"/>
                </a:ext>
              </a:extLst>
            </p:cNvPr>
            <p:cNvSpPr/>
            <p:nvPr/>
          </p:nvSpPr>
          <p:spPr>
            <a:xfrm>
              <a:off x="3420989" y="2296022"/>
              <a:ext cx="143441" cy="113382"/>
            </a:xfrm>
            <a:custGeom>
              <a:avLst/>
              <a:gdLst/>
              <a:ahLst/>
              <a:cxnLst/>
              <a:rect l="l" t="t" r="r" b="b"/>
              <a:pathLst>
                <a:path w="4264" h="3296" extrusionOk="0">
                  <a:moveTo>
                    <a:pt x="3897" y="0"/>
                  </a:moveTo>
                  <a:cubicBezTo>
                    <a:pt x="3848" y="0"/>
                    <a:pt x="3805" y="22"/>
                    <a:pt x="3787" y="57"/>
                  </a:cubicBezTo>
                  <a:lnTo>
                    <a:pt x="2835" y="1176"/>
                  </a:lnTo>
                  <a:lnTo>
                    <a:pt x="2596" y="986"/>
                  </a:lnTo>
                  <a:cubicBezTo>
                    <a:pt x="2573" y="962"/>
                    <a:pt x="2537" y="950"/>
                    <a:pt x="2501" y="950"/>
                  </a:cubicBezTo>
                  <a:cubicBezTo>
                    <a:pt x="2465" y="950"/>
                    <a:pt x="2430" y="962"/>
                    <a:pt x="2406" y="986"/>
                  </a:cubicBezTo>
                  <a:lnTo>
                    <a:pt x="1811" y="1629"/>
                  </a:lnTo>
                  <a:lnTo>
                    <a:pt x="1096" y="1367"/>
                  </a:lnTo>
                  <a:cubicBezTo>
                    <a:pt x="1084" y="1355"/>
                    <a:pt x="1066" y="1349"/>
                    <a:pt x="1045" y="1349"/>
                  </a:cubicBezTo>
                  <a:cubicBezTo>
                    <a:pt x="1025" y="1349"/>
                    <a:pt x="1001" y="1355"/>
                    <a:pt x="977" y="1367"/>
                  </a:cubicBezTo>
                  <a:lnTo>
                    <a:pt x="286" y="1772"/>
                  </a:lnTo>
                  <a:lnTo>
                    <a:pt x="286" y="462"/>
                  </a:lnTo>
                  <a:cubicBezTo>
                    <a:pt x="286" y="391"/>
                    <a:pt x="239" y="319"/>
                    <a:pt x="144" y="319"/>
                  </a:cubicBezTo>
                  <a:cubicBezTo>
                    <a:pt x="72" y="319"/>
                    <a:pt x="1" y="391"/>
                    <a:pt x="1" y="462"/>
                  </a:cubicBezTo>
                  <a:lnTo>
                    <a:pt x="1" y="3153"/>
                  </a:lnTo>
                  <a:cubicBezTo>
                    <a:pt x="1" y="3225"/>
                    <a:pt x="72" y="3296"/>
                    <a:pt x="144" y="3296"/>
                  </a:cubicBezTo>
                  <a:lnTo>
                    <a:pt x="4121" y="3296"/>
                  </a:lnTo>
                  <a:cubicBezTo>
                    <a:pt x="4192" y="3296"/>
                    <a:pt x="4263" y="3225"/>
                    <a:pt x="4263" y="3153"/>
                  </a:cubicBezTo>
                  <a:cubicBezTo>
                    <a:pt x="4263" y="3082"/>
                    <a:pt x="4216" y="3010"/>
                    <a:pt x="4121" y="3010"/>
                  </a:cubicBezTo>
                  <a:lnTo>
                    <a:pt x="4049" y="3010"/>
                  </a:lnTo>
                  <a:lnTo>
                    <a:pt x="4049" y="2200"/>
                  </a:lnTo>
                  <a:cubicBezTo>
                    <a:pt x="4049" y="2105"/>
                    <a:pt x="3978" y="2034"/>
                    <a:pt x="3906" y="2034"/>
                  </a:cubicBezTo>
                  <a:cubicBezTo>
                    <a:pt x="3811" y="2034"/>
                    <a:pt x="3739" y="2105"/>
                    <a:pt x="3739" y="2200"/>
                  </a:cubicBezTo>
                  <a:lnTo>
                    <a:pt x="3739" y="3010"/>
                  </a:lnTo>
                  <a:lnTo>
                    <a:pt x="3382" y="3010"/>
                  </a:lnTo>
                  <a:lnTo>
                    <a:pt x="3382" y="2891"/>
                  </a:lnTo>
                  <a:cubicBezTo>
                    <a:pt x="3382" y="2820"/>
                    <a:pt x="3311" y="2748"/>
                    <a:pt x="3239" y="2748"/>
                  </a:cubicBezTo>
                  <a:cubicBezTo>
                    <a:pt x="3144" y="2748"/>
                    <a:pt x="3073" y="2796"/>
                    <a:pt x="3073" y="2891"/>
                  </a:cubicBezTo>
                  <a:lnTo>
                    <a:pt x="3073" y="3010"/>
                  </a:lnTo>
                  <a:lnTo>
                    <a:pt x="2573" y="3010"/>
                  </a:lnTo>
                  <a:lnTo>
                    <a:pt x="2573" y="2891"/>
                  </a:lnTo>
                  <a:cubicBezTo>
                    <a:pt x="2573" y="2820"/>
                    <a:pt x="2525" y="2748"/>
                    <a:pt x="2430" y="2748"/>
                  </a:cubicBezTo>
                  <a:cubicBezTo>
                    <a:pt x="2358" y="2748"/>
                    <a:pt x="2287" y="2796"/>
                    <a:pt x="2287" y="2891"/>
                  </a:cubicBezTo>
                  <a:lnTo>
                    <a:pt x="2287" y="3010"/>
                  </a:lnTo>
                  <a:lnTo>
                    <a:pt x="1787" y="3010"/>
                  </a:lnTo>
                  <a:lnTo>
                    <a:pt x="1787" y="2891"/>
                  </a:lnTo>
                  <a:cubicBezTo>
                    <a:pt x="1787" y="2820"/>
                    <a:pt x="1715" y="2748"/>
                    <a:pt x="1644" y="2748"/>
                  </a:cubicBezTo>
                  <a:cubicBezTo>
                    <a:pt x="1549" y="2748"/>
                    <a:pt x="1501" y="2796"/>
                    <a:pt x="1501" y="2891"/>
                  </a:cubicBezTo>
                  <a:lnTo>
                    <a:pt x="1501" y="3010"/>
                  </a:lnTo>
                  <a:lnTo>
                    <a:pt x="1001" y="3010"/>
                  </a:lnTo>
                  <a:lnTo>
                    <a:pt x="1001" y="2891"/>
                  </a:lnTo>
                  <a:cubicBezTo>
                    <a:pt x="1001" y="2820"/>
                    <a:pt x="929" y="2748"/>
                    <a:pt x="834" y="2748"/>
                  </a:cubicBezTo>
                  <a:cubicBezTo>
                    <a:pt x="763" y="2748"/>
                    <a:pt x="691" y="2796"/>
                    <a:pt x="691" y="2891"/>
                  </a:cubicBezTo>
                  <a:lnTo>
                    <a:pt x="691" y="3010"/>
                  </a:lnTo>
                  <a:lnTo>
                    <a:pt x="286" y="3010"/>
                  </a:lnTo>
                  <a:lnTo>
                    <a:pt x="286" y="2105"/>
                  </a:lnTo>
                  <a:lnTo>
                    <a:pt x="1048" y="1653"/>
                  </a:lnTo>
                  <a:lnTo>
                    <a:pt x="1811" y="1962"/>
                  </a:lnTo>
                  <a:cubicBezTo>
                    <a:pt x="1823" y="1969"/>
                    <a:pt x="1838" y="1972"/>
                    <a:pt x="1853" y="1972"/>
                  </a:cubicBezTo>
                  <a:cubicBezTo>
                    <a:pt x="1893" y="1972"/>
                    <a:pt x="1936" y="1950"/>
                    <a:pt x="1953" y="1915"/>
                  </a:cubicBezTo>
                  <a:lnTo>
                    <a:pt x="2525" y="1296"/>
                  </a:lnTo>
                  <a:lnTo>
                    <a:pt x="2763" y="1486"/>
                  </a:lnTo>
                  <a:cubicBezTo>
                    <a:pt x="2795" y="1518"/>
                    <a:pt x="2828" y="1531"/>
                    <a:pt x="2860" y="1531"/>
                  </a:cubicBezTo>
                  <a:cubicBezTo>
                    <a:pt x="2899" y="1531"/>
                    <a:pt x="2938" y="1512"/>
                    <a:pt x="2977" y="1486"/>
                  </a:cubicBezTo>
                  <a:lnTo>
                    <a:pt x="3739" y="557"/>
                  </a:lnTo>
                  <a:lnTo>
                    <a:pt x="3739" y="1534"/>
                  </a:lnTo>
                  <a:cubicBezTo>
                    <a:pt x="3739" y="1629"/>
                    <a:pt x="3811" y="1677"/>
                    <a:pt x="3882" y="1677"/>
                  </a:cubicBezTo>
                  <a:cubicBezTo>
                    <a:pt x="3978" y="1677"/>
                    <a:pt x="4049" y="1629"/>
                    <a:pt x="4049" y="1534"/>
                  </a:cubicBezTo>
                  <a:lnTo>
                    <a:pt x="4049" y="152"/>
                  </a:lnTo>
                  <a:cubicBezTo>
                    <a:pt x="4049" y="81"/>
                    <a:pt x="4001" y="33"/>
                    <a:pt x="3954" y="10"/>
                  </a:cubicBezTo>
                  <a:cubicBezTo>
                    <a:pt x="3935" y="3"/>
                    <a:pt x="3916" y="0"/>
                    <a:pt x="389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2832;p94">
              <a:extLst>
                <a:ext uri="{FF2B5EF4-FFF2-40B4-BE49-F238E27FC236}">
                  <a16:creationId xmlns:a16="http://schemas.microsoft.com/office/drawing/2014/main" id="{3504136F-174E-465D-95D8-13EE2C34474F}"/>
                </a:ext>
              </a:extLst>
            </p:cNvPr>
            <p:cNvSpPr/>
            <p:nvPr/>
          </p:nvSpPr>
          <p:spPr>
            <a:xfrm>
              <a:off x="3451433" y="2319276"/>
              <a:ext cx="9655" cy="13966"/>
            </a:xfrm>
            <a:custGeom>
              <a:avLst/>
              <a:gdLst/>
              <a:ahLst/>
              <a:cxnLst/>
              <a:rect l="l" t="t" r="r" b="b"/>
              <a:pathLst>
                <a:path w="287" h="406" extrusionOk="0">
                  <a:moveTo>
                    <a:pt x="143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262"/>
                  </a:lnTo>
                  <a:cubicBezTo>
                    <a:pt x="1" y="358"/>
                    <a:pt x="72" y="405"/>
                    <a:pt x="143" y="405"/>
                  </a:cubicBezTo>
                  <a:cubicBezTo>
                    <a:pt x="239" y="405"/>
                    <a:pt x="286" y="358"/>
                    <a:pt x="286" y="262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2833;p94">
              <a:extLst>
                <a:ext uri="{FF2B5EF4-FFF2-40B4-BE49-F238E27FC236}">
                  <a16:creationId xmlns:a16="http://schemas.microsoft.com/office/drawing/2014/main" id="{1A03FD0C-7738-4A35-B44B-4D9C0E75CBAB}"/>
                </a:ext>
              </a:extLst>
            </p:cNvPr>
            <p:cNvSpPr/>
            <p:nvPr/>
          </p:nvSpPr>
          <p:spPr>
            <a:xfrm>
              <a:off x="3500312" y="2305344"/>
              <a:ext cx="10428" cy="13966"/>
            </a:xfrm>
            <a:custGeom>
              <a:avLst/>
              <a:gdLst/>
              <a:ahLst/>
              <a:cxnLst/>
              <a:rect l="l" t="t" r="r" b="b"/>
              <a:pathLst>
                <a:path w="310" h="406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lnTo>
                    <a:pt x="0" y="262"/>
                  </a:lnTo>
                  <a:cubicBezTo>
                    <a:pt x="0" y="334"/>
                    <a:pt x="72" y="405"/>
                    <a:pt x="143" y="405"/>
                  </a:cubicBezTo>
                  <a:cubicBezTo>
                    <a:pt x="238" y="405"/>
                    <a:pt x="310" y="334"/>
                    <a:pt x="310" y="262"/>
                  </a:cubicBezTo>
                  <a:lnTo>
                    <a:pt x="310" y="143"/>
                  </a:lnTo>
                  <a:cubicBezTo>
                    <a:pt x="310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2834;p94">
              <a:extLst>
                <a:ext uri="{FF2B5EF4-FFF2-40B4-BE49-F238E27FC236}">
                  <a16:creationId xmlns:a16="http://schemas.microsoft.com/office/drawing/2014/main" id="{66009B1B-C6FD-49B8-8022-7BA95FBA9273}"/>
                </a:ext>
              </a:extLst>
            </p:cNvPr>
            <p:cNvSpPr/>
            <p:nvPr/>
          </p:nvSpPr>
          <p:spPr>
            <a:xfrm>
              <a:off x="3546769" y="2275038"/>
              <a:ext cx="10462" cy="13966"/>
            </a:xfrm>
            <a:custGeom>
              <a:avLst/>
              <a:gdLst/>
              <a:ahLst/>
              <a:cxnLst/>
              <a:rect l="l" t="t" r="r" b="b"/>
              <a:pathLst>
                <a:path w="311" h="406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239"/>
                  </a:lnTo>
                  <a:cubicBezTo>
                    <a:pt x="0" y="334"/>
                    <a:pt x="72" y="405"/>
                    <a:pt x="167" y="405"/>
                  </a:cubicBezTo>
                  <a:cubicBezTo>
                    <a:pt x="239" y="405"/>
                    <a:pt x="310" y="334"/>
                    <a:pt x="310" y="239"/>
                  </a:cubicBezTo>
                  <a:lnTo>
                    <a:pt x="310" y="143"/>
                  </a:lnTo>
                  <a:cubicBezTo>
                    <a:pt x="310" y="48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2835;p94">
              <a:extLst>
                <a:ext uri="{FF2B5EF4-FFF2-40B4-BE49-F238E27FC236}">
                  <a16:creationId xmlns:a16="http://schemas.microsoft.com/office/drawing/2014/main" id="{842A40FB-E85F-45B5-A562-0F31875BC8DD}"/>
                </a:ext>
              </a:extLst>
            </p:cNvPr>
            <p:cNvSpPr/>
            <p:nvPr/>
          </p:nvSpPr>
          <p:spPr>
            <a:xfrm>
              <a:off x="3420989" y="2260280"/>
              <a:ext cx="27282" cy="9873"/>
            </a:xfrm>
            <a:custGeom>
              <a:avLst/>
              <a:gdLst/>
              <a:ahLst/>
              <a:cxnLst/>
              <a:rect l="l" t="t" r="r" b="b"/>
              <a:pathLst>
                <a:path w="811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287"/>
                    <a:pt x="144" y="287"/>
                  </a:cubicBezTo>
                  <a:lnTo>
                    <a:pt x="667" y="287"/>
                  </a:lnTo>
                  <a:cubicBezTo>
                    <a:pt x="739" y="287"/>
                    <a:pt x="810" y="239"/>
                    <a:pt x="810" y="144"/>
                  </a:cubicBezTo>
                  <a:cubicBezTo>
                    <a:pt x="810" y="72"/>
                    <a:pt x="739" y="1"/>
                    <a:pt x="66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2836;p94">
              <a:extLst>
                <a:ext uri="{FF2B5EF4-FFF2-40B4-BE49-F238E27FC236}">
                  <a16:creationId xmlns:a16="http://schemas.microsoft.com/office/drawing/2014/main" id="{543973E7-B229-4280-95BA-F224FDE6583D}"/>
                </a:ext>
              </a:extLst>
            </p:cNvPr>
            <p:cNvSpPr/>
            <p:nvPr/>
          </p:nvSpPr>
          <p:spPr>
            <a:xfrm>
              <a:off x="3420989" y="2279131"/>
              <a:ext cx="47298" cy="10698"/>
            </a:xfrm>
            <a:custGeom>
              <a:avLst/>
              <a:gdLst/>
              <a:ahLst/>
              <a:cxnLst/>
              <a:rect l="l" t="t" r="r" b="b"/>
              <a:pathLst>
                <a:path w="1406" h="311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1239" y="310"/>
                  </a:lnTo>
                  <a:cubicBezTo>
                    <a:pt x="1334" y="310"/>
                    <a:pt x="1406" y="239"/>
                    <a:pt x="1406" y="143"/>
                  </a:cubicBezTo>
                  <a:cubicBezTo>
                    <a:pt x="1406" y="72"/>
                    <a:pt x="1334" y="0"/>
                    <a:pt x="1239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2837;p94">
              <a:extLst>
                <a:ext uri="{FF2B5EF4-FFF2-40B4-BE49-F238E27FC236}">
                  <a16:creationId xmlns:a16="http://schemas.microsoft.com/office/drawing/2014/main" id="{41575783-12EF-40FC-B478-EC50906BBB87}"/>
                </a:ext>
              </a:extLst>
            </p:cNvPr>
            <p:cNvSpPr/>
            <p:nvPr/>
          </p:nvSpPr>
          <p:spPr>
            <a:xfrm>
              <a:off x="3640490" y="2276689"/>
              <a:ext cx="31285" cy="54077"/>
            </a:xfrm>
            <a:custGeom>
              <a:avLst/>
              <a:gdLst/>
              <a:ahLst/>
              <a:cxnLst/>
              <a:rect l="l" t="t" r="r" b="b"/>
              <a:pathLst>
                <a:path w="930" h="1572" extrusionOk="0">
                  <a:moveTo>
                    <a:pt x="453" y="0"/>
                  </a:moveTo>
                  <a:cubicBezTo>
                    <a:pt x="382" y="0"/>
                    <a:pt x="310" y="48"/>
                    <a:pt x="310" y="143"/>
                  </a:cubicBezTo>
                  <a:lnTo>
                    <a:pt x="310" y="167"/>
                  </a:lnTo>
                  <a:cubicBezTo>
                    <a:pt x="144" y="214"/>
                    <a:pt x="1" y="357"/>
                    <a:pt x="1" y="548"/>
                  </a:cubicBezTo>
                  <a:cubicBezTo>
                    <a:pt x="1" y="762"/>
                    <a:pt x="167" y="929"/>
                    <a:pt x="382" y="929"/>
                  </a:cubicBezTo>
                  <a:lnTo>
                    <a:pt x="525" y="929"/>
                  </a:lnTo>
                  <a:cubicBezTo>
                    <a:pt x="572" y="929"/>
                    <a:pt x="620" y="976"/>
                    <a:pt x="620" y="1024"/>
                  </a:cubicBezTo>
                  <a:cubicBezTo>
                    <a:pt x="620" y="1072"/>
                    <a:pt x="572" y="1119"/>
                    <a:pt x="525" y="1119"/>
                  </a:cubicBezTo>
                  <a:lnTo>
                    <a:pt x="382" y="1119"/>
                  </a:lnTo>
                  <a:cubicBezTo>
                    <a:pt x="358" y="1119"/>
                    <a:pt x="310" y="1095"/>
                    <a:pt x="310" y="1048"/>
                  </a:cubicBezTo>
                  <a:cubicBezTo>
                    <a:pt x="293" y="994"/>
                    <a:pt x="234" y="967"/>
                    <a:pt x="176" y="967"/>
                  </a:cubicBezTo>
                  <a:cubicBezTo>
                    <a:pt x="157" y="967"/>
                    <a:pt x="138" y="970"/>
                    <a:pt x="120" y="976"/>
                  </a:cubicBezTo>
                  <a:cubicBezTo>
                    <a:pt x="48" y="1024"/>
                    <a:pt x="1" y="1095"/>
                    <a:pt x="48" y="1167"/>
                  </a:cubicBezTo>
                  <a:cubicBezTo>
                    <a:pt x="96" y="1286"/>
                    <a:pt x="191" y="1381"/>
                    <a:pt x="310" y="1405"/>
                  </a:cubicBezTo>
                  <a:cubicBezTo>
                    <a:pt x="310" y="1500"/>
                    <a:pt x="382" y="1572"/>
                    <a:pt x="453" y="1572"/>
                  </a:cubicBezTo>
                  <a:cubicBezTo>
                    <a:pt x="549" y="1572"/>
                    <a:pt x="620" y="1500"/>
                    <a:pt x="620" y="1405"/>
                  </a:cubicBezTo>
                  <a:cubicBezTo>
                    <a:pt x="787" y="1357"/>
                    <a:pt x="930" y="1215"/>
                    <a:pt x="930" y="1024"/>
                  </a:cubicBezTo>
                  <a:cubicBezTo>
                    <a:pt x="930" y="810"/>
                    <a:pt x="739" y="643"/>
                    <a:pt x="525" y="643"/>
                  </a:cubicBezTo>
                  <a:lnTo>
                    <a:pt x="382" y="643"/>
                  </a:lnTo>
                  <a:cubicBezTo>
                    <a:pt x="334" y="643"/>
                    <a:pt x="310" y="595"/>
                    <a:pt x="310" y="548"/>
                  </a:cubicBezTo>
                  <a:cubicBezTo>
                    <a:pt x="310" y="500"/>
                    <a:pt x="334" y="453"/>
                    <a:pt x="382" y="453"/>
                  </a:cubicBezTo>
                  <a:lnTo>
                    <a:pt x="525" y="453"/>
                  </a:lnTo>
                  <a:cubicBezTo>
                    <a:pt x="572" y="453"/>
                    <a:pt x="596" y="476"/>
                    <a:pt x="620" y="500"/>
                  </a:cubicBezTo>
                  <a:cubicBezTo>
                    <a:pt x="635" y="546"/>
                    <a:pt x="681" y="573"/>
                    <a:pt x="730" y="573"/>
                  </a:cubicBezTo>
                  <a:cubicBezTo>
                    <a:pt x="757" y="573"/>
                    <a:pt x="785" y="565"/>
                    <a:pt x="810" y="548"/>
                  </a:cubicBezTo>
                  <a:cubicBezTo>
                    <a:pt x="882" y="500"/>
                    <a:pt x="906" y="405"/>
                    <a:pt x="858" y="333"/>
                  </a:cubicBezTo>
                  <a:cubicBezTo>
                    <a:pt x="787" y="238"/>
                    <a:pt x="715" y="191"/>
                    <a:pt x="620" y="167"/>
                  </a:cubicBezTo>
                  <a:lnTo>
                    <a:pt x="620" y="143"/>
                  </a:lnTo>
                  <a:cubicBezTo>
                    <a:pt x="620" y="48"/>
                    <a:pt x="549" y="0"/>
                    <a:pt x="453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2838;p94">
              <a:extLst>
                <a:ext uri="{FF2B5EF4-FFF2-40B4-BE49-F238E27FC236}">
                  <a16:creationId xmlns:a16="http://schemas.microsoft.com/office/drawing/2014/main" id="{6F0CCC03-3E72-49CA-80F0-A626E2390658}"/>
                </a:ext>
              </a:extLst>
            </p:cNvPr>
            <p:cNvSpPr/>
            <p:nvPr/>
          </p:nvSpPr>
          <p:spPr>
            <a:xfrm>
              <a:off x="3614049" y="2260280"/>
              <a:ext cx="84167" cy="86069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239" y="287"/>
                  </a:moveTo>
                  <a:cubicBezTo>
                    <a:pt x="1763" y="287"/>
                    <a:pt x="2216" y="715"/>
                    <a:pt x="2216" y="1263"/>
                  </a:cubicBezTo>
                  <a:cubicBezTo>
                    <a:pt x="2216" y="1787"/>
                    <a:pt x="1787" y="2215"/>
                    <a:pt x="1239" y="2215"/>
                  </a:cubicBezTo>
                  <a:cubicBezTo>
                    <a:pt x="715" y="2215"/>
                    <a:pt x="287" y="1787"/>
                    <a:pt x="287" y="1263"/>
                  </a:cubicBezTo>
                  <a:cubicBezTo>
                    <a:pt x="287" y="715"/>
                    <a:pt x="715" y="287"/>
                    <a:pt x="1239" y="287"/>
                  </a:cubicBezTo>
                  <a:close/>
                  <a:moveTo>
                    <a:pt x="1239" y="1"/>
                  </a:moveTo>
                  <a:cubicBezTo>
                    <a:pt x="549" y="1"/>
                    <a:pt x="1" y="548"/>
                    <a:pt x="1" y="1239"/>
                  </a:cubicBezTo>
                  <a:cubicBezTo>
                    <a:pt x="1" y="1954"/>
                    <a:pt x="549" y="2501"/>
                    <a:pt x="1239" y="2501"/>
                  </a:cubicBezTo>
                  <a:cubicBezTo>
                    <a:pt x="1930" y="2501"/>
                    <a:pt x="2501" y="1954"/>
                    <a:pt x="2501" y="1239"/>
                  </a:cubicBezTo>
                  <a:cubicBezTo>
                    <a:pt x="2501" y="572"/>
                    <a:pt x="1930" y="1"/>
                    <a:pt x="1239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2839;p94">
              <a:extLst>
                <a:ext uri="{FF2B5EF4-FFF2-40B4-BE49-F238E27FC236}">
                  <a16:creationId xmlns:a16="http://schemas.microsoft.com/office/drawing/2014/main" id="{18635451-A733-4CC9-B50F-300CE78CFF2E}"/>
                </a:ext>
              </a:extLst>
            </p:cNvPr>
            <p:cNvSpPr/>
            <p:nvPr/>
          </p:nvSpPr>
          <p:spPr>
            <a:xfrm>
              <a:off x="3610046" y="2358595"/>
              <a:ext cx="45717" cy="10698"/>
            </a:xfrm>
            <a:custGeom>
              <a:avLst/>
              <a:gdLst/>
              <a:ahLst/>
              <a:cxnLst/>
              <a:rect l="l" t="t" r="r" b="b"/>
              <a:pathLst>
                <a:path w="1359" h="311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9"/>
                    <a:pt x="48" y="310"/>
                    <a:pt x="144" y="310"/>
                  </a:cubicBezTo>
                  <a:lnTo>
                    <a:pt x="1215" y="310"/>
                  </a:lnTo>
                  <a:cubicBezTo>
                    <a:pt x="1287" y="310"/>
                    <a:pt x="1358" y="239"/>
                    <a:pt x="1358" y="143"/>
                  </a:cubicBezTo>
                  <a:cubicBezTo>
                    <a:pt x="1358" y="72"/>
                    <a:pt x="1311" y="0"/>
                    <a:pt x="1215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2840;p94">
              <a:extLst>
                <a:ext uri="{FF2B5EF4-FFF2-40B4-BE49-F238E27FC236}">
                  <a16:creationId xmlns:a16="http://schemas.microsoft.com/office/drawing/2014/main" id="{26780036-310A-4D31-A416-A5EB695F5FF5}"/>
                </a:ext>
              </a:extLst>
            </p:cNvPr>
            <p:cNvSpPr/>
            <p:nvPr/>
          </p:nvSpPr>
          <p:spPr>
            <a:xfrm>
              <a:off x="3671742" y="2379063"/>
              <a:ext cx="25667" cy="9873"/>
            </a:xfrm>
            <a:custGeom>
              <a:avLst/>
              <a:gdLst/>
              <a:ahLst/>
              <a:cxnLst/>
              <a:rect l="l" t="t" r="r" b="b"/>
              <a:pathLst>
                <a:path w="763" h="287" extrusionOk="0">
                  <a:moveTo>
                    <a:pt x="143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7"/>
                    <a:pt x="143" y="287"/>
                  </a:cubicBezTo>
                  <a:lnTo>
                    <a:pt x="596" y="287"/>
                  </a:lnTo>
                  <a:cubicBezTo>
                    <a:pt x="691" y="287"/>
                    <a:pt x="763" y="215"/>
                    <a:pt x="763" y="144"/>
                  </a:cubicBezTo>
                  <a:cubicBezTo>
                    <a:pt x="763" y="72"/>
                    <a:pt x="691" y="1"/>
                    <a:pt x="596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2841;p94">
              <a:extLst>
                <a:ext uri="{FF2B5EF4-FFF2-40B4-BE49-F238E27FC236}">
                  <a16:creationId xmlns:a16="http://schemas.microsoft.com/office/drawing/2014/main" id="{76A8C9FE-70F9-46C6-890D-45DD60BFE8B2}"/>
                </a:ext>
              </a:extLst>
            </p:cNvPr>
            <p:cNvSpPr/>
            <p:nvPr/>
          </p:nvSpPr>
          <p:spPr>
            <a:xfrm>
              <a:off x="3610046" y="2379063"/>
              <a:ext cx="28897" cy="9873"/>
            </a:xfrm>
            <a:custGeom>
              <a:avLst/>
              <a:gdLst/>
              <a:ahLst/>
              <a:cxnLst/>
              <a:rect l="l" t="t" r="r" b="b"/>
              <a:pathLst>
                <a:path w="859" h="287" extrusionOk="0">
                  <a:moveTo>
                    <a:pt x="144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7"/>
                    <a:pt x="144" y="287"/>
                  </a:cubicBezTo>
                  <a:lnTo>
                    <a:pt x="715" y="287"/>
                  </a:lnTo>
                  <a:cubicBezTo>
                    <a:pt x="787" y="287"/>
                    <a:pt x="858" y="215"/>
                    <a:pt x="858" y="144"/>
                  </a:cubicBezTo>
                  <a:cubicBezTo>
                    <a:pt x="858" y="72"/>
                    <a:pt x="811" y="1"/>
                    <a:pt x="7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2842;p94">
              <a:extLst>
                <a:ext uri="{FF2B5EF4-FFF2-40B4-BE49-F238E27FC236}">
                  <a16:creationId xmlns:a16="http://schemas.microsoft.com/office/drawing/2014/main" id="{97FED165-3DBA-426F-92BB-B0C3DB516285}"/>
                </a:ext>
              </a:extLst>
            </p:cNvPr>
            <p:cNvSpPr/>
            <p:nvPr/>
          </p:nvSpPr>
          <p:spPr>
            <a:xfrm>
              <a:off x="3646108" y="2379063"/>
              <a:ext cx="19276" cy="9873"/>
            </a:xfrm>
            <a:custGeom>
              <a:avLst/>
              <a:gdLst/>
              <a:ahLst/>
              <a:cxnLst/>
              <a:rect l="l" t="t" r="r" b="b"/>
              <a:pathLst>
                <a:path w="573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429" y="287"/>
                  </a:lnTo>
                  <a:cubicBezTo>
                    <a:pt x="501" y="287"/>
                    <a:pt x="572" y="215"/>
                    <a:pt x="572" y="144"/>
                  </a:cubicBezTo>
                  <a:cubicBezTo>
                    <a:pt x="572" y="72"/>
                    <a:pt x="501" y="1"/>
                    <a:pt x="429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2843;p94">
              <a:extLst>
                <a:ext uri="{FF2B5EF4-FFF2-40B4-BE49-F238E27FC236}">
                  <a16:creationId xmlns:a16="http://schemas.microsoft.com/office/drawing/2014/main" id="{386E4A42-856C-4795-ABCB-63A7928B33C3}"/>
                </a:ext>
              </a:extLst>
            </p:cNvPr>
            <p:cNvSpPr/>
            <p:nvPr/>
          </p:nvSpPr>
          <p:spPr>
            <a:xfrm>
              <a:off x="3610046" y="2398740"/>
              <a:ext cx="86556" cy="10664"/>
            </a:xfrm>
            <a:custGeom>
              <a:avLst/>
              <a:gdLst/>
              <a:ahLst/>
              <a:cxnLst/>
              <a:rect l="l" t="t" r="r" b="b"/>
              <a:pathLst>
                <a:path w="2573" h="310" extrusionOk="0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9"/>
                    <a:pt x="48" y="310"/>
                    <a:pt x="144" y="310"/>
                  </a:cubicBezTo>
                  <a:lnTo>
                    <a:pt x="2430" y="310"/>
                  </a:lnTo>
                  <a:cubicBezTo>
                    <a:pt x="2525" y="310"/>
                    <a:pt x="2573" y="239"/>
                    <a:pt x="2573" y="143"/>
                  </a:cubicBezTo>
                  <a:cubicBezTo>
                    <a:pt x="2573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" name="Google Shape;2818;p94">
            <a:extLst>
              <a:ext uri="{FF2B5EF4-FFF2-40B4-BE49-F238E27FC236}">
                <a16:creationId xmlns:a16="http://schemas.microsoft.com/office/drawing/2014/main" id="{C0241749-B161-4D51-AE4A-9F151E800A9E}"/>
              </a:ext>
            </a:extLst>
          </p:cNvPr>
          <p:cNvGrpSpPr/>
          <p:nvPr/>
        </p:nvGrpSpPr>
        <p:grpSpPr>
          <a:xfrm>
            <a:off x="5591219" y="1226258"/>
            <a:ext cx="738531" cy="731528"/>
            <a:chOff x="4078718" y="2222819"/>
            <a:chExt cx="340504" cy="339803"/>
          </a:xfrm>
        </p:grpSpPr>
        <p:sp>
          <p:nvSpPr>
            <p:cNvPr id="84" name="Google Shape;2819;p94">
              <a:extLst>
                <a:ext uri="{FF2B5EF4-FFF2-40B4-BE49-F238E27FC236}">
                  <a16:creationId xmlns:a16="http://schemas.microsoft.com/office/drawing/2014/main" id="{148574C2-EBD4-4199-9829-8DFDEA9C78B4}"/>
                </a:ext>
              </a:extLst>
            </p:cNvPr>
            <p:cNvSpPr/>
            <p:nvPr/>
          </p:nvSpPr>
          <p:spPr>
            <a:xfrm>
              <a:off x="4267775" y="2311674"/>
              <a:ext cx="17661" cy="13382"/>
            </a:xfrm>
            <a:custGeom>
              <a:avLst/>
              <a:gdLst/>
              <a:ahLst/>
              <a:cxnLst/>
              <a:rect l="l" t="t" r="r" b="b"/>
              <a:pathLst>
                <a:path w="525" h="389" extrusionOk="0">
                  <a:moveTo>
                    <a:pt x="348" y="1"/>
                  </a:moveTo>
                  <a:cubicBezTo>
                    <a:pt x="335" y="1"/>
                    <a:pt x="323" y="3"/>
                    <a:pt x="310" y="7"/>
                  </a:cubicBezTo>
                  <a:lnTo>
                    <a:pt x="96" y="102"/>
                  </a:lnTo>
                  <a:cubicBezTo>
                    <a:pt x="24" y="126"/>
                    <a:pt x="1" y="221"/>
                    <a:pt x="24" y="293"/>
                  </a:cubicBezTo>
                  <a:cubicBezTo>
                    <a:pt x="48" y="340"/>
                    <a:pt x="96" y="388"/>
                    <a:pt x="143" y="388"/>
                  </a:cubicBezTo>
                  <a:cubicBezTo>
                    <a:pt x="167" y="388"/>
                    <a:pt x="191" y="388"/>
                    <a:pt x="215" y="364"/>
                  </a:cubicBezTo>
                  <a:lnTo>
                    <a:pt x="405" y="293"/>
                  </a:lnTo>
                  <a:cubicBezTo>
                    <a:pt x="477" y="269"/>
                    <a:pt x="524" y="174"/>
                    <a:pt x="501" y="102"/>
                  </a:cubicBezTo>
                  <a:cubicBezTo>
                    <a:pt x="461" y="44"/>
                    <a:pt x="406" y="1"/>
                    <a:pt x="34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2820;p94">
              <a:extLst>
                <a:ext uri="{FF2B5EF4-FFF2-40B4-BE49-F238E27FC236}">
                  <a16:creationId xmlns:a16="http://schemas.microsoft.com/office/drawing/2014/main" id="{57E0AF51-B6FC-41BD-911C-FDDBED10DCD6}"/>
                </a:ext>
              </a:extLst>
            </p:cNvPr>
            <p:cNvSpPr/>
            <p:nvPr/>
          </p:nvSpPr>
          <p:spPr>
            <a:xfrm>
              <a:off x="4257347" y="2292719"/>
              <a:ext cx="16080" cy="15927"/>
            </a:xfrm>
            <a:custGeom>
              <a:avLst/>
              <a:gdLst/>
              <a:ahLst/>
              <a:cxnLst/>
              <a:rect l="l" t="t" r="r" b="b"/>
              <a:pathLst>
                <a:path w="478" h="463" extrusionOk="0">
                  <a:moveTo>
                    <a:pt x="298" y="1"/>
                  </a:moveTo>
                  <a:cubicBezTo>
                    <a:pt x="258" y="1"/>
                    <a:pt x="218" y="19"/>
                    <a:pt x="191" y="58"/>
                  </a:cubicBezTo>
                  <a:lnTo>
                    <a:pt x="49" y="225"/>
                  </a:lnTo>
                  <a:cubicBezTo>
                    <a:pt x="1" y="296"/>
                    <a:pt x="25" y="391"/>
                    <a:pt x="96" y="439"/>
                  </a:cubicBezTo>
                  <a:cubicBezTo>
                    <a:pt x="120" y="463"/>
                    <a:pt x="144" y="463"/>
                    <a:pt x="168" y="463"/>
                  </a:cubicBezTo>
                  <a:cubicBezTo>
                    <a:pt x="215" y="463"/>
                    <a:pt x="263" y="439"/>
                    <a:pt x="287" y="415"/>
                  </a:cubicBezTo>
                  <a:lnTo>
                    <a:pt x="430" y="225"/>
                  </a:lnTo>
                  <a:cubicBezTo>
                    <a:pt x="477" y="177"/>
                    <a:pt x="453" y="82"/>
                    <a:pt x="382" y="34"/>
                  </a:cubicBezTo>
                  <a:cubicBezTo>
                    <a:pt x="361" y="13"/>
                    <a:pt x="330" y="1"/>
                    <a:pt x="29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2821;p94">
              <a:extLst>
                <a:ext uri="{FF2B5EF4-FFF2-40B4-BE49-F238E27FC236}">
                  <a16:creationId xmlns:a16="http://schemas.microsoft.com/office/drawing/2014/main" id="{57B8954A-C826-4A9B-B657-89922358B024}"/>
                </a:ext>
              </a:extLst>
            </p:cNvPr>
            <p:cNvSpPr/>
            <p:nvPr/>
          </p:nvSpPr>
          <p:spPr>
            <a:xfrm>
              <a:off x="4271778" y="2333208"/>
              <a:ext cx="17661" cy="11490"/>
            </a:xfrm>
            <a:custGeom>
              <a:avLst/>
              <a:gdLst/>
              <a:ahLst/>
              <a:cxnLst/>
              <a:rect l="l" t="t" r="r" b="b"/>
              <a:pathLst>
                <a:path w="525" h="334" extrusionOk="0">
                  <a:moveTo>
                    <a:pt x="191" y="0"/>
                  </a:moveTo>
                  <a:cubicBezTo>
                    <a:pt x="96" y="0"/>
                    <a:pt x="24" y="48"/>
                    <a:pt x="24" y="119"/>
                  </a:cubicBezTo>
                  <a:cubicBezTo>
                    <a:pt x="1" y="215"/>
                    <a:pt x="48" y="286"/>
                    <a:pt x="143" y="286"/>
                  </a:cubicBezTo>
                  <a:lnTo>
                    <a:pt x="358" y="334"/>
                  </a:lnTo>
                  <a:lnTo>
                    <a:pt x="382" y="334"/>
                  </a:lnTo>
                  <a:cubicBezTo>
                    <a:pt x="453" y="334"/>
                    <a:pt x="501" y="286"/>
                    <a:pt x="525" y="215"/>
                  </a:cubicBezTo>
                  <a:cubicBezTo>
                    <a:pt x="525" y="119"/>
                    <a:pt x="477" y="48"/>
                    <a:pt x="405" y="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2822;p94">
              <a:extLst>
                <a:ext uri="{FF2B5EF4-FFF2-40B4-BE49-F238E27FC236}">
                  <a16:creationId xmlns:a16="http://schemas.microsoft.com/office/drawing/2014/main" id="{0E034DD0-4B55-4B91-A037-3246A0A29407}"/>
                </a:ext>
              </a:extLst>
            </p:cNvPr>
            <p:cNvSpPr/>
            <p:nvPr/>
          </p:nvSpPr>
          <p:spPr>
            <a:xfrm>
              <a:off x="4078718" y="2222819"/>
              <a:ext cx="340504" cy="339803"/>
            </a:xfrm>
            <a:custGeom>
              <a:avLst/>
              <a:gdLst/>
              <a:ahLst/>
              <a:cxnLst/>
              <a:rect l="l" t="t" r="r" b="b"/>
              <a:pathLst>
                <a:path w="10122" h="9878" extrusionOk="0">
                  <a:moveTo>
                    <a:pt x="4787" y="423"/>
                  </a:moveTo>
                  <a:lnTo>
                    <a:pt x="6168" y="994"/>
                  </a:lnTo>
                  <a:lnTo>
                    <a:pt x="5240" y="1376"/>
                  </a:lnTo>
                  <a:cubicBezTo>
                    <a:pt x="5233" y="1382"/>
                    <a:pt x="5226" y="1385"/>
                    <a:pt x="5219" y="1385"/>
                  </a:cubicBezTo>
                  <a:cubicBezTo>
                    <a:pt x="5202" y="1385"/>
                    <a:pt x="5185" y="1369"/>
                    <a:pt x="5168" y="1352"/>
                  </a:cubicBezTo>
                  <a:lnTo>
                    <a:pt x="4787" y="423"/>
                  </a:lnTo>
                  <a:close/>
                  <a:moveTo>
                    <a:pt x="8216" y="2066"/>
                  </a:moveTo>
                  <a:cubicBezTo>
                    <a:pt x="8264" y="2066"/>
                    <a:pt x="8312" y="2090"/>
                    <a:pt x="8312" y="2138"/>
                  </a:cubicBezTo>
                  <a:lnTo>
                    <a:pt x="8312" y="2566"/>
                  </a:lnTo>
                  <a:cubicBezTo>
                    <a:pt x="8312" y="2614"/>
                    <a:pt x="8264" y="2661"/>
                    <a:pt x="8216" y="2661"/>
                  </a:cubicBezTo>
                  <a:lnTo>
                    <a:pt x="7407" y="2661"/>
                  </a:lnTo>
                  <a:lnTo>
                    <a:pt x="7168" y="2066"/>
                  </a:lnTo>
                  <a:close/>
                  <a:moveTo>
                    <a:pt x="8788" y="1280"/>
                  </a:moveTo>
                  <a:cubicBezTo>
                    <a:pt x="8931" y="1280"/>
                    <a:pt x="9050" y="1399"/>
                    <a:pt x="9050" y="1542"/>
                  </a:cubicBezTo>
                  <a:lnTo>
                    <a:pt x="9050" y="3924"/>
                  </a:lnTo>
                  <a:lnTo>
                    <a:pt x="7954" y="3924"/>
                  </a:lnTo>
                  <a:lnTo>
                    <a:pt x="7550" y="2947"/>
                  </a:lnTo>
                  <a:lnTo>
                    <a:pt x="8216" y="2947"/>
                  </a:lnTo>
                  <a:cubicBezTo>
                    <a:pt x="8431" y="2947"/>
                    <a:pt x="8597" y="2781"/>
                    <a:pt x="8597" y="2566"/>
                  </a:cubicBezTo>
                  <a:lnTo>
                    <a:pt x="8597" y="2138"/>
                  </a:lnTo>
                  <a:cubicBezTo>
                    <a:pt x="8597" y="1923"/>
                    <a:pt x="8431" y="1757"/>
                    <a:pt x="8216" y="1757"/>
                  </a:cubicBezTo>
                  <a:lnTo>
                    <a:pt x="7049" y="1757"/>
                  </a:lnTo>
                  <a:lnTo>
                    <a:pt x="6835" y="1280"/>
                  </a:lnTo>
                  <a:close/>
                  <a:moveTo>
                    <a:pt x="4430" y="352"/>
                  </a:moveTo>
                  <a:lnTo>
                    <a:pt x="4906" y="1471"/>
                  </a:lnTo>
                  <a:cubicBezTo>
                    <a:pt x="4954" y="1614"/>
                    <a:pt x="5073" y="1685"/>
                    <a:pt x="5216" y="1685"/>
                  </a:cubicBezTo>
                  <a:cubicBezTo>
                    <a:pt x="5263" y="1685"/>
                    <a:pt x="5311" y="1685"/>
                    <a:pt x="5359" y="1661"/>
                  </a:cubicBezTo>
                  <a:lnTo>
                    <a:pt x="6478" y="1185"/>
                  </a:lnTo>
                  <a:lnTo>
                    <a:pt x="7621" y="3947"/>
                  </a:lnTo>
                  <a:lnTo>
                    <a:pt x="6907" y="3947"/>
                  </a:lnTo>
                  <a:cubicBezTo>
                    <a:pt x="6835" y="3947"/>
                    <a:pt x="6764" y="3995"/>
                    <a:pt x="6764" y="4090"/>
                  </a:cubicBezTo>
                  <a:cubicBezTo>
                    <a:pt x="6764" y="4162"/>
                    <a:pt x="6835" y="4233"/>
                    <a:pt x="6907" y="4233"/>
                  </a:cubicBezTo>
                  <a:lnTo>
                    <a:pt x="9574" y="4233"/>
                  </a:lnTo>
                  <a:cubicBezTo>
                    <a:pt x="9717" y="4233"/>
                    <a:pt x="9812" y="4352"/>
                    <a:pt x="9812" y="4471"/>
                  </a:cubicBezTo>
                  <a:lnTo>
                    <a:pt x="9812" y="8972"/>
                  </a:lnTo>
                  <a:cubicBezTo>
                    <a:pt x="9812" y="9330"/>
                    <a:pt x="9550" y="9591"/>
                    <a:pt x="9193" y="9591"/>
                  </a:cubicBezTo>
                  <a:lnTo>
                    <a:pt x="1596" y="9591"/>
                  </a:lnTo>
                  <a:cubicBezTo>
                    <a:pt x="1739" y="9425"/>
                    <a:pt x="1834" y="9210"/>
                    <a:pt x="1834" y="8972"/>
                  </a:cubicBezTo>
                  <a:lnTo>
                    <a:pt x="1834" y="7353"/>
                  </a:lnTo>
                  <a:cubicBezTo>
                    <a:pt x="1834" y="7281"/>
                    <a:pt x="1763" y="7210"/>
                    <a:pt x="1667" y="7210"/>
                  </a:cubicBezTo>
                  <a:cubicBezTo>
                    <a:pt x="1596" y="7210"/>
                    <a:pt x="1524" y="7281"/>
                    <a:pt x="1524" y="7353"/>
                  </a:cubicBezTo>
                  <a:lnTo>
                    <a:pt x="1524" y="8972"/>
                  </a:lnTo>
                  <a:cubicBezTo>
                    <a:pt x="1524" y="9330"/>
                    <a:pt x="1262" y="9591"/>
                    <a:pt x="905" y="9591"/>
                  </a:cubicBezTo>
                  <a:cubicBezTo>
                    <a:pt x="572" y="9591"/>
                    <a:pt x="286" y="9330"/>
                    <a:pt x="286" y="8972"/>
                  </a:cubicBezTo>
                  <a:lnTo>
                    <a:pt x="286" y="2590"/>
                  </a:lnTo>
                  <a:cubicBezTo>
                    <a:pt x="286" y="2447"/>
                    <a:pt x="405" y="2328"/>
                    <a:pt x="548" y="2328"/>
                  </a:cubicBezTo>
                  <a:lnTo>
                    <a:pt x="834" y="2328"/>
                  </a:lnTo>
                  <a:lnTo>
                    <a:pt x="1120" y="3066"/>
                  </a:lnTo>
                  <a:cubicBezTo>
                    <a:pt x="1155" y="3120"/>
                    <a:pt x="1204" y="3147"/>
                    <a:pt x="1257" y="3147"/>
                  </a:cubicBezTo>
                  <a:cubicBezTo>
                    <a:pt x="1274" y="3147"/>
                    <a:pt x="1292" y="3144"/>
                    <a:pt x="1310" y="3138"/>
                  </a:cubicBezTo>
                  <a:cubicBezTo>
                    <a:pt x="1382" y="3114"/>
                    <a:pt x="1429" y="3019"/>
                    <a:pt x="1405" y="2947"/>
                  </a:cubicBezTo>
                  <a:lnTo>
                    <a:pt x="953" y="1876"/>
                  </a:lnTo>
                  <a:cubicBezTo>
                    <a:pt x="929" y="1852"/>
                    <a:pt x="953" y="1804"/>
                    <a:pt x="977" y="1804"/>
                  </a:cubicBezTo>
                  <a:lnTo>
                    <a:pt x="4430" y="352"/>
                  </a:lnTo>
                  <a:close/>
                  <a:moveTo>
                    <a:pt x="4513" y="0"/>
                  </a:moveTo>
                  <a:cubicBezTo>
                    <a:pt x="4495" y="0"/>
                    <a:pt x="4477" y="6"/>
                    <a:pt x="4454" y="18"/>
                  </a:cubicBezTo>
                  <a:lnTo>
                    <a:pt x="858" y="1518"/>
                  </a:lnTo>
                  <a:cubicBezTo>
                    <a:pt x="691" y="1590"/>
                    <a:pt x="596" y="1804"/>
                    <a:pt x="667" y="1971"/>
                  </a:cubicBezTo>
                  <a:lnTo>
                    <a:pt x="691" y="2042"/>
                  </a:lnTo>
                  <a:lnTo>
                    <a:pt x="548" y="2042"/>
                  </a:lnTo>
                  <a:cubicBezTo>
                    <a:pt x="238" y="2042"/>
                    <a:pt x="0" y="2280"/>
                    <a:pt x="0" y="2590"/>
                  </a:cubicBezTo>
                  <a:lnTo>
                    <a:pt x="0" y="8972"/>
                  </a:lnTo>
                  <a:cubicBezTo>
                    <a:pt x="0" y="9472"/>
                    <a:pt x="405" y="9877"/>
                    <a:pt x="905" y="9877"/>
                  </a:cubicBezTo>
                  <a:lnTo>
                    <a:pt x="9193" y="9877"/>
                  </a:lnTo>
                  <a:cubicBezTo>
                    <a:pt x="9717" y="9877"/>
                    <a:pt x="10121" y="9472"/>
                    <a:pt x="10121" y="8972"/>
                  </a:cubicBezTo>
                  <a:lnTo>
                    <a:pt x="10121" y="4471"/>
                  </a:lnTo>
                  <a:cubicBezTo>
                    <a:pt x="10121" y="4162"/>
                    <a:pt x="9860" y="3924"/>
                    <a:pt x="9574" y="3924"/>
                  </a:cubicBezTo>
                  <a:lnTo>
                    <a:pt x="9336" y="3924"/>
                  </a:lnTo>
                  <a:lnTo>
                    <a:pt x="9336" y="1542"/>
                  </a:lnTo>
                  <a:cubicBezTo>
                    <a:pt x="9336" y="1233"/>
                    <a:pt x="9097" y="994"/>
                    <a:pt x="8788" y="994"/>
                  </a:cubicBezTo>
                  <a:lnTo>
                    <a:pt x="6716" y="994"/>
                  </a:lnTo>
                  <a:lnTo>
                    <a:pt x="6692" y="923"/>
                  </a:lnTo>
                  <a:cubicBezTo>
                    <a:pt x="6668" y="899"/>
                    <a:pt x="6645" y="852"/>
                    <a:pt x="6621" y="852"/>
                  </a:cubicBezTo>
                  <a:lnTo>
                    <a:pt x="4573" y="18"/>
                  </a:lnTo>
                  <a:cubicBezTo>
                    <a:pt x="4549" y="6"/>
                    <a:pt x="4531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2823;p94">
              <a:extLst>
                <a:ext uri="{FF2B5EF4-FFF2-40B4-BE49-F238E27FC236}">
                  <a16:creationId xmlns:a16="http://schemas.microsoft.com/office/drawing/2014/main" id="{06B94662-6FE6-4CF5-B934-EE5CBA83D325}"/>
                </a:ext>
              </a:extLst>
            </p:cNvPr>
            <p:cNvSpPr/>
            <p:nvPr/>
          </p:nvSpPr>
          <p:spPr>
            <a:xfrm>
              <a:off x="4123561" y="2296744"/>
              <a:ext cx="170689" cy="161818"/>
            </a:xfrm>
            <a:custGeom>
              <a:avLst/>
              <a:gdLst/>
              <a:ahLst/>
              <a:cxnLst/>
              <a:rect l="l" t="t" r="r" b="b"/>
              <a:pathLst>
                <a:path w="5074" h="4704" extrusionOk="0">
                  <a:moveTo>
                    <a:pt x="2760" y="301"/>
                  </a:moveTo>
                  <a:cubicBezTo>
                    <a:pt x="2892" y="301"/>
                    <a:pt x="3021" y="325"/>
                    <a:pt x="3144" y="370"/>
                  </a:cubicBezTo>
                  <a:cubicBezTo>
                    <a:pt x="3430" y="489"/>
                    <a:pt x="3645" y="703"/>
                    <a:pt x="3740" y="965"/>
                  </a:cubicBezTo>
                  <a:cubicBezTo>
                    <a:pt x="3859" y="1227"/>
                    <a:pt x="3859" y="1513"/>
                    <a:pt x="3764" y="1775"/>
                  </a:cubicBezTo>
                  <a:lnTo>
                    <a:pt x="3287" y="1775"/>
                  </a:lnTo>
                  <a:cubicBezTo>
                    <a:pt x="3335" y="1679"/>
                    <a:pt x="3359" y="1560"/>
                    <a:pt x="3311" y="1441"/>
                  </a:cubicBezTo>
                  <a:cubicBezTo>
                    <a:pt x="3264" y="1346"/>
                    <a:pt x="3168" y="1275"/>
                    <a:pt x="3073" y="1227"/>
                  </a:cubicBezTo>
                  <a:cubicBezTo>
                    <a:pt x="3025" y="1203"/>
                    <a:pt x="2972" y="1191"/>
                    <a:pt x="2918" y="1191"/>
                  </a:cubicBezTo>
                  <a:cubicBezTo>
                    <a:pt x="2865" y="1191"/>
                    <a:pt x="2811" y="1203"/>
                    <a:pt x="2763" y="1227"/>
                  </a:cubicBezTo>
                  <a:lnTo>
                    <a:pt x="2621" y="1298"/>
                  </a:lnTo>
                  <a:cubicBezTo>
                    <a:pt x="2607" y="1303"/>
                    <a:pt x="2594" y="1305"/>
                    <a:pt x="2581" y="1305"/>
                  </a:cubicBezTo>
                  <a:cubicBezTo>
                    <a:pt x="2524" y="1305"/>
                    <a:pt x="2473" y="1266"/>
                    <a:pt x="2454" y="1227"/>
                  </a:cubicBezTo>
                  <a:cubicBezTo>
                    <a:pt x="2430" y="1155"/>
                    <a:pt x="2478" y="1108"/>
                    <a:pt x="2525" y="1084"/>
                  </a:cubicBezTo>
                  <a:lnTo>
                    <a:pt x="2668" y="1013"/>
                  </a:lnTo>
                  <a:cubicBezTo>
                    <a:pt x="2692" y="1001"/>
                    <a:pt x="2710" y="995"/>
                    <a:pt x="2728" y="995"/>
                  </a:cubicBezTo>
                  <a:cubicBezTo>
                    <a:pt x="2746" y="995"/>
                    <a:pt x="2763" y="1001"/>
                    <a:pt x="2787" y="1013"/>
                  </a:cubicBezTo>
                  <a:cubicBezTo>
                    <a:pt x="2815" y="1031"/>
                    <a:pt x="2842" y="1039"/>
                    <a:pt x="2868" y="1039"/>
                  </a:cubicBezTo>
                  <a:cubicBezTo>
                    <a:pt x="2910" y="1039"/>
                    <a:pt x="2948" y="1018"/>
                    <a:pt x="2978" y="989"/>
                  </a:cubicBezTo>
                  <a:cubicBezTo>
                    <a:pt x="3025" y="917"/>
                    <a:pt x="3002" y="822"/>
                    <a:pt x="2954" y="774"/>
                  </a:cubicBezTo>
                  <a:cubicBezTo>
                    <a:pt x="2892" y="728"/>
                    <a:pt x="2821" y="702"/>
                    <a:pt x="2746" y="702"/>
                  </a:cubicBezTo>
                  <a:cubicBezTo>
                    <a:pt x="2705" y="702"/>
                    <a:pt x="2663" y="710"/>
                    <a:pt x="2621" y="727"/>
                  </a:cubicBezTo>
                  <a:lnTo>
                    <a:pt x="2597" y="679"/>
                  </a:lnTo>
                  <a:cubicBezTo>
                    <a:pt x="2577" y="620"/>
                    <a:pt x="2509" y="578"/>
                    <a:pt x="2446" y="578"/>
                  </a:cubicBezTo>
                  <a:cubicBezTo>
                    <a:pt x="2432" y="578"/>
                    <a:pt x="2419" y="580"/>
                    <a:pt x="2406" y="584"/>
                  </a:cubicBezTo>
                  <a:cubicBezTo>
                    <a:pt x="2335" y="632"/>
                    <a:pt x="2311" y="703"/>
                    <a:pt x="2335" y="774"/>
                  </a:cubicBezTo>
                  <a:lnTo>
                    <a:pt x="2359" y="822"/>
                  </a:lnTo>
                  <a:cubicBezTo>
                    <a:pt x="2192" y="941"/>
                    <a:pt x="2120" y="1155"/>
                    <a:pt x="2192" y="1346"/>
                  </a:cubicBezTo>
                  <a:cubicBezTo>
                    <a:pt x="2264" y="1490"/>
                    <a:pt x="2418" y="1594"/>
                    <a:pt x="2582" y="1594"/>
                  </a:cubicBezTo>
                  <a:cubicBezTo>
                    <a:pt x="2635" y="1594"/>
                    <a:pt x="2688" y="1583"/>
                    <a:pt x="2740" y="1560"/>
                  </a:cubicBezTo>
                  <a:lnTo>
                    <a:pt x="2882" y="1489"/>
                  </a:lnTo>
                  <a:lnTo>
                    <a:pt x="2978" y="1489"/>
                  </a:lnTo>
                  <a:cubicBezTo>
                    <a:pt x="3002" y="1513"/>
                    <a:pt x="3025" y="1537"/>
                    <a:pt x="3025" y="1560"/>
                  </a:cubicBezTo>
                  <a:cubicBezTo>
                    <a:pt x="3049" y="1608"/>
                    <a:pt x="3025" y="1679"/>
                    <a:pt x="2978" y="1703"/>
                  </a:cubicBezTo>
                  <a:lnTo>
                    <a:pt x="2811" y="1775"/>
                  </a:lnTo>
                  <a:lnTo>
                    <a:pt x="2763" y="1775"/>
                  </a:lnTo>
                  <a:cubicBezTo>
                    <a:pt x="2740" y="1775"/>
                    <a:pt x="2716" y="1775"/>
                    <a:pt x="2692" y="1751"/>
                  </a:cubicBezTo>
                  <a:cubicBezTo>
                    <a:pt x="2668" y="1715"/>
                    <a:pt x="2632" y="1697"/>
                    <a:pt x="2594" y="1697"/>
                  </a:cubicBezTo>
                  <a:cubicBezTo>
                    <a:pt x="2555" y="1697"/>
                    <a:pt x="2513" y="1715"/>
                    <a:pt x="2478" y="1751"/>
                  </a:cubicBezTo>
                  <a:cubicBezTo>
                    <a:pt x="2478" y="1751"/>
                    <a:pt x="2478" y="1775"/>
                    <a:pt x="2454" y="1775"/>
                  </a:cubicBezTo>
                  <a:lnTo>
                    <a:pt x="1739" y="1775"/>
                  </a:lnTo>
                  <a:cubicBezTo>
                    <a:pt x="1620" y="1513"/>
                    <a:pt x="1620" y="1227"/>
                    <a:pt x="1739" y="965"/>
                  </a:cubicBezTo>
                  <a:cubicBezTo>
                    <a:pt x="1835" y="703"/>
                    <a:pt x="2049" y="489"/>
                    <a:pt x="2311" y="393"/>
                  </a:cubicBezTo>
                  <a:cubicBezTo>
                    <a:pt x="2462" y="331"/>
                    <a:pt x="2613" y="301"/>
                    <a:pt x="2760" y="301"/>
                  </a:cubicBezTo>
                  <a:close/>
                  <a:moveTo>
                    <a:pt x="2740" y="0"/>
                  </a:moveTo>
                  <a:cubicBezTo>
                    <a:pt x="2561" y="0"/>
                    <a:pt x="2382" y="36"/>
                    <a:pt x="2216" y="108"/>
                  </a:cubicBezTo>
                  <a:cubicBezTo>
                    <a:pt x="1858" y="251"/>
                    <a:pt x="1596" y="512"/>
                    <a:pt x="1454" y="846"/>
                  </a:cubicBezTo>
                  <a:cubicBezTo>
                    <a:pt x="1335" y="1155"/>
                    <a:pt x="1311" y="1489"/>
                    <a:pt x="1406" y="1775"/>
                  </a:cubicBezTo>
                  <a:lnTo>
                    <a:pt x="739" y="1775"/>
                  </a:lnTo>
                  <a:cubicBezTo>
                    <a:pt x="644" y="1775"/>
                    <a:pt x="572" y="1798"/>
                    <a:pt x="501" y="1822"/>
                  </a:cubicBezTo>
                  <a:lnTo>
                    <a:pt x="311" y="1394"/>
                  </a:lnTo>
                  <a:cubicBezTo>
                    <a:pt x="293" y="1342"/>
                    <a:pt x="239" y="1303"/>
                    <a:pt x="183" y="1303"/>
                  </a:cubicBezTo>
                  <a:cubicBezTo>
                    <a:pt x="162" y="1303"/>
                    <a:pt x="140" y="1309"/>
                    <a:pt x="120" y="1322"/>
                  </a:cubicBezTo>
                  <a:cubicBezTo>
                    <a:pt x="49" y="1346"/>
                    <a:pt x="1" y="1441"/>
                    <a:pt x="49" y="1513"/>
                  </a:cubicBezTo>
                  <a:lnTo>
                    <a:pt x="263" y="2037"/>
                  </a:lnTo>
                  <a:cubicBezTo>
                    <a:pt x="215" y="2132"/>
                    <a:pt x="191" y="2227"/>
                    <a:pt x="191" y="2322"/>
                  </a:cubicBezTo>
                  <a:lnTo>
                    <a:pt x="191" y="4537"/>
                  </a:lnTo>
                  <a:cubicBezTo>
                    <a:pt x="191" y="4632"/>
                    <a:pt x="263" y="4704"/>
                    <a:pt x="334" y="4704"/>
                  </a:cubicBezTo>
                  <a:cubicBezTo>
                    <a:pt x="430" y="4704"/>
                    <a:pt x="501" y="4632"/>
                    <a:pt x="501" y="4537"/>
                  </a:cubicBezTo>
                  <a:lnTo>
                    <a:pt x="501" y="2322"/>
                  </a:lnTo>
                  <a:cubicBezTo>
                    <a:pt x="501" y="2179"/>
                    <a:pt x="596" y="2084"/>
                    <a:pt x="739" y="2084"/>
                  </a:cubicBezTo>
                  <a:lnTo>
                    <a:pt x="4907" y="2084"/>
                  </a:lnTo>
                  <a:cubicBezTo>
                    <a:pt x="5002" y="2084"/>
                    <a:pt x="5073" y="2013"/>
                    <a:pt x="5073" y="1918"/>
                  </a:cubicBezTo>
                  <a:cubicBezTo>
                    <a:pt x="5073" y="1846"/>
                    <a:pt x="5002" y="1775"/>
                    <a:pt x="4907" y="1775"/>
                  </a:cubicBezTo>
                  <a:lnTo>
                    <a:pt x="4073" y="1775"/>
                  </a:lnTo>
                  <a:cubicBezTo>
                    <a:pt x="4168" y="1465"/>
                    <a:pt x="4145" y="1155"/>
                    <a:pt x="4026" y="846"/>
                  </a:cubicBezTo>
                  <a:cubicBezTo>
                    <a:pt x="3883" y="512"/>
                    <a:pt x="3597" y="251"/>
                    <a:pt x="3264" y="108"/>
                  </a:cubicBezTo>
                  <a:cubicBezTo>
                    <a:pt x="3097" y="36"/>
                    <a:pt x="2918" y="0"/>
                    <a:pt x="2740" y="0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2824;p94">
              <a:extLst>
                <a:ext uri="{FF2B5EF4-FFF2-40B4-BE49-F238E27FC236}">
                  <a16:creationId xmlns:a16="http://schemas.microsoft.com/office/drawing/2014/main" id="{02B037F2-DC45-4341-8A79-CB3209AED39D}"/>
                </a:ext>
              </a:extLst>
            </p:cNvPr>
            <p:cNvSpPr/>
            <p:nvPr/>
          </p:nvSpPr>
          <p:spPr>
            <a:xfrm>
              <a:off x="4130793" y="2276448"/>
              <a:ext cx="47298" cy="25662"/>
            </a:xfrm>
            <a:custGeom>
              <a:avLst/>
              <a:gdLst/>
              <a:ahLst/>
              <a:cxnLst/>
              <a:rect l="l" t="t" r="r" b="b"/>
              <a:pathLst>
                <a:path w="1406" h="746" extrusionOk="0">
                  <a:moveTo>
                    <a:pt x="1207" y="1"/>
                  </a:moveTo>
                  <a:cubicBezTo>
                    <a:pt x="1193" y="1"/>
                    <a:pt x="1180" y="3"/>
                    <a:pt x="1167" y="7"/>
                  </a:cubicBezTo>
                  <a:lnTo>
                    <a:pt x="119" y="460"/>
                  </a:lnTo>
                  <a:cubicBezTo>
                    <a:pt x="48" y="483"/>
                    <a:pt x="0" y="579"/>
                    <a:pt x="24" y="650"/>
                  </a:cubicBezTo>
                  <a:cubicBezTo>
                    <a:pt x="48" y="721"/>
                    <a:pt x="119" y="745"/>
                    <a:pt x="167" y="745"/>
                  </a:cubicBezTo>
                  <a:lnTo>
                    <a:pt x="215" y="745"/>
                  </a:lnTo>
                  <a:lnTo>
                    <a:pt x="1286" y="293"/>
                  </a:lnTo>
                  <a:cubicBezTo>
                    <a:pt x="1358" y="269"/>
                    <a:pt x="1405" y="174"/>
                    <a:pt x="1358" y="102"/>
                  </a:cubicBezTo>
                  <a:cubicBezTo>
                    <a:pt x="1338" y="44"/>
                    <a:pt x="1270" y="1"/>
                    <a:pt x="120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2825;p94">
              <a:extLst>
                <a:ext uri="{FF2B5EF4-FFF2-40B4-BE49-F238E27FC236}">
                  <a16:creationId xmlns:a16="http://schemas.microsoft.com/office/drawing/2014/main" id="{C50B4741-907E-42DE-BA0B-3176B42ED322}"/>
                </a:ext>
              </a:extLst>
            </p:cNvPr>
            <p:cNvSpPr/>
            <p:nvPr/>
          </p:nvSpPr>
          <p:spPr>
            <a:xfrm>
              <a:off x="4137992" y="2301423"/>
              <a:ext cx="25667" cy="16237"/>
            </a:xfrm>
            <a:custGeom>
              <a:avLst/>
              <a:gdLst/>
              <a:ahLst/>
              <a:cxnLst/>
              <a:rect l="l" t="t" r="r" b="b"/>
              <a:pathLst>
                <a:path w="763" h="472" extrusionOk="0">
                  <a:moveTo>
                    <a:pt x="599" y="0"/>
                  </a:moveTo>
                  <a:cubicBezTo>
                    <a:pt x="576" y="0"/>
                    <a:pt x="551" y="6"/>
                    <a:pt x="525" y="19"/>
                  </a:cubicBezTo>
                  <a:lnTo>
                    <a:pt x="96" y="186"/>
                  </a:lnTo>
                  <a:cubicBezTo>
                    <a:pt x="24" y="234"/>
                    <a:pt x="1" y="305"/>
                    <a:pt x="24" y="376"/>
                  </a:cubicBezTo>
                  <a:cubicBezTo>
                    <a:pt x="48" y="448"/>
                    <a:pt x="96" y="472"/>
                    <a:pt x="167" y="472"/>
                  </a:cubicBezTo>
                  <a:lnTo>
                    <a:pt x="215" y="472"/>
                  </a:lnTo>
                  <a:lnTo>
                    <a:pt x="644" y="281"/>
                  </a:lnTo>
                  <a:cubicBezTo>
                    <a:pt x="715" y="257"/>
                    <a:pt x="763" y="162"/>
                    <a:pt x="739" y="91"/>
                  </a:cubicBezTo>
                  <a:cubicBezTo>
                    <a:pt x="705" y="39"/>
                    <a:pt x="658" y="0"/>
                    <a:pt x="599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2826;p94">
              <a:extLst>
                <a:ext uri="{FF2B5EF4-FFF2-40B4-BE49-F238E27FC236}">
                  <a16:creationId xmlns:a16="http://schemas.microsoft.com/office/drawing/2014/main" id="{36AB534A-DCD7-4445-B575-A5862273CEB8}"/>
                </a:ext>
              </a:extLst>
            </p:cNvPr>
            <p:cNvSpPr/>
            <p:nvPr/>
          </p:nvSpPr>
          <p:spPr>
            <a:xfrm>
              <a:off x="4161237" y="2507685"/>
              <a:ext cx="35288" cy="9873"/>
            </a:xfrm>
            <a:custGeom>
              <a:avLst/>
              <a:gdLst/>
              <a:ahLst/>
              <a:cxnLst/>
              <a:rect l="l" t="t" r="r" b="b"/>
              <a:pathLst>
                <a:path w="1049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905" y="286"/>
                  </a:lnTo>
                  <a:cubicBezTo>
                    <a:pt x="977" y="286"/>
                    <a:pt x="1048" y="215"/>
                    <a:pt x="1048" y="144"/>
                  </a:cubicBezTo>
                  <a:cubicBezTo>
                    <a:pt x="1048" y="48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2827;p94">
              <a:extLst>
                <a:ext uri="{FF2B5EF4-FFF2-40B4-BE49-F238E27FC236}">
                  <a16:creationId xmlns:a16="http://schemas.microsoft.com/office/drawing/2014/main" id="{B5DD2815-B50D-4491-A04C-6F99AB0237E5}"/>
                </a:ext>
              </a:extLst>
            </p:cNvPr>
            <p:cNvSpPr/>
            <p:nvPr/>
          </p:nvSpPr>
          <p:spPr>
            <a:xfrm>
              <a:off x="4161237" y="2525711"/>
              <a:ext cx="81745" cy="10698"/>
            </a:xfrm>
            <a:custGeom>
              <a:avLst/>
              <a:gdLst/>
              <a:ahLst/>
              <a:cxnLst/>
              <a:rect l="l" t="t" r="r" b="b"/>
              <a:pathLst>
                <a:path w="2430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86" y="310"/>
                  </a:lnTo>
                  <a:cubicBezTo>
                    <a:pt x="2358" y="310"/>
                    <a:pt x="2429" y="239"/>
                    <a:pt x="2429" y="143"/>
                  </a:cubicBezTo>
                  <a:cubicBezTo>
                    <a:pt x="2429" y="72"/>
                    <a:pt x="2358" y="1"/>
                    <a:pt x="2286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" name="Google Shape;2805;p94">
            <a:extLst>
              <a:ext uri="{FF2B5EF4-FFF2-40B4-BE49-F238E27FC236}">
                <a16:creationId xmlns:a16="http://schemas.microsoft.com/office/drawing/2014/main" id="{5E434E9D-30AC-45F0-A79E-53D93704F0BF}"/>
              </a:ext>
            </a:extLst>
          </p:cNvPr>
          <p:cNvGrpSpPr/>
          <p:nvPr/>
        </p:nvGrpSpPr>
        <p:grpSpPr>
          <a:xfrm>
            <a:off x="9638055" y="1253326"/>
            <a:ext cx="738604" cy="694944"/>
            <a:chOff x="4754041" y="2231625"/>
            <a:chExt cx="340538" cy="322810"/>
          </a:xfrm>
        </p:grpSpPr>
        <p:sp>
          <p:nvSpPr>
            <p:cNvPr id="98" name="Google Shape;2806;p94">
              <a:extLst>
                <a:ext uri="{FF2B5EF4-FFF2-40B4-BE49-F238E27FC236}">
                  <a16:creationId xmlns:a16="http://schemas.microsoft.com/office/drawing/2014/main" id="{DF5EB72A-9714-47B1-AA38-FD4B1CF31477}"/>
                </a:ext>
              </a:extLst>
            </p:cNvPr>
            <p:cNvSpPr/>
            <p:nvPr/>
          </p:nvSpPr>
          <p:spPr>
            <a:xfrm>
              <a:off x="4754041" y="2231625"/>
              <a:ext cx="340538" cy="322810"/>
            </a:xfrm>
            <a:custGeom>
              <a:avLst/>
              <a:gdLst/>
              <a:ahLst/>
              <a:cxnLst/>
              <a:rect l="l" t="t" r="r" b="b"/>
              <a:pathLst>
                <a:path w="10123" h="9384" extrusionOk="0">
                  <a:moveTo>
                    <a:pt x="5073" y="8550"/>
                  </a:moveTo>
                  <a:cubicBezTo>
                    <a:pt x="5216" y="8550"/>
                    <a:pt x="5335" y="8669"/>
                    <a:pt x="5335" y="8812"/>
                  </a:cubicBezTo>
                  <a:cubicBezTo>
                    <a:pt x="5335" y="8954"/>
                    <a:pt x="5216" y="9097"/>
                    <a:pt x="5073" y="9097"/>
                  </a:cubicBezTo>
                  <a:cubicBezTo>
                    <a:pt x="4907" y="9097"/>
                    <a:pt x="4788" y="8954"/>
                    <a:pt x="4788" y="8812"/>
                  </a:cubicBezTo>
                  <a:cubicBezTo>
                    <a:pt x="4788" y="8669"/>
                    <a:pt x="4907" y="8550"/>
                    <a:pt x="5073" y="8550"/>
                  </a:cubicBezTo>
                  <a:close/>
                  <a:moveTo>
                    <a:pt x="358" y="0"/>
                  </a:moveTo>
                  <a:cubicBezTo>
                    <a:pt x="168" y="0"/>
                    <a:pt x="1" y="167"/>
                    <a:pt x="1" y="357"/>
                  </a:cubicBezTo>
                  <a:lnTo>
                    <a:pt x="1" y="953"/>
                  </a:lnTo>
                  <a:cubicBezTo>
                    <a:pt x="1" y="1143"/>
                    <a:pt x="144" y="1286"/>
                    <a:pt x="334" y="1286"/>
                  </a:cubicBezTo>
                  <a:lnTo>
                    <a:pt x="334" y="5168"/>
                  </a:lnTo>
                  <a:cubicBezTo>
                    <a:pt x="334" y="5239"/>
                    <a:pt x="406" y="5311"/>
                    <a:pt x="477" y="5311"/>
                  </a:cubicBezTo>
                  <a:cubicBezTo>
                    <a:pt x="572" y="5311"/>
                    <a:pt x="644" y="5263"/>
                    <a:pt x="644" y="5168"/>
                  </a:cubicBezTo>
                  <a:lnTo>
                    <a:pt x="644" y="1286"/>
                  </a:lnTo>
                  <a:lnTo>
                    <a:pt x="7741" y="1286"/>
                  </a:lnTo>
                  <a:cubicBezTo>
                    <a:pt x="7812" y="1286"/>
                    <a:pt x="7884" y="1239"/>
                    <a:pt x="7884" y="1143"/>
                  </a:cubicBezTo>
                  <a:cubicBezTo>
                    <a:pt x="7884" y="1072"/>
                    <a:pt x="7812" y="1000"/>
                    <a:pt x="7741" y="1000"/>
                  </a:cubicBezTo>
                  <a:lnTo>
                    <a:pt x="358" y="1000"/>
                  </a:lnTo>
                  <a:cubicBezTo>
                    <a:pt x="334" y="1000"/>
                    <a:pt x="311" y="977"/>
                    <a:pt x="311" y="953"/>
                  </a:cubicBezTo>
                  <a:lnTo>
                    <a:pt x="311" y="357"/>
                  </a:lnTo>
                  <a:cubicBezTo>
                    <a:pt x="311" y="310"/>
                    <a:pt x="334" y="286"/>
                    <a:pt x="358" y="286"/>
                  </a:cubicBezTo>
                  <a:lnTo>
                    <a:pt x="9789" y="286"/>
                  </a:lnTo>
                  <a:cubicBezTo>
                    <a:pt x="9812" y="286"/>
                    <a:pt x="9836" y="334"/>
                    <a:pt x="9836" y="357"/>
                  </a:cubicBezTo>
                  <a:lnTo>
                    <a:pt x="9836" y="953"/>
                  </a:lnTo>
                  <a:cubicBezTo>
                    <a:pt x="9836" y="977"/>
                    <a:pt x="9812" y="1000"/>
                    <a:pt x="9789" y="1000"/>
                  </a:cubicBezTo>
                  <a:lnTo>
                    <a:pt x="8407" y="1000"/>
                  </a:lnTo>
                  <a:cubicBezTo>
                    <a:pt x="8312" y="1000"/>
                    <a:pt x="8241" y="1072"/>
                    <a:pt x="8241" y="1143"/>
                  </a:cubicBezTo>
                  <a:cubicBezTo>
                    <a:pt x="8241" y="1239"/>
                    <a:pt x="8312" y="1286"/>
                    <a:pt x="8407" y="1286"/>
                  </a:cubicBezTo>
                  <a:lnTo>
                    <a:pt x="9503" y="1286"/>
                  </a:lnTo>
                  <a:lnTo>
                    <a:pt x="9503" y="7335"/>
                  </a:lnTo>
                  <a:cubicBezTo>
                    <a:pt x="9503" y="7359"/>
                    <a:pt x="9479" y="7383"/>
                    <a:pt x="9455" y="7383"/>
                  </a:cubicBezTo>
                  <a:lnTo>
                    <a:pt x="692" y="7383"/>
                  </a:lnTo>
                  <a:cubicBezTo>
                    <a:pt x="668" y="7383"/>
                    <a:pt x="644" y="7359"/>
                    <a:pt x="644" y="7335"/>
                  </a:cubicBezTo>
                  <a:lnTo>
                    <a:pt x="644" y="5835"/>
                  </a:lnTo>
                  <a:cubicBezTo>
                    <a:pt x="644" y="5740"/>
                    <a:pt x="572" y="5692"/>
                    <a:pt x="477" y="5692"/>
                  </a:cubicBezTo>
                  <a:cubicBezTo>
                    <a:pt x="406" y="5692"/>
                    <a:pt x="334" y="5740"/>
                    <a:pt x="334" y="5835"/>
                  </a:cubicBezTo>
                  <a:lnTo>
                    <a:pt x="334" y="7335"/>
                  </a:lnTo>
                  <a:cubicBezTo>
                    <a:pt x="334" y="7526"/>
                    <a:pt x="501" y="7668"/>
                    <a:pt x="692" y="7668"/>
                  </a:cubicBezTo>
                  <a:lnTo>
                    <a:pt x="4907" y="7668"/>
                  </a:lnTo>
                  <a:lnTo>
                    <a:pt x="4907" y="8264"/>
                  </a:lnTo>
                  <a:cubicBezTo>
                    <a:pt x="4669" y="8335"/>
                    <a:pt x="4502" y="8550"/>
                    <a:pt x="4502" y="8812"/>
                  </a:cubicBezTo>
                  <a:cubicBezTo>
                    <a:pt x="4502" y="9121"/>
                    <a:pt x="4740" y="9383"/>
                    <a:pt x="5073" y="9383"/>
                  </a:cubicBezTo>
                  <a:cubicBezTo>
                    <a:pt x="5383" y="9383"/>
                    <a:pt x="5621" y="9121"/>
                    <a:pt x="5621" y="8812"/>
                  </a:cubicBezTo>
                  <a:cubicBezTo>
                    <a:pt x="5621" y="8550"/>
                    <a:pt x="5454" y="8335"/>
                    <a:pt x="5216" y="8264"/>
                  </a:cubicBezTo>
                  <a:lnTo>
                    <a:pt x="5216" y="7668"/>
                  </a:lnTo>
                  <a:lnTo>
                    <a:pt x="9431" y="7668"/>
                  </a:lnTo>
                  <a:cubicBezTo>
                    <a:pt x="9622" y="7668"/>
                    <a:pt x="9789" y="7526"/>
                    <a:pt x="9789" y="7335"/>
                  </a:cubicBezTo>
                  <a:lnTo>
                    <a:pt x="9789" y="1286"/>
                  </a:lnTo>
                  <a:cubicBezTo>
                    <a:pt x="9979" y="1286"/>
                    <a:pt x="10122" y="1143"/>
                    <a:pt x="10122" y="953"/>
                  </a:cubicBezTo>
                  <a:lnTo>
                    <a:pt x="10122" y="357"/>
                  </a:lnTo>
                  <a:cubicBezTo>
                    <a:pt x="10122" y="167"/>
                    <a:pt x="9979" y="0"/>
                    <a:pt x="9789" y="0"/>
                  </a:cubicBezTo>
                  <a:close/>
                </a:path>
              </a:pathLst>
            </a:custGeom>
            <a:solidFill>
              <a:srgbClr val="FD0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2807;p94">
              <a:extLst>
                <a:ext uri="{FF2B5EF4-FFF2-40B4-BE49-F238E27FC236}">
                  <a16:creationId xmlns:a16="http://schemas.microsoft.com/office/drawing/2014/main" id="{03D26D72-6983-4EF2-8819-908F4C3C60E4}"/>
                </a:ext>
              </a:extLst>
            </p:cNvPr>
            <p:cNvSpPr/>
            <p:nvPr/>
          </p:nvSpPr>
          <p:spPr>
            <a:xfrm>
              <a:off x="5011219" y="2437234"/>
              <a:ext cx="45683" cy="9873"/>
            </a:xfrm>
            <a:custGeom>
              <a:avLst/>
              <a:gdLst/>
              <a:ahLst/>
              <a:cxnLst/>
              <a:rect l="l" t="t" r="r" b="b"/>
              <a:pathLst>
                <a:path w="1358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286"/>
                    <a:pt x="167" y="286"/>
                  </a:cubicBezTo>
                  <a:lnTo>
                    <a:pt x="1191" y="286"/>
                  </a:lnTo>
                  <a:cubicBezTo>
                    <a:pt x="1286" y="286"/>
                    <a:pt x="1358" y="239"/>
                    <a:pt x="1358" y="144"/>
                  </a:cubicBezTo>
                  <a:cubicBezTo>
                    <a:pt x="1334" y="72"/>
                    <a:pt x="1286" y="1"/>
                    <a:pt x="119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2808;p94">
              <a:extLst>
                <a:ext uri="{FF2B5EF4-FFF2-40B4-BE49-F238E27FC236}">
                  <a16:creationId xmlns:a16="http://schemas.microsoft.com/office/drawing/2014/main" id="{F73A84BD-EA2A-4D95-A6B3-BA2F7CC3FA17}"/>
                </a:ext>
              </a:extLst>
            </p:cNvPr>
            <p:cNvSpPr/>
            <p:nvPr/>
          </p:nvSpPr>
          <p:spPr>
            <a:xfrm>
              <a:off x="4976772" y="2455259"/>
              <a:ext cx="80130" cy="10698"/>
            </a:xfrm>
            <a:custGeom>
              <a:avLst/>
              <a:gdLst/>
              <a:ahLst/>
              <a:cxnLst/>
              <a:rect l="l" t="t" r="r" b="b"/>
              <a:pathLst>
                <a:path w="2382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2215" y="310"/>
                  </a:lnTo>
                  <a:cubicBezTo>
                    <a:pt x="2310" y="310"/>
                    <a:pt x="2382" y="239"/>
                    <a:pt x="2382" y="143"/>
                  </a:cubicBezTo>
                  <a:cubicBezTo>
                    <a:pt x="2382" y="72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2809;p94">
              <a:extLst>
                <a:ext uri="{FF2B5EF4-FFF2-40B4-BE49-F238E27FC236}">
                  <a16:creationId xmlns:a16="http://schemas.microsoft.com/office/drawing/2014/main" id="{790C7646-D6B3-419D-BDF3-09F1AA2B3135}"/>
                </a:ext>
              </a:extLst>
            </p:cNvPr>
            <p:cNvSpPr/>
            <p:nvPr/>
          </p:nvSpPr>
          <p:spPr>
            <a:xfrm>
              <a:off x="4976772" y="2302902"/>
              <a:ext cx="16854" cy="10664"/>
            </a:xfrm>
            <a:custGeom>
              <a:avLst/>
              <a:gdLst/>
              <a:ahLst/>
              <a:cxnLst/>
              <a:rect l="l" t="t" r="r" b="b"/>
              <a:pathLst>
                <a:path w="501" h="310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334" y="310"/>
                  </a:lnTo>
                  <a:cubicBezTo>
                    <a:pt x="429" y="310"/>
                    <a:pt x="500" y="238"/>
                    <a:pt x="500" y="143"/>
                  </a:cubicBezTo>
                  <a:cubicBezTo>
                    <a:pt x="500" y="72"/>
                    <a:pt x="429" y="0"/>
                    <a:pt x="334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2810;p94">
              <a:extLst>
                <a:ext uri="{FF2B5EF4-FFF2-40B4-BE49-F238E27FC236}">
                  <a16:creationId xmlns:a16="http://schemas.microsoft.com/office/drawing/2014/main" id="{8FB3E07A-5D5E-4301-807A-B5A2E27785E1}"/>
                </a:ext>
              </a:extLst>
            </p:cNvPr>
            <p:cNvSpPr/>
            <p:nvPr/>
          </p:nvSpPr>
          <p:spPr>
            <a:xfrm>
              <a:off x="5001598" y="2302902"/>
              <a:ext cx="55304" cy="10664"/>
            </a:xfrm>
            <a:custGeom>
              <a:avLst/>
              <a:gdLst/>
              <a:ahLst/>
              <a:cxnLst/>
              <a:rect l="l" t="t" r="r" b="b"/>
              <a:pathLst>
                <a:path w="1644" h="310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8"/>
                    <a:pt x="72" y="310"/>
                    <a:pt x="143" y="310"/>
                  </a:cubicBezTo>
                  <a:lnTo>
                    <a:pt x="1477" y="310"/>
                  </a:lnTo>
                  <a:cubicBezTo>
                    <a:pt x="1572" y="310"/>
                    <a:pt x="1644" y="238"/>
                    <a:pt x="1644" y="143"/>
                  </a:cubicBezTo>
                  <a:cubicBezTo>
                    <a:pt x="1644" y="72"/>
                    <a:pt x="1572" y="0"/>
                    <a:pt x="1477" y="0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2811;p94">
              <a:extLst>
                <a:ext uri="{FF2B5EF4-FFF2-40B4-BE49-F238E27FC236}">
                  <a16:creationId xmlns:a16="http://schemas.microsoft.com/office/drawing/2014/main" id="{EC9E0779-D157-4AE3-A4AE-1572197E3A61}"/>
                </a:ext>
              </a:extLst>
            </p:cNvPr>
            <p:cNvSpPr/>
            <p:nvPr/>
          </p:nvSpPr>
          <p:spPr>
            <a:xfrm>
              <a:off x="4976772" y="2321719"/>
              <a:ext cx="80130" cy="9873"/>
            </a:xfrm>
            <a:custGeom>
              <a:avLst/>
              <a:gdLst/>
              <a:ahLst/>
              <a:cxnLst/>
              <a:rect l="l" t="t" r="r" b="b"/>
              <a:pathLst>
                <a:path w="2382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215" y="287"/>
                  </a:lnTo>
                  <a:cubicBezTo>
                    <a:pt x="2310" y="287"/>
                    <a:pt x="2382" y="215"/>
                    <a:pt x="2382" y="144"/>
                  </a:cubicBezTo>
                  <a:cubicBezTo>
                    <a:pt x="2382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2812;p94">
              <a:extLst>
                <a:ext uri="{FF2B5EF4-FFF2-40B4-BE49-F238E27FC236}">
                  <a16:creationId xmlns:a16="http://schemas.microsoft.com/office/drawing/2014/main" id="{BCFE82E2-ACAF-448C-87DF-5498486058B1}"/>
                </a:ext>
              </a:extLst>
            </p:cNvPr>
            <p:cNvSpPr/>
            <p:nvPr/>
          </p:nvSpPr>
          <p:spPr>
            <a:xfrm>
              <a:off x="4976772" y="2352025"/>
              <a:ext cx="80130" cy="65601"/>
            </a:xfrm>
            <a:custGeom>
              <a:avLst/>
              <a:gdLst/>
              <a:ahLst/>
              <a:cxnLst/>
              <a:rect l="l" t="t" r="r" b="b"/>
              <a:pathLst>
                <a:path w="2382" h="1907" extrusionOk="0">
                  <a:moveTo>
                    <a:pt x="143" y="1"/>
                  </a:moveTo>
                  <a:cubicBezTo>
                    <a:pt x="48" y="1"/>
                    <a:pt x="0" y="49"/>
                    <a:pt x="0" y="144"/>
                  </a:cubicBezTo>
                  <a:lnTo>
                    <a:pt x="0" y="1763"/>
                  </a:lnTo>
                  <a:cubicBezTo>
                    <a:pt x="0" y="1835"/>
                    <a:pt x="72" y="1906"/>
                    <a:pt x="143" y="1906"/>
                  </a:cubicBezTo>
                  <a:lnTo>
                    <a:pt x="2215" y="1906"/>
                  </a:lnTo>
                  <a:cubicBezTo>
                    <a:pt x="2310" y="1906"/>
                    <a:pt x="2382" y="1835"/>
                    <a:pt x="2382" y="1763"/>
                  </a:cubicBezTo>
                  <a:cubicBezTo>
                    <a:pt x="2382" y="1668"/>
                    <a:pt x="2310" y="1597"/>
                    <a:pt x="2215" y="1597"/>
                  </a:cubicBezTo>
                  <a:lnTo>
                    <a:pt x="1858" y="1597"/>
                  </a:lnTo>
                  <a:lnTo>
                    <a:pt x="1858" y="311"/>
                  </a:lnTo>
                  <a:cubicBezTo>
                    <a:pt x="1858" y="239"/>
                    <a:pt x="1786" y="168"/>
                    <a:pt x="1715" y="168"/>
                  </a:cubicBezTo>
                  <a:cubicBezTo>
                    <a:pt x="1644" y="168"/>
                    <a:pt x="1572" y="239"/>
                    <a:pt x="1572" y="311"/>
                  </a:cubicBezTo>
                  <a:lnTo>
                    <a:pt x="1572" y="1597"/>
                  </a:lnTo>
                  <a:lnTo>
                    <a:pt x="1334" y="1597"/>
                  </a:lnTo>
                  <a:lnTo>
                    <a:pt x="1334" y="1120"/>
                  </a:lnTo>
                  <a:cubicBezTo>
                    <a:pt x="1334" y="1049"/>
                    <a:pt x="1263" y="977"/>
                    <a:pt x="1191" y="977"/>
                  </a:cubicBezTo>
                  <a:cubicBezTo>
                    <a:pt x="1096" y="977"/>
                    <a:pt x="1024" y="1049"/>
                    <a:pt x="1024" y="1120"/>
                  </a:cubicBezTo>
                  <a:lnTo>
                    <a:pt x="1024" y="1597"/>
                  </a:lnTo>
                  <a:lnTo>
                    <a:pt x="786" y="1597"/>
                  </a:lnTo>
                  <a:lnTo>
                    <a:pt x="786" y="763"/>
                  </a:lnTo>
                  <a:cubicBezTo>
                    <a:pt x="786" y="668"/>
                    <a:pt x="739" y="596"/>
                    <a:pt x="643" y="596"/>
                  </a:cubicBezTo>
                  <a:cubicBezTo>
                    <a:pt x="572" y="596"/>
                    <a:pt x="500" y="668"/>
                    <a:pt x="500" y="763"/>
                  </a:cubicBezTo>
                  <a:lnTo>
                    <a:pt x="500" y="1597"/>
                  </a:lnTo>
                  <a:lnTo>
                    <a:pt x="286" y="1597"/>
                  </a:lnTo>
                  <a:lnTo>
                    <a:pt x="286" y="144"/>
                  </a:lnTo>
                  <a:cubicBezTo>
                    <a:pt x="286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2813;p94">
              <a:extLst>
                <a:ext uri="{FF2B5EF4-FFF2-40B4-BE49-F238E27FC236}">
                  <a16:creationId xmlns:a16="http://schemas.microsoft.com/office/drawing/2014/main" id="{FC69A224-7204-4F13-827A-8F6CFF13CA93}"/>
                </a:ext>
              </a:extLst>
            </p:cNvPr>
            <p:cNvSpPr/>
            <p:nvPr/>
          </p:nvSpPr>
          <p:spPr>
            <a:xfrm>
              <a:off x="4789296" y="2294680"/>
              <a:ext cx="168267" cy="172069"/>
            </a:xfrm>
            <a:custGeom>
              <a:avLst/>
              <a:gdLst/>
              <a:ahLst/>
              <a:cxnLst/>
              <a:rect l="l" t="t" r="r" b="b"/>
              <a:pathLst>
                <a:path w="5002" h="5002" extrusionOk="0">
                  <a:moveTo>
                    <a:pt x="2501" y="1215"/>
                  </a:moveTo>
                  <a:cubicBezTo>
                    <a:pt x="3216" y="1215"/>
                    <a:pt x="3811" y="1787"/>
                    <a:pt x="3811" y="2501"/>
                  </a:cubicBezTo>
                  <a:cubicBezTo>
                    <a:pt x="3811" y="3240"/>
                    <a:pt x="3216" y="3811"/>
                    <a:pt x="2501" y="3811"/>
                  </a:cubicBezTo>
                  <a:cubicBezTo>
                    <a:pt x="1787" y="3811"/>
                    <a:pt x="1215" y="3216"/>
                    <a:pt x="1215" y="2501"/>
                  </a:cubicBezTo>
                  <a:cubicBezTo>
                    <a:pt x="1215" y="1787"/>
                    <a:pt x="1787" y="1215"/>
                    <a:pt x="2501" y="1215"/>
                  </a:cubicBezTo>
                  <a:close/>
                  <a:moveTo>
                    <a:pt x="4692" y="2668"/>
                  </a:moveTo>
                  <a:cubicBezTo>
                    <a:pt x="4668" y="3121"/>
                    <a:pt x="4502" y="3549"/>
                    <a:pt x="4216" y="3883"/>
                  </a:cubicBezTo>
                  <a:lnTo>
                    <a:pt x="3787" y="3454"/>
                  </a:lnTo>
                  <a:cubicBezTo>
                    <a:pt x="3954" y="3216"/>
                    <a:pt x="4073" y="2954"/>
                    <a:pt x="4097" y="2668"/>
                  </a:cubicBezTo>
                  <a:close/>
                  <a:moveTo>
                    <a:pt x="2358" y="311"/>
                  </a:moveTo>
                  <a:lnTo>
                    <a:pt x="2358" y="930"/>
                  </a:lnTo>
                  <a:cubicBezTo>
                    <a:pt x="1549" y="1001"/>
                    <a:pt x="906" y="1692"/>
                    <a:pt x="906" y="2501"/>
                  </a:cubicBezTo>
                  <a:cubicBezTo>
                    <a:pt x="906" y="3383"/>
                    <a:pt x="1620" y="4097"/>
                    <a:pt x="2501" y="4097"/>
                  </a:cubicBezTo>
                  <a:cubicBezTo>
                    <a:pt x="2930" y="4097"/>
                    <a:pt x="3311" y="3954"/>
                    <a:pt x="3597" y="3668"/>
                  </a:cubicBezTo>
                  <a:cubicBezTo>
                    <a:pt x="3740" y="3811"/>
                    <a:pt x="3883" y="3954"/>
                    <a:pt x="4025" y="4097"/>
                  </a:cubicBezTo>
                  <a:cubicBezTo>
                    <a:pt x="3644" y="4478"/>
                    <a:pt x="3097" y="4716"/>
                    <a:pt x="2501" y="4716"/>
                  </a:cubicBezTo>
                  <a:cubicBezTo>
                    <a:pt x="1287" y="4716"/>
                    <a:pt x="310" y="3716"/>
                    <a:pt x="310" y="2501"/>
                  </a:cubicBezTo>
                  <a:cubicBezTo>
                    <a:pt x="310" y="1335"/>
                    <a:pt x="1215" y="382"/>
                    <a:pt x="2358" y="311"/>
                  </a:cubicBezTo>
                  <a:close/>
                  <a:moveTo>
                    <a:pt x="2501" y="1"/>
                  </a:moveTo>
                  <a:cubicBezTo>
                    <a:pt x="1120" y="1"/>
                    <a:pt x="1" y="1144"/>
                    <a:pt x="1" y="2501"/>
                  </a:cubicBezTo>
                  <a:cubicBezTo>
                    <a:pt x="1" y="3883"/>
                    <a:pt x="1120" y="5002"/>
                    <a:pt x="2501" y="5002"/>
                  </a:cubicBezTo>
                  <a:cubicBezTo>
                    <a:pt x="3883" y="5002"/>
                    <a:pt x="5002" y="3883"/>
                    <a:pt x="5002" y="2501"/>
                  </a:cubicBezTo>
                  <a:cubicBezTo>
                    <a:pt x="5002" y="1978"/>
                    <a:pt x="4835" y="1477"/>
                    <a:pt x="4526" y="1049"/>
                  </a:cubicBezTo>
                  <a:cubicBezTo>
                    <a:pt x="4499" y="1009"/>
                    <a:pt x="4459" y="992"/>
                    <a:pt x="4415" y="992"/>
                  </a:cubicBezTo>
                  <a:cubicBezTo>
                    <a:pt x="4380" y="992"/>
                    <a:pt x="4343" y="1004"/>
                    <a:pt x="4311" y="1025"/>
                  </a:cubicBezTo>
                  <a:cubicBezTo>
                    <a:pt x="4264" y="1073"/>
                    <a:pt x="4240" y="1144"/>
                    <a:pt x="4287" y="1215"/>
                  </a:cubicBezTo>
                  <a:cubicBezTo>
                    <a:pt x="4526" y="1549"/>
                    <a:pt x="4668" y="1954"/>
                    <a:pt x="4692" y="2359"/>
                  </a:cubicBezTo>
                  <a:lnTo>
                    <a:pt x="4097" y="2359"/>
                  </a:lnTo>
                  <a:cubicBezTo>
                    <a:pt x="4025" y="1597"/>
                    <a:pt x="3406" y="1001"/>
                    <a:pt x="2644" y="930"/>
                  </a:cubicBezTo>
                  <a:lnTo>
                    <a:pt x="2644" y="311"/>
                  </a:lnTo>
                  <a:cubicBezTo>
                    <a:pt x="3097" y="334"/>
                    <a:pt x="3501" y="501"/>
                    <a:pt x="3859" y="787"/>
                  </a:cubicBezTo>
                  <a:cubicBezTo>
                    <a:pt x="3886" y="805"/>
                    <a:pt x="3917" y="813"/>
                    <a:pt x="3947" y="813"/>
                  </a:cubicBezTo>
                  <a:cubicBezTo>
                    <a:pt x="3996" y="813"/>
                    <a:pt x="4044" y="792"/>
                    <a:pt x="4073" y="763"/>
                  </a:cubicBezTo>
                  <a:cubicBezTo>
                    <a:pt x="4121" y="692"/>
                    <a:pt x="4121" y="596"/>
                    <a:pt x="4049" y="549"/>
                  </a:cubicBezTo>
                  <a:cubicBezTo>
                    <a:pt x="3597" y="191"/>
                    <a:pt x="3073" y="1"/>
                    <a:pt x="2501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2814;p94">
              <a:extLst>
                <a:ext uri="{FF2B5EF4-FFF2-40B4-BE49-F238E27FC236}">
                  <a16:creationId xmlns:a16="http://schemas.microsoft.com/office/drawing/2014/main" id="{CC942708-1EED-4719-A7AB-15E25B610BA4}"/>
                </a:ext>
              </a:extLst>
            </p:cNvPr>
            <p:cNvSpPr/>
            <p:nvPr/>
          </p:nvSpPr>
          <p:spPr>
            <a:xfrm>
              <a:off x="4794107" y="2453402"/>
              <a:ext cx="24086" cy="17475"/>
            </a:xfrm>
            <a:custGeom>
              <a:avLst/>
              <a:gdLst/>
              <a:ahLst/>
              <a:cxnLst/>
              <a:rect l="l" t="t" r="r" b="b"/>
              <a:pathLst>
                <a:path w="716" h="508" extrusionOk="0">
                  <a:moveTo>
                    <a:pt x="167" y="1"/>
                  </a:moveTo>
                  <a:cubicBezTo>
                    <a:pt x="132" y="1"/>
                    <a:pt x="96" y="19"/>
                    <a:pt x="72" y="55"/>
                  </a:cubicBezTo>
                  <a:cubicBezTo>
                    <a:pt x="1" y="102"/>
                    <a:pt x="1" y="197"/>
                    <a:pt x="72" y="245"/>
                  </a:cubicBezTo>
                  <a:lnTo>
                    <a:pt x="263" y="459"/>
                  </a:lnTo>
                  <a:cubicBezTo>
                    <a:pt x="286" y="483"/>
                    <a:pt x="334" y="507"/>
                    <a:pt x="358" y="507"/>
                  </a:cubicBezTo>
                  <a:cubicBezTo>
                    <a:pt x="405" y="507"/>
                    <a:pt x="429" y="483"/>
                    <a:pt x="477" y="459"/>
                  </a:cubicBezTo>
                  <a:lnTo>
                    <a:pt x="667" y="245"/>
                  </a:lnTo>
                  <a:cubicBezTo>
                    <a:pt x="715" y="197"/>
                    <a:pt x="715" y="102"/>
                    <a:pt x="667" y="55"/>
                  </a:cubicBezTo>
                  <a:cubicBezTo>
                    <a:pt x="632" y="19"/>
                    <a:pt x="590" y="1"/>
                    <a:pt x="551" y="1"/>
                  </a:cubicBezTo>
                  <a:cubicBezTo>
                    <a:pt x="513" y="1"/>
                    <a:pt x="477" y="19"/>
                    <a:pt x="453" y="55"/>
                  </a:cubicBezTo>
                  <a:lnTo>
                    <a:pt x="358" y="150"/>
                  </a:lnTo>
                  <a:lnTo>
                    <a:pt x="263" y="55"/>
                  </a:lnTo>
                  <a:cubicBezTo>
                    <a:pt x="239" y="19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2815;p94">
              <a:extLst>
                <a:ext uri="{FF2B5EF4-FFF2-40B4-BE49-F238E27FC236}">
                  <a16:creationId xmlns:a16="http://schemas.microsoft.com/office/drawing/2014/main" id="{75757593-004B-4B1D-8138-0CAB416ECD5D}"/>
                </a:ext>
              </a:extLst>
            </p:cNvPr>
            <p:cNvSpPr/>
            <p:nvPr/>
          </p:nvSpPr>
          <p:spPr>
            <a:xfrm>
              <a:off x="4883051" y="2382744"/>
              <a:ext cx="24053" cy="16856"/>
            </a:xfrm>
            <a:custGeom>
              <a:avLst/>
              <a:gdLst/>
              <a:ahLst/>
              <a:cxnLst/>
              <a:rect l="l" t="t" r="r" b="b"/>
              <a:pathLst>
                <a:path w="715" h="490" extrusionOk="0">
                  <a:moveTo>
                    <a:pt x="164" y="1"/>
                  </a:moveTo>
                  <a:cubicBezTo>
                    <a:pt x="125" y="1"/>
                    <a:pt x="83" y="13"/>
                    <a:pt x="48" y="37"/>
                  </a:cubicBezTo>
                  <a:cubicBezTo>
                    <a:pt x="0" y="84"/>
                    <a:pt x="0" y="180"/>
                    <a:pt x="48" y="251"/>
                  </a:cubicBezTo>
                  <a:lnTo>
                    <a:pt x="238" y="442"/>
                  </a:lnTo>
                  <a:cubicBezTo>
                    <a:pt x="286" y="465"/>
                    <a:pt x="310" y="489"/>
                    <a:pt x="357" y="489"/>
                  </a:cubicBezTo>
                  <a:cubicBezTo>
                    <a:pt x="381" y="489"/>
                    <a:pt x="429" y="465"/>
                    <a:pt x="453" y="442"/>
                  </a:cubicBezTo>
                  <a:lnTo>
                    <a:pt x="667" y="251"/>
                  </a:lnTo>
                  <a:cubicBezTo>
                    <a:pt x="714" y="180"/>
                    <a:pt x="714" y="84"/>
                    <a:pt x="667" y="37"/>
                  </a:cubicBezTo>
                  <a:cubicBezTo>
                    <a:pt x="631" y="13"/>
                    <a:pt x="589" y="1"/>
                    <a:pt x="551" y="1"/>
                  </a:cubicBezTo>
                  <a:cubicBezTo>
                    <a:pt x="512" y="1"/>
                    <a:pt x="476" y="13"/>
                    <a:pt x="453" y="37"/>
                  </a:cubicBezTo>
                  <a:lnTo>
                    <a:pt x="357" y="132"/>
                  </a:lnTo>
                  <a:lnTo>
                    <a:pt x="262" y="37"/>
                  </a:lnTo>
                  <a:cubicBezTo>
                    <a:pt x="238" y="13"/>
                    <a:pt x="202" y="1"/>
                    <a:pt x="164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2816;p94">
              <a:extLst>
                <a:ext uri="{FF2B5EF4-FFF2-40B4-BE49-F238E27FC236}">
                  <a16:creationId xmlns:a16="http://schemas.microsoft.com/office/drawing/2014/main" id="{E064EA9E-2DFD-4EA3-B711-1609C3E46F7B}"/>
                </a:ext>
              </a:extLst>
            </p:cNvPr>
            <p:cNvSpPr/>
            <p:nvPr/>
          </p:nvSpPr>
          <p:spPr>
            <a:xfrm>
              <a:off x="4935899" y="2304106"/>
              <a:ext cx="24086" cy="16856"/>
            </a:xfrm>
            <a:custGeom>
              <a:avLst/>
              <a:gdLst/>
              <a:ahLst/>
              <a:cxnLst/>
              <a:rect l="l" t="t" r="r" b="b"/>
              <a:pathLst>
                <a:path w="716" h="490" extrusionOk="0">
                  <a:moveTo>
                    <a:pt x="168" y="1"/>
                  </a:moveTo>
                  <a:cubicBezTo>
                    <a:pt x="132" y="1"/>
                    <a:pt x="96" y="13"/>
                    <a:pt x="72" y="37"/>
                  </a:cubicBezTo>
                  <a:cubicBezTo>
                    <a:pt x="1" y="84"/>
                    <a:pt x="1" y="179"/>
                    <a:pt x="72" y="251"/>
                  </a:cubicBezTo>
                  <a:lnTo>
                    <a:pt x="263" y="441"/>
                  </a:lnTo>
                  <a:cubicBezTo>
                    <a:pt x="287" y="465"/>
                    <a:pt x="310" y="489"/>
                    <a:pt x="358" y="489"/>
                  </a:cubicBezTo>
                  <a:cubicBezTo>
                    <a:pt x="406" y="489"/>
                    <a:pt x="429" y="465"/>
                    <a:pt x="453" y="441"/>
                  </a:cubicBezTo>
                  <a:lnTo>
                    <a:pt x="668" y="251"/>
                  </a:lnTo>
                  <a:cubicBezTo>
                    <a:pt x="715" y="179"/>
                    <a:pt x="715" y="84"/>
                    <a:pt x="668" y="37"/>
                  </a:cubicBezTo>
                  <a:cubicBezTo>
                    <a:pt x="632" y="13"/>
                    <a:pt x="590" y="1"/>
                    <a:pt x="552" y="1"/>
                  </a:cubicBezTo>
                  <a:cubicBezTo>
                    <a:pt x="513" y="1"/>
                    <a:pt x="477" y="13"/>
                    <a:pt x="453" y="37"/>
                  </a:cubicBezTo>
                  <a:lnTo>
                    <a:pt x="358" y="132"/>
                  </a:lnTo>
                  <a:lnTo>
                    <a:pt x="263" y="37"/>
                  </a:lnTo>
                  <a:cubicBezTo>
                    <a:pt x="239" y="13"/>
                    <a:pt x="203" y="1"/>
                    <a:pt x="168" y="1"/>
                  </a:cubicBezTo>
                  <a:close/>
                </a:path>
              </a:pathLst>
            </a:custGeom>
            <a:solidFill>
              <a:srgbClr val="E4EA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Прямоугольник с одним усеченным углом 17">
            <a:extLst>
              <a:ext uri="{FF2B5EF4-FFF2-40B4-BE49-F238E27FC236}">
                <a16:creationId xmlns:a16="http://schemas.microsoft.com/office/drawing/2014/main" id="{4E66C5A3-A3C5-30B4-C393-E9B38DD05805}"/>
              </a:ext>
            </a:extLst>
          </p:cNvPr>
          <p:cNvSpPr/>
          <p:nvPr/>
        </p:nvSpPr>
        <p:spPr>
          <a:xfrm>
            <a:off x="9217741" y="900214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10381</TotalTime>
  <Words>590</Words>
  <Application>Microsoft Office PowerPoint</Application>
  <PresentationFormat>Широкоэкранный</PresentationFormat>
  <Paragraphs>118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Amatic SC</vt:lpstr>
      <vt:lpstr>Arial</vt:lpstr>
      <vt:lpstr>Calibri</vt:lpstr>
      <vt:lpstr>Lato Light</vt:lpstr>
      <vt:lpstr>Montserrat</vt:lpstr>
      <vt:lpstr>Poppins Light</vt:lpstr>
      <vt:lpstr>Times New Roman</vt:lpstr>
      <vt:lpstr>Wingdings</vt:lpstr>
      <vt:lpstr>Для Академия инноваторов 16_9</vt:lpstr>
      <vt:lpstr>SWAGA</vt:lpstr>
      <vt:lpstr>Презентация PowerPoint</vt:lpstr>
      <vt:lpstr>КОМАНДА «SWAGA»</vt:lpstr>
      <vt:lpstr>КОМАНДА «SWAGA»</vt:lpstr>
      <vt:lpstr>Архитектура решения</vt:lpstr>
      <vt:lpstr>Архитектура решения</vt:lpstr>
      <vt:lpstr>Архитектура решения</vt:lpstr>
      <vt:lpstr>Архитектура решения</vt:lpstr>
      <vt:lpstr>Проблема -  анализа фидбека от клиентов</vt:lpstr>
      <vt:lpstr>Планы по развитию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4KPC</cp:lastModifiedBy>
  <cp:revision>81</cp:revision>
  <dcterms:created xsi:type="dcterms:W3CDTF">2023-05-15T07:36:23Z</dcterms:created>
  <dcterms:modified xsi:type="dcterms:W3CDTF">2025-10-02T20:37:15Z</dcterms:modified>
</cp:coreProperties>
</file>