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3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3D8A-92FA-4D60-9354-6F51DDA63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DDFDE-B648-4F83-B94E-5B14E53B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7E74-CFEA-46B3-A5BB-41091DF5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F606-EF26-4B17-AB2C-CB885F03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0022-40E8-4EA6-B82F-ABB42A1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1C2E-0A68-4401-BCB1-092DC1A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373B6-7EA5-4D24-929D-01810C90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AF44-99CA-44EF-ACE5-66E427D9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72FC-2FF1-4B49-B591-81FA81C3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BB2C-B6A6-4396-B855-FFEF5D24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4453-04D0-49F0-AD02-80361B9E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DE1D2-8985-4A31-8786-EC3907AA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B1F1-22A0-4DB7-96DF-DE47CA6C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04C6-4446-47AD-B7C3-FB7C42FD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1D3F-96B6-4149-9F21-DD5FB349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48EB-88B9-4930-8A05-741B11D6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4FFC-C83F-4154-9ABD-05293438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4ACC-7854-4D83-8ED6-297D9488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6280-707E-4875-8EF7-24F833D1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A10F-C710-4FA3-9C7E-E45D7F2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E536-B973-4BC7-BEB8-BA5B9A9B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FDBA-417D-4C03-8AC3-DC6443B0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2364-3AA3-4FF0-9C41-E906E92B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9C04-4B1B-4416-B4B0-890AE560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595C2-D72D-43ED-BE72-C2EB7FC6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4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F0D1-A00B-427A-85DC-B6043BE5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D790-63CF-4B78-AC14-6E1AED83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102D-46F0-4B32-BB30-D82F0258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619F-B126-485E-A46E-E0C15ADC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41FC-3BA4-447D-BF3D-D594AC5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F1920-A106-416B-88E0-424CFC2E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46D3-6A04-47E1-810C-4712287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EB82-E58A-48B1-9D95-F14077F6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0EA74-D017-4E06-BF66-DA4A1F3F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3B2C9-3E59-411D-B2E3-A9332A99D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8A140-6F80-4499-941C-FF690E39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37229-6771-4A91-BF64-B9FD7A84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4198F-1195-4262-A28D-D4ACD060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FA91A-8C8C-4373-BBF4-889F8ED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9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B7B-B872-4AD2-ABAE-5FC1443C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4F461-330D-434F-8958-72DE1B16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AF708-4C10-433D-9A8C-75F579CA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2FD77-CFD7-42E5-9BEA-938A99E7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01A0-45C7-4DE0-98C9-4438ECCA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4DA2-8996-47EF-8554-64E6CF43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A5913-CD38-4216-99FB-F9BF3DC9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5CEF-3140-45D0-B33A-9CDA14C3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53CE-1E76-4051-A106-01BDC101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37BA-5440-4AF1-98BF-352D2E05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9D669-1C60-4E53-AC39-31DC27D8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C4288-F3A0-4F62-A1EC-AF3A852C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3458-68F5-4AF3-B0C7-0DE25760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8AD0-3244-4738-8CF9-16A4A526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45576-031D-49C0-B9EE-BF0E62D57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AEFD-1FF4-482F-8C2E-6A6D6187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F5F58-A9CE-42E0-B0D0-9F1D2F44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0BAA5-7205-4564-ABBD-5AD30126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F54CC-C035-4C40-823A-B98628E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3FC4B-8327-4240-B592-62C93CA1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E597-D5E0-4130-8F44-2C98F4CC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B66D-C920-4239-93BF-F6208DB5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47D5-11D3-41CE-A91C-521573FB6130}" type="datetimeFigureOut">
              <a:rPr lang="en-US" smtClean="0"/>
              <a:t>2022-02-22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7A08-F899-4563-A0C1-1F8244B6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60C5-4FF2-44E6-BB9E-B250D253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7EF9-DA19-4F28-A9A1-0E5DDFBC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6.sv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.sv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4.svg"/><Relationship Id="rId5" Type="http://schemas.openxmlformats.org/officeDocument/2006/relationships/image" Target="../media/image30.sv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0.svg"/><Relationship Id="rId3" Type="http://schemas.openxmlformats.org/officeDocument/2006/relationships/image" Target="../media/image8.svg"/><Relationship Id="rId7" Type="http://schemas.openxmlformats.org/officeDocument/2006/relationships/image" Target="../media/image38.svg"/><Relationship Id="rId12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6.svg"/><Relationship Id="rId5" Type="http://schemas.openxmlformats.org/officeDocument/2006/relationships/image" Target="../media/image24.sv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E99C-9F74-49E3-BE22-ED72D63CC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99A7E-101A-487B-BE46-08EAB0959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Contract with solid fill">
            <a:extLst>
              <a:ext uri="{FF2B5EF4-FFF2-40B4-BE49-F238E27FC236}">
                <a16:creationId xmlns:a16="http://schemas.microsoft.com/office/drawing/2014/main" id="{919E477E-C5FB-439C-8B96-AB02EE4AA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0580" y="3259621"/>
            <a:ext cx="914400" cy="914400"/>
          </a:xfr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E5017CE7-06F0-4242-9368-651087D47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6290" y="3211712"/>
            <a:ext cx="914400" cy="914400"/>
          </a:xfrm>
          <a:prstGeom prst="rect">
            <a:avLst/>
          </a:prstGeom>
        </p:spPr>
      </p:pic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6E9E1089-6294-4B0D-8E0B-AD8065C48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9191" y="3014260"/>
            <a:ext cx="914400" cy="914400"/>
          </a:xfrm>
          <a:prstGeom prst="rect">
            <a:avLst/>
          </a:prstGeom>
        </p:spPr>
      </p:pic>
      <p:pic>
        <p:nvPicPr>
          <p:cNvPr id="7" name="Content Placeholder 7" descr="Contract with solid fill">
            <a:extLst>
              <a:ext uri="{FF2B5EF4-FFF2-40B4-BE49-F238E27FC236}">
                <a16:creationId xmlns:a16="http://schemas.microsoft.com/office/drawing/2014/main" id="{5BA83F68-4789-49E0-A746-B5B334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00" y="3102083"/>
            <a:ext cx="914400" cy="914400"/>
          </a:xfrm>
          <a:prstGeom prst="rect">
            <a:avLst/>
          </a:prstGeom>
        </p:spPr>
      </p:pic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63C20857-39D2-4835-AE5C-35F37F3A44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681" y="522584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3FE2A-3D97-4C2B-9566-4FB6C30BAB77}"/>
              </a:ext>
            </a:extLst>
          </p:cNvPr>
          <p:cNvSpPr txBox="1"/>
          <p:nvPr/>
        </p:nvSpPr>
        <p:spPr>
          <a:xfrm>
            <a:off x="1980257" y="2860255"/>
            <a:ext cx="23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child(Person p, uint256 n)</a:t>
            </a: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0F6674-4239-4897-917D-8B3B28378922}"/>
              </a:ext>
            </a:extLst>
          </p:cNvPr>
          <p:cNvGrpSpPr/>
          <p:nvPr/>
        </p:nvGrpSpPr>
        <p:grpSpPr>
          <a:xfrm>
            <a:off x="1269391" y="2281808"/>
            <a:ext cx="3683332" cy="3001121"/>
            <a:chOff x="1403684" y="2241599"/>
            <a:chExt cx="3683332" cy="300112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AC9AE7C-17E2-4426-A502-7D008F3EBFBC}"/>
                </a:ext>
              </a:extLst>
            </p:cNvPr>
            <p:cNvSpPr/>
            <p:nvPr/>
          </p:nvSpPr>
          <p:spPr>
            <a:xfrm>
              <a:off x="1403684" y="2241599"/>
              <a:ext cx="3683332" cy="2434675"/>
            </a:xfrm>
            <a:custGeom>
              <a:avLst/>
              <a:gdLst>
                <a:gd name="connsiteX0" fmla="*/ 1184500 w 2311975"/>
                <a:gd name="connsiteY0" fmla="*/ 59647 h 1610406"/>
                <a:gd name="connsiteX1" fmla="*/ 1460041 w 2311975"/>
                <a:gd name="connsiteY1" fmla="*/ 287059 h 1610406"/>
                <a:gd name="connsiteX2" fmla="*/ 1460488 w 2311975"/>
                <a:gd name="connsiteY2" fmla="*/ 287238 h 1610406"/>
                <a:gd name="connsiteX3" fmla="*/ 1634521 w 2311975"/>
                <a:gd name="connsiteY3" fmla="*/ 228431 h 1610406"/>
                <a:gd name="connsiteX4" fmla="*/ 1915758 w 2311975"/>
                <a:gd name="connsiteY4" fmla="*/ 509758 h 1610406"/>
                <a:gd name="connsiteX5" fmla="*/ 1907468 w 2311975"/>
                <a:gd name="connsiteY5" fmla="*/ 573991 h 1610406"/>
                <a:gd name="connsiteX6" fmla="*/ 1907692 w 2311975"/>
                <a:gd name="connsiteY6" fmla="*/ 574349 h 1610406"/>
                <a:gd name="connsiteX7" fmla="*/ 1907826 w 2311975"/>
                <a:gd name="connsiteY7" fmla="*/ 574349 h 1610406"/>
                <a:gd name="connsiteX8" fmla="*/ 1975697 w 2311975"/>
                <a:gd name="connsiteY8" fmla="*/ 566059 h 1610406"/>
                <a:gd name="connsiteX9" fmla="*/ 2252918 w 2311975"/>
                <a:gd name="connsiteY9" fmla="*/ 851432 h 1610406"/>
                <a:gd name="connsiteX10" fmla="*/ 1972029 w 2311975"/>
                <a:gd name="connsiteY10" fmla="*/ 1128683 h 1610406"/>
                <a:gd name="connsiteX11" fmla="*/ 1859904 w 2311975"/>
                <a:gd name="connsiteY11" fmla="*/ 1103544 h 1610406"/>
                <a:gd name="connsiteX12" fmla="*/ 1859544 w 2311975"/>
                <a:gd name="connsiteY12" fmla="*/ 1103663 h 1610406"/>
                <a:gd name="connsiteX13" fmla="*/ 1859517 w 2311975"/>
                <a:gd name="connsiteY13" fmla="*/ 1103812 h 1610406"/>
                <a:gd name="connsiteX14" fmla="*/ 1859517 w 2311975"/>
                <a:gd name="connsiteY14" fmla="*/ 1122778 h 1610406"/>
                <a:gd name="connsiteX15" fmla="*/ 1600317 w 2311975"/>
                <a:gd name="connsiteY15" fmla="*/ 1409055 h 1610406"/>
                <a:gd name="connsiteX16" fmla="*/ 1353671 w 2311975"/>
                <a:gd name="connsiteY16" fmla="*/ 1295111 h 1610406"/>
                <a:gd name="connsiteX17" fmla="*/ 1353293 w 2311975"/>
                <a:gd name="connsiteY17" fmla="*/ 1295069 h 1610406"/>
                <a:gd name="connsiteX18" fmla="*/ 1353194 w 2311975"/>
                <a:gd name="connsiteY18" fmla="*/ 1295260 h 1610406"/>
                <a:gd name="connsiteX19" fmla="*/ 1046046 w 2311975"/>
                <a:gd name="connsiteY19" fmla="*/ 1549334 h 1610406"/>
                <a:gd name="connsiteX20" fmla="*/ 790720 w 2311975"/>
                <a:gd name="connsiteY20" fmla="*/ 1269227 h 1610406"/>
                <a:gd name="connsiteX21" fmla="*/ 793404 w 2311975"/>
                <a:gd name="connsiteY21" fmla="*/ 1238959 h 1610406"/>
                <a:gd name="connsiteX22" fmla="*/ 793314 w 2311975"/>
                <a:gd name="connsiteY22" fmla="*/ 1238631 h 1610406"/>
                <a:gd name="connsiteX23" fmla="*/ 792986 w 2311975"/>
                <a:gd name="connsiteY23" fmla="*/ 1238720 h 1610406"/>
                <a:gd name="connsiteX24" fmla="*/ 400909 w 2311975"/>
                <a:gd name="connsiteY24" fmla="*/ 1189153 h 1610406"/>
                <a:gd name="connsiteX25" fmla="*/ 343532 w 2311975"/>
                <a:gd name="connsiteY25" fmla="*/ 1044291 h 1610406"/>
                <a:gd name="connsiteX26" fmla="*/ 340699 w 2311975"/>
                <a:gd name="connsiteY26" fmla="*/ 1044291 h 1610406"/>
                <a:gd name="connsiteX27" fmla="*/ 59781 w 2311975"/>
                <a:gd name="connsiteY27" fmla="*/ 762555 h 1610406"/>
                <a:gd name="connsiteX28" fmla="*/ 337031 w 2311975"/>
                <a:gd name="connsiteY28" fmla="*/ 481667 h 1610406"/>
                <a:gd name="connsiteX29" fmla="*/ 404902 w 2311975"/>
                <a:gd name="connsiteY29" fmla="*/ 489957 h 1610406"/>
                <a:gd name="connsiteX30" fmla="*/ 405290 w 2311975"/>
                <a:gd name="connsiteY30" fmla="*/ 489704 h 1610406"/>
                <a:gd name="connsiteX31" fmla="*/ 405290 w 2311975"/>
                <a:gd name="connsiteY31" fmla="*/ 489570 h 1610406"/>
                <a:gd name="connsiteX32" fmla="*/ 397030 w 2311975"/>
                <a:gd name="connsiteY32" fmla="*/ 431300 h 1610406"/>
                <a:gd name="connsiteX33" fmla="*/ 670436 w 2311975"/>
                <a:gd name="connsiteY33" fmla="*/ 144245 h 1610406"/>
                <a:gd name="connsiteX34" fmla="*/ 911344 w 2311975"/>
                <a:gd name="connsiteY34" fmla="*/ 270270 h 1610406"/>
                <a:gd name="connsiteX35" fmla="*/ 911705 w 2311975"/>
                <a:gd name="connsiteY35" fmla="*/ 270386 h 1610406"/>
                <a:gd name="connsiteX36" fmla="*/ 911821 w 2311975"/>
                <a:gd name="connsiteY36" fmla="*/ 270270 h 1610406"/>
                <a:gd name="connsiteX37" fmla="*/ 1184500 w 2311975"/>
                <a:gd name="connsiteY37" fmla="*/ 59647 h 1610406"/>
                <a:gd name="connsiteX38" fmla="*/ 1184500 w 2311975"/>
                <a:gd name="connsiteY38" fmla="*/ 6 h 1610406"/>
                <a:gd name="connsiteX39" fmla="*/ 894495 w 2311975"/>
                <a:gd name="connsiteY39" fmla="*/ 163125 h 1610406"/>
                <a:gd name="connsiteX40" fmla="*/ 678237 w 2311975"/>
                <a:gd name="connsiteY40" fmla="*/ 84398 h 1610406"/>
                <a:gd name="connsiteX41" fmla="*/ 337329 w 2311975"/>
                <a:gd name="connsiteY41" fmla="*/ 422026 h 1610406"/>
                <a:gd name="connsiteX42" fmla="*/ 20 w 2311975"/>
                <a:gd name="connsiteY42" fmla="*/ 766674 h 1610406"/>
                <a:gd name="connsiteX43" fmla="*/ 292897 w 2311975"/>
                <a:gd name="connsiteY43" fmla="*/ 1100592 h 1610406"/>
                <a:gd name="connsiteX44" fmla="*/ 704035 w 2311975"/>
                <a:gd name="connsiteY44" fmla="*/ 1346936 h 1610406"/>
                <a:gd name="connsiteX45" fmla="*/ 737759 w 2311975"/>
                <a:gd name="connsiteY45" fmla="*/ 1336591 h 1610406"/>
                <a:gd name="connsiteX46" fmla="*/ 1140175 w 2311975"/>
                <a:gd name="connsiteY46" fmla="*/ 1603556 h 1610406"/>
                <a:gd name="connsiteX47" fmla="*/ 1384088 w 2311975"/>
                <a:gd name="connsiteY47" fmla="*/ 1408458 h 1610406"/>
                <a:gd name="connsiteX48" fmla="*/ 1578250 w 2311975"/>
                <a:gd name="connsiteY48" fmla="*/ 1469650 h 1610406"/>
                <a:gd name="connsiteX49" fmla="*/ 1914893 w 2311975"/>
                <a:gd name="connsiteY49" fmla="*/ 1182598 h 1610406"/>
                <a:gd name="connsiteX50" fmla="*/ 1972029 w 2311975"/>
                <a:gd name="connsiteY50" fmla="*/ 1188324 h 1610406"/>
                <a:gd name="connsiteX51" fmla="*/ 2311974 w 2311975"/>
                <a:gd name="connsiteY51" fmla="*/ 846336 h 1610406"/>
                <a:gd name="connsiteX52" fmla="*/ 1975399 w 2311975"/>
                <a:gd name="connsiteY52" fmla="*/ 506418 h 1610406"/>
                <a:gd name="connsiteX53" fmla="*/ 1634521 w 2311975"/>
                <a:gd name="connsiteY53" fmla="*/ 168790 h 1610406"/>
                <a:gd name="connsiteX54" fmla="*/ 1494752 w 2311975"/>
                <a:gd name="connsiteY54" fmla="*/ 198343 h 1610406"/>
                <a:gd name="connsiteX55" fmla="*/ 1184500 w 2311975"/>
                <a:gd name="connsiteY55" fmla="*/ 6 h 161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11975" h="1610406">
                  <a:moveTo>
                    <a:pt x="1184500" y="59647"/>
                  </a:moveTo>
                  <a:cubicBezTo>
                    <a:pt x="1319261" y="58827"/>
                    <a:pt x="1435290" y="154587"/>
                    <a:pt x="1460041" y="287059"/>
                  </a:cubicBezTo>
                  <a:cubicBezTo>
                    <a:pt x="1460041" y="287267"/>
                    <a:pt x="1460309" y="287387"/>
                    <a:pt x="1460488" y="287238"/>
                  </a:cubicBezTo>
                  <a:cubicBezTo>
                    <a:pt x="1510581" y="249267"/>
                    <a:pt x="1571665" y="228628"/>
                    <a:pt x="1634521" y="228431"/>
                  </a:cubicBezTo>
                  <a:cubicBezTo>
                    <a:pt x="1789674" y="228924"/>
                    <a:pt x="1915317" y="354605"/>
                    <a:pt x="1915758" y="509758"/>
                  </a:cubicBezTo>
                  <a:cubicBezTo>
                    <a:pt x="1915910" y="531447"/>
                    <a:pt x="1913122" y="553054"/>
                    <a:pt x="1907468" y="573991"/>
                  </a:cubicBezTo>
                  <a:cubicBezTo>
                    <a:pt x="1907432" y="574153"/>
                    <a:pt x="1907531" y="574314"/>
                    <a:pt x="1907692" y="574349"/>
                  </a:cubicBezTo>
                  <a:cubicBezTo>
                    <a:pt x="1907736" y="574358"/>
                    <a:pt x="1907781" y="574358"/>
                    <a:pt x="1907826" y="574349"/>
                  </a:cubicBezTo>
                  <a:cubicBezTo>
                    <a:pt x="1929970" y="568537"/>
                    <a:pt x="1952804" y="565746"/>
                    <a:pt x="1975697" y="566059"/>
                  </a:cubicBezTo>
                  <a:cubicBezTo>
                    <a:pt x="2131053" y="568311"/>
                    <a:pt x="2255169" y="696077"/>
                    <a:pt x="2252918" y="851432"/>
                  </a:cubicBezTo>
                  <a:cubicBezTo>
                    <a:pt x="2250693" y="1005041"/>
                    <a:pt x="2125653" y="1128459"/>
                    <a:pt x="1972029" y="1128683"/>
                  </a:cubicBezTo>
                  <a:cubicBezTo>
                    <a:pt x="1933379" y="1127633"/>
                    <a:pt x="1895301" y="1119095"/>
                    <a:pt x="1859904" y="1103544"/>
                  </a:cubicBezTo>
                  <a:cubicBezTo>
                    <a:pt x="1859773" y="1103478"/>
                    <a:pt x="1859609" y="1103529"/>
                    <a:pt x="1859544" y="1103663"/>
                  </a:cubicBezTo>
                  <a:cubicBezTo>
                    <a:pt x="1859520" y="1103708"/>
                    <a:pt x="1859511" y="1103762"/>
                    <a:pt x="1859517" y="1103812"/>
                  </a:cubicBezTo>
                  <a:lnTo>
                    <a:pt x="1859517" y="1122778"/>
                  </a:lnTo>
                  <a:cubicBezTo>
                    <a:pt x="1860736" y="1271099"/>
                    <a:pt x="1748030" y="1395579"/>
                    <a:pt x="1600317" y="1409055"/>
                  </a:cubicBezTo>
                  <a:cubicBezTo>
                    <a:pt x="1503806" y="1416975"/>
                    <a:pt x="1410202" y="1373733"/>
                    <a:pt x="1353671" y="1295111"/>
                  </a:cubicBezTo>
                  <a:cubicBezTo>
                    <a:pt x="1353579" y="1294995"/>
                    <a:pt x="1353409" y="1294977"/>
                    <a:pt x="1353293" y="1295069"/>
                  </a:cubicBezTo>
                  <a:cubicBezTo>
                    <a:pt x="1353236" y="1295117"/>
                    <a:pt x="1353200" y="1295185"/>
                    <a:pt x="1353194" y="1295260"/>
                  </a:cubicBezTo>
                  <a:cubicBezTo>
                    <a:pt x="1338537" y="1450237"/>
                    <a:pt x="1201023" y="1563990"/>
                    <a:pt x="1046046" y="1549334"/>
                  </a:cubicBezTo>
                  <a:cubicBezTo>
                    <a:pt x="901494" y="1535664"/>
                    <a:pt x="790979" y="1414423"/>
                    <a:pt x="790720" y="1269227"/>
                  </a:cubicBezTo>
                  <a:cubicBezTo>
                    <a:pt x="790696" y="1259076"/>
                    <a:pt x="791597" y="1248946"/>
                    <a:pt x="793404" y="1238959"/>
                  </a:cubicBezTo>
                  <a:cubicBezTo>
                    <a:pt x="793469" y="1238842"/>
                    <a:pt x="793431" y="1238696"/>
                    <a:pt x="793314" y="1238631"/>
                  </a:cubicBezTo>
                  <a:cubicBezTo>
                    <a:pt x="793198" y="1238565"/>
                    <a:pt x="793052" y="1238604"/>
                    <a:pt x="792986" y="1238720"/>
                  </a:cubicBezTo>
                  <a:cubicBezTo>
                    <a:pt x="671029" y="1333302"/>
                    <a:pt x="495491" y="1311109"/>
                    <a:pt x="400909" y="1189153"/>
                  </a:cubicBezTo>
                  <a:cubicBezTo>
                    <a:pt x="368435" y="1147282"/>
                    <a:pt x="348536" y="1097040"/>
                    <a:pt x="343532" y="1044291"/>
                  </a:cubicBezTo>
                  <a:lnTo>
                    <a:pt x="340699" y="1044291"/>
                  </a:lnTo>
                  <a:cubicBezTo>
                    <a:pt x="185328" y="1044064"/>
                    <a:pt x="59554" y="917929"/>
                    <a:pt x="59781" y="762555"/>
                  </a:cubicBezTo>
                  <a:cubicBezTo>
                    <a:pt x="60004" y="608932"/>
                    <a:pt x="183423" y="483892"/>
                    <a:pt x="337031" y="481667"/>
                  </a:cubicBezTo>
                  <a:cubicBezTo>
                    <a:pt x="359924" y="481351"/>
                    <a:pt x="382758" y="484142"/>
                    <a:pt x="404902" y="489957"/>
                  </a:cubicBezTo>
                  <a:cubicBezTo>
                    <a:pt x="405078" y="489993"/>
                    <a:pt x="405254" y="489880"/>
                    <a:pt x="405290" y="489704"/>
                  </a:cubicBezTo>
                  <a:cubicBezTo>
                    <a:pt x="405299" y="489659"/>
                    <a:pt x="405299" y="489614"/>
                    <a:pt x="405290" y="489570"/>
                  </a:cubicBezTo>
                  <a:cubicBezTo>
                    <a:pt x="400304" y="470529"/>
                    <a:pt x="397534" y="450976"/>
                    <a:pt x="397030" y="431300"/>
                  </a:cubicBezTo>
                  <a:cubicBezTo>
                    <a:pt x="393260" y="276535"/>
                    <a:pt x="515668" y="148015"/>
                    <a:pt x="670436" y="144245"/>
                  </a:cubicBezTo>
                  <a:cubicBezTo>
                    <a:pt x="767099" y="141892"/>
                    <a:pt x="858150" y="189525"/>
                    <a:pt x="911344" y="270270"/>
                  </a:cubicBezTo>
                  <a:cubicBezTo>
                    <a:pt x="911412" y="270401"/>
                    <a:pt x="911574" y="270455"/>
                    <a:pt x="911705" y="270386"/>
                  </a:cubicBezTo>
                  <a:cubicBezTo>
                    <a:pt x="911755" y="270359"/>
                    <a:pt x="911794" y="270320"/>
                    <a:pt x="911821" y="270270"/>
                  </a:cubicBezTo>
                  <a:cubicBezTo>
                    <a:pt x="945491" y="147054"/>
                    <a:pt x="1056776" y="61097"/>
                    <a:pt x="1184500" y="59647"/>
                  </a:cubicBezTo>
                  <a:moveTo>
                    <a:pt x="1184500" y="6"/>
                  </a:moveTo>
                  <a:cubicBezTo>
                    <a:pt x="1066190" y="809"/>
                    <a:pt x="956620" y="62439"/>
                    <a:pt x="894495" y="163125"/>
                  </a:cubicBezTo>
                  <a:cubicBezTo>
                    <a:pt x="833858" y="112358"/>
                    <a:pt x="757321" y="84494"/>
                    <a:pt x="678237" y="84398"/>
                  </a:cubicBezTo>
                  <a:cubicBezTo>
                    <a:pt x="491331" y="84631"/>
                    <a:pt x="339369" y="235132"/>
                    <a:pt x="337329" y="422026"/>
                  </a:cubicBezTo>
                  <a:cubicBezTo>
                    <a:pt x="149013" y="424051"/>
                    <a:pt x="-2006" y="578354"/>
                    <a:pt x="20" y="766674"/>
                  </a:cubicBezTo>
                  <a:cubicBezTo>
                    <a:pt x="1831" y="935016"/>
                    <a:pt x="126227" y="1076843"/>
                    <a:pt x="292897" y="1100592"/>
                  </a:cubicBezTo>
                  <a:cubicBezTo>
                    <a:pt x="338403" y="1282151"/>
                    <a:pt x="522476" y="1392442"/>
                    <a:pt x="704035" y="1346936"/>
                  </a:cubicBezTo>
                  <a:cubicBezTo>
                    <a:pt x="715447" y="1344076"/>
                    <a:pt x="726704" y="1340623"/>
                    <a:pt x="737759" y="1336591"/>
                  </a:cubicBezTo>
                  <a:cubicBezTo>
                    <a:pt x="775163" y="1521436"/>
                    <a:pt x="955332" y="1640960"/>
                    <a:pt x="1140175" y="1603556"/>
                  </a:cubicBezTo>
                  <a:cubicBezTo>
                    <a:pt x="1248199" y="1581698"/>
                    <a:pt x="1339033" y="1509043"/>
                    <a:pt x="1384088" y="1408458"/>
                  </a:cubicBezTo>
                  <a:cubicBezTo>
                    <a:pt x="1440855" y="1448585"/>
                    <a:pt x="1508735" y="1469978"/>
                    <a:pt x="1578250" y="1469650"/>
                  </a:cubicBezTo>
                  <a:cubicBezTo>
                    <a:pt x="1745665" y="1469447"/>
                    <a:pt x="1888237" y="1347878"/>
                    <a:pt x="1914893" y="1182598"/>
                  </a:cubicBezTo>
                  <a:cubicBezTo>
                    <a:pt x="1933710" y="1186335"/>
                    <a:pt x="1952846" y="1188252"/>
                    <a:pt x="1972029" y="1188324"/>
                  </a:cubicBezTo>
                  <a:cubicBezTo>
                    <a:pt x="2160340" y="1187760"/>
                    <a:pt x="2312538" y="1034647"/>
                    <a:pt x="2311974" y="846336"/>
                  </a:cubicBezTo>
                  <a:cubicBezTo>
                    <a:pt x="2311414" y="660137"/>
                    <a:pt x="2161583" y="508816"/>
                    <a:pt x="1975399" y="506418"/>
                  </a:cubicBezTo>
                  <a:cubicBezTo>
                    <a:pt x="1973359" y="319536"/>
                    <a:pt x="1821415" y="169041"/>
                    <a:pt x="1634521" y="168790"/>
                  </a:cubicBezTo>
                  <a:cubicBezTo>
                    <a:pt x="1586391" y="168871"/>
                    <a:pt x="1538797" y="178935"/>
                    <a:pt x="1494752" y="198343"/>
                  </a:cubicBezTo>
                  <a:cubicBezTo>
                    <a:pt x="1439468" y="76857"/>
                    <a:pt x="1317970" y="-814"/>
                    <a:pt x="1184500" y="6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7801F-4AFF-401D-8C6F-2BA4DA007E5D}"/>
                </a:ext>
              </a:extLst>
            </p:cNvPr>
            <p:cNvSpPr/>
            <p:nvPr/>
          </p:nvSpPr>
          <p:spPr>
            <a:xfrm>
              <a:off x="2206341" y="4616401"/>
              <a:ext cx="357846" cy="357845"/>
            </a:xfrm>
            <a:custGeom>
              <a:avLst/>
              <a:gdLst>
                <a:gd name="connsiteX0" fmla="*/ 178923 w 357846"/>
                <a:gd name="connsiteY0" fmla="*/ 59641 h 357845"/>
                <a:gd name="connsiteX1" fmla="*/ 298205 w 357846"/>
                <a:gd name="connsiteY1" fmla="*/ 178923 h 357845"/>
                <a:gd name="connsiteX2" fmla="*/ 178923 w 357846"/>
                <a:gd name="connsiteY2" fmla="*/ 298205 h 357845"/>
                <a:gd name="connsiteX3" fmla="*/ 59641 w 357846"/>
                <a:gd name="connsiteY3" fmla="*/ 178923 h 357845"/>
                <a:gd name="connsiteX4" fmla="*/ 178923 w 357846"/>
                <a:gd name="connsiteY4" fmla="*/ 59641 h 357845"/>
                <a:gd name="connsiteX5" fmla="*/ 178923 w 357846"/>
                <a:gd name="connsiteY5" fmla="*/ 0 h 357845"/>
                <a:gd name="connsiteX6" fmla="*/ 0 w 357846"/>
                <a:gd name="connsiteY6" fmla="*/ 178923 h 357845"/>
                <a:gd name="connsiteX7" fmla="*/ 178923 w 357846"/>
                <a:gd name="connsiteY7" fmla="*/ 357846 h 357845"/>
                <a:gd name="connsiteX8" fmla="*/ 357846 w 357846"/>
                <a:gd name="connsiteY8" fmla="*/ 178923 h 357845"/>
                <a:gd name="connsiteX9" fmla="*/ 178923 w 357846"/>
                <a:gd name="connsiteY9" fmla="*/ 0 h 35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846" h="357845">
                  <a:moveTo>
                    <a:pt x="178923" y="59641"/>
                  </a:moveTo>
                  <a:cubicBezTo>
                    <a:pt x="244799" y="59641"/>
                    <a:pt x="298205" y="113046"/>
                    <a:pt x="298205" y="178923"/>
                  </a:cubicBezTo>
                  <a:cubicBezTo>
                    <a:pt x="298205" y="244799"/>
                    <a:pt x="244799" y="298205"/>
                    <a:pt x="178923" y="298205"/>
                  </a:cubicBezTo>
                  <a:cubicBezTo>
                    <a:pt x="113047" y="298205"/>
                    <a:pt x="59641" y="244799"/>
                    <a:pt x="59641" y="178923"/>
                  </a:cubicBezTo>
                  <a:cubicBezTo>
                    <a:pt x="59739" y="113085"/>
                    <a:pt x="113085" y="59739"/>
                    <a:pt x="178923" y="59641"/>
                  </a:cubicBezTo>
                  <a:moveTo>
                    <a:pt x="178923" y="0"/>
                  </a:moveTo>
                  <a:cubicBezTo>
                    <a:pt x="80107" y="0"/>
                    <a:pt x="0" y="80107"/>
                    <a:pt x="0" y="178923"/>
                  </a:cubicBezTo>
                  <a:cubicBezTo>
                    <a:pt x="0" y="277739"/>
                    <a:pt x="80107" y="357846"/>
                    <a:pt x="178923" y="357846"/>
                  </a:cubicBezTo>
                  <a:cubicBezTo>
                    <a:pt x="277739" y="357846"/>
                    <a:pt x="357846" y="277739"/>
                    <a:pt x="357846" y="178923"/>
                  </a:cubicBezTo>
                  <a:cubicBezTo>
                    <a:pt x="357846" y="80107"/>
                    <a:pt x="277739" y="0"/>
                    <a:pt x="178923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07BE8-6561-460A-BC9E-82DA9F98F225}"/>
                </a:ext>
              </a:extLst>
            </p:cNvPr>
            <p:cNvSpPr/>
            <p:nvPr/>
          </p:nvSpPr>
          <p:spPr>
            <a:xfrm>
              <a:off x="1893226" y="4974336"/>
              <a:ext cx="268384" cy="268384"/>
            </a:xfrm>
            <a:custGeom>
              <a:avLst/>
              <a:gdLst>
                <a:gd name="connsiteX0" fmla="*/ 134192 w 268384"/>
                <a:gd name="connsiteY0" fmla="*/ 59641 h 268384"/>
                <a:gd name="connsiteX1" fmla="*/ 208744 w 268384"/>
                <a:gd name="connsiteY1" fmla="*/ 134192 h 268384"/>
                <a:gd name="connsiteX2" fmla="*/ 134192 w 268384"/>
                <a:gd name="connsiteY2" fmla="*/ 208744 h 268384"/>
                <a:gd name="connsiteX3" fmla="*/ 59641 w 268384"/>
                <a:gd name="connsiteY3" fmla="*/ 134192 h 268384"/>
                <a:gd name="connsiteX4" fmla="*/ 134192 w 268384"/>
                <a:gd name="connsiteY4" fmla="*/ 59641 h 268384"/>
                <a:gd name="connsiteX5" fmla="*/ 134192 w 268384"/>
                <a:gd name="connsiteY5" fmla="*/ 0 h 268384"/>
                <a:gd name="connsiteX6" fmla="*/ 0 w 268384"/>
                <a:gd name="connsiteY6" fmla="*/ 134192 h 268384"/>
                <a:gd name="connsiteX7" fmla="*/ 134192 w 268384"/>
                <a:gd name="connsiteY7" fmla="*/ 268385 h 268384"/>
                <a:gd name="connsiteX8" fmla="*/ 268385 w 268384"/>
                <a:gd name="connsiteY8" fmla="*/ 134192 h 268384"/>
                <a:gd name="connsiteX9" fmla="*/ 134192 w 268384"/>
                <a:gd name="connsiteY9" fmla="*/ 0 h 2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384" h="268384">
                  <a:moveTo>
                    <a:pt x="134192" y="59641"/>
                  </a:moveTo>
                  <a:cubicBezTo>
                    <a:pt x="175365" y="59641"/>
                    <a:pt x="208744" y="93019"/>
                    <a:pt x="208744" y="134192"/>
                  </a:cubicBezTo>
                  <a:cubicBezTo>
                    <a:pt x="208744" y="175365"/>
                    <a:pt x="175365" y="208744"/>
                    <a:pt x="134192" y="208744"/>
                  </a:cubicBezTo>
                  <a:cubicBezTo>
                    <a:pt x="93019" y="208744"/>
                    <a:pt x="59641" y="175365"/>
                    <a:pt x="59641" y="134192"/>
                  </a:cubicBezTo>
                  <a:cubicBezTo>
                    <a:pt x="59641" y="93019"/>
                    <a:pt x="93019" y="59641"/>
                    <a:pt x="134192" y="59641"/>
                  </a:cubicBezTo>
                  <a:moveTo>
                    <a:pt x="134192" y="0"/>
                  </a:moveTo>
                  <a:cubicBezTo>
                    <a:pt x="60079" y="0"/>
                    <a:pt x="0" y="60079"/>
                    <a:pt x="0" y="134192"/>
                  </a:cubicBezTo>
                  <a:cubicBezTo>
                    <a:pt x="0" y="208305"/>
                    <a:pt x="60079" y="268385"/>
                    <a:pt x="134192" y="268385"/>
                  </a:cubicBezTo>
                  <a:cubicBezTo>
                    <a:pt x="208305" y="268385"/>
                    <a:pt x="268385" y="208305"/>
                    <a:pt x="268385" y="134192"/>
                  </a:cubicBezTo>
                  <a:cubicBezTo>
                    <a:pt x="268385" y="60079"/>
                    <a:pt x="208305" y="0"/>
                    <a:pt x="134192" y="0"/>
                  </a:cubicBezTo>
                  <a:close/>
                </a:path>
              </a:pathLst>
            </a:custGeom>
            <a:solidFill>
              <a:srgbClr val="000000"/>
            </a:solidFill>
            <a:ln w="297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 descr="Internet with solid fill">
            <a:extLst>
              <a:ext uri="{FF2B5EF4-FFF2-40B4-BE49-F238E27FC236}">
                <a16:creationId xmlns:a16="http://schemas.microsoft.com/office/drawing/2014/main" id="{48D61C8D-714F-4D66-956F-6CF2E46553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40600" y="5040512"/>
            <a:ext cx="914400" cy="914400"/>
          </a:xfrm>
          <a:prstGeom prst="rect">
            <a:avLst/>
          </a:prstGeom>
        </p:spPr>
      </p:pic>
      <p:pic>
        <p:nvPicPr>
          <p:cNvPr id="15" name="Graphic 14" descr="Beetle with solid fill">
            <a:extLst>
              <a:ext uri="{FF2B5EF4-FFF2-40B4-BE49-F238E27FC236}">
                <a16:creationId xmlns:a16="http://schemas.microsoft.com/office/drawing/2014/main" id="{3CB49329-B37D-41A1-9C82-324D852A2D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76339" y="399673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F6BCAA-5D6B-404A-91B5-434FA4CBF24C}"/>
              </a:ext>
            </a:extLst>
          </p:cNvPr>
          <p:cNvSpPr txBox="1"/>
          <p:nvPr/>
        </p:nvSpPr>
        <p:spPr>
          <a:xfrm>
            <a:off x="5497589" y="3849853"/>
            <a:ext cx="258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Bytecode publication on chain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7" name="Graphic 16" descr="Back with solid fill">
            <a:extLst>
              <a:ext uri="{FF2B5EF4-FFF2-40B4-BE49-F238E27FC236}">
                <a16:creationId xmlns:a16="http://schemas.microsoft.com/office/drawing/2014/main" id="{17437B8F-B35F-4243-B790-F9485DBC01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5846" y="3668912"/>
            <a:ext cx="914400" cy="914400"/>
          </a:xfrm>
          <a:prstGeom prst="rect">
            <a:avLst/>
          </a:prstGeom>
        </p:spPr>
      </p:pic>
      <p:pic>
        <p:nvPicPr>
          <p:cNvPr id="18" name="Graphic 17" descr="Binary with solid fill">
            <a:extLst>
              <a:ext uri="{FF2B5EF4-FFF2-40B4-BE49-F238E27FC236}">
                <a16:creationId xmlns:a16="http://schemas.microsoft.com/office/drawing/2014/main" id="{534E887F-B347-4262-9956-18A4DB95CB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2745" y="4126112"/>
            <a:ext cx="914400" cy="914400"/>
          </a:xfrm>
          <a:prstGeom prst="rect">
            <a:avLst/>
          </a:prstGeom>
        </p:spPr>
      </p:pic>
      <p:pic>
        <p:nvPicPr>
          <p:cNvPr id="19" name="Graphic 18" descr="Back with solid fill">
            <a:extLst>
              <a:ext uri="{FF2B5EF4-FFF2-40B4-BE49-F238E27FC236}">
                <a16:creationId xmlns:a16="http://schemas.microsoft.com/office/drawing/2014/main" id="{225E36AD-F422-4278-A053-FE4CC3BFE4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0800000">
            <a:off x="7556672" y="491113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958E5D-570F-4DCA-95BD-9BAB29C22234}"/>
              </a:ext>
            </a:extLst>
          </p:cNvPr>
          <p:cNvSpPr txBox="1"/>
          <p:nvPr/>
        </p:nvSpPr>
        <p:spPr>
          <a:xfrm>
            <a:off x="8322410" y="5927066"/>
            <a:ext cx="218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Smart contract execution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1" name="Graphic 20" descr="Back with solid fill">
            <a:extLst>
              <a:ext uri="{FF2B5EF4-FFF2-40B4-BE49-F238E27FC236}">
                <a16:creationId xmlns:a16="http://schemas.microsoft.com/office/drawing/2014/main" id="{F9752582-3788-4A28-9DE5-591BDB7614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9916366" y="4961898"/>
            <a:ext cx="914400" cy="914400"/>
          </a:xfrm>
          <a:prstGeom prst="rect">
            <a:avLst/>
          </a:prstGeom>
        </p:spPr>
      </p:pic>
      <p:pic>
        <p:nvPicPr>
          <p:cNvPr id="22" name="Graphic 21" descr="Back with solid fill">
            <a:extLst>
              <a:ext uri="{FF2B5EF4-FFF2-40B4-BE49-F238E27FC236}">
                <a16:creationId xmlns:a16="http://schemas.microsoft.com/office/drawing/2014/main" id="{CBB52017-6809-493E-A816-2D0B285102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77268" y="3134015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EB33E4-55CB-47A3-B613-3DC5AFE4854B}"/>
              </a:ext>
            </a:extLst>
          </p:cNvPr>
          <p:cNvSpPr txBox="1"/>
          <p:nvPr/>
        </p:nvSpPr>
        <p:spPr>
          <a:xfrm>
            <a:off x="9691922" y="4124817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badi Extra Light" panose="020B0204020104020204" pitchFamily="34" charset="0"/>
              </a:rPr>
              <a:t>p =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508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5" descr="Arrow: Rotate right with solid fill">
            <a:extLst>
              <a:ext uri="{FF2B5EF4-FFF2-40B4-BE49-F238E27FC236}">
                <a16:creationId xmlns:a16="http://schemas.microsoft.com/office/drawing/2014/main" id="{A3BC0BFC-09A8-4CB5-9BD6-2248B446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710623"/>
            <a:ext cx="914400" cy="91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40C79A-57B7-4FD1-8F5A-7AD0897E4EAC}"/>
              </a:ext>
            </a:extLst>
          </p:cNvPr>
          <p:cNvSpPr txBox="1"/>
          <p:nvPr/>
        </p:nvSpPr>
        <p:spPr>
          <a:xfrm>
            <a:off x="1070842" y="2879035"/>
            <a:ext cx="5025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 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AC3A5-5C1F-441A-A8E8-50C0448FE3B4}"/>
              </a:ext>
            </a:extLst>
          </p:cNvPr>
          <p:cNvSpPr txBox="1"/>
          <p:nvPr/>
        </p:nvSpPr>
        <p:spPr>
          <a:xfrm>
            <a:off x="5359817" y="4303219"/>
            <a:ext cx="62817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public void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accept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(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buyer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 )</a:t>
            </a:r>
            <a:endParaRPr lang="en-US" dirty="0"/>
          </a:p>
        </p:txBody>
      </p:sp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4A497E56-1E7C-456C-9A79-2D6737D01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953" y="323297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A6A352-9400-46CB-98E9-FC2CF70B182D}"/>
              </a:ext>
            </a:extLst>
          </p:cNvPr>
          <p:cNvSpPr txBox="1"/>
          <p:nvPr/>
        </p:nvSpPr>
        <p:spPr>
          <a:xfrm>
            <a:off x="2069353" y="3479339"/>
            <a:ext cx="12186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Abadi Extra Light" panose="020B0204020104020204" pitchFamily="34" charset="0"/>
                <a:cs typeface="Ayuthaya" pitchFamily="2" charset="-34"/>
              </a:rPr>
              <a:t>s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ource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code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Graphic 8" descr="Binary with solid fill">
            <a:extLst>
              <a:ext uri="{FF2B5EF4-FFF2-40B4-BE49-F238E27FC236}">
                <a16:creationId xmlns:a16="http://schemas.microsoft.com/office/drawing/2014/main" id="{A6F61722-3BDA-418A-BB4E-BF661DDBA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9545" y="342900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0BECE2-629B-4C6F-B9B1-F4D4A4341DA7}"/>
              </a:ext>
            </a:extLst>
          </p:cNvPr>
          <p:cNvSpPr txBox="1"/>
          <p:nvPr/>
        </p:nvSpPr>
        <p:spPr>
          <a:xfrm>
            <a:off x="8374903" y="3886200"/>
            <a:ext cx="9589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  <a:latin typeface="Abadi Extra Light" panose="020B0204020104020204" pitchFamily="34" charset="0"/>
                <a:cs typeface="Ayuthaya" pitchFamily="2" charset="-34"/>
              </a:rPr>
              <a:t>bytecode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0D4614C1-0DC3-4166-8DEF-4F7840AD5363}"/>
              </a:ext>
            </a:extLst>
          </p:cNvPr>
          <p:cNvSpPr/>
          <p:nvPr/>
        </p:nvSpPr>
        <p:spPr>
          <a:xfrm rot="2340262">
            <a:off x="1033750" y="1217316"/>
            <a:ext cx="367195" cy="26186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id="{6E9E1089-6294-4B0D-8E0B-AD8065C4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581" y="739721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A8763D-03CA-4D0A-AD54-EA4CFE7CDCB7}"/>
              </a:ext>
            </a:extLst>
          </p:cNvPr>
          <p:cNvSpPr/>
          <p:nvPr/>
        </p:nvSpPr>
        <p:spPr>
          <a:xfrm>
            <a:off x="4240939" y="1881570"/>
            <a:ext cx="834276" cy="75129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ogrammer male with solid fill">
            <a:extLst>
              <a:ext uri="{FF2B5EF4-FFF2-40B4-BE49-F238E27FC236}">
                <a16:creationId xmlns:a16="http://schemas.microsoft.com/office/drawing/2014/main" id="{63C20857-39D2-4835-AE5C-35F37F3A4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904" y="31729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F6BCAA-5D6B-404A-91B5-434FA4CBF24C}"/>
              </a:ext>
            </a:extLst>
          </p:cNvPr>
          <p:cNvSpPr txBox="1"/>
          <p:nvPr/>
        </p:nvSpPr>
        <p:spPr>
          <a:xfrm>
            <a:off x="243368" y="563862"/>
            <a:ext cx="182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Hotmoka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blockchain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DA2DF-E18A-4FCE-8B04-AC31A8C3F417}"/>
              </a:ext>
            </a:extLst>
          </p:cNvPr>
          <p:cNvSpPr txBox="1"/>
          <p:nvPr/>
        </p:nvSpPr>
        <p:spPr>
          <a:xfrm>
            <a:off x="3743785" y="1088733"/>
            <a:ext cx="1533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Persisted objects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E507A-DFFC-4BFA-A2A4-1CA36B1AFCFC}"/>
              </a:ext>
            </a:extLst>
          </p:cNvPr>
          <p:cNvSpPr/>
          <p:nvPr/>
        </p:nvSpPr>
        <p:spPr>
          <a:xfrm>
            <a:off x="2699971" y="1323210"/>
            <a:ext cx="827458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38D75-38EF-4FF5-A404-75074881F8CC}"/>
              </a:ext>
            </a:extLst>
          </p:cNvPr>
          <p:cNvSpPr/>
          <p:nvPr/>
        </p:nvSpPr>
        <p:spPr>
          <a:xfrm>
            <a:off x="3161960" y="1859902"/>
            <a:ext cx="834276" cy="75129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443D82-039E-4996-8A31-F70D171209D2}"/>
              </a:ext>
            </a:extLst>
          </p:cNvPr>
          <p:cNvSpPr/>
          <p:nvPr/>
        </p:nvSpPr>
        <p:spPr>
          <a:xfrm>
            <a:off x="3763615" y="1409650"/>
            <a:ext cx="804836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000E0-292C-44B2-84E7-68B940C37D65}"/>
              </a:ext>
            </a:extLst>
          </p:cNvPr>
          <p:cNvSpPr/>
          <p:nvPr/>
        </p:nvSpPr>
        <p:spPr>
          <a:xfrm>
            <a:off x="2468143" y="1038469"/>
            <a:ext cx="2818741" cy="1686202"/>
          </a:xfrm>
          <a:prstGeom prst="roundRect">
            <a:avLst/>
          </a:prstGeom>
          <a:noFill/>
          <a:ln w="952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E6616287-6D3C-4C36-8553-14571ABCAC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9594" y="952450"/>
            <a:ext cx="1033674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BB9775-03D5-4805-82D9-B17831CDE3CE}"/>
              </a:ext>
            </a:extLst>
          </p:cNvPr>
          <p:cNvSpPr txBox="1"/>
          <p:nvPr/>
        </p:nvSpPr>
        <p:spPr>
          <a:xfrm>
            <a:off x="2428631" y="698162"/>
            <a:ext cx="1702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Blockchain storage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CB7A8-A80F-4206-AB52-889012C5E810}"/>
              </a:ext>
            </a:extLst>
          </p:cNvPr>
          <p:cNvSpPr txBox="1"/>
          <p:nvPr/>
        </p:nvSpPr>
        <p:spPr>
          <a:xfrm>
            <a:off x="2699970" y="1514467"/>
            <a:ext cx="83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19EE8-EA51-4F7D-8EA4-9269F6D1445B}"/>
              </a:ext>
            </a:extLst>
          </p:cNvPr>
          <p:cNvSpPr txBox="1"/>
          <p:nvPr/>
        </p:nvSpPr>
        <p:spPr>
          <a:xfrm>
            <a:off x="3188594" y="2132207"/>
            <a:ext cx="80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DF996-5B9B-44FD-BCBC-3AE39359F839}"/>
              </a:ext>
            </a:extLst>
          </p:cNvPr>
          <p:cNvSpPr txBox="1"/>
          <p:nvPr/>
        </p:nvSpPr>
        <p:spPr>
          <a:xfrm>
            <a:off x="3763615" y="1641060"/>
            <a:ext cx="82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1A9F31-416B-427F-9070-20659A5DC54D}"/>
              </a:ext>
            </a:extLst>
          </p:cNvPr>
          <p:cNvSpPr txBox="1"/>
          <p:nvPr/>
        </p:nvSpPr>
        <p:spPr>
          <a:xfrm>
            <a:off x="4265691" y="2139288"/>
            <a:ext cx="80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14019EC1-B99C-4208-A222-E166AFCF3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9053" y="1800015"/>
            <a:ext cx="914400" cy="914400"/>
          </a:xfrm>
          <a:prstGeom prst="rect">
            <a:avLst/>
          </a:prstGeom>
        </p:spPr>
      </p:pic>
      <p:pic>
        <p:nvPicPr>
          <p:cNvPr id="39" name="Content Placeholder 7" descr="Contract with solid fill">
            <a:extLst>
              <a:ext uri="{FF2B5EF4-FFF2-40B4-BE49-F238E27FC236}">
                <a16:creationId xmlns:a16="http://schemas.microsoft.com/office/drawing/2014/main" id="{364BE5B0-FA5E-4CA7-A2A8-BB89A5618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7486" y="1853021"/>
            <a:ext cx="1224115" cy="1224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4C9592-0541-46F1-8FB8-B47E019F6EDF}"/>
              </a:ext>
            </a:extLst>
          </p:cNvPr>
          <p:cNvSpPr txBox="1"/>
          <p:nvPr/>
        </p:nvSpPr>
        <p:spPr>
          <a:xfrm>
            <a:off x="5597185" y="1575410"/>
            <a:ext cx="1503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Payable contract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ADF1DF-AD3A-4CF6-9164-8E806F4D4961}"/>
              </a:ext>
            </a:extLst>
          </p:cNvPr>
          <p:cNvSpPr/>
          <p:nvPr/>
        </p:nvSpPr>
        <p:spPr>
          <a:xfrm>
            <a:off x="6093674" y="2611191"/>
            <a:ext cx="600597" cy="254253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3D22FF-A441-43AA-B8B0-9D5A5FD3B614}"/>
              </a:ext>
            </a:extLst>
          </p:cNvPr>
          <p:cNvSpPr txBox="1"/>
          <p:nvPr/>
        </p:nvSpPr>
        <p:spPr>
          <a:xfrm>
            <a:off x="6113450" y="2569040"/>
            <a:ext cx="59441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caller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48" name="Graphic 47" descr="Wallet outline">
            <a:extLst>
              <a:ext uri="{FF2B5EF4-FFF2-40B4-BE49-F238E27FC236}">
                <a16:creationId xmlns:a16="http://schemas.microsoft.com/office/drawing/2014/main" id="{D7B294FE-EB70-4916-B5BB-4F871CBA29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194" y="2900253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2B76C0-05F8-4D78-B1F9-29F36E4918DD}"/>
              </a:ext>
            </a:extLst>
          </p:cNvPr>
          <p:cNvSpPr txBox="1"/>
          <p:nvPr/>
        </p:nvSpPr>
        <p:spPr>
          <a:xfrm>
            <a:off x="2880468" y="3596209"/>
            <a:ext cx="2275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Externally Owned Account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1" name="Graphic 50" descr="Coins with solid fill">
            <a:extLst>
              <a:ext uri="{FF2B5EF4-FFF2-40B4-BE49-F238E27FC236}">
                <a16:creationId xmlns:a16="http://schemas.microsoft.com/office/drawing/2014/main" id="{B1CEFF49-9355-4E4D-8715-37369ED374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9164" y="3466507"/>
            <a:ext cx="667134" cy="667134"/>
          </a:xfrm>
          <a:prstGeom prst="rect">
            <a:avLst/>
          </a:prstGeom>
        </p:spPr>
      </p:pic>
      <p:pic>
        <p:nvPicPr>
          <p:cNvPr id="55" name="Graphic 54" descr="Arrow Right with solid fill">
            <a:extLst>
              <a:ext uri="{FF2B5EF4-FFF2-40B4-BE49-F238E27FC236}">
                <a16:creationId xmlns:a16="http://schemas.microsoft.com/office/drawing/2014/main" id="{DBB402B7-E0BC-4E1D-8C1A-ADE9A9371E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6068" y="3307270"/>
            <a:ext cx="914400" cy="914400"/>
          </a:xfrm>
          <a:prstGeom prst="rect">
            <a:avLst/>
          </a:prstGeom>
        </p:spPr>
      </p:pic>
      <p:pic>
        <p:nvPicPr>
          <p:cNvPr id="56" name="Graphic 55" descr="Arrow Right with solid fill">
            <a:extLst>
              <a:ext uri="{FF2B5EF4-FFF2-40B4-BE49-F238E27FC236}">
                <a16:creationId xmlns:a16="http://schemas.microsoft.com/office/drawing/2014/main" id="{711FDB18-B9A8-4861-B37B-9FCD25521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070229" y="2643881"/>
            <a:ext cx="914400" cy="914400"/>
          </a:xfrm>
          <a:prstGeom prst="rect">
            <a:avLst/>
          </a:prstGeom>
        </p:spPr>
      </p:pic>
      <p:sp>
        <p:nvSpPr>
          <p:cNvPr id="60" name="Graphic 56" descr="Back with solid fill">
            <a:extLst>
              <a:ext uri="{FF2B5EF4-FFF2-40B4-BE49-F238E27FC236}">
                <a16:creationId xmlns:a16="http://schemas.microsoft.com/office/drawing/2014/main" id="{764A8082-D23B-4298-8599-98C7CE48A73C}"/>
              </a:ext>
            </a:extLst>
          </p:cNvPr>
          <p:cNvSpPr/>
          <p:nvPr/>
        </p:nvSpPr>
        <p:spPr>
          <a:xfrm rot="5400000">
            <a:off x="5926020" y="3173001"/>
            <a:ext cx="762000" cy="561975"/>
          </a:xfrm>
          <a:custGeom>
            <a:avLst/>
            <a:gdLst>
              <a:gd name="connsiteX0" fmla="*/ 0 w 762000"/>
              <a:gd name="connsiteY0" fmla="*/ 228600 h 561975"/>
              <a:gd name="connsiteX1" fmla="*/ 272415 w 762000"/>
              <a:gd name="connsiteY1" fmla="*/ 0 h 561975"/>
              <a:gd name="connsiteX2" fmla="*/ 272415 w 762000"/>
              <a:gd name="connsiteY2" fmla="*/ 133350 h 561975"/>
              <a:gd name="connsiteX3" fmla="*/ 762000 w 762000"/>
              <a:gd name="connsiteY3" fmla="*/ 561975 h 561975"/>
              <a:gd name="connsiteX4" fmla="*/ 272415 w 762000"/>
              <a:gd name="connsiteY4" fmla="*/ 333375 h 561975"/>
              <a:gd name="connsiteX5" fmla="*/ 272415 w 762000"/>
              <a:gd name="connsiteY5" fmla="*/ 457200 h 561975"/>
              <a:gd name="connsiteX6" fmla="*/ 0 w 762000"/>
              <a:gd name="connsiteY6" fmla="*/ 22860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561975">
                <a:moveTo>
                  <a:pt x="0" y="228600"/>
                </a:moveTo>
                <a:lnTo>
                  <a:pt x="272415" y="0"/>
                </a:lnTo>
                <a:lnTo>
                  <a:pt x="272415" y="133350"/>
                </a:lnTo>
                <a:cubicBezTo>
                  <a:pt x="690563" y="137160"/>
                  <a:pt x="762000" y="561975"/>
                  <a:pt x="762000" y="561975"/>
                </a:cubicBezTo>
                <a:cubicBezTo>
                  <a:pt x="762000" y="561975"/>
                  <a:pt x="606743" y="336233"/>
                  <a:pt x="272415" y="333375"/>
                </a:cubicBezTo>
                <a:lnTo>
                  <a:pt x="272415" y="457200"/>
                </a:lnTo>
                <a:lnTo>
                  <a:pt x="0" y="22860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8000E0-292C-44B2-84E7-68B940C37D65}"/>
              </a:ext>
            </a:extLst>
          </p:cNvPr>
          <p:cNvSpPr/>
          <p:nvPr/>
        </p:nvSpPr>
        <p:spPr>
          <a:xfrm>
            <a:off x="7877700" y="818272"/>
            <a:ext cx="3619187" cy="2996381"/>
          </a:xfrm>
          <a:prstGeom prst="roundRect">
            <a:avLst/>
          </a:prstGeom>
          <a:noFill/>
          <a:ln w="9525" cap="rnd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BB9775-03D5-4805-82D9-B17831CDE3CE}"/>
              </a:ext>
            </a:extLst>
          </p:cNvPr>
          <p:cNvSpPr txBox="1"/>
          <p:nvPr/>
        </p:nvSpPr>
        <p:spPr>
          <a:xfrm>
            <a:off x="7829367" y="415588"/>
            <a:ext cx="1702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Blockchain storage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9" name="Content Placeholder 7" descr="Contract with solid fill">
            <a:extLst>
              <a:ext uri="{FF2B5EF4-FFF2-40B4-BE49-F238E27FC236}">
                <a16:creationId xmlns:a16="http://schemas.microsoft.com/office/drawing/2014/main" id="{364BE5B0-FA5E-4CA7-A2A8-BB89A561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0077" y="2102848"/>
            <a:ext cx="1224115" cy="12241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E4C9592-0541-46F1-8FB8-B47E019F6EDF}"/>
              </a:ext>
            </a:extLst>
          </p:cNvPr>
          <p:cNvSpPr txBox="1"/>
          <p:nvPr/>
        </p:nvSpPr>
        <p:spPr>
          <a:xfrm>
            <a:off x="8206197" y="1847833"/>
            <a:ext cx="1140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Shareholder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91D47-323E-4986-8147-CB7AAFD5E9CB}"/>
              </a:ext>
            </a:extLst>
          </p:cNvPr>
          <p:cNvSpPr txBox="1"/>
          <p:nvPr/>
        </p:nvSpPr>
        <p:spPr>
          <a:xfrm>
            <a:off x="8017096" y="3326963"/>
            <a:ext cx="1532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PayableContract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381BB5-40D1-4185-9C22-5BE52CC51EDD}"/>
              </a:ext>
            </a:extLst>
          </p:cNvPr>
          <p:cNvSpPr/>
          <p:nvPr/>
        </p:nvSpPr>
        <p:spPr>
          <a:xfrm>
            <a:off x="10155105" y="1265415"/>
            <a:ext cx="804836" cy="7512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26456-6C5E-4922-B826-A56B7D1A0103}"/>
              </a:ext>
            </a:extLst>
          </p:cNvPr>
          <p:cNvSpPr txBox="1"/>
          <p:nvPr/>
        </p:nvSpPr>
        <p:spPr>
          <a:xfrm>
            <a:off x="10155105" y="904074"/>
            <a:ext cx="770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Offer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348AF9-03BA-48DB-975F-B48DEAC02648}"/>
              </a:ext>
            </a:extLst>
          </p:cNvPr>
          <p:cNvSpPr txBox="1"/>
          <p:nvPr/>
        </p:nvSpPr>
        <p:spPr>
          <a:xfrm>
            <a:off x="10173764" y="1494245"/>
            <a:ext cx="78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  <a:latin typeface="Abadi Extra Light" panose="020B0204020104020204" pitchFamily="34" charset="0"/>
              </a:rPr>
              <a:t>O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5" name="Graphic 4" descr="Male profile outline">
            <a:extLst>
              <a:ext uri="{FF2B5EF4-FFF2-40B4-BE49-F238E27FC236}">
                <a16:creationId xmlns:a16="http://schemas.microsoft.com/office/drawing/2014/main" id="{47D57A09-74CC-46DC-B8AE-84DBBD2EE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7465" y="2290308"/>
            <a:ext cx="914400" cy="914400"/>
          </a:xfrm>
          <a:prstGeom prst="rect">
            <a:avLst/>
          </a:prstGeom>
        </p:spPr>
      </p:pic>
      <p:pic>
        <p:nvPicPr>
          <p:cNvPr id="47" name="Graphic 46" descr="Coins with solid fill">
            <a:extLst>
              <a:ext uri="{FF2B5EF4-FFF2-40B4-BE49-F238E27FC236}">
                <a16:creationId xmlns:a16="http://schemas.microsoft.com/office/drawing/2014/main" id="{E3B43388-1B49-4E11-869F-826F422D5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8171" y="1049339"/>
            <a:ext cx="667134" cy="667134"/>
          </a:xfrm>
          <a:prstGeom prst="rect">
            <a:avLst/>
          </a:prstGeom>
        </p:spPr>
      </p:pic>
      <p:pic>
        <p:nvPicPr>
          <p:cNvPr id="9" name="Graphic 8" descr="Stopwatch with solid fill">
            <a:extLst>
              <a:ext uri="{FF2B5EF4-FFF2-40B4-BE49-F238E27FC236}">
                <a16:creationId xmlns:a16="http://schemas.microsoft.com/office/drawing/2014/main" id="{2DB1B6D4-05D0-4852-8A7B-239850117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1717" y="1633193"/>
            <a:ext cx="667134" cy="667134"/>
          </a:xfrm>
          <a:prstGeom prst="rect">
            <a:avLst/>
          </a:prstGeom>
        </p:spPr>
      </p:pic>
      <p:pic>
        <p:nvPicPr>
          <p:cNvPr id="50" name="Graphic 49" descr="Male profile outline">
            <a:extLst>
              <a:ext uri="{FF2B5EF4-FFF2-40B4-BE49-F238E27FC236}">
                <a16:creationId xmlns:a16="http://schemas.microsoft.com/office/drawing/2014/main" id="{4A65E409-3854-4D34-A971-CF70829EC6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16873" y="1241333"/>
            <a:ext cx="724765" cy="724765"/>
          </a:xfrm>
          <a:prstGeom prst="rect">
            <a:avLst/>
          </a:prstGeom>
        </p:spPr>
      </p:pic>
      <p:pic>
        <p:nvPicPr>
          <p:cNvPr id="52" name="Content Placeholder 7" descr="Pie chart with solid fill">
            <a:extLst>
              <a:ext uri="{FF2B5EF4-FFF2-40B4-BE49-F238E27FC236}">
                <a16:creationId xmlns:a16="http://schemas.microsoft.com/office/drawing/2014/main" id="{FF4BBBD9-70F8-42BF-87B7-7F43F8DA1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15404" y="1914742"/>
            <a:ext cx="1397794" cy="1397794"/>
          </a:xfr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B72A276-131A-4F53-9E11-3F58FD8ED892}"/>
              </a:ext>
            </a:extLst>
          </p:cNvPr>
          <p:cNvSpPr txBox="1"/>
          <p:nvPr/>
        </p:nvSpPr>
        <p:spPr>
          <a:xfrm>
            <a:off x="3615404" y="326302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Abadi Extra Light" panose="020B0204020104020204" pitchFamily="34" charset="0"/>
              </a:rPr>
              <a:t>SharedEntity</a:t>
            </a:r>
            <a:r>
              <a:rPr lang="en-US" dirty="0">
                <a:solidFill>
                  <a:srgbClr val="C00000"/>
                </a:solidFill>
                <a:latin typeface="Abadi Extra Light" panose="020B0204020104020204" pitchFamily="34" charset="0"/>
              </a:rPr>
              <a:t> &lt;S,O&gt;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34814B-395D-4035-864E-DA786E9ADB0F}"/>
              </a:ext>
            </a:extLst>
          </p:cNvPr>
          <p:cNvSpPr txBox="1"/>
          <p:nvPr/>
        </p:nvSpPr>
        <p:spPr>
          <a:xfrm>
            <a:off x="10164435" y="2017110"/>
            <a:ext cx="804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badi Extra Light" panose="020B0204020104020204" pitchFamily="34" charset="0"/>
              </a:rPr>
              <a:t>Storage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CB70FF-CF91-439C-A44F-B115764EAF5D}"/>
              </a:ext>
            </a:extLst>
          </p:cNvPr>
          <p:cNvSpPr txBox="1"/>
          <p:nvPr/>
        </p:nvSpPr>
        <p:spPr>
          <a:xfrm>
            <a:off x="8930696" y="2832330"/>
            <a:ext cx="78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  <a:latin typeface="Abadi Extra Light" panose="020B0204020104020204" pitchFamily="34" charset="0"/>
              </a:rPr>
              <a:t>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9A4C8F-E28C-4960-BC80-A0647156192C}"/>
              </a:ext>
            </a:extLst>
          </p:cNvPr>
          <p:cNvSpPr txBox="1"/>
          <p:nvPr/>
        </p:nvSpPr>
        <p:spPr>
          <a:xfrm>
            <a:off x="4993801" y="2234561"/>
            <a:ext cx="802608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place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6A4D57-C3F8-4864-8219-9292CA378BAF}"/>
              </a:ext>
            </a:extLst>
          </p:cNvPr>
          <p:cNvSpPr txBox="1"/>
          <p:nvPr/>
        </p:nvSpPr>
        <p:spPr>
          <a:xfrm>
            <a:off x="4993801" y="2654164"/>
            <a:ext cx="802608" cy="3385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28E372-A102-41A0-A1F2-4DDFD42601B2}"/>
              </a:ext>
            </a:extLst>
          </p:cNvPr>
          <p:cNvSpPr txBox="1"/>
          <p:nvPr/>
        </p:nvSpPr>
        <p:spPr>
          <a:xfrm>
            <a:off x="6186827" y="2004598"/>
            <a:ext cx="16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@FromContract 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727DD8-4A0B-46A0-905F-D68BB5842361}"/>
              </a:ext>
            </a:extLst>
          </p:cNvPr>
          <p:cNvSpPr txBox="1"/>
          <p:nvPr/>
        </p:nvSpPr>
        <p:spPr>
          <a:xfrm>
            <a:off x="6202553" y="2804520"/>
            <a:ext cx="1602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@FromContract 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DCC5CA-35F6-4CB8-A59C-3E6F89D26C52}"/>
              </a:ext>
            </a:extLst>
          </p:cNvPr>
          <p:cNvCxnSpPr>
            <a:cxnSpLocks/>
          </p:cNvCxnSpPr>
          <p:nvPr/>
        </p:nvCxnSpPr>
        <p:spPr>
          <a:xfrm flipH="1">
            <a:off x="5847677" y="2343152"/>
            <a:ext cx="227604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467045-CCE2-42BA-8011-CBEA6794E942}"/>
              </a:ext>
            </a:extLst>
          </p:cNvPr>
          <p:cNvCxnSpPr>
            <a:cxnSpLocks/>
          </p:cNvCxnSpPr>
          <p:nvPr/>
        </p:nvCxnSpPr>
        <p:spPr>
          <a:xfrm flipH="1">
            <a:off x="5847677" y="2823441"/>
            <a:ext cx="227604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ontent Placeholder 15" descr="Arrow: Rotate right with solid fill">
            <a:extLst>
              <a:ext uri="{FF2B5EF4-FFF2-40B4-BE49-F238E27FC236}">
                <a16:creationId xmlns:a16="http://schemas.microsoft.com/office/drawing/2014/main" id="{E787CFAC-0245-4DEC-9E09-703FEB6BFD67}"/>
              </a:ext>
            </a:extLst>
          </p:cNvPr>
          <p:cNvSpPr/>
          <p:nvPr/>
        </p:nvSpPr>
        <p:spPr>
          <a:xfrm rot="10800000" flipH="1">
            <a:off x="9846299" y="2401875"/>
            <a:ext cx="838200" cy="644004"/>
          </a:xfrm>
          <a:custGeom>
            <a:avLst/>
            <a:gdLst>
              <a:gd name="connsiteX0" fmla="*/ 714375 w 838200"/>
              <a:gd name="connsiteY0" fmla="*/ 415404 h 644004"/>
              <a:gd name="connsiteX1" fmla="*/ 666750 w 838200"/>
              <a:gd name="connsiteY1" fmla="*/ 167754 h 644004"/>
              <a:gd name="connsiteX2" fmla="*/ 425768 w 838200"/>
              <a:gd name="connsiteY2" fmla="*/ 2972 h 644004"/>
              <a:gd name="connsiteX3" fmla="*/ 134303 w 838200"/>
              <a:gd name="connsiteY3" fmla="*/ 76314 h 644004"/>
              <a:gd name="connsiteX4" fmla="*/ 0 w 838200"/>
              <a:gd name="connsiteY4" fmla="*/ 318249 h 644004"/>
              <a:gd name="connsiteX5" fmla="*/ 111443 w 838200"/>
              <a:gd name="connsiteY5" fmla="*/ 144894 h 644004"/>
              <a:gd name="connsiteX6" fmla="*/ 314325 w 838200"/>
              <a:gd name="connsiteY6" fmla="*/ 109652 h 644004"/>
              <a:gd name="connsiteX7" fmla="*/ 470535 w 838200"/>
              <a:gd name="connsiteY7" fmla="*/ 231572 h 644004"/>
              <a:gd name="connsiteX8" fmla="*/ 504825 w 838200"/>
              <a:gd name="connsiteY8" fmla="*/ 415404 h 644004"/>
              <a:gd name="connsiteX9" fmla="*/ 381000 w 838200"/>
              <a:gd name="connsiteY9" fmla="*/ 415404 h 644004"/>
              <a:gd name="connsiteX10" fmla="*/ 609600 w 838200"/>
              <a:gd name="connsiteY10" fmla="*/ 644004 h 644004"/>
              <a:gd name="connsiteX11" fmla="*/ 838200 w 838200"/>
              <a:gd name="connsiteY11" fmla="*/ 415404 h 644004"/>
              <a:gd name="connsiteX12" fmla="*/ 714375 w 838200"/>
              <a:gd name="connsiteY12" fmla="*/ 415404 h 64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644004">
                <a:moveTo>
                  <a:pt x="714375" y="415404"/>
                </a:moveTo>
                <a:cubicBezTo>
                  <a:pt x="717233" y="326822"/>
                  <a:pt x="714375" y="245859"/>
                  <a:pt x="666750" y="167754"/>
                </a:cubicBezTo>
                <a:cubicBezTo>
                  <a:pt x="613410" y="80124"/>
                  <a:pt x="528638" y="15354"/>
                  <a:pt x="425768" y="2972"/>
                </a:cubicBezTo>
                <a:cubicBezTo>
                  <a:pt x="322898" y="-9411"/>
                  <a:pt x="219075" y="17259"/>
                  <a:pt x="134303" y="76314"/>
                </a:cubicBezTo>
                <a:cubicBezTo>
                  <a:pt x="61913" y="129654"/>
                  <a:pt x="0" y="225857"/>
                  <a:pt x="0" y="318249"/>
                </a:cubicBezTo>
                <a:cubicBezTo>
                  <a:pt x="11430" y="247764"/>
                  <a:pt x="51435" y="184899"/>
                  <a:pt x="111443" y="144894"/>
                </a:cubicBezTo>
                <a:cubicBezTo>
                  <a:pt x="171450" y="104889"/>
                  <a:pt x="244793" y="92507"/>
                  <a:pt x="314325" y="109652"/>
                </a:cubicBezTo>
                <a:cubicBezTo>
                  <a:pt x="380048" y="124892"/>
                  <a:pt x="434340" y="175374"/>
                  <a:pt x="470535" y="231572"/>
                </a:cubicBezTo>
                <a:cubicBezTo>
                  <a:pt x="506730" y="287769"/>
                  <a:pt x="504825" y="350634"/>
                  <a:pt x="504825" y="415404"/>
                </a:cubicBezTo>
                <a:lnTo>
                  <a:pt x="381000" y="415404"/>
                </a:lnTo>
                <a:lnTo>
                  <a:pt x="609600" y="644004"/>
                </a:lnTo>
                <a:cubicBezTo>
                  <a:pt x="609600" y="644004"/>
                  <a:pt x="799148" y="454457"/>
                  <a:pt x="838200" y="415404"/>
                </a:cubicBezTo>
                <a:lnTo>
                  <a:pt x="714375" y="415404"/>
                </a:lnTo>
                <a:close/>
              </a:path>
            </a:pathLst>
          </a:custGeom>
          <a:solidFill>
            <a:schemeClr val="accent2"/>
          </a:solidFill>
          <a:ln w="38100">
            <a:noFill/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59C905E-7C7F-46E5-892B-ADD26AA40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03670" y="2411495"/>
            <a:ext cx="3965602" cy="741203"/>
          </a:xfrm>
          <a:prstGeom prst="bentConnector4">
            <a:avLst>
              <a:gd name="adj1" fmla="val 93"/>
              <a:gd name="adj2" fmla="val 263299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39D6271-8000-43D7-B7A9-5E191C6EA076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6979891" y="1073350"/>
            <a:ext cx="3175215" cy="924715"/>
          </a:xfrm>
          <a:prstGeom prst="bentConnector3">
            <a:avLst>
              <a:gd name="adj1" fmla="val 100018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0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C815EF2C-F89C-4AD8-BA44-EFA3A99E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0775" y="266189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09774-8BC3-40D8-87DC-FBE5F07B5FA8}"/>
              </a:ext>
            </a:extLst>
          </p:cNvPr>
          <p:cNvSpPr txBox="1"/>
          <p:nvPr/>
        </p:nvSpPr>
        <p:spPr>
          <a:xfrm>
            <a:off x="8642562" y="3237742"/>
            <a:ext cx="31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Externally Owned Account + extra ID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2" name="Graphic 11" descr="Wallet outline">
            <a:extLst>
              <a:ext uri="{FF2B5EF4-FFF2-40B4-BE49-F238E27FC236}">
                <a16:creationId xmlns:a16="http://schemas.microsoft.com/office/drawing/2014/main" id="{254409C0-2045-486A-98AB-CE489D823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0077" y="2492619"/>
            <a:ext cx="914400" cy="914400"/>
          </a:xfrm>
          <a:prstGeom prst="rect">
            <a:avLst/>
          </a:prstGeom>
        </p:spPr>
      </p:pic>
      <p:pic>
        <p:nvPicPr>
          <p:cNvPr id="13" name="Graphic 12" descr="Group of people with solid fill">
            <a:extLst>
              <a:ext uri="{FF2B5EF4-FFF2-40B4-BE49-F238E27FC236}">
                <a16:creationId xmlns:a16="http://schemas.microsoft.com/office/drawing/2014/main" id="{71C737DA-EFC9-47B6-9EDA-753835B64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45" y="4701556"/>
            <a:ext cx="1297649" cy="1297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8A01DD-8929-4E20-8A95-B0CF5C42661C}"/>
              </a:ext>
            </a:extLst>
          </p:cNvPr>
          <p:cNvSpPr txBox="1"/>
          <p:nvPr/>
        </p:nvSpPr>
        <p:spPr>
          <a:xfrm>
            <a:off x="3955099" y="5080694"/>
            <a:ext cx="1856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4D1983-3014-4248-947B-AA92382F5D5D}"/>
              </a:ext>
            </a:extLst>
          </p:cNvPr>
          <p:cNvSpPr txBox="1"/>
          <p:nvPr/>
        </p:nvSpPr>
        <p:spPr>
          <a:xfrm>
            <a:off x="3955099" y="3837164"/>
            <a:ext cx="1615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7C3087C2-5982-4545-A442-386EED26FF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916599" y="416629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6BE1DA-59B7-4111-929F-06A48F421D09}"/>
              </a:ext>
            </a:extLst>
          </p:cNvPr>
          <p:cNvSpPr txBox="1"/>
          <p:nvPr/>
        </p:nvSpPr>
        <p:spPr>
          <a:xfrm>
            <a:off x="4412299" y="4618023"/>
            <a:ext cx="393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Abadi Extra Light" panose="020B0204020104020204" pitchFamily="34" charset="0"/>
              </a:rPr>
              <a:t>shareholder </a:t>
            </a:r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V = TendermintED25519Validator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8" name="Content Placeholder 7" descr="Pie chart with solid fill">
            <a:extLst>
              <a:ext uri="{FF2B5EF4-FFF2-40B4-BE49-F238E27FC236}">
                <a16:creationId xmlns:a16="http://schemas.microsoft.com/office/drawing/2014/main" id="{3D85D161-EC27-41E2-8BF9-58F5359D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2629" y="2084566"/>
            <a:ext cx="1058082" cy="1058082"/>
          </a:xfr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7FC594D0-2947-446E-9BC0-DBDBE97E7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916599" y="282729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CC2D17-4454-4D1A-9672-EF32848B8566}"/>
              </a:ext>
            </a:extLst>
          </p:cNvPr>
          <p:cNvSpPr txBox="1"/>
          <p:nvPr/>
        </p:nvSpPr>
        <p:spPr>
          <a:xfrm>
            <a:off x="4412299" y="3119096"/>
            <a:ext cx="231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  <a:latin typeface="Abadi Extra Light" panose="020B0204020104020204" pitchFamily="34" charset="0"/>
              </a:rPr>
              <a:t>shareholder </a:t>
            </a:r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V = 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E116A-8061-4649-AB4D-03B797E3CF2E}"/>
              </a:ext>
            </a:extLst>
          </p:cNvPr>
          <p:cNvSpPr txBox="1"/>
          <p:nvPr/>
        </p:nvSpPr>
        <p:spPr>
          <a:xfrm>
            <a:off x="3955480" y="2539376"/>
            <a:ext cx="172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SimpleSharedEntity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BF3BC-65EA-4FAE-B6D2-CFDE964A2338}"/>
              </a:ext>
            </a:extLst>
          </p:cNvPr>
          <p:cNvSpPr txBox="1"/>
          <p:nvPr/>
        </p:nvSpPr>
        <p:spPr>
          <a:xfrm>
            <a:off x="8663081" y="4618023"/>
            <a:ext cx="313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extra ID from ED255519 public key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137152-2AE2-4750-978C-7AD88BAFB24E}"/>
              </a:ext>
            </a:extLst>
          </p:cNvPr>
          <p:cNvCxnSpPr>
            <a:stCxn id="21" idx="3"/>
          </p:cNvCxnSpPr>
          <p:nvPr/>
        </p:nvCxnSpPr>
        <p:spPr>
          <a:xfrm>
            <a:off x="6727676" y="3288373"/>
            <a:ext cx="1123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4D7AB3-F6E4-4785-8306-154A1EE724D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8350493" y="4787300"/>
            <a:ext cx="31258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A4D890-4561-4404-B12F-44C171DD1591}"/>
              </a:ext>
            </a:extLst>
          </p:cNvPr>
          <p:cNvCxnSpPr>
            <a:cxnSpLocks/>
          </p:cNvCxnSpPr>
          <p:nvPr/>
        </p:nvCxnSpPr>
        <p:spPr>
          <a:xfrm>
            <a:off x="11141819" y="3580800"/>
            <a:ext cx="0" cy="10822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86DDE-6865-4F0D-9445-DF54E167F905}"/>
              </a:ext>
            </a:extLst>
          </p:cNvPr>
          <p:cNvSpPr txBox="1"/>
          <p:nvPr/>
        </p:nvSpPr>
        <p:spPr>
          <a:xfrm>
            <a:off x="5778655" y="3639028"/>
            <a:ext cx="1084653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Abadi Extra Light" panose="020B0204020104020204" pitchFamily="34" charset="0"/>
              </a:rPr>
              <a:t>getStake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()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CAC577-4CF8-4223-9C8F-C5768D7B09B2}"/>
              </a:ext>
            </a:extLst>
          </p:cNvPr>
          <p:cNvSpPr txBox="1"/>
          <p:nvPr/>
        </p:nvSpPr>
        <p:spPr>
          <a:xfrm>
            <a:off x="5778655" y="4081802"/>
            <a:ext cx="1084653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reward()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7" name="Graphic 36" descr="Gavel with solid fill">
            <a:extLst>
              <a:ext uri="{FF2B5EF4-FFF2-40B4-BE49-F238E27FC236}">
                <a16:creationId xmlns:a16="http://schemas.microsoft.com/office/drawing/2014/main" id="{9C134468-A93F-40F5-9E36-D10F16AF63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5068" y="3450182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2494138-46AC-4DE0-926E-2CE22A16E085}"/>
              </a:ext>
            </a:extLst>
          </p:cNvPr>
          <p:cNvSpPr txBox="1"/>
          <p:nvPr/>
        </p:nvSpPr>
        <p:spPr>
          <a:xfrm>
            <a:off x="5767143" y="2202918"/>
            <a:ext cx="1096165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place()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352F96-4D77-4083-AC74-2559C7F3D245}"/>
              </a:ext>
            </a:extLst>
          </p:cNvPr>
          <p:cNvSpPr txBox="1"/>
          <p:nvPr/>
        </p:nvSpPr>
        <p:spPr>
          <a:xfrm>
            <a:off x="5767143" y="2645692"/>
            <a:ext cx="1084653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accept()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7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335D32-EB37-4F5C-BA9E-737A15852CA1}"/>
              </a:ext>
            </a:extLst>
          </p:cNvPr>
          <p:cNvSpPr txBox="1"/>
          <p:nvPr/>
        </p:nvSpPr>
        <p:spPr>
          <a:xfrm>
            <a:off x="183901" y="4805805"/>
            <a:ext cx="4589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TendermintValidators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latin typeface="Abadi Extra Light" panose="020B0204020104020204" pitchFamily="34" charset="0"/>
              </a:rPr>
              <a:t>TendermintED25519Validator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B7B6A-C678-49BA-82CE-51AA33280A87}"/>
              </a:ext>
            </a:extLst>
          </p:cNvPr>
          <p:cNvSpPr txBox="1"/>
          <p:nvPr/>
        </p:nvSpPr>
        <p:spPr>
          <a:xfrm>
            <a:off x="501817" y="3864571"/>
            <a:ext cx="2112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AbstractValidators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latin typeface="Abadi Extra Light" panose="020B0204020104020204" pitchFamily="34" charset="0"/>
              </a:rPr>
              <a:t>V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&gt;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49F4D-1EA2-422D-9AB5-3C20EAD5950C}"/>
              </a:ext>
            </a:extLst>
          </p:cNvPr>
          <p:cNvSpPr txBox="1"/>
          <p:nvPr/>
        </p:nvSpPr>
        <p:spPr>
          <a:xfrm>
            <a:off x="473043" y="2264487"/>
            <a:ext cx="227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Abadi Extra Light" panose="020B0204020104020204" pitchFamily="34" charset="0"/>
              </a:rPr>
              <a:t>SimpleSharedEntity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latin typeface="Abadi Extra Light" panose="020B0204020104020204" pitchFamily="34" charset="0"/>
              </a:rPr>
              <a:t>S</a:t>
            </a:r>
            <a:r>
              <a:rPr lang="en-US" sz="1600" dirty="0">
                <a:solidFill>
                  <a:srgbClr val="0070C0"/>
                </a:solidFill>
                <a:latin typeface="Abadi Extra Light" panose="020B0204020104020204" pitchFamily="34" charset="0"/>
              </a:rPr>
              <a:t>,O&gt;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49AB1-AEF4-4F5D-8EBE-3FA8B2D1A608}"/>
              </a:ext>
            </a:extLst>
          </p:cNvPr>
          <p:cNvSpPr txBox="1"/>
          <p:nvPr/>
        </p:nvSpPr>
        <p:spPr>
          <a:xfrm>
            <a:off x="1409748" y="2679881"/>
            <a:ext cx="3752344" cy="374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S buyer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49FB44-D0C2-46B0-8D8F-6BE767ACF2A2}"/>
              </a:ext>
            </a:extLst>
          </p:cNvPr>
          <p:cNvSpPr txBox="1"/>
          <p:nvPr/>
        </p:nvSpPr>
        <p:spPr>
          <a:xfrm>
            <a:off x="1017105" y="1341185"/>
            <a:ext cx="1503419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Abadi Extra Light" panose="020B0204020104020204" pitchFamily="34" charset="0"/>
              </a:rPr>
              <a:t>PayableContract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439B8A-1738-47C9-AEFD-5CB7E7321B7C}"/>
              </a:ext>
            </a:extLst>
          </p:cNvPr>
          <p:cNvCxnSpPr>
            <a:cxnSpLocks/>
          </p:cNvCxnSpPr>
          <p:nvPr/>
        </p:nvCxnSpPr>
        <p:spPr>
          <a:xfrm>
            <a:off x="6431180" y="438651"/>
            <a:ext cx="0" cy="608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D8A43-087F-4332-8486-14DA1FA96737}"/>
              </a:ext>
            </a:extLst>
          </p:cNvPr>
          <p:cNvSpPr txBox="1"/>
          <p:nvPr/>
        </p:nvSpPr>
        <p:spPr>
          <a:xfrm>
            <a:off x="2152551" y="65877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Source code</a:t>
            </a:r>
            <a:endParaRPr lang="en-US" sz="16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209F8-4EA3-43D6-9429-B51AFFA8AC25}"/>
              </a:ext>
            </a:extLst>
          </p:cNvPr>
          <p:cNvCxnSpPr>
            <a:cxnSpLocks/>
          </p:cNvCxnSpPr>
          <p:nvPr/>
        </p:nvCxnSpPr>
        <p:spPr>
          <a:xfrm flipH="1">
            <a:off x="514350" y="1059060"/>
            <a:ext cx="11068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181743-C60A-4A3D-AF5F-6D6FD113C151}"/>
              </a:ext>
            </a:extLst>
          </p:cNvPr>
          <p:cNvSpPr txBox="1"/>
          <p:nvPr/>
        </p:nvSpPr>
        <p:spPr>
          <a:xfrm>
            <a:off x="8860192" y="666733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Bytecode</a:t>
            </a:r>
            <a:endParaRPr 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F50FB6-2D1C-4A86-9FFA-DA57DE353FC9}"/>
              </a:ext>
            </a:extLst>
          </p:cNvPr>
          <p:cNvSpPr txBox="1"/>
          <p:nvPr/>
        </p:nvSpPr>
        <p:spPr>
          <a:xfrm>
            <a:off x="3772479" y="1341184"/>
            <a:ext cx="2180646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  <a:latin typeface="Abadi Extra Light" panose="020B0204020104020204" pitchFamily="34" charset="0"/>
              </a:rPr>
              <a:t>ExternallyOwnedAccount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18B3B9-0AEB-415D-A658-046933588BFD}"/>
              </a:ext>
            </a:extLst>
          </p:cNvPr>
          <p:cNvCxnSpPr>
            <a:cxnSpLocks/>
          </p:cNvCxnSpPr>
          <p:nvPr/>
        </p:nvCxnSpPr>
        <p:spPr>
          <a:xfrm flipV="1">
            <a:off x="1017105" y="2573780"/>
            <a:ext cx="0" cy="135047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2541CC-5093-4947-A3D4-3FA2E184AE99}"/>
              </a:ext>
            </a:extLst>
          </p:cNvPr>
          <p:cNvCxnSpPr>
            <a:cxnSpLocks/>
          </p:cNvCxnSpPr>
          <p:nvPr/>
        </p:nvCxnSpPr>
        <p:spPr>
          <a:xfrm flipV="1">
            <a:off x="1017105" y="4203124"/>
            <a:ext cx="0" cy="68390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591D6-A491-4F3C-8B28-272F85DD8782}"/>
              </a:ext>
            </a:extLst>
          </p:cNvPr>
          <p:cNvCxnSpPr>
            <a:cxnSpLocks/>
          </p:cNvCxnSpPr>
          <p:nvPr/>
        </p:nvCxnSpPr>
        <p:spPr>
          <a:xfrm flipV="1">
            <a:off x="2297157" y="4203125"/>
            <a:ext cx="0" cy="683905"/>
          </a:xfrm>
          <a:prstGeom prst="line">
            <a:avLst/>
          </a:prstGeom>
          <a:ln>
            <a:solidFill>
              <a:srgbClr val="FF00FF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748AE3-8481-49D9-8466-3F32BF3E05FD}"/>
              </a:ext>
            </a:extLst>
          </p:cNvPr>
          <p:cNvCxnSpPr>
            <a:cxnSpLocks/>
          </p:cNvCxnSpPr>
          <p:nvPr/>
        </p:nvCxnSpPr>
        <p:spPr>
          <a:xfrm flipV="1">
            <a:off x="1212939" y="1745271"/>
            <a:ext cx="0" cy="519216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7033C0-E665-42D1-8A9B-8C71C83FA38C}"/>
              </a:ext>
            </a:extLst>
          </p:cNvPr>
          <p:cNvCxnSpPr>
            <a:cxnSpLocks/>
          </p:cNvCxnSpPr>
          <p:nvPr/>
        </p:nvCxnSpPr>
        <p:spPr>
          <a:xfrm flipV="1">
            <a:off x="2287533" y="1745271"/>
            <a:ext cx="0" cy="519216"/>
          </a:xfrm>
          <a:prstGeom prst="line">
            <a:avLst/>
          </a:prstGeom>
          <a:ln>
            <a:solidFill>
              <a:srgbClr val="FF00FF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CB8C41-939D-4FED-A6E4-CD6EC9603808}"/>
              </a:ext>
            </a:extLst>
          </p:cNvPr>
          <p:cNvCxnSpPr>
            <a:cxnSpLocks/>
          </p:cNvCxnSpPr>
          <p:nvPr/>
        </p:nvCxnSpPr>
        <p:spPr>
          <a:xfrm flipH="1">
            <a:off x="2603389" y="1528470"/>
            <a:ext cx="1086794" cy="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3E8B820-FD44-4DB6-93FA-7ABF835FC7EF}"/>
              </a:ext>
            </a:extLst>
          </p:cNvPr>
          <p:cNvSpPr txBox="1"/>
          <p:nvPr/>
        </p:nvSpPr>
        <p:spPr>
          <a:xfrm>
            <a:off x="4743616" y="3429000"/>
            <a:ext cx="911629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59F7976-A404-46A7-8F5D-91E3EE0B0BB3}"/>
              </a:ext>
            </a:extLst>
          </p:cNvPr>
          <p:cNvCxnSpPr>
            <a:cxnSpLocks/>
          </p:cNvCxnSpPr>
          <p:nvPr/>
        </p:nvCxnSpPr>
        <p:spPr>
          <a:xfrm flipV="1">
            <a:off x="5554734" y="1761797"/>
            <a:ext cx="0" cy="160052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BF3827F-2D3D-4EAF-8263-D5955F046F92}"/>
              </a:ext>
            </a:extLst>
          </p:cNvPr>
          <p:cNvCxnSpPr>
            <a:cxnSpLocks/>
          </p:cNvCxnSpPr>
          <p:nvPr/>
        </p:nvCxnSpPr>
        <p:spPr>
          <a:xfrm flipV="1">
            <a:off x="2297157" y="3582437"/>
            <a:ext cx="2366365" cy="273205"/>
          </a:xfrm>
          <a:prstGeom prst="bentConnector3">
            <a:avLst>
              <a:gd name="adj1" fmla="val -315"/>
            </a:avLst>
          </a:prstGeom>
          <a:ln>
            <a:solidFill>
              <a:srgbClr val="FF00FF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7C951330-1D4E-4904-9145-32EEDFCD35FB}"/>
              </a:ext>
            </a:extLst>
          </p:cNvPr>
          <p:cNvSpPr txBox="1"/>
          <p:nvPr/>
        </p:nvSpPr>
        <p:spPr>
          <a:xfrm>
            <a:off x="6651017" y="2603041"/>
            <a:ext cx="4875181" cy="3745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accept(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BigInteger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 amount, </a:t>
            </a:r>
            <a:r>
              <a:rPr lang="en-US" sz="1600" b="1" dirty="0" err="1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PayableContract</a:t>
            </a:r>
            <a:r>
              <a:rPr lang="en-US" sz="1600" b="1" dirty="0">
                <a:solidFill>
                  <a:srgbClr val="FF0000"/>
                </a:solidFill>
                <a:latin typeface="Abadi Extra Light" panose="020B0204020104020204" pitchFamily="34" charset="0"/>
                <a:cs typeface="Ayuthaya" pitchFamily="2" charset="-34"/>
              </a:rPr>
              <a:t> buyer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badi Extra Light" panose="020B0204020104020204" pitchFamily="34" charset="0"/>
                <a:cs typeface="Ayuthaya" pitchFamily="2" charset="-34"/>
              </a:rPr>
              <a:t>, O offer</a:t>
            </a:r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B47992-B5FA-4799-B4B8-37F7B96FB08C}"/>
              </a:ext>
            </a:extLst>
          </p:cNvPr>
          <p:cNvSpPr txBox="1"/>
          <p:nvPr/>
        </p:nvSpPr>
        <p:spPr>
          <a:xfrm>
            <a:off x="1141236" y="4146705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S = V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321DB1E-6445-4284-903B-BB011AEBADE3}"/>
              </a:ext>
            </a:extLst>
          </p:cNvPr>
          <p:cNvSpPr txBox="1"/>
          <p:nvPr/>
        </p:nvSpPr>
        <p:spPr>
          <a:xfrm>
            <a:off x="1017105" y="5144359"/>
            <a:ext cx="306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badi Extra Light" panose="020B0204020104020204" pitchFamily="34" charset="0"/>
              </a:rPr>
              <a:t> S = TendermintED25519Validator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150" name="Graphic 149" descr="Binary with solid fill">
            <a:extLst>
              <a:ext uri="{FF2B5EF4-FFF2-40B4-BE49-F238E27FC236}">
                <a16:creationId xmlns:a16="http://schemas.microsoft.com/office/drawing/2014/main" id="{CDFA61DD-BB0E-4657-901E-A3E094B5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37" y="475723"/>
            <a:ext cx="583337" cy="583337"/>
          </a:xfrm>
          <a:prstGeom prst="rect">
            <a:avLst/>
          </a:prstGeom>
        </p:spPr>
      </p:pic>
      <p:pic>
        <p:nvPicPr>
          <p:cNvPr id="151" name="Graphic 150" descr="Programmer male with solid fill">
            <a:extLst>
              <a:ext uri="{FF2B5EF4-FFF2-40B4-BE49-F238E27FC236}">
                <a16:creationId xmlns:a16="http://schemas.microsoft.com/office/drawing/2014/main" id="{10CF2F7B-281D-4CCE-93E7-4DB6D4533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476" y="413995"/>
            <a:ext cx="583337" cy="583337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AE9C036-CE6C-46AD-A245-8310B305F678}"/>
              </a:ext>
            </a:extLst>
          </p:cNvPr>
          <p:cNvSpPr txBox="1"/>
          <p:nvPr/>
        </p:nvSpPr>
        <p:spPr>
          <a:xfrm>
            <a:off x="4766358" y="5277619"/>
            <a:ext cx="1186763" cy="374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Attacker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21BECBD-940D-460A-B136-1CE36CBC18FB}"/>
              </a:ext>
            </a:extLst>
          </p:cNvPr>
          <p:cNvCxnSpPr>
            <a:cxnSpLocks/>
          </p:cNvCxnSpPr>
          <p:nvPr/>
        </p:nvCxnSpPr>
        <p:spPr>
          <a:xfrm flipV="1">
            <a:off x="5777327" y="1761797"/>
            <a:ext cx="0" cy="351582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3E3124F-B3AF-4CD4-A195-76EF5421F5AD}"/>
              </a:ext>
            </a:extLst>
          </p:cNvPr>
          <p:cNvCxnSpPr>
            <a:cxnSpLocks/>
          </p:cNvCxnSpPr>
          <p:nvPr/>
        </p:nvCxnSpPr>
        <p:spPr>
          <a:xfrm flipH="1">
            <a:off x="6431180" y="4788540"/>
            <a:ext cx="5055966" cy="1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F028E477-3CB4-4201-8DB3-A500277A62FF}"/>
              </a:ext>
            </a:extLst>
          </p:cNvPr>
          <p:cNvSpPr txBox="1"/>
          <p:nvPr/>
        </p:nvSpPr>
        <p:spPr>
          <a:xfrm>
            <a:off x="8844307" y="4396212"/>
            <a:ext cx="8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</a:rPr>
              <a:t>Runtime</a:t>
            </a:r>
            <a:endParaRPr lang="en-US" sz="1600" b="1" dirty="0"/>
          </a:p>
        </p:txBody>
      </p:sp>
      <p:pic>
        <p:nvPicPr>
          <p:cNvPr id="170" name="Graphic 169" descr="Connections with solid fill">
            <a:extLst>
              <a:ext uri="{FF2B5EF4-FFF2-40B4-BE49-F238E27FC236}">
                <a16:creationId xmlns:a16="http://schemas.microsoft.com/office/drawing/2014/main" id="{52F143E3-7F46-4652-B147-612DEE136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5597" y="4092895"/>
            <a:ext cx="704277" cy="704277"/>
          </a:xfrm>
          <a:prstGeom prst="rect">
            <a:avLst/>
          </a:prstGeom>
        </p:spPr>
      </p:pic>
      <p:pic>
        <p:nvPicPr>
          <p:cNvPr id="171" name="Graphic 170" descr="Programmer male with solid fill">
            <a:extLst>
              <a:ext uri="{FF2B5EF4-FFF2-40B4-BE49-F238E27FC236}">
                <a16:creationId xmlns:a16="http://schemas.microsoft.com/office/drawing/2014/main" id="{C1C87739-AFF3-4407-9234-A29B33E7E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2369" y="5833274"/>
            <a:ext cx="583337" cy="583337"/>
          </a:xfrm>
          <a:prstGeom prst="rect">
            <a:avLst/>
          </a:prstGeom>
        </p:spPr>
      </p:pic>
      <p:pic>
        <p:nvPicPr>
          <p:cNvPr id="172" name="Graphic 171" descr="Programmer male with solid fill">
            <a:extLst>
              <a:ext uri="{FF2B5EF4-FFF2-40B4-BE49-F238E27FC236}">
                <a16:creationId xmlns:a16="http://schemas.microsoft.com/office/drawing/2014/main" id="{F2CDB1AC-423B-41CE-933E-7AC26F30F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9014" y="5833273"/>
            <a:ext cx="583337" cy="58333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D43F2F86-3BC3-4837-B377-04FEB479A491}"/>
              </a:ext>
            </a:extLst>
          </p:cNvPr>
          <p:cNvSpPr txBox="1"/>
          <p:nvPr/>
        </p:nvSpPr>
        <p:spPr>
          <a:xfrm>
            <a:off x="10262223" y="5424368"/>
            <a:ext cx="1186763" cy="374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Attacker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412791D-554D-44EA-B2DB-B668E45D8136}"/>
              </a:ext>
            </a:extLst>
          </p:cNvPr>
          <p:cNvSpPr txBox="1"/>
          <p:nvPr/>
        </p:nvSpPr>
        <p:spPr>
          <a:xfrm>
            <a:off x="6927548" y="5424369"/>
            <a:ext cx="2612981" cy="37457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badi Extra Light" panose="020B0204020104020204" pitchFamily="34" charset="0"/>
              </a:rPr>
              <a:t>TendermintED25519Validator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5A0349FD-6854-4215-969E-EE89EF9D633E}"/>
              </a:ext>
            </a:extLst>
          </p:cNvPr>
          <p:cNvCxnSpPr/>
          <p:nvPr/>
        </p:nvCxnSpPr>
        <p:spPr>
          <a:xfrm rot="5400000" flipH="1" flipV="1">
            <a:off x="7566810" y="3564842"/>
            <a:ext cx="2259184" cy="1238405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CE0359C3-54A3-437D-8D04-5398C87040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29579" y="3755073"/>
            <a:ext cx="2234148" cy="88297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0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170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Migliorini</dc:creator>
  <cp:lastModifiedBy>Sara Migliorini</cp:lastModifiedBy>
  <cp:revision>23</cp:revision>
  <dcterms:created xsi:type="dcterms:W3CDTF">2022-02-21T08:37:27Z</dcterms:created>
  <dcterms:modified xsi:type="dcterms:W3CDTF">2022-02-22T16:15:32Z</dcterms:modified>
</cp:coreProperties>
</file>