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6" r:id="rId1"/>
  </p:sldMasterIdLst>
  <p:notesMasterIdLst>
    <p:notesMasterId r:id="rId27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70" r:id="rId10"/>
    <p:sldId id="263" r:id="rId11"/>
    <p:sldId id="269" r:id="rId12"/>
    <p:sldId id="268" r:id="rId13"/>
    <p:sldId id="272" r:id="rId14"/>
    <p:sldId id="273" r:id="rId15"/>
    <p:sldId id="271" r:id="rId16"/>
    <p:sldId id="276" r:id="rId17"/>
    <p:sldId id="274" r:id="rId18"/>
    <p:sldId id="275" r:id="rId19"/>
    <p:sldId id="277" r:id="rId20"/>
    <p:sldId id="278" r:id="rId21"/>
    <p:sldId id="280" r:id="rId22"/>
    <p:sldId id="279" r:id="rId23"/>
    <p:sldId id="281" r:id="rId24"/>
    <p:sldId id="259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/>
    <p:restoredTop sz="94678"/>
  </p:normalViewPr>
  <p:slideViewPr>
    <p:cSldViewPr snapToGrid="0" snapToObjects="1">
      <p:cViewPr>
        <p:scale>
          <a:sx n="100" d="100"/>
          <a:sy n="100" d="100"/>
        </p:scale>
        <p:origin x="109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F7610-C838-472D-B2F9-C2302F23001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7A146D-AB3C-47BB-BB39-6DCD84E5B48E}">
      <dgm:prSet custT="1"/>
      <dgm:spPr/>
      <dgm:t>
        <a:bodyPr/>
        <a:lstStyle/>
        <a:p>
          <a:pPr>
            <a:defRPr b="1"/>
          </a:pPr>
          <a:r>
            <a:rPr lang="en-US" sz="1600" b="0" i="0" dirty="0">
              <a:latin typeface="Abadi Extra Light" panose="020B0204020104020204" pitchFamily="34" charset="0"/>
            </a:rPr>
            <a:t>Heterogeneous implementation </a:t>
          </a:r>
          <a:endParaRPr lang="en-US" sz="1600" dirty="0">
            <a:latin typeface="Abadi Extra Light" panose="020B0204020104020204" pitchFamily="34" charset="0"/>
          </a:endParaRPr>
        </a:p>
      </dgm:t>
    </dgm:pt>
    <dgm:pt modelId="{3F6686A7-48DD-4BF0-BCF6-D02CE1F35F2F}" type="parTrans" cxnId="{927DF471-8F21-4353-A135-27A77382BDB5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93CBACD8-7D8E-4CCC-84ED-A8A03BD4EE59}" type="sibTrans" cxnId="{927DF471-8F21-4353-A135-27A77382BDB5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D93543B4-E4F2-4E27-8B8B-B54717E2682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Abadi Extra Light" panose="020B0204020104020204" pitchFamily="34" charset="0"/>
            </a:rPr>
            <a:t>The code is duplicated and specialized for each instance of the generic parameters.</a:t>
          </a:r>
          <a:endParaRPr lang="en-US" sz="1600" dirty="0">
            <a:latin typeface="Abadi Extra Light" panose="020B0204020104020204" pitchFamily="34" charset="0"/>
          </a:endParaRPr>
        </a:p>
      </dgm:t>
    </dgm:pt>
    <dgm:pt modelId="{A50ED2C0-323F-4F4D-9CF6-BC4F55BD0C98}" type="parTrans" cxnId="{F4F32173-56FA-498B-8486-3687D6A91464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FDA0E406-AB61-4C98-94EF-FED1A0940C50}" type="sibTrans" cxnId="{F4F32173-56FA-498B-8486-3687D6A91464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58C6BEED-8E13-4C18-8028-0791CDFC0EFE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600" b="0" i="0" dirty="0">
              <a:latin typeface="Abadi Extra Light" panose="020B0204020104020204" pitchFamily="34" charset="0"/>
            </a:rPr>
            <a:t>Safest approach but rarely applied since the code size can dramatically increase.</a:t>
          </a:r>
          <a:endParaRPr lang="en-US" sz="1600" dirty="0">
            <a:latin typeface="Abadi Extra Light" panose="020B0204020104020204" pitchFamily="34" charset="0"/>
          </a:endParaRPr>
        </a:p>
      </dgm:t>
    </dgm:pt>
    <dgm:pt modelId="{51AE16FF-1D2E-43C0-B88B-870CCCC5361D}" type="parTrans" cxnId="{A8010BFB-4C9D-410E-8F0A-40C1687BF9E9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67E0980A-34AE-41C9-B6FB-13DCB18BC556}" type="sibTrans" cxnId="{A8010BFB-4C9D-410E-8F0A-40C1687BF9E9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761E6A2A-9C60-4D9D-98BB-8EF0E2E4B112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600" b="0" i="0" dirty="0">
              <a:latin typeface="Abadi Extra Light" panose="020B0204020104020204" pitchFamily="34" charset="0"/>
            </a:rPr>
            <a:t>In blockchain, it obliges one to reinstall all instantiations of generic code.</a:t>
          </a:r>
        </a:p>
        <a:p>
          <a:pPr>
            <a:buFont typeface="Arial" panose="020B0604020202020204" pitchFamily="34" charset="0"/>
            <a:buNone/>
          </a:pPr>
          <a:r>
            <a:rPr lang="en-US" sz="1600" b="0" i="0" dirty="0">
              <a:latin typeface="Abadi Extra Light" panose="020B0204020104020204" pitchFamily="34" charset="0"/>
            </a:rPr>
            <a:t>C++ templates.</a:t>
          </a:r>
          <a:endParaRPr lang="en-US" sz="1600" dirty="0">
            <a:latin typeface="Abadi Extra Light" panose="020B0204020104020204" pitchFamily="34" charset="0"/>
          </a:endParaRPr>
        </a:p>
      </dgm:t>
    </dgm:pt>
    <dgm:pt modelId="{37B018E1-234E-49A5-9B08-7857A89837F6}" type="parTrans" cxnId="{4893E2B3-81B8-4A7A-8A43-3046388E0E15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54DC493A-5273-4D51-80D9-74A07CE71D78}" type="sibTrans" cxnId="{4893E2B3-81B8-4A7A-8A43-3046388E0E15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BCF0CE75-9A81-4093-A0C7-D36B05EB44BB}">
      <dgm:prSet custT="1"/>
      <dgm:spPr/>
      <dgm:t>
        <a:bodyPr/>
        <a:lstStyle/>
        <a:p>
          <a:pPr>
            <a:defRPr b="1"/>
          </a:pPr>
          <a:r>
            <a:rPr lang="en-US" sz="1600" b="0" i="0">
              <a:latin typeface="Abadi Extra Light" panose="020B0204020104020204" pitchFamily="34" charset="0"/>
            </a:rPr>
            <a:t>Homogeneous implementation</a:t>
          </a:r>
          <a:endParaRPr lang="en-US" sz="1600">
            <a:latin typeface="Abadi Extra Light" panose="020B0204020104020204" pitchFamily="34" charset="0"/>
          </a:endParaRPr>
        </a:p>
      </dgm:t>
    </dgm:pt>
    <dgm:pt modelId="{D4F2E783-0797-4359-9C30-3569DD48F8F7}" type="parTrans" cxnId="{6E27E751-9CF0-4613-BA39-1B46D311D30F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A1CF23C6-DB95-4F41-A920-018EE152958D}" type="sibTrans" cxnId="{6E27E751-9CF0-4613-BA39-1B46D311D30F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1CB71E3F-4682-48D5-A9ED-648A679CAEA1}">
      <dgm:prSet custT="1"/>
      <dgm:spPr/>
      <dgm:t>
        <a:bodyPr/>
        <a:lstStyle/>
        <a:p>
          <a:r>
            <a:rPr lang="en-US" sz="1600" b="0" i="0">
              <a:latin typeface="Abadi Extra Light" panose="020B0204020104020204" pitchFamily="34" charset="0"/>
            </a:rPr>
            <a:t>Only one instance of the code is maintained and shared by all generic instances.</a:t>
          </a:r>
          <a:endParaRPr lang="en-US" sz="1600">
            <a:latin typeface="Abadi Extra Light" panose="020B0204020104020204" pitchFamily="34" charset="0"/>
          </a:endParaRPr>
        </a:p>
      </dgm:t>
    </dgm:pt>
    <dgm:pt modelId="{4731652F-931F-427D-BD7E-F6571F45CDDE}" type="parTrans" cxnId="{A06F2941-E012-4167-A219-5DF64385A431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FF47DB7F-61BB-4C13-924A-0CE791B56A64}" type="sibTrans" cxnId="{A06F2941-E012-4167-A219-5DF64385A431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74EA6068-58EA-4661-9185-8CF765725992}">
      <dgm:prSet custT="1"/>
      <dgm:spPr/>
      <dgm:t>
        <a:bodyPr/>
        <a:lstStyle/>
        <a:p>
          <a:r>
            <a:rPr lang="en-US" sz="1600" b="0" i="0" dirty="0">
              <a:latin typeface="Abadi Extra Light" panose="020B0204020104020204" pitchFamily="34" charset="0"/>
            </a:rPr>
            <a:t>Erasure mechanism: a generic parameter is replaced by the upwards bound (e.g. Object)</a:t>
          </a:r>
          <a:endParaRPr lang="en-US" sz="1600" dirty="0">
            <a:latin typeface="Abadi Extra Light" panose="020B0204020104020204" pitchFamily="34" charset="0"/>
          </a:endParaRPr>
        </a:p>
      </dgm:t>
    </dgm:pt>
    <dgm:pt modelId="{0CEDBC69-585C-48DA-8B89-B6C90159F88E}" type="parTrans" cxnId="{607E4EB3-C1FE-4F5B-B224-F8B142A7D9CF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01EF000F-A3DA-4E3A-ADC0-DD4F631DE7A9}" type="sibTrans" cxnId="{607E4EB3-C1FE-4F5B-B224-F8B142A7D9CF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16AB91F7-8D8C-40FB-8DE7-91ACD04F2A6B}">
      <dgm:prSet custT="1"/>
      <dgm:spPr/>
      <dgm:t>
        <a:bodyPr/>
        <a:lstStyle/>
        <a:p>
          <a:r>
            <a:rPr lang="en-US" sz="1600" b="0" i="0" dirty="0">
              <a:latin typeface="Abadi Extra Light" panose="020B0204020104020204" pitchFamily="34" charset="0"/>
            </a:rPr>
            <a:t>It is less safe, but it requires a smaller consumption of resources.</a:t>
          </a:r>
        </a:p>
        <a:p>
          <a:r>
            <a:rPr lang="en-US" sz="1600" b="0" i="0" dirty="0">
              <a:latin typeface="Abadi Extra Light" panose="020B0204020104020204" pitchFamily="34" charset="0"/>
            </a:rPr>
            <a:t>Java, </a:t>
          </a:r>
          <a:r>
            <a:rPr lang="en-US" sz="1600" b="0" i="0" dirty="0" err="1">
              <a:latin typeface="Abadi Extra Light" panose="020B0204020104020204" pitchFamily="34" charset="0"/>
            </a:rPr>
            <a:t>.Net</a:t>
          </a:r>
          <a:r>
            <a:rPr lang="en-US" sz="1600" b="0" i="0" dirty="0">
              <a:latin typeface="Abadi Extra Light" panose="020B0204020104020204" pitchFamily="34" charset="0"/>
            </a:rPr>
            <a:t>.</a:t>
          </a:r>
          <a:endParaRPr lang="en-US" sz="1600" dirty="0">
            <a:latin typeface="Abadi Extra Light" panose="020B0204020104020204" pitchFamily="34" charset="0"/>
          </a:endParaRPr>
        </a:p>
      </dgm:t>
    </dgm:pt>
    <dgm:pt modelId="{534826CF-C93E-4E5A-8003-2DCC1CEAAF17}" type="parTrans" cxnId="{D948B42A-6BE3-4C85-8968-DCB44152877C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6A96347A-FF74-43C8-9358-521696454ED5}" type="sibTrans" cxnId="{D948B42A-6BE3-4C85-8968-DCB44152877C}">
      <dgm:prSet/>
      <dgm:spPr/>
      <dgm:t>
        <a:bodyPr/>
        <a:lstStyle/>
        <a:p>
          <a:endParaRPr lang="en-US" sz="1600">
            <a:latin typeface="Abadi Extra Light" panose="020B0204020104020204" pitchFamily="34" charset="0"/>
          </a:endParaRPr>
        </a:p>
      </dgm:t>
    </dgm:pt>
    <dgm:pt modelId="{5F8115DF-79CE-488A-81F6-70CA37D299F2}" type="pres">
      <dgm:prSet presAssocID="{512F7610-C838-472D-B2F9-C2302F230011}" presName="Name0" presStyleCnt="0">
        <dgm:presLayoutVars>
          <dgm:dir/>
          <dgm:animLvl val="lvl"/>
          <dgm:resizeHandles val="exact"/>
        </dgm:presLayoutVars>
      </dgm:prSet>
      <dgm:spPr/>
    </dgm:pt>
    <dgm:pt modelId="{65AA1AA7-1A47-4A29-A337-DE093D9AF692}" type="pres">
      <dgm:prSet presAssocID="{327A146D-AB3C-47BB-BB39-6DCD84E5B48E}" presName="linNode" presStyleCnt="0"/>
      <dgm:spPr/>
    </dgm:pt>
    <dgm:pt modelId="{A83D7B5C-0636-4E93-8C7C-C1C40964706A}" type="pres">
      <dgm:prSet presAssocID="{327A146D-AB3C-47BB-BB39-6DCD84E5B48E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6522BC8F-7EC0-4DFB-B095-0A38375E62CF}" type="pres">
      <dgm:prSet presAssocID="{327A146D-AB3C-47BB-BB39-6DCD84E5B48E}" presName="descendantText" presStyleLbl="alignAccFollowNode1" presStyleIdx="0" presStyleCnt="2">
        <dgm:presLayoutVars>
          <dgm:bulletEnabled/>
        </dgm:presLayoutVars>
      </dgm:prSet>
      <dgm:spPr/>
    </dgm:pt>
    <dgm:pt modelId="{CDA8C17C-0BCC-4D03-90BA-1A92BFAB97F2}" type="pres">
      <dgm:prSet presAssocID="{93CBACD8-7D8E-4CCC-84ED-A8A03BD4EE59}" presName="sp" presStyleCnt="0"/>
      <dgm:spPr/>
    </dgm:pt>
    <dgm:pt modelId="{B45EE2DE-9409-4088-8D79-0CE41A65EBBA}" type="pres">
      <dgm:prSet presAssocID="{BCF0CE75-9A81-4093-A0C7-D36B05EB44BB}" presName="linNode" presStyleCnt="0"/>
      <dgm:spPr/>
    </dgm:pt>
    <dgm:pt modelId="{19D2E531-0F11-470D-834C-09A26DE755B5}" type="pres">
      <dgm:prSet presAssocID="{BCF0CE75-9A81-4093-A0C7-D36B05EB44BB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783DB742-A65F-4353-AED8-D65BC9EA76D6}" type="pres">
      <dgm:prSet presAssocID="{BCF0CE75-9A81-4093-A0C7-D36B05EB44BB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63B54A1B-4758-4E44-8C42-328F20C32AE7}" type="presOf" srcId="{D93543B4-E4F2-4E27-8B8B-B54717E26820}" destId="{6522BC8F-7EC0-4DFB-B095-0A38375E62CF}" srcOrd="0" destOrd="0" presId="urn:microsoft.com/office/officeart/2016/7/layout/VerticalSolidActionList"/>
    <dgm:cxn modelId="{D948B42A-6BE3-4C85-8968-DCB44152877C}" srcId="{BCF0CE75-9A81-4093-A0C7-D36B05EB44BB}" destId="{16AB91F7-8D8C-40FB-8DE7-91ACD04F2A6B}" srcOrd="2" destOrd="0" parTransId="{534826CF-C93E-4E5A-8003-2DCC1CEAAF17}" sibTransId="{6A96347A-FF74-43C8-9358-521696454ED5}"/>
    <dgm:cxn modelId="{EBF12D31-E755-4D0E-88DE-0BF602297463}" type="presOf" srcId="{74EA6068-58EA-4661-9185-8CF765725992}" destId="{783DB742-A65F-4353-AED8-D65BC9EA76D6}" srcOrd="0" destOrd="1" presId="urn:microsoft.com/office/officeart/2016/7/layout/VerticalSolidActionList"/>
    <dgm:cxn modelId="{256E2E35-81C5-4528-90F5-73D06EB4D693}" type="presOf" srcId="{BCF0CE75-9A81-4093-A0C7-D36B05EB44BB}" destId="{19D2E531-0F11-470D-834C-09A26DE755B5}" srcOrd="0" destOrd="0" presId="urn:microsoft.com/office/officeart/2016/7/layout/VerticalSolidActionList"/>
    <dgm:cxn modelId="{A06F2941-E012-4167-A219-5DF64385A431}" srcId="{BCF0CE75-9A81-4093-A0C7-D36B05EB44BB}" destId="{1CB71E3F-4682-48D5-A9ED-648A679CAEA1}" srcOrd="0" destOrd="0" parTransId="{4731652F-931F-427D-BD7E-F6571F45CDDE}" sibTransId="{FF47DB7F-61BB-4C13-924A-0CE791B56A64}"/>
    <dgm:cxn modelId="{BF03B941-FC57-403E-B39D-C8F0A6181084}" type="presOf" srcId="{16AB91F7-8D8C-40FB-8DE7-91ACD04F2A6B}" destId="{783DB742-A65F-4353-AED8-D65BC9EA76D6}" srcOrd="0" destOrd="2" presId="urn:microsoft.com/office/officeart/2016/7/layout/VerticalSolidActionList"/>
    <dgm:cxn modelId="{59F87F51-F03F-44CF-8B1C-4CADCD591B63}" type="presOf" srcId="{761E6A2A-9C60-4D9D-98BB-8EF0E2E4B112}" destId="{6522BC8F-7EC0-4DFB-B095-0A38375E62CF}" srcOrd="0" destOrd="2" presId="urn:microsoft.com/office/officeart/2016/7/layout/VerticalSolidActionList"/>
    <dgm:cxn modelId="{6E27E751-9CF0-4613-BA39-1B46D311D30F}" srcId="{512F7610-C838-472D-B2F9-C2302F230011}" destId="{BCF0CE75-9A81-4093-A0C7-D36B05EB44BB}" srcOrd="1" destOrd="0" parTransId="{D4F2E783-0797-4359-9C30-3569DD48F8F7}" sibTransId="{A1CF23C6-DB95-4F41-A920-018EE152958D}"/>
    <dgm:cxn modelId="{927DF471-8F21-4353-A135-27A77382BDB5}" srcId="{512F7610-C838-472D-B2F9-C2302F230011}" destId="{327A146D-AB3C-47BB-BB39-6DCD84E5B48E}" srcOrd="0" destOrd="0" parTransId="{3F6686A7-48DD-4BF0-BCF6-D02CE1F35F2F}" sibTransId="{93CBACD8-7D8E-4CCC-84ED-A8A03BD4EE59}"/>
    <dgm:cxn modelId="{F4F32173-56FA-498B-8486-3687D6A91464}" srcId="{327A146D-AB3C-47BB-BB39-6DCD84E5B48E}" destId="{D93543B4-E4F2-4E27-8B8B-B54717E26820}" srcOrd="0" destOrd="0" parTransId="{A50ED2C0-323F-4F4D-9CF6-BC4F55BD0C98}" sibTransId="{FDA0E406-AB61-4C98-94EF-FED1A0940C50}"/>
    <dgm:cxn modelId="{45F80092-17F7-4C9F-AC93-6B467D62C5DF}" type="presOf" srcId="{1CB71E3F-4682-48D5-A9ED-648A679CAEA1}" destId="{783DB742-A65F-4353-AED8-D65BC9EA76D6}" srcOrd="0" destOrd="0" presId="urn:microsoft.com/office/officeart/2016/7/layout/VerticalSolidActionList"/>
    <dgm:cxn modelId="{AFD1889B-AC60-47C7-BE3E-BA4E80818819}" type="presOf" srcId="{327A146D-AB3C-47BB-BB39-6DCD84E5B48E}" destId="{A83D7B5C-0636-4E93-8C7C-C1C40964706A}" srcOrd="0" destOrd="0" presId="urn:microsoft.com/office/officeart/2016/7/layout/VerticalSolidActionList"/>
    <dgm:cxn modelId="{607E4EB3-C1FE-4F5B-B224-F8B142A7D9CF}" srcId="{BCF0CE75-9A81-4093-A0C7-D36B05EB44BB}" destId="{74EA6068-58EA-4661-9185-8CF765725992}" srcOrd="1" destOrd="0" parTransId="{0CEDBC69-585C-48DA-8B89-B6C90159F88E}" sibTransId="{01EF000F-A3DA-4E3A-ADC0-DD4F631DE7A9}"/>
    <dgm:cxn modelId="{4893E2B3-81B8-4A7A-8A43-3046388E0E15}" srcId="{327A146D-AB3C-47BB-BB39-6DCD84E5B48E}" destId="{761E6A2A-9C60-4D9D-98BB-8EF0E2E4B112}" srcOrd="2" destOrd="0" parTransId="{37B018E1-234E-49A5-9B08-7857A89837F6}" sibTransId="{54DC493A-5273-4D51-80D9-74A07CE71D78}"/>
    <dgm:cxn modelId="{E19835E9-90B9-4F31-A656-D58A78E92402}" type="presOf" srcId="{58C6BEED-8E13-4C18-8028-0791CDFC0EFE}" destId="{6522BC8F-7EC0-4DFB-B095-0A38375E62CF}" srcOrd="0" destOrd="1" presId="urn:microsoft.com/office/officeart/2016/7/layout/VerticalSolidActionList"/>
    <dgm:cxn modelId="{A8010BFB-4C9D-410E-8F0A-40C1687BF9E9}" srcId="{327A146D-AB3C-47BB-BB39-6DCD84E5B48E}" destId="{58C6BEED-8E13-4C18-8028-0791CDFC0EFE}" srcOrd="1" destOrd="0" parTransId="{51AE16FF-1D2E-43C0-B88B-870CCCC5361D}" sibTransId="{67E0980A-34AE-41C9-B6FB-13DCB18BC556}"/>
    <dgm:cxn modelId="{032C04FC-72A2-4679-B09A-2C2A616327FC}" type="presOf" srcId="{512F7610-C838-472D-B2F9-C2302F230011}" destId="{5F8115DF-79CE-488A-81F6-70CA37D299F2}" srcOrd="0" destOrd="0" presId="urn:microsoft.com/office/officeart/2016/7/layout/VerticalSolidActionList"/>
    <dgm:cxn modelId="{C6E6AE51-07BF-4FA2-BDE0-BAC1B525CBAB}" type="presParOf" srcId="{5F8115DF-79CE-488A-81F6-70CA37D299F2}" destId="{65AA1AA7-1A47-4A29-A337-DE093D9AF692}" srcOrd="0" destOrd="0" presId="urn:microsoft.com/office/officeart/2016/7/layout/VerticalSolidActionList"/>
    <dgm:cxn modelId="{0252D907-50B5-420C-89C8-CDF70FDB26E8}" type="presParOf" srcId="{65AA1AA7-1A47-4A29-A337-DE093D9AF692}" destId="{A83D7B5C-0636-4E93-8C7C-C1C40964706A}" srcOrd="0" destOrd="0" presId="urn:microsoft.com/office/officeart/2016/7/layout/VerticalSolidActionList"/>
    <dgm:cxn modelId="{F43F9391-08CA-41A6-A1B9-CE703924F385}" type="presParOf" srcId="{65AA1AA7-1A47-4A29-A337-DE093D9AF692}" destId="{6522BC8F-7EC0-4DFB-B095-0A38375E62CF}" srcOrd="1" destOrd="0" presId="urn:microsoft.com/office/officeart/2016/7/layout/VerticalSolidActionList"/>
    <dgm:cxn modelId="{BA9BD532-7FA8-468A-88C3-1CF3A24E52B5}" type="presParOf" srcId="{5F8115DF-79CE-488A-81F6-70CA37D299F2}" destId="{CDA8C17C-0BCC-4D03-90BA-1A92BFAB97F2}" srcOrd="1" destOrd="0" presId="urn:microsoft.com/office/officeart/2016/7/layout/VerticalSolidActionList"/>
    <dgm:cxn modelId="{F7FC0AF2-2654-467E-8F18-8DCD48E5B365}" type="presParOf" srcId="{5F8115DF-79CE-488A-81F6-70CA37D299F2}" destId="{B45EE2DE-9409-4088-8D79-0CE41A65EBBA}" srcOrd="2" destOrd="0" presId="urn:microsoft.com/office/officeart/2016/7/layout/VerticalSolidActionList"/>
    <dgm:cxn modelId="{B9FE06DD-A409-4512-884A-1EEB36A8B839}" type="presParOf" srcId="{B45EE2DE-9409-4088-8D79-0CE41A65EBBA}" destId="{19D2E531-0F11-470D-834C-09A26DE755B5}" srcOrd="0" destOrd="0" presId="urn:microsoft.com/office/officeart/2016/7/layout/VerticalSolidActionList"/>
    <dgm:cxn modelId="{D77A740C-8789-4816-987B-D51CBCE10876}" type="presParOf" srcId="{B45EE2DE-9409-4088-8D79-0CE41A65EBBA}" destId="{783DB742-A65F-4353-AED8-D65BC9EA76D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2BC8F-7EC0-4DFB-B095-0A38375E62CF}">
      <dsp:nvSpPr>
        <dsp:cNvPr id="0" name=""/>
        <dsp:cNvSpPr/>
      </dsp:nvSpPr>
      <dsp:spPr>
        <a:xfrm>
          <a:off x="1925076" y="271"/>
          <a:ext cx="7700306" cy="14980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07" tIns="380497" rIns="149407" bIns="3804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Abadi Extra Light" panose="020B0204020104020204" pitchFamily="34" charset="0"/>
            </a:rPr>
            <a:t>The code is duplicated and specialized for each instance of the generic parameters.</a:t>
          </a:r>
          <a:endParaRPr lang="en-US" sz="1600" kern="1200" dirty="0">
            <a:latin typeface="Abadi Extra Light" panose="020B0204020104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Abadi Extra Light" panose="020B0204020104020204" pitchFamily="34" charset="0"/>
            </a:rPr>
            <a:t>Safest approach but rarely applied since the code size can dramatically increase.</a:t>
          </a:r>
          <a:endParaRPr lang="en-US" sz="1600" kern="1200" dirty="0">
            <a:latin typeface="Abadi Extra Light" panose="020B0204020104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Abadi Extra Light" panose="020B0204020104020204" pitchFamily="34" charset="0"/>
            </a:rPr>
            <a:t>In blockchain, it obliges one to reinstall all instantiations of generic code.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Abadi Extra Light" panose="020B0204020104020204" pitchFamily="34" charset="0"/>
            </a:rPr>
            <a:t>C++ templates.</a:t>
          </a:r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1925076" y="271"/>
        <a:ext cx="7700306" cy="1498018"/>
      </dsp:txXfrm>
    </dsp:sp>
    <dsp:sp modelId="{A83D7B5C-0636-4E93-8C7C-C1C40964706A}">
      <dsp:nvSpPr>
        <dsp:cNvPr id="0" name=""/>
        <dsp:cNvSpPr/>
      </dsp:nvSpPr>
      <dsp:spPr>
        <a:xfrm>
          <a:off x="0" y="271"/>
          <a:ext cx="1925076" cy="14980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69" tIns="147971" rIns="101869" bIns="1479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 dirty="0">
              <a:latin typeface="Abadi Extra Light" panose="020B0204020104020204" pitchFamily="34" charset="0"/>
            </a:rPr>
            <a:t>Heterogeneous implementation </a:t>
          </a:r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0" y="271"/>
        <a:ext cx="1925076" cy="1498018"/>
      </dsp:txXfrm>
    </dsp:sp>
    <dsp:sp modelId="{783DB742-A65F-4353-AED8-D65BC9EA76D6}">
      <dsp:nvSpPr>
        <dsp:cNvPr id="0" name=""/>
        <dsp:cNvSpPr/>
      </dsp:nvSpPr>
      <dsp:spPr>
        <a:xfrm>
          <a:off x="1925076" y="1588171"/>
          <a:ext cx="7700306" cy="14980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07" tIns="380497" rIns="149407" bIns="3804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badi Extra Light" panose="020B0204020104020204" pitchFamily="34" charset="0"/>
            </a:rPr>
            <a:t>Only one instance of the code is maintained and shared by all generic instances.</a:t>
          </a:r>
          <a:endParaRPr lang="en-US" sz="1600" kern="1200">
            <a:latin typeface="Abadi Extra Light" panose="020B0204020104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badi Extra Light" panose="020B0204020104020204" pitchFamily="34" charset="0"/>
            </a:rPr>
            <a:t>Erasure mechanism: a generic parameter is replaced by the upwards bound (e.g. Object)</a:t>
          </a:r>
          <a:endParaRPr lang="en-US" sz="1600" kern="1200" dirty="0">
            <a:latin typeface="Abadi Extra Light" panose="020B0204020104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badi Extra Light" panose="020B0204020104020204" pitchFamily="34" charset="0"/>
            </a:rPr>
            <a:t>It is less safe, but it requires a smaller consumption of resources.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badi Extra Light" panose="020B0204020104020204" pitchFamily="34" charset="0"/>
            </a:rPr>
            <a:t>Java, </a:t>
          </a:r>
          <a:r>
            <a:rPr lang="en-US" sz="1600" b="0" i="0" kern="1200" dirty="0" err="1">
              <a:latin typeface="Abadi Extra Light" panose="020B0204020104020204" pitchFamily="34" charset="0"/>
            </a:rPr>
            <a:t>.Net</a:t>
          </a:r>
          <a:r>
            <a:rPr lang="en-US" sz="1600" b="0" i="0" kern="1200" dirty="0">
              <a:latin typeface="Abadi Extra Light" panose="020B0204020104020204" pitchFamily="34" charset="0"/>
            </a:rPr>
            <a:t>.</a:t>
          </a:r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1925076" y="1588171"/>
        <a:ext cx="7700306" cy="1498018"/>
      </dsp:txXfrm>
    </dsp:sp>
    <dsp:sp modelId="{19D2E531-0F11-470D-834C-09A26DE755B5}">
      <dsp:nvSpPr>
        <dsp:cNvPr id="0" name=""/>
        <dsp:cNvSpPr/>
      </dsp:nvSpPr>
      <dsp:spPr>
        <a:xfrm>
          <a:off x="0" y="1588171"/>
          <a:ext cx="1925076" cy="14980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69" tIns="147971" rIns="101869" bIns="1479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>
              <a:latin typeface="Abadi Extra Light" panose="020B0204020104020204" pitchFamily="34" charset="0"/>
            </a:rPr>
            <a:t>Homogeneous implementation</a:t>
          </a:r>
          <a:endParaRPr lang="en-US" sz="1600" kern="1200">
            <a:latin typeface="Abadi Extra Light" panose="020B0204020104020204" pitchFamily="34" charset="0"/>
          </a:endParaRPr>
        </a:p>
      </dsp:txBody>
      <dsp:txXfrm>
        <a:off x="0" y="1588171"/>
        <a:ext cx="1925076" cy="149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E5454-DC75-7944-9DD8-85C1F5BCECED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95AB3-EEF6-BB4F-9383-CE8B47F7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,,,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95AB3-EEF6-BB4F-9383-CE8B47F7CC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shared entity:</a:t>
            </a:r>
            <a:br>
              <a:rPr lang="en-US" dirty="0"/>
            </a:br>
            <a:r>
              <a:rPr lang="en-US" dirty="0"/>
              <a:t>- A corporation, where shares represent unit of posses of the company</a:t>
            </a:r>
          </a:p>
          <a:p>
            <a:pPr marL="0" indent="0">
              <a:buFontTx/>
              <a:buNone/>
            </a:pPr>
            <a:r>
              <a:rPr lang="en-US" dirty="0"/>
              <a:t>- A voting community, where shares represent the voting power</a:t>
            </a:r>
          </a:p>
          <a:p>
            <a:pPr marL="0" indent="0">
              <a:buFontTx/>
              <a:buNone/>
            </a:pPr>
            <a:r>
              <a:rPr lang="en-US" dirty="0"/>
              <a:t>- Validator nodes of a proof-of-stake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95AB3-EEF6-BB4F-9383-CE8B47F7CC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shared entity:</a:t>
            </a:r>
            <a:br>
              <a:rPr lang="en-US" dirty="0"/>
            </a:br>
            <a:r>
              <a:rPr lang="en-US" dirty="0"/>
              <a:t>- A corporation, where shares represent unit of posses of the company</a:t>
            </a:r>
          </a:p>
          <a:p>
            <a:pPr marL="0" indent="0">
              <a:buFontTx/>
              <a:buNone/>
            </a:pPr>
            <a:r>
              <a:rPr lang="en-US" dirty="0"/>
              <a:t>- A voting community, where shares represent the voting power</a:t>
            </a:r>
          </a:p>
          <a:p>
            <a:pPr marL="0" indent="0">
              <a:buFontTx/>
              <a:buNone/>
            </a:pPr>
            <a:r>
              <a:rPr lang="en-US" dirty="0"/>
              <a:t>- Validator nodes of a proof-of-stake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95AB3-EEF6-BB4F-9383-CE8B47F7CC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95AB3-EEF6-BB4F-9383-CE8B47F7CC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7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>
                <a:latin typeface="Abadi Extra Light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  <a:latin typeface="Abadi Extra Light" panose="020B02040201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11/15/21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BCCA 2021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6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8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44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7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r>
              <a:rPr lang="en-US"/>
              <a:t>11/15/21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r>
              <a:rPr lang="en-US"/>
              <a:t>BCCA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B1783398-9E7F-2549-92D3-1827FD12A1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ABCE49-01BB-3A41-8F55-95251605B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4186" y="6161060"/>
            <a:ext cx="3003627" cy="6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8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5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/>
              <a:t>11/15/21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/>
              <a:t>BCCA 2021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fld id="{B1783398-9E7F-2549-92D3-1827FD12A1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5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Abadi Extra Light" panose="020B0204020104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Abadi Extra Light" panose="020B0204020104020204" pitchFamily="34" charset="0"/>
          <a:ea typeface="Abadi Extra Light" panose="020B0204020104020204" pitchFamily="34" charset="0"/>
          <a:cs typeface="Ayuthaya" pitchFamily="2" charset="-34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Abadi Extra Light" panose="020B0204020104020204" pitchFamily="34" charset="0"/>
          <a:ea typeface="Abadi Extra Light" panose="020B0204020104020204" pitchFamily="34" charset="0"/>
          <a:cs typeface="Ayuthaya" pitchFamily="2" charset="-34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Abadi Extra Light" panose="020B0204020104020204" pitchFamily="34" charset="0"/>
          <a:ea typeface="Abadi Extra Light" panose="020B0204020104020204" pitchFamily="34" charset="0"/>
          <a:cs typeface="Ayuthaya" pitchFamily="2" charset="-34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Abadi Extra Light" panose="020B0204020104020204" pitchFamily="34" charset="0"/>
          <a:ea typeface="Abadi Extra Light" panose="020B0204020104020204" pitchFamily="34" charset="0"/>
          <a:cs typeface="Ayuthaya" pitchFamily="2" charset="-34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Abadi Extra Light" panose="020B0204020104020204" pitchFamily="34" charset="0"/>
          <a:ea typeface="Abadi Extra Light" panose="020B0204020104020204" pitchFamily="34" charset="0"/>
          <a:cs typeface="Ayuthaya" pitchFamily="2" charset="-34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jpeg"/><Relationship Id="rId7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jpeg"/><Relationship Id="rId7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jpeg"/><Relationship Id="rId7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24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7E9A0A-7DC5-C44D-B35F-F96614DC4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9091" r="59786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21D03-4CCB-174E-BE68-159D1C62A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b="1" dirty="0"/>
              <a:t>Power and Pitfalls of </a:t>
            </a:r>
            <a:br>
              <a:rPr lang="en-US" b="1" dirty="0"/>
            </a:br>
            <a:r>
              <a:rPr lang="en-US" b="1" dirty="0"/>
              <a:t>Generic Smart Contracts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9533-50D9-1F45-BD7F-2D93FB7AD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b="1" i="1" dirty="0"/>
            </a:br>
            <a:r>
              <a:rPr lang="en-US" b="1" dirty="0"/>
              <a:t>Andrea </a:t>
            </a:r>
            <a:r>
              <a:rPr lang="en-US" b="1" dirty="0" err="1"/>
              <a:t>Benini</a:t>
            </a:r>
            <a:r>
              <a:rPr lang="en-US" b="1" dirty="0"/>
              <a:t>, Mauro </a:t>
            </a:r>
            <a:r>
              <a:rPr lang="en-US" b="1" dirty="0" err="1"/>
              <a:t>Gambini</a:t>
            </a:r>
            <a:r>
              <a:rPr lang="en-US" b="1" dirty="0"/>
              <a:t>, </a:t>
            </a:r>
            <a:r>
              <a:rPr lang="en-US" b="1" u="sng" dirty="0"/>
              <a:t>Sara Migliorini</a:t>
            </a:r>
            <a:r>
              <a:rPr lang="en-US" b="1" dirty="0"/>
              <a:t>, Fausto </a:t>
            </a:r>
            <a:r>
              <a:rPr lang="en-US" b="1" dirty="0" err="1"/>
              <a:t>Spoto</a:t>
            </a:r>
            <a:br>
              <a:rPr lang="en-US" b="1" dirty="0"/>
            </a:br>
            <a:r>
              <a:rPr lang="en-US" b="1" dirty="0"/>
              <a:t>University of Verona, Italy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4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114-FD72-4080-B2CD-B2049C90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for Smart Contracts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295B-8CFC-4492-868E-3A196EB5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BB2B-D4E9-4923-8A95-B215626D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92F5-5F29-4E8A-988A-E55C3A12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How to create a smart contract to receive payments - DEV Community">
            <a:extLst>
              <a:ext uri="{FF2B5EF4-FFF2-40B4-BE49-F238E27FC236}">
                <a16:creationId xmlns:a16="http://schemas.microsoft.com/office/drawing/2014/main" id="{91A2996D-461E-4147-AEA2-E27235501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56" y="2809671"/>
            <a:ext cx="2002900" cy="8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s for Vyper Beginners. Vyper is not a replacement for Solidity… | by  Hoang Quan Tran | Coinmonks | Medium">
            <a:extLst>
              <a:ext uri="{FF2B5EF4-FFF2-40B4-BE49-F238E27FC236}">
                <a16:creationId xmlns:a16="http://schemas.microsoft.com/office/drawing/2014/main" id="{C8FDBC88-2A74-47E4-AA4E-AF63F23A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83" y="2660942"/>
            <a:ext cx="1897351" cy="135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gital Asset open sources its smart contract language DAML » CryptoNinjas">
            <a:extLst>
              <a:ext uri="{FF2B5EF4-FFF2-40B4-BE49-F238E27FC236}">
                <a16:creationId xmlns:a16="http://schemas.microsoft.com/office/drawing/2014/main" id="{8AC6B756-E5FE-422F-915E-F933903DE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26095" r="24027" b="29664"/>
          <a:stretch/>
        </p:blipFill>
        <p:spPr bwMode="auto">
          <a:xfrm>
            <a:off x="7671461" y="2660942"/>
            <a:ext cx="3296680" cy="1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racle annuncia Java 16">
            <a:extLst>
              <a:ext uri="{FF2B5EF4-FFF2-40B4-BE49-F238E27FC236}">
                <a16:creationId xmlns:a16="http://schemas.microsoft.com/office/drawing/2014/main" id="{82A0CBA3-D480-42B0-946B-2FA7150C5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3" t="11829" r="16975" b="12782"/>
          <a:stretch/>
        </p:blipFill>
        <p:spPr bwMode="auto">
          <a:xfrm>
            <a:off x="6760161" y="4197496"/>
            <a:ext cx="2372008" cy="12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rstanding the context package in golang - Parikshit Agnihotry">
            <a:extLst>
              <a:ext uri="{FF2B5EF4-FFF2-40B4-BE49-F238E27FC236}">
                <a16:creationId xmlns:a16="http://schemas.microsoft.com/office/drawing/2014/main" id="{0B93F967-97A5-485F-9357-EB323990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07" y="4498569"/>
            <a:ext cx="2493245" cy="106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moka">
            <a:extLst>
              <a:ext uri="{FF2B5EF4-FFF2-40B4-BE49-F238E27FC236}">
                <a16:creationId xmlns:a16="http://schemas.microsoft.com/office/drawing/2014/main" id="{9B153788-DFD9-4389-A915-D8B6B953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884" y="5263328"/>
            <a:ext cx="3048320" cy="10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yperledger che apre le porte a Ethereum Foundation, Microsoft, Nornickel e  Salesforce. - Innovativa Blockchain - Sviluppo, progettazione e  implementazione software con tecnologia blockchain">
            <a:extLst>
              <a:ext uri="{FF2B5EF4-FFF2-40B4-BE49-F238E27FC236}">
                <a16:creationId xmlns:a16="http://schemas.microsoft.com/office/drawing/2014/main" id="{BAB143E9-D27D-49DD-B33A-6C4121BB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57" y="4838639"/>
            <a:ext cx="3628768" cy="11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urs Cosmos en 2021 : Bourse, Évolution et Prédictions">
            <a:extLst>
              <a:ext uri="{FF2B5EF4-FFF2-40B4-BE49-F238E27FC236}">
                <a16:creationId xmlns:a16="http://schemas.microsoft.com/office/drawing/2014/main" id="{0A0B6025-E0D4-4F45-A91B-0AA773C7F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81" r="22051" b="5269"/>
          <a:stretch/>
        </p:blipFill>
        <p:spPr bwMode="auto">
          <a:xfrm>
            <a:off x="2013285" y="5164312"/>
            <a:ext cx="1208568" cy="13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20E15B-996C-4FF9-BBDE-40D735C006F3}"/>
              </a:ext>
            </a:extLst>
          </p:cNvPr>
          <p:cNvSpPr/>
          <p:nvPr/>
        </p:nvSpPr>
        <p:spPr>
          <a:xfrm>
            <a:off x="2001456" y="4498569"/>
            <a:ext cx="2913404" cy="2071600"/>
          </a:xfrm>
          <a:custGeom>
            <a:avLst/>
            <a:gdLst>
              <a:gd name="connsiteX0" fmla="*/ 696903 w 2913404"/>
              <a:gd name="connsiteY0" fmla="*/ 0 h 2002004"/>
              <a:gd name="connsiteX1" fmla="*/ 2913404 w 2913404"/>
              <a:gd name="connsiteY1" fmla="*/ 0 h 2002004"/>
              <a:gd name="connsiteX2" fmla="*/ 2913404 w 2913404"/>
              <a:gd name="connsiteY2" fmla="*/ 989063 h 2002004"/>
              <a:gd name="connsiteX3" fmla="*/ 1295196 w 2913404"/>
              <a:gd name="connsiteY3" fmla="*/ 989063 h 2002004"/>
              <a:gd name="connsiteX4" fmla="*/ 1295196 w 2913404"/>
              <a:gd name="connsiteY4" fmla="*/ 2002004 h 2002004"/>
              <a:gd name="connsiteX5" fmla="*/ 0 w 2913404"/>
              <a:gd name="connsiteY5" fmla="*/ 2002004 h 2002004"/>
              <a:gd name="connsiteX6" fmla="*/ 0 w 2913404"/>
              <a:gd name="connsiteY6" fmla="*/ 627781 h 2002004"/>
              <a:gd name="connsiteX7" fmla="*/ 696903 w 2913404"/>
              <a:gd name="connsiteY7" fmla="*/ 627781 h 200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3404" h="2002004">
                <a:moveTo>
                  <a:pt x="696903" y="0"/>
                </a:moveTo>
                <a:lnTo>
                  <a:pt x="2913404" y="0"/>
                </a:lnTo>
                <a:lnTo>
                  <a:pt x="2913404" y="989063"/>
                </a:lnTo>
                <a:lnTo>
                  <a:pt x="1295196" y="989063"/>
                </a:lnTo>
                <a:lnTo>
                  <a:pt x="1295196" y="2002004"/>
                </a:lnTo>
                <a:lnTo>
                  <a:pt x="0" y="2002004"/>
                </a:lnTo>
                <a:lnTo>
                  <a:pt x="0" y="627781"/>
                </a:lnTo>
                <a:lnTo>
                  <a:pt x="696903" y="627781"/>
                </a:lnTo>
                <a:close/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114-FD72-4080-B2CD-B2049C90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for Smart Contracts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295B-8CFC-4492-868E-3A196EB5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BB2B-D4E9-4923-8A95-B215626D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92F5-5F29-4E8A-988A-E55C3A12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How to create a smart contract to receive payments - DEV Community">
            <a:extLst>
              <a:ext uri="{FF2B5EF4-FFF2-40B4-BE49-F238E27FC236}">
                <a16:creationId xmlns:a16="http://schemas.microsoft.com/office/drawing/2014/main" id="{91A2996D-461E-4147-AEA2-E27235501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56" y="2809671"/>
            <a:ext cx="2002900" cy="8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s for Vyper Beginners. Vyper is not a replacement for Solidity… | by  Hoang Quan Tran | Coinmonks | Medium">
            <a:extLst>
              <a:ext uri="{FF2B5EF4-FFF2-40B4-BE49-F238E27FC236}">
                <a16:creationId xmlns:a16="http://schemas.microsoft.com/office/drawing/2014/main" id="{C8FDBC88-2A74-47E4-AA4E-AF63F23A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83" y="2660942"/>
            <a:ext cx="1897351" cy="135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gital Asset open sources its smart contract language DAML » CryptoNinjas">
            <a:extLst>
              <a:ext uri="{FF2B5EF4-FFF2-40B4-BE49-F238E27FC236}">
                <a16:creationId xmlns:a16="http://schemas.microsoft.com/office/drawing/2014/main" id="{8AC6B756-E5FE-422F-915E-F933903DE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26095" r="24027" b="29664"/>
          <a:stretch/>
        </p:blipFill>
        <p:spPr bwMode="auto">
          <a:xfrm>
            <a:off x="7671461" y="2660942"/>
            <a:ext cx="3296680" cy="1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racle annuncia Java 16">
            <a:extLst>
              <a:ext uri="{FF2B5EF4-FFF2-40B4-BE49-F238E27FC236}">
                <a16:creationId xmlns:a16="http://schemas.microsoft.com/office/drawing/2014/main" id="{82A0CBA3-D480-42B0-946B-2FA7150C5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3" t="11829" r="16975" b="12782"/>
          <a:stretch/>
        </p:blipFill>
        <p:spPr bwMode="auto">
          <a:xfrm>
            <a:off x="6760161" y="4197496"/>
            <a:ext cx="2372008" cy="12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rstanding the context package in golang - Parikshit Agnihotry">
            <a:extLst>
              <a:ext uri="{FF2B5EF4-FFF2-40B4-BE49-F238E27FC236}">
                <a16:creationId xmlns:a16="http://schemas.microsoft.com/office/drawing/2014/main" id="{0B93F967-97A5-485F-9357-EB323990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07" y="4498569"/>
            <a:ext cx="2493245" cy="106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moka">
            <a:extLst>
              <a:ext uri="{FF2B5EF4-FFF2-40B4-BE49-F238E27FC236}">
                <a16:creationId xmlns:a16="http://schemas.microsoft.com/office/drawing/2014/main" id="{9B153788-DFD9-4389-A915-D8B6B953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884" y="5263328"/>
            <a:ext cx="3048320" cy="10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yperledger che apre le porte a Ethereum Foundation, Microsoft, Nornickel e  Salesforce. - Innovativa Blockchain - Sviluppo, progettazione e  implementazione software con tecnologia blockchain">
            <a:extLst>
              <a:ext uri="{FF2B5EF4-FFF2-40B4-BE49-F238E27FC236}">
                <a16:creationId xmlns:a16="http://schemas.microsoft.com/office/drawing/2014/main" id="{BAB143E9-D27D-49DD-B33A-6C4121BB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57" y="4838639"/>
            <a:ext cx="3628768" cy="11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urs Cosmos en 2021 : Bourse, Évolution et Prédictions">
            <a:extLst>
              <a:ext uri="{FF2B5EF4-FFF2-40B4-BE49-F238E27FC236}">
                <a16:creationId xmlns:a16="http://schemas.microsoft.com/office/drawing/2014/main" id="{0A0B6025-E0D4-4F45-A91B-0AA773C7F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81" r="22051" b="5269"/>
          <a:stretch/>
        </p:blipFill>
        <p:spPr bwMode="auto">
          <a:xfrm>
            <a:off x="2013285" y="5164312"/>
            <a:ext cx="1208568" cy="13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2A610B-3117-41D4-849E-9DF84A02E9E3}"/>
              </a:ext>
            </a:extLst>
          </p:cNvPr>
          <p:cNvSpPr/>
          <p:nvPr/>
        </p:nvSpPr>
        <p:spPr>
          <a:xfrm>
            <a:off x="2695144" y="4268715"/>
            <a:ext cx="6694989" cy="1769226"/>
          </a:xfrm>
          <a:custGeom>
            <a:avLst/>
            <a:gdLst>
              <a:gd name="connsiteX0" fmla="*/ 4097356 w 6694989"/>
              <a:gd name="connsiteY0" fmla="*/ 0 h 1769226"/>
              <a:gd name="connsiteX1" fmla="*/ 6694989 w 6694989"/>
              <a:gd name="connsiteY1" fmla="*/ 0 h 1769226"/>
              <a:gd name="connsiteX2" fmla="*/ 6694989 w 6694989"/>
              <a:gd name="connsiteY2" fmla="*/ 1193544 h 1769226"/>
              <a:gd name="connsiteX3" fmla="*/ 4507761 w 6694989"/>
              <a:gd name="connsiteY3" fmla="*/ 1193544 h 1769226"/>
              <a:gd name="connsiteX4" fmla="*/ 4507761 w 6694989"/>
              <a:gd name="connsiteY4" fmla="*/ 1769226 h 1769226"/>
              <a:gd name="connsiteX5" fmla="*/ 1746908 w 6694989"/>
              <a:gd name="connsiteY5" fmla="*/ 1769226 h 1769226"/>
              <a:gd name="connsiteX6" fmla="*/ 1746908 w 6694989"/>
              <a:gd name="connsiteY6" fmla="*/ 1299059 h 1769226"/>
              <a:gd name="connsiteX7" fmla="*/ 0 w 6694989"/>
              <a:gd name="connsiteY7" fmla="*/ 1299059 h 1769226"/>
              <a:gd name="connsiteX8" fmla="*/ 0 w 6694989"/>
              <a:gd name="connsiteY8" fmla="*/ 192905 h 1769226"/>
              <a:gd name="connsiteX9" fmla="*/ 2372008 w 6694989"/>
              <a:gd name="connsiteY9" fmla="*/ 192905 h 1769226"/>
              <a:gd name="connsiteX10" fmla="*/ 2372008 w 6694989"/>
              <a:gd name="connsiteY10" fmla="*/ 484055 h 1769226"/>
              <a:gd name="connsiteX11" fmla="*/ 4097356 w 6694989"/>
              <a:gd name="connsiteY11" fmla="*/ 484055 h 176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4989" h="1769226">
                <a:moveTo>
                  <a:pt x="4097356" y="0"/>
                </a:moveTo>
                <a:lnTo>
                  <a:pt x="6694989" y="0"/>
                </a:lnTo>
                <a:lnTo>
                  <a:pt x="6694989" y="1193544"/>
                </a:lnTo>
                <a:lnTo>
                  <a:pt x="4507761" y="1193544"/>
                </a:lnTo>
                <a:lnTo>
                  <a:pt x="4507761" y="1769226"/>
                </a:lnTo>
                <a:lnTo>
                  <a:pt x="1746908" y="1769226"/>
                </a:lnTo>
                <a:lnTo>
                  <a:pt x="1746908" y="1299059"/>
                </a:lnTo>
                <a:lnTo>
                  <a:pt x="0" y="1299059"/>
                </a:lnTo>
                <a:lnTo>
                  <a:pt x="0" y="192905"/>
                </a:lnTo>
                <a:lnTo>
                  <a:pt x="2372008" y="192905"/>
                </a:lnTo>
                <a:lnTo>
                  <a:pt x="2372008" y="484055"/>
                </a:lnTo>
                <a:lnTo>
                  <a:pt x="4097356" y="484055"/>
                </a:lnTo>
                <a:close/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114-FD72-4080-B2CD-B2049C90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for Smart Contracts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295B-8CFC-4492-868E-3A196EB5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BB2B-D4E9-4923-8A95-B215626D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92F5-5F29-4E8A-988A-E55C3A12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How to create a smart contract to receive payments - DEV Community">
            <a:extLst>
              <a:ext uri="{FF2B5EF4-FFF2-40B4-BE49-F238E27FC236}">
                <a16:creationId xmlns:a16="http://schemas.microsoft.com/office/drawing/2014/main" id="{91A2996D-461E-4147-AEA2-E27235501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56" y="2809671"/>
            <a:ext cx="2002900" cy="8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s for Vyper Beginners. Vyper is not a replacement for Solidity… | by  Hoang Quan Tran | Coinmonks | Medium">
            <a:extLst>
              <a:ext uri="{FF2B5EF4-FFF2-40B4-BE49-F238E27FC236}">
                <a16:creationId xmlns:a16="http://schemas.microsoft.com/office/drawing/2014/main" id="{C8FDBC88-2A74-47E4-AA4E-AF63F23A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83" y="2660942"/>
            <a:ext cx="1897351" cy="135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gital Asset open sources its smart contract language DAML » CryptoNinjas">
            <a:extLst>
              <a:ext uri="{FF2B5EF4-FFF2-40B4-BE49-F238E27FC236}">
                <a16:creationId xmlns:a16="http://schemas.microsoft.com/office/drawing/2014/main" id="{8AC6B756-E5FE-422F-915E-F933903DE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26095" r="24027" b="29664"/>
          <a:stretch/>
        </p:blipFill>
        <p:spPr bwMode="auto">
          <a:xfrm>
            <a:off x="7671461" y="2660942"/>
            <a:ext cx="3296680" cy="1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racle annuncia Java 16">
            <a:extLst>
              <a:ext uri="{FF2B5EF4-FFF2-40B4-BE49-F238E27FC236}">
                <a16:creationId xmlns:a16="http://schemas.microsoft.com/office/drawing/2014/main" id="{82A0CBA3-D480-42B0-946B-2FA7150C5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3" t="11829" r="16975" b="12782"/>
          <a:stretch/>
        </p:blipFill>
        <p:spPr bwMode="auto">
          <a:xfrm>
            <a:off x="6760161" y="4197496"/>
            <a:ext cx="2372008" cy="12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rstanding the context package in golang - Parikshit Agnihotry">
            <a:extLst>
              <a:ext uri="{FF2B5EF4-FFF2-40B4-BE49-F238E27FC236}">
                <a16:creationId xmlns:a16="http://schemas.microsoft.com/office/drawing/2014/main" id="{0B93F967-97A5-485F-9357-EB323990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07" y="4498569"/>
            <a:ext cx="2493245" cy="106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moka">
            <a:extLst>
              <a:ext uri="{FF2B5EF4-FFF2-40B4-BE49-F238E27FC236}">
                <a16:creationId xmlns:a16="http://schemas.microsoft.com/office/drawing/2014/main" id="{9B153788-DFD9-4389-A915-D8B6B953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884" y="5263328"/>
            <a:ext cx="3048320" cy="10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yperledger che apre le porte a Ethereum Foundation, Microsoft, Nornickel e  Salesforce. - Innovativa Blockchain - Sviluppo, progettazione e  implementazione software con tecnologia blockchain">
            <a:extLst>
              <a:ext uri="{FF2B5EF4-FFF2-40B4-BE49-F238E27FC236}">
                <a16:creationId xmlns:a16="http://schemas.microsoft.com/office/drawing/2014/main" id="{BAB143E9-D27D-49DD-B33A-6C4121BB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57" y="4838639"/>
            <a:ext cx="3628768" cy="11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urs Cosmos en 2021 : Bourse, Évolution et Prédictions">
            <a:extLst>
              <a:ext uri="{FF2B5EF4-FFF2-40B4-BE49-F238E27FC236}">
                <a16:creationId xmlns:a16="http://schemas.microsoft.com/office/drawing/2014/main" id="{0A0B6025-E0D4-4F45-A91B-0AA773C7F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81" r="22051" b="5269"/>
          <a:stretch/>
        </p:blipFill>
        <p:spPr bwMode="auto">
          <a:xfrm>
            <a:off x="2013285" y="5164312"/>
            <a:ext cx="1208568" cy="13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9778F1C-1D72-40AD-A674-423CCA2E546C}"/>
              </a:ext>
            </a:extLst>
          </p:cNvPr>
          <p:cNvSpPr/>
          <p:nvPr/>
        </p:nvSpPr>
        <p:spPr>
          <a:xfrm>
            <a:off x="6732490" y="4197494"/>
            <a:ext cx="4458249" cy="2090069"/>
          </a:xfrm>
          <a:custGeom>
            <a:avLst/>
            <a:gdLst>
              <a:gd name="connsiteX0" fmla="*/ 0 w 4458249"/>
              <a:gd name="connsiteY0" fmla="*/ 0 h 2031136"/>
              <a:gd name="connsiteX1" fmla="*/ 2492029 w 4458249"/>
              <a:gd name="connsiteY1" fmla="*/ 0 h 2031136"/>
              <a:gd name="connsiteX2" fmla="*/ 2492029 w 4458249"/>
              <a:gd name="connsiteY2" fmla="*/ 1065831 h 2031136"/>
              <a:gd name="connsiteX3" fmla="*/ 4458249 w 4458249"/>
              <a:gd name="connsiteY3" fmla="*/ 1065831 h 2031136"/>
              <a:gd name="connsiteX4" fmla="*/ 4458249 w 4458249"/>
              <a:gd name="connsiteY4" fmla="*/ 2031136 h 2031136"/>
              <a:gd name="connsiteX5" fmla="*/ 1665338 w 4458249"/>
              <a:gd name="connsiteY5" fmla="*/ 2031136 h 2031136"/>
              <a:gd name="connsiteX6" fmla="*/ 1665338 w 4458249"/>
              <a:gd name="connsiteY6" fmla="*/ 1215930 h 2031136"/>
              <a:gd name="connsiteX7" fmla="*/ 0 w 4458249"/>
              <a:gd name="connsiteY7" fmla="*/ 1215930 h 203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8249" h="2031136">
                <a:moveTo>
                  <a:pt x="0" y="0"/>
                </a:moveTo>
                <a:lnTo>
                  <a:pt x="2492029" y="0"/>
                </a:lnTo>
                <a:lnTo>
                  <a:pt x="2492029" y="1065831"/>
                </a:lnTo>
                <a:lnTo>
                  <a:pt x="4458249" y="1065831"/>
                </a:lnTo>
                <a:lnTo>
                  <a:pt x="4458249" y="2031136"/>
                </a:lnTo>
                <a:lnTo>
                  <a:pt x="1665338" y="2031136"/>
                </a:lnTo>
                <a:lnTo>
                  <a:pt x="1665338" y="1215930"/>
                </a:lnTo>
                <a:lnTo>
                  <a:pt x="0" y="1215930"/>
                </a:lnTo>
                <a:close/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0731-5088-4F2C-96A4-D74EA6E4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9925-515A-4323-8C15-E881E136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1778000"/>
          </a:xfrm>
        </p:spPr>
        <p:txBody>
          <a:bodyPr>
            <a:normAutofit/>
          </a:bodyPr>
          <a:lstStyle/>
          <a:p>
            <a:r>
              <a:rPr lang="en-US" dirty="0"/>
              <a:t>Java generics are strongly typed in the source code.</a:t>
            </a:r>
          </a:p>
          <a:p>
            <a:r>
              <a:rPr lang="en-US" dirty="0"/>
              <a:t>Java generics are implemented through 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erasure mechanism</a:t>
            </a:r>
            <a:r>
              <a:rPr lang="en-US" dirty="0"/>
              <a:t>.</a:t>
            </a:r>
          </a:p>
          <a:p>
            <a:r>
              <a:rPr lang="en-US" dirty="0"/>
              <a:t>The erasure mechanism weakens the type information of the compiled code.</a:t>
            </a:r>
          </a:p>
          <a:p>
            <a:r>
              <a:rPr lang="en-US" dirty="0"/>
              <a:t>Java generics might have security issues at bytecode level.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6735-6445-43FE-BDBB-2E195C91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E899-B1A4-4AEB-947A-191D136F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C26D-0042-47B0-96FF-AB21E6D9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FEED1-309F-4A94-B12D-8A7E9870E5AB}"/>
              </a:ext>
            </a:extLst>
          </p:cNvPr>
          <p:cNvSpPr txBox="1"/>
          <p:nvPr/>
        </p:nvSpPr>
        <p:spPr>
          <a:xfrm>
            <a:off x="1257300" y="4962525"/>
            <a:ext cx="75628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Ayuthaya" pitchFamily="2" charset="-34"/>
              </a:rPr>
              <a:t>The compiler guarantees type correctness of the Java code, not to the bytecode!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F1D5-BB67-4051-9215-886DBB52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Java Generics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07B89-9F8E-43A8-9E3F-23A25DD3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1783398-9E7F-2549-92D3-1827FD12A11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4FC0-2CCB-48E9-ACCE-4F5E6805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BCCA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9EE6-2996-4264-B448-18158915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11/15/21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A3A2039-8DF9-4039-AFE5-FB4DFBD86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647983"/>
              </p:ext>
            </p:extLst>
          </p:nvPr>
        </p:nvGraphicFramePr>
        <p:xfrm>
          <a:off x="1286934" y="27728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51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4E90-5447-4691-9557-14C35F92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Paper contribution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29DD28-4A36-4DD2-ACF2-9C20607BF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Demonstrating that a naïve use of Java generics in smart contracts can lead to security vulnerabilities at run-time.</a:t>
            </a:r>
          </a:p>
          <a:p>
            <a:pPr lvl="1"/>
            <a:r>
              <a:rPr lang="en-US" dirty="0"/>
              <a:t>Use of a real-world example of smart contract from the </a:t>
            </a:r>
            <a:r>
              <a:rPr lang="en-US" dirty="0" err="1"/>
              <a:t>Takamaka</a:t>
            </a:r>
            <a:r>
              <a:rPr lang="en-US" dirty="0"/>
              <a:t> library.</a:t>
            </a:r>
          </a:p>
          <a:p>
            <a:r>
              <a:rPr lang="en-US" dirty="0"/>
              <a:t>Proposing a fix to the issue through a code refactoring that forces the compiler to generate defensive checks.</a:t>
            </a:r>
          </a:p>
          <a:p>
            <a:r>
              <a:rPr lang="en-US" dirty="0"/>
              <a:t>Posing the basis for the definition of new smart contract languages, by learning from the weakness of the Java bytecode.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4983E-641C-4A48-B86A-6AB4BB68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2D36-201E-4635-8155-BB33F448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41EF-451E-47CB-9629-B7AD4910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783398-9E7F-2549-92D3-1827FD12A11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0CA3BD-1369-4BF2-9357-C8971662E0E3}"/>
              </a:ext>
            </a:extLst>
          </p:cNvPr>
          <p:cNvSpPr txBox="1">
            <a:spLocks/>
          </p:cNvSpPr>
          <p:nvPr/>
        </p:nvSpPr>
        <p:spPr>
          <a:xfrm>
            <a:off x="1154955" y="4468122"/>
            <a:ext cx="8761412" cy="192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ea typeface="Abadi Extra Light" panose="020B0204020104020204" pitchFamily="34" charset="0"/>
                <a:cs typeface="Ayuthaya" pitchFamily="2" charset="-34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ea typeface="Abadi Extra Light" panose="020B0204020104020204" pitchFamily="34" charset="0"/>
                <a:cs typeface="Ayuthaya" pitchFamily="2" charset="-34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ea typeface="Abadi Extra Light" panose="020B0204020104020204" pitchFamily="34" charset="0"/>
                <a:cs typeface="Ayuthaya" pitchFamily="2" charset="-34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ea typeface="Abadi Extra Light" panose="020B0204020104020204" pitchFamily="34" charset="0"/>
                <a:cs typeface="Ayuthaya" pitchFamily="2" charset="-34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ea typeface="Abadi Extra Light" panose="020B0204020104020204" pitchFamily="34" charset="0"/>
                <a:cs typeface="Ayuthaya" pitchFamily="2" charset="-34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7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DBDC-BB8E-4E22-9638-88492F9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Entities</a:t>
            </a:r>
          </a:p>
        </p:txBody>
      </p:sp>
      <p:pic>
        <p:nvPicPr>
          <p:cNvPr id="8" name="Content Placeholder 7" descr="Pie chart with solid fill">
            <a:extLst>
              <a:ext uri="{FF2B5EF4-FFF2-40B4-BE49-F238E27FC236}">
                <a16:creationId xmlns:a16="http://schemas.microsoft.com/office/drawing/2014/main" id="{4B99CB7A-E516-4DFE-A16B-7858416D4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810" y="3663950"/>
            <a:ext cx="1397794" cy="13977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B296-BD81-43FB-B85A-31C23303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EB80-E9F0-4593-B76F-6BC94452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7B1B-BFB6-49E3-A6E1-FEBA25DC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54A18-2B63-47CC-BD00-7430F1A5F86E}"/>
              </a:ext>
            </a:extLst>
          </p:cNvPr>
          <p:cNvSpPr txBox="1"/>
          <p:nvPr/>
        </p:nvSpPr>
        <p:spPr>
          <a:xfrm>
            <a:off x="1044810" y="5061744"/>
            <a:ext cx="13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Shared 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FFD47-2B73-4249-9B45-F4EE6755F505}"/>
              </a:ext>
            </a:extLst>
          </p:cNvPr>
          <p:cNvSpPr txBox="1"/>
          <p:nvPr/>
        </p:nvSpPr>
        <p:spPr>
          <a:xfrm>
            <a:off x="2044803" y="3630613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Shares</a:t>
            </a:r>
          </a:p>
        </p:txBody>
      </p:sp>
      <p:pic>
        <p:nvPicPr>
          <p:cNvPr id="12" name="Graphic 11" descr="Group of people with solid fill">
            <a:extLst>
              <a:ext uri="{FF2B5EF4-FFF2-40B4-BE49-F238E27FC236}">
                <a16:creationId xmlns:a16="http://schemas.microsoft.com/office/drawing/2014/main" id="{2BE10FB6-6EC8-4D3F-A6B5-15ADA467A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2851" y="2501144"/>
            <a:ext cx="1297649" cy="1297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4F7BA6-06F9-4F30-AED6-113234AAAE62}"/>
              </a:ext>
            </a:extLst>
          </p:cNvPr>
          <p:cNvSpPr txBox="1"/>
          <p:nvPr/>
        </p:nvSpPr>
        <p:spPr>
          <a:xfrm>
            <a:off x="3809023" y="2662032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Shareholders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0BB4A-1C02-47E0-A44D-B673EAF048C0}"/>
              </a:ext>
            </a:extLst>
          </p:cNvPr>
          <p:cNvSpPr txBox="1"/>
          <p:nvPr/>
        </p:nvSpPr>
        <p:spPr>
          <a:xfrm>
            <a:off x="8021429" y="3511550"/>
            <a:ext cx="325929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How offers for selling share work?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52DDF1-106E-49A7-9C04-5BBFF3DDC2AA}"/>
              </a:ext>
            </a:extLst>
          </p:cNvPr>
          <p:cNvSpPr txBox="1"/>
          <p:nvPr/>
        </p:nvSpPr>
        <p:spPr>
          <a:xfrm>
            <a:off x="5823238" y="2846698"/>
            <a:ext cx="34483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Who are the potential shareholders?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F86585-0B2F-4AE6-9364-6F8C1CF689B8}"/>
              </a:ext>
            </a:extLst>
          </p:cNvPr>
          <p:cNvSpPr txBox="1"/>
          <p:nvPr/>
        </p:nvSpPr>
        <p:spPr>
          <a:xfrm>
            <a:off x="3809023" y="4378555"/>
            <a:ext cx="748217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public interface </a:t>
            </a:r>
            <a:r>
              <a:rPr lang="en-US" b="1" dirty="0" err="1">
                <a:latin typeface="Abadi Extra Light" panose="020B0204020104020204" pitchFamily="34" charset="0"/>
              </a:rPr>
              <a:t>SharedEntity</a:t>
            </a:r>
            <a:r>
              <a:rPr lang="en-US" dirty="0">
                <a:latin typeface="Abadi Extra Light" panose="020B0204020104020204" pitchFamily="34" charset="0"/>
              </a:rPr>
              <a:t> &lt;S extends </a:t>
            </a:r>
            <a:r>
              <a:rPr lang="en-US" b="1" dirty="0" err="1">
                <a:latin typeface="Abadi Extra Light" panose="020B0204020104020204" pitchFamily="34" charset="0"/>
              </a:rPr>
              <a:t>PayableContract</a:t>
            </a:r>
            <a:r>
              <a:rPr lang="en-US" dirty="0">
                <a:latin typeface="Abadi Extra Light" panose="020B0204020104020204" pitchFamily="34" charset="0"/>
              </a:rPr>
              <a:t>, O extends </a:t>
            </a:r>
            <a:r>
              <a:rPr lang="en-US" b="1" dirty="0">
                <a:latin typeface="Abadi Extra Light" panose="020B0204020104020204" pitchFamily="34" charset="0"/>
              </a:rPr>
              <a:t>Offer</a:t>
            </a:r>
            <a:r>
              <a:rPr lang="en-US" dirty="0">
                <a:latin typeface="Abadi Extra Light" panose="020B0204020104020204" pitchFamily="34" charset="0"/>
              </a:rPr>
              <a:t>&lt;S&gt;&gt;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1CF2EF-8DB1-43DD-B7E1-C1FCEA157368}"/>
              </a:ext>
            </a:extLst>
          </p:cNvPr>
          <p:cNvCxnSpPr>
            <a:cxnSpLocks/>
          </p:cNvCxnSpPr>
          <p:nvPr/>
        </p:nvCxnSpPr>
        <p:spPr>
          <a:xfrm>
            <a:off x="7716197" y="3216030"/>
            <a:ext cx="2683" cy="1146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96DB92-6BCD-4A6C-B092-4A9401FFC748}"/>
              </a:ext>
            </a:extLst>
          </p:cNvPr>
          <p:cNvCxnSpPr>
            <a:cxnSpLocks/>
          </p:cNvCxnSpPr>
          <p:nvPr/>
        </p:nvCxnSpPr>
        <p:spPr>
          <a:xfrm>
            <a:off x="10352540" y="3880882"/>
            <a:ext cx="0" cy="497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BF42A0-73B0-448F-98C0-F0E05414D65F}"/>
              </a:ext>
            </a:extLst>
          </p:cNvPr>
          <p:cNvSpPr txBox="1"/>
          <p:nvPr/>
        </p:nvSpPr>
        <p:spPr>
          <a:xfrm>
            <a:off x="8021429" y="5128687"/>
            <a:ext cx="361855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Who is the seller of the shares?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How many shares are being sold?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What is the requested price?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What is the expiration of the offer?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223A21-22D4-46EC-B3E0-B5CC19BBCCDE}"/>
              </a:ext>
            </a:extLst>
          </p:cNvPr>
          <p:cNvCxnSpPr>
            <a:cxnSpLocks/>
          </p:cNvCxnSpPr>
          <p:nvPr/>
        </p:nvCxnSpPr>
        <p:spPr>
          <a:xfrm flipV="1">
            <a:off x="10352540" y="4763595"/>
            <a:ext cx="0" cy="365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E3733E-279D-4FE4-A6A1-139864C19BB9}"/>
              </a:ext>
            </a:extLst>
          </p:cNvPr>
          <p:cNvSpPr txBox="1"/>
          <p:nvPr/>
        </p:nvSpPr>
        <p:spPr>
          <a:xfrm>
            <a:off x="3809023" y="5162744"/>
            <a:ext cx="385979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Implementations can subclass </a:t>
            </a:r>
            <a:r>
              <a:rPr lang="en-US" b="1" dirty="0">
                <a:latin typeface="Abadi Extra Light" panose="020B0204020104020204" pitchFamily="34" charset="0"/>
              </a:rPr>
              <a:t>Offer</a:t>
            </a:r>
            <a:r>
              <a:rPr lang="en-US" dirty="0">
                <a:latin typeface="Abadi Extra Light" panose="020B0204020104020204" pitchFamily="34" charset="0"/>
              </a:rPr>
              <a:t> if they need more specific offers.</a:t>
            </a:r>
          </a:p>
        </p:txBody>
      </p:sp>
    </p:spTree>
    <p:extLst>
      <p:ext uri="{BB962C8B-B14F-4D97-AF65-F5344CB8AC3E}">
        <p14:creationId xmlns:p14="http://schemas.microsoft.com/office/powerpoint/2010/main" val="204856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DBDC-BB8E-4E22-9638-88492F9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Entities</a:t>
            </a:r>
          </a:p>
        </p:txBody>
      </p:sp>
      <p:pic>
        <p:nvPicPr>
          <p:cNvPr id="8" name="Content Placeholder 7" descr="Pie chart with solid fill">
            <a:extLst>
              <a:ext uri="{FF2B5EF4-FFF2-40B4-BE49-F238E27FC236}">
                <a16:creationId xmlns:a16="http://schemas.microsoft.com/office/drawing/2014/main" id="{4B99CB7A-E516-4DFE-A16B-7858416D4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810" y="3663950"/>
            <a:ext cx="1397794" cy="13977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B296-BD81-43FB-B85A-31C23303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EB80-E9F0-4593-B76F-6BC94452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7B1B-BFB6-49E3-A6E1-FEBA25DC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54A18-2B63-47CC-BD00-7430F1A5F86E}"/>
              </a:ext>
            </a:extLst>
          </p:cNvPr>
          <p:cNvSpPr txBox="1"/>
          <p:nvPr/>
        </p:nvSpPr>
        <p:spPr>
          <a:xfrm>
            <a:off x="1044810" y="5061744"/>
            <a:ext cx="13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Shared 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FFD47-2B73-4249-9B45-F4EE6755F505}"/>
              </a:ext>
            </a:extLst>
          </p:cNvPr>
          <p:cNvSpPr txBox="1"/>
          <p:nvPr/>
        </p:nvSpPr>
        <p:spPr>
          <a:xfrm>
            <a:off x="2044803" y="3630613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Shares</a:t>
            </a:r>
          </a:p>
        </p:txBody>
      </p:sp>
      <p:pic>
        <p:nvPicPr>
          <p:cNvPr id="12" name="Graphic 11" descr="Group of people with solid fill">
            <a:extLst>
              <a:ext uri="{FF2B5EF4-FFF2-40B4-BE49-F238E27FC236}">
                <a16:creationId xmlns:a16="http://schemas.microsoft.com/office/drawing/2014/main" id="{2BE10FB6-6EC8-4D3F-A6B5-15ADA467A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2851" y="2501144"/>
            <a:ext cx="1297649" cy="1297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4F7BA6-06F9-4F30-AED6-113234AAAE62}"/>
              </a:ext>
            </a:extLst>
          </p:cNvPr>
          <p:cNvSpPr txBox="1"/>
          <p:nvPr/>
        </p:nvSpPr>
        <p:spPr>
          <a:xfrm>
            <a:off x="3809023" y="2662032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Shareholders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0BB4A-1C02-47E0-A44D-B673EAF048C0}"/>
              </a:ext>
            </a:extLst>
          </p:cNvPr>
          <p:cNvSpPr txBox="1"/>
          <p:nvPr/>
        </p:nvSpPr>
        <p:spPr>
          <a:xfrm>
            <a:off x="8021429" y="3511550"/>
            <a:ext cx="325929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How offers for selling share work?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52DDF1-106E-49A7-9C04-5BBFF3DDC2AA}"/>
              </a:ext>
            </a:extLst>
          </p:cNvPr>
          <p:cNvSpPr txBox="1"/>
          <p:nvPr/>
        </p:nvSpPr>
        <p:spPr>
          <a:xfrm>
            <a:off x="5823238" y="2846698"/>
            <a:ext cx="34483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Who are the potential shareholders?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F86585-0B2F-4AE6-9364-6F8C1CF689B8}"/>
              </a:ext>
            </a:extLst>
          </p:cNvPr>
          <p:cNvSpPr txBox="1"/>
          <p:nvPr/>
        </p:nvSpPr>
        <p:spPr>
          <a:xfrm>
            <a:off x="3809023" y="4378555"/>
            <a:ext cx="748217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public interface </a:t>
            </a:r>
            <a:r>
              <a:rPr lang="en-US" b="1" dirty="0" err="1">
                <a:latin typeface="Abadi Extra Light" panose="020B0204020104020204" pitchFamily="34" charset="0"/>
              </a:rPr>
              <a:t>SharedEntity</a:t>
            </a:r>
            <a:r>
              <a:rPr lang="en-US" dirty="0">
                <a:latin typeface="Abadi Extra Light" panose="020B0204020104020204" pitchFamily="34" charset="0"/>
              </a:rPr>
              <a:t> &lt;S extends </a:t>
            </a:r>
            <a:r>
              <a:rPr lang="en-US" b="1" dirty="0" err="1">
                <a:latin typeface="Abadi Extra Light" panose="020B0204020104020204" pitchFamily="34" charset="0"/>
              </a:rPr>
              <a:t>PayableContract</a:t>
            </a:r>
            <a:r>
              <a:rPr lang="en-US" dirty="0">
                <a:latin typeface="Abadi Extra Light" panose="020B0204020104020204" pitchFamily="34" charset="0"/>
              </a:rPr>
              <a:t>, O extends </a:t>
            </a:r>
            <a:r>
              <a:rPr lang="en-US" b="1" dirty="0">
                <a:latin typeface="Abadi Extra Light" panose="020B0204020104020204" pitchFamily="34" charset="0"/>
              </a:rPr>
              <a:t>Offer</a:t>
            </a:r>
            <a:r>
              <a:rPr lang="en-US" dirty="0">
                <a:latin typeface="Abadi Extra Light" panose="020B0204020104020204" pitchFamily="34" charset="0"/>
              </a:rPr>
              <a:t>&lt;S&gt;&gt;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1CF2EF-8DB1-43DD-B7E1-C1FCEA157368}"/>
              </a:ext>
            </a:extLst>
          </p:cNvPr>
          <p:cNvCxnSpPr>
            <a:cxnSpLocks/>
          </p:cNvCxnSpPr>
          <p:nvPr/>
        </p:nvCxnSpPr>
        <p:spPr>
          <a:xfrm>
            <a:off x="7716197" y="3216030"/>
            <a:ext cx="2683" cy="1146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96DB92-6BCD-4A6C-B092-4A9401FFC748}"/>
              </a:ext>
            </a:extLst>
          </p:cNvPr>
          <p:cNvCxnSpPr>
            <a:cxnSpLocks/>
          </p:cNvCxnSpPr>
          <p:nvPr/>
        </p:nvCxnSpPr>
        <p:spPr>
          <a:xfrm>
            <a:off x="10352540" y="3880882"/>
            <a:ext cx="0" cy="497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1F47EF-3E51-45EA-87F3-67E739E3771C}"/>
              </a:ext>
            </a:extLst>
          </p:cNvPr>
          <p:cNvSpPr txBox="1"/>
          <p:nvPr/>
        </p:nvSpPr>
        <p:spPr>
          <a:xfrm>
            <a:off x="2425509" y="5309945"/>
            <a:ext cx="883677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latin typeface="Abadi Extra Light" panose="020B0204020104020204" pitchFamily="34" charset="0"/>
              </a:rPr>
              <a:t>Consistency of Shareholders</a:t>
            </a:r>
            <a:r>
              <a:rPr lang="en-US" dirty="0">
                <a:latin typeface="Abadi Extra Light" panose="020B0204020104020204" pitchFamily="34" charset="0"/>
              </a:rPr>
              <a:t>: If </a:t>
            </a:r>
            <a:r>
              <a:rPr lang="en-US" i="1" dirty="0">
                <a:latin typeface="Abadi Extra Light" panose="020B0204020104020204" pitchFamily="34" charset="0"/>
              </a:rPr>
              <a:t>se</a:t>
            </a:r>
            <a:r>
              <a:rPr lang="en-US" dirty="0">
                <a:latin typeface="Abadi Extra Light" panose="020B0204020104020204" pitchFamily="34" charset="0"/>
              </a:rPr>
              <a:t> is a </a:t>
            </a:r>
            <a:r>
              <a:rPr lang="en-US" b="1" dirty="0" err="1">
                <a:latin typeface="Abadi Extra Light" panose="020B0204020104020204" pitchFamily="34" charset="0"/>
              </a:rPr>
              <a:t>SharedEntity</a:t>
            </a:r>
            <a:r>
              <a:rPr lang="en-US" b="1" dirty="0">
                <a:latin typeface="Abadi Extra Light" panose="020B0204020104020204" pitchFamily="34" charset="0"/>
              </a:rPr>
              <a:t>&lt;S,O&gt;</a:t>
            </a:r>
            <a:r>
              <a:rPr lang="en-US" dirty="0">
                <a:latin typeface="Abadi Extra Light" panose="020B0204020104020204" pitchFamily="34" charset="0"/>
              </a:rPr>
              <a:t> then the elements contained in the list </a:t>
            </a:r>
            <a:r>
              <a:rPr lang="en-US" i="1" dirty="0" err="1">
                <a:latin typeface="Abadi Extra Light" panose="020B0204020104020204" pitchFamily="34" charset="0"/>
              </a:rPr>
              <a:t>se</a:t>
            </a:r>
            <a:r>
              <a:rPr lang="en-US" dirty="0" err="1">
                <a:latin typeface="Abadi Extra Light" panose="020B0204020104020204" pitchFamily="34" charset="0"/>
              </a:rPr>
              <a:t>.getSharehoders</a:t>
            </a:r>
            <a:r>
              <a:rPr lang="en-US" dirty="0">
                <a:latin typeface="Abadi Extra Light" panose="020B0204020104020204" pitchFamily="34" charset="0"/>
              </a:rPr>
              <a:t>() have type </a:t>
            </a:r>
            <a:r>
              <a:rPr lang="en-US" b="1" dirty="0">
                <a:latin typeface="Abadi Extra Light" panose="020B0204020104020204" pitchFamily="34" charset="0"/>
              </a:rPr>
              <a:t>S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16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F7D2-B5A8-4BED-ABE3-8CADA9A7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D93-D5A1-44F4-8943-232C6FC7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76500"/>
            <a:ext cx="8761412" cy="382905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SimpleSharedEntity</a:t>
            </a:r>
            <a:r>
              <a:rPr lang="en-US" dirty="0"/>
              <a:t> &lt;S extends </a:t>
            </a:r>
            <a:r>
              <a:rPr lang="en-US" dirty="0" err="1"/>
              <a:t>PayableContract</a:t>
            </a:r>
            <a:r>
              <a:rPr lang="en-US" dirty="0"/>
              <a:t>, O extends Offer&lt;S&gt;&gt;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extends Contract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implements </a:t>
            </a:r>
            <a:r>
              <a:rPr lang="en-US" dirty="0" err="1"/>
              <a:t>SharedEntity</a:t>
            </a:r>
            <a:r>
              <a:rPr lang="en-US" dirty="0"/>
              <a:t>&lt;S,O&gt;{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private final </a:t>
            </a:r>
            <a:r>
              <a:rPr lang="en-US" dirty="0" err="1"/>
              <a:t>StorageTreeMap</a:t>
            </a:r>
            <a:r>
              <a:rPr lang="en-US" dirty="0"/>
              <a:t>&lt;S, </a:t>
            </a:r>
            <a:r>
              <a:rPr lang="en-US" dirty="0" err="1"/>
              <a:t>BigInteger</a:t>
            </a:r>
            <a:r>
              <a:rPr lang="en-US" dirty="0"/>
              <a:t>&gt; shares = new </a:t>
            </a:r>
            <a:r>
              <a:rPr lang="en-US" dirty="0" err="1"/>
              <a:t>StorageTreeMap</a:t>
            </a:r>
            <a:r>
              <a:rPr lang="en-US" dirty="0"/>
              <a:t>&lt;&gt;();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@Override @FromContract(PayableContract.class) @Payable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public void </a:t>
            </a:r>
            <a:r>
              <a:rPr lang="en-US" b="1" dirty="0"/>
              <a:t>accept</a:t>
            </a:r>
            <a:r>
              <a:rPr lang="en-US" dirty="0"/>
              <a:t>( </a:t>
            </a:r>
            <a:r>
              <a:rPr lang="en-US" dirty="0" err="1"/>
              <a:t>BigInteger</a:t>
            </a:r>
            <a:r>
              <a:rPr lang="en-US" dirty="0"/>
              <a:t> amount, </a:t>
            </a:r>
            <a:r>
              <a:rPr lang="en-US" b="1" dirty="0"/>
              <a:t>S buyer</a:t>
            </a:r>
            <a:r>
              <a:rPr lang="en-US" dirty="0"/>
              <a:t>, O offer 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	require( caller() == buyer, “only the future owner can by the shares”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	….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	</a:t>
            </a:r>
            <a:r>
              <a:rPr lang="en-US" b="1" dirty="0" err="1"/>
              <a:t>addShares</a:t>
            </a:r>
            <a:r>
              <a:rPr lang="en-US" b="1" dirty="0"/>
              <a:t>( buyer, </a:t>
            </a:r>
            <a:r>
              <a:rPr lang="en-US" b="1" dirty="0" err="1"/>
              <a:t>offer.sharesOnSale</a:t>
            </a:r>
            <a:r>
              <a:rPr lang="en-US" b="1" dirty="0"/>
              <a:t>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FB0A-AC70-41C0-95C0-653D3433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ABBD-6D2B-4AA7-B653-0C7FC834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CDDE1-D52E-4958-97B3-311EC088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BB238-D783-4D0C-B62C-2530145651D6}"/>
              </a:ext>
            </a:extLst>
          </p:cNvPr>
          <p:cNvSpPr txBox="1"/>
          <p:nvPr/>
        </p:nvSpPr>
        <p:spPr>
          <a:xfrm>
            <a:off x="6950283" y="2995473"/>
            <a:ext cx="4605300" cy="353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700" dirty="0">
                <a:latin typeface="Abadi Extra Light" panose="020B0204020104020204" pitchFamily="34" charset="0"/>
              </a:rPr>
              <a:t>The map shares holds only values of type S as keys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BD4DE-AF3E-45E4-B14A-6B0691461E1C}"/>
              </a:ext>
            </a:extLst>
          </p:cNvPr>
          <p:cNvSpPr txBox="1"/>
          <p:nvPr/>
        </p:nvSpPr>
        <p:spPr>
          <a:xfrm>
            <a:off x="5876925" y="5364380"/>
            <a:ext cx="6178446" cy="87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>
                <a:latin typeface="Abadi Extra Light" panose="020B0204020104020204" pitchFamily="34" charset="0"/>
              </a:rPr>
              <a:t>The consistency property requires the dummy parameter buyer.</a:t>
            </a:r>
            <a:br>
              <a:rPr lang="en-US" sz="1700" dirty="0">
                <a:latin typeface="Abadi Extra Light" panose="020B0204020104020204" pitchFamily="34" charset="0"/>
              </a:rPr>
            </a:br>
            <a:r>
              <a:rPr lang="en-US" sz="1700" dirty="0">
                <a:latin typeface="Abadi Extra Light" panose="020B0204020104020204" pitchFamily="34" charset="0"/>
              </a:rPr>
              <a:t>Alternative </a:t>
            </a:r>
            <a:r>
              <a:rPr lang="en-US" sz="1700" b="1" dirty="0" err="1">
                <a:latin typeface="Abadi Extra Light" panose="020B0204020104020204" pitchFamily="34" charset="0"/>
              </a:rPr>
              <a:t>addShares</a:t>
            </a:r>
            <a:r>
              <a:rPr lang="en-US" sz="1700" b="1" dirty="0">
                <a:latin typeface="Abadi Extra Light" panose="020B0204020104020204" pitchFamily="34" charset="0"/>
              </a:rPr>
              <a:t>( (S) caller(), </a:t>
            </a:r>
            <a:r>
              <a:rPr lang="en-US" sz="1700" b="1" dirty="0" err="1">
                <a:latin typeface="Abadi Extra Light" panose="020B0204020104020204" pitchFamily="34" charset="0"/>
              </a:rPr>
              <a:t>offer.sharesOnSale</a:t>
            </a:r>
            <a:r>
              <a:rPr lang="en-US" sz="1700" b="1" dirty="0">
                <a:latin typeface="Abadi Extra Light" panose="020B0204020104020204" pitchFamily="34" charset="0"/>
              </a:rPr>
              <a:t> ); </a:t>
            </a:r>
            <a:br>
              <a:rPr lang="en-US" sz="1700" dirty="0">
                <a:latin typeface="Abadi Extra Light" panose="020B0204020104020204" pitchFamily="34" charset="0"/>
              </a:rPr>
            </a:br>
            <a:r>
              <a:rPr lang="en-US" sz="1700" dirty="0">
                <a:latin typeface="Abadi Extra Light" panose="020B0204020104020204" pitchFamily="34" charset="0"/>
                <a:sym typeface="Wingdings" panose="05000000000000000000" pitchFamily="2" charset="2"/>
              </a:rPr>
              <a:t>Unchecked cast makes the code not strongly typed!</a:t>
            </a:r>
            <a:endParaRPr lang="en-US" sz="1700" dirty="0">
              <a:latin typeface="Abadi Extra Light" panose="020B0204020104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76F8A-49F6-4EE5-A334-DEFA186B99E9}"/>
              </a:ext>
            </a:extLst>
          </p:cNvPr>
          <p:cNvCxnSpPr>
            <a:cxnSpLocks/>
          </p:cNvCxnSpPr>
          <p:nvPr/>
        </p:nvCxnSpPr>
        <p:spPr>
          <a:xfrm flipH="1" flipV="1">
            <a:off x="5743575" y="4762500"/>
            <a:ext cx="587427" cy="601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55F3E5-53F3-42E4-8A20-3A23AC725AC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42129" y="3172445"/>
            <a:ext cx="908154" cy="440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7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9CAA-0828-4F26-ACF2-0AEAEC4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Entities –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40EE-A7FF-4DAF-BA6D-EA5F99BF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absence of unchecked operations guarantees strong typing of Java </a:t>
            </a:r>
            <a:r>
              <a:rPr lang="en-US" b="1" dirty="0"/>
              <a:t>source</a:t>
            </a:r>
            <a:r>
              <a:rPr lang="en-US" dirty="0"/>
              <a:t> code.</a:t>
            </a:r>
          </a:p>
          <a:p>
            <a:r>
              <a:rPr lang="en-US" dirty="0"/>
              <a:t>What about the bytecode?</a:t>
            </a:r>
          </a:p>
          <a:p>
            <a:r>
              <a:rPr lang="en-US" dirty="0"/>
              <a:t>Malicious users might install in blockchain some manually crafted bytecode, not derived from the compilation of the provided Java source code.</a:t>
            </a:r>
          </a:p>
          <a:p>
            <a:r>
              <a:rPr lang="en-US" dirty="0"/>
              <a:t>The signature of the method </a:t>
            </a:r>
            <a:r>
              <a:rPr lang="en-US" b="1" dirty="0"/>
              <a:t>accept()</a:t>
            </a:r>
            <a:r>
              <a:rPr lang="en-US" dirty="0"/>
              <a:t> declares a parameter buyer of type </a:t>
            </a:r>
            <a:r>
              <a:rPr lang="en-US" b="1" dirty="0"/>
              <a:t>S</a:t>
            </a:r>
            <a:r>
              <a:rPr lang="en-US" dirty="0"/>
              <a:t> at source code level, but during the compilation </a:t>
            </a:r>
            <a:r>
              <a:rPr lang="en-US" b="1" dirty="0"/>
              <a:t>S</a:t>
            </a:r>
            <a:r>
              <a:rPr lang="en-US" dirty="0"/>
              <a:t> is erased in favor of its superclass </a:t>
            </a:r>
            <a:r>
              <a:rPr lang="en-US" b="1" dirty="0" err="1"/>
              <a:t>PayableContract</a:t>
            </a:r>
            <a:r>
              <a:rPr lang="en-US" dirty="0"/>
              <a:t>.</a:t>
            </a:r>
          </a:p>
          <a:p>
            <a:r>
              <a:rPr lang="en-US" dirty="0"/>
              <a:t>Any </a:t>
            </a:r>
            <a:r>
              <a:rPr lang="en-US" b="1" dirty="0" err="1"/>
              <a:t>PayableContract</a:t>
            </a:r>
            <a:r>
              <a:rPr lang="en-US" dirty="0"/>
              <a:t> can be passed to the method </a:t>
            </a:r>
            <a:r>
              <a:rPr lang="en-US" b="1" dirty="0"/>
              <a:t>accept()</a:t>
            </a:r>
            <a:r>
              <a:rPr lang="en-US" dirty="0"/>
              <a:t> and become shareholder!</a:t>
            </a:r>
          </a:p>
          <a:p>
            <a:r>
              <a:rPr lang="en-US" dirty="0"/>
              <a:t>The Consistency of Shareholder property could be easily violated at bytecode level.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7964-2E87-47C6-B7E3-3E93A002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4C21-FC5F-4EF1-A0DB-E640816A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6FF4-2593-4A7A-8269-61531FA5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E8ED-286F-7740-96EC-E174B349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2B01-48C4-2943-8E0E-98AEA4F6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contract languages</a:t>
            </a:r>
          </a:p>
          <a:p>
            <a:r>
              <a:rPr lang="en-US" dirty="0"/>
              <a:t>Limits of Solidity in source code type management</a:t>
            </a:r>
          </a:p>
          <a:p>
            <a:r>
              <a:rPr lang="en-US" dirty="0"/>
              <a:t>Use of high-level languages for smart contracts: Java</a:t>
            </a:r>
          </a:p>
          <a:p>
            <a:r>
              <a:rPr lang="en-US" dirty="0"/>
              <a:t>Java generics in smart contract implementation</a:t>
            </a:r>
          </a:p>
          <a:p>
            <a:r>
              <a:rPr lang="en-US" dirty="0"/>
              <a:t>Vulnerabilities due to the use of Java generics in smart contracts</a:t>
            </a:r>
          </a:p>
          <a:p>
            <a:r>
              <a:rPr lang="en-US" dirty="0"/>
              <a:t>Prevent vulnerabilities due to generic type erasure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FA6C-907B-284F-BC28-D0E3FBF0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7E8D-FF0A-1F49-AC4D-60B5A3F6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60C4-4EEC-494B-B748-99CCA13C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B1822B-A4D4-4732-AABB-1481EF95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599492"/>
            <a:ext cx="8761412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abstract class </a:t>
            </a:r>
            <a:r>
              <a:rPr lang="en-US" b="1" dirty="0" err="1"/>
              <a:t>AbstractValidators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V extends Validator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extends </a:t>
            </a:r>
            <a:r>
              <a:rPr lang="en-US" b="1" dirty="0" err="1"/>
              <a:t>SimpleSharedEntity</a:t>
            </a:r>
            <a:r>
              <a:rPr lang="en-US" dirty="0"/>
              <a:t>&lt;V, Offer&lt;V&gt;&gt; {…}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class </a:t>
            </a:r>
            <a:r>
              <a:rPr lang="en-US" b="1" dirty="0" err="1"/>
              <a:t>TendermintValidators</a:t>
            </a:r>
            <a:br>
              <a:rPr lang="en-US" dirty="0"/>
            </a:br>
            <a:r>
              <a:rPr lang="en-US" dirty="0"/>
              <a:t>	extends </a:t>
            </a:r>
            <a:r>
              <a:rPr lang="en-US" b="1" dirty="0" err="1"/>
              <a:t>AbstractValidators</a:t>
            </a:r>
            <a:r>
              <a:rPr lang="en-US" dirty="0"/>
              <a:t>&lt;TendermintED25519Validator&gt;{…}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33098-8835-44DE-A188-42BD28D0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Entities –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0646-E612-44C3-A9E7-B354565B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D0F3-1F58-4E03-9806-67BA93E0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40BA-8CBD-4AC4-A5A0-4125F896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A5B67-916E-4928-87EF-30D6E48F4A2A}"/>
              </a:ext>
            </a:extLst>
          </p:cNvPr>
          <p:cNvSpPr txBox="1"/>
          <p:nvPr/>
        </p:nvSpPr>
        <p:spPr>
          <a:xfrm>
            <a:off x="7492613" y="2599492"/>
            <a:ext cx="3698126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>
                <a:latin typeface="Abadi Extra Light" panose="020B0204020104020204" pitchFamily="34" charset="0"/>
              </a:rPr>
              <a:t>The shareholder are the validators of a </a:t>
            </a:r>
            <a:br>
              <a:rPr lang="en-US" sz="1700" dirty="0">
                <a:latin typeface="Abadi Extra Light" panose="020B0204020104020204" pitchFamily="34" charset="0"/>
              </a:rPr>
            </a:br>
            <a:r>
              <a:rPr lang="en-US" sz="1700" dirty="0" err="1">
                <a:latin typeface="Abadi Extra Light" panose="020B0204020104020204" pitchFamily="34" charset="0"/>
              </a:rPr>
              <a:t>Tendermint</a:t>
            </a:r>
            <a:r>
              <a:rPr lang="en-US" sz="1700" dirty="0">
                <a:latin typeface="Abadi Extra Light" panose="020B0204020104020204" pitchFamily="34" charset="0"/>
              </a:rPr>
              <a:t> blockchain.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5FDD9-995B-4EE9-BF81-DFEA0611B101}"/>
              </a:ext>
            </a:extLst>
          </p:cNvPr>
          <p:cNvSpPr txBox="1"/>
          <p:nvPr/>
        </p:nvSpPr>
        <p:spPr>
          <a:xfrm>
            <a:off x="7492613" y="3429000"/>
            <a:ext cx="3703258" cy="353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700" dirty="0">
                <a:latin typeface="Abadi Extra Light" panose="020B0204020104020204" pitchFamily="34" charset="0"/>
              </a:rPr>
              <a:t>A validator can buy and sell voting power.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06AAF-C0E6-474D-AB0A-FE3A170DE532}"/>
              </a:ext>
            </a:extLst>
          </p:cNvPr>
          <p:cNvSpPr txBox="1"/>
          <p:nvPr/>
        </p:nvSpPr>
        <p:spPr>
          <a:xfrm>
            <a:off x="7492613" y="4046216"/>
            <a:ext cx="3703258" cy="877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>
                <a:latin typeface="Abadi Extra Light" panose="020B0204020104020204" pitchFamily="34" charset="0"/>
              </a:rPr>
              <a:t>At block creation, </a:t>
            </a:r>
            <a:r>
              <a:rPr lang="en-US" sz="1700" dirty="0" err="1">
                <a:latin typeface="Abadi Extra Light" panose="020B0204020104020204" pitchFamily="34" charset="0"/>
              </a:rPr>
              <a:t>Tendermint</a:t>
            </a:r>
            <a:r>
              <a:rPr lang="en-US" sz="1700" dirty="0">
                <a:latin typeface="Abadi Extra Light" panose="020B0204020104020204" pitchFamily="34" charset="0"/>
              </a:rPr>
              <a:t> expects that the validators mine and vote the block validity.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2E007-0910-4A0E-AB37-0F9BA3C33459}"/>
              </a:ext>
            </a:extLst>
          </p:cNvPr>
          <p:cNvSpPr txBox="1"/>
          <p:nvPr/>
        </p:nvSpPr>
        <p:spPr>
          <a:xfrm>
            <a:off x="1154952" y="5399406"/>
            <a:ext cx="6522197" cy="630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>
                <a:latin typeface="Abadi Extra Light" panose="020B0204020104020204" pitchFamily="34" charset="0"/>
              </a:rPr>
              <a:t>The Consistency of Shareholder property holds at source code level: we need that the shareholders is of type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TendermintED25519Validator.</a:t>
            </a:r>
            <a:endParaRPr lang="en-US" sz="1700" dirty="0">
              <a:latin typeface="Abadi Extra Light" panose="020B02040201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ADCE58-D418-443E-B4F8-E9F7FA589726}"/>
              </a:ext>
            </a:extLst>
          </p:cNvPr>
          <p:cNvGrpSpPr/>
          <p:nvPr/>
        </p:nvGrpSpPr>
        <p:grpSpPr>
          <a:xfrm>
            <a:off x="7913266" y="5220137"/>
            <a:ext cx="3232971" cy="877164"/>
            <a:chOff x="7913266" y="5220137"/>
            <a:chExt cx="3232971" cy="8771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B661C-9230-4A60-AEAF-B1EC3B7691C7}"/>
                </a:ext>
              </a:extLst>
            </p:cNvPr>
            <p:cNvSpPr txBox="1"/>
            <p:nvPr/>
          </p:nvSpPr>
          <p:spPr>
            <a:xfrm>
              <a:off x="7913266" y="5220138"/>
              <a:ext cx="3232971" cy="877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endParaRPr lang="en-US" sz="1700" dirty="0">
                <a:latin typeface="Abadi Extra Light" panose="020B0204020104020204" pitchFamily="34" charset="0"/>
              </a:endParaRPr>
            </a:p>
            <a:p>
              <a:pPr algn="r"/>
              <a:r>
                <a:rPr lang="en-US" sz="1700" dirty="0">
                  <a:latin typeface="Abadi Extra Light" panose="020B0204020104020204" pitchFamily="34" charset="0"/>
                </a:rPr>
                <a:t>What about the bytecode?</a:t>
              </a:r>
            </a:p>
            <a:p>
              <a:pPr algn="r"/>
              <a:endParaRPr lang="en-US" sz="1700" dirty="0">
                <a:latin typeface="Abadi Extra Light" panose="020B0204020104020204" pitchFamily="34" charset="0"/>
              </a:endParaRPr>
            </a:p>
          </p:txBody>
        </p:sp>
        <p:pic>
          <p:nvPicPr>
            <p:cNvPr id="18" name="Graphic 17" descr="Badge Question Mark with solid fill">
              <a:extLst>
                <a:ext uri="{FF2B5EF4-FFF2-40B4-BE49-F238E27FC236}">
                  <a16:creationId xmlns:a16="http://schemas.microsoft.com/office/drawing/2014/main" id="{92BA7989-2CF4-4D44-8617-D6B72692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3266" y="5220137"/>
              <a:ext cx="914400" cy="877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6068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5264-D428-4790-9C4B-75EB6007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Entities – Problem</a:t>
            </a:r>
          </a:p>
        </p:txBody>
      </p:sp>
      <p:pic>
        <p:nvPicPr>
          <p:cNvPr id="16" name="Content Placeholder 15" descr="Arrow: Rotate right with solid fill">
            <a:extLst>
              <a:ext uri="{FF2B5EF4-FFF2-40B4-BE49-F238E27FC236}">
                <a16:creationId xmlns:a16="http://schemas.microsoft.com/office/drawing/2014/main" id="{360C5DD4-092C-4C05-9B43-4A72EB1F5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710623"/>
            <a:ext cx="914400" cy="91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F6D-33DD-47D1-8FF7-B26FE5D1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9A760-A816-4D9F-BF21-A8A0B2F8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18C29-7055-4B09-BFF8-B1A2BDF9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B07C3-B6A9-4CC6-9436-499176005C29}"/>
              </a:ext>
            </a:extLst>
          </p:cNvPr>
          <p:cNvSpPr txBox="1"/>
          <p:nvPr/>
        </p:nvSpPr>
        <p:spPr>
          <a:xfrm>
            <a:off x="1070842" y="2879035"/>
            <a:ext cx="5025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public void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(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 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C387B-A645-4ADB-BDBD-E7354408F300}"/>
              </a:ext>
            </a:extLst>
          </p:cNvPr>
          <p:cNvSpPr txBox="1"/>
          <p:nvPr/>
        </p:nvSpPr>
        <p:spPr>
          <a:xfrm>
            <a:off x="5359817" y="4303219"/>
            <a:ext cx="62817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public void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(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buyer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 )</a:t>
            </a:r>
            <a:endParaRPr lang="en-US" dirty="0"/>
          </a:p>
        </p:txBody>
      </p:sp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29EBBC01-7B79-471C-8AB9-28C065AE1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953" y="323297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7F0595-E1E2-4915-A69C-7B6F995318D3}"/>
              </a:ext>
            </a:extLst>
          </p:cNvPr>
          <p:cNvSpPr txBox="1"/>
          <p:nvPr/>
        </p:nvSpPr>
        <p:spPr>
          <a:xfrm>
            <a:off x="2069353" y="3479339"/>
            <a:ext cx="12186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Abadi Extra Light" panose="020B0204020104020204" pitchFamily="34" charset="0"/>
                <a:cs typeface="Ayuthaya" pitchFamily="2" charset="-34"/>
              </a:rPr>
              <a:t>s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ource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code</a:t>
            </a:r>
            <a:endParaRPr lang="en-US" dirty="0"/>
          </a:p>
        </p:txBody>
      </p:sp>
      <p:pic>
        <p:nvPicPr>
          <p:cNvPr id="11" name="Graphic 10" descr="Binary with solid fill">
            <a:extLst>
              <a:ext uri="{FF2B5EF4-FFF2-40B4-BE49-F238E27FC236}">
                <a16:creationId xmlns:a16="http://schemas.microsoft.com/office/drawing/2014/main" id="{92483E9B-8C0D-42E8-8C55-F98463F592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9545" y="342900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EB544F-CCA7-45A9-8370-427D899CF556}"/>
              </a:ext>
            </a:extLst>
          </p:cNvPr>
          <p:cNvSpPr txBox="1"/>
          <p:nvPr/>
        </p:nvSpPr>
        <p:spPr>
          <a:xfrm>
            <a:off x="8374903" y="3886200"/>
            <a:ext cx="9589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Abadi Extra Light" panose="020B0204020104020204" pitchFamily="34" charset="0"/>
                <a:cs typeface="Ayuthaya" pitchFamily="2" charset="-34"/>
              </a:rPr>
              <a:t>bytecode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85CB3E-3089-4966-8F23-C8FA73C941BA}"/>
              </a:ext>
            </a:extLst>
          </p:cNvPr>
          <p:cNvSpPr txBox="1"/>
          <p:nvPr/>
        </p:nvSpPr>
        <p:spPr>
          <a:xfrm>
            <a:off x="2914650" y="5164253"/>
            <a:ext cx="67281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Any instance of </a:t>
            </a:r>
            <a:r>
              <a:rPr lang="en-US" dirty="0" err="1">
                <a:latin typeface="Abadi Extra Light" panose="020B0204020104020204" pitchFamily="34" charset="0"/>
              </a:rPr>
              <a:t>PayableContract</a:t>
            </a:r>
            <a:r>
              <a:rPr lang="en-US" dirty="0">
                <a:latin typeface="Abadi Extra Light" panose="020B0204020104020204" pitchFamily="34" charset="0"/>
              </a:rPr>
              <a:t> can be used as parameter of accept()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Any externally owned account can become a validator of the blockchain!</a:t>
            </a:r>
          </a:p>
        </p:txBody>
      </p:sp>
    </p:spTree>
    <p:extLst>
      <p:ext uri="{BB962C8B-B14F-4D97-AF65-F5344CB8AC3E}">
        <p14:creationId xmlns:p14="http://schemas.microsoft.com/office/powerpoint/2010/main" val="356705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3098-8835-44DE-A188-42BD28D0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Example: Shared Entities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066E-324C-43E1-B615-9601B895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3021220"/>
            <a:ext cx="10407650" cy="299857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public class </a:t>
            </a:r>
            <a:r>
              <a:rPr lang="en-US" b="1" dirty="0" err="1"/>
              <a:t>TendermintValidators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extends </a:t>
            </a:r>
            <a:r>
              <a:rPr lang="en-US" dirty="0" err="1"/>
              <a:t>AbstractValidators</a:t>
            </a:r>
            <a:r>
              <a:rPr lang="en-US" dirty="0"/>
              <a:t>&lt;TendermintED25519Validator&gt;{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@Override @FromContract(PayableContract.class) @Payable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	public void accept( </a:t>
            </a:r>
            <a:r>
              <a:rPr lang="en-US" dirty="0" err="1"/>
              <a:t>BigInteger</a:t>
            </a:r>
            <a:r>
              <a:rPr lang="en-US" dirty="0"/>
              <a:t> amount, </a:t>
            </a:r>
            <a:br>
              <a:rPr lang="en-US" dirty="0"/>
            </a:br>
            <a:r>
              <a:rPr lang="en-US" dirty="0"/>
              <a:t>				      </a:t>
            </a:r>
            <a:r>
              <a:rPr lang="en-US" b="1" dirty="0">
                <a:solidFill>
                  <a:srgbClr val="FF0000"/>
                </a:solidFill>
              </a:rPr>
              <a:t>TendermintED25519Validator buyer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		      Offer&lt; TendermintED25519Validator&gt; offer ){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 err="1"/>
              <a:t>super.accept</a:t>
            </a:r>
            <a:r>
              <a:rPr lang="en-US" dirty="0"/>
              <a:t>( amount, buyer, offer 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0646-E612-44C3-A9E7-B354565B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D0F3-1F58-4E03-9806-67BA93E0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40BA-8CBD-4AC4-A5A0-4125F896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783398-9E7F-2549-92D3-1827FD12A11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0E87EF-E518-488F-A401-019C0201E21E}"/>
              </a:ext>
            </a:extLst>
          </p:cNvPr>
          <p:cNvSpPr txBox="1">
            <a:spLocks/>
          </p:cNvSpPr>
          <p:nvPr/>
        </p:nvSpPr>
        <p:spPr>
          <a:xfrm>
            <a:off x="1581150" y="3526368"/>
            <a:ext cx="8915400" cy="235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ea typeface="Abadi Extra Light" panose="020B0204020104020204" pitchFamily="34" charset="0"/>
                <a:cs typeface="Ayuthaya" pitchFamily="2" charset="-34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ea typeface="Abadi Extra Light" panose="020B0204020104020204" pitchFamily="34" charset="0"/>
                <a:cs typeface="Ayuthaya" pitchFamily="2" charset="-34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ea typeface="Abadi Extra Light" panose="020B0204020104020204" pitchFamily="34" charset="0"/>
                <a:cs typeface="Ayuthaya" pitchFamily="2" charset="-34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ea typeface="Abadi Extra Light" panose="020B0204020104020204" pitchFamily="34" charset="0"/>
                <a:cs typeface="Ayuthaya" pitchFamily="2" charset="-34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ea typeface="Abadi Extra Light" panose="020B0204020104020204" pitchFamily="34" charset="0"/>
                <a:cs typeface="Ayuthaya" pitchFamily="2" charset="-34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0B8C1C-E598-410B-AD56-5B7653D3DEFF}"/>
              </a:ext>
            </a:extLst>
          </p:cNvPr>
          <p:cNvSpPr txBox="1"/>
          <p:nvPr/>
        </p:nvSpPr>
        <p:spPr>
          <a:xfrm>
            <a:off x="8516144" y="4393222"/>
            <a:ext cx="280193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The method </a:t>
            </a:r>
            <a:r>
              <a:rPr lang="en-US" b="1" dirty="0">
                <a:latin typeface="Abadi Extra Light" panose="020B0204020104020204" pitchFamily="34" charset="0"/>
              </a:rPr>
              <a:t>accept() </a:t>
            </a:r>
            <a:r>
              <a:rPr lang="en-US" dirty="0">
                <a:latin typeface="Abadi Extra Light" panose="020B0204020104020204" pitchFamily="34" charset="0"/>
              </a:rPr>
              <a:t>is redefined in the extended class to enforce the correct type for buyer.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1FFD0-4768-4BDB-A17E-4C9D3B62BE9B}"/>
              </a:ext>
            </a:extLst>
          </p:cNvPr>
          <p:cNvSpPr txBox="1"/>
          <p:nvPr/>
        </p:nvSpPr>
        <p:spPr>
          <a:xfrm>
            <a:off x="994568" y="2512132"/>
            <a:ext cx="100885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 possible solution is to oblige the compiler to generate a more restrictive signature for the method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861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F339-6780-4E3E-800D-2EF2810F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Entities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04FD-5713-4D10-9F38-901152093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8833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TendermintValidators</a:t>
            </a:r>
            <a:r>
              <a:rPr lang="en-US" dirty="0"/>
              <a:t> extends </a:t>
            </a:r>
            <a:r>
              <a:rPr lang="en-US" dirty="0" err="1"/>
              <a:t>AbstractValidators</a:t>
            </a:r>
            <a:r>
              <a:rPr lang="en-US" dirty="0"/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public void </a:t>
            </a:r>
            <a:r>
              <a:rPr lang="en-US" b="1" dirty="0"/>
              <a:t>accept</a:t>
            </a:r>
            <a:r>
              <a:rPr lang="en-US" dirty="0"/>
              <a:t>(</a:t>
            </a:r>
            <a:r>
              <a:rPr lang="en-US" dirty="0" err="1"/>
              <a:t>BigInteger</a:t>
            </a:r>
            <a:r>
              <a:rPr lang="en-US" dirty="0"/>
              <a:t>, </a:t>
            </a:r>
            <a:r>
              <a:rPr lang="en-US" b="1" dirty="0"/>
              <a:t>TendermintED25519Validator</a:t>
            </a:r>
            <a:r>
              <a:rPr lang="en-US" dirty="0"/>
              <a:t>, offer){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7030A0"/>
                </a:solidFill>
              </a:rPr>
              <a:t>invokespecial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AbstractValidators.accept</a:t>
            </a:r>
            <a:r>
              <a:rPr lang="en-US" dirty="0"/>
              <a:t>( </a:t>
            </a:r>
            <a:r>
              <a:rPr lang="en-US" dirty="0" err="1"/>
              <a:t>BigInteger</a:t>
            </a:r>
            <a:r>
              <a:rPr lang="en-US" dirty="0"/>
              <a:t>, </a:t>
            </a:r>
            <a:r>
              <a:rPr lang="en-US" b="1" dirty="0" err="1"/>
              <a:t>PayableContract</a:t>
            </a:r>
            <a:r>
              <a:rPr lang="en-US" dirty="0"/>
              <a:t>, Offer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public void </a:t>
            </a:r>
            <a:r>
              <a:rPr lang="en-US" b="1" dirty="0"/>
              <a:t>accept</a:t>
            </a:r>
            <a:r>
              <a:rPr lang="en-US" dirty="0"/>
              <a:t>(</a:t>
            </a:r>
            <a:r>
              <a:rPr lang="en-US" dirty="0" err="1"/>
              <a:t>BigInteger</a:t>
            </a:r>
            <a:r>
              <a:rPr lang="en-US" dirty="0"/>
              <a:t>, </a:t>
            </a:r>
            <a:r>
              <a:rPr lang="en-US" b="1" dirty="0" err="1"/>
              <a:t>PayableContract</a:t>
            </a:r>
            <a:r>
              <a:rPr lang="en-US" dirty="0"/>
              <a:t>, offer){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7030A0"/>
                </a:solidFill>
              </a:rPr>
              <a:t>invokevirtual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AbstractValidators.accept</a:t>
            </a:r>
            <a:r>
              <a:rPr lang="en-US" dirty="0"/>
              <a:t>( </a:t>
            </a:r>
            <a:r>
              <a:rPr lang="en-US" dirty="0" err="1"/>
              <a:t>BigInteger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TendermintED25519Validator</a:t>
            </a:r>
            <a:r>
              <a:rPr lang="en-US" dirty="0"/>
              <a:t>, Offer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F524-249A-426F-BC59-F1FCFB90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8C2F5-11A3-45AF-81A0-CB9D0A70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D7C1-5D63-4236-8692-03AFA7D3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EA51F-AC76-43A4-959E-603E31013935}"/>
              </a:ext>
            </a:extLst>
          </p:cNvPr>
          <p:cNvSpPr txBox="1"/>
          <p:nvPr/>
        </p:nvSpPr>
        <p:spPr>
          <a:xfrm>
            <a:off x="528358" y="2114033"/>
            <a:ext cx="10182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Bytecode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AA525-FFEC-4844-B813-DFBE049F2389}"/>
              </a:ext>
            </a:extLst>
          </p:cNvPr>
          <p:cNvSpPr txBox="1"/>
          <p:nvPr/>
        </p:nvSpPr>
        <p:spPr>
          <a:xfrm>
            <a:off x="7414802" y="2782669"/>
            <a:ext cx="422673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Method redefined in the sub-class: </a:t>
            </a:r>
            <a:b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it delegates to the method of the superclass.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FD617-A7B1-4668-AC57-CF61FA2EF651}"/>
              </a:ext>
            </a:extLst>
          </p:cNvPr>
          <p:cNvSpPr txBox="1"/>
          <p:nvPr/>
        </p:nvSpPr>
        <p:spPr>
          <a:xfrm>
            <a:off x="6680231" y="5302791"/>
            <a:ext cx="490736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Method of the super-class</a:t>
            </a:r>
            <a:b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Bridge method: </a:t>
            </a:r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all calls to the erased signatures are forwarded to the redefined accept method.</a:t>
            </a:r>
            <a:endParaRPr lang="en-US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52F383-8E31-4A7E-B824-EE76BEA7487F}"/>
              </a:ext>
            </a:extLst>
          </p:cNvPr>
          <p:cNvCxnSpPr>
            <a:cxnSpLocks/>
          </p:cNvCxnSpPr>
          <p:nvPr/>
        </p:nvCxnSpPr>
        <p:spPr>
          <a:xfrm>
            <a:off x="6027336" y="3333750"/>
            <a:ext cx="652895" cy="1714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52D919-4EBB-4583-9C49-CC8D439BAC0C}"/>
              </a:ext>
            </a:extLst>
          </p:cNvPr>
          <p:cNvSpPr/>
          <p:nvPr/>
        </p:nvSpPr>
        <p:spPr>
          <a:xfrm>
            <a:off x="4181475" y="3056466"/>
            <a:ext cx="2609850" cy="277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7B51BD-C3AF-4FB5-9B86-12C1E4F3D10B}"/>
              </a:ext>
            </a:extLst>
          </p:cNvPr>
          <p:cNvSpPr/>
          <p:nvPr/>
        </p:nvSpPr>
        <p:spPr>
          <a:xfrm>
            <a:off x="6496050" y="3518958"/>
            <a:ext cx="1428750" cy="277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A391A-2CED-4FF1-8D2F-9588DD411021}"/>
              </a:ext>
            </a:extLst>
          </p:cNvPr>
          <p:cNvSpPr/>
          <p:nvPr/>
        </p:nvSpPr>
        <p:spPr>
          <a:xfrm>
            <a:off x="4200525" y="4469902"/>
            <a:ext cx="1476375" cy="2772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94B2F0-859A-4275-BBE6-C972E8CE96A5}"/>
              </a:ext>
            </a:extLst>
          </p:cNvPr>
          <p:cNvSpPr/>
          <p:nvPr/>
        </p:nvSpPr>
        <p:spPr>
          <a:xfrm>
            <a:off x="6438900" y="4935549"/>
            <a:ext cx="2533650" cy="2772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4A42A0-84D8-4C9D-A611-F7725F98D57D}"/>
              </a:ext>
            </a:extLst>
          </p:cNvPr>
          <p:cNvCxnSpPr>
            <a:cxnSpLocks/>
          </p:cNvCxnSpPr>
          <p:nvPr/>
        </p:nvCxnSpPr>
        <p:spPr>
          <a:xfrm>
            <a:off x="5676900" y="4747186"/>
            <a:ext cx="719570" cy="188363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4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8A10-E0D8-A343-84EA-3C7FDD10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0E28-627C-774A-B046-43EC4D8F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27345" cy="3416300"/>
          </a:xfrm>
        </p:spPr>
        <p:txBody>
          <a:bodyPr>
            <a:normAutofit/>
          </a:bodyPr>
          <a:lstStyle/>
          <a:p>
            <a:r>
              <a:rPr lang="en-US" dirty="0"/>
              <a:t>Solidity provides a very limited support in terms of source code type management: all types are translated into the </a:t>
            </a:r>
            <a:r>
              <a:rPr lang="en-US" b="1" dirty="0"/>
              <a:t>address</a:t>
            </a:r>
            <a:r>
              <a:rPr lang="en-US" dirty="0"/>
              <a:t> type in the bytecode.</a:t>
            </a:r>
          </a:p>
          <a:p>
            <a:r>
              <a:rPr lang="en-US" dirty="0"/>
              <a:t>Generic types can be useful in the definition of smart contracts.</a:t>
            </a:r>
          </a:p>
          <a:p>
            <a:r>
              <a:rPr lang="en-US" dirty="0"/>
              <a:t>Generic types can introduce some security risks due to the erasure mechanism.</a:t>
            </a:r>
          </a:p>
          <a:p>
            <a:r>
              <a:rPr lang="en-US" dirty="0"/>
              <a:t>We identify a method for preventing such security risk: redefinition of methods with specific types.</a:t>
            </a:r>
          </a:p>
          <a:p>
            <a:r>
              <a:rPr lang="en-US" dirty="0"/>
              <a:t>The solution forces the compiler to generate some kinds of checks in the bytecode.</a:t>
            </a:r>
          </a:p>
          <a:p>
            <a:r>
              <a:rPr lang="en-US" dirty="0"/>
              <a:t>A smarter compilers might recognize such additional code as unnecessary and remove it.</a:t>
            </a:r>
          </a:p>
          <a:p>
            <a:r>
              <a:rPr lang="en-US" dirty="0"/>
              <a:t>New compilers for smart contracts could be engineered, in order to automatically produce such additional checks and guaranteeing a safe type management also in the bytecode.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291B-4591-F547-90B8-5C712B03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344D-A8DB-5240-9572-7EB35FA7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19FC-222C-9840-BD28-7C72B71E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4A4469-4E88-104C-9E0D-74C5A672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1783398-9E7F-2549-92D3-1827FD12A11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88BC5B41-124F-4AF0-8D92-6CF6F414E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1775" y="2775951"/>
            <a:ext cx="1451285" cy="1451285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C70AA6-0CA5-BA48-985B-7D56A120C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23010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Thank you for your attention.</a:t>
            </a:r>
            <a:br>
              <a:rPr lang="en-US" sz="3600" dirty="0"/>
            </a:br>
            <a:r>
              <a:rPr lang="en-US" sz="3600" i="1" dirty="0"/>
              <a:t>Any question?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22AC0-A7C4-B542-8AF2-062E5763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BCCA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9303-17DE-D848-A2DF-BCA3AB8D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11/15/21</a:t>
            </a:r>
          </a:p>
        </p:txBody>
      </p:sp>
    </p:spTree>
    <p:extLst>
      <p:ext uri="{BB962C8B-B14F-4D97-AF65-F5344CB8AC3E}">
        <p14:creationId xmlns:p14="http://schemas.microsoft.com/office/powerpoint/2010/main" val="28018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6453-4906-4D64-8418-972DD8E3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Blockchain-based smart contracts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6368C-27B0-4BF1-ACA9-429F685E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1783398-9E7F-2549-92D3-1827FD12A11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9658-D219-455B-912B-CC131DCD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A </a:t>
            </a:r>
            <a:r>
              <a:rPr lang="en-US" b="1"/>
              <a:t>smart contract</a:t>
            </a:r>
            <a:r>
              <a:rPr lang="en-US" dirty="0"/>
              <a:t> is a piece of code that can be </a:t>
            </a:r>
            <a:r>
              <a:rPr lang="en-US" b="1" dirty="0"/>
              <a:t>automatically enforced</a:t>
            </a:r>
            <a:r>
              <a:rPr lang="en-US" dirty="0"/>
              <a:t> when a particular event occurs, without the need for a trustworthy intermediary.</a:t>
            </a:r>
          </a:p>
          <a:p>
            <a:r>
              <a:rPr lang="en-US" dirty="0"/>
              <a:t>Through smart contracts, platforms like Ethereum can build a sort of </a:t>
            </a:r>
            <a:r>
              <a:rPr lang="en-US" b="1"/>
              <a:t>world computer</a:t>
            </a:r>
            <a:r>
              <a:rPr lang="en-US" dirty="0"/>
              <a:t> that persists the same objects inside the memory of all computers composing the blockchain network.</a:t>
            </a:r>
          </a:p>
          <a:p>
            <a:endParaRPr lang="en-US" dirty="0"/>
          </a:p>
        </p:txBody>
      </p:sp>
      <p:pic>
        <p:nvPicPr>
          <p:cNvPr id="4098" name="Picture 2" descr="smart contract ethereum · Bassilo.it">
            <a:extLst>
              <a:ext uri="{FF2B5EF4-FFF2-40B4-BE49-F238E27FC236}">
                <a16:creationId xmlns:a16="http://schemas.microsoft.com/office/drawing/2014/main" id="{5444093C-B4C4-4E09-B31A-5D12F2B6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733" y="3500272"/>
            <a:ext cx="4345024" cy="161852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E384-510F-4AA2-AB1F-D12D244A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BCCA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DB2D-BDD5-46D7-99C5-F52318DA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11/15/21</a:t>
            </a:r>
          </a:p>
        </p:txBody>
      </p:sp>
    </p:spTree>
    <p:extLst>
      <p:ext uri="{BB962C8B-B14F-4D97-AF65-F5344CB8AC3E}">
        <p14:creationId xmlns:p14="http://schemas.microsoft.com/office/powerpoint/2010/main" val="193106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114-FD72-4080-B2CD-B2049C90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for Smart Contracts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295B-8CFC-4492-868E-3A196EB5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BB2B-D4E9-4923-8A95-B215626D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92F5-5F29-4E8A-988A-E55C3A12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ow to create a smart contract to receive payments - DEV Community">
            <a:extLst>
              <a:ext uri="{FF2B5EF4-FFF2-40B4-BE49-F238E27FC236}">
                <a16:creationId xmlns:a16="http://schemas.microsoft.com/office/drawing/2014/main" id="{91A2996D-461E-4147-AEA2-E27235501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56" y="2833734"/>
            <a:ext cx="2002900" cy="8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s for Vyper Beginners. Vyper is not a replacement for Solidity… | by  Hoang Quan Tran | Coinmonks | Medium">
            <a:extLst>
              <a:ext uri="{FF2B5EF4-FFF2-40B4-BE49-F238E27FC236}">
                <a16:creationId xmlns:a16="http://schemas.microsoft.com/office/drawing/2014/main" id="{C8FDBC88-2A74-47E4-AA4E-AF63F23A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46" y="2685005"/>
            <a:ext cx="1897351" cy="135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gital Asset open sources its smart contract language DAML » CryptoNinjas">
            <a:extLst>
              <a:ext uri="{FF2B5EF4-FFF2-40B4-BE49-F238E27FC236}">
                <a16:creationId xmlns:a16="http://schemas.microsoft.com/office/drawing/2014/main" id="{8AC6B756-E5FE-422F-915E-F933903DE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26095" r="24027" b="29664"/>
          <a:stretch/>
        </p:blipFill>
        <p:spPr bwMode="auto">
          <a:xfrm>
            <a:off x="7671461" y="2685005"/>
            <a:ext cx="3296680" cy="1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racle annuncia Java 16">
            <a:extLst>
              <a:ext uri="{FF2B5EF4-FFF2-40B4-BE49-F238E27FC236}">
                <a16:creationId xmlns:a16="http://schemas.microsoft.com/office/drawing/2014/main" id="{82A0CBA3-D480-42B0-946B-2FA7150C5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3" t="11829" r="16975" b="12782"/>
          <a:stretch/>
        </p:blipFill>
        <p:spPr bwMode="auto">
          <a:xfrm>
            <a:off x="6760161" y="4398021"/>
            <a:ext cx="2372008" cy="12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rstanding the context package in golang - Parikshit Agnihotry">
            <a:extLst>
              <a:ext uri="{FF2B5EF4-FFF2-40B4-BE49-F238E27FC236}">
                <a16:creationId xmlns:a16="http://schemas.microsoft.com/office/drawing/2014/main" id="{0B93F967-97A5-485F-9357-EB323990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07" y="4699094"/>
            <a:ext cx="2493245" cy="106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1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114-FD72-4080-B2CD-B2049C90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for Smart Contracts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295B-8CFC-4492-868E-3A196EB5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BB2B-D4E9-4923-8A95-B215626D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92F5-5F29-4E8A-988A-E55C3A12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How to create a smart contract to receive payments - DEV Community">
            <a:extLst>
              <a:ext uri="{FF2B5EF4-FFF2-40B4-BE49-F238E27FC236}">
                <a16:creationId xmlns:a16="http://schemas.microsoft.com/office/drawing/2014/main" id="{91A2996D-461E-4147-AEA2-E27235501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56" y="2833734"/>
            <a:ext cx="2002900" cy="8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s for Vyper Beginners. Vyper is not a replacement for Solidity… | by  Hoang Quan Tran | Coinmonks | Medium">
            <a:extLst>
              <a:ext uri="{FF2B5EF4-FFF2-40B4-BE49-F238E27FC236}">
                <a16:creationId xmlns:a16="http://schemas.microsoft.com/office/drawing/2014/main" id="{C8FDBC88-2A74-47E4-AA4E-AF63F23A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46" y="2685005"/>
            <a:ext cx="1897351" cy="135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gital Asset open sources its smart contract language DAML » CryptoNinjas">
            <a:extLst>
              <a:ext uri="{FF2B5EF4-FFF2-40B4-BE49-F238E27FC236}">
                <a16:creationId xmlns:a16="http://schemas.microsoft.com/office/drawing/2014/main" id="{8AC6B756-E5FE-422F-915E-F933903DE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26095" r="24027" b="29664"/>
          <a:stretch/>
        </p:blipFill>
        <p:spPr bwMode="auto">
          <a:xfrm>
            <a:off x="7671461" y="2685005"/>
            <a:ext cx="3296680" cy="1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racle annuncia Java 16">
            <a:extLst>
              <a:ext uri="{FF2B5EF4-FFF2-40B4-BE49-F238E27FC236}">
                <a16:creationId xmlns:a16="http://schemas.microsoft.com/office/drawing/2014/main" id="{82A0CBA3-D480-42B0-946B-2FA7150C5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3" t="11829" r="16975" b="12782"/>
          <a:stretch/>
        </p:blipFill>
        <p:spPr bwMode="auto">
          <a:xfrm>
            <a:off x="6760161" y="4398021"/>
            <a:ext cx="2372008" cy="12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rstanding the context package in golang - Parikshit Agnihotry">
            <a:extLst>
              <a:ext uri="{FF2B5EF4-FFF2-40B4-BE49-F238E27FC236}">
                <a16:creationId xmlns:a16="http://schemas.microsoft.com/office/drawing/2014/main" id="{0B93F967-97A5-485F-9357-EB323990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07" y="4699094"/>
            <a:ext cx="2493245" cy="106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C011D4-0189-4454-92FB-8CFD84997023}"/>
              </a:ext>
            </a:extLst>
          </p:cNvPr>
          <p:cNvSpPr/>
          <p:nvPr/>
        </p:nvSpPr>
        <p:spPr>
          <a:xfrm>
            <a:off x="1154953" y="2685005"/>
            <a:ext cx="2493245" cy="1158698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4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8C1E-49DA-4575-82FC-A5E256F5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Solidity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6D80-2C6D-4C82-8ECC-8F101162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705726"/>
            <a:ext cx="8761412" cy="2314074"/>
          </a:xfrm>
        </p:spPr>
        <p:txBody>
          <a:bodyPr>
            <a:normAutofit/>
          </a:bodyPr>
          <a:lstStyle/>
          <a:p>
            <a:r>
              <a:rPr lang="en-US" dirty="0"/>
              <a:t>In Solidity’s bytecode, non-primitive values are referenced through a general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r>
              <a:rPr lang="en-US" dirty="0"/>
              <a:t> type.</a:t>
            </a:r>
          </a:p>
          <a:p>
            <a:r>
              <a:rPr lang="en-US" dirty="0"/>
              <a:t>The compiler cannot enforce strong typing by generating defensive type instance checks and casts.</a:t>
            </a:r>
          </a:p>
          <a:p>
            <a:r>
              <a:rPr lang="en-US" dirty="0"/>
              <a:t>Values are unboxed: they have no attached type information at run-time, they are just numerical addresses.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9DA0C-FB72-4396-80FF-B8B7B3E5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3C19-E01C-4C15-9372-1088F99E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636FE-0E56-447F-BBDD-B5C32C8A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2B9D1-8CAE-4108-939C-7A6C7E997069}"/>
              </a:ext>
            </a:extLst>
          </p:cNvPr>
          <p:cNvSpPr txBox="1"/>
          <p:nvPr/>
        </p:nvSpPr>
        <p:spPr>
          <a:xfrm>
            <a:off x="1227221" y="2888691"/>
            <a:ext cx="868914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Solidity is not strongly typed.</a:t>
            </a:r>
          </a:p>
        </p:txBody>
      </p:sp>
    </p:spTree>
    <p:extLst>
      <p:ext uri="{BB962C8B-B14F-4D97-AF65-F5344CB8AC3E}">
        <p14:creationId xmlns:p14="http://schemas.microsoft.com/office/powerpoint/2010/main" val="337367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59AF-E57F-47F0-87AF-5BBB66E2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 limitations</a:t>
            </a:r>
          </a:p>
        </p:txBody>
      </p:sp>
      <p:pic>
        <p:nvPicPr>
          <p:cNvPr id="8" name="Content Placeholder 7" descr="Contract with solid fill">
            <a:extLst>
              <a:ext uri="{FF2B5EF4-FFF2-40B4-BE49-F238E27FC236}">
                <a16:creationId xmlns:a16="http://schemas.microsoft.com/office/drawing/2014/main" id="{6AE834C6-03D2-46FD-AA6F-C0DC43B3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0580" y="3259621"/>
            <a:ext cx="914400" cy="91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DE5C-3116-4689-8B84-B1F40669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43EF-2771-41D3-8FC0-BE31A44E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A175-F1DD-4AC3-991A-F17D700D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6C9B06FF-24F7-40BF-AE77-214876C9D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6290" y="3211712"/>
            <a:ext cx="914400" cy="914400"/>
          </a:xfrm>
          <a:prstGeom prst="rect">
            <a:avLst/>
          </a:prstGeom>
        </p:spPr>
      </p:pic>
      <p:pic>
        <p:nvPicPr>
          <p:cNvPr id="12" name="Graphic 11" descr="Link with solid fill">
            <a:extLst>
              <a:ext uri="{FF2B5EF4-FFF2-40B4-BE49-F238E27FC236}">
                <a16:creationId xmlns:a16="http://schemas.microsoft.com/office/drawing/2014/main" id="{2550CB3A-08D5-4935-987E-28699CD96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9191" y="3014260"/>
            <a:ext cx="914400" cy="914400"/>
          </a:xfrm>
          <a:prstGeom prst="rect">
            <a:avLst/>
          </a:prstGeom>
        </p:spPr>
      </p:pic>
      <p:pic>
        <p:nvPicPr>
          <p:cNvPr id="15" name="Content Placeholder 7" descr="Contract with solid fill">
            <a:extLst>
              <a:ext uri="{FF2B5EF4-FFF2-40B4-BE49-F238E27FC236}">
                <a16:creationId xmlns:a16="http://schemas.microsoft.com/office/drawing/2014/main" id="{924FB12A-7E81-4BF6-872C-FD89BF690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00" y="3102083"/>
            <a:ext cx="914400" cy="914400"/>
          </a:xfrm>
          <a:prstGeom prst="rect">
            <a:avLst/>
          </a:prstGeom>
        </p:spPr>
      </p:pic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137C35B0-2969-4D5A-BA8C-4377E3F0F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681" y="522584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AE9333-742B-4649-9777-9C01882D242E}"/>
              </a:ext>
            </a:extLst>
          </p:cNvPr>
          <p:cNvSpPr txBox="1"/>
          <p:nvPr/>
        </p:nvSpPr>
        <p:spPr>
          <a:xfrm>
            <a:off x="1980257" y="2860255"/>
            <a:ext cx="23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</a:rPr>
              <a:t>child(Person p, uint256 n)</a:t>
            </a:r>
            <a:endParaRPr lang="en-US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D8344E-C2AE-49D5-AB4C-9F5677ED4456}"/>
              </a:ext>
            </a:extLst>
          </p:cNvPr>
          <p:cNvGrpSpPr/>
          <p:nvPr/>
        </p:nvGrpSpPr>
        <p:grpSpPr>
          <a:xfrm>
            <a:off x="1269391" y="2281808"/>
            <a:ext cx="3683332" cy="3001121"/>
            <a:chOff x="1403684" y="2241599"/>
            <a:chExt cx="3683332" cy="300112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EB52CFC-77C9-474A-9D68-C265804146E7}"/>
                </a:ext>
              </a:extLst>
            </p:cNvPr>
            <p:cNvSpPr/>
            <p:nvPr/>
          </p:nvSpPr>
          <p:spPr>
            <a:xfrm>
              <a:off x="1403684" y="2241599"/>
              <a:ext cx="3683332" cy="2434675"/>
            </a:xfrm>
            <a:custGeom>
              <a:avLst/>
              <a:gdLst>
                <a:gd name="connsiteX0" fmla="*/ 1184500 w 2311975"/>
                <a:gd name="connsiteY0" fmla="*/ 59647 h 1610406"/>
                <a:gd name="connsiteX1" fmla="*/ 1460041 w 2311975"/>
                <a:gd name="connsiteY1" fmla="*/ 287059 h 1610406"/>
                <a:gd name="connsiteX2" fmla="*/ 1460488 w 2311975"/>
                <a:gd name="connsiteY2" fmla="*/ 287238 h 1610406"/>
                <a:gd name="connsiteX3" fmla="*/ 1634521 w 2311975"/>
                <a:gd name="connsiteY3" fmla="*/ 228431 h 1610406"/>
                <a:gd name="connsiteX4" fmla="*/ 1915758 w 2311975"/>
                <a:gd name="connsiteY4" fmla="*/ 509758 h 1610406"/>
                <a:gd name="connsiteX5" fmla="*/ 1907468 w 2311975"/>
                <a:gd name="connsiteY5" fmla="*/ 573991 h 1610406"/>
                <a:gd name="connsiteX6" fmla="*/ 1907692 w 2311975"/>
                <a:gd name="connsiteY6" fmla="*/ 574349 h 1610406"/>
                <a:gd name="connsiteX7" fmla="*/ 1907826 w 2311975"/>
                <a:gd name="connsiteY7" fmla="*/ 574349 h 1610406"/>
                <a:gd name="connsiteX8" fmla="*/ 1975697 w 2311975"/>
                <a:gd name="connsiteY8" fmla="*/ 566059 h 1610406"/>
                <a:gd name="connsiteX9" fmla="*/ 2252918 w 2311975"/>
                <a:gd name="connsiteY9" fmla="*/ 851432 h 1610406"/>
                <a:gd name="connsiteX10" fmla="*/ 1972029 w 2311975"/>
                <a:gd name="connsiteY10" fmla="*/ 1128683 h 1610406"/>
                <a:gd name="connsiteX11" fmla="*/ 1859904 w 2311975"/>
                <a:gd name="connsiteY11" fmla="*/ 1103544 h 1610406"/>
                <a:gd name="connsiteX12" fmla="*/ 1859544 w 2311975"/>
                <a:gd name="connsiteY12" fmla="*/ 1103663 h 1610406"/>
                <a:gd name="connsiteX13" fmla="*/ 1859517 w 2311975"/>
                <a:gd name="connsiteY13" fmla="*/ 1103812 h 1610406"/>
                <a:gd name="connsiteX14" fmla="*/ 1859517 w 2311975"/>
                <a:gd name="connsiteY14" fmla="*/ 1122778 h 1610406"/>
                <a:gd name="connsiteX15" fmla="*/ 1600317 w 2311975"/>
                <a:gd name="connsiteY15" fmla="*/ 1409055 h 1610406"/>
                <a:gd name="connsiteX16" fmla="*/ 1353671 w 2311975"/>
                <a:gd name="connsiteY16" fmla="*/ 1295111 h 1610406"/>
                <a:gd name="connsiteX17" fmla="*/ 1353293 w 2311975"/>
                <a:gd name="connsiteY17" fmla="*/ 1295069 h 1610406"/>
                <a:gd name="connsiteX18" fmla="*/ 1353194 w 2311975"/>
                <a:gd name="connsiteY18" fmla="*/ 1295260 h 1610406"/>
                <a:gd name="connsiteX19" fmla="*/ 1046046 w 2311975"/>
                <a:gd name="connsiteY19" fmla="*/ 1549334 h 1610406"/>
                <a:gd name="connsiteX20" fmla="*/ 790720 w 2311975"/>
                <a:gd name="connsiteY20" fmla="*/ 1269227 h 1610406"/>
                <a:gd name="connsiteX21" fmla="*/ 793404 w 2311975"/>
                <a:gd name="connsiteY21" fmla="*/ 1238959 h 1610406"/>
                <a:gd name="connsiteX22" fmla="*/ 793314 w 2311975"/>
                <a:gd name="connsiteY22" fmla="*/ 1238631 h 1610406"/>
                <a:gd name="connsiteX23" fmla="*/ 792986 w 2311975"/>
                <a:gd name="connsiteY23" fmla="*/ 1238720 h 1610406"/>
                <a:gd name="connsiteX24" fmla="*/ 400909 w 2311975"/>
                <a:gd name="connsiteY24" fmla="*/ 1189153 h 1610406"/>
                <a:gd name="connsiteX25" fmla="*/ 343532 w 2311975"/>
                <a:gd name="connsiteY25" fmla="*/ 1044291 h 1610406"/>
                <a:gd name="connsiteX26" fmla="*/ 340699 w 2311975"/>
                <a:gd name="connsiteY26" fmla="*/ 1044291 h 1610406"/>
                <a:gd name="connsiteX27" fmla="*/ 59781 w 2311975"/>
                <a:gd name="connsiteY27" fmla="*/ 762555 h 1610406"/>
                <a:gd name="connsiteX28" fmla="*/ 337031 w 2311975"/>
                <a:gd name="connsiteY28" fmla="*/ 481667 h 1610406"/>
                <a:gd name="connsiteX29" fmla="*/ 404902 w 2311975"/>
                <a:gd name="connsiteY29" fmla="*/ 489957 h 1610406"/>
                <a:gd name="connsiteX30" fmla="*/ 405290 w 2311975"/>
                <a:gd name="connsiteY30" fmla="*/ 489704 h 1610406"/>
                <a:gd name="connsiteX31" fmla="*/ 405290 w 2311975"/>
                <a:gd name="connsiteY31" fmla="*/ 489570 h 1610406"/>
                <a:gd name="connsiteX32" fmla="*/ 397030 w 2311975"/>
                <a:gd name="connsiteY32" fmla="*/ 431300 h 1610406"/>
                <a:gd name="connsiteX33" fmla="*/ 670436 w 2311975"/>
                <a:gd name="connsiteY33" fmla="*/ 144245 h 1610406"/>
                <a:gd name="connsiteX34" fmla="*/ 911344 w 2311975"/>
                <a:gd name="connsiteY34" fmla="*/ 270270 h 1610406"/>
                <a:gd name="connsiteX35" fmla="*/ 911705 w 2311975"/>
                <a:gd name="connsiteY35" fmla="*/ 270386 h 1610406"/>
                <a:gd name="connsiteX36" fmla="*/ 911821 w 2311975"/>
                <a:gd name="connsiteY36" fmla="*/ 270270 h 1610406"/>
                <a:gd name="connsiteX37" fmla="*/ 1184500 w 2311975"/>
                <a:gd name="connsiteY37" fmla="*/ 59647 h 1610406"/>
                <a:gd name="connsiteX38" fmla="*/ 1184500 w 2311975"/>
                <a:gd name="connsiteY38" fmla="*/ 6 h 1610406"/>
                <a:gd name="connsiteX39" fmla="*/ 894495 w 2311975"/>
                <a:gd name="connsiteY39" fmla="*/ 163125 h 1610406"/>
                <a:gd name="connsiteX40" fmla="*/ 678237 w 2311975"/>
                <a:gd name="connsiteY40" fmla="*/ 84398 h 1610406"/>
                <a:gd name="connsiteX41" fmla="*/ 337329 w 2311975"/>
                <a:gd name="connsiteY41" fmla="*/ 422026 h 1610406"/>
                <a:gd name="connsiteX42" fmla="*/ 20 w 2311975"/>
                <a:gd name="connsiteY42" fmla="*/ 766674 h 1610406"/>
                <a:gd name="connsiteX43" fmla="*/ 292897 w 2311975"/>
                <a:gd name="connsiteY43" fmla="*/ 1100592 h 1610406"/>
                <a:gd name="connsiteX44" fmla="*/ 704035 w 2311975"/>
                <a:gd name="connsiteY44" fmla="*/ 1346936 h 1610406"/>
                <a:gd name="connsiteX45" fmla="*/ 737759 w 2311975"/>
                <a:gd name="connsiteY45" fmla="*/ 1336591 h 1610406"/>
                <a:gd name="connsiteX46" fmla="*/ 1140175 w 2311975"/>
                <a:gd name="connsiteY46" fmla="*/ 1603556 h 1610406"/>
                <a:gd name="connsiteX47" fmla="*/ 1384088 w 2311975"/>
                <a:gd name="connsiteY47" fmla="*/ 1408458 h 1610406"/>
                <a:gd name="connsiteX48" fmla="*/ 1578250 w 2311975"/>
                <a:gd name="connsiteY48" fmla="*/ 1469650 h 1610406"/>
                <a:gd name="connsiteX49" fmla="*/ 1914893 w 2311975"/>
                <a:gd name="connsiteY49" fmla="*/ 1182598 h 1610406"/>
                <a:gd name="connsiteX50" fmla="*/ 1972029 w 2311975"/>
                <a:gd name="connsiteY50" fmla="*/ 1188324 h 1610406"/>
                <a:gd name="connsiteX51" fmla="*/ 2311974 w 2311975"/>
                <a:gd name="connsiteY51" fmla="*/ 846336 h 1610406"/>
                <a:gd name="connsiteX52" fmla="*/ 1975399 w 2311975"/>
                <a:gd name="connsiteY52" fmla="*/ 506418 h 1610406"/>
                <a:gd name="connsiteX53" fmla="*/ 1634521 w 2311975"/>
                <a:gd name="connsiteY53" fmla="*/ 168790 h 1610406"/>
                <a:gd name="connsiteX54" fmla="*/ 1494752 w 2311975"/>
                <a:gd name="connsiteY54" fmla="*/ 198343 h 1610406"/>
                <a:gd name="connsiteX55" fmla="*/ 1184500 w 2311975"/>
                <a:gd name="connsiteY55" fmla="*/ 6 h 161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11975" h="1610406">
                  <a:moveTo>
                    <a:pt x="1184500" y="59647"/>
                  </a:moveTo>
                  <a:cubicBezTo>
                    <a:pt x="1319261" y="58827"/>
                    <a:pt x="1435290" y="154587"/>
                    <a:pt x="1460041" y="287059"/>
                  </a:cubicBezTo>
                  <a:cubicBezTo>
                    <a:pt x="1460041" y="287267"/>
                    <a:pt x="1460309" y="287387"/>
                    <a:pt x="1460488" y="287238"/>
                  </a:cubicBezTo>
                  <a:cubicBezTo>
                    <a:pt x="1510581" y="249267"/>
                    <a:pt x="1571665" y="228628"/>
                    <a:pt x="1634521" y="228431"/>
                  </a:cubicBezTo>
                  <a:cubicBezTo>
                    <a:pt x="1789674" y="228924"/>
                    <a:pt x="1915317" y="354605"/>
                    <a:pt x="1915758" y="509758"/>
                  </a:cubicBezTo>
                  <a:cubicBezTo>
                    <a:pt x="1915910" y="531447"/>
                    <a:pt x="1913122" y="553054"/>
                    <a:pt x="1907468" y="573991"/>
                  </a:cubicBezTo>
                  <a:cubicBezTo>
                    <a:pt x="1907432" y="574153"/>
                    <a:pt x="1907531" y="574314"/>
                    <a:pt x="1907692" y="574349"/>
                  </a:cubicBezTo>
                  <a:cubicBezTo>
                    <a:pt x="1907736" y="574358"/>
                    <a:pt x="1907781" y="574358"/>
                    <a:pt x="1907826" y="574349"/>
                  </a:cubicBezTo>
                  <a:cubicBezTo>
                    <a:pt x="1929970" y="568537"/>
                    <a:pt x="1952804" y="565746"/>
                    <a:pt x="1975697" y="566059"/>
                  </a:cubicBezTo>
                  <a:cubicBezTo>
                    <a:pt x="2131053" y="568311"/>
                    <a:pt x="2255169" y="696077"/>
                    <a:pt x="2252918" y="851432"/>
                  </a:cubicBezTo>
                  <a:cubicBezTo>
                    <a:pt x="2250693" y="1005041"/>
                    <a:pt x="2125653" y="1128459"/>
                    <a:pt x="1972029" y="1128683"/>
                  </a:cubicBezTo>
                  <a:cubicBezTo>
                    <a:pt x="1933379" y="1127633"/>
                    <a:pt x="1895301" y="1119095"/>
                    <a:pt x="1859904" y="1103544"/>
                  </a:cubicBezTo>
                  <a:cubicBezTo>
                    <a:pt x="1859773" y="1103478"/>
                    <a:pt x="1859609" y="1103529"/>
                    <a:pt x="1859544" y="1103663"/>
                  </a:cubicBezTo>
                  <a:cubicBezTo>
                    <a:pt x="1859520" y="1103708"/>
                    <a:pt x="1859511" y="1103762"/>
                    <a:pt x="1859517" y="1103812"/>
                  </a:cubicBezTo>
                  <a:lnTo>
                    <a:pt x="1859517" y="1122778"/>
                  </a:lnTo>
                  <a:cubicBezTo>
                    <a:pt x="1860736" y="1271099"/>
                    <a:pt x="1748030" y="1395579"/>
                    <a:pt x="1600317" y="1409055"/>
                  </a:cubicBezTo>
                  <a:cubicBezTo>
                    <a:pt x="1503806" y="1416975"/>
                    <a:pt x="1410202" y="1373733"/>
                    <a:pt x="1353671" y="1295111"/>
                  </a:cubicBezTo>
                  <a:cubicBezTo>
                    <a:pt x="1353579" y="1294995"/>
                    <a:pt x="1353409" y="1294977"/>
                    <a:pt x="1353293" y="1295069"/>
                  </a:cubicBezTo>
                  <a:cubicBezTo>
                    <a:pt x="1353236" y="1295117"/>
                    <a:pt x="1353200" y="1295185"/>
                    <a:pt x="1353194" y="1295260"/>
                  </a:cubicBezTo>
                  <a:cubicBezTo>
                    <a:pt x="1338537" y="1450237"/>
                    <a:pt x="1201023" y="1563990"/>
                    <a:pt x="1046046" y="1549334"/>
                  </a:cubicBezTo>
                  <a:cubicBezTo>
                    <a:pt x="901494" y="1535664"/>
                    <a:pt x="790979" y="1414423"/>
                    <a:pt x="790720" y="1269227"/>
                  </a:cubicBezTo>
                  <a:cubicBezTo>
                    <a:pt x="790696" y="1259076"/>
                    <a:pt x="791597" y="1248946"/>
                    <a:pt x="793404" y="1238959"/>
                  </a:cubicBezTo>
                  <a:cubicBezTo>
                    <a:pt x="793469" y="1238842"/>
                    <a:pt x="793431" y="1238696"/>
                    <a:pt x="793314" y="1238631"/>
                  </a:cubicBezTo>
                  <a:cubicBezTo>
                    <a:pt x="793198" y="1238565"/>
                    <a:pt x="793052" y="1238604"/>
                    <a:pt x="792986" y="1238720"/>
                  </a:cubicBezTo>
                  <a:cubicBezTo>
                    <a:pt x="671029" y="1333302"/>
                    <a:pt x="495491" y="1311109"/>
                    <a:pt x="400909" y="1189153"/>
                  </a:cubicBezTo>
                  <a:cubicBezTo>
                    <a:pt x="368435" y="1147282"/>
                    <a:pt x="348536" y="1097040"/>
                    <a:pt x="343532" y="1044291"/>
                  </a:cubicBezTo>
                  <a:lnTo>
                    <a:pt x="340699" y="1044291"/>
                  </a:lnTo>
                  <a:cubicBezTo>
                    <a:pt x="185328" y="1044064"/>
                    <a:pt x="59554" y="917929"/>
                    <a:pt x="59781" y="762555"/>
                  </a:cubicBezTo>
                  <a:cubicBezTo>
                    <a:pt x="60004" y="608932"/>
                    <a:pt x="183423" y="483892"/>
                    <a:pt x="337031" y="481667"/>
                  </a:cubicBezTo>
                  <a:cubicBezTo>
                    <a:pt x="359924" y="481351"/>
                    <a:pt x="382758" y="484142"/>
                    <a:pt x="404902" y="489957"/>
                  </a:cubicBezTo>
                  <a:cubicBezTo>
                    <a:pt x="405078" y="489993"/>
                    <a:pt x="405254" y="489880"/>
                    <a:pt x="405290" y="489704"/>
                  </a:cubicBezTo>
                  <a:cubicBezTo>
                    <a:pt x="405299" y="489659"/>
                    <a:pt x="405299" y="489614"/>
                    <a:pt x="405290" y="489570"/>
                  </a:cubicBezTo>
                  <a:cubicBezTo>
                    <a:pt x="400304" y="470529"/>
                    <a:pt x="397534" y="450976"/>
                    <a:pt x="397030" y="431300"/>
                  </a:cubicBezTo>
                  <a:cubicBezTo>
                    <a:pt x="393260" y="276535"/>
                    <a:pt x="515668" y="148015"/>
                    <a:pt x="670436" y="144245"/>
                  </a:cubicBezTo>
                  <a:cubicBezTo>
                    <a:pt x="767099" y="141892"/>
                    <a:pt x="858150" y="189525"/>
                    <a:pt x="911344" y="270270"/>
                  </a:cubicBezTo>
                  <a:cubicBezTo>
                    <a:pt x="911412" y="270401"/>
                    <a:pt x="911574" y="270455"/>
                    <a:pt x="911705" y="270386"/>
                  </a:cubicBezTo>
                  <a:cubicBezTo>
                    <a:pt x="911755" y="270359"/>
                    <a:pt x="911794" y="270320"/>
                    <a:pt x="911821" y="270270"/>
                  </a:cubicBezTo>
                  <a:cubicBezTo>
                    <a:pt x="945491" y="147054"/>
                    <a:pt x="1056776" y="61097"/>
                    <a:pt x="1184500" y="59647"/>
                  </a:cubicBezTo>
                  <a:moveTo>
                    <a:pt x="1184500" y="6"/>
                  </a:moveTo>
                  <a:cubicBezTo>
                    <a:pt x="1066190" y="809"/>
                    <a:pt x="956620" y="62439"/>
                    <a:pt x="894495" y="163125"/>
                  </a:cubicBezTo>
                  <a:cubicBezTo>
                    <a:pt x="833858" y="112358"/>
                    <a:pt x="757321" y="84494"/>
                    <a:pt x="678237" y="84398"/>
                  </a:cubicBezTo>
                  <a:cubicBezTo>
                    <a:pt x="491331" y="84631"/>
                    <a:pt x="339369" y="235132"/>
                    <a:pt x="337329" y="422026"/>
                  </a:cubicBezTo>
                  <a:cubicBezTo>
                    <a:pt x="149013" y="424051"/>
                    <a:pt x="-2006" y="578354"/>
                    <a:pt x="20" y="766674"/>
                  </a:cubicBezTo>
                  <a:cubicBezTo>
                    <a:pt x="1831" y="935016"/>
                    <a:pt x="126227" y="1076843"/>
                    <a:pt x="292897" y="1100592"/>
                  </a:cubicBezTo>
                  <a:cubicBezTo>
                    <a:pt x="338403" y="1282151"/>
                    <a:pt x="522476" y="1392442"/>
                    <a:pt x="704035" y="1346936"/>
                  </a:cubicBezTo>
                  <a:cubicBezTo>
                    <a:pt x="715447" y="1344076"/>
                    <a:pt x="726704" y="1340623"/>
                    <a:pt x="737759" y="1336591"/>
                  </a:cubicBezTo>
                  <a:cubicBezTo>
                    <a:pt x="775163" y="1521436"/>
                    <a:pt x="955332" y="1640960"/>
                    <a:pt x="1140175" y="1603556"/>
                  </a:cubicBezTo>
                  <a:cubicBezTo>
                    <a:pt x="1248199" y="1581698"/>
                    <a:pt x="1339033" y="1509043"/>
                    <a:pt x="1384088" y="1408458"/>
                  </a:cubicBezTo>
                  <a:cubicBezTo>
                    <a:pt x="1440855" y="1448585"/>
                    <a:pt x="1508735" y="1469978"/>
                    <a:pt x="1578250" y="1469650"/>
                  </a:cubicBezTo>
                  <a:cubicBezTo>
                    <a:pt x="1745665" y="1469447"/>
                    <a:pt x="1888237" y="1347878"/>
                    <a:pt x="1914893" y="1182598"/>
                  </a:cubicBezTo>
                  <a:cubicBezTo>
                    <a:pt x="1933710" y="1186335"/>
                    <a:pt x="1952846" y="1188252"/>
                    <a:pt x="1972029" y="1188324"/>
                  </a:cubicBezTo>
                  <a:cubicBezTo>
                    <a:pt x="2160340" y="1187760"/>
                    <a:pt x="2312538" y="1034647"/>
                    <a:pt x="2311974" y="846336"/>
                  </a:cubicBezTo>
                  <a:cubicBezTo>
                    <a:pt x="2311414" y="660137"/>
                    <a:pt x="2161583" y="508816"/>
                    <a:pt x="1975399" y="506418"/>
                  </a:cubicBezTo>
                  <a:cubicBezTo>
                    <a:pt x="1973359" y="319536"/>
                    <a:pt x="1821415" y="169041"/>
                    <a:pt x="1634521" y="168790"/>
                  </a:cubicBezTo>
                  <a:cubicBezTo>
                    <a:pt x="1586391" y="168871"/>
                    <a:pt x="1538797" y="178935"/>
                    <a:pt x="1494752" y="198343"/>
                  </a:cubicBezTo>
                  <a:cubicBezTo>
                    <a:pt x="1439468" y="76857"/>
                    <a:pt x="1317970" y="-814"/>
                    <a:pt x="1184500" y="6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9684972-8930-4A18-9CB3-4F0923C83E01}"/>
                </a:ext>
              </a:extLst>
            </p:cNvPr>
            <p:cNvSpPr/>
            <p:nvPr/>
          </p:nvSpPr>
          <p:spPr>
            <a:xfrm>
              <a:off x="2206341" y="4616401"/>
              <a:ext cx="357846" cy="357845"/>
            </a:xfrm>
            <a:custGeom>
              <a:avLst/>
              <a:gdLst>
                <a:gd name="connsiteX0" fmla="*/ 178923 w 357846"/>
                <a:gd name="connsiteY0" fmla="*/ 59641 h 357845"/>
                <a:gd name="connsiteX1" fmla="*/ 298205 w 357846"/>
                <a:gd name="connsiteY1" fmla="*/ 178923 h 357845"/>
                <a:gd name="connsiteX2" fmla="*/ 178923 w 357846"/>
                <a:gd name="connsiteY2" fmla="*/ 298205 h 357845"/>
                <a:gd name="connsiteX3" fmla="*/ 59641 w 357846"/>
                <a:gd name="connsiteY3" fmla="*/ 178923 h 357845"/>
                <a:gd name="connsiteX4" fmla="*/ 178923 w 357846"/>
                <a:gd name="connsiteY4" fmla="*/ 59641 h 357845"/>
                <a:gd name="connsiteX5" fmla="*/ 178923 w 357846"/>
                <a:gd name="connsiteY5" fmla="*/ 0 h 357845"/>
                <a:gd name="connsiteX6" fmla="*/ 0 w 357846"/>
                <a:gd name="connsiteY6" fmla="*/ 178923 h 357845"/>
                <a:gd name="connsiteX7" fmla="*/ 178923 w 357846"/>
                <a:gd name="connsiteY7" fmla="*/ 357846 h 357845"/>
                <a:gd name="connsiteX8" fmla="*/ 357846 w 357846"/>
                <a:gd name="connsiteY8" fmla="*/ 178923 h 357845"/>
                <a:gd name="connsiteX9" fmla="*/ 178923 w 357846"/>
                <a:gd name="connsiteY9" fmla="*/ 0 h 35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846" h="357845">
                  <a:moveTo>
                    <a:pt x="178923" y="59641"/>
                  </a:moveTo>
                  <a:cubicBezTo>
                    <a:pt x="244799" y="59641"/>
                    <a:pt x="298205" y="113046"/>
                    <a:pt x="298205" y="178923"/>
                  </a:cubicBezTo>
                  <a:cubicBezTo>
                    <a:pt x="298205" y="244799"/>
                    <a:pt x="244799" y="298205"/>
                    <a:pt x="178923" y="298205"/>
                  </a:cubicBezTo>
                  <a:cubicBezTo>
                    <a:pt x="113047" y="298205"/>
                    <a:pt x="59641" y="244799"/>
                    <a:pt x="59641" y="178923"/>
                  </a:cubicBezTo>
                  <a:cubicBezTo>
                    <a:pt x="59739" y="113085"/>
                    <a:pt x="113085" y="59739"/>
                    <a:pt x="178923" y="59641"/>
                  </a:cubicBezTo>
                  <a:moveTo>
                    <a:pt x="178923" y="0"/>
                  </a:moveTo>
                  <a:cubicBezTo>
                    <a:pt x="80107" y="0"/>
                    <a:pt x="0" y="80107"/>
                    <a:pt x="0" y="178923"/>
                  </a:cubicBezTo>
                  <a:cubicBezTo>
                    <a:pt x="0" y="277739"/>
                    <a:pt x="80107" y="357846"/>
                    <a:pt x="178923" y="357846"/>
                  </a:cubicBezTo>
                  <a:cubicBezTo>
                    <a:pt x="277739" y="357846"/>
                    <a:pt x="357846" y="277739"/>
                    <a:pt x="357846" y="178923"/>
                  </a:cubicBezTo>
                  <a:cubicBezTo>
                    <a:pt x="357846" y="80107"/>
                    <a:pt x="277739" y="0"/>
                    <a:pt x="178923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760683-6C66-4398-8306-97F91C1A68B3}"/>
                </a:ext>
              </a:extLst>
            </p:cNvPr>
            <p:cNvSpPr/>
            <p:nvPr/>
          </p:nvSpPr>
          <p:spPr>
            <a:xfrm>
              <a:off x="1893226" y="4974336"/>
              <a:ext cx="268384" cy="268384"/>
            </a:xfrm>
            <a:custGeom>
              <a:avLst/>
              <a:gdLst>
                <a:gd name="connsiteX0" fmla="*/ 134192 w 268384"/>
                <a:gd name="connsiteY0" fmla="*/ 59641 h 268384"/>
                <a:gd name="connsiteX1" fmla="*/ 208744 w 268384"/>
                <a:gd name="connsiteY1" fmla="*/ 134192 h 268384"/>
                <a:gd name="connsiteX2" fmla="*/ 134192 w 268384"/>
                <a:gd name="connsiteY2" fmla="*/ 208744 h 268384"/>
                <a:gd name="connsiteX3" fmla="*/ 59641 w 268384"/>
                <a:gd name="connsiteY3" fmla="*/ 134192 h 268384"/>
                <a:gd name="connsiteX4" fmla="*/ 134192 w 268384"/>
                <a:gd name="connsiteY4" fmla="*/ 59641 h 268384"/>
                <a:gd name="connsiteX5" fmla="*/ 134192 w 268384"/>
                <a:gd name="connsiteY5" fmla="*/ 0 h 268384"/>
                <a:gd name="connsiteX6" fmla="*/ 0 w 268384"/>
                <a:gd name="connsiteY6" fmla="*/ 134192 h 268384"/>
                <a:gd name="connsiteX7" fmla="*/ 134192 w 268384"/>
                <a:gd name="connsiteY7" fmla="*/ 268385 h 268384"/>
                <a:gd name="connsiteX8" fmla="*/ 268385 w 268384"/>
                <a:gd name="connsiteY8" fmla="*/ 134192 h 268384"/>
                <a:gd name="connsiteX9" fmla="*/ 134192 w 268384"/>
                <a:gd name="connsiteY9" fmla="*/ 0 h 26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384" h="268384">
                  <a:moveTo>
                    <a:pt x="134192" y="59641"/>
                  </a:moveTo>
                  <a:cubicBezTo>
                    <a:pt x="175365" y="59641"/>
                    <a:pt x="208744" y="93019"/>
                    <a:pt x="208744" y="134192"/>
                  </a:cubicBezTo>
                  <a:cubicBezTo>
                    <a:pt x="208744" y="175365"/>
                    <a:pt x="175365" y="208744"/>
                    <a:pt x="134192" y="208744"/>
                  </a:cubicBezTo>
                  <a:cubicBezTo>
                    <a:pt x="93019" y="208744"/>
                    <a:pt x="59641" y="175365"/>
                    <a:pt x="59641" y="134192"/>
                  </a:cubicBezTo>
                  <a:cubicBezTo>
                    <a:pt x="59641" y="93019"/>
                    <a:pt x="93019" y="59641"/>
                    <a:pt x="134192" y="59641"/>
                  </a:cubicBezTo>
                  <a:moveTo>
                    <a:pt x="134192" y="0"/>
                  </a:moveTo>
                  <a:cubicBezTo>
                    <a:pt x="60079" y="0"/>
                    <a:pt x="0" y="60079"/>
                    <a:pt x="0" y="134192"/>
                  </a:cubicBezTo>
                  <a:cubicBezTo>
                    <a:pt x="0" y="208305"/>
                    <a:pt x="60079" y="268385"/>
                    <a:pt x="134192" y="268385"/>
                  </a:cubicBezTo>
                  <a:cubicBezTo>
                    <a:pt x="208305" y="268385"/>
                    <a:pt x="268385" y="208305"/>
                    <a:pt x="268385" y="134192"/>
                  </a:cubicBezTo>
                  <a:cubicBezTo>
                    <a:pt x="268385" y="60079"/>
                    <a:pt x="208305" y="0"/>
                    <a:pt x="134192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2" name="Graphic 31" descr="Internet with solid fill">
            <a:extLst>
              <a:ext uri="{FF2B5EF4-FFF2-40B4-BE49-F238E27FC236}">
                <a16:creationId xmlns:a16="http://schemas.microsoft.com/office/drawing/2014/main" id="{23D1D35D-EF71-467E-A04A-A4677E952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40600" y="5040512"/>
            <a:ext cx="914400" cy="914400"/>
          </a:xfrm>
          <a:prstGeom prst="rect">
            <a:avLst/>
          </a:prstGeom>
        </p:spPr>
      </p:pic>
      <p:pic>
        <p:nvPicPr>
          <p:cNvPr id="37" name="Graphic 36" descr="Beetle with solid fill">
            <a:extLst>
              <a:ext uri="{FF2B5EF4-FFF2-40B4-BE49-F238E27FC236}">
                <a16:creationId xmlns:a16="http://schemas.microsoft.com/office/drawing/2014/main" id="{A60DFEA9-911C-4ECB-A781-BFA2F3C678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6339" y="3996731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7BC1E9E-49D3-4682-A116-D5AF690A98B9}"/>
              </a:ext>
            </a:extLst>
          </p:cNvPr>
          <p:cNvSpPr txBox="1"/>
          <p:nvPr/>
        </p:nvSpPr>
        <p:spPr>
          <a:xfrm>
            <a:off x="5497589" y="3849853"/>
            <a:ext cx="258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Abadi Extra Light" panose="020B0204020104020204" pitchFamily="34" charset="0"/>
              </a:rPr>
              <a:t>Bytecode publication on chain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0" name="Graphic 39" descr="Back with solid fill">
            <a:extLst>
              <a:ext uri="{FF2B5EF4-FFF2-40B4-BE49-F238E27FC236}">
                <a16:creationId xmlns:a16="http://schemas.microsoft.com/office/drawing/2014/main" id="{57CA60A4-43FA-43EB-A197-6C27341DD6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5846" y="3668912"/>
            <a:ext cx="914400" cy="914400"/>
          </a:xfrm>
          <a:prstGeom prst="rect">
            <a:avLst/>
          </a:prstGeom>
        </p:spPr>
      </p:pic>
      <p:pic>
        <p:nvPicPr>
          <p:cNvPr id="43" name="Graphic 42" descr="Binary with solid fill">
            <a:extLst>
              <a:ext uri="{FF2B5EF4-FFF2-40B4-BE49-F238E27FC236}">
                <a16:creationId xmlns:a16="http://schemas.microsoft.com/office/drawing/2014/main" id="{E6EE2666-81E6-4F72-AE56-E4DA9E532C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72745" y="4126112"/>
            <a:ext cx="914400" cy="914400"/>
          </a:xfrm>
          <a:prstGeom prst="rect">
            <a:avLst/>
          </a:prstGeom>
        </p:spPr>
      </p:pic>
      <p:pic>
        <p:nvPicPr>
          <p:cNvPr id="47" name="Graphic 46" descr="Back with solid fill">
            <a:extLst>
              <a:ext uri="{FF2B5EF4-FFF2-40B4-BE49-F238E27FC236}">
                <a16:creationId xmlns:a16="http://schemas.microsoft.com/office/drawing/2014/main" id="{8B21F4B6-6EA2-46A7-8FFB-5E00B0125E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7556672" y="4911131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E64105A-97A5-49F5-A6F7-13FCF4B7DF2A}"/>
              </a:ext>
            </a:extLst>
          </p:cNvPr>
          <p:cNvSpPr txBox="1"/>
          <p:nvPr/>
        </p:nvSpPr>
        <p:spPr>
          <a:xfrm>
            <a:off x="8322410" y="5927066"/>
            <a:ext cx="218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Abadi Extra Light" panose="020B0204020104020204" pitchFamily="34" charset="0"/>
              </a:rPr>
              <a:t>Smart contract execution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9" name="Graphic 48" descr="Back with solid fill">
            <a:extLst>
              <a:ext uri="{FF2B5EF4-FFF2-40B4-BE49-F238E27FC236}">
                <a16:creationId xmlns:a16="http://schemas.microsoft.com/office/drawing/2014/main" id="{59BF22E7-2107-487E-A9AB-483B9648C9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9916366" y="4961898"/>
            <a:ext cx="914400" cy="914400"/>
          </a:xfrm>
          <a:prstGeom prst="rect">
            <a:avLst/>
          </a:prstGeom>
        </p:spPr>
      </p:pic>
      <p:pic>
        <p:nvPicPr>
          <p:cNvPr id="50" name="Graphic 49" descr="Back with solid fill">
            <a:extLst>
              <a:ext uri="{FF2B5EF4-FFF2-40B4-BE49-F238E27FC236}">
                <a16:creationId xmlns:a16="http://schemas.microsoft.com/office/drawing/2014/main" id="{9655817B-A735-4502-A43F-9111C05DB4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77268" y="3134015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10BA692-4096-4D66-992C-8798CE00FBB3}"/>
              </a:ext>
            </a:extLst>
          </p:cNvPr>
          <p:cNvSpPr txBox="1"/>
          <p:nvPr/>
        </p:nvSpPr>
        <p:spPr>
          <a:xfrm>
            <a:off x="5248939" y="2426253"/>
            <a:ext cx="644426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At run-time, everything can be passed to p, not just a Person instance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CA04CD-CD94-4F67-BC5D-F226341CCAD0}"/>
              </a:ext>
            </a:extLst>
          </p:cNvPr>
          <p:cNvSpPr txBox="1"/>
          <p:nvPr/>
        </p:nvSpPr>
        <p:spPr>
          <a:xfrm>
            <a:off x="2561342" y="5252943"/>
            <a:ext cx="4633617" cy="7745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tabLst/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The compiler cannot enforce strong typing.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tabLst/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Values are just numerical addresses.</a:t>
            </a:r>
          </a:p>
        </p:txBody>
      </p:sp>
    </p:spTree>
    <p:extLst>
      <p:ext uri="{BB962C8B-B14F-4D97-AF65-F5344CB8AC3E}">
        <p14:creationId xmlns:p14="http://schemas.microsoft.com/office/powerpoint/2010/main" val="390152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59AF-E57F-47F0-87AF-5BBB66E2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 limitations</a:t>
            </a:r>
          </a:p>
        </p:txBody>
      </p:sp>
      <p:pic>
        <p:nvPicPr>
          <p:cNvPr id="8" name="Content Placeholder 7" descr="Contract with solid fill">
            <a:extLst>
              <a:ext uri="{FF2B5EF4-FFF2-40B4-BE49-F238E27FC236}">
                <a16:creationId xmlns:a16="http://schemas.microsoft.com/office/drawing/2014/main" id="{6AE834C6-03D2-46FD-AA6F-C0DC43B3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580" y="3259621"/>
            <a:ext cx="914400" cy="91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DE5C-3116-4689-8B84-B1F40669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43EF-2771-41D3-8FC0-BE31A44E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A175-F1DD-4AC3-991A-F17D700D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6C9B06FF-24F7-40BF-AE77-214876C9D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6290" y="3211712"/>
            <a:ext cx="914400" cy="914400"/>
          </a:xfrm>
          <a:prstGeom prst="rect">
            <a:avLst/>
          </a:prstGeom>
        </p:spPr>
      </p:pic>
      <p:pic>
        <p:nvPicPr>
          <p:cNvPr id="12" name="Graphic 11" descr="Link with solid fill">
            <a:extLst>
              <a:ext uri="{FF2B5EF4-FFF2-40B4-BE49-F238E27FC236}">
                <a16:creationId xmlns:a16="http://schemas.microsoft.com/office/drawing/2014/main" id="{2550CB3A-08D5-4935-987E-28699CD96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79191" y="3014260"/>
            <a:ext cx="914400" cy="914400"/>
          </a:xfrm>
          <a:prstGeom prst="rect">
            <a:avLst/>
          </a:prstGeom>
        </p:spPr>
      </p:pic>
      <p:pic>
        <p:nvPicPr>
          <p:cNvPr id="15" name="Content Placeholder 7" descr="Contract with solid fill">
            <a:extLst>
              <a:ext uri="{FF2B5EF4-FFF2-40B4-BE49-F238E27FC236}">
                <a16:creationId xmlns:a16="http://schemas.microsoft.com/office/drawing/2014/main" id="{924FB12A-7E81-4BF6-872C-FD89BF69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0600" y="3102083"/>
            <a:ext cx="914400" cy="914400"/>
          </a:xfrm>
          <a:prstGeom prst="rect">
            <a:avLst/>
          </a:prstGeom>
        </p:spPr>
      </p:pic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137C35B0-2969-4D5A-BA8C-4377E3F0FC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7681" y="522584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AE9333-742B-4649-9777-9C01882D242E}"/>
              </a:ext>
            </a:extLst>
          </p:cNvPr>
          <p:cNvSpPr txBox="1"/>
          <p:nvPr/>
        </p:nvSpPr>
        <p:spPr>
          <a:xfrm>
            <a:off x="1980257" y="2860255"/>
            <a:ext cx="23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</a:rPr>
              <a:t>child(Person p, uint256 n)</a:t>
            </a:r>
            <a:endParaRPr lang="en-US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D8344E-C2AE-49D5-AB4C-9F5677ED4456}"/>
              </a:ext>
            </a:extLst>
          </p:cNvPr>
          <p:cNvGrpSpPr/>
          <p:nvPr/>
        </p:nvGrpSpPr>
        <p:grpSpPr>
          <a:xfrm>
            <a:off x="1269391" y="2281808"/>
            <a:ext cx="3683332" cy="3001121"/>
            <a:chOff x="1403684" y="2241599"/>
            <a:chExt cx="3683332" cy="300112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EB52CFC-77C9-474A-9D68-C265804146E7}"/>
                </a:ext>
              </a:extLst>
            </p:cNvPr>
            <p:cNvSpPr/>
            <p:nvPr/>
          </p:nvSpPr>
          <p:spPr>
            <a:xfrm>
              <a:off x="1403684" y="2241599"/>
              <a:ext cx="3683332" cy="2434675"/>
            </a:xfrm>
            <a:custGeom>
              <a:avLst/>
              <a:gdLst>
                <a:gd name="connsiteX0" fmla="*/ 1184500 w 2311975"/>
                <a:gd name="connsiteY0" fmla="*/ 59647 h 1610406"/>
                <a:gd name="connsiteX1" fmla="*/ 1460041 w 2311975"/>
                <a:gd name="connsiteY1" fmla="*/ 287059 h 1610406"/>
                <a:gd name="connsiteX2" fmla="*/ 1460488 w 2311975"/>
                <a:gd name="connsiteY2" fmla="*/ 287238 h 1610406"/>
                <a:gd name="connsiteX3" fmla="*/ 1634521 w 2311975"/>
                <a:gd name="connsiteY3" fmla="*/ 228431 h 1610406"/>
                <a:gd name="connsiteX4" fmla="*/ 1915758 w 2311975"/>
                <a:gd name="connsiteY4" fmla="*/ 509758 h 1610406"/>
                <a:gd name="connsiteX5" fmla="*/ 1907468 w 2311975"/>
                <a:gd name="connsiteY5" fmla="*/ 573991 h 1610406"/>
                <a:gd name="connsiteX6" fmla="*/ 1907692 w 2311975"/>
                <a:gd name="connsiteY6" fmla="*/ 574349 h 1610406"/>
                <a:gd name="connsiteX7" fmla="*/ 1907826 w 2311975"/>
                <a:gd name="connsiteY7" fmla="*/ 574349 h 1610406"/>
                <a:gd name="connsiteX8" fmla="*/ 1975697 w 2311975"/>
                <a:gd name="connsiteY8" fmla="*/ 566059 h 1610406"/>
                <a:gd name="connsiteX9" fmla="*/ 2252918 w 2311975"/>
                <a:gd name="connsiteY9" fmla="*/ 851432 h 1610406"/>
                <a:gd name="connsiteX10" fmla="*/ 1972029 w 2311975"/>
                <a:gd name="connsiteY10" fmla="*/ 1128683 h 1610406"/>
                <a:gd name="connsiteX11" fmla="*/ 1859904 w 2311975"/>
                <a:gd name="connsiteY11" fmla="*/ 1103544 h 1610406"/>
                <a:gd name="connsiteX12" fmla="*/ 1859544 w 2311975"/>
                <a:gd name="connsiteY12" fmla="*/ 1103663 h 1610406"/>
                <a:gd name="connsiteX13" fmla="*/ 1859517 w 2311975"/>
                <a:gd name="connsiteY13" fmla="*/ 1103812 h 1610406"/>
                <a:gd name="connsiteX14" fmla="*/ 1859517 w 2311975"/>
                <a:gd name="connsiteY14" fmla="*/ 1122778 h 1610406"/>
                <a:gd name="connsiteX15" fmla="*/ 1600317 w 2311975"/>
                <a:gd name="connsiteY15" fmla="*/ 1409055 h 1610406"/>
                <a:gd name="connsiteX16" fmla="*/ 1353671 w 2311975"/>
                <a:gd name="connsiteY16" fmla="*/ 1295111 h 1610406"/>
                <a:gd name="connsiteX17" fmla="*/ 1353293 w 2311975"/>
                <a:gd name="connsiteY17" fmla="*/ 1295069 h 1610406"/>
                <a:gd name="connsiteX18" fmla="*/ 1353194 w 2311975"/>
                <a:gd name="connsiteY18" fmla="*/ 1295260 h 1610406"/>
                <a:gd name="connsiteX19" fmla="*/ 1046046 w 2311975"/>
                <a:gd name="connsiteY19" fmla="*/ 1549334 h 1610406"/>
                <a:gd name="connsiteX20" fmla="*/ 790720 w 2311975"/>
                <a:gd name="connsiteY20" fmla="*/ 1269227 h 1610406"/>
                <a:gd name="connsiteX21" fmla="*/ 793404 w 2311975"/>
                <a:gd name="connsiteY21" fmla="*/ 1238959 h 1610406"/>
                <a:gd name="connsiteX22" fmla="*/ 793314 w 2311975"/>
                <a:gd name="connsiteY22" fmla="*/ 1238631 h 1610406"/>
                <a:gd name="connsiteX23" fmla="*/ 792986 w 2311975"/>
                <a:gd name="connsiteY23" fmla="*/ 1238720 h 1610406"/>
                <a:gd name="connsiteX24" fmla="*/ 400909 w 2311975"/>
                <a:gd name="connsiteY24" fmla="*/ 1189153 h 1610406"/>
                <a:gd name="connsiteX25" fmla="*/ 343532 w 2311975"/>
                <a:gd name="connsiteY25" fmla="*/ 1044291 h 1610406"/>
                <a:gd name="connsiteX26" fmla="*/ 340699 w 2311975"/>
                <a:gd name="connsiteY26" fmla="*/ 1044291 h 1610406"/>
                <a:gd name="connsiteX27" fmla="*/ 59781 w 2311975"/>
                <a:gd name="connsiteY27" fmla="*/ 762555 h 1610406"/>
                <a:gd name="connsiteX28" fmla="*/ 337031 w 2311975"/>
                <a:gd name="connsiteY28" fmla="*/ 481667 h 1610406"/>
                <a:gd name="connsiteX29" fmla="*/ 404902 w 2311975"/>
                <a:gd name="connsiteY29" fmla="*/ 489957 h 1610406"/>
                <a:gd name="connsiteX30" fmla="*/ 405290 w 2311975"/>
                <a:gd name="connsiteY30" fmla="*/ 489704 h 1610406"/>
                <a:gd name="connsiteX31" fmla="*/ 405290 w 2311975"/>
                <a:gd name="connsiteY31" fmla="*/ 489570 h 1610406"/>
                <a:gd name="connsiteX32" fmla="*/ 397030 w 2311975"/>
                <a:gd name="connsiteY32" fmla="*/ 431300 h 1610406"/>
                <a:gd name="connsiteX33" fmla="*/ 670436 w 2311975"/>
                <a:gd name="connsiteY33" fmla="*/ 144245 h 1610406"/>
                <a:gd name="connsiteX34" fmla="*/ 911344 w 2311975"/>
                <a:gd name="connsiteY34" fmla="*/ 270270 h 1610406"/>
                <a:gd name="connsiteX35" fmla="*/ 911705 w 2311975"/>
                <a:gd name="connsiteY35" fmla="*/ 270386 h 1610406"/>
                <a:gd name="connsiteX36" fmla="*/ 911821 w 2311975"/>
                <a:gd name="connsiteY36" fmla="*/ 270270 h 1610406"/>
                <a:gd name="connsiteX37" fmla="*/ 1184500 w 2311975"/>
                <a:gd name="connsiteY37" fmla="*/ 59647 h 1610406"/>
                <a:gd name="connsiteX38" fmla="*/ 1184500 w 2311975"/>
                <a:gd name="connsiteY38" fmla="*/ 6 h 1610406"/>
                <a:gd name="connsiteX39" fmla="*/ 894495 w 2311975"/>
                <a:gd name="connsiteY39" fmla="*/ 163125 h 1610406"/>
                <a:gd name="connsiteX40" fmla="*/ 678237 w 2311975"/>
                <a:gd name="connsiteY40" fmla="*/ 84398 h 1610406"/>
                <a:gd name="connsiteX41" fmla="*/ 337329 w 2311975"/>
                <a:gd name="connsiteY41" fmla="*/ 422026 h 1610406"/>
                <a:gd name="connsiteX42" fmla="*/ 20 w 2311975"/>
                <a:gd name="connsiteY42" fmla="*/ 766674 h 1610406"/>
                <a:gd name="connsiteX43" fmla="*/ 292897 w 2311975"/>
                <a:gd name="connsiteY43" fmla="*/ 1100592 h 1610406"/>
                <a:gd name="connsiteX44" fmla="*/ 704035 w 2311975"/>
                <a:gd name="connsiteY44" fmla="*/ 1346936 h 1610406"/>
                <a:gd name="connsiteX45" fmla="*/ 737759 w 2311975"/>
                <a:gd name="connsiteY45" fmla="*/ 1336591 h 1610406"/>
                <a:gd name="connsiteX46" fmla="*/ 1140175 w 2311975"/>
                <a:gd name="connsiteY46" fmla="*/ 1603556 h 1610406"/>
                <a:gd name="connsiteX47" fmla="*/ 1384088 w 2311975"/>
                <a:gd name="connsiteY47" fmla="*/ 1408458 h 1610406"/>
                <a:gd name="connsiteX48" fmla="*/ 1578250 w 2311975"/>
                <a:gd name="connsiteY48" fmla="*/ 1469650 h 1610406"/>
                <a:gd name="connsiteX49" fmla="*/ 1914893 w 2311975"/>
                <a:gd name="connsiteY49" fmla="*/ 1182598 h 1610406"/>
                <a:gd name="connsiteX50" fmla="*/ 1972029 w 2311975"/>
                <a:gd name="connsiteY50" fmla="*/ 1188324 h 1610406"/>
                <a:gd name="connsiteX51" fmla="*/ 2311974 w 2311975"/>
                <a:gd name="connsiteY51" fmla="*/ 846336 h 1610406"/>
                <a:gd name="connsiteX52" fmla="*/ 1975399 w 2311975"/>
                <a:gd name="connsiteY52" fmla="*/ 506418 h 1610406"/>
                <a:gd name="connsiteX53" fmla="*/ 1634521 w 2311975"/>
                <a:gd name="connsiteY53" fmla="*/ 168790 h 1610406"/>
                <a:gd name="connsiteX54" fmla="*/ 1494752 w 2311975"/>
                <a:gd name="connsiteY54" fmla="*/ 198343 h 1610406"/>
                <a:gd name="connsiteX55" fmla="*/ 1184500 w 2311975"/>
                <a:gd name="connsiteY55" fmla="*/ 6 h 161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11975" h="1610406">
                  <a:moveTo>
                    <a:pt x="1184500" y="59647"/>
                  </a:moveTo>
                  <a:cubicBezTo>
                    <a:pt x="1319261" y="58827"/>
                    <a:pt x="1435290" y="154587"/>
                    <a:pt x="1460041" y="287059"/>
                  </a:cubicBezTo>
                  <a:cubicBezTo>
                    <a:pt x="1460041" y="287267"/>
                    <a:pt x="1460309" y="287387"/>
                    <a:pt x="1460488" y="287238"/>
                  </a:cubicBezTo>
                  <a:cubicBezTo>
                    <a:pt x="1510581" y="249267"/>
                    <a:pt x="1571665" y="228628"/>
                    <a:pt x="1634521" y="228431"/>
                  </a:cubicBezTo>
                  <a:cubicBezTo>
                    <a:pt x="1789674" y="228924"/>
                    <a:pt x="1915317" y="354605"/>
                    <a:pt x="1915758" y="509758"/>
                  </a:cubicBezTo>
                  <a:cubicBezTo>
                    <a:pt x="1915910" y="531447"/>
                    <a:pt x="1913122" y="553054"/>
                    <a:pt x="1907468" y="573991"/>
                  </a:cubicBezTo>
                  <a:cubicBezTo>
                    <a:pt x="1907432" y="574153"/>
                    <a:pt x="1907531" y="574314"/>
                    <a:pt x="1907692" y="574349"/>
                  </a:cubicBezTo>
                  <a:cubicBezTo>
                    <a:pt x="1907736" y="574358"/>
                    <a:pt x="1907781" y="574358"/>
                    <a:pt x="1907826" y="574349"/>
                  </a:cubicBezTo>
                  <a:cubicBezTo>
                    <a:pt x="1929970" y="568537"/>
                    <a:pt x="1952804" y="565746"/>
                    <a:pt x="1975697" y="566059"/>
                  </a:cubicBezTo>
                  <a:cubicBezTo>
                    <a:pt x="2131053" y="568311"/>
                    <a:pt x="2255169" y="696077"/>
                    <a:pt x="2252918" y="851432"/>
                  </a:cubicBezTo>
                  <a:cubicBezTo>
                    <a:pt x="2250693" y="1005041"/>
                    <a:pt x="2125653" y="1128459"/>
                    <a:pt x="1972029" y="1128683"/>
                  </a:cubicBezTo>
                  <a:cubicBezTo>
                    <a:pt x="1933379" y="1127633"/>
                    <a:pt x="1895301" y="1119095"/>
                    <a:pt x="1859904" y="1103544"/>
                  </a:cubicBezTo>
                  <a:cubicBezTo>
                    <a:pt x="1859773" y="1103478"/>
                    <a:pt x="1859609" y="1103529"/>
                    <a:pt x="1859544" y="1103663"/>
                  </a:cubicBezTo>
                  <a:cubicBezTo>
                    <a:pt x="1859520" y="1103708"/>
                    <a:pt x="1859511" y="1103762"/>
                    <a:pt x="1859517" y="1103812"/>
                  </a:cubicBezTo>
                  <a:lnTo>
                    <a:pt x="1859517" y="1122778"/>
                  </a:lnTo>
                  <a:cubicBezTo>
                    <a:pt x="1860736" y="1271099"/>
                    <a:pt x="1748030" y="1395579"/>
                    <a:pt x="1600317" y="1409055"/>
                  </a:cubicBezTo>
                  <a:cubicBezTo>
                    <a:pt x="1503806" y="1416975"/>
                    <a:pt x="1410202" y="1373733"/>
                    <a:pt x="1353671" y="1295111"/>
                  </a:cubicBezTo>
                  <a:cubicBezTo>
                    <a:pt x="1353579" y="1294995"/>
                    <a:pt x="1353409" y="1294977"/>
                    <a:pt x="1353293" y="1295069"/>
                  </a:cubicBezTo>
                  <a:cubicBezTo>
                    <a:pt x="1353236" y="1295117"/>
                    <a:pt x="1353200" y="1295185"/>
                    <a:pt x="1353194" y="1295260"/>
                  </a:cubicBezTo>
                  <a:cubicBezTo>
                    <a:pt x="1338537" y="1450237"/>
                    <a:pt x="1201023" y="1563990"/>
                    <a:pt x="1046046" y="1549334"/>
                  </a:cubicBezTo>
                  <a:cubicBezTo>
                    <a:pt x="901494" y="1535664"/>
                    <a:pt x="790979" y="1414423"/>
                    <a:pt x="790720" y="1269227"/>
                  </a:cubicBezTo>
                  <a:cubicBezTo>
                    <a:pt x="790696" y="1259076"/>
                    <a:pt x="791597" y="1248946"/>
                    <a:pt x="793404" y="1238959"/>
                  </a:cubicBezTo>
                  <a:cubicBezTo>
                    <a:pt x="793469" y="1238842"/>
                    <a:pt x="793431" y="1238696"/>
                    <a:pt x="793314" y="1238631"/>
                  </a:cubicBezTo>
                  <a:cubicBezTo>
                    <a:pt x="793198" y="1238565"/>
                    <a:pt x="793052" y="1238604"/>
                    <a:pt x="792986" y="1238720"/>
                  </a:cubicBezTo>
                  <a:cubicBezTo>
                    <a:pt x="671029" y="1333302"/>
                    <a:pt x="495491" y="1311109"/>
                    <a:pt x="400909" y="1189153"/>
                  </a:cubicBezTo>
                  <a:cubicBezTo>
                    <a:pt x="368435" y="1147282"/>
                    <a:pt x="348536" y="1097040"/>
                    <a:pt x="343532" y="1044291"/>
                  </a:cubicBezTo>
                  <a:lnTo>
                    <a:pt x="340699" y="1044291"/>
                  </a:lnTo>
                  <a:cubicBezTo>
                    <a:pt x="185328" y="1044064"/>
                    <a:pt x="59554" y="917929"/>
                    <a:pt x="59781" y="762555"/>
                  </a:cubicBezTo>
                  <a:cubicBezTo>
                    <a:pt x="60004" y="608932"/>
                    <a:pt x="183423" y="483892"/>
                    <a:pt x="337031" y="481667"/>
                  </a:cubicBezTo>
                  <a:cubicBezTo>
                    <a:pt x="359924" y="481351"/>
                    <a:pt x="382758" y="484142"/>
                    <a:pt x="404902" y="489957"/>
                  </a:cubicBezTo>
                  <a:cubicBezTo>
                    <a:pt x="405078" y="489993"/>
                    <a:pt x="405254" y="489880"/>
                    <a:pt x="405290" y="489704"/>
                  </a:cubicBezTo>
                  <a:cubicBezTo>
                    <a:pt x="405299" y="489659"/>
                    <a:pt x="405299" y="489614"/>
                    <a:pt x="405290" y="489570"/>
                  </a:cubicBezTo>
                  <a:cubicBezTo>
                    <a:pt x="400304" y="470529"/>
                    <a:pt x="397534" y="450976"/>
                    <a:pt x="397030" y="431300"/>
                  </a:cubicBezTo>
                  <a:cubicBezTo>
                    <a:pt x="393260" y="276535"/>
                    <a:pt x="515668" y="148015"/>
                    <a:pt x="670436" y="144245"/>
                  </a:cubicBezTo>
                  <a:cubicBezTo>
                    <a:pt x="767099" y="141892"/>
                    <a:pt x="858150" y="189525"/>
                    <a:pt x="911344" y="270270"/>
                  </a:cubicBezTo>
                  <a:cubicBezTo>
                    <a:pt x="911412" y="270401"/>
                    <a:pt x="911574" y="270455"/>
                    <a:pt x="911705" y="270386"/>
                  </a:cubicBezTo>
                  <a:cubicBezTo>
                    <a:pt x="911755" y="270359"/>
                    <a:pt x="911794" y="270320"/>
                    <a:pt x="911821" y="270270"/>
                  </a:cubicBezTo>
                  <a:cubicBezTo>
                    <a:pt x="945491" y="147054"/>
                    <a:pt x="1056776" y="61097"/>
                    <a:pt x="1184500" y="59647"/>
                  </a:cubicBezTo>
                  <a:moveTo>
                    <a:pt x="1184500" y="6"/>
                  </a:moveTo>
                  <a:cubicBezTo>
                    <a:pt x="1066190" y="809"/>
                    <a:pt x="956620" y="62439"/>
                    <a:pt x="894495" y="163125"/>
                  </a:cubicBezTo>
                  <a:cubicBezTo>
                    <a:pt x="833858" y="112358"/>
                    <a:pt x="757321" y="84494"/>
                    <a:pt x="678237" y="84398"/>
                  </a:cubicBezTo>
                  <a:cubicBezTo>
                    <a:pt x="491331" y="84631"/>
                    <a:pt x="339369" y="235132"/>
                    <a:pt x="337329" y="422026"/>
                  </a:cubicBezTo>
                  <a:cubicBezTo>
                    <a:pt x="149013" y="424051"/>
                    <a:pt x="-2006" y="578354"/>
                    <a:pt x="20" y="766674"/>
                  </a:cubicBezTo>
                  <a:cubicBezTo>
                    <a:pt x="1831" y="935016"/>
                    <a:pt x="126227" y="1076843"/>
                    <a:pt x="292897" y="1100592"/>
                  </a:cubicBezTo>
                  <a:cubicBezTo>
                    <a:pt x="338403" y="1282151"/>
                    <a:pt x="522476" y="1392442"/>
                    <a:pt x="704035" y="1346936"/>
                  </a:cubicBezTo>
                  <a:cubicBezTo>
                    <a:pt x="715447" y="1344076"/>
                    <a:pt x="726704" y="1340623"/>
                    <a:pt x="737759" y="1336591"/>
                  </a:cubicBezTo>
                  <a:cubicBezTo>
                    <a:pt x="775163" y="1521436"/>
                    <a:pt x="955332" y="1640960"/>
                    <a:pt x="1140175" y="1603556"/>
                  </a:cubicBezTo>
                  <a:cubicBezTo>
                    <a:pt x="1248199" y="1581698"/>
                    <a:pt x="1339033" y="1509043"/>
                    <a:pt x="1384088" y="1408458"/>
                  </a:cubicBezTo>
                  <a:cubicBezTo>
                    <a:pt x="1440855" y="1448585"/>
                    <a:pt x="1508735" y="1469978"/>
                    <a:pt x="1578250" y="1469650"/>
                  </a:cubicBezTo>
                  <a:cubicBezTo>
                    <a:pt x="1745665" y="1469447"/>
                    <a:pt x="1888237" y="1347878"/>
                    <a:pt x="1914893" y="1182598"/>
                  </a:cubicBezTo>
                  <a:cubicBezTo>
                    <a:pt x="1933710" y="1186335"/>
                    <a:pt x="1952846" y="1188252"/>
                    <a:pt x="1972029" y="1188324"/>
                  </a:cubicBezTo>
                  <a:cubicBezTo>
                    <a:pt x="2160340" y="1187760"/>
                    <a:pt x="2312538" y="1034647"/>
                    <a:pt x="2311974" y="846336"/>
                  </a:cubicBezTo>
                  <a:cubicBezTo>
                    <a:pt x="2311414" y="660137"/>
                    <a:pt x="2161583" y="508816"/>
                    <a:pt x="1975399" y="506418"/>
                  </a:cubicBezTo>
                  <a:cubicBezTo>
                    <a:pt x="1973359" y="319536"/>
                    <a:pt x="1821415" y="169041"/>
                    <a:pt x="1634521" y="168790"/>
                  </a:cubicBezTo>
                  <a:cubicBezTo>
                    <a:pt x="1586391" y="168871"/>
                    <a:pt x="1538797" y="178935"/>
                    <a:pt x="1494752" y="198343"/>
                  </a:cubicBezTo>
                  <a:cubicBezTo>
                    <a:pt x="1439468" y="76857"/>
                    <a:pt x="1317970" y="-814"/>
                    <a:pt x="1184500" y="6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9684972-8930-4A18-9CB3-4F0923C83E01}"/>
                </a:ext>
              </a:extLst>
            </p:cNvPr>
            <p:cNvSpPr/>
            <p:nvPr/>
          </p:nvSpPr>
          <p:spPr>
            <a:xfrm>
              <a:off x="2206341" y="4616401"/>
              <a:ext cx="357846" cy="357845"/>
            </a:xfrm>
            <a:custGeom>
              <a:avLst/>
              <a:gdLst>
                <a:gd name="connsiteX0" fmla="*/ 178923 w 357846"/>
                <a:gd name="connsiteY0" fmla="*/ 59641 h 357845"/>
                <a:gd name="connsiteX1" fmla="*/ 298205 w 357846"/>
                <a:gd name="connsiteY1" fmla="*/ 178923 h 357845"/>
                <a:gd name="connsiteX2" fmla="*/ 178923 w 357846"/>
                <a:gd name="connsiteY2" fmla="*/ 298205 h 357845"/>
                <a:gd name="connsiteX3" fmla="*/ 59641 w 357846"/>
                <a:gd name="connsiteY3" fmla="*/ 178923 h 357845"/>
                <a:gd name="connsiteX4" fmla="*/ 178923 w 357846"/>
                <a:gd name="connsiteY4" fmla="*/ 59641 h 357845"/>
                <a:gd name="connsiteX5" fmla="*/ 178923 w 357846"/>
                <a:gd name="connsiteY5" fmla="*/ 0 h 357845"/>
                <a:gd name="connsiteX6" fmla="*/ 0 w 357846"/>
                <a:gd name="connsiteY6" fmla="*/ 178923 h 357845"/>
                <a:gd name="connsiteX7" fmla="*/ 178923 w 357846"/>
                <a:gd name="connsiteY7" fmla="*/ 357846 h 357845"/>
                <a:gd name="connsiteX8" fmla="*/ 357846 w 357846"/>
                <a:gd name="connsiteY8" fmla="*/ 178923 h 357845"/>
                <a:gd name="connsiteX9" fmla="*/ 178923 w 357846"/>
                <a:gd name="connsiteY9" fmla="*/ 0 h 35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846" h="357845">
                  <a:moveTo>
                    <a:pt x="178923" y="59641"/>
                  </a:moveTo>
                  <a:cubicBezTo>
                    <a:pt x="244799" y="59641"/>
                    <a:pt x="298205" y="113046"/>
                    <a:pt x="298205" y="178923"/>
                  </a:cubicBezTo>
                  <a:cubicBezTo>
                    <a:pt x="298205" y="244799"/>
                    <a:pt x="244799" y="298205"/>
                    <a:pt x="178923" y="298205"/>
                  </a:cubicBezTo>
                  <a:cubicBezTo>
                    <a:pt x="113047" y="298205"/>
                    <a:pt x="59641" y="244799"/>
                    <a:pt x="59641" y="178923"/>
                  </a:cubicBezTo>
                  <a:cubicBezTo>
                    <a:pt x="59739" y="113085"/>
                    <a:pt x="113085" y="59739"/>
                    <a:pt x="178923" y="59641"/>
                  </a:cubicBezTo>
                  <a:moveTo>
                    <a:pt x="178923" y="0"/>
                  </a:moveTo>
                  <a:cubicBezTo>
                    <a:pt x="80107" y="0"/>
                    <a:pt x="0" y="80107"/>
                    <a:pt x="0" y="178923"/>
                  </a:cubicBezTo>
                  <a:cubicBezTo>
                    <a:pt x="0" y="277739"/>
                    <a:pt x="80107" y="357846"/>
                    <a:pt x="178923" y="357846"/>
                  </a:cubicBezTo>
                  <a:cubicBezTo>
                    <a:pt x="277739" y="357846"/>
                    <a:pt x="357846" y="277739"/>
                    <a:pt x="357846" y="178923"/>
                  </a:cubicBezTo>
                  <a:cubicBezTo>
                    <a:pt x="357846" y="80107"/>
                    <a:pt x="277739" y="0"/>
                    <a:pt x="178923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760683-6C66-4398-8306-97F91C1A68B3}"/>
                </a:ext>
              </a:extLst>
            </p:cNvPr>
            <p:cNvSpPr/>
            <p:nvPr/>
          </p:nvSpPr>
          <p:spPr>
            <a:xfrm>
              <a:off x="1893226" y="4974336"/>
              <a:ext cx="268384" cy="268384"/>
            </a:xfrm>
            <a:custGeom>
              <a:avLst/>
              <a:gdLst>
                <a:gd name="connsiteX0" fmla="*/ 134192 w 268384"/>
                <a:gd name="connsiteY0" fmla="*/ 59641 h 268384"/>
                <a:gd name="connsiteX1" fmla="*/ 208744 w 268384"/>
                <a:gd name="connsiteY1" fmla="*/ 134192 h 268384"/>
                <a:gd name="connsiteX2" fmla="*/ 134192 w 268384"/>
                <a:gd name="connsiteY2" fmla="*/ 208744 h 268384"/>
                <a:gd name="connsiteX3" fmla="*/ 59641 w 268384"/>
                <a:gd name="connsiteY3" fmla="*/ 134192 h 268384"/>
                <a:gd name="connsiteX4" fmla="*/ 134192 w 268384"/>
                <a:gd name="connsiteY4" fmla="*/ 59641 h 268384"/>
                <a:gd name="connsiteX5" fmla="*/ 134192 w 268384"/>
                <a:gd name="connsiteY5" fmla="*/ 0 h 268384"/>
                <a:gd name="connsiteX6" fmla="*/ 0 w 268384"/>
                <a:gd name="connsiteY6" fmla="*/ 134192 h 268384"/>
                <a:gd name="connsiteX7" fmla="*/ 134192 w 268384"/>
                <a:gd name="connsiteY7" fmla="*/ 268385 h 268384"/>
                <a:gd name="connsiteX8" fmla="*/ 268385 w 268384"/>
                <a:gd name="connsiteY8" fmla="*/ 134192 h 268384"/>
                <a:gd name="connsiteX9" fmla="*/ 134192 w 268384"/>
                <a:gd name="connsiteY9" fmla="*/ 0 h 26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384" h="268384">
                  <a:moveTo>
                    <a:pt x="134192" y="59641"/>
                  </a:moveTo>
                  <a:cubicBezTo>
                    <a:pt x="175365" y="59641"/>
                    <a:pt x="208744" y="93019"/>
                    <a:pt x="208744" y="134192"/>
                  </a:cubicBezTo>
                  <a:cubicBezTo>
                    <a:pt x="208744" y="175365"/>
                    <a:pt x="175365" y="208744"/>
                    <a:pt x="134192" y="208744"/>
                  </a:cubicBezTo>
                  <a:cubicBezTo>
                    <a:pt x="93019" y="208744"/>
                    <a:pt x="59641" y="175365"/>
                    <a:pt x="59641" y="134192"/>
                  </a:cubicBezTo>
                  <a:cubicBezTo>
                    <a:pt x="59641" y="93019"/>
                    <a:pt x="93019" y="59641"/>
                    <a:pt x="134192" y="59641"/>
                  </a:cubicBezTo>
                  <a:moveTo>
                    <a:pt x="134192" y="0"/>
                  </a:moveTo>
                  <a:cubicBezTo>
                    <a:pt x="60079" y="0"/>
                    <a:pt x="0" y="60079"/>
                    <a:pt x="0" y="134192"/>
                  </a:cubicBezTo>
                  <a:cubicBezTo>
                    <a:pt x="0" y="208305"/>
                    <a:pt x="60079" y="268385"/>
                    <a:pt x="134192" y="268385"/>
                  </a:cubicBezTo>
                  <a:cubicBezTo>
                    <a:pt x="208305" y="268385"/>
                    <a:pt x="268385" y="208305"/>
                    <a:pt x="268385" y="134192"/>
                  </a:cubicBezTo>
                  <a:cubicBezTo>
                    <a:pt x="268385" y="60079"/>
                    <a:pt x="208305" y="0"/>
                    <a:pt x="134192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2" name="Graphic 31" descr="Internet with solid fill">
            <a:extLst>
              <a:ext uri="{FF2B5EF4-FFF2-40B4-BE49-F238E27FC236}">
                <a16:creationId xmlns:a16="http://schemas.microsoft.com/office/drawing/2014/main" id="{23D1D35D-EF71-467E-A04A-A4677E9520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40600" y="5040512"/>
            <a:ext cx="914400" cy="914400"/>
          </a:xfrm>
          <a:prstGeom prst="rect">
            <a:avLst/>
          </a:prstGeom>
        </p:spPr>
      </p:pic>
      <p:pic>
        <p:nvPicPr>
          <p:cNvPr id="37" name="Graphic 36" descr="Beetle with solid fill">
            <a:extLst>
              <a:ext uri="{FF2B5EF4-FFF2-40B4-BE49-F238E27FC236}">
                <a16:creationId xmlns:a16="http://schemas.microsoft.com/office/drawing/2014/main" id="{A60DFEA9-911C-4ECB-A781-BFA2F3C678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76339" y="3996731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7BC1E9E-49D3-4682-A116-D5AF690A98B9}"/>
              </a:ext>
            </a:extLst>
          </p:cNvPr>
          <p:cNvSpPr txBox="1"/>
          <p:nvPr/>
        </p:nvSpPr>
        <p:spPr>
          <a:xfrm>
            <a:off x="5497589" y="3849853"/>
            <a:ext cx="258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Abadi Extra Light" panose="020B0204020104020204" pitchFamily="34" charset="0"/>
              </a:rPr>
              <a:t>Bytecode publication on chain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0" name="Graphic 39" descr="Back with solid fill">
            <a:extLst>
              <a:ext uri="{FF2B5EF4-FFF2-40B4-BE49-F238E27FC236}">
                <a16:creationId xmlns:a16="http://schemas.microsoft.com/office/drawing/2014/main" id="{57CA60A4-43FA-43EB-A197-6C27341DD6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15846" y="3668912"/>
            <a:ext cx="914400" cy="914400"/>
          </a:xfrm>
          <a:prstGeom prst="rect">
            <a:avLst/>
          </a:prstGeom>
        </p:spPr>
      </p:pic>
      <p:pic>
        <p:nvPicPr>
          <p:cNvPr id="43" name="Graphic 42" descr="Binary with solid fill">
            <a:extLst>
              <a:ext uri="{FF2B5EF4-FFF2-40B4-BE49-F238E27FC236}">
                <a16:creationId xmlns:a16="http://schemas.microsoft.com/office/drawing/2014/main" id="{E6EE2666-81E6-4F72-AE56-E4DA9E532C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72745" y="4126112"/>
            <a:ext cx="914400" cy="914400"/>
          </a:xfrm>
          <a:prstGeom prst="rect">
            <a:avLst/>
          </a:prstGeom>
        </p:spPr>
      </p:pic>
      <p:pic>
        <p:nvPicPr>
          <p:cNvPr id="47" name="Graphic 46" descr="Back with solid fill">
            <a:extLst>
              <a:ext uri="{FF2B5EF4-FFF2-40B4-BE49-F238E27FC236}">
                <a16:creationId xmlns:a16="http://schemas.microsoft.com/office/drawing/2014/main" id="{8B21F4B6-6EA2-46A7-8FFB-5E00B0125E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7556672" y="4911131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E64105A-97A5-49F5-A6F7-13FCF4B7DF2A}"/>
              </a:ext>
            </a:extLst>
          </p:cNvPr>
          <p:cNvSpPr txBox="1"/>
          <p:nvPr/>
        </p:nvSpPr>
        <p:spPr>
          <a:xfrm>
            <a:off x="8322410" y="5927066"/>
            <a:ext cx="218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Abadi Extra Light" panose="020B0204020104020204" pitchFamily="34" charset="0"/>
              </a:rPr>
              <a:t>Smart contract execution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9" name="Graphic 48" descr="Back with solid fill">
            <a:extLst>
              <a:ext uri="{FF2B5EF4-FFF2-40B4-BE49-F238E27FC236}">
                <a16:creationId xmlns:a16="http://schemas.microsoft.com/office/drawing/2014/main" id="{59BF22E7-2107-487E-A9AB-483B9648C9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9916366" y="4961898"/>
            <a:ext cx="914400" cy="914400"/>
          </a:xfrm>
          <a:prstGeom prst="rect">
            <a:avLst/>
          </a:prstGeom>
        </p:spPr>
      </p:pic>
      <p:pic>
        <p:nvPicPr>
          <p:cNvPr id="50" name="Graphic 49" descr="Back with solid fill">
            <a:extLst>
              <a:ext uri="{FF2B5EF4-FFF2-40B4-BE49-F238E27FC236}">
                <a16:creationId xmlns:a16="http://schemas.microsoft.com/office/drawing/2014/main" id="{9655817B-A735-4502-A43F-9111C05DB4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77268" y="3134015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10BA692-4096-4D66-992C-8798CE00FBB3}"/>
              </a:ext>
            </a:extLst>
          </p:cNvPr>
          <p:cNvSpPr txBox="1"/>
          <p:nvPr/>
        </p:nvSpPr>
        <p:spPr>
          <a:xfrm>
            <a:off x="5248939" y="2426253"/>
            <a:ext cx="644426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At run-time, everything can be passed to p, not just a Person instance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CA04CD-CD94-4F67-BC5D-F226341CCAD0}"/>
              </a:ext>
            </a:extLst>
          </p:cNvPr>
          <p:cNvSpPr txBox="1"/>
          <p:nvPr/>
        </p:nvSpPr>
        <p:spPr>
          <a:xfrm>
            <a:off x="2561342" y="5252943"/>
            <a:ext cx="4633617" cy="7745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tabLst/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The compiler cannot enforce strong.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tabLst/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Values are unboxed are just numerical addresses.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5724BD-6B16-473D-A60F-F86380AF0CEF}"/>
              </a:ext>
            </a:extLst>
          </p:cNvPr>
          <p:cNvGrpSpPr/>
          <p:nvPr/>
        </p:nvGrpSpPr>
        <p:grpSpPr>
          <a:xfrm>
            <a:off x="2458255" y="3624714"/>
            <a:ext cx="6658747" cy="958598"/>
            <a:chOff x="2128416" y="4618374"/>
            <a:chExt cx="6658747" cy="9585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692DA0-45AF-4DEF-B05A-CC36370F133F}"/>
                </a:ext>
              </a:extLst>
            </p:cNvPr>
            <p:cNvSpPr txBox="1"/>
            <p:nvPr/>
          </p:nvSpPr>
          <p:spPr>
            <a:xfrm>
              <a:off x="2128416" y="4618374"/>
              <a:ext cx="6658747" cy="958598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3DC410-CE43-41EE-9D28-4D3BD18F9065}"/>
                </a:ext>
              </a:extLst>
            </p:cNvPr>
            <p:cNvSpPr txBox="1"/>
            <p:nvPr/>
          </p:nvSpPr>
          <p:spPr>
            <a:xfrm>
              <a:off x="2948084" y="4673890"/>
              <a:ext cx="5793174" cy="8309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badi Extra Light" panose="020B0204020104020204" pitchFamily="34" charset="0"/>
                </a:rPr>
                <a:t>In Solidity it is discouraged to call methods of </a:t>
              </a:r>
              <a:br>
                <a:rPr lang="en-US" sz="2400" dirty="0">
                  <a:latin typeface="Abadi Extra Light" panose="020B0204020104020204" pitchFamily="34" charset="0"/>
                </a:rPr>
              </a:br>
              <a:r>
                <a:rPr lang="en-US" sz="2400" dirty="0">
                  <a:latin typeface="Abadi Extra Light" panose="020B0204020104020204" pitchFamily="34" charset="0"/>
                </a:rPr>
                <a:t>parameters passed to another method.</a:t>
              </a:r>
            </a:p>
          </p:txBody>
        </p:sp>
        <p:pic>
          <p:nvPicPr>
            <p:cNvPr id="9" name="Graphic 8" descr="Warning outline">
              <a:extLst>
                <a:ext uri="{FF2B5EF4-FFF2-40B4-BE49-F238E27FC236}">
                  <a16:creationId xmlns:a16="http://schemas.microsoft.com/office/drawing/2014/main" id="{ADA2F2B4-5105-497C-8836-892ACD1AC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171341" y="4656610"/>
              <a:ext cx="826860" cy="826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64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4E90-5447-4691-9557-14C35F92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7681-2ADE-4633-8BF6-7F6F7A57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654252"/>
            <a:ext cx="8761412" cy="1920374"/>
          </a:xfrm>
        </p:spPr>
        <p:txBody>
          <a:bodyPr/>
          <a:lstStyle/>
          <a:p>
            <a:r>
              <a:rPr lang="en-US" dirty="0"/>
              <a:t>Generics allows to personalize the behavior of smart contracts and partially overcome their inherent incompleteness.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4983E-641C-4A48-B86A-6AB4BB68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2D36-201E-4635-8155-BB33F448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BCCA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41EF-451E-47CB-9629-B7AD4910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398-9E7F-2549-92D3-1827FD12A11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8D638-9EC6-41FE-A9A8-CCE4D32F7509}"/>
              </a:ext>
            </a:extLst>
          </p:cNvPr>
          <p:cNvSpPr txBox="1"/>
          <p:nvPr/>
        </p:nvSpPr>
        <p:spPr>
          <a:xfrm>
            <a:off x="1227221" y="2888691"/>
            <a:ext cx="868914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Solidity misses many modern language feature, like </a:t>
            </a:r>
            <a:r>
              <a:rPr lang="en-US" b="1" dirty="0">
                <a:latin typeface="Abadi Extra Light" panose="020B0204020104020204" pitchFamily="34" charset="0"/>
              </a:rPr>
              <a:t>generics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672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{89A795A1-32D0-6549-82AC-EA6DFF9AF8CD}tf10001076</Template>
  <TotalTime>391</TotalTime>
  <Words>1682</Words>
  <Application>Microsoft Office PowerPoint</Application>
  <PresentationFormat>Widescreen</PresentationFormat>
  <Paragraphs>238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Abadi Extra Light</vt:lpstr>
      <vt:lpstr>Arial</vt:lpstr>
      <vt:lpstr>Calibri</vt:lpstr>
      <vt:lpstr>Century Gothic</vt:lpstr>
      <vt:lpstr>Wingdings 3</vt:lpstr>
      <vt:lpstr>Ion Boardroom</vt:lpstr>
      <vt:lpstr>Power and Pitfalls of  Generic Smart Contracts</vt:lpstr>
      <vt:lpstr>Outline</vt:lpstr>
      <vt:lpstr>Blockchain-based smart contracts</vt:lpstr>
      <vt:lpstr>Languages for Smart Contracts</vt:lpstr>
      <vt:lpstr>Languages for Smart Contracts</vt:lpstr>
      <vt:lpstr>Solidity limitations</vt:lpstr>
      <vt:lpstr>Solidity limitations</vt:lpstr>
      <vt:lpstr>Solidity limitations</vt:lpstr>
      <vt:lpstr>Solidity limitations</vt:lpstr>
      <vt:lpstr>Languages for Smart Contracts</vt:lpstr>
      <vt:lpstr>Languages for Smart Contracts</vt:lpstr>
      <vt:lpstr>Languages for Smart Contracts</vt:lpstr>
      <vt:lpstr>Java Generics</vt:lpstr>
      <vt:lpstr>Java Generics</vt:lpstr>
      <vt:lpstr>Paper contribution</vt:lpstr>
      <vt:lpstr>Example: Shared Entities</vt:lpstr>
      <vt:lpstr>Example: Shared Entities</vt:lpstr>
      <vt:lpstr>Example: Shared Entities</vt:lpstr>
      <vt:lpstr>Example: Shared Entities – Problem </vt:lpstr>
      <vt:lpstr>Example: Shared Entities – Problem</vt:lpstr>
      <vt:lpstr>Example: Shared Entities – Problem</vt:lpstr>
      <vt:lpstr>Example: Shared Entities – Solution </vt:lpstr>
      <vt:lpstr>Example: Shared Entities – Solution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Pitfalls of Generic Smart Contracts</dc:title>
  <dc:creator>Sara Migliorini</dc:creator>
  <cp:lastModifiedBy>Sara Migliorini</cp:lastModifiedBy>
  <cp:revision>15</cp:revision>
  <dcterms:created xsi:type="dcterms:W3CDTF">2021-11-10T15:16:51Z</dcterms:created>
  <dcterms:modified xsi:type="dcterms:W3CDTF">2021-11-11T13:53:02Z</dcterms:modified>
</cp:coreProperties>
</file>