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64" r:id="rId8"/>
    <p:sldId id="263"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F8B70-1CD0-1EC9-4577-1ECC75AD403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A9A0A4-9079-3EB2-D050-84BDB0781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D4B8B12-FA3B-9C90-0150-BEC0F92A1F3A}"/>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DC00CC8C-BCF7-88F2-9DED-367E7B3BF0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2299D8-3155-7B00-BAF4-6C2CEE0056BA}"/>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47587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93411-7B99-130F-0196-66CD2BFADB0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2715DF-E3EA-2D41-47D2-9576428CBB7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3AEF01-BCAF-C5B7-8A47-4F62D3CFEDAE}"/>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36CC5EEF-ACD3-F210-20D8-9932E011D4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F9BACF-1AA5-B8A7-9769-316972AC7FF7}"/>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46782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A129A6-EDA5-112D-89A1-59A460C58DF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501490F-A5D4-0B78-FD83-2430170C230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E624E4-BECB-2D61-DE3B-B8B731B12155}"/>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B6AB985B-8F7C-5EA0-EE4A-5AD8942D4B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6164B5-3C88-3B70-343D-535FD1097A97}"/>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18664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9D982-7B65-657B-F152-4548911C13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557BAA7-DBB5-0593-5D36-C50D0C66980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EA2E064-10A8-0003-B85D-95A304771DB6}"/>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7DA6FE19-BB62-BFF9-D161-35337E669A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65E404-6B5A-ACF4-717C-019D43AAF2FC}"/>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07482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CB3AA-3515-1953-B88B-203F38FB776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59B9C7C-9C54-D1DA-D635-45BBC78F8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B103DDB-DED8-1625-D9ED-2AF2A5B6CF05}"/>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83806AE4-F845-AAD9-3095-6C8E3C5E73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4FA57E-181C-A821-659A-DA092DBB6796}"/>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266084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43E53-952E-D9B5-9940-E994BAEA14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0528EC-17C2-E47D-C636-070A7E0B55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E5256-A5F6-C6D8-6DAE-18E7231A164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D1E895-3027-0353-4C8B-C55C90E83819}"/>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A51F2526-E31B-115F-4406-72FF9D442A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0FC5019-98AE-75E4-4B44-08B368D73282}"/>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82222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15B6-986E-71A3-3A03-379C003E662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F832C30-D4D6-E2E9-F808-DC45555ED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0A756DC-52AF-BAD5-7E48-BBCA88D5510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B5C9141-0B95-546A-F534-100B5E133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14C9D5B-5C29-7FC2-EBEE-743736E8E04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69AB43-9641-8805-B67B-DBD6A975B1BC}"/>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8" name="Espace réservé du pied de page 7">
            <a:extLst>
              <a:ext uri="{FF2B5EF4-FFF2-40B4-BE49-F238E27FC236}">
                <a16:creationId xmlns:a16="http://schemas.microsoft.com/office/drawing/2014/main" id="{0E56AD79-2DEC-1513-7796-2CB4D0AB125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CCBB3AC-3469-9947-5A17-0B288C135209}"/>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95514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2283D-42BF-D6CB-313B-73E63B14A7D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92F5ABE-DFEB-C4D6-E672-4E49F61CE042}"/>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4" name="Espace réservé du pied de page 3">
            <a:extLst>
              <a:ext uri="{FF2B5EF4-FFF2-40B4-BE49-F238E27FC236}">
                <a16:creationId xmlns:a16="http://schemas.microsoft.com/office/drawing/2014/main" id="{3D3BAF30-0EA8-3AD1-D59E-00C10DF8D5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F78E960-9DB1-72A4-73BC-ED8A295A58C5}"/>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50216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A1FCDAF-F9D7-50B1-973D-2D5104C15FF5}"/>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3" name="Espace réservé du pied de page 2">
            <a:extLst>
              <a:ext uri="{FF2B5EF4-FFF2-40B4-BE49-F238E27FC236}">
                <a16:creationId xmlns:a16="http://schemas.microsoft.com/office/drawing/2014/main" id="{B1B4BCF1-D356-AC54-CCA2-92D00451BCC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984336-1212-3C49-A665-EAAE290E8B5C}"/>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6180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D4F4E-B30A-8117-21AE-2FA8001440C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0459E7-BF89-3107-6162-A4EFDAAE4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100BCC7-DD3D-D86C-2FC5-72C240321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15EA-744E-F9D3-250D-707F24AE79A8}"/>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AF5BE31F-A982-B8EB-FE29-8E5CF8B454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C06C71-971A-1799-E648-63DE2DDBFD20}"/>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83897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87B9D-ECD1-C11D-FC68-AB1F02AE17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A586303-B227-90F2-E990-0A130595E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A8C6BB4-78F6-4821-BC49-2F73BD5CA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5DF29B-6E36-557C-CF50-A67E6C6DC1D1}"/>
              </a:ext>
            </a:extLst>
          </p:cNvPr>
          <p:cNvSpPr>
            <a:spLocks noGrp="1"/>
          </p:cNvSpPr>
          <p:nvPr>
            <p:ph type="dt" sz="half" idx="10"/>
          </p:nvPr>
        </p:nvSpPr>
        <p:spPr/>
        <p:txBody>
          <a:bodyPr/>
          <a:lstStyle/>
          <a:p>
            <a:fld id="{578037B1-EAA9-4C07-85F8-8143634F6E0F}"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F69F0C89-134C-D6B0-E004-C5E9D5A23A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5611109-77B3-5EB5-CB9D-5F9A0530A2FB}"/>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2791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4B734CA-9E8C-49D0-1BF0-E10945C64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05A785E-1A60-1915-6DBD-F93CDCEA0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8957B5-3706-5432-2BFA-5EF84B699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037B1-EAA9-4C07-85F8-8143634F6E0F}"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358CA5D3-48CD-BA38-68D2-B1C0C5287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8A64B80-2CA7-3A99-9B96-FFF15BFDD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9E81A-7A74-467B-829B-80550381B1A6}" type="slidenum">
              <a:rPr lang="fr-FR" smtClean="0"/>
              <a:t>‹N°›</a:t>
            </a:fld>
            <a:endParaRPr lang="fr-FR"/>
          </a:p>
        </p:txBody>
      </p:sp>
    </p:spTree>
    <p:extLst>
      <p:ext uri="{BB962C8B-B14F-4D97-AF65-F5344CB8AC3E}">
        <p14:creationId xmlns:p14="http://schemas.microsoft.com/office/powerpoint/2010/main" val="317446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rangecyberdefense.com/fr/insights/blog/malware-polymorphe-genere-par-ia-a-quoi-faut-il-sattendre-dans-les-prochains-moi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atribune.fr/partenaires/latribunebusiness/latribunebusiness-tv/cybersecurite-quand-l-ia-detecte-et-stoppe-les-intrusions-reseau-947053.html" TargetMode="External"/><Relationship Id="rId2" Type="http://schemas.openxmlformats.org/officeDocument/2006/relationships/hyperlink" Target="https://www.orangecyberdefense.com/fr/insights/blog/malware-polymorphe-genere-par-ia-a-quoi-faut-il-sattendre-dans-les-prochains-mois" TargetMode="External"/><Relationship Id="rId1" Type="http://schemas.openxmlformats.org/officeDocument/2006/relationships/slideLayout" Target="../slideLayouts/slideLayout2.xml"/><Relationship Id="rId4" Type="http://schemas.openxmlformats.org/officeDocument/2006/relationships/hyperlink" Target="https://www.orange.com/fr/groupe/nos-activites/cybersecuri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B49C4-26F5-C1AB-B865-5E14CB8F145A}"/>
              </a:ext>
            </a:extLst>
          </p:cNvPr>
          <p:cNvSpPr>
            <a:spLocks noGrp="1"/>
          </p:cNvSpPr>
          <p:nvPr>
            <p:ph type="ctrTitle"/>
          </p:nvPr>
        </p:nvSpPr>
        <p:spPr>
          <a:xfrm>
            <a:off x="1524000" y="2523958"/>
            <a:ext cx="9144000" cy="2387600"/>
          </a:xfrm>
        </p:spPr>
        <p:txBody>
          <a:bodyPr>
            <a:normAutofit fontScale="90000"/>
          </a:bodyPr>
          <a:lstStyle/>
          <a:p>
            <a:r>
              <a:rPr lang="fr-FR"/>
              <a:t>Veille Informatique</a:t>
            </a:r>
            <a:br>
              <a:rPr lang="fr-FR"/>
            </a:br>
            <a:br>
              <a:rPr lang="fr-FR"/>
            </a:br>
            <a:r>
              <a:rPr lang="fr-FR"/>
              <a:t>L’utilisation de l’IA dans la cybersécurité</a:t>
            </a:r>
          </a:p>
        </p:txBody>
      </p:sp>
    </p:spTree>
    <p:extLst>
      <p:ext uri="{BB962C8B-B14F-4D97-AF65-F5344CB8AC3E}">
        <p14:creationId xmlns:p14="http://schemas.microsoft.com/office/powerpoint/2010/main" val="288492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B0A45-7DD1-2851-05CD-A4E498E9036D}"/>
              </a:ext>
            </a:extLst>
          </p:cNvPr>
          <p:cNvSpPr>
            <a:spLocks noGrp="1"/>
          </p:cNvSpPr>
          <p:nvPr>
            <p:ph type="title"/>
          </p:nvPr>
        </p:nvSpPr>
        <p:spPr/>
        <p:txBody>
          <a:bodyPr/>
          <a:lstStyle/>
          <a:p>
            <a:r>
              <a:rPr lang="fr-FR" b="1"/>
              <a:t>Introduction :</a:t>
            </a:r>
            <a:endParaRPr lang="fr-FR"/>
          </a:p>
        </p:txBody>
      </p:sp>
      <p:sp>
        <p:nvSpPr>
          <p:cNvPr id="3" name="Espace réservé du contenu 2">
            <a:extLst>
              <a:ext uri="{FF2B5EF4-FFF2-40B4-BE49-F238E27FC236}">
                <a16:creationId xmlns:a16="http://schemas.microsoft.com/office/drawing/2014/main" id="{A3A70A64-E0E4-55ED-CFAE-9AD1D4E0FE10}"/>
              </a:ext>
            </a:extLst>
          </p:cNvPr>
          <p:cNvSpPr>
            <a:spLocks noGrp="1"/>
          </p:cNvSpPr>
          <p:nvPr>
            <p:ph idx="1"/>
          </p:nvPr>
        </p:nvSpPr>
        <p:spPr/>
        <p:txBody>
          <a:bodyPr/>
          <a:lstStyle/>
          <a:p>
            <a:pPr marL="0" indent="0">
              <a:buNone/>
            </a:pPr>
            <a:r>
              <a:rPr lang="fr-FR"/>
              <a:t>L'évolution rapide de l'intelligence artificielle (IA) a des implications notables sur le paysage de la cybersécurité. Cette veille se concentrera sur l’utilisation de  l’IA dans la cybersécurité .</a:t>
            </a:r>
          </a:p>
        </p:txBody>
      </p:sp>
    </p:spTree>
    <p:extLst>
      <p:ext uri="{BB962C8B-B14F-4D97-AF65-F5344CB8AC3E}">
        <p14:creationId xmlns:p14="http://schemas.microsoft.com/office/powerpoint/2010/main" val="178841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630A01-BF8D-46A8-6804-C97884CE4330}"/>
              </a:ext>
            </a:extLst>
          </p:cNvPr>
          <p:cNvSpPr>
            <a:spLocks noGrp="1"/>
          </p:cNvSpPr>
          <p:nvPr>
            <p:ph type="title"/>
          </p:nvPr>
        </p:nvSpPr>
        <p:spPr>
          <a:xfrm>
            <a:off x="793662" y="386930"/>
            <a:ext cx="10066122" cy="1298448"/>
          </a:xfrm>
        </p:spPr>
        <p:txBody>
          <a:bodyPr anchor="b">
            <a:normAutofit/>
          </a:bodyPr>
          <a:lstStyle/>
          <a:p>
            <a:r>
              <a:rPr lang="fr-FR"/>
              <a:t>L’intelligence artificiel utile pour la cybersécurité ?</a:t>
            </a:r>
          </a:p>
        </p:txBody>
      </p:sp>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F4DA312-C292-9E4F-4145-B98497529933}"/>
              </a:ext>
            </a:extLst>
          </p:cNvPr>
          <p:cNvSpPr>
            <a:spLocks noGrp="1"/>
          </p:cNvSpPr>
          <p:nvPr>
            <p:ph idx="1"/>
          </p:nvPr>
        </p:nvSpPr>
        <p:spPr>
          <a:xfrm>
            <a:off x="793661" y="2599509"/>
            <a:ext cx="4530898" cy="3639450"/>
          </a:xfrm>
        </p:spPr>
        <p:txBody>
          <a:bodyPr anchor="ctr">
            <a:normAutofit/>
          </a:bodyPr>
          <a:lstStyle/>
          <a:p>
            <a:r>
              <a:rPr lang="fr-FR" sz="1600" kern="100" dirty="0">
                <a:effectLst/>
                <a:latin typeface="Aptos" panose="020B0004020202020204" pitchFamily="34" charset="0"/>
                <a:ea typeface="Aptos" panose="020B0004020202020204" pitchFamily="34" charset="0"/>
                <a:cs typeface="Times New Roman" panose="02020603050405020304" pitchFamily="18" charset="0"/>
              </a:rPr>
              <a:t>L’intelligence artificielle (IA) permet de traiter un important volume de données et ce en continu 24h/24, 7j/7. Ainsi, elle peut détecter de nouveaux risques de sécurité</a:t>
            </a:r>
          </a:p>
          <a:p>
            <a:r>
              <a:rPr lang="fr-FR" sz="1600" kern="100" dirty="0">
                <a:effectLst/>
                <a:latin typeface="Aptos" panose="020B0004020202020204" pitchFamily="34" charset="0"/>
                <a:ea typeface="Aptos" panose="020B0004020202020204" pitchFamily="34" charset="0"/>
                <a:cs typeface="Times New Roman" panose="02020603050405020304" pitchFamily="18" charset="0"/>
              </a:rPr>
              <a:t>. L’intelligence artificielle décharge notamment l’humain de certaines tâches chronophages.</a:t>
            </a:r>
          </a:p>
          <a:p>
            <a:r>
              <a:rPr lang="fr-FR" sz="1600" kern="100" dirty="0">
                <a:effectLst/>
                <a:latin typeface="Aptos" panose="020B0004020202020204" pitchFamily="34" charset="0"/>
                <a:ea typeface="Aptos" panose="020B0004020202020204" pitchFamily="34" charset="0"/>
                <a:cs typeface="Times New Roman" panose="02020603050405020304" pitchFamily="18" charset="0"/>
              </a:rPr>
              <a:t> Rappelons que l’erreur du facteur humain est l’une des causes principales des risques en termes de cybersécurité (90% des incidents de cybersécurité). </a:t>
            </a:r>
          </a:p>
          <a:p>
            <a:r>
              <a:rPr lang="fr-FR" sz="1400" b="1" dirty="0"/>
              <a:t>Exemple : </a:t>
            </a:r>
            <a:r>
              <a:rPr lang="fr-FR" sz="1400" b="1" dirty="0">
                <a:solidFill>
                  <a:schemeClr val="accent2">
                    <a:lumMod val="75000"/>
                  </a:schemeClr>
                </a:solidFill>
              </a:rPr>
              <a:t>Sonde réseau  </a:t>
            </a:r>
            <a:r>
              <a:rPr lang="fr-FR" sz="1200" b="1" dirty="0" err="1">
                <a:solidFill>
                  <a:schemeClr val="accent2"/>
                </a:solidFill>
              </a:rPr>
              <a:t>Cybels</a:t>
            </a:r>
            <a:r>
              <a:rPr lang="fr-FR" sz="1200" b="1" dirty="0">
                <a:solidFill>
                  <a:schemeClr val="accent2"/>
                </a:solidFill>
              </a:rPr>
              <a:t> </a:t>
            </a:r>
            <a:r>
              <a:rPr lang="fr-FR" sz="1200" b="1" dirty="0" err="1">
                <a:solidFill>
                  <a:schemeClr val="accent2"/>
                </a:solidFill>
              </a:rPr>
              <a:t>Sensor</a:t>
            </a:r>
            <a:r>
              <a:rPr lang="fr-FR" sz="1200" b="1" dirty="0">
                <a:solidFill>
                  <a:schemeClr val="accent2"/>
                </a:solidFill>
              </a:rPr>
              <a:t> de </a:t>
            </a:r>
            <a:r>
              <a:rPr lang="fr-FR" sz="1200" b="1" dirty="0" err="1">
                <a:solidFill>
                  <a:schemeClr val="accent2"/>
                </a:solidFill>
              </a:rPr>
              <a:t>thales</a:t>
            </a:r>
            <a:r>
              <a:rPr lang="fr-FR" sz="1200" b="1" dirty="0">
                <a:solidFill>
                  <a:schemeClr val="accent2"/>
                </a:solidFill>
              </a:rPr>
              <a:t> </a:t>
            </a:r>
            <a:endParaRPr lang="fr-FR" sz="1800" b="1" dirty="0">
              <a:solidFill>
                <a:schemeClr val="accent2"/>
              </a:solidFill>
            </a:endParaRPr>
          </a:p>
          <a:p>
            <a:r>
              <a:rPr lang="fr-FR" sz="1600" dirty="0"/>
              <a:t>https://cyber.gouv.fr/sites/default/files/document_type/ANSSI-cible-CC-2023-07fr.pdf</a:t>
            </a:r>
          </a:p>
        </p:txBody>
      </p:sp>
      <p:pic>
        <p:nvPicPr>
          <p:cNvPr id="9" name="Image 8" descr="Une image contenant Police, logo, Graphique, symbole&#10;&#10;Description générée automatiquement">
            <a:extLst>
              <a:ext uri="{FF2B5EF4-FFF2-40B4-BE49-F238E27FC236}">
                <a16:creationId xmlns:a16="http://schemas.microsoft.com/office/drawing/2014/main" id="{59CDCFED-39B9-81E4-55B8-62B6FC2FC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046" y="2484255"/>
            <a:ext cx="5019248" cy="3714244"/>
          </a:xfrm>
          <a:prstGeom prst="rect">
            <a:avLst/>
          </a:prstGeom>
        </p:spPr>
      </p:pic>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0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7" descr="Script informatique sur un écran">
            <a:extLst>
              <a:ext uri="{FF2B5EF4-FFF2-40B4-BE49-F238E27FC236}">
                <a16:creationId xmlns:a16="http://schemas.microsoft.com/office/drawing/2014/main" id="{35642165-BDCA-350C-BF5A-49BB9C1A343E}"/>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6BA7B15C-C3E9-EABF-2FBC-7CD0FF67BCA1}"/>
              </a:ext>
            </a:extLst>
          </p:cNvPr>
          <p:cNvSpPr>
            <a:spLocks noGrp="1" noChangeArrowheads="1"/>
          </p:cNvSpPr>
          <p:nvPr>
            <p:ph type="title"/>
          </p:nvPr>
        </p:nvSpPr>
        <p:spPr bwMode="auto">
          <a:xfrm>
            <a:off x="761801" y="328512"/>
            <a:ext cx="4778387" cy="162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fr-FR" altLang="fr-FR" sz="4000" b="0" i="0" u="none" strike="noStrike" cap="none" normalizeH="0" baseline="0">
                <a:ln>
                  <a:noFill/>
                </a:ln>
                <a:effectLst/>
                <a:latin typeface="Arial" panose="020B0604020202020204" pitchFamily="34" charset="0"/>
              </a:rPr>
              <a:t>L’IA au service des cybercriminelle </a:t>
            </a:r>
          </a:p>
        </p:txBody>
      </p:sp>
      <p:sp>
        <p:nvSpPr>
          <p:cNvPr id="6" name="Espace réservé du contenu 5">
            <a:extLst>
              <a:ext uri="{FF2B5EF4-FFF2-40B4-BE49-F238E27FC236}">
                <a16:creationId xmlns:a16="http://schemas.microsoft.com/office/drawing/2014/main" id="{94DED60D-4ECF-366E-5D66-E7CBCCF9B5BE}"/>
              </a:ext>
            </a:extLst>
          </p:cNvPr>
          <p:cNvSpPr>
            <a:spLocks noGrp="1"/>
          </p:cNvSpPr>
          <p:nvPr>
            <p:ph idx="1"/>
          </p:nvPr>
        </p:nvSpPr>
        <p:spPr>
          <a:xfrm>
            <a:off x="506983" y="2980934"/>
            <a:ext cx="4659756" cy="3374137"/>
          </a:xfrm>
        </p:spPr>
        <p:txBody>
          <a:bodyPr anchor="ctr">
            <a:normAutofit fontScale="47500" lnSpcReduction="20000"/>
          </a:bodyPr>
          <a:lstStyle/>
          <a:p>
            <a:r>
              <a:rPr lang="fr-FR" sz="4200" kern="100">
                <a:effectLst/>
                <a:latin typeface="Aptos" panose="020B0004020202020204" pitchFamily="34" charset="0"/>
                <a:ea typeface="Aptos" panose="020B0004020202020204" pitchFamily="34" charset="0"/>
                <a:cs typeface="Times New Roman" panose="02020603050405020304" pitchFamily="18" charset="0"/>
              </a:rPr>
              <a:t>l’IA et aussi utiliser pour attaquer Désormais, plus besoin d’être un expert en codage et réseau, l’intelligence artificielle offre un réel avantage pour quiconque souhaite effectuer une cyberattaque.</a:t>
            </a:r>
          </a:p>
          <a:p>
            <a:r>
              <a:rPr lang="fr-FR" sz="4200"/>
              <a:t>Exemple : </a:t>
            </a:r>
            <a:r>
              <a:rPr lang="fr-FR" sz="3400" b="1" i="0">
                <a:solidFill>
                  <a:srgbClr val="F16E00"/>
                </a:solidFill>
                <a:effectLst/>
                <a:latin typeface="HelvNeueOrange"/>
              </a:rPr>
              <a:t>Worm GPT malware </a:t>
            </a:r>
            <a:r>
              <a:rPr lang="fr-FR" sz="3800" b="1" i="0">
                <a:solidFill>
                  <a:schemeClr val="accent2"/>
                </a:solidFill>
                <a:effectLst/>
                <a:latin typeface="HelvNeueOrange"/>
              </a:rPr>
              <a:t>polymorphe </a:t>
            </a:r>
            <a:r>
              <a:rPr lang="fr" sz="3800">
                <a:solidFill>
                  <a:srgbClr val="F96307"/>
                </a:solidFill>
              </a:rPr>
              <a:t>est un modèle basé sur GPT-J, worm gpt est </a:t>
            </a:r>
            <a:r>
              <a:rPr lang="fr-FR" sz="4200" b="0" i="0">
                <a:solidFill>
                  <a:srgbClr val="F96307"/>
                </a:solidFill>
                <a:effectLst/>
                <a:latin typeface="agrandirnarrow"/>
              </a:rPr>
              <a:t>un </a:t>
            </a:r>
            <a:r>
              <a:rPr lang="fr-FR" sz="4200" b="0" i="0" err="1">
                <a:solidFill>
                  <a:srgbClr val="F96307"/>
                </a:solidFill>
                <a:effectLst/>
                <a:latin typeface="agrandirnarrow"/>
              </a:rPr>
              <a:t>chatbot</a:t>
            </a:r>
            <a:endParaRPr lang="fr-FR" sz="4200" b="0" i="0">
              <a:solidFill>
                <a:srgbClr val="F96307"/>
              </a:solidFill>
              <a:effectLst/>
              <a:latin typeface="agrandirnarrow"/>
            </a:endParaRPr>
          </a:p>
          <a:p>
            <a:endParaRPr lang="fr-FR" sz="1800">
              <a:solidFill>
                <a:srgbClr val="F96307"/>
              </a:solidFill>
              <a:latin typeface="agrandirnarrow"/>
            </a:endParaRPr>
          </a:p>
          <a:p>
            <a:endParaRPr lang="fr-FR" sz="1800" b="1" i="0">
              <a:solidFill>
                <a:srgbClr val="F96307"/>
              </a:solidFill>
              <a:effectLst/>
              <a:latin typeface="agrandirnarrow"/>
            </a:endParaRPr>
          </a:p>
          <a:p>
            <a:endParaRPr lang="fr-FR" sz="1800" b="1">
              <a:solidFill>
                <a:srgbClr val="F96307"/>
              </a:solidFill>
              <a:latin typeface="agrandirnarrow"/>
            </a:endParaRPr>
          </a:p>
          <a:p>
            <a:r>
              <a:rPr lang="fr-FR" sz="2800" u="sng" kern="10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https://www.orangecyberdefense.com/fr/insights/blog/malware-polymorphe-genere-par-ia-a-quoi-faut-il-sattendre-dans-les-prochains-mois</a:t>
            </a:r>
            <a:endParaRPr lang="fr-FR" sz="2800" kern="100">
              <a:effectLst/>
              <a:latin typeface="Aptos" panose="020B0004020202020204" pitchFamily="34" charset="0"/>
              <a:ea typeface="Aptos" panose="020B0004020202020204" pitchFamily="34" charset="0"/>
              <a:cs typeface="Times New Roman" panose="02020603050405020304" pitchFamily="18" charset="0"/>
            </a:endParaRPr>
          </a:p>
          <a:p>
            <a:endParaRPr lang="fr-FR" b="1" i="0">
              <a:solidFill>
                <a:srgbClr val="F96307"/>
              </a:solidFill>
              <a:effectLst/>
              <a:latin typeface="HelvNeueOrange"/>
            </a:endParaRPr>
          </a:p>
          <a:p>
            <a:endParaRPr lang="fr-FR" sz="2000"/>
          </a:p>
        </p:txBody>
      </p:sp>
    </p:spTree>
    <p:extLst>
      <p:ext uri="{BB962C8B-B14F-4D97-AF65-F5344CB8AC3E}">
        <p14:creationId xmlns:p14="http://schemas.microsoft.com/office/powerpoint/2010/main" val="373155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Processeur avec des nombres binaires et un plan d'aménagement">
            <a:extLst>
              <a:ext uri="{FF2B5EF4-FFF2-40B4-BE49-F238E27FC236}">
                <a16:creationId xmlns:a16="http://schemas.microsoft.com/office/drawing/2014/main" id="{B93A0C96-DDB4-C3EB-FE2E-31F2AE1699CF}"/>
              </a:ext>
            </a:extLst>
          </p:cNvPr>
          <p:cNvPicPr>
            <a:picLocks noChangeAspect="1"/>
          </p:cNvPicPr>
          <p:nvPr/>
        </p:nvPicPr>
        <p:blipFill rotWithShape="1">
          <a:blip r:embed="rId2"/>
          <a:srcRect l="22886" r="17948"/>
          <a:stretch/>
        </p:blipFill>
        <p:spPr>
          <a:xfrm>
            <a:off x="6267451" y="1714500"/>
            <a:ext cx="5924550" cy="5143500"/>
          </a:xfrm>
          <a:prstGeom prst="rect">
            <a:avLst/>
          </a:prstGeom>
        </p:spPr>
      </p:pic>
      <p:sp useBgFill="1">
        <p:nvSpPr>
          <p:cNvPr id="20" name="Rectangle 19">
            <a:extLst>
              <a:ext uri="{FF2B5EF4-FFF2-40B4-BE49-F238E27FC236}">
                <a16:creationId xmlns:a16="http://schemas.microsoft.com/office/drawing/2014/main" id="{E1ED8A68-A582-AC62-104E-E319E9DB3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A6CD86-5032-FB7D-91B5-8F502ABCF4E4}"/>
              </a:ext>
            </a:extLst>
          </p:cNvPr>
          <p:cNvSpPr>
            <a:spLocks noGrp="1"/>
          </p:cNvSpPr>
          <p:nvPr>
            <p:ph type="title"/>
          </p:nvPr>
        </p:nvSpPr>
        <p:spPr>
          <a:xfrm>
            <a:off x="761801" y="250409"/>
            <a:ext cx="10222952" cy="1228299"/>
          </a:xfrm>
        </p:spPr>
        <p:txBody>
          <a:bodyPr>
            <a:normAutofit/>
          </a:bodyPr>
          <a:lstStyle/>
          <a:p>
            <a:r>
              <a:rPr lang="fr-FR" sz="4000"/>
              <a:t>Conclusion </a:t>
            </a:r>
          </a:p>
        </p:txBody>
      </p:sp>
      <p:sp>
        <p:nvSpPr>
          <p:cNvPr id="3" name="Espace réservé du contenu 2">
            <a:extLst>
              <a:ext uri="{FF2B5EF4-FFF2-40B4-BE49-F238E27FC236}">
                <a16:creationId xmlns:a16="http://schemas.microsoft.com/office/drawing/2014/main" id="{42348F40-ECA7-B19A-0198-0B44E0B36F10}"/>
              </a:ext>
            </a:extLst>
          </p:cNvPr>
          <p:cNvSpPr>
            <a:spLocks noGrp="1"/>
          </p:cNvSpPr>
          <p:nvPr>
            <p:ph idx="1"/>
          </p:nvPr>
        </p:nvSpPr>
        <p:spPr>
          <a:xfrm>
            <a:off x="723800" y="1979526"/>
            <a:ext cx="5334199" cy="4115018"/>
          </a:xfrm>
        </p:spPr>
        <p:txBody>
          <a:bodyPr anchor="ctr">
            <a:normAutofit/>
          </a:bodyPr>
          <a:lstStyle/>
          <a:p>
            <a:r>
              <a:rPr lang="fr-FR" sz="2000"/>
              <a:t>La veille sur l’utilisation de l'intelligence artificielle dans le monde de la cybersécurité offre un aperçu des défis actuels et futurs de la cybersécurité. L’utilisation de l’IA est l’avenir de la cybersécurité mes est aussi une très grande menace entre les mains de mauvaises personnes .</a:t>
            </a:r>
          </a:p>
          <a:p>
            <a:pPr marL="0" indent="0">
              <a:buNone/>
            </a:pPr>
            <a:endParaRPr lang="fr-FR" sz="2000"/>
          </a:p>
        </p:txBody>
      </p:sp>
    </p:spTree>
    <p:extLst>
      <p:ext uri="{BB962C8B-B14F-4D97-AF65-F5344CB8AC3E}">
        <p14:creationId xmlns:p14="http://schemas.microsoft.com/office/powerpoint/2010/main" val="211856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2947B5-2D8F-87CD-35CC-CA8B3C8F36D8}"/>
              </a:ext>
            </a:extLst>
          </p:cNvPr>
          <p:cNvSpPr>
            <a:spLocks noGrp="1"/>
          </p:cNvSpPr>
          <p:nvPr>
            <p:ph type="title"/>
          </p:nvPr>
        </p:nvSpPr>
        <p:spPr>
          <a:xfrm>
            <a:off x="-3057" y="289143"/>
            <a:ext cx="3201366" cy="3387497"/>
          </a:xfrm>
        </p:spPr>
        <p:txBody>
          <a:bodyPr anchor="b">
            <a:normAutofit/>
          </a:bodyPr>
          <a:lstStyle/>
          <a:p>
            <a:pPr algn="r"/>
            <a:r>
              <a:rPr lang="fr-FR" sz="4000">
                <a:solidFill>
                  <a:srgbClr val="FFFFFF"/>
                </a:solidFill>
              </a:rPr>
              <a:t>Source:</a:t>
            </a:r>
          </a:p>
        </p:txBody>
      </p:sp>
      <p:sp>
        <p:nvSpPr>
          <p:cNvPr id="3" name="Espace réservé du contenu 2">
            <a:extLst>
              <a:ext uri="{FF2B5EF4-FFF2-40B4-BE49-F238E27FC236}">
                <a16:creationId xmlns:a16="http://schemas.microsoft.com/office/drawing/2014/main" id="{E1B68001-21D3-C309-0506-B30A6C87FC7F}"/>
              </a:ext>
            </a:extLst>
          </p:cNvPr>
          <p:cNvSpPr>
            <a:spLocks noGrp="1"/>
          </p:cNvSpPr>
          <p:nvPr>
            <p:ph idx="1"/>
          </p:nvPr>
        </p:nvSpPr>
        <p:spPr>
          <a:xfrm>
            <a:off x="4117861" y="-80871"/>
            <a:ext cx="7166265" cy="7040018"/>
          </a:xfrm>
        </p:spPr>
        <p:txBody>
          <a:bodyPr anchor="ctr">
            <a:normAutofit/>
          </a:bodyPr>
          <a:lstStyle/>
          <a:p>
            <a:pPr marL="342900" lvl="0" indent="-342900">
              <a:spcAft>
                <a:spcPts val="800"/>
              </a:spcAft>
              <a:buFont typeface="Arial" panose="020B0604020202020204" pitchFamily="34" charset="0"/>
              <a:buChar char="•"/>
              <a:tabLst>
                <a:tab pos="457200" algn="l"/>
              </a:tabLst>
            </a:pPr>
            <a:r>
              <a:rPr lang="fr-FR" sz="2000" u="sng" kern="100" dirty="0">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https://www.orangecyberdefense.com/fr/insights/blog/malware-polymorphe-genere-par-ia-a-quoi-faut-il-sattendre-dans-les-prochains-mois</a:t>
            </a:r>
            <a:endParaRPr lang="fr-FR" sz="2000"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2000" b="0" i="0" u="none" strike="noStrike" dirty="0">
                <a:effectLst/>
                <a:latin typeface="Roboto" panose="02000000000000000000" pitchFamily="2" charset="0"/>
              </a:rPr>
              <a:t>https://rendre-notre-monde-plus-sur.goron.fr/cybersecurite-quel-role-pour-lintelligence-artificielle/</a:t>
            </a:r>
            <a:endParaRPr lang="fr-FR"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fr-FR" sz="2000" dirty="0">
                <a:hlinkClick r:id="rId3">
                  <a:extLst>
                    <a:ext uri="{A12FA001-AC4F-418D-AE19-62706E023703}">
                      <ahyp:hlinkClr xmlns:ahyp="http://schemas.microsoft.com/office/drawing/2018/hyperlinkcolor" val="tx"/>
                    </a:ext>
                  </a:extLst>
                </a:hlinkClick>
              </a:rPr>
              <a:t>https://cyber.gouv.fr/sites/default/files/document_type/ANSSI-cible-CC-2023-07fr.pdf</a:t>
            </a:r>
          </a:p>
          <a:p>
            <a:r>
              <a:rPr lang="fr-FR" sz="2000" dirty="0">
                <a:hlinkClick r:id="rId3">
                  <a:extLst>
                    <a:ext uri="{A12FA001-AC4F-418D-AE19-62706E023703}">
                      <ahyp:hlinkClr xmlns:ahyp="http://schemas.microsoft.com/office/drawing/2018/hyperlinkcolor" val="tx"/>
                    </a:ext>
                  </a:extLst>
                </a:hlinkClick>
              </a:rPr>
              <a:t>https://www.latribune.fr/partenaires/latribunebusiness/latribunebusiness-tv/cybersecurite-quand-l-ia-detecte-et-stoppe-les-intrusions-reseau-947053.html</a:t>
            </a:r>
            <a:endParaRPr lang="fr-FR" sz="2000" dirty="0"/>
          </a:p>
          <a:p>
            <a:r>
              <a:rPr lang="fr-FR" sz="2000" dirty="0">
                <a:hlinkClick r:id="rId4">
                  <a:extLst>
                    <a:ext uri="{A12FA001-AC4F-418D-AE19-62706E023703}">
                      <ahyp:hlinkClr xmlns:ahyp="http://schemas.microsoft.com/office/drawing/2018/hyperlinkcolor" val="tx"/>
                    </a:ext>
                  </a:extLst>
                </a:hlinkClick>
              </a:rPr>
              <a:t>https://www.orange.com/fr/groupe/nos-activites/cybersecurite</a:t>
            </a:r>
            <a:endParaRPr lang="fr-FR" sz="2000" dirty="0"/>
          </a:p>
          <a:p>
            <a:r>
              <a:rPr lang="fr-FR" sz="2000" dirty="0"/>
              <a:t>https://www.orange-business.com/en/blogs/machine-learning-promises-improve-cybersecurity</a:t>
            </a:r>
          </a:p>
        </p:txBody>
      </p:sp>
    </p:spTree>
    <p:extLst>
      <p:ext uri="{BB962C8B-B14F-4D97-AF65-F5344CB8AC3E}">
        <p14:creationId xmlns:p14="http://schemas.microsoft.com/office/powerpoint/2010/main" val="37977635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E89C4B2AD59342A280B0856902E88B" ma:contentTypeVersion="8" ma:contentTypeDescription="Crée un document." ma:contentTypeScope="" ma:versionID="e5a9d3f32b331d44668ecf0caa7af935">
  <xsd:schema xmlns:xsd="http://www.w3.org/2001/XMLSchema" xmlns:xs="http://www.w3.org/2001/XMLSchema" xmlns:p="http://schemas.microsoft.com/office/2006/metadata/properties" xmlns:ns3="be7f9e94-1bcb-4980-aeff-764236dc4050" xmlns:ns4="eec16193-7b46-4917-bbdf-1e7b71eac73a" targetNamespace="http://schemas.microsoft.com/office/2006/metadata/properties" ma:root="true" ma:fieldsID="878661c4f8d82ffb525fafea628a654e" ns3:_="" ns4:_="">
    <xsd:import namespace="be7f9e94-1bcb-4980-aeff-764236dc4050"/>
    <xsd:import namespace="eec16193-7b46-4917-bbdf-1e7b71eac7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f9e94-1bcb-4980-aeff-764236dc4050"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c16193-7b46-4917-bbdf-1e7b71eac7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ec16193-7b46-4917-bbdf-1e7b71eac73a" xsi:nil="true"/>
  </documentManagement>
</p:properties>
</file>

<file path=customXml/itemProps1.xml><?xml version="1.0" encoding="utf-8"?>
<ds:datastoreItem xmlns:ds="http://schemas.openxmlformats.org/officeDocument/2006/customXml" ds:itemID="{3CC3F4CB-32E8-4F79-B4AB-6CA3F106659F}">
  <ds:schemaRefs>
    <ds:schemaRef ds:uri="be7f9e94-1bcb-4980-aeff-764236dc4050"/>
    <ds:schemaRef ds:uri="eec16193-7b46-4917-bbdf-1e7b71eac7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5325E8-7928-43F1-9C17-53A3BD7645A7}">
  <ds:schemaRefs>
    <ds:schemaRef ds:uri="http://schemas.microsoft.com/sharepoint/v3/contenttype/forms"/>
  </ds:schemaRefs>
</ds:datastoreItem>
</file>

<file path=customXml/itemProps3.xml><?xml version="1.0" encoding="utf-8"?>
<ds:datastoreItem xmlns:ds="http://schemas.openxmlformats.org/officeDocument/2006/customXml" ds:itemID="{C66D03B4-B2BD-4C21-AF56-7D6BFFAE64E9}">
  <ds:schemaRefs>
    <ds:schemaRef ds:uri="eec16193-7b46-4917-bbdf-1e7b71eac73a"/>
    <ds:schemaRef ds:uri="http://schemas.microsoft.com/office/2006/documentManagement/types"/>
    <ds:schemaRef ds:uri="be7f9e94-1bcb-4980-aeff-764236dc4050"/>
    <ds:schemaRef ds:uri="http://purl.org/dc/terms/"/>
    <ds:schemaRef ds:uri="http://schemas.openxmlformats.org/package/2006/metadata/core-properties"/>
    <ds:schemaRef ds:uri="http://schemas.microsoft.com/office/2006/metadata/properties"/>
    <ds:schemaRef ds:uri="http://purl.org/dc/elements/1.1/"/>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Grand écran</PresentationFormat>
  <Paragraphs>25</Paragraphs>
  <Slides>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agrandirnarrow</vt:lpstr>
      <vt:lpstr>Aptos</vt:lpstr>
      <vt:lpstr>Arial</vt:lpstr>
      <vt:lpstr>Calibri</vt:lpstr>
      <vt:lpstr>Calibri Light</vt:lpstr>
      <vt:lpstr>HelvNeueOrange</vt:lpstr>
      <vt:lpstr>Roboto</vt:lpstr>
      <vt:lpstr>Thème Office</vt:lpstr>
      <vt:lpstr>Veille Informatique  L’utilisation de l’IA dans la cybersécurité</vt:lpstr>
      <vt:lpstr>Introduction :</vt:lpstr>
      <vt:lpstr>L’intelligence artificiel utile pour la cybersécurité ?</vt:lpstr>
      <vt:lpstr>L’IA au service des cybercriminelle </vt:lpstr>
      <vt:lpstr>Conclusion </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Cybersécurité   Les Menaces Actuelles et Futures des Attaques avec Utilisation de l'Intelligence Artificielle</dc:title>
  <dc:creator>Lucas MOREIRA   MARTINS</dc:creator>
  <cp:lastModifiedBy>Lucas MOREIRA   MARTINS</cp:lastModifiedBy>
  <cp:revision>2</cp:revision>
  <dcterms:created xsi:type="dcterms:W3CDTF">2023-11-12T13:40:48Z</dcterms:created>
  <dcterms:modified xsi:type="dcterms:W3CDTF">2024-04-10T20:12:45Z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0x0101007FE89C4B2AD59342A280B0856902E88B</vt:lpwstr>
  </property>
</Properties>
</file>