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notesMasterIdLst>
    <p:notesMasterId r:id="rId18"/>
  </p:notesMasterIdLst>
  <p:sldIdLst>
    <p:sldId id="256" r:id="rId2"/>
    <p:sldId id="257" r:id="rId3"/>
    <p:sldId id="274" r:id="rId4"/>
    <p:sldId id="268" r:id="rId5"/>
    <p:sldId id="259" r:id="rId6"/>
    <p:sldId id="260" r:id="rId7"/>
    <p:sldId id="261" r:id="rId8"/>
    <p:sldId id="273" r:id="rId9"/>
    <p:sldId id="269" r:id="rId10"/>
    <p:sldId id="272" r:id="rId11"/>
    <p:sldId id="270" r:id="rId12"/>
    <p:sldId id="262" r:id="rId13"/>
    <p:sldId id="266" r:id="rId14"/>
    <p:sldId id="263" r:id="rId15"/>
    <p:sldId id="265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BD915-E7EC-48A3-A28D-DF13440C5250}" v="915" dt="2019-06-24T10:10:34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9655" autoAdjust="0"/>
  </p:normalViewPr>
  <p:slideViewPr>
    <p:cSldViewPr snapToGrid="0">
      <p:cViewPr varScale="1">
        <p:scale>
          <a:sx n="104" d="100"/>
          <a:sy n="104" d="100"/>
        </p:scale>
        <p:origin x="88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Poulter" userId="830f2c1624d91ebf" providerId="LiveId" clId="{9B3BD915-E7EC-48A3-A28D-DF13440C5250}"/>
    <pc:docChg chg="undo custSel delSld modSld">
      <pc:chgData name="Sam Poulter" userId="830f2c1624d91ebf" providerId="LiveId" clId="{9B3BD915-E7EC-48A3-A28D-DF13440C5250}" dt="2019-06-24T10:10:34.073" v="913" actId="20577"/>
      <pc:docMkLst>
        <pc:docMk/>
      </pc:docMkLst>
      <pc:sldChg chg="modSp">
        <pc:chgData name="Sam Poulter" userId="830f2c1624d91ebf" providerId="LiveId" clId="{9B3BD915-E7EC-48A3-A28D-DF13440C5250}" dt="2019-06-24T10:04:52.425" v="675" actId="15"/>
        <pc:sldMkLst>
          <pc:docMk/>
          <pc:sldMk cId="379035527" sldId="257"/>
        </pc:sldMkLst>
        <pc:spChg chg="mod">
          <ac:chgData name="Sam Poulter" userId="830f2c1624d91ebf" providerId="LiveId" clId="{9B3BD915-E7EC-48A3-A28D-DF13440C5250}" dt="2019-06-24T10:04:52.425" v="675" actId="15"/>
          <ac:spMkLst>
            <pc:docMk/>
            <pc:sldMk cId="379035527" sldId="257"/>
            <ac:spMk id="3" creationId="{00000000-0000-0000-0000-000000000000}"/>
          </ac:spMkLst>
        </pc:spChg>
      </pc:sldChg>
      <pc:sldChg chg="del">
        <pc:chgData name="Sam Poulter" userId="830f2c1624d91ebf" providerId="LiveId" clId="{9B3BD915-E7EC-48A3-A28D-DF13440C5250}" dt="2019-06-24T08:50:12.636" v="0" actId="2696"/>
        <pc:sldMkLst>
          <pc:docMk/>
          <pc:sldMk cId="355194842" sldId="258"/>
        </pc:sldMkLst>
      </pc:sldChg>
      <pc:sldChg chg="addSp delSp modSp">
        <pc:chgData name="Sam Poulter" userId="830f2c1624d91ebf" providerId="LiveId" clId="{9B3BD915-E7EC-48A3-A28D-DF13440C5250}" dt="2019-06-24T09:31:57.309" v="513" actId="14100"/>
        <pc:sldMkLst>
          <pc:docMk/>
          <pc:sldMk cId="1278178136" sldId="259"/>
        </pc:sldMkLst>
        <pc:spChg chg="add mod">
          <ac:chgData name="Sam Poulter" userId="830f2c1624d91ebf" providerId="LiveId" clId="{9B3BD915-E7EC-48A3-A28D-DF13440C5250}" dt="2019-06-24T09:31:12.073" v="507" actId="14100"/>
          <ac:spMkLst>
            <pc:docMk/>
            <pc:sldMk cId="1278178136" sldId="259"/>
            <ac:spMk id="3" creationId="{1B7BBF06-2F65-43BB-88E9-DA5FDE0DB15C}"/>
          </ac:spMkLst>
        </pc:spChg>
        <pc:spChg chg="mod">
          <ac:chgData name="Sam Poulter" userId="830f2c1624d91ebf" providerId="LiveId" clId="{9B3BD915-E7EC-48A3-A28D-DF13440C5250}" dt="2019-06-24T09:28:55.357" v="485" actId="1076"/>
          <ac:spMkLst>
            <pc:docMk/>
            <pc:sldMk cId="1278178136" sldId="259"/>
            <ac:spMk id="6" creationId="{00000000-0000-0000-0000-000000000000}"/>
          </ac:spMkLst>
        </pc:spChg>
        <pc:spChg chg="add mod">
          <ac:chgData name="Sam Poulter" userId="830f2c1624d91ebf" providerId="LiveId" clId="{9B3BD915-E7EC-48A3-A28D-DF13440C5250}" dt="2019-06-24T09:29:00.027" v="486" actId="1076"/>
          <ac:spMkLst>
            <pc:docMk/>
            <pc:sldMk cId="1278178136" sldId="259"/>
            <ac:spMk id="8" creationId="{FBF954E4-0CA6-4224-B308-4CF2B3B795B6}"/>
          </ac:spMkLst>
        </pc:spChg>
        <pc:spChg chg="add mod">
          <ac:chgData name="Sam Poulter" userId="830f2c1624d91ebf" providerId="LiveId" clId="{9B3BD915-E7EC-48A3-A28D-DF13440C5250}" dt="2019-06-24T09:31:25.066" v="510" actId="1076"/>
          <ac:spMkLst>
            <pc:docMk/>
            <pc:sldMk cId="1278178136" sldId="259"/>
            <ac:spMk id="9" creationId="{86B3F7D5-C57B-4241-95FE-B69244AFEC45}"/>
          </ac:spMkLst>
        </pc:spChg>
        <pc:spChg chg="add mod">
          <ac:chgData name="Sam Poulter" userId="830f2c1624d91ebf" providerId="LiveId" clId="{9B3BD915-E7EC-48A3-A28D-DF13440C5250}" dt="2019-06-24T09:31:32.075" v="511" actId="14100"/>
          <ac:spMkLst>
            <pc:docMk/>
            <pc:sldMk cId="1278178136" sldId="259"/>
            <ac:spMk id="13" creationId="{5F9C7ECE-084C-4B92-9701-22189A1F86DC}"/>
          </ac:spMkLst>
        </pc:spChg>
        <pc:spChg chg="add mod">
          <ac:chgData name="Sam Poulter" userId="830f2c1624d91ebf" providerId="LiveId" clId="{9B3BD915-E7EC-48A3-A28D-DF13440C5250}" dt="2019-06-24T09:31:57.309" v="513" actId="14100"/>
          <ac:spMkLst>
            <pc:docMk/>
            <pc:sldMk cId="1278178136" sldId="259"/>
            <ac:spMk id="14" creationId="{B6E142C7-95BA-4A06-B05D-B4FB2BDD4A2D}"/>
          </ac:spMkLst>
        </pc:spChg>
        <pc:picChg chg="mod modCrop">
          <ac:chgData name="Sam Poulter" userId="830f2c1624d91ebf" providerId="LiveId" clId="{9B3BD915-E7EC-48A3-A28D-DF13440C5250}" dt="2019-06-24T09:28:52.275" v="484" actId="14100"/>
          <ac:picMkLst>
            <pc:docMk/>
            <pc:sldMk cId="1278178136" sldId="259"/>
            <ac:picMk id="5" creationId="{00000000-0000-0000-0000-000000000000}"/>
          </ac:picMkLst>
        </pc:picChg>
        <pc:picChg chg="add del">
          <ac:chgData name="Sam Poulter" userId="830f2c1624d91ebf" providerId="LiveId" clId="{9B3BD915-E7EC-48A3-A28D-DF13440C5250}" dt="2019-06-24T09:28:09.957" v="457"/>
          <ac:picMkLst>
            <pc:docMk/>
            <pc:sldMk cId="1278178136" sldId="259"/>
            <ac:picMk id="7" creationId="{43449233-DD71-4910-B99C-2EBE24A1EADB}"/>
          </ac:picMkLst>
        </pc:picChg>
        <pc:cxnChg chg="add mod">
          <ac:chgData name="Sam Poulter" userId="830f2c1624d91ebf" providerId="LiveId" clId="{9B3BD915-E7EC-48A3-A28D-DF13440C5250}" dt="2019-06-24T09:29:54.608" v="493" actId="14100"/>
          <ac:cxnSpMkLst>
            <pc:docMk/>
            <pc:sldMk cId="1278178136" sldId="259"/>
            <ac:cxnSpMk id="11" creationId="{76802C07-711A-4900-A5FC-284205FAAEDD}"/>
          </ac:cxnSpMkLst>
        </pc:cxnChg>
      </pc:sldChg>
      <pc:sldChg chg="addSp delSp modSp">
        <pc:chgData name="Sam Poulter" userId="830f2c1624d91ebf" providerId="LiveId" clId="{9B3BD915-E7EC-48A3-A28D-DF13440C5250}" dt="2019-06-24T09:26:38.709" v="452" actId="14100"/>
        <pc:sldMkLst>
          <pc:docMk/>
          <pc:sldMk cId="339796861" sldId="263"/>
        </pc:sldMkLst>
        <pc:spChg chg="mod">
          <ac:chgData name="Sam Poulter" userId="830f2c1624d91ebf" providerId="LiveId" clId="{9B3BD915-E7EC-48A3-A28D-DF13440C5250}" dt="2019-06-24T09:22:47.060" v="312" actId="1076"/>
          <ac:spMkLst>
            <pc:docMk/>
            <pc:sldMk cId="339796861" sldId="263"/>
            <ac:spMk id="2" creationId="{00000000-0000-0000-0000-000000000000}"/>
          </ac:spMkLst>
        </pc:spChg>
        <pc:spChg chg="add mod">
          <ac:chgData name="Sam Poulter" userId="830f2c1624d91ebf" providerId="LiveId" clId="{9B3BD915-E7EC-48A3-A28D-DF13440C5250}" dt="2019-06-24T09:19:52.816" v="196" actId="1076"/>
          <ac:spMkLst>
            <pc:docMk/>
            <pc:sldMk cId="339796861" sldId="263"/>
            <ac:spMk id="9" creationId="{172F82E9-5516-4664-8E29-19B911A74C8D}"/>
          </ac:spMkLst>
        </pc:spChg>
        <pc:spChg chg="add mod">
          <ac:chgData name="Sam Poulter" userId="830f2c1624d91ebf" providerId="LiveId" clId="{9B3BD915-E7EC-48A3-A28D-DF13440C5250}" dt="2019-06-24T09:25:02.644" v="340" actId="20577"/>
          <ac:spMkLst>
            <pc:docMk/>
            <pc:sldMk cId="339796861" sldId="263"/>
            <ac:spMk id="10" creationId="{287FF52C-5A4C-41FF-BDCA-9E92053860ED}"/>
          </ac:spMkLst>
        </pc:spChg>
        <pc:spChg chg="add del mod">
          <ac:chgData name="Sam Poulter" userId="830f2c1624d91ebf" providerId="LiveId" clId="{9B3BD915-E7EC-48A3-A28D-DF13440C5250}" dt="2019-06-24T09:24:54.428" v="332" actId="20577"/>
          <ac:spMkLst>
            <pc:docMk/>
            <pc:sldMk cId="339796861" sldId="263"/>
            <ac:spMk id="11" creationId="{2E59FFCC-C434-4494-A364-89D81B8584F3}"/>
          </ac:spMkLst>
        </pc:spChg>
        <pc:spChg chg="add mod">
          <ac:chgData name="Sam Poulter" userId="830f2c1624d91ebf" providerId="LiveId" clId="{9B3BD915-E7EC-48A3-A28D-DF13440C5250}" dt="2019-06-24T09:26:26.173" v="449" actId="1076"/>
          <ac:spMkLst>
            <pc:docMk/>
            <pc:sldMk cId="339796861" sldId="263"/>
            <ac:spMk id="14" creationId="{DFF37B40-146C-4C2C-B5AF-DD83DE53C39C}"/>
          </ac:spMkLst>
        </pc:spChg>
        <pc:picChg chg="mod">
          <ac:chgData name="Sam Poulter" userId="830f2c1624d91ebf" providerId="LiveId" clId="{9B3BD915-E7EC-48A3-A28D-DF13440C5250}" dt="2019-06-24T09:19:55.577" v="197" actId="1076"/>
          <ac:picMkLst>
            <pc:docMk/>
            <pc:sldMk cId="339796861" sldId="263"/>
            <ac:picMk id="7" creationId="{00000000-0000-0000-0000-000000000000}"/>
          </ac:picMkLst>
        </pc:picChg>
        <pc:picChg chg="mod modCrop">
          <ac:chgData name="Sam Poulter" userId="830f2c1624d91ebf" providerId="LiveId" clId="{9B3BD915-E7EC-48A3-A28D-DF13440C5250}" dt="2019-06-24T09:24:23.185" v="317" actId="1076"/>
          <ac:picMkLst>
            <pc:docMk/>
            <pc:sldMk cId="339796861" sldId="263"/>
            <ac:picMk id="8" creationId="{00000000-0000-0000-0000-000000000000}"/>
          </ac:picMkLst>
        </pc:picChg>
        <pc:picChg chg="add del mod">
          <ac:chgData name="Sam Poulter" userId="830f2c1624d91ebf" providerId="LiveId" clId="{9B3BD915-E7EC-48A3-A28D-DF13440C5250}" dt="2019-06-24T09:24:39.872" v="323" actId="478"/>
          <ac:picMkLst>
            <pc:docMk/>
            <pc:sldMk cId="339796861" sldId="263"/>
            <ac:picMk id="12" creationId="{9D978D76-6F05-4DA7-BC3F-1C78A0D0C3B3}"/>
          </ac:picMkLst>
        </pc:picChg>
        <pc:picChg chg="add del">
          <ac:chgData name="Sam Poulter" userId="830f2c1624d91ebf" providerId="LiveId" clId="{9B3BD915-E7EC-48A3-A28D-DF13440C5250}" dt="2019-06-24T09:24:43.063" v="325"/>
          <ac:picMkLst>
            <pc:docMk/>
            <pc:sldMk cId="339796861" sldId="263"/>
            <ac:picMk id="13" creationId="{16F366A3-4902-4882-8060-0225756E7254}"/>
          </ac:picMkLst>
        </pc:picChg>
        <pc:picChg chg="add mod">
          <ac:chgData name="Sam Poulter" userId="830f2c1624d91ebf" providerId="LiveId" clId="{9B3BD915-E7EC-48A3-A28D-DF13440C5250}" dt="2019-06-24T09:26:22.286" v="448" actId="1076"/>
          <ac:picMkLst>
            <pc:docMk/>
            <pc:sldMk cId="339796861" sldId="263"/>
            <ac:picMk id="17" creationId="{E909EE15-28F6-46EE-86E6-3C115E5CEB02}"/>
          </ac:picMkLst>
        </pc:picChg>
        <pc:cxnChg chg="add mod ord">
          <ac:chgData name="Sam Poulter" userId="830f2c1624d91ebf" providerId="LiveId" clId="{9B3BD915-E7EC-48A3-A28D-DF13440C5250}" dt="2019-06-24T09:26:38.709" v="452" actId="14100"/>
          <ac:cxnSpMkLst>
            <pc:docMk/>
            <pc:sldMk cId="339796861" sldId="263"/>
            <ac:cxnSpMk id="4" creationId="{5965D97C-48F8-465C-AD06-5D3BF076B019}"/>
          </ac:cxnSpMkLst>
        </pc:cxnChg>
        <pc:cxnChg chg="add del mod">
          <ac:chgData name="Sam Poulter" userId="830f2c1624d91ebf" providerId="LiveId" clId="{9B3BD915-E7EC-48A3-A28D-DF13440C5250}" dt="2019-06-24T09:26:17.699" v="446" actId="11529"/>
          <ac:cxnSpMkLst>
            <pc:docMk/>
            <pc:sldMk cId="339796861" sldId="263"/>
            <ac:cxnSpMk id="16" creationId="{F200AC4C-E078-47EA-8EA1-421EA387A8BF}"/>
          </ac:cxnSpMkLst>
        </pc:cxnChg>
      </pc:sldChg>
      <pc:sldChg chg="addSp delSp modSp">
        <pc:chgData name="Sam Poulter" userId="830f2c1624d91ebf" providerId="LiveId" clId="{9B3BD915-E7EC-48A3-A28D-DF13440C5250}" dt="2019-06-24T10:08:34.365" v="771" actId="1076"/>
        <pc:sldMkLst>
          <pc:docMk/>
          <pc:sldMk cId="2478182559" sldId="266"/>
        </pc:sldMkLst>
        <pc:spChg chg="add mod">
          <ac:chgData name="Sam Poulter" userId="830f2c1624d91ebf" providerId="LiveId" clId="{9B3BD915-E7EC-48A3-A28D-DF13440C5250}" dt="2019-06-24T09:27:10.656" v="453" actId="20577"/>
          <ac:spMkLst>
            <pc:docMk/>
            <pc:sldMk cId="2478182559" sldId="266"/>
            <ac:spMk id="8" creationId="{B39B99CE-367E-4813-AB42-E688BA5E3D9A}"/>
          </ac:spMkLst>
        </pc:spChg>
        <pc:spChg chg="add del mod">
          <ac:chgData name="Sam Poulter" userId="830f2c1624d91ebf" providerId="LiveId" clId="{9B3BD915-E7EC-48A3-A28D-DF13440C5250}" dt="2019-06-24T10:08:30.537" v="770" actId="478"/>
          <ac:spMkLst>
            <pc:docMk/>
            <pc:sldMk cId="2478182559" sldId="266"/>
            <ac:spMk id="9" creationId="{423EAD01-F47D-4144-B6C9-0EE0D5E94431}"/>
          </ac:spMkLst>
        </pc:spChg>
        <pc:spChg chg="add mod">
          <ac:chgData name="Sam Poulter" userId="830f2c1624d91ebf" providerId="LiveId" clId="{9B3BD915-E7EC-48A3-A28D-DF13440C5250}" dt="2019-06-24T10:08:34.365" v="771" actId="1076"/>
          <ac:spMkLst>
            <pc:docMk/>
            <pc:sldMk cId="2478182559" sldId="266"/>
            <ac:spMk id="10" creationId="{0A881575-3E09-41C1-BDF9-3A2856B7E8E8}"/>
          </ac:spMkLst>
        </pc:spChg>
        <pc:spChg chg="add mod">
          <ac:chgData name="Sam Poulter" userId="830f2c1624d91ebf" providerId="LiveId" clId="{9B3BD915-E7EC-48A3-A28D-DF13440C5250}" dt="2019-06-24T09:10:31.267" v="112" actId="1076"/>
          <ac:spMkLst>
            <pc:docMk/>
            <pc:sldMk cId="2478182559" sldId="266"/>
            <ac:spMk id="11" creationId="{E39BAA46-96F5-4BDF-BD74-54B4CCC071F7}"/>
          </ac:spMkLst>
        </pc:spChg>
        <pc:spChg chg="add mod">
          <ac:chgData name="Sam Poulter" userId="830f2c1624d91ebf" providerId="LiveId" clId="{9B3BD915-E7EC-48A3-A28D-DF13440C5250}" dt="2019-06-24T09:11:12.244" v="165" actId="1076"/>
          <ac:spMkLst>
            <pc:docMk/>
            <pc:sldMk cId="2478182559" sldId="266"/>
            <ac:spMk id="12" creationId="{099ABADB-2128-47C2-8171-5CE93185D2D2}"/>
          </ac:spMkLst>
        </pc:spChg>
        <pc:picChg chg="mod">
          <ac:chgData name="Sam Poulter" userId="830f2c1624d91ebf" providerId="LiveId" clId="{9B3BD915-E7EC-48A3-A28D-DF13440C5250}" dt="2019-06-24T09:09:47.164" v="96" actId="14100"/>
          <ac:picMkLst>
            <pc:docMk/>
            <pc:sldMk cId="2478182559" sldId="266"/>
            <ac:picMk id="5" creationId="{00000000-0000-0000-0000-000000000000}"/>
          </ac:picMkLst>
        </pc:picChg>
        <pc:picChg chg="mod">
          <ac:chgData name="Sam Poulter" userId="830f2c1624d91ebf" providerId="LiveId" clId="{9B3BD915-E7EC-48A3-A28D-DF13440C5250}" dt="2019-06-24T09:10:08" v="103" actId="1076"/>
          <ac:picMkLst>
            <pc:docMk/>
            <pc:sldMk cId="2478182559" sldId="266"/>
            <ac:picMk id="6" creationId="{00000000-0000-0000-0000-000000000000}"/>
          </ac:picMkLst>
        </pc:picChg>
        <pc:picChg chg="mod">
          <ac:chgData name="Sam Poulter" userId="830f2c1624d91ebf" providerId="LiveId" clId="{9B3BD915-E7EC-48A3-A28D-DF13440C5250}" dt="2019-06-24T09:11:09.431" v="164" actId="1076"/>
          <ac:picMkLst>
            <pc:docMk/>
            <pc:sldMk cId="2478182559" sldId="266"/>
            <ac:picMk id="7" creationId="{00000000-0000-0000-0000-000000000000}"/>
          </ac:picMkLst>
        </pc:picChg>
      </pc:sldChg>
      <pc:sldChg chg="addSp modSp">
        <pc:chgData name="Sam Poulter" userId="830f2c1624d91ebf" providerId="LiveId" clId="{9B3BD915-E7EC-48A3-A28D-DF13440C5250}" dt="2019-06-24T10:08:00.227" v="769" actId="14100"/>
        <pc:sldMkLst>
          <pc:docMk/>
          <pc:sldMk cId="2092493848" sldId="268"/>
        </pc:sldMkLst>
        <pc:spChg chg="mod">
          <ac:chgData name="Sam Poulter" userId="830f2c1624d91ebf" providerId="LiveId" clId="{9B3BD915-E7EC-48A3-A28D-DF13440C5250}" dt="2019-06-24T10:08:00.227" v="769" actId="14100"/>
          <ac:spMkLst>
            <pc:docMk/>
            <pc:sldMk cId="2092493848" sldId="268"/>
            <ac:spMk id="3" creationId="{00000000-0000-0000-0000-000000000000}"/>
          </ac:spMkLst>
        </pc:spChg>
        <pc:spChg chg="add mod">
          <ac:chgData name="Sam Poulter" userId="830f2c1624d91ebf" providerId="LiveId" clId="{9B3BD915-E7EC-48A3-A28D-DF13440C5250}" dt="2019-06-24T10:07:51.828" v="768" actId="1076"/>
          <ac:spMkLst>
            <pc:docMk/>
            <pc:sldMk cId="2092493848" sldId="268"/>
            <ac:spMk id="7" creationId="{BA84CDED-3038-43E5-8D38-8A54B4A5B608}"/>
          </ac:spMkLst>
        </pc:spChg>
      </pc:sldChg>
      <pc:sldChg chg="addSp modSp">
        <pc:chgData name="Sam Poulter" userId="830f2c1624d91ebf" providerId="LiveId" clId="{9B3BD915-E7EC-48A3-A28D-DF13440C5250}" dt="2019-06-24T08:57:10.176" v="12" actId="1076"/>
        <pc:sldMkLst>
          <pc:docMk/>
          <pc:sldMk cId="2146386092" sldId="273"/>
        </pc:sldMkLst>
        <pc:spChg chg="add mod">
          <ac:chgData name="Sam Poulter" userId="830f2c1624d91ebf" providerId="LiveId" clId="{9B3BD915-E7EC-48A3-A28D-DF13440C5250}" dt="2019-06-24T08:57:10.176" v="12" actId="1076"/>
          <ac:spMkLst>
            <pc:docMk/>
            <pc:sldMk cId="2146386092" sldId="273"/>
            <ac:spMk id="11" creationId="{9CC1A357-6AC4-4DF2-816B-2A76372722DD}"/>
          </ac:spMkLst>
        </pc:spChg>
        <pc:picChg chg="mod">
          <ac:chgData name="Sam Poulter" userId="830f2c1624d91ebf" providerId="LiveId" clId="{9B3BD915-E7EC-48A3-A28D-DF13440C5250}" dt="2019-06-24T08:56:47.813" v="10" actId="14100"/>
          <ac:picMkLst>
            <pc:docMk/>
            <pc:sldMk cId="2146386092" sldId="273"/>
            <ac:picMk id="6" creationId="{00000000-0000-0000-0000-000000000000}"/>
          </ac:picMkLst>
        </pc:picChg>
        <pc:picChg chg="mod">
          <ac:chgData name="Sam Poulter" userId="830f2c1624d91ebf" providerId="LiveId" clId="{9B3BD915-E7EC-48A3-A28D-DF13440C5250}" dt="2019-06-24T08:56:44.988" v="8" actId="1076"/>
          <ac:picMkLst>
            <pc:docMk/>
            <pc:sldMk cId="2146386092" sldId="273"/>
            <ac:picMk id="7" creationId="{00000000-0000-0000-0000-000000000000}"/>
          </ac:picMkLst>
        </pc:picChg>
      </pc:sldChg>
      <pc:sldChg chg="modSp">
        <pc:chgData name="Sam Poulter" userId="830f2c1624d91ebf" providerId="LiveId" clId="{9B3BD915-E7EC-48A3-A28D-DF13440C5250}" dt="2019-06-24T10:10:34.073" v="913" actId="20577"/>
        <pc:sldMkLst>
          <pc:docMk/>
          <pc:sldMk cId="2016001019" sldId="274"/>
        </pc:sldMkLst>
        <pc:spChg chg="mod">
          <ac:chgData name="Sam Poulter" userId="830f2c1624d91ebf" providerId="LiveId" clId="{9B3BD915-E7EC-48A3-A28D-DF13440C5250}" dt="2019-06-24T10:10:34.073" v="913" actId="20577"/>
          <ac:spMkLst>
            <pc:docMk/>
            <pc:sldMk cId="2016001019" sldId="274"/>
            <ac:spMk id="3" creationId="{00000000-0000-0000-0000-000000000000}"/>
          </ac:spMkLst>
        </pc:spChg>
        <pc:picChg chg="mod">
          <ac:chgData name="Sam Poulter" userId="830f2c1624d91ebf" providerId="LiveId" clId="{9B3BD915-E7EC-48A3-A28D-DF13440C5250}" dt="2019-06-24T09:16:17.875" v="168" actId="14100"/>
          <ac:picMkLst>
            <pc:docMk/>
            <pc:sldMk cId="2016001019" sldId="274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38A07-5F35-4DD1-8E4A-BB17261C77F2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C10CD-23D2-4531-ADF1-0A9AF18BB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58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C10CD-23D2-4531-ADF1-0A9AF18BB6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8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7B7FD36-5048-4E7E-8FAA-D56839B48DA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03EDC48-4B5D-42AA-86C4-8F6975F17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9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D36-5048-4E7E-8FAA-D56839B48DA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48-4B5D-42AA-86C4-8F6975F17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D36-5048-4E7E-8FAA-D56839B48DA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48-4B5D-42AA-86C4-8F6975F17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4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D36-5048-4E7E-8FAA-D56839B48DA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48-4B5D-42AA-86C4-8F6975F17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82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D36-5048-4E7E-8FAA-D56839B48DA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48-4B5D-42AA-86C4-8F6975F17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7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D36-5048-4E7E-8FAA-D56839B48DA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48-4B5D-42AA-86C4-8F6975F17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681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D36-5048-4E7E-8FAA-D56839B48DA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48-4B5D-42AA-86C4-8F6975F17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50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D36-5048-4E7E-8FAA-D56839B48DA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48-4B5D-42AA-86C4-8F6975F17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91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D36-5048-4E7E-8FAA-D56839B48DA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DC48-4B5D-42AA-86C4-8F6975F17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77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FD36-5048-4E7E-8FAA-D56839B48DA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3EDC48-4B5D-42AA-86C4-8F6975F17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10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7B7FD36-5048-4E7E-8FAA-D56839B48DA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03EDC48-4B5D-42AA-86C4-8F6975F17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54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7B7FD36-5048-4E7E-8FAA-D56839B48DA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03EDC48-4B5D-42AA-86C4-8F6975F17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Application of Q Estimation at Basin Scales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Sam Poulter</a:t>
            </a:r>
          </a:p>
        </p:txBody>
      </p:sp>
    </p:spTree>
    <p:extLst>
      <p:ext uri="{BB962C8B-B14F-4D97-AF65-F5344CB8AC3E}">
        <p14:creationId xmlns:p14="http://schemas.microsoft.com/office/powerpoint/2010/main" val="185254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345"/>
            <a:ext cx="4303214" cy="2793141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06" y="77315"/>
            <a:ext cx="10772775" cy="165819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Spectral Ratios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13" y="1735513"/>
            <a:ext cx="3360046" cy="2046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5" y="4497186"/>
            <a:ext cx="3023582" cy="1983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6" y="4642094"/>
            <a:ext cx="3184981" cy="1984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74532" y="2020947"/>
            <a:ext cx="229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Ratio of two windows over non- events 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474532" y="4795842"/>
            <a:ext cx="229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Ratio of two windows over events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56916" y="4968550"/>
            <a:ext cx="229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Ratio of windows over edge of event 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2782" y="2103658"/>
            <a:ext cx="1650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Spectra of all possible window combinations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4371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88" y="77315"/>
            <a:ext cx="10772775" cy="165819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Noisy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Synthetic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4537658"/>
            <a:ext cx="10753725" cy="2002691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5" y="2598885"/>
            <a:ext cx="10058400" cy="18960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59354" y="3926830"/>
            <a:ext cx="626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Band limited noise rather than random white noise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159163" y="4232244"/>
            <a:ext cx="301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Noisy Attenuated </a:t>
            </a:r>
            <a:r>
              <a:rPr lang="en-GB" dirty="0"/>
              <a:t>Trace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9137" y="2002583"/>
            <a:ext cx="6262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Pseudo </a:t>
            </a:r>
            <a:r>
              <a:rPr lang="en-GB" dirty="0" smtClean="0"/>
              <a:t>Random Reflection Series – Still with 6 spikes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Band limited noise rather than random white noise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92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676"/>
            <a:ext cx="4695825" cy="2752725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06" y="77315"/>
            <a:ext cx="10772775" cy="165819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Spectral Ratios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21" y="1624676"/>
            <a:ext cx="4514850" cy="26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7" t="3644" r="15623"/>
          <a:stretch/>
        </p:blipFill>
        <p:spPr>
          <a:xfrm>
            <a:off x="5655684" y="4214732"/>
            <a:ext cx="3552524" cy="24159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471" y="4017953"/>
            <a:ext cx="229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Noise in the synthetic results in spikier spectral ratios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7619" y="4214732"/>
            <a:ext cx="1650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Spectra of all possible window combinations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233279" y="2371997"/>
            <a:ext cx="229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Ratio of two windows over events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233279" y="5161094"/>
            <a:ext cx="229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Ratio of two windows over two non events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5168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2992"/>
            <a:ext cx="4754880" cy="2990626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42" y="0"/>
            <a:ext cx="10772775" cy="165819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QC- Finding optimal window pairing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59" y="1459345"/>
            <a:ext cx="4514850" cy="257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63" y="3948383"/>
            <a:ext cx="4567211" cy="2912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9B99CE-367E-4813-AB42-E688BA5E3D9A}"/>
                  </a:ext>
                </a:extLst>
              </p:cNvPr>
              <p:cNvSpPr txBox="1"/>
              <p:nvPr/>
            </p:nvSpPr>
            <p:spPr>
              <a:xfrm>
                <a:off x="306242" y="1798320"/>
                <a:ext cx="3038055" cy="130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Error calculation</a:t>
                </a:r>
                <a:r>
                  <a:rPr lang="en-GB" sz="1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  <a:p>
                <a:endParaRPr lang="en-GB" sz="1400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9B99CE-367E-4813-AB42-E688BA5E3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42" y="1798320"/>
                <a:ext cx="3038055" cy="1300549"/>
              </a:xfrm>
              <a:prstGeom prst="rect">
                <a:avLst/>
              </a:prstGeom>
              <a:blipFill>
                <a:blip r:embed="rId5"/>
                <a:stretch>
                  <a:fillRect l="-1603" t="-2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A881575-3E09-41C1-BDF9-3A2856B7E8E8}"/>
              </a:ext>
            </a:extLst>
          </p:cNvPr>
          <p:cNvSpPr txBox="1"/>
          <p:nvPr/>
        </p:nvSpPr>
        <p:spPr>
          <a:xfrm>
            <a:off x="522994" y="3375416"/>
            <a:ext cx="303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Tartan Triangle for 1/Q</a:t>
            </a:r>
          </a:p>
          <a:p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BAA46-96F5-4BDF-BD74-54B4CCC071F7}"/>
              </a:ext>
            </a:extLst>
          </p:cNvPr>
          <p:cNvSpPr txBox="1"/>
          <p:nvPr/>
        </p:nvSpPr>
        <p:spPr>
          <a:xfrm>
            <a:off x="5449231" y="1534314"/>
            <a:ext cx="303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Tartan Triangle for 1/Q error</a:t>
            </a:r>
          </a:p>
          <a:p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ABADB-2128-47C2-8171-5CE93185D2D2}"/>
              </a:ext>
            </a:extLst>
          </p:cNvPr>
          <p:cNvSpPr txBox="1"/>
          <p:nvPr/>
        </p:nvSpPr>
        <p:spPr>
          <a:xfrm>
            <a:off x="5449230" y="3944951"/>
            <a:ext cx="303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Tartan Triangle for 1/Q weighted by the error in Q</a:t>
            </a:r>
          </a:p>
        </p:txBody>
      </p:sp>
    </p:spTree>
    <p:extLst>
      <p:ext uri="{BB962C8B-B14F-4D97-AF65-F5344CB8AC3E}">
        <p14:creationId xmlns:p14="http://schemas.microsoft.com/office/powerpoint/2010/main" val="247818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312"/>
            <a:ext cx="4457700" cy="2619375"/>
          </a:xfr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24" y="0"/>
            <a:ext cx="10772775" cy="165819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Methods of Automating the QC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b="17906"/>
          <a:stretch/>
        </p:blipFill>
        <p:spPr>
          <a:xfrm rot="5400000">
            <a:off x="8458430" y="2927034"/>
            <a:ext cx="3252589" cy="1988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2F82E9-5516-4664-8E29-19B911A74C8D}"/>
              </a:ext>
            </a:extLst>
          </p:cNvPr>
          <p:cNvSpPr txBox="1"/>
          <p:nvPr/>
        </p:nvSpPr>
        <p:spPr>
          <a:xfrm>
            <a:off x="420031" y="1766122"/>
            <a:ext cx="303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Hilbert Transform</a:t>
            </a:r>
          </a:p>
          <a:p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FF52C-5A4C-41FF-BDCA-9E92053860ED}"/>
              </a:ext>
            </a:extLst>
          </p:cNvPr>
          <p:cNvSpPr txBox="1"/>
          <p:nvPr/>
        </p:nvSpPr>
        <p:spPr>
          <a:xfrm>
            <a:off x="8968742" y="1908880"/>
            <a:ext cx="303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RMS of trace window</a:t>
            </a:r>
          </a:p>
          <a:p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9FFCC-C434-4494-A364-89D81B8584F3}"/>
              </a:ext>
            </a:extLst>
          </p:cNvPr>
          <p:cNvSpPr txBox="1"/>
          <p:nvPr/>
        </p:nvSpPr>
        <p:spPr>
          <a:xfrm>
            <a:off x="420031" y="4629651"/>
            <a:ext cx="30380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Take product of analytic signal in each investigation window</a:t>
            </a:r>
          </a:p>
          <a:p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37B40-146C-4C2C-B5AF-DD83DE53C39C}"/>
              </a:ext>
            </a:extLst>
          </p:cNvPr>
          <p:cNvSpPr txBox="1"/>
          <p:nvPr/>
        </p:nvSpPr>
        <p:spPr>
          <a:xfrm>
            <a:off x="4744556" y="2997766"/>
            <a:ext cx="30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Set cut off above noise level, conduct spectral ratio on only data above level </a:t>
            </a:r>
            <a:endParaRPr lang="en-GB" sz="1400" dirty="0"/>
          </a:p>
        </p:txBody>
      </p:sp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E909EE15-28F6-46EE-86E6-3C115E5CE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06" y="4088966"/>
            <a:ext cx="4457700" cy="26193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65D97C-48F8-465C-AD06-5D3BF076B019}"/>
              </a:ext>
            </a:extLst>
          </p:cNvPr>
          <p:cNvCxnSpPr>
            <a:cxnSpLocks/>
          </p:cNvCxnSpPr>
          <p:nvPr/>
        </p:nvCxnSpPr>
        <p:spPr>
          <a:xfrm>
            <a:off x="5120640" y="6008976"/>
            <a:ext cx="18897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9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Optimise bandwidth for line fitting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Apply to single trace of real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Apply at scale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19" y="0"/>
            <a:ext cx="10772775" cy="165819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29639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902108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1. Introduction				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GB" dirty="0" smtClean="0"/>
              <a:t>Motivation for project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GB" dirty="0" smtClean="0"/>
              <a:t>Aims and objectives</a:t>
            </a:r>
          </a:p>
          <a:p>
            <a:pPr marL="0" indent="0">
              <a:buNone/>
            </a:pPr>
            <a:r>
              <a:rPr lang="en-GB" dirty="0" smtClean="0"/>
              <a:t>2.  Methodology and Background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GB" dirty="0" smtClean="0"/>
              <a:t>Overview of Q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GB" dirty="0" smtClean="0"/>
              <a:t>Uses of Q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GB" dirty="0" smtClean="0"/>
              <a:t>Q estimation</a:t>
            </a:r>
          </a:p>
          <a:p>
            <a:pPr marL="0" indent="0">
              <a:buNone/>
            </a:pPr>
            <a:r>
              <a:rPr lang="en-GB" dirty="0" smtClean="0"/>
              <a:t>3. Results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GB" dirty="0" smtClean="0"/>
              <a:t>Synthetic trace results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GB" dirty="0" smtClean="0"/>
              <a:t>Regional Scale results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19" y="0"/>
            <a:ext cx="10772775" cy="1658198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Thesis Overview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57385" y="4097971"/>
            <a:ext cx="4902108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5</a:t>
            </a:r>
            <a:r>
              <a:rPr lang="en-GB" dirty="0" smtClean="0"/>
              <a:t>. Conclusions	</a:t>
            </a:r>
          </a:p>
          <a:p>
            <a:pPr marL="971400" lvl="5" indent="0">
              <a:buNone/>
            </a:pPr>
            <a:endParaRPr lang="en-GB" dirty="0"/>
          </a:p>
          <a:p>
            <a:pPr marL="971400" lvl="5" indent="0">
              <a:buNone/>
            </a:pPr>
            <a:endParaRPr lang="en-GB" dirty="0" smtClean="0"/>
          </a:p>
          <a:p>
            <a:pPr marL="971400" lvl="5" indent="0">
              <a:buNone/>
            </a:pPr>
            <a:endParaRPr lang="en-GB" dirty="0"/>
          </a:p>
          <a:p>
            <a:pPr marL="971400" lvl="5" indent="0">
              <a:buNone/>
            </a:pPr>
            <a:endParaRPr lang="en-GB" dirty="0" smtClean="0"/>
          </a:p>
          <a:p>
            <a:pPr marL="971400" lvl="5" indent="0">
              <a:buNone/>
            </a:pPr>
            <a:endParaRPr lang="en-GB" dirty="0"/>
          </a:p>
          <a:p>
            <a:pPr marL="971400" lvl="5" indent="0">
              <a:buNone/>
            </a:pPr>
            <a:r>
              <a:rPr lang="en-GB" dirty="0" smtClean="0"/>
              <a:t>		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57385" y="2011680"/>
            <a:ext cx="4902108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4. Interpretation and Discussion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GB" dirty="0" smtClean="0"/>
              <a:t>Q clustering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GB" dirty="0"/>
              <a:t>Assess any correlations of regional Q </a:t>
            </a:r>
            <a:r>
              <a:rPr lang="en-GB" dirty="0" smtClean="0"/>
              <a:t>values</a:t>
            </a:r>
            <a:endParaRPr lang="en-GB" dirty="0"/>
          </a:p>
          <a:p>
            <a:pPr marL="971400" lvl="5" indent="0">
              <a:buNone/>
            </a:pPr>
            <a:r>
              <a:rPr lang="en-GB" dirty="0" smtClean="0"/>
              <a:t>	</a:t>
            </a:r>
          </a:p>
          <a:p>
            <a:pPr marL="971400" lvl="5" indent="0">
              <a:buNone/>
            </a:pPr>
            <a:endParaRPr lang="en-GB" dirty="0"/>
          </a:p>
          <a:p>
            <a:pPr marL="971400" lvl="5" indent="0">
              <a:buNone/>
            </a:pPr>
            <a:endParaRPr lang="en-GB" dirty="0" smtClean="0"/>
          </a:p>
          <a:p>
            <a:pPr marL="971400" lvl="5" indent="0">
              <a:buNone/>
            </a:pPr>
            <a:endParaRPr lang="en-GB" dirty="0"/>
          </a:p>
          <a:p>
            <a:pPr marL="971400" lvl="5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6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7" y="0"/>
            <a:ext cx="10772775" cy="16581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Project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18" y="1788341"/>
            <a:ext cx="10554574" cy="4744265"/>
          </a:xfrm>
        </p:spPr>
        <p:txBody>
          <a:bodyPr>
            <a:normAutofit/>
          </a:bodyPr>
          <a:lstStyle/>
          <a:p>
            <a:r>
              <a:rPr lang="en-GB" dirty="0"/>
              <a:t>Aim:</a:t>
            </a:r>
          </a:p>
          <a:p>
            <a:pPr lvl="1"/>
            <a:r>
              <a:rPr lang="en-GB" dirty="0"/>
              <a:t>To produce a regional view of effective seismic attenuation as derived from stacked traces &amp; volumes data, by applying the Spectral Ratio method to stacked seismic sections around the North Sea region.</a:t>
            </a:r>
          </a:p>
          <a:p>
            <a:r>
              <a:rPr lang="en-GB" dirty="0"/>
              <a:t>Objectives: </a:t>
            </a:r>
          </a:p>
          <a:p>
            <a:pPr lvl="1"/>
            <a:r>
              <a:rPr lang="en-GB" dirty="0"/>
              <a:t>1.Develop automated Spectral ratio code </a:t>
            </a:r>
          </a:p>
          <a:p>
            <a:pPr lvl="1"/>
            <a:r>
              <a:rPr lang="en-GB" dirty="0"/>
              <a:t>2. Validate code by testing and applying it to synthetic wavelets. </a:t>
            </a:r>
          </a:p>
          <a:p>
            <a:pPr lvl="1"/>
            <a:r>
              <a:rPr lang="en-GB" dirty="0"/>
              <a:t>3. Adapt code into AWS workspace and run on all UK regional lines </a:t>
            </a:r>
          </a:p>
          <a:p>
            <a:pPr lvl="1"/>
            <a:r>
              <a:rPr lang="en-GB" dirty="0"/>
              <a:t>4. </a:t>
            </a:r>
            <a:r>
              <a:rPr lang="en-GB" dirty="0" smtClean="0"/>
              <a:t>Assess </a:t>
            </a:r>
            <a:r>
              <a:rPr lang="en-GB" dirty="0"/>
              <a:t>any correlations of regional Q values through clustering </a:t>
            </a:r>
          </a:p>
          <a:p>
            <a:pPr lvl="1"/>
            <a:r>
              <a:rPr lang="en-GB" dirty="0"/>
              <a:t>5. </a:t>
            </a:r>
            <a:r>
              <a:rPr lang="en-GB" dirty="0" smtClean="0"/>
              <a:t>Assess </a:t>
            </a:r>
            <a:r>
              <a:rPr lang="en-GB" dirty="0"/>
              <a:t>if these correlations could be useful in predicting data quality and resolution </a:t>
            </a:r>
          </a:p>
        </p:txBody>
      </p:sp>
    </p:spTree>
    <p:extLst>
      <p:ext uri="{BB962C8B-B14F-4D97-AF65-F5344CB8AC3E}">
        <p14:creationId xmlns:p14="http://schemas.microsoft.com/office/powerpoint/2010/main" val="37903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5890399" cy="46846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Attenuation is the loss of amplitude during the propagation of a seismic wave through an attenuating material and quantified by the seismic quality factor Q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Attenuation causes a loss of vertical resolution and results in a lower amplitude and lowers the dominant frequency of traveling wavelets 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Also has a phase effect, as low frequencies must travel slower than </a:t>
            </a:r>
            <a:r>
              <a:rPr lang="en-GB"/>
              <a:t>high frequencies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19" y="0"/>
            <a:ext cx="10772775" cy="165819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Q?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7" r="11626"/>
          <a:stretch/>
        </p:blipFill>
        <p:spPr>
          <a:xfrm>
            <a:off x="7394090" y="2011680"/>
            <a:ext cx="4036291" cy="26193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9688945" y="2754641"/>
            <a:ext cx="212436" cy="45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33" y="3396761"/>
            <a:ext cx="1823941" cy="781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38" y="3533270"/>
            <a:ext cx="1823941" cy="7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0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96" y="1735513"/>
            <a:ext cx="4851344" cy="47149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Corrections during processing seismic data</a:t>
            </a:r>
          </a:p>
          <a:p>
            <a:pPr marL="0" indent="0">
              <a:buNone/>
            </a:pPr>
            <a:r>
              <a:rPr lang="en-GB" dirty="0"/>
              <a:t>	- Amplitude recovery</a:t>
            </a:r>
          </a:p>
          <a:p>
            <a:pPr marL="0" indent="0">
              <a:buNone/>
            </a:pPr>
            <a:r>
              <a:rPr lang="en-GB" dirty="0"/>
              <a:t>	- AVO corrections</a:t>
            </a:r>
          </a:p>
          <a:p>
            <a:pPr marL="0" indent="0">
              <a:buNone/>
            </a:pPr>
            <a:r>
              <a:rPr lang="en-GB" dirty="0"/>
              <a:t>	-Compensate for loss of 	resolution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as a indicator for reservoir properties</a:t>
            </a:r>
          </a:p>
          <a:p>
            <a:pPr marL="4572" lvl="1" indent="0">
              <a:buNone/>
            </a:pPr>
            <a:r>
              <a:rPr lang="en-GB" dirty="0"/>
              <a:t>	-Gas saturation</a:t>
            </a:r>
          </a:p>
          <a:p>
            <a:pPr marL="4572" lvl="1" indent="0">
              <a:buNone/>
            </a:pPr>
            <a:r>
              <a:rPr lang="en-GB" dirty="0"/>
              <a:t>	-Fracture Azimuth</a:t>
            </a:r>
          </a:p>
          <a:p>
            <a:pPr marL="4572" lvl="1" indent="0">
              <a:buNone/>
            </a:pPr>
            <a:r>
              <a:rPr lang="en-GB" dirty="0"/>
              <a:t>	-Monitor injection 	processes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96" y="77315"/>
            <a:ext cx="10772775" cy="165819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Why are we interested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70"/>
          <a:stretch/>
        </p:blipFill>
        <p:spPr>
          <a:xfrm>
            <a:off x="4670232" y="1552613"/>
            <a:ext cx="3276600" cy="2434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28"/>
          <a:stretch/>
        </p:blipFill>
        <p:spPr>
          <a:xfrm>
            <a:off x="7946832" y="1536660"/>
            <a:ext cx="3759706" cy="25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9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06" y="83897"/>
            <a:ext cx="10772775" cy="165819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Causes of Intrinsic attenuation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31" b="14431"/>
          <a:stretch/>
        </p:blipFill>
        <p:spPr>
          <a:xfrm>
            <a:off x="0" y="1742094"/>
            <a:ext cx="2914074" cy="298230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126047" y="1853664"/>
            <a:ext cx="7283254" cy="451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Rock Frame Causes:</a:t>
            </a:r>
          </a:p>
          <a:p>
            <a:r>
              <a:rPr lang="en-GB" dirty="0"/>
              <a:t>1. Friction at grain boundary</a:t>
            </a:r>
          </a:p>
          <a:p>
            <a:r>
              <a:rPr lang="en-GB" dirty="0"/>
              <a:t>2. Compression of fractures and micro cracks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Fluid Saturation Effects:</a:t>
            </a:r>
          </a:p>
          <a:p>
            <a:pPr marL="0" indent="0">
              <a:buNone/>
            </a:pPr>
            <a:r>
              <a:rPr lang="en-GB" dirty="0"/>
              <a:t>1. Fluid flow in and out of fractures</a:t>
            </a:r>
          </a:p>
          <a:p>
            <a:pPr marL="0" indent="0">
              <a:buNone/>
            </a:pPr>
            <a:r>
              <a:rPr lang="en-GB" dirty="0"/>
              <a:t>2.Bubble Compression</a:t>
            </a:r>
          </a:p>
          <a:p>
            <a:pPr marL="0" indent="0">
              <a:buNone/>
            </a:pPr>
            <a:r>
              <a:rPr lang="en-GB" dirty="0"/>
              <a:t>3. Squirt 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954E4-0CA6-4224-B308-4CF2B3B795B6}"/>
              </a:ext>
            </a:extLst>
          </p:cNvPr>
          <p:cNvSpPr txBox="1"/>
          <p:nvPr/>
        </p:nvSpPr>
        <p:spPr>
          <a:xfrm>
            <a:off x="647078" y="4682079"/>
            <a:ext cx="301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</a:t>
            </a:r>
            <a:r>
              <a:rPr lang="en-GB" sz="1400" dirty="0" err="1"/>
              <a:t>Jonhston</a:t>
            </a:r>
            <a:r>
              <a:rPr lang="en-GB" sz="1400" dirty="0"/>
              <a:t> 1979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7BBF06-2F65-43BB-88E9-DA5FDE0DB15C}"/>
              </a:ext>
            </a:extLst>
          </p:cNvPr>
          <p:cNvSpPr/>
          <p:nvPr/>
        </p:nvSpPr>
        <p:spPr>
          <a:xfrm>
            <a:off x="6776756" y="1884184"/>
            <a:ext cx="1315684" cy="6304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B3F7D5-C57B-4241-95FE-B69244AFEC45}"/>
              </a:ext>
            </a:extLst>
          </p:cNvPr>
          <p:cNvSpPr/>
          <p:nvPr/>
        </p:nvSpPr>
        <p:spPr>
          <a:xfrm>
            <a:off x="7887889" y="2271831"/>
            <a:ext cx="1127760" cy="603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02C07-711A-4900-A5FC-284205FAAEDD}"/>
              </a:ext>
            </a:extLst>
          </p:cNvPr>
          <p:cNvCxnSpPr>
            <a:cxnSpLocks/>
          </p:cNvCxnSpPr>
          <p:nvPr/>
        </p:nvCxnSpPr>
        <p:spPr>
          <a:xfrm flipH="1">
            <a:off x="7691156" y="2225040"/>
            <a:ext cx="19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F9C7ECE-084C-4B92-9701-22189A1F86DC}"/>
              </a:ext>
            </a:extLst>
          </p:cNvPr>
          <p:cNvSpPr/>
          <p:nvPr/>
        </p:nvSpPr>
        <p:spPr>
          <a:xfrm>
            <a:off x="8839199" y="3233246"/>
            <a:ext cx="1570101" cy="9120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6E142C7-95BA-4A06-B05D-B4FB2BDD4A2D}"/>
              </a:ext>
            </a:extLst>
          </p:cNvPr>
          <p:cNvSpPr/>
          <p:nvPr/>
        </p:nvSpPr>
        <p:spPr>
          <a:xfrm rot="11553714" flipH="1">
            <a:off x="9602134" y="3233723"/>
            <a:ext cx="100811" cy="44010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17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3794713"/>
            <a:ext cx="5236962" cy="2986210"/>
          </a:xfrm>
        </p:spPr>
      </p:pic>
      <p:sp>
        <p:nvSpPr>
          <p:cNvPr id="9" name="Rectangle 8"/>
          <p:cNvSpPr/>
          <p:nvPr/>
        </p:nvSpPr>
        <p:spPr>
          <a:xfrm>
            <a:off x="554182" y="4054764"/>
            <a:ext cx="646545" cy="2346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011027" y="4054764"/>
            <a:ext cx="646545" cy="2406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>
            <a:stCxn id="9" idx="0"/>
          </p:cNvCxnSpPr>
          <p:nvPr/>
        </p:nvCxnSpPr>
        <p:spPr>
          <a:xfrm flipH="1" flipV="1">
            <a:off x="877454" y="3556716"/>
            <a:ext cx="1" cy="498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3" idx="2"/>
          </p:cNvCxnSpPr>
          <p:nvPr/>
        </p:nvCxnSpPr>
        <p:spPr>
          <a:xfrm flipH="1" flipV="1">
            <a:off x="3173741" y="3617397"/>
            <a:ext cx="92168" cy="4504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4" y="61198"/>
            <a:ext cx="10772775" cy="165819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Methods of Measuring: Spectral Ratio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19"/>
          <a:stretch/>
        </p:blipFill>
        <p:spPr>
          <a:xfrm>
            <a:off x="430852" y="1540831"/>
            <a:ext cx="1656565" cy="20765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4" r="64365" b="1"/>
          <a:stretch/>
        </p:blipFill>
        <p:spPr>
          <a:xfrm>
            <a:off x="2551337" y="1689366"/>
            <a:ext cx="1244808" cy="192803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214" y="4200525"/>
            <a:ext cx="4238625" cy="26574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20" y="1607701"/>
            <a:ext cx="3480399" cy="14128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710" y="4460576"/>
            <a:ext cx="619125" cy="6477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9199418" y="4932218"/>
            <a:ext cx="555625" cy="69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70036" y="2854036"/>
            <a:ext cx="369455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0"/>
          <a:stretch/>
        </p:blipFill>
        <p:spPr>
          <a:xfrm>
            <a:off x="4372088" y="2034148"/>
            <a:ext cx="1661880" cy="1522568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V="1">
            <a:off x="8968509" y="2715981"/>
            <a:ext cx="230909" cy="60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64158" y="3191478"/>
            <a:ext cx="3011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Frequency Independent Mechanisms e.g. Geometric Spreading G, Reflectivity 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925405" y="3617397"/>
            <a:ext cx="1515481" cy="95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3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47" y="1812828"/>
            <a:ext cx="10753725" cy="3766185"/>
          </a:xfrm>
        </p:spPr>
        <p:txBody>
          <a:bodyPr/>
          <a:lstStyle/>
          <a:p>
            <a:r>
              <a:rPr lang="en-GB" dirty="0"/>
              <a:t>No attenuation to see the effect of windowing function and general Fourier artefacts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79" y="77315"/>
            <a:ext cx="10772775" cy="1658198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Synthetic </a:t>
            </a:r>
            <a:r>
              <a:rPr lang="en-GB" smtClean="0">
                <a:solidFill>
                  <a:schemeClr val="bg1"/>
                </a:solidFill>
              </a:rPr>
              <a:t>Attenuated </a:t>
            </a:r>
            <a:r>
              <a:rPr lang="en-GB" dirty="0">
                <a:solidFill>
                  <a:schemeClr val="bg1"/>
                </a:solidFill>
              </a:rPr>
              <a:t>Trace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6413"/>
            <a:ext cx="9066707" cy="1914083"/>
          </a:xfrm>
          <a:prstGeom prst="rect">
            <a:avLst/>
          </a:prstGeom>
        </p:spPr>
      </p:pic>
      <p:pic>
        <p:nvPicPr>
          <p:cNvPr id="7" name="Content Placeholder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934"/>
            <a:ext cx="2963431" cy="1631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57" y="2329934"/>
            <a:ext cx="8182530" cy="1566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06" y="2908259"/>
            <a:ext cx="400050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38" y="3087924"/>
            <a:ext cx="3707298" cy="16316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69308" y="4687639"/>
            <a:ext cx="301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Hanning</a:t>
            </a:r>
            <a:r>
              <a:rPr lang="en-GB" sz="1400" dirty="0" smtClean="0"/>
              <a:t> filter – Spectral properties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3879" y="3937842"/>
            <a:ext cx="301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Input wavelet – 100Hz </a:t>
            </a:r>
            <a:r>
              <a:rPr lang="en-GB" sz="1400" dirty="0" err="1" smtClean="0"/>
              <a:t>ricker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12378" y="3783953"/>
            <a:ext cx="301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Spiked Reflectivity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7478" y="6216603"/>
            <a:ext cx="301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Final Trace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775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1" y="2117507"/>
            <a:ext cx="4851629" cy="2888601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06" y="77315"/>
            <a:ext cx="10772775" cy="1658198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No </a:t>
            </a:r>
            <a:r>
              <a:rPr lang="en-GB" dirty="0" err="1" smtClean="0">
                <a:solidFill>
                  <a:schemeClr val="bg1"/>
                </a:solidFill>
              </a:rPr>
              <a:t>AttenSpectral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Ratios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70" y="1505729"/>
            <a:ext cx="4075950" cy="2412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91" y="4332278"/>
            <a:ext cx="3921008" cy="23275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882533" y="2826327"/>
            <a:ext cx="2684522" cy="591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25600" y="4044203"/>
            <a:ext cx="4562764" cy="1343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7817" y="3918026"/>
            <a:ext cx="301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Near zero gradient gives infinite Q 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06762" y="5446079"/>
            <a:ext cx="3011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Small gradient affects due transform artefacts and imprint of window spectrum on data 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00294" y="4879424"/>
            <a:ext cx="1650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Spectra of all possible window combinations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4638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5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3" y="77315"/>
            <a:ext cx="10772775" cy="165819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Noise less synthetic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73" y="1609625"/>
            <a:ext cx="7586023" cy="1452048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0" y="1666114"/>
            <a:ext cx="2963431" cy="1631672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07" y="2167223"/>
            <a:ext cx="400050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9" y="4215197"/>
            <a:ext cx="9149078" cy="1597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2102" y="3907420"/>
            <a:ext cx="301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Trace with Q = 150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678218" y="3047718"/>
            <a:ext cx="301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Spiked Reflectivity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077" y="5853596"/>
            <a:ext cx="301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Using </a:t>
            </a:r>
            <a:r>
              <a:rPr lang="en-GB" sz="1400" dirty="0" err="1" smtClean="0"/>
              <a:t>Kjartansson's</a:t>
            </a:r>
            <a:r>
              <a:rPr lang="en-GB" sz="1400" dirty="0" smtClean="0"/>
              <a:t> </a:t>
            </a:r>
            <a:r>
              <a:rPr lang="en-GB" sz="1400" dirty="0"/>
              <a:t>1979 </a:t>
            </a:r>
            <a:r>
              <a:rPr lang="en-GB" sz="1400" dirty="0" smtClean="0"/>
              <a:t>constant Q model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4511161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4108</TotalTime>
  <Words>520</Words>
  <Application>Microsoft Office PowerPoint</Application>
  <PresentationFormat>Widescreen</PresentationFormat>
  <Paragraphs>114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Metropolitan</vt:lpstr>
      <vt:lpstr>Application of Q Estimation at Basin Scales</vt:lpstr>
      <vt:lpstr>Project Outline:</vt:lpstr>
      <vt:lpstr>What Is Q?</vt:lpstr>
      <vt:lpstr>Why are we interested</vt:lpstr>
      <vt:lpstr>Causes of Intrinsic attenuation</vt:lpstr>
      <vt:lpstr>Methods of Measuring: Spectral Ratio</vt:lpstr>
      <vt:lpstr>Synthetic Attenuated Trace</vt:lpstr>
      <vt:lpstr>No AttenSpectral Ratios</vt:lpstr>
      <vt:lpstr>Noise less synthetic</vt:lpstr>
      <vt:lpstr>Spectral Ratios</vt:lpstr>
      <vt:lpstr>Noisy Synthetic</vt:lpstr>
      <vt:lpstr>Spectral Ratios</vt:lpstr>
      <vt:lpstr>QC- Finding optimal window pairing</vt:lpstr>
      <vt:lpstr>Methods of Automating the QC</vt:lpstr>
      <vt:lpstr>Future Work</vt:lpstr>
      <vt:lpstr>Thesis Overview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Regional Trends in North Sea Q</dc:title>
  <dc:creator>Sam Poulter [ee18s2p]</dc:creator>
  <cp:lastModifiedBy>Sam Poulter [ee18s2p]</cp:lastModifiedBy>
  <cp:revision>45</cp:revision>
  <dcterms:created xsi:type="dcterms:W3CDTF">2019-06-21T15:03:28Z</dcterms:created>
  <dcterms:modified xsi:type="dcterms:W3CDTF">2019-07-17T12:47:26Z</dcterms:modified>
</cp:coreProperties>
</file>