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0"/>
  </p:notesMasterIdLst>
  <p:handoutMasterIdLst>
    <p:handoutMasterId r:id="rId11"/>
  </p:handoutMasterIdLst>
  <p:sldIdLst>
    <p:sldId id="376" r:id="rId2"/>
    <p:sldId id="380" r:id="rId3"/>
    <p:sldId id="431" r:id="rId4"/>
    <p:sldId id="433" r:id="rId5"/>
    <p:sldId id="410" r:id="rId6"/>
    <p:sldId id="434" r:id="rId7"/>
    <p:sldId id="429" r:id="rId8"/>
    <p:sldId id="414" r:id="rId9"/>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12" autoAdjust="0"/>
    <p:restoredTop sz="99007" autoAdjust="0"/>
  </p:normalViewPr>
  <p:slideViewPr>
    <p:cSldViewPr>
      <p:cViewPr varScale="1">
        <p:scale>
          <a:sx n="165" d="100"/>
          <a:sy n="165" d="100"/>
        </p:scale>
        <p:origin x="824" y="184"/>
      </p:cViewPr>
      <p:guideLst>
        <p:guide orient="horz" pos="688"/>
        <p:guide pos="26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6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1/13/17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1/13/17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dirty="0"/>
              <a:t>Click to edit</a:t>
            </a:r>
            <a:br>
              <a:rPr lang="en-US" dirty="0"/>
            </a:br>
            <a:r>
              <a:rPr lang="en-US" dirty="0"/>
              <a:t>Master </a:t>
            </a:r>
            <a:br>
              <a:rPr lang="en-US" dirty="0"/>
            </a:br>
            <a:r>
              <a:rPr lang="en-US" dirty="0"/>
              <a:t>title style</a:t>
            </a:r>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a:t>
            </a:r>
            <a:br>
              <a:rPr lang="en-US" dirty="0"/>
            </a:br>
            <a:r>
              <a:rPr lang="en-US" dirty="0"/>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dirty="0">
                <a:solidFill>
                  <a:srgbClr val="FFFFFF"/>
                </a:solidFill>
              </a:rPr>
              <a:t>CST2335</a:t>
            </a:r>
            <a:br>
              <a:rPr lang="en-US" dirty="0">
                <a:solidFill>
                  <a:srgbClr val="FFFFFF"/>
                </a:solidFill>
              </a:rPr>
            </a:br>
            <a:r>
              <a:rPr lang="en-US" dirty="0"/>
              <a:t>Graphical Interface programming</a:t>
            </a:r>
            <a:endParaRPr lang="en-US" dirty="0">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dirty="0"/>
              <a:t>Agile Software Development</a:t>
            </a:r>
          </a:p>
        </p:txBody>
      </p:sp>
    </p:spTree>
    <p:extLst>
      <p:ext uri="{BB962C8B-B14F-4D97-AF65-F5344CB8AC3E}">
        <p14:creationId xmlns:p14="http://schemas.microsoft.com/office/powerpoint/2010/main" val="120453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Software Development</a:t>
            </a:r>
          </a:p>
        </p:txBody>
      </p:sp>
      <p:sp>
        <p:nvSpPr>
          <p:cNvPr id="3" name="Content Placeholder 2"/>
          <p:cNvSpPr>
            <a:spLocks noGrp="1"/>
          </p:cNvSpPr>
          <p:nvPr>
            <p:ph idx="1"/>
          </p:nvPr>
        </p:nvSpPr>
        <p:spPr>
          <a:xfrm>
            <a:off x="467545" y="1091804"/>
            <a:ext cx="8208912" cy="3262144"/>
          </a:xfrm>
        </p:spPr>
        <p:txBody>
          <a:bodyPr/>
          <a:lstStyle/>
          <a:p>
            <a:r>
              <a:rPr lang="en-US" sz="2400" dirty="0">
                <a:solidFill>
                  <a:schemeClr val="tx1"/>
                </a:solidFill>
              </a:rPr>
              <a:t>Agile development is an approach where a program is developed through small incremental changes.</a:t>
            </a:r>
          </a:p>
          <a:p>
            <a:r>
              <a:rPr lang="en-US" sz="2400" dirty="0">
                <a:solidFill>
                  <a:schemeClr val="tx1"/>
                </a:solidFill>
              </a:rPr>
              <a:t>It operates on the small work “sprints”, which integrate planning, coding and testing as a whole. Once the sprint is finished, the program should be a working application.</a:t>
            </a:r>
          </a:p>
          <a:p>
            <a:r>
              <a:rPr lang="en-US" sz="2400" dirty="0">
                <a:solidFill>
                  <a:schemeClr val="tx1"/>
                </a:solidFill>
              </a:rPr>
              <a:t>At the start of a sprint, the team decides which features to accept as part of the sprint. They give estimates on how long it will take, and as a group, a timeline is given.</a:t>
            </a:r>
          </a:p>
          <a:p>
            <a:endParaRPr lang="en-US" sz="2400" dirty="0">
              <a:solidFill>
                <a:schemeClr val="tx1"/>
              </a:solidFill>
            </a:endParaRPr>
          </a:p>
        </p:txBody>
      </p:sp>
    </p:spTree>
    <p:extLst>
      <p:ext uri="{BB962C8B-B14F-4D97-AF65-F5344CB8AC3E}">
        <p14:creationId xmlns:p14="http://schemas.microsoft.com/office/powerpoint/2010/main" val="41211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Sprints</a:t>
            </a:r>
          </a:p>
        </p:txBody>
      </p:sp>
      <p:sp>
        <p:nvSpPr>
          <p:cNvPr id="3" name="Content Placeholder 2"/>
          <p:cNvSpPr>
            <a:spLocks noGrp="1"/>
          </p:cNvSpPr>
          <p:nvPr>
            <p:ph idx="1"/>
          </p:nvPr>
        </p:nvSpPr>
        <p:spPr>
          <a:xfrm>
            <a:off x="467545" y="1059582"/>
            <a:ext cx="8208912" cy="3294366"/>
          </a:xfrm>
        </p:spPr>
        <p:txBody>
          <a:bodyPr/>
          <a:lstStyle/>
          <a:p>
            <a:r>
              <a:rPr lang="en-US" sz="2400" dirty="0">
                <a:solidFill>
                  <a:schemeClr val="tx1"/>
                </a:solidFill>
              </a:rPr>
              <a:t>Sprints can be shown by a sprint board.</a:t>
            </a:r>
          </a:p>
          <a:p>
            <a:r>
              <a:rPr lang="en-US" sz="2400" dirty="0" err="1">
                <a:solidFill>
                  <a:schemeClr val="tx1"/>
                </a:solidFill>
              </a:rPr>
              <a:t>ZenHub</a:t>
            </a:r>
            <a:r>
              <a:rPr lang="en-US" sz="2400" dirty="0">
                <a:solidFill>
                  <a:schemeClr val="tx1"/>
                </a:solidFill>
              </a:rPr>
              <a:t> is a plugin for </a:t>
            </a:r>
            <a:r>
              <a:rPr lang="en-US" sz="2400" dirty="0" err="1">
                <a:solidFill>
                  <a:schemeClr val="tx1"/>
                </a:solidFill>
              </a:rPr>
              <a:t>Github</a:t>
            </a:r>
            <a:r>
              <a:rPr lang="en-US" sz="2400" dirty="0">
                <a:solidFill>
                  <a:schemeClr val="tx1"/>
                </a:solidFill>
              </a:rPr>
              <a:t> that adds Agile development boards. You can add </a:t>
            </a:r>
            <a:r>
              <a:rPr lang="en-US" sz="2400" dirty="0" err="1">
                <a:solidFill>
                  <a:schemeClr val="tx1"/>
                </a:solidFill>
              </a:rPr>
              <a:t>ZenHub</a:t>
            </a:r>
            <a:r>
              <a:rPr lang="en-US" sz="2400" dirty="0">
                <a:solidFill>
                  <a:schemeClr val="tx1"/>
                </a:solidFill>
              </a:rPr>
              <a:t> to your </a:t>
            </a:r>
            <a:r>
              <a:rPr lang="en-US" sz="2400" dirty="0" err="1">
                <a:solidFill>
                  <a:schemeClr val="tx1"/>
                </a:solidFill>
              </a:rPr>
              <a:t>Github</a:t>
            </a:r>
            <a:r>
              <a:rPr lang="en-US" sz="2400" dirty="0">
                <a:solidFill>
                  <a:schemeClr val="tx1"/>
                </a:solidFill>
              </a:rPr>
              <a:t> repository and then a “Boards” tab appears.</a:t>
            </a:r>
          </a:p>
          <a:p>
            <a:r>
              <a:rPr lang="en-US" sz="2400" dirty="0">
                <a:solidFill>
                  <a:schemeClr val="tx1"/>
                </a:solidFill>
              </a:rPr>
              <a:t>Click “New Issue” to add features that you want your application to have, for example “Chat window”, “database storage”, “Weather forecast with </a:t>
            </a:r>
            <a:r>
              <a:rPr lang="en-US" sz="2400" dirty="0" err="1">
                <a:solidFill>
                  <a:schemeClr val="tx1"/>
                </a:solidFill>
              </a:rPr>
              <a:t>AsyncTask</a:t>
            </a:r>
            <a:r>
              <a:rPr lang="en-US" sz="2400" dirty="0">
                <a:solidFill>
                  <a:schemeClr val="tx1"/>
                </a:solidFill>
              </a:rPr>
              <a:t>”. On the right hand side is an estimate for the time it takes</a:t>
            </a:r>
          </a:p>
        </p:txBody>
      </p:sp>
    </p:spTree>
    <p:extLst>
      <p:ext uri="{BB962C8B-B14F-4D97-AF65-F5344CB8AC3E}">
        <p14:creationId xmlns:p14="http://schemas.microsoft.com/office/powerpoint/2010/main" val="35986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Issues</a:t>
            </a:r>
          </a:p>
        </p:txBody>
      </p:sp>
      <p:sp>
        <p:nvSpPr>
          <p:cNvPr id="3" name="Content Placeholder 2"/>
          <p:cNvSpPr>
            <a:spLocks noGrp="1"/>
          </p:cNvSpPr>
          <p:nvPr>
            <p:ph idx="1"/>
          </p:nvPr>
        </p:nvSpPr>
        <p:spPr>
          <a:xfrm>
            <a:off x="467545" y="1091804"/>
            <a:ext cx="8208912" cy="3262144"/>
          </a:xfrm>
        </p:spPr>
        <p:txBody>
          <a:bodyPr/>
          <a:lstStyle/>
          <a:p>
            <a:r>
              <a:rPr lang="en-US" sz="2400" dirty="0">
                <a:solidFill>
                  <a:schemeClr val="tx1"/>
                </a:solidFill>
              </a:rPr>
              <a:t>A project manager will see new issues and “triage” them.</a:t>
            </a:r>
          </a:p>
          <a:p>
            <a:r>
              <a:rPr lang="en-US" sz="2400" dirty="0">
                <a:solidFill>
                  <a:schemeClr val="tx1"/>
                </a:solidFill>
              </a:rPr>
              <a:t>They either go into the backlog or Icebox. Backlog means they are put on hold until the next sprint and Icebox means they will be dealt with later, not the next sprint.</a:t>
            </a:r>
          </a:p>
          <a:p>
            <a:r>
              <a:rPr lang="en-US" sz="2400" dirty="0">
                <a:solidFill>
                  <a:schemeClr val="tx1"/>
                </a:solidFill>
              </a:rPr>
              <a:t>https://www.zenhub.com/blog/master-your-product-backlog/</a:t>
            </a:r>
            <a:endParaRPr lang="en-US" sz="2400" b="1" i="1" dirty="0">
              <a:solidFill>
                <a:schemeClr val="tx1"/>
              </a:solidFill>
            </a:endParaRPr>
          </a:p>
        </p:txBody>
      </p:sp>
    </p:spTree>
    <p:extLst>
      <p:ext uri="{BB962C8B-B14F-4D97-AF65-F5344CB8AC3E}">
        <p14:creationId xmlns:p14="http://schemas.microsoft.com/office/powerpoint/2010/main" val="293452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In-Progress</a:t>
            </a:r>
          </a:p>
        </p:txBody>
      </p:sp>
      <p:sp>
        <p:nvSpPr>
          <p:cNvPr id="5" name="Content Placeholder 4"/>
          <p:cNvSpPr>
            <a:spLocks noGrp="1"/>
          </p:cNvSpPr>
          <p:nvPr>
            <p:ph idx="1"/>
          </p:nvPr>
        </p:nvSpPr>
        <p:spPr>
          <a:xfrm>
            <a:off x="467545" y="945931"/>
            <a:ext cx="8208912" cy="3408017"/>
          </a:xfrm>
        </p:spPr>
        <p:txBody>
          <a:bodyPr/>
          <a:lstStyle/>
          <a:p>
            <a:r>
              <a:rPr lang="en-US" sz="2400" dirty="0">
                <a:solidFill>
                  <a:schemeClr val="tx1"/>
                </a:solidFill>
              </a:rPr>
              <a:t>Developers should only start one task at a time by moving an issue into the In-Progress. By looking at the board, team members can see what is currently being worked, and by whom. Don’t do more than one thing at a time, unless that task is currently “blocked”, like needing information from management, or another company.</a:t>
            </a:r>
          </a:p>
          <a:p>
            <a:r>
              <a:rPr lang="en-US" sz="2400" dirty="0">
                <a:solidFill>
                  <a:schemeClr val="tx1"/>
                </a:solidFill>
              </a:rPr>
              <a:t>Typically you create a branch for this work task.</a:t>
            </a:r>
          </a:p>
          <a:p>
            <a:r>
              <a:rPr lang="en-US" sz="2400" dirty="0">
                <a:solidFill>
                  <a:schemeClr val="tx1"/>
                </a:solidFill>
              </a:rPr>
              <a:t>https://www.zenhub.com/blog/getting-started-with-zenhub/</a:t>
            </a:r>
          </a:p>
        </p:txBody>
      </p:sp>
    </p:spTree>
    <p:extLst>
      <p:ext uri="{BB962C8B-B14F-4D97-AF65-F5344CB8AC3E}">
        <p14:creationId xmlns:p14="http://schemas.microsoft.com/office/powerpoint/2010/main" val="1698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team meetings</a:t>
            </a:r>
          </a:p>
        </p:txBody>
      </p:sp>
      <p:sp>
        <p:nvSpPr>
          <p:cNvPr id="5" name="Content Placeholder 4"/>
          <p:cNvSpPr>
            <a:spLocks noGrp="1"/>
          </p:cNvSpPr>
          <p:nvPr>
            <p:ph idx="1"/>
          </p:nvPr>
        </p:nvSpPr>
        <p:spPr>
          <a:xfrm>
            <a:off x="467545" y="945931"/>
            <a:ext cx="8208912" cy="3408017"/>
          </a:xfrm>
        </p:spPr>
        <p:txBody>
          <a:bodyPr/>
          <a:lstStyle/>
          <a:p>
            <a:r>
              <a:rPr lang="en-US" sz="2400" dirty="0">
                <a:solidFill>
                  <a:schemeClr val="tx1"/>
                </a:solidFill>
              </a:rPr>
              <a:t>As part of the agile development process, teams will meet to discuss progress. If you don’t think you can finish the task within the predicted time, this is the time to ask for help.</a:t>
            </a:r>
          </a:p>
          <a:p>
            <a:r>
              <a:rPr lang="en-US" sz="2400" dirty="0">
                <a:solidFill>
                  <a:schemeClr val="tx1"/>
                </a:solidFill>
              </a:rPr>
              <a:t>This is also a good time to discuss designs because normally your work will overlap </a:t>
            </a:r>
            <a:r>
              <a:rPr lang="en-US" sz="2400">
                <a:solidFill>
                  <a:schemeClr val="tx1"/>
                </a:solidFill>
              </a:rPr>
              <a:t>someone else’s. </a:t>
            </a:r>
            <a:endParaRPr lang="en-US" sz="2400" dirty="0">
              <a:solidFill>
                <a:schemeClr val="tx1"/>
              </a:solidFill>
            </a:endParaRPr>
          </a:p>
        </p:txBody>
      </p:sp>
    </p:spTree>
    <p:extLst>
      <p:ext uri="{BB962C8B-B14F-4D97-AF65-F5344CB8AC3E}">
        <p14:creationId xmlns:p14="http://schemas.microsoft.com/office/powerpoint/2010/main" val="356700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 QA</a:t>
            </a:r>
          </a:p>
        </p:txBody>
      </p:sp>
      <p:sp>
        <p:nvSpPr>
          <p:cNvPr id="3" name="Content Placeholder 2"/>
          <p:cNvSpPr>
            <a:spLocks noGrp="1"/>
          </p:cNvSpPr>
          <p:nvPr>
            <p:ph idx="1"/>
          </p:nvPr>
        </p:nvSpPr>
        <p:spPr>
          <a:xfrm>
            <a:off x="332159" y="911231"/>
            <a:ext cx="8479682" cy="3356877"/>
          </a:xfrm>
        </p:spPr>
        <p:txBody>
          <a:bodyPr/>
          <a:lstStyle/>
          <a:p>
            <a:r>
              <a:rPr lang="en-US" sz="2400" dirty="0">
                <a:solidFill>
                  <a:schemeClr val="tx1"/>
                </a:solidFill>
              </a:rPr>
              <a:t>Once your feature is finished and works, you commit and push the code to </a:t>
            </a:r>
            <a:r>
              <a:rPr lang="en-US" sz="2400" dirty="0" smtClean="0">
                <a:solidFill>
                  <a:schemeClr val="tx1"/>
                </a:solidFill>
              </a:rPr>
              <a:t>GitHub</a:t>
            </a:r>
            <a:r>
              <a:rPr lang="en-US" sz="2400" dirty="0">
                <a:solidFill>
                  <a:schemeClr val="tx1"/>
                </a:solidFill>
              </a:rPr>
              <a:t>.</a:t>
            </a:r>
          </a:p>
          <a:p>
            <a:r>
              <a:rPr lang="en-US" sz="2400" dirty="0">
                <a:solidFill>
                  <a:schemeClr val="tx1"/>
                </a:solidFill>
              </a:rPr>
              <a:t>You ask a co-worker to look at the code changes for any obvious bugs, and for testing. You normally use the comments section from the commit to discuss, and finally approve the changes. The task should then be “Done”, and your branch is merged and deleted.</a:t>
            </a:r>
          </a:p>
          <a:p>
            <a:r>
              <a:rPr lang="en-US" sz="2400" dirty="0">
                <a:solidFill>
                  <a:schemeClr val="tx1"/>
                </a:solidFill>
              </a:rPr>
              <a:t>At the end of the sprint, the issue should be moved to “Closed”. </a:t>
            </a:r>
          </a:p>
          <a:p>
            <a:endParaRPr lang="en-US" sz="2400" dirty="0">
              <a:solidFill>
                <a:schemeClr val="tx1"/>
              </a:solidFill>
            </a:endParaRPr>
          </a:p>
        </p:txBody>
      </p:sp>
    </p:spTree>
    <p:extLst>
      <p:ext uri="{BB962C8B-B14F-4D97-AF65-F5344CB8AC3E}">
        <p14:creationId xmlns:p14="http://schemas.microsoft.com/office/powerpoint/2010/main" val="355052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Viable product</a:t>
            </a:r>
          </a:p>
        </p:txBody>
      </p:sp>
      <p:sp>
        <p:nvSpPr>
          <p:cNvPr id="5" name="Content Placeholder 4"/>
          <p:cNvSpPr>
            <a:spLocks noGrp="1"/>
          </p:cNvSpPr>
          <p:nvPr>
            <p:ph idx="1"/>
          </p:nvPr>
        </p:nvSpPr>
        <p:spPr>
          <a:xfrm>
            <a:off x="467545" y="843558"/>
            <a:ext cx="8208912" cy="3510390"/>
          </a:xfrm>
        </p:spPr>
        <p:txBody>
          <a:bodyPr/>
          <a:lstStyle/>
          <a:p>
            <a:r>
              <a:rPr lang="en-US" sz="2400" dirty="0">
                <a:solidFill>
                  <a:schemeClr val="tx1"/>
                </a:solidFill>
              </a:rPr>
              <a:t>After a sprint, you should again have a viable product that you can ship to customers for testing, or for sale.</a:t>
            </a:r>
          </a:p>
          <a:p>
            <a:r>
              <a:rPr lang="en-US" sz="2400" dirty="0">
                <a:solidFill>
                  <a:schemeClr val="tx1"/>
                </a:solidFill>
              </a:rPr>
              <a:t>Your team would normally pick features that are related for a sprint to implement an area of your application: Notification events, database saving and retrieval of notifications, etc.</a:t>
            </a:r>
          </a:p>
          <a:p>
            <a:r>
              <a:rPr lang="en-US" sz="2400" dirty="0">
                <a:solidFill>
                  <a:schemeClr val="tx1"/>
                </a:solidFill>
              </a:rPr>
              <a:t>This approach gives teams manageable tasks that should be achievable in one or two week intervals. Perhaps try this for your final project.</a:t>
            </a:r>
          </a:p>
        </p:txBody>
      </p:sp>
    </p:spTree>
    <p:extLst>
      <p:ext uri="{BB962C8B-B14F-4D97-AF65-F5344CB8AC3E}">
        <p14:creationId xmlns:p14="http://schemas.microsoft.com/office/powerpoint/2010/main" val="1440026768"/>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20579</TotalTime>
  <Words>545</Words>
  <Application>Microsoft Macintosh PowerPoint</Application>
  <PresentationFormat>On-screen Show (16:9)</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CST2335 Graphical Interface programming</vt:lpstr>
      <vt:lpstr>Agile Software Development</vt:lpstr>
      <vt:lpstr>Sprints</vt:lpstr>
      <vt:lpstr>New Issues</vt:lpstr>
      <vt:lpstr>In-Progress</vt:lpstr>
      <vt:lpstr>Daily team meetings</vt:lpstr>
      <vt:lpstr>Review / QA</vt:lpstr>
      <vt:lpstr>Viable product</vt:lpstr>
    </vt:vector>
  </TitlesOfParts>
  <Company>Microsoft</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711</cp:revision>
  <cp:lastPrinted>2011-05-25T13:43:07Z</cp:lastPrinted>
  <dcterms:created xsi:type="dcterms:W3CDTF">2010-07-27T15:40:45Z</dcterms:created>
  <dcterms:modified xsi:type="dcterms:W3CDTF">2017-01-13T16:05:36Z</dcterms:modified>
</cp:coreProperties>
</file>