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1"/>
  </p:notesMasterIdLst>
  <p:handoutMasterIdLst>
    <p:handoutMasterId r:id="rId12"/>
  </p:handoutMasterIdLst>
  <p:sldIdLst>
    <p:sldId id="376" r:id="rId2"/>
    <p:sldId id="380" r:id="rId3"/>
    <p:sldId id="410" r:id="rId4"/>
    <p:sldId id="425" r:id="rId5"/>
    <p:sldId id="414" r:id="rId6"/>
    <p:sldId id="415" r:id="rId7"/>
    <p:sldId id="422" r:id="rId8"/>
    <p:sldId id="423" r:id="rId9"/>
    <p:sldId id="424" r:id="rId1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8">
          <p15:clr>
            <a:srgbClr val="A4A3A4"/>
          </p15:clr>
        </p15:guide>
        <p15:guide id="2" pos="26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7" autoAdjust="0"/>
    <p:restoredTop sz="99007" autoAdjust="0"/>
  </p:normalViewPr>
  <p:slideViewPr>
    <p:cSldViewPr>
      <p:cViewPr varScale="1">
        <p:scale>
          <a:sx n="107" d="100"/>
          <a:sy n="107" d="100"/>
        </p:scale>
        <p:origin x="1312" y="168"/>
      </p:cViewPr>
      <p:guideLst>
        <p:guide orient="horz" pos="688"/>
        <p:guide pos="26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3DC6CA-FBE5-4DF9-8ECC-D8D7E7310A50}" type="datetimeFigureOut">
              <a:rPr lang="en-US"/>
              <a:pPr>
                <a:defRPr/>
              </a:pPr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9868DC-7F8E-4D0E-9FEA-14E6607D9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72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F44CB2B-98E1-42E7-964D-A772C2243758}" type="datetimeFigureOut">
              <a:rPr lang="en-US"/>
              <a:pPr>
                <a:defRPr/>
              </a:pPr>
              <a:t>9/20/16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FE971-1D92-490D-A46B-ED988BD8BA7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02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252520" cy="5143500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16018" y="2895786"/>
            <a:ext cx="4032447" cy="1026114"/>
          </a:xfrm>
        </p:spPr>
        <p:txBody>
          <a:bodyPr anchor="t"/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6016" y="1491630"/>
            <a:ext cx="4032448" cy="1355940"/>
          </a:xfrm>
          <a:noFill/>
        </p:spPr>
        <p:txBody>
          <a:bodyPr/>
          <a:lstStyle>
            <a:lvl1pPr algn="r">
              <a:lnSpc>
                <a:spcPct val="90000"/>
              </a:lnSpc>
              <a:defRPr sz="32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pic>
        <p:nvPicPr>
          <p:cNvPr id="9" name="Picture 8" descr="The AC icon illustrates the Algonquin's connectivity theme." title="AC icon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137" b="2941"/>
          <a:stretch/>
        </p:blipFill>
        <p:spPr>
          <a:xfrm>
            <a:off x="27221" y="346348"/>
            <a:ext cx="4583701" cy="4797152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146" y="189340"/>
            <a:ext cx="2952326" cy="900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69972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1804"/>
            <a:ext cx="4038600" cy="3316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1805"/>
            <a:ext cx="4038600" cy="3316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546998"/>
            <a:ext cx="9144000" cy="5965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545" y="1491630"/>
            <a:ext cx="8208912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195486"/>
            <a:ext cx="8208912" cy="89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</a:p>
        </p:txBody>
      </p:sp>
      <p:pic>
        <p:nvPicPr>
          <p:cNvPr id="15" name="Picture 14" descr="Algonquin College Icon" title="AC Icon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79" t="5165" b="5138"/>
          <a:stretch/>
        </p:blipFill>
        <p:spPr>
          <a:xfrm>
            <a:off x="10411" y="4551386"/>
            <a:ext cx="775399" cy="592114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232" y="4527381"/>
            <a:ext cx="2088232" cy="6366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79" r:id="rId3"/>
    <p:sldLayoutId id="2147483778" r:id="rId4"/>
    <p:sldLayoutId id="2147483776" r:id="rId5"/>
    <p:sldLayoutId id="2147483771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3200" kern="1200">
          <a:solidFill>
            <a:schemeClr val="accent5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800" kern="1200">
          <a:solidFill>
            <a:schemeClr val="accent5"/>
          </a:solidFill>
          <a:latin typeface="Arial"/>
          <a:ea typeface="+mn-ea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400" kern="1200">
          <a:solidFill>
            <a:schemeClr val="accent5"/>
          </a:solidFill>
          <a:latin typeface="Arial"/>
          <a:ea typeface="+mn-ea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13950338/how-to-make-an-android-device-vibrat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reference/android/hardware/SensorEvent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32" y="1491630"/>
            <a:ext cx="3888432" cy="135594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CST2335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/>
              <a:t>Graphical Interface programming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933002" y="3561860"/>
            <a:ext cx="3815463" cy="1026114"/>
          </a:xfrm>
        </p:spPr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091804"/>
            <a:ext cx="8208912" cy="3262144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Android phone has hardware sensors that you can access.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You can also access the phone vibration motor.</a:t>
            </a:r>
          </a:p>
        </p:txBody>
      </p:sp>
    </p:spTree>
    <p:extLst>
      <p:ext uri="{BB962C8B-B14F-4D97-AF65-F5344CB8AC3E}">
        <p14:creationId xmlns:p14="http://schemas.microsoft.com/office/powerpoint/2010/main" val="412116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Vibrate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58"/>
            <a:ext cx="8424936" cy="3510390"/>
          </a:xfrm>
        </p:spPr>
        <p:txBody>
          <a:bodyPr/>
          <a:lstStyle/>
          <a:p>
            <a:pPr marL="0" indent="0">
              <a:buNone/>
            </a:pPr>
            <a:r>
              <a:rPr lang="en-US" sz="1400" b="1" i="1" dirty="0" smtClean="0">
                <a:solidFill>
                  <a:schemeClr val="tx1"/>
                </a:solidFill>
              </a:rPr>
              <a:t>Code: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import </a:t>
            </a:r>
            <a:r>
              <a:rPr lang="en-US" sz="1400" dirty="0" err="1">
                <a:solidFill>
                  <a:schemeClr val="tx1"/>
                </a:solidFill>
              </a:rPr>
              <a:t>android.os.Vibrator</a:t>
            </a:r>
            <a:r>
              <a:rPr lang="en-US" sz="1400" dirty="0" smtClean="0">
                <a:solidFill>
                  <a:schemeClr val="tx1"/>
                </a:solidFill>
              </a:rPr>
              <a:t>;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Vibrator </a:t>
            </a:r>
            <a:r>
              <a:rPr lang="en-US" sz="1400" dirty="0">
                <a:solidFill>
                  <a:schemeClr val="tx1"/>
                </a:solidFill>
              </a:rPr>
              <a:t>v = (Vibrator) </a:t>
            </a:r>
            <a:r>
              <a:rPr lang="en-US" sz="1400" dirty="0" err="1">
                <a:solidFill>
                  <a:schemeClr val="tx1"/>
                </a:solidFill>
              </a:rPr>
              <a:t>this.context.getSystemService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Context.VIBRATOR_SERVICE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// Vibrate for 500 milliseconds</a:t>
            </a:r>
          </a:p>
          <a:p>
            <a:pPr marL="0" indent="0">
              <a:buNone/>
            </a:pPr>
            <a:r>
              <a:rPr lang="hr-HR" sz="1400" dirty="0">
                <a:solidFill>
                  <a:schemeClr val="tx1"/>
                </a:solidFill>
              </a:rPr>
              <a:t> </a:t>
            </a:r>
            <a:r>
              <a:rPr lang="hr-HR" sz="1400" dirty="0" err="1">
                <a:solidFill>
                  <a:schemeClr val="tx1"/>
                </a:solidFill>
              </a:rPr>
              <a:t>v.vibrate</a:t>
            </a:r>
            <a:r>
              <a:rPr lang="hr-HR" sz="1400" dirty="0">
                <a:solidFill>
                  <a:schemeClr val="tx1"/>
                </a:solidFill>
              </a:rPr>
              <a:t>(500</a:t>
            </a:r>
            <a:r>
              <a:rPr lang="hr-HR" sz="1400" dirty="0" smtClean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endParaRPr lang="hr-HR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r-HR" sz="1400" b="1" i="1" dirty="0" smtClean="0">
                <a:solidFill>
                  <a:schemeClr val="tx1"/>
                </a:solidFill>
              </a:rPr>
              <a:t>More info: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sz="1400" dirty="0" smtClean="0">
                <a:solidFill>
                  <a:schemeClr val="tx1"/>
                </a:solidFill>
                <a:hlinkClick r:id="rId2"/>
              </a:rPr>
              <a:t>stackoverflow.com/questions/13950338/how-to-make-an-android-device-vibrate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hr-H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r-HR" sz="1400" b="1" i="1" dirty="0" err="1" smtClean="0">
                <a:solidFill>
                  <a:schemeClr val="tx1"/>
                </a:solidFill>
              </a:rPr>
              <a:t>Add</a:t>
            </a:r>
            <a:r>
              <a:rPr lang="hr-HR" sz="1400" b="1" i="1" dirty="0" smtClean="0">
                <a:solidFill>
                  <a:schemeClr val="tx1"/>
                </a:solidFill>
              </a:rPr>
              <a:t> </a:t>
            </a:r>
            <a:r>
              <a:rPr lang="hr-HR" sz="1400" b="1" i="1" dirty="0" err="1" smtClean="0">
                <a:solidFill>
                  <a:schemeClr val="tx1"/>
                </a:solidFill>
              </a:rPr>
              <a:t>Permission</a:t>
            </a:r>
            <a:r>
              <a:rPr lang="hr-HR" sz="1400" b="1" i="1" dirty="0" smtClean="0">
                <a:solidFill>
                  <a:schemeClr val="tx1"/>
                </a:solidFill>
              </a:rPr>
              <a:t> to </a:t>
            </a:r>
            <a:r>
              <a:rPr lang="hr-HR" sz="1400" b="1" i="1" dirty="0" smtClean="0">
                <a:solidFill>
                  <a:schemeClr val="tx1"/>
                </a:solidFill>
              </a:rPr>
              <a:t>Manifest, </a:t>
            </a:r>
            <a:r>
              <a:rPr lang="hr-HR" sz="1400" b="1" i="1" dirty="0" err="1" smtClean="0">
                <a:solidFill>
                  <a:schemeClr val="tx1"/>
                </a:solidFill>
              </a:rPr>
              <a:t>outside</a:t>
            </a:r>
            <a:r>
              <a:rPr lang="hr-HR" sz="1400" b="1" i="1" dirty="0" smtClean="0">
                <a:solidFill>
                  <a:schemeClr val="tx1"/>
                </a:solidFill>
              </a:rPr>
              <a:t> </a:t>
            </a:r>
            <a:r>
              <a:rPr lang="hr-HR" sz="1400" b="1" i="1" dirty="0" err="1" smtClean="0">
                <a:solidFill>
                  <a:schemeClr val="tx1"/>
                </a:solidFill>
              </a:rPr>
              <a:t>the</a:t>
            </a:r>
            <a:r>
              <a:rPr lang="hr-HR" sz="1400" b="1" i="1" dirty="0" smtClean="0">
                <a:solidFill>
                  <a:schemeClr val="tx1"/>
                </a:solidFill>
              </a:rPr>
              <a:t> &lt;</a:t>
            </a:r>
            <a:r>
              <a:rPr lang="hr-HR" sz="1400" b="1" i="1" dirty="0" err="1" smtClean="0">
                <a:solidFill>
                  <a:schemeClr val="tx1"/>
                </a:solidFill>
              </a:rPr>
              <a:t>Application</a:t>
            </a:r>
            <a:r>
              <a:rPr lang="hr-HR" sz="1400" b="1" i="1" dirty="0" smtClean="0">
                <a:solidFill>
                  <a:schemeClr val="tx1"/>
                </a:solidFill>
              </a:rPr>
              <a:t>&gt; &lt;/</a:t>
            </a:r>
            <a:r>
              <a:rPr lang="hr-HR" sz="1400" b="1" i="1" dirty="0" err="1" smtClean="0">
                <a:solidFill>
                  <a:schemeClr val="tx1"/>
                </a:solidFill>
              </a:rPr>
              <a:t>Application</a:t>
            </a:r>
            <a:r>
              <a:rPr lang="hr-HR" sz="1400" b="1" i="1" dirty="0" smtClean="0">
                <a:solidFill>
                  <a:schemeClr val="tx1"/>
                </a:solidFill>
              </a:rPr>
              <a:t>&gt; </a:t>
            </a:r>
            <a:r>
              <a:rPr lang="hr-HR" sz="1400" b="1" i="1" dirty="0" err="1" smtClean="0">
                <a:solidFill>
                  <a:schemeClr val="tx1"/>
                </a:solidFill>
              </a:rPr>
              <a:t>tags</a:t>
            </a:r>
            <a:r>
              <a:rPr lang="hr-HR" sz="1400" b="1" i="1" dirty="0" smtClean="0">
                <a:solidFill>
                  <a:schemeClr val="tx1"/>
                </a:solidFill>
              </a:rPr>
              <a:t>:</a:t>
            </a:r>
            <a:endParaRPr lang="hr-HR" sz="1400" b="1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hr-HR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/>
              <a:t>&lt;uses-permission </a:t>
            </a:r>
            <a:r>
              <a:rPr lang="en-US" sz="1400" dirty="0" err="1"/>
              <a:t>android:name</a:t>
            </a:r>
            <a:r>
              <a:rPr lang="en-US" sz="1400" dirty="0"/>
              <a:t>="</a:t>
            </a:r>
            <a:r>
              <a:rPr lang="en-US" sz="1400" dirty="0" err="1"/>
              <a:t>android.permission.VIBRATE</a:t>
            </a:r>
            <a:r>
              <a:rPr lang="en-US" sz="1400" dirty="0"/>
              <a:t>"/&gt;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Fullscreen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58"/>
            <a:ext cx="8424936" cy="351039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In </a:t>
            </a:r>
            <a:r>
              <a:rPr lang="en-US" sz="2000" dirty="0" err="1" smtClean="0">
                <a:solidFill>
                  <a:schemeClr val="tx1"/>
                </a:solidFill>
              </a:rPr>
              <a:t>onCreate</a:t>
            </a:r>
            <a:r>
              <a:rPr lang="en-US" sz="2000" dirty="0" smtClean="0">
                <a:solidFill>
                  <a:schemeClr val="tx1"/>
                </a:solidFill>
              </a:rPr>
              <a:t>, before </a:t>
            </a:r>
            <a:r>
              <a:rPr lang="en-US" sz="2000" dirty="0" err="1" smtClean="0">
                <a:solidFill>
                  <a:schemeClr val="tx1"/>
                </a:solidFill>
              </a:rPr>
              <a:t>setContentView</a:t>
            </a:r>
            <a:r>
              <a:rPr lang="en-US" sz="2000" dirty="0" smtClean="0">
                <a:solidFill>
                  <a:schemeClr val="tx1"/>
                </a:solidFill>
              </a:rPr>
              <a:t>, request </a:t>
            </a:r>
            <a:r>
              <a:rPr lang="en-US" sz="2000" dirty="0" err="1" smtClean="0">
                <a:solidFill>
                  <a:schemeClr val="tx1"/>
                </a:solidFill>
              </a:rPr>
              <a:t>Window.FEATURE_NO_TITLE</a:t>
            </a:r>
            <a:r>
              <a:rPr lang="en-US" sz="2000" dirty="0" smtClean="0">
                <a:solidFill>
                  <a:schemeClr val="tx1"/>
                </a:solidFill>
              </a:rPr>
              <a:t>, and set FULLSCREEN flags:</a:t>
            </a:r>
            <a:endParaRPr lang="en-US" sz="1400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b="1" i="1" dirty="0" smtClean="0">
                <a:solidFill>
                  <a:schemeClr val="tx1"/>
                </a:solidFill>
              </a:rPr>
              <a:t>Code: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@Override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public </a:t>
            </a:r>
            <a:r>
              <a:rPr lang="en-US" sz="1400" dirty="0">
                <a:solidFill>
                  <a:schemeClr val="tx1"/>
                </a:solidFill>
              </a:rPr>
              <a:t>void </a:t>
            </a:r>
            <a:r>
              <a:rPr lang="en-US" sz="1400" dirty="0" err="1">
                <a:solidFill>
                  <a:schemeClr val="tx1"/>
                </a:solidFill>
              </a:rPr>
              <a:t>onCreate</a:t>
            </a:r>
            <a:r>
              <a:rPr lang="en-US" sz="1400" dirty="0">
                <a:solidFill>
                  <a:schemeClr val="tx1"/>
                </a:solidFill>
              </a:rPr>
              <a:t>(Bundle </a:t>
            </a:r>
            <a:r>
              <a:rPr lang="en-US" sz="1400" dirty="0" err="1">
                <a:solidFill>
                  <a:schemeClr val="tx1"/>
                </a:solidFill>
              </a:rPr>
              <a:t>savedInstanceState</a:t>
            </a:r>
            <a:r>
              <a:rPr lang="en-US" sz="1400" dirty="0">
                <a:solidFill>
                  <a:schemeClr val="tx1"/>
                </a:solidFill>
              </a:rPr>
              <a:t>) {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</a:rPr>
              <a:t>super.onCreate</a:t>
            </a: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savedInstanceState</a:t>
            </a:r>
            <a:r>
              <a:rPr lang="en-US" sz="1400" dirty="0">
                <a:solidFill>
                  <a:schemeClr val="tx1"/>
                </a:solidFill>
              </a:rPr>
              <a:t>);  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// </a:t>
            </a:r>
            <a:r>
              <a:rPr lang="en-US" sz="1400" dirty="0">
                <a:solidFill>
                  <a:schemeClr val="tx1"/>
                </a:solidFill>
              </a:rPr>
              <a:t>remove title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requestWindowFeature</a:t>
            </a:r>
            <a:r>
              <a:rPr lang="en-US" sz="1400" b="1" dirty="0" smtClean="0">
                <a:solidFill>
                  <a:schemeClr val="tx1"/>
                </a:solidFill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</a:rPr>
              <a:t>Window.FEATURE_NO_TITLE</a:t>
            </a:r>
            <a:r>
              <a:rPr lang="en-US" sz="1400" b="1" dirty="0">
                <a:solidFill>
                  <a:schemeClr val="tx1"/>
                </a:solidFill>
              </a:rPr>
              <a:t>);            </a:t>
            </a:r>
            <a:r>
              <a:rPr lang="en-US" sz="1400" b="1" dirty="0" smtClean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getWindow</a:t>
            </a:r>
            <a:r>
              <a:rPr lang="en-US" sz="1400" b="1" dirty="0">
                <a:solidFill>
                  <a:schemeClr val="tx1"/>
                </a:solidFill>
              </a:rPr>
              <a:t>().</a:t>
            </a:r>
            <a:r>
              <a:rPr lang="en-US" sz="1400" b="1" dirty="0" err="1">
                <a:solidFill>
                  <a:schemeClr val="tx1"/>
                </a:solidFill>
              </a:rPr>
              <a:t>setFlags</a:t>
            </a:r>
            <a:r>
              <a:rPr lang="en-US" sz="1400" b="1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chemeClr val="tx1"/>
                </a:solidFill>
              </a:rPr>
              <a:t>WindowManager.LayoutParams.FLAG_FULLSCREEN</a:t>
            </a:r>
            <a:r>
              <a:rPr lang="en-US" sz="1400" b="1" dirty="0">
                <a:solidFill>
                  <a:schemeClr val="tx1"/>
                </a:solidFill>
              </a:rPr>
              <a:t>,            </a:t>
            </a:r>
            <a:r>
              <a:rPr lang="en-US" sz="1400" b="1" dirty="0" smtClean="0">
                <a:solidFill>
                  <a:schemeClr val="tx1"/>
                </a:solidFill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</a:rPr>
              <a:t>WindowManager.LayoutParams.FLAG_FULLSCREEN</a:t>
            </a:r>
            <a:r>
              <a:rPr lang="en-US" sz="1400" b="1" dirty="0">
                <a:solidFill>
                  <a:schemeClr val="tx1"/>
                </a:solidFill>
              </a:rPr>
              <a:t>);      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     	</a:t>
            </a:r>
            <a:r>
              <a:rPr lang="en-US" sz="1400" dirty="0" err="1" smtClean="0">
                <a:solidFill>
                  <a:schemeClr val="tx1"/>
                </a:solidFill>
              </a:rPr>
              <a:t>setContentView</a:t>
            </a: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R.layout.main</a:t>
            </a:r>
            <a:r>
              <a:rPr lang="en-US" sz="1400" dirty="0">
                <a:solidFill>
                  <a:schemeClr val="tx1"/>
                </a:solidFill>
              </a:rPr>
              <a:t>);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4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8280920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Your phone has a gravity sensor and gyroscope. Also might have Step Counter, </a:t>
            </a:r>
            <a:r>
              <a:rPr lang="en-US" sz="2400" dirty="0" err="1" smtClean="0">
                <a:solidFill>
                  <a:schemeClr val="tx1"/>
                </a:solidFill>
              </a:rPr>
              <a:t>Acceleromoter</a:t>
            </a:r>
            <a:r>
              <a:rPr lang="en-US" sz="2400" dirty="0" smtClean="0">
                <a:solidFill>
                  <a:schemeClr val="tx1"/>
                </a:solidFill>
              </a:rPr>
              <a:t>, etc.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pattern is always the same, but change the sensor type: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private </a:t>
            </a:r>
            <a:r>
              <a:rPr lang="en-US" sz="1400" dirty="0" err="1">
                <a:solidFill>
                  <a:schemeClr val="tx1"/>
                </a:solidFill>
              </a:rPr>
              <a:t>SensorManager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mSensorManager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private Sensor </a:t>
            </a:r>
            <a:r>
              <a:rPr lang="en-US" sz="1400" dirty="0" err="1">
                <a:solidFill>
                  <a:schemeClr val="tx1"/>
                </a:solidFill>
              </a:rPr>
              <a:t>mSensor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...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mSensorManager</a:t>
            </a:r>
            <a:r>
              <a:rPr lang="en-US" sz="1400" dirty="0">
                <a:solidFill>
                  <a:schemeClr val="tx1"/>
                </a:solidFill>
              </a:rPr>
              <a:t> = (</a:t>
            </a:r>
            <a:r>
              <a:rPr lang="en-US" sz="1400" dirty="0" err="1">
                <a:solidFill>
                  <a:schemeClr val="tx1"/>
                </a:solidFill>
              </a:rPr>
              <a:t>SensorManager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  <a:r>
              <a:rPr lang="en-US" sz="1400" dirty="0" err="1">
                <a:solidFill>
                  <a:schemeClr val="tx1"/>
                </a:solidFill>
              </a:rPr>
              <a:t>getSystemService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Context.SENSOR_SERVICE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mSensor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mSensorManager.getDefaultSensor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2000" b="1" i="1" u="sng" dirty="0" err="1">
                <a:solidFill>
                  <a:srgbClr val="00B050"/>
                </a:solidFill>
              </a:rPr>
              <a:t>Sensor.TYPE_STEP_COUNTER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2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43558"/>
            <a:ext cx="8568952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Once you have a reference to the sensor manager, you add a </a:t>
            </a:r>
            <a:r>
              <a:rPr lang="en-US" sz="2400" dirty="0" err="1" smtClean="0">
                <a:solidFill>
                  <a:schemeClr val="tx1"/>
                </a:solidFill>
              </a:rPr>
              <a:t>SensorEventListener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en-US" sz="1400" dirty="0" err="1" smtClean="0">
                <a:solidFill>
                  <a:schemeClr val="tx1"/>
                </a:solidFill>
              </a:rPr>
              <a:t>mSensorManager.registerListener</a:t>
            </a: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i="1" dirty="0" smtClean="0">
                <a:solidFill>
                  <a:schemeClr val="tx1"/>
                </a:solidFill>
              </a:rPr>
              <a:t>this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mSensor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SensorManager.SensorDelayNormal</a:t>
            </a:r>
            <a:r>
              <a:rPr lang="en-US" sz="14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t</a:t>
            </a:r>
            <a:r>
              <a:rPr lang="en-US" sz="2400" i="1" dirty="0" smtClean="0">
                <a:solidFill>
                  <a:schemeClr val="tx1"/>
                </a:solidFill>
              </a:rPr>
              <a:t>his </a:t>
            </a:r>
            <a:r>
              <a:rPr lang="en-US" sz="2400" dirty="0" smtClean="0">
                <a:solidFill>
                  <a:schemeClr val="tx1"/>
                </a:solidFill>
              </a:rPr>
              <a:t>is an object that implements the </a:t>
            </a:r>
            <a:r>
              <a:rPr lang="en-US" sz="2400" dirty="0" err="1" smtClean="0">
                <a:solidFill>
                  <a:schemeClr val="tx1"/>
                </a:solidFill>
              </a:rPr>
              <a:t>SensorEventListener</a:t>
            </a:r>
            <a:r>
              <a:rPr lang="en-US" sz="2400" dirty="0" smtClean="0">
                <a:solidFill>
                  <a:schemeClr val="tx1"/>
                </a:solidFill>
              </a:rPr>
              <a:t> interface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mSensor</a:t>
            </a:r>
            <a:r>
              <a:rPr lang="en-US" sz="2400" dirty="0" smtClean="0">
                <a:solidFill>
                  <a:schemeClr val="tx1"/>
                </a:solidFill>
              </a:rPr>
              <a:t> is the sensor to listen to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SensorManager</a:t>
            </a:r>
            <a:r>
              <a:rPr lang="en-US" sz="2400" dirty="0" smtClean="0">
                <a:solidFill>
                  <a:schemeClr val="tx1"/>
                </a:solidFill>
              </a:rPr>
              <a:t>.____ is the time interval to check the sensor for changes. This affects battery usage.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8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</a:t>
            </a:r>
            <a:r>
              <a:rPr lang="en-US" dirty="0" smtClean="0"/>
              <a:t>Event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2" y="771550"/>
            <a:ext cx="8352928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 err="1" smtClean="0">
                <a:solidFill>
                  <a:schemeClr val="tx1"/>
                </a:solidFill>
              </a:rPr>
              <a:t>SensorEventListener</a:t>
            </a:r>
            <a:r>
              <a:rPr lang="en-US" sz="2400" dirty="0" smtClean="0">
                <a:solidFill>
                  <a:schemeClr val="tx1"/>
                </a:solidFill>
              </a:rPr>
              <a:t> interface has the following functions: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onAccuracyChanged</a:t>
            </a:r>
            <a:r>
              <a:rPr lang="en-US" sz="2400" dirty="0" smtClean="0">
                <a:solidFill>
                  <a:schemeClr val="tx1"/>
                </a:solidFill>
              </a:rPr>
              <a:t>(Sensor s,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accuracy)</a:t>
            </a:r>
          </a:p>
          <a:p>
            <a:pPr marL="457200" lvl="1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S is which sensor has different accuracy. Accuracy is an enumeration</a:t>
            </a:r>
          </a:p>
          <a:p>
            <a:pPr marL="457200" lvl="1" indent="0"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onSensorChanged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SensorEvent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event)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SensorEvent</a:t>
            </a:r>
            <a:r>
              <a:rPr lang="en-US" sz="2400" dirty="0" smtClean="0">
                <a:solidFill>
                  <a:schemeClr val="tx1"/>
                </a:solidFill>
              </a:rPr>
              <a:t> is an object with </a:t>
            </a:r>
            <a:r>
              <a:rPr lang="en-US" sz="2400" dirty="0">
                <a:solidFill>
                  <a:schemeClr val="tx1"/>
                </a:solidFill>
              </a:rPr>
              <a:t>several properties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8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1800" dirty="0" smtClean="0">
                <a:solidFill>
                  <a:schemeClr val="tx1"/>
                </a:solidFill>
                <a:hlinkClick r:id="rId2"/>
              </a:rPr>
              <a:t>developer.android.com/reference/android/hardware/SensorEvent.html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 values property is what you should read from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42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for reading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2" y="771550"/>
            <a:ext cx="8352928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Get a reference to the </a:t>
            </a:r>
            <a:r>
              <a:rPr lang="en-US" sz="2400" dirty="0" err="1" smtClean="0">
                <a:solidFill>
                  <a:schemeClr val="tx1"/>
                </a:solidFill>
              </a:rPr>
              <a:t>SensorManager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From the </a:t>
            </a:r>
            <a:r>
              <a:rPr lang="en-US" sz="2400" dirty="0" err="1" smtClean="0">
                <a:solidFill>
                  <a:schemeClr val="tx1"/>
                </a:solidFill>
              </a:rPr>
              <a:t>SensorManager</a:t>
            </a:r>
            <a:r>
              <a:rPr lang="en-US" sz="2400" dirty="0" smtClean="0">
                <a:solidFill>
                  <a:schemeClr val="tx1"/>
                </a:solidFill>
              </a:rPr>
              <a:t>, get a reference to the Sensor you want to read from.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Register a </a:t>
            </a:r>
            <a:r>
              <a:rPr lang="en-US" sz="2400" dirty="0" err="1" smtClean="0">
                <a:solidFill>
                  <a:schemeClr val="tx1"/>
                </a:solidFill>
              </a:rPr>
              <a:t>SensorEventListener</a:t>
            </a:r>
            <a:r>
              <a:rPr lang="en-US" sz="2400" dirty="0" smtClean="0">
                <a:solidFill>
                  <a:schemeClr val="tx1"/>
                </a:solidFill>
              </a:rPr>
              <a:t> object to the Sensor.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Whenever the sensor detects a change in its values (depending on the time delay) it will call </a:t>
            </a:r>
            <a:r>
              <a:rPr lang="en-US" sz="2400" dirty="0" err="1" smtClean="0">
                <a:solidFill>
                  <a:schemeClr val="tx1"/>
                </a:solidFill>
              </a:rPr>
              <a:t>onSensorChanged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SensorEvent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Read the </a:t>
            </a:r>
            <a:r>
              <a:rPr lang="en-US" sz="2400" i="1" dirty="0" smtClean="0">
                <a:solidFill>
                  <a:schemeClr val="tx1"/>
                </a:solidFill>
              </a:rPr>
              <a:t>values</a:t>
            </a:r>
            <a:r>
              <a:rPr lang="en-US" sz="2400" dirty="0" smtClean="0">
                <a:solidFill>
                  <a:schemeClr val="tx1"/>
                </a:solidFill>
              </a:rPr>
              <a:t> array from the </a:t>
            </a:r>
            <a:r>
              <a:rPr lang="en-US" sz="2400" dirty="0" err="1" smtClean="0">
                <a:solidFill>
                  <a:schemeClr val="tx1"/>
                </a:solidFill>
              </a:rPr>
              <a:t>SensorEvent</a:t>
            </a:r>
            <a:r>
              <a:rPr lang="en-US" sz="2400" dirty="0" smtClean="0">
                <a:solidFill>
                  <a:schemeClr val="tx1"/>
                </a:solidFill>
              </a:rPr>
              <a:t> object to read your data. The data depends on the sensor type.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66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2" y="771550"/>
            <a:ext cx="8352928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The Sensors you can read from depends on your phone. If a Sensor is not available then </a:t>
            </a:r>
            <a:r>
              <a:rPr lang="en-US" sz="2400" dirty="0" err="1" smtClean="0">
                <a:solidFill>
                  <a:schemeClr val="tx1"/>
                </a:solidFill>
              </a:rPr>
              <a:t>mSensorManager.getDefaultSensor</a:t>
            </a:r>
            <a:r>
              <a:rPr lang="en-US" sz="2400" dirty="0" smtClean="0">
                <a:solidFill>
                  <a:schemeClr val="tx1"/>
                </a:solidFill>
              </a:rPr>
              <a:t>() returns null.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Simulator can simulate: Accelerometer, Gyroscope, GPS and Proximity Sensor. When you create an AVD, go in to the “New Hardware Profile” and select sensor options.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Reading actual values from the simulator is too advanced for now. Just use an </a:t>
            </a:r>
            <a:r>
              <a:rPr lang="en-US" sz="2400" smtClean="0">
                <a:solidFill>
                  <a:schemeClr val="tx1"/>
                </a:solidFill>
              </a:rPr>
              <a:t>actual device.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959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673E"/>
      </a:dk2>
      <a:lt2>
        <a:srgbClr val="A0C93C"/>
      </a:lt2>
      <a:accent1>
        <a:srgbClr val="00675A"/>
      </a:accent1>
      <a:accent2>
        <a:srgbClr val="009AA6"/>
      </a:accent2>
      <a:accent3>
        <a:srgbClr val="007096"/>
      </a:accent3>
      <a:accent4>
        <a:srgbClr val="EAAB00"/>
      </a:accent4>
      <a:accent5>
        <a:srgbClr val="63666A"/>
      </a:accent5>
      <a:accent6>
        <a:srgbClr val="00673E"/>
      </a:accent6>
      <a:hlink>
        <a:srgbClr val="A0C93C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20829</TotalTime>
  <Words>413</Words>
  <Application>Microsoft Macintosh PowerPoint</Application>
  <PresentationFormat>On-screen Show (16:9)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CST2335 Graphical Interface programming</vt:lpstr>
      <vt:lpstr>Introduction</vt:lpstr>
      <vt:lpstr>Vibrate phone</vt:lpstr>
      <vt:lpstr>Fullscreen</vt:lpstr>
      <vt:lpstr>Sensors</vt:lpstr>
      <vt:lpstr>Sensor Listener</vt:lpstr>
      <vt:lpstr>Sensor Event Listener</vt:lpstr>
      <vt:lpstr>Pattern for reading sensors</vt:lpstr>
      <vt:lpstr>Sensors Available</vt:lpstr>
    </vt:vector>
  </TitlesOfParts>
  <Company>Microsoft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Haggis</dc:creator>
  <cp:lastModifiedBy>Eric Torunski</cp:lastModifiedBy>
  <cp:revision>707</cp:revision>
  <cp:lastPrinted>2011-05-25T13:43:07Z</cp:lastPrinted>
  <dcterms:created xsi:type="dcterms:W3CDTF">2010-07-27T15:40:45Z</dcterms:created>
  <dcterms:modified xsi:type="dcterms:W3CDTF">2016-09-21T03:54:14Z</dcterms:modified>
</cp:coreProperties>
</file>