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12"/>
  </p:notesMasterIdLst>
  <p:handoutMasterIdLst>
    <p:handoutMasterId r:id="rId13"/>
  </p:handoutMasterIdLst>
  <p:sldIdLst>
    <p:sldId id="376" r:id="rId2"/>
    <p:sldId id="380" r:id="rId3"/>
    <p:sldId id="431" r:id="rId4"/>
    <p:sldId id="432" r:id="rId5"/>
    <p:sldId id="433" r:id="rId6"/>
    <p:sldId id="410" r:id="rId7"/>
    <p:sldId id="429" r:id="rId8"/>
    <p:sldId id="414" r:id="rId9"/>
    <p:sldId id="415" r:id="rId10"/>
    <p:sldId id="434" r:id="rId11"/>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688">
          <p15:clr>
            <a:srgbClr val="A4A3A4"/>
          </p15:clr>
        </p15:guide>
        <p15:guide id="2" pos="265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418" autoAdjust="0"/>
    <p:restoredTop sz="99007" autoAdjust="0"/>
  </p:normalViewPr>
  <p:slideViewPr>
    <p:cSldViewPr>
      <p:cViewPr varScale="1">
        <p:scale>
          <a:sx n="180" d="100"/>
          <a:sy n="180" d="100"/>
        </p:scale>
        <p:origin x="408" y="176"/>
      </p:cViewPr>
      <p:guideLst>
        <p:guide orient="horz" pos="688"/>
        <p:guide pos="265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6" d="100"/>
          <a:sy n="66" d="100"/>
        </p:scale>
        <p:origin x="-360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03DC6CA-FBE5-4DF9-8ECC-D8D7E7310A50}" type="datetimeFigureOut">
              <a:rPr lang="en-US"/>
              <a:pPr>
                <a:defRPr/>
              </a:pPr>
              <a:t>1/13/17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109868DC-7F8E-4D0E-9FEA-14E6607D9E88}" type="slidenum">
              <a:rPr lang="en-US"/>
              <a:pPr>
                <a:defRPr/>
              </a:pPr>
              <a:t>‹#›</a:t>
            </a:fld>
            <a:endParaRPr lang="en-US"/>
          </a:p>
        </p:txBody>
      </p:sp>
    </p:spTree>
    <p:extLst>
      <p:ext uri="{BB962C8B-B14F-4D97-AF65-F5344CB8AC3E}">
        <p14:creationId xmlns:p14="http://schemas.microsoft.com/office/powerpoint/2010/main" val="13469772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CF44CB2B-98E1-42E7-964D-A772C2243758}" type="datetimeFigureOut">
              <a:rPr lang="en-US"/>
              <a:pPr>
                <a:defRPr/>
              </a:pPr>
              <a:t>1/13/17</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F43FE971-1D92-490D-A46B-ED988BD8BA72}" type="slidenum">
              <a:rPr lang="en-CA"/>
              <a:pPr>
                <a:defRPr/>
              </a:pPr>
              <a:t>‹#›</a:t>
            </a:fld>
            <a:endParaRPr lang="en-CA"/>
          </a:p>
        </p:txBody>
      </p:sp>
    </p:spTree>
    <p:extLst>
      <p:ext uri="{BB962C8B-B14F-4D97-AF65-F5344CB8AC3E}">
        <p14:creationId xmlns:p14="http://schemas.microsoft.com/office/powerpoint/2010/main" val="8010200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userDrawn="1"/>
        </p:nvSpPr>
        <p:spPr>
          <a:xfrm>
            <a:off x="0" y="0"/>
            <a:ext cx="9252520" cy="5143500"/>
          </a:xfrm>
          <a:prstGeom prst="rect">
            <a:avLst/>
          </a:prstGeom>
          <a:solidFill>
            <a:srgbClr val="0067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noFill/>
              </a:ln>
              <a:solidFill>
                <a:schemeClr val="tx2"/>
              </a:solidFill>
            </a:endParaRPr>
          </a:p>
        </p:txBody>
      </p:sp>
      <p:sp>
        <p:nvSpPr>
          <p:cNvPr id="3" name="Subtitle 2"/>
          <p:cNvSpPr>
            <a:spLocks noGrp="1"/>
          </p:cNvSpPr>
          <p:nvPr>
            <p:ph type="subTitle" idx="1" hasCustomPrompt="1"/>
          </p:nvPr>
        </p:nvSpPr>
        <p:spPr>
          <a:xfrm>
            <a:off x="4716018" y="2895786"/>
            <a:ext cx="4032447" cy="1026114"/>
          </a:xfrm>
        </p:spPr>
        <p:txBody>
          <a:bodyPr anchor="t"/>
          <a:lstStyle>
            <a:lvl1pPr marL="0" indent="0" algn="r">
              <a:buNone/>
              <a:defRPr sz="20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
        <p:nvSpPr>
          <p:cNvPr id="2" name="Title 1"/>
          <p:cNvSpPr>
            <a:spLocks noGrp="1"/>
          </p:cNvSpPr>
          <p:nvPr>
            <p:ph type="ctrTitle" hasCustomPrompt="1"/>
          </p:nvPr>
        </p:nvSpPr>
        <p:spPr>
          <a:xfrm>
            <a:off x="4716016" y="1491630"/>
            <a:ext cx="4032448" cy="1355940"/>
          </a:xfrm>
          <a:noFill/>
        </p:spPr>
        <p:txBody>
          <a:bodyPr/>
          <a:lstStyle>
            <a:lvl1pPr algn="r">
              <a:lnSpc>
                <a:spcPct val="90000"/>
              </a:lnSpc>
              <a:defRPr sz="3200" b="1" i="0" cap="all" baseline="0">
                <a:solidFill>
                  <a:srgbClr val="FFFFFF"/>
                </a:solidFill>
                <a:latin typeface="Arial"/>
                <a:cs typeface="Arial"/>
              </a:defRPr>
            </a:lvl1pPr>
          </a:lstStyle>
          <a:p>
            <a:r>
              <a:rPr lang="en-US" dirty="0"/>
              <a:t>Click to edit</a:t>
            </a:r>
            <a:br>
              <a:rPr lang="en-US" dirty="0"/>
            </a:br>
            <a:r>
              <a:rPr lang="en-US" dirty="0"/>
              <a:t>Master </a:t>
            </a:r>
            <a:br>
              <a:rPr lang="en-US" dirty="0"/>
            </a:br>
            <a:r>
              <a:rPr lang="en-US" dirty="0"/>
              <a:t>title style</a:t>
            </a:r>
          </a:p>
        </p:txBody>
      </p:sp>
      <p:pic>
        <p:nvPicPr>
          <p:cNvPr id="9" name="Picture 8" descr="The AC icon illustrates the Algonquin's connectivity theme." title="AC icon"/>
          <p:cNvPicPr>
            <a:picLocks noChangeAspect="1"/>
          </p:cNvPicPr>
          <p:nvPr userDrawn="1"/>
        </p:nvPicPr>
        <p:blipFill rotWithShape="1">
          <a:blip r:embed="rId2">
            <a:extLst>
              <a:ext uri="{28A0092B-C50C-407E-A947-70E740481C1C}">
                <a14:useLocalDpi xmlns:a14="http://schemas.microsoft.com/office/drawing/2010/main"/>
              </a:ext>
            </a:extLst>
          </a:blip>
          <a:srcRect l="31137" b="2941"/>
          <a:stretch/>
        </p:blipFill>
        <p:spPr>
          <a:xfrm>
            <a:off x="27221" y="346348"/>
            <a:ext cx="4583701" cy="4797152"/>
          </a:xfrm>
          <a:prstGeom prst="rect">
            <a:avLst/>
          </a:prstGeom>
        </p:spPr>
      </p:pic>
      <p:pic>
        <p:nvPicPr>
          <p:cNvPr id="7" name="Picture 6" descr="algonquin_wht.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868146" y="189340"/>
            <a:ext cx="2952326" cy="9001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p:cNvSpPr/>
          <p:nvPr userDrawn="1"/>
        </p:nvSpPr>
        <p:spPr>
          <a:xfrm>
            <a:off x="0" y="0"/>
            <a:ext cx="9144000" cy="4569972"/>
          </a:xfrm>
          <a:prstGeom prst="rect">
            <a:avLst/>
          </a:prstGeom>
          <a:solidFill>
            <a:srgbClr val="0067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91804"/>
            <a:ext cx="4038600" cy="33161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091805"/>
            <a:ext cx="4038600" cy="3316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png"/><Relationship Id="rId9"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4546998"/>
            <a:ext cx="9144000" cy="59650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7" name="Text Placeholder 2"/>
          <p:cNvSpPr>
            <a:spLocks noGrp="1"/>
          </p:cNvSpPr>
          <p:nvPr>
            <p:ph type="body" idx="1"/>
          </p:nvPr>
        </p:nvSpPr>
        <p:spPr bwMode="auto">
          <a:xfrm>
            <a:off x="467545" y="1491630"/>
            <a:ext cx="8208912" cy="28623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1" name="Title Placeholder 1"/>
          <p:cNvSpPr>
            <a:spLocks noGrp="1"/>
          </p:cNvSpPr>
          <p:nvPr>
            <p:ph type="title"/>
          </p:nvPr>
        </p:nvSpPr>
        <p:spPr bwMode="auto">
          <a:xfrm>
            <a:off x="467544" y="195486"/>
            <a:ext cx="8208912" cy="8963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a:t>
            </a:r>
            <a:br>
              <a:rPr lang="en-US" dirty="0"/>
            </a:br>
            <a:r>
              <a:rPr lang="en-US" dirty="0"/>
              <a:t>title style</a:t>
            </a:r>
          </a:p>
        </p:txBody>
      </p:sp>
      <p:pic>
        <p:nvPicPr>
          <p:cNvPr id="15" name="Picture 14" descr="Algonquin College Icon" title="AC Icon"/>
          <p:cNvPicPr>
            <a:picLocks noChangeAspect="1"/>
          </p:cNvPicPr>
          <p:nvPr userDrawn="1"/>
        </p:nvPicPr>
        <p:blipFill rotWithShape="1">
          <a:blip r:embed="rId8">
            <a:extLst>
              <a:ext uri="{28A0092B-C50C-407E-A947-70E740481C1C}">
                <a14:useLocalDpi xmlns:a14="http://schemas.microsoft.com/office/drawing/2010/main"/>
              </a:ext>
            </a:extLst>
          </a:blip>
          <a:srcRect l="12779" t="5165" b="5138"/>
          <a:stretch/>
        </p:blipFill>
        <p:spPr>
          <a:xfrm>
            <a:off x="10411" y="4551386"/>
            <a:ext cx="775399" cy="592114"/>
          </a:xfrm>
          <a:prstGeom prst="rect">
            <a:avLst/>
          </a:prstGeom>
        </p:spPr>
      </p:pic>
      <p:pic>
        <p:nvPicPr>
          <p:cNvPr id="7" name="Picture 6" descr="algonquin_wht.eps"/>
          <p:cNvPicPr>
            <a:picLocks noChangeAspect="1"/>
          </p:cNvPicPr>
          <p:nvPr userDrawn="1"/>
        </p:nvPicPr>
        <p:blipFill>
          <a:blip r:embed="rId9">
            <a:extLst>
              <a:ext uri="{28A0092B-C50C-407E-A947-70E740481C1C}">
                <a14:useLocalDpi xmlns:a14="http://schemas.microsoft.com/office/drawing/2010/main"/>
              </a:ext>
            </a:extLst>
          </a:blip>
          <a:stretch>
            <a:fillRect/>
          </a:stretch>
        </p:blipFill>
        <p:spPr>
          <a:xfrm>
            <a:off x="6660232" y="4527381"/>
            <a:ext cx="2088232" cy="636657"/>
          </a:xfrm>
          <a:prstGeom prst="rect">
            <a:avLst/>
          </a:prstGeom>
        </p:spPr>
      </p:pic>
    </p:spTree>
  </p:cSld>
  <p:clrMap bg1="lt1" tx1="dk1" bg2="lt2" tx2="dk2" accent1="accent1" accent2="accent2" accent3="accent3" accent4="accent4" accent5="accent5" accent6="accent6" hlink="hlink" folHlink="folHlink"/>
  <p:sldLayoutIdLst>
    <p:sldLayoutId id="2147483780" r:id="rId1"/>
    <p:sldLayoutId id="2147483781" r:id="rId2"/>
    <p:sldLayoutId id="2147483779" r:id="rId3"/>
    <p:sldLayoutId id="2147483778" r:id="rId4"/>
    <p:sldLayoutId id="2147483776" r:id="rId5"/>
    <p:sldLayoutId id="2147483771" r:id="rId6"/>
  </p:sldLayoutIdLst>
  <p:hf hdr="0"/>
  <p:txStyles>
    <p:titleStyle>
      <a:lvl1pPr algn="l" rtl="0" eaLnBrk="0" fontAlgn="base" hangingPunct="0">
        <a:spcBef>
          <a:spcPct val="0"/>
        </a:spcBef>
        <a:spcAft>
          <a:spcPct val="0"/>
        </a:spcAft>
        <a:defRPr sz="3600" b="1" kern="1200">
          <a:solidFill>
            <a:schemeClr val="tx2"/>
          </a:solidFill>
          <a:latin typeface="Arial"/>
          <a:ea typeface="+mj-ea"/>
          <a:cs typeface="Arial"/>
        </a:defRPr>
      </a:lvl1pPr>
      <a:lvl2pPr algn="ctr" rtl="0" eaLnBrk="0" fontAlgn="base" hangingPunct="0">
        <a:spcBef>
          <a:spcPct val="0"/>
        </a:spcBef>
        <a:spcAft>
          <a:spcPct val="0"/>
        </a:spcAft>
        <a:defRPr sz="3600">
          <a:solidFill>
            <a:srgbClr val="339933"/>
          </a:solidFill>
          <a:latin typeface="Calibri" pitchFamily="34" charset="0"/>
        </a:defRPr>
      </a:lvl2pPr>
      <a:lvl3pPr algn="ctr" rtl="0" eaLnBrk="0" fontAlgn="base" hangingPunct="0">
        <a:spcBef>
          <a:spcPct val="0"/>
        </a:spcBef>
        <a:spcAft>
          <a:spcPct val="0"/>
        </a:spcAft>
        <a:defRPr sz="3600">
          <a:solidFill>
            <a:srgbClr val="339933"/>
          </a:solidFill>
          <a:latin typeface="Calibri" pitchFamily="34" charset="0"/>
        </a:defRPr>
      </a:lvl3pPr>
      <a:lvl4pPr algn="ctr" rtl="0" eaLnBrk="0" fontAlgn="base" hangingPunct="0">
        <a:spcBef>
          <a:spcPct val="0"/>
        </a:spcBef>
        <a:spcAft>
          <a:spcPct val="0"/>
        </a:spcAft>
        <a:defRPr sz="3600">
          <a:solidFill>
            <a:srgbClr val="339933"/>
          </a:solidFill>
          <a:latin typeface="Calibri" pitchFamily="34" charset="0"/>
        </a:defRPr>
      </a:lvl4pPr>
      <a:lvl5pPr algn="ctr" rtl="0" eaLnBrk="0" fontAlgn="base" hangingPunct="0">
        <a:spcBef>
          <a:spcPct val="0"/>
        </a:spcBef>
        <a:spcAft>
          <a:spcPct val="0"/>
        </a:spcAft>
        <a:defRPr sz="3600">
          <a:solidFill>
            <a:srgbClr val="339933"/>
          </a:solidFill>
          <a:latin typeface="Calibri" pitchFamily="34" charset="0"/>
        </a:defRPr>
      </a:lvl5pPr>
      <a:lvl6pPr marL="457200" algn="ctr" rtl="0" fontAlgn="base">
        <a:spcBef>
          <a:spcPct val="0"/>
        </a:spcBef>
        <a:spcAft>
          <a:spcPct val="0"/>
        </a:spcAft>
        <a:defRPr sz="3600">
          <a:solidFill>
            <a:srgbClr val="339933"/>
          </a:solidFill>
          <a:latin typeface="Calibri" pitchFamily="34" charset="0"/>
        </a:defRPr>
      </a:lvl6pPr>
      <a:lvl7pPr marL="914400" algn="ctr" rtl="0" fontAlgn="base">
        <a:spcBef>
          <a:spcPct val="0"/>
        </a:spcBef>
        <a:spcAft>
          <a:spcPct val="0"/>
        </a:spcAft>
        <a:defRPr sz="3600">
          <a:solidFill>
            <a:srgbClr val="339933"/>
          </a:solidFill>
          <a:latin typeface="Calibri" pitchFamily="34" charset="0"/>
        </a:defRPr>
      </a:lvl7pPr>
      <a:lvl8pPr marL="1371600" algn="ctr" rtl="0" fontAlgn="base">
        <a:spcBef>
          <a:spcPct val="0"/>
        </a:spcBef>
        <a:spcAft>
          <a:spcPct val="0"/>
        </a:spcAft>
        <a:defRPr sz="3600">
          <a:solidFill>
            <a:srgbClr val="339933"/>
          </a:solidFill>
          <a:latin typeface="Calibri" pitchFamily="34" charset="0"/>
        </a:defRPr>
      </a:lvl8pPr>
      <a:lvl9pPr marL="1828800" algn="ctr" rtl="0" fontAlgn="base">
        <a:spcBef>
          <a:spcPct val="0"/>
        </a:spcBef>
        <a:spcAft>
          <a:spcPct val="0"/>
        </a:spcAft>
        <a:defRPr sz="3600">
          <a:solidFill>
            <a:srgbClr val="339933"/>
          </a:solidFill>
          <a:latin typeface="Calibri" pitchFamily="34" charset="0"/>
        </a:defRPr>
      </a:lvl9pPr>
    </p:titleStyle>
    <p:bodyStyle>
      <a:lvl1pPr marL="342900" indent="-342900" algn="l" rtl="0" eaLnBrk="0" fontAlgn="base" hangingPunct="0">
        <a:spcBef>
          <a:spcPct val="20000"/>
        </a:spcBef>
        <a:spcAft>
          <a:spcPct val="0"/>
        </a:spcAft>
        <a:buClr>
          <a:schemeClr val="tx2"/>
        </a:buClr>
        <a:buFont typeface="Arial"/>
        <a:buChar char="•"/>
        <a:defRPr sz="3200" kern="1200">
          <a:solidFill>
            <a:schemeClr val="accent5"/>
          </a:solidFill>
          <a:latin typeface="Arial"/>
          <a:ea typeface="+mn-ea"/>
          <a:cs typeface="Arial"/>
        </a:defRPr>
      </a:lvl1pPr>
      <a:lvl2pPr marL="742950" indent="-285750" algn="l" rtl="0" eaLnBrk="0" fontAlgn="base" hangingPunct="0">
        <a:spcBef>
          <a:spcPct val="20000"/>
        </a:spcBef>
        <a:spcAft>
          <a:spcPct val="0"/>
        </a:spcAft>
        <a:buClr>
          <a:schemeClr val="tx2"/>
        </a:buClr>
        <a:buFont typeface="Arial"/>
        <a:buChar char="•"/>
        <a:defRPr sz="2800" kern="1200">
          <a:solidFill>
            <a:schemeClr val="accent5"/>
          </a:solidFill>
          <a:latin typeface="Arial"/>
          <a:ea typeface="+mn-ea"/>
          <a:cs typeface="Arial"/>
        </a:defRPr>
      </a:lvl2pPr>
      <a:lvl3pPr marL="1143000" indent="-228600" algn="l" rtl="0" eaLnBrk="0" fontAlgn="base" hangingPunct="0">
        <a:spcBef>
          <a:spcPct val="20000"/>
        </a:spcBef>
        <a:spcAft>
          <a:spcPct val="0"/>
        </a:spcAft>
        <a:buClr>
          <a:schemeClr val="tx2"/>
        </a:buClr>
        <a:buFont typeface="Arial"/>
        <a:buChar char="•"/>
        <a:defRPr sz="2400" kern="1200">
          <a:solidFill>
            <a:schemeClr val="accent5"/>
          </a:solidFill>
          <a:latin typeface="Arial"/>
          <a:ea typeface="+mn-ea"/>
          <a:cs typeface="Arial"/>
        </a:defRPr>
      </a:lvl3pPr>
      <a:lvl4pPr marL="16002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4pPr>
      <a:lvl5pPr marL="20574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atlassian.com/git/tutorials/setting-up-a-repository/git-ini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60032" y="1491630"/>
            <a:ext cx="3888432" cy="1355940"/>
          </a:xfrm>
        </p:spPr>
        <p:txBody>
          <a:bodyPr/>
          <a:lstStyle/>
          <a:p>
            <a:r>
              <a:rPr lang="en-US" dirty="0">
                <a:solidFill>
                  <a:srgbClr val="FFFFFF"/>
                </a:solidFill>
              </a:rPr>
              <a:t>CST2335</a:t>
            </a:r>
            <a:br>
              <a:rPr lang="en-US" dirty="0">
                <a:solidFill>
                  <a:srgbClr val="FFFFFF"/>
                </a:solidFill>
              </a:rPr>
            </a:br>
            <a:r>
              <a:rPr lang="en-US" dirty="0"/>
              <a:t>Graphical Interface programming</a:t>
            </a:r>
            <a:endParaRPr lang="en-US" dirty="0">
              <a:solidFill>
                <a:srgbClr val="FFFFFF"/>
              </a:solidFill>
            </a:endParaRPr>
          </a:p>
        </p:txBody>
      </p:sp>
      <p:sp>
        <p:nvSpPr>
          <p:cNvPr id="5" name="Subtitle 4"/>
          <p:cNvSpPr>
            <a:spLocks noGrp="1"/>
          </p:cNvSpPr>
          <p:nvPr>
            <p:ph type="subTitle" idx="1"/>
          </p:nvPr>
        </p:nvSpPr>
        <p:spPr>
          <a:xfrm>
            <a:off x="4933002" y="3561860"/>
            <a:ext cx="3815463" cy="1026114"/>
          </a:xfrm>
        </p:spPr>
        <p:txBody>
          <a:bodyPr/>
          <a:lstStyle/>
          <a:p>
            <a:r>
              <a:rPr lang="en-US" dirty="0"/>
              <a:t>Git and branches</a:t>
            </a:r>
          </a:p>
        </p:txBody>
      </p:sp>
    </p:spTree>
    <p:extLst>
      <p:ext uri="{BB962C8B-B14F-4D97-AF65-F5344CB8AC3E}">
        <p14:creationId xmlns:p14="http://schemas.microsoft.com/office/powerpoint/2010/main" val="1204534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Github desktop</a:t>
            </a:r>
          </a:p>
        </p:txBody>
      </p:sp>
      <p:sp>
        <p:nvSpPr>
          <p:cNvPr id="3" name="Content Placeholder 2"/>
          <p:cNvSpPr>
            <a:spLocks noGrp="1"/>
          </p:cNvSpPr>
          <p:nvPr>
            <p:ph idx="1"/>
          </p:nvPr>
        </p:nvSpPr>
        <p:spPr>
          <a:xfrm>
            <a:off x="467545" y="987574"/>
            <a:ext cx="8208912" cy="3366374"/>
          </a:xfrm>
        </p:spPr>
        <p:txBody>
          <a:bodyPr/>
          <a:lstStyle/>
          <a:p>
            <a:r>
              <a:rPr lang="en-US" sz="2400" dirty="0" err="1">
                <a:solidFill>
                  <a:schemeClr val="tx1"/>
                </a:solidFill>
              </a:rPr>
              <a:t>Github</a:t>
            </a:r>
            <a:r>
              <a:rPr lang="en-US" sz="2400" dirty="0">
                <a:solidFill>
                  <a:schemeClr val="tx1"/>
                </a:solidFill>
              </a:rPr>
              <a:t> has a desktop program that does all this with buttons and menus:</a:t>
            </a:r>
          </a:p>
          <a:p>
            <a:r>
              <a:rPr lang="en-US" sz="2400" dirty="0">
                <a:solidFill>
                  <a:schemeClr val="tx1"/>
                </a:solidFill>
              </a:rPr>
              <a:t>You can use </a:t>
            </a:r>
            <a:r>
              <a:rPr lang="en-US" sz="2400" dirty="0" err="1">
                <a:solidFill>
                  <a:schemeClr val="tx1"/>
                </a:solidFill>
              </a:rPr>
              <a:t>github</a:t>
            </a:r>
            <a:r>
              <a:rPr lang="en-US" sz="2400" dirty="0">
                <a:solidFill>
                  <a:schemeClr val="tx1"/>
                </a:solidFill>
              </a:rPr>
              <a:t> desktop for committing in your code, merging branches etc. This lets you learn one interface for all your programming: eclipse, visual studio, python, html, excel, word, etc.</a:t>
            </a:r>
          </a:p>
          <a:p>
            <a:r>
              <a:rPr lang="en-US" sz="2400" dirty="0" err="1">
                <a:solidFill>
                  <a:schemeClr val="tx1"/>
                </a:solidFill>
              </a:rPr>
              <a:t>AndroidStudio</a:t>
            </a:r>
            <a:r>
              <a:rPr lang="en-US" sz="2400" dirty="0">
                <a:solidFill>
                  <a:schemeClr val="tx1"/>
                </a:solidFill>
              </a:rPr>
              <a:t> is very well integrated with </a:t>
            </a:r>
            <a:r>
              <a:rPr lang="en-US" sz="2400" dirty="0" err="1">
                <a:solidFill>
                  <a:schemeClr val="tx1"/>
                </a:solidFill>
              </a:rPr>
              <a:t>github</a:t>
            </a:r>
            <a:r>
              <a:rPr lang="en-US" sz="2400" dirty="0">
                <a:solidFill>
                  <a:schemeClr val="tx1"/>
                </a:solidFill>
              </a:rPr>
              <a:t> so you might not need to use </a:t>
            </a:r>
            <a:r>
              <a:rPr lang="en-US" sz="2400" dirty="0" err="1">
                <a:solidFill>
                  <a:schemeClr val="tx1"/>
                </a:solidFill>
              </a:rPr>
              <a:t>github</a:t>
            </a:r>
            <a:r>
              <a:rPr lang="en-US" sz="2400" dirty="0">
                <a:solidFill>
                  <a:schemeClr val="tx1"/>
                </a:solidFill>
              </a:rPr>
              <a:t> desktop.</a:t>
            </a:r>
          </a:p>
        </p:txBody>
      </p:sp>
    </p:spTree>
    <p:extLst>
      <p:ext uri="{BB962C8B-B14F-4D97-AF65-F5344CB8AC3E}">
        <p14:creationId xmlns:p14="http://schemas.microsoft.com/office/powerpoint/2010/main" val="2846171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467545" y="1091804"/>
            <a:ext cx="8208912" cy="3262144"/>
          </a:xfrm>
        </p:spPr>
        <p:txBody>
          <a:bodyPr/>
          <a:lstStyle/>
          <a:p>
            <a:r>
              <a:rPr lang="en-US" sz="2400" dirty="0">
                <a:solidFill>
                  <a:schemeClr val="tx1"/>
                </a:solidFill>
              </a:rPr>
              <a:t>Git allows you to save source code in a separate location. This gives you a place keep code safe against deletion or destruction.</a:t>
            </a:r>
          </a:p>
          <a:p>
            <a:r>
              <a:rPr lang="en-US" sz="2400" dirty="0">
                <a:solidFill>
                  <a:schemeClr val="tx1"/>
                </a:solidFill>
              </a:rPr>
              <a:t>It also helps with collaboration since you can share your code with others.</a:t>
            </a:r>
          </a:p>
          <a:p>
            <a:r>
              <a:rPr lang="en-US" sz="2400" dirty="0">
                <a:solidFill>
                  <a:schemeClr val="tx1"/>
                </a:solidFill>
              </a:rPr>
              <a:t>Each file maintains the set of changes with each commit. You can go back and view the history of each file.</a:t>
            </a:r>
          </a:p>
        </p:txBody>
      </p:sp>
    </p:spTree>
    <p:extLst>
      <p:ext uri="{BB962C8B-B14F-4D97-AF65-F5344CB8AC3E}">
        <p14:creationId xmlns:p14="http://schemas.microsoft.com/office/powerpoint/2010/main" val="4121162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Create repository</a:t>
            </a:r>
          </a:p>
        </p:txBody>
      </p:sp>
      <p:sp>
        <p:nvSpPr>
          <p:cNvPr id="3" name="Content Placeholder 2"/>
          <p:cNvSpPr>
            <a:spLocks noGrp="1"/>
          </p:cNvSpPr>
          <p:nvPr>
            <p:ph idx="1"/>
          </p:nvPr>
        </p:nvSpPr>
        <p:spPr>
          <a:xfrm>
            <a:off x="455568" y="915566"/>
            <a:ext cx="8208912" cy="3294366"/>
          </a:xfrm>
        </p:spPr>
        <p:txBody>
          <a:bodyPr/>
          <a:lstStyle/>
          <a:p>
            <a:r>
              <a:rPr lang="en-US" sz="2400" dirty="0">
                <a:solidFill>
                  <a:schemeClr val="tx1"/>
                </a:solidFill>
              </a:rPr>
              <a:t>Open a command prompt (</a:t>
            </a:r>
            <a:r>
              <a:rPr lang="en-US" sz="2400" dirty="0" err="1">
                <a:solidFill>
                  <a:schemeClr val="tx1"/>
                </a:solidFill>
              </a:rPr>
              <a:t>git</a:t>
            </a:r>
            <a:r>
              <a:rPr lang="en-US" sz="2400" dirty="0">
                <a:solidFill>
                  <a:schemeClr val="tx1"/>
                </a:solidFill>
              </a:rPr>
              <a:t> bash on windows, normal prompt on mac/</a:t>
            </a:r>
            <a:r>
              <a:rPr lang="en-US" sz="2400" dirty="0" err="1">
                <a:solidFill>
                  <a:schemeClr val="tx1"/>
                </a:solidFill>
              </a:rPr>
              <a:t>linux</a:t>
            </a:r>
            <a:r>
              <a:rPr lang="en-US" sz="2400" dirty="0">
                <a:solidFill>
                  <a:schemeClr val="tx1"/>
                </a:solidFill>
              </a:rPr>
              <a:t>)</a:t>
            </a:r>
          </a:p>
          <a:p>
            <a:r>
              <a:rPr lang="en-US" sz="2400" dirty="0">
                <a:solidFill>
                  <a:schemeClr val="tx1"/>
                </a:solidFill>
              </a:rPr>
              <a:t>At the root directory of the folders you want to track, type “</a:t>
            </a:r>
            <a:r>
              <a:rPr lang="en-US" sz="2400" b="1" i="1" dirty="0" err="1">
                <a:solidFill>
                  <a:schemeClr val="tx1"/>
                </a:solidFill>
              </a:rPr>
              <a:t>git</a:t>
            </a:r>
            <a:r>
              <a:rPr lang="en-US" sz="2400" b="1" i="1" dirty="0">
                <a:solidFill>
                  <a:schemeClr val="tx1"/>
                </a:solidFill>
              </a:rPr>
              <a:t> </a:t>
            </a:r>
            <a:r>
              <a:rPr lang="en-US" sz="2400" b="1" i="1" dirty="0" err="1">
                <a:solidFill>
                  <a:schemeClr val="tx1"/>
                </a:solidFill>
              </a:rPr>
              <a:t>init</a:t>
            </a:r>
            <a:r>
              <a:rPr lang="en-US" sz="2400" dirty="0">
                <a:solidFill>
                  <a:schemeClr val="tx1"/>
                </a:solidFill>
              </a:rPr>
              <a:t>”. This creates a .</a:t>
            </a:r>
            <a:r>
              <a:rPr lang="en-US" sz="2400" dirty="0" err="1">
                <a:solidFill>
                  <a:schemeClr val="tx1"/>
                </a:solidFill>
              </a:rPr>
              <a:t>git</a:t>
            </a:r>
            <a:r>
              <a:rPr lang="en-US" sz="2400" dirty="0">
                <a:solidFill>
                  <a:schemeClr val="tx1"/>
                </a:solidFill>
              </a:rPr>
              <a:t> directory that stores all of the tracking information.</a:t>
            </a:r>
          </a:p>
          <a:p>
            <a:r>
              <a:rPr lang="en-US" sz="2400" dirty="0">
                <a:solidFill>
                  <a:schemeClr val="tx1"/>
                </a:solidFill>
                <a:hlinkClick r:id="rId2"/>
              </a:rPr>
              <a:t>https://www.atlassian.com/git/tutorials/setting-up-a-repository/git-init</a:t>
            </a:r>
            <a:endParaRPr lang="en-US" sz="2400" dirty="0">
              <a:solidFill>
                <a:schemeClr val="tx1"/>
              </a:solidFill>
            </a:endParaRPr>
          </a:p>
          <a:p>
            <a:r>
              <a:rPr lang="en-US" sz="2400" b="1" i="1" dirty="0" err="1">
                <a:solidFill>
                  <a:schemeClr val="tx1"/>
                </a:solidFill>
              </a:rPr>
              <a:t>git</a:t>
            </a:r>
            <a:r>
              <a:rPr lang="en-US" sz="2400" b="1" i="1" dirty="0">
                <a:solidFill>
                  <a:schemeClr val="tx1"/>
                </a:solidFill>
              </a:rPr>
              <a:t> clone </a:t>
            </a:r>
            <a:r>
              <a:rPr lang="en-US" sz="2400" dirty="0">
                <a:solidFill>
                  <a:schemeClr val="tx1"/>
                </a:solidFill>
              </a:rPr>
              <a:t>is a way of copying an existing </a:t>
            </a:r>
            <a:r>
              <a:rPr lang="en-US" sz="2400" dirty="0" smtClean="0">
                <a:solidFill>
                  <a:schemeClr val="tx1"/>
                </a:solidFill>
              </a:rPr>
              <a:t>repository to your computer</a:t>
            </a:r>
            <a:r>
              <a:rPr lang="en-US" sz="2400" dirty="0" smtClean="0">
                <a:solidFill>
                  <a:schemeClr val="tx1"/>
                </a:solidFill>
              </a:rPr>
              <a:t>. It requires the source URL.</a:t>
            </a:r>
            <a:endParaRPr lang="en-US" sz="2400" dirty="0">
              <a:solidFill>
                <a:schemeClr val="tx1"/>
              </a:solidFill>
            </a:endParaRPr>
          </a:p>
        </p:txBody>
      </p:sp>
    </p:spTree>
    <p:extLst>
      <p:ext uri="{BB962C8B-B14F-4D97-AF65-F5344CB8AC3E}">
        <p14:creationId xmlns:p14="http://schemas.microsoft.com/office/powerpoint/2010/main" val="359864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Adding files</a:t>
            </a:r>
          </a:p>
        </p:txBody>
      </p:sp>
      <p:sp>
        <p:nvSpPr>
          <p:cNvPr id="3" name="Content Placeholder 2"/>
          <p:cNvSpPr>
            <a:spLocks noGrp="1"/>
          </p:cNvSpPr>
          <p:nvPr>
            <p:ph idx="1"/>
          </p:nvPr>
        </p:nvSpPr>
        <p:spPr>
          <a:xfrm>
            <a:off x="467545" y="987574"/>
            <a:ext cx="8208912" cy="3366374"/>
          </a:xfrm>
        </p:spPr>
        <p:txBody>
          <a:bodyPr/>
          <a:lstStyle/>
          <a:p>
            <a:r>
              <a:rPr lang="en-US" sz="2400" dirty="0">
                <a:solidFill>
                  <a:schemeClr val="tx1"/>
                </a:solidFill>
              </a:rPr>
              <a:t>You must tell </a:t>
            </a:r>
            <a:r>
              <a:rPr lang="en-US" sz="2400" dirty="0" err="1">
                <a:solidFill>
                  <a:schemeClr val="tx1"/>
                </a:solidFill>
              </a:rPr>
              <a:t>git</a:t>
            </a:r>
            <a:r>
              <a:rPr lang="en-US" sz="2400" dirty="0">
                <a:solidFill>
                  <a:schemeClr val="tx1"/>
                </a:solidFill>
              </a:rPr>
              <a:t> which </a:t>
            </a:r>
            <a:r>
              <a:rPr lang="en-US" sz="2400" dirty="0" smtClean="0">
                <a:solidFill>
                  <a:schemeClr val="tx1"/>
                </a:solidFill>
              </a:rPr>
              <a:t>files in the directory </a:t>
            </a:r>
            <a:r>
              <a:rPr lang="en-US" sz="2400" dirty="0">
                <a:solidFill>
                  <a:schemeClr val="tx1"/>
                </a:solidFill>
              </a:rPr>
              <a:t>to track. Either use “</a:t>
            </a:r>
            <a:r>
              <a:rPr lang="en-US" sz="2400" b="1" i="1" dirty="0" err="1">
                <a:solidFill>
                  <a:schemeClr val="tx1"/>
                </a:solidFill>
              </a:rPr>
              <a:t>git</a:t>
            </a:r>
            <a:r>
              <a:rPr lang="en-US" sz="2400" b="1" i="1" dirty="0">
                <a:solidFill>
                  <a:schemeClr val="tx1"/>
                </a:solidFill>
              </a:rPr>
              <a:t> add </a:t>
            </a:r>
            <a:r>
              <a:rPr lang="en-US" sz="2400" dirty="0">
                <a:solidFill>
                  <a:schemeClr val="tx1"/>
                </a:solidFill>
              </a:rPr>
              <a:t>file.java” to add individual files or “</a:t>
            </a:r>
            <a:r>
              <a:rPr lang="en-US" sz="2400" b="1" i="1" dirty="0" err="1">
                <a:solidFill>
                  <a:schemeClr val="tx1"/>
                </a:solidFill>
              </a:rPr>
              <a:t>git</a:t>
            </a:r>
            <a:r>
              <a:rPr lang="en-US" sz="2400" b="1" i="1" dirty="0">
                <a:solidFill>
                  <a:schemeClr val="tx1"/>
                </a:solidFill>
              </a:rPr>
              <a:t> add –A</a:t>
            </a:r>
            <a:r>
              <a:rPr lang="en-US" sz="2400" dirty="0">
                <a:solidFill>
                  <a:schemeClr val="tx1"/>
                </a:solidFill>
              </a:rPr>
              <a:t>” to add all </a:t>
            </a:r>
            <a:r>
              <a:rPr lang="en-US" sz="2400" dirty="0" smtClean="0">
                <a:solidFill>
                  <a:schemeClr val="tx1"/>
                </a:solidFill>
              </a:rPr>
              <a:t>files in a folder and subfolders.</a:t>
            </a:r>
            <a:endParaRPr lang="en-US" sz="2400" dirty="0">
              <a:solidFill>
                <a:schemeClr val="tx1"/>
              </a:solidFill>
            </a:endParaRPr>
          </a:p>
          <a:p>
            <a:r>
              <a:rPr lang="en-US" sz="2400" dirty="0">
                <a:solidFill>
                  <a:schemeClr val="tx1"/>
                </a:solidFill>
              </a:rPr>
              <a:t>This tells </a:t>
            </a:r>
            <a:r>
              <a:rPr lang="en-US" sz="2400" dirty="0" err="1">
                <a:solidFill>
                  <a:schemeClr val="tx1"/>
                </a:solidFill>
              </a:rPr>
              <a:t>git</a:t>
            </a:r>
            <a:r>
              <a:rPr lang="en-US" sz="2400" dirty="0">
                <a:solidFill>
                  <a:schemeClr val="tx1"/>
                </a:solidFill>
              </a:rPr>
              <a:t> to always check the added files for changes.</a:t>
            </a:r>
          </a:p>
          <a:p>
            <a:r>
              <a:rPr lang="en-US" sz="2400" dirty="0">
                <a:solidFill>
                  <a:schemeClr val="tx1"/>
                </a:solidFill>
              </a:rPr>
              <a:t>https://www.atlassian.com/git/tutorials/saving-changes/git-add</a:t>
            </a:r>
          </a:p>
        </p:txBody>
      </p:sp>
    </p:spTree>
    <p:extLst>
      <p:ext uri="{BB962C8B-B14F-4D97-AF65-F5344CB8AC3E}">
        <p14:creationId xmlns:p14="http://schemas.microsoft.com/office/powerpoint/2010/main" val="1005192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Commit</a:t>
            </a:r>
          </a:p>
        </p:txBody>
      </p:sp>
      <p:sp>
        <p:nvSpPr>
          <p:cNvPr id="3" name="Content Placeholder 2"/>
          <p:cNvSpPr>
            <a:spLocks noGrp="1"/>
          </p:cNvSpPr>
          <p:nvPr>
            <p:ph idx="1"/>
          </p:nvPr>
        </p:nvSpPr>
        <p:spPr>
          <a:xfrm>
            <a:off x="467545" y="1091804"/>
            <a:ext cx="8208912" cy="3262144"/>
          </a:xfrm>
        </p:spPr>
        <p:txBody>
          <a:bodyPr/>
          <a:lstStyle/>
          <a:p>
            <a:r>
              <a:rPr lang="en-US" sz="2400" b="1" i="1" dirty="0" err="1">
                <a:solidFill>
                  <a:schemeClr val="tx1"/>
                </a:solidFill>
              </a:rPr>
              <a:t>git</a:t>
            </a:r>
            <a:r>
              <a:rPr lang="en-US" sz="2400" b="1" i="1" dirty="0">
                <a:solidFill>
                  <a:schemeClr val="tx1"/>
                </a:solidFill>
              </a:rPr>
              <a:t> status </a:t>
            </a:r>
            <a:r>
              <a:rPr lang="en-US" sz="2400" dirty="0">
                <a:solidFill>
                  <a:schemeClr val="tx1"/>
                </a:solidFill>
              </a:rPr>
              <a:t>tells you which files </a:t>
            </a:r>
            <a:r>
              <a:rPr lang="en-US" sz="2400" dirty="0" smtClean="0">
                <a:solidFill>
                  <a:schemeClr val="tx1"/>
                </a:solidFill>
              </a:rPr>
              <a:t>have</a:t>
            </a:r>
            <a:r>
              <a:rPr lang="en-US" sz="2400" dirty="0" smtClean="0">
                <a:solidFill>
                  <a:schemeClr val="tx1"/>
                </a:solidFill>
              </a:rPr>
              <a:t> changed</a:t>
            </a:r>
            <a:r>
              <a:rPr lang="en-US" sz="2400" dirty="0">
                <a:solidFill>
                  <a:schemeClr val="tx1"/>
                </a:solidFill>
              </a:rPr>
              <a:t>.</a:t>
            </a:r>
            <a:endParaRPr lang="en-US" sz="2400" dirty="0">
              <a:solidFill>
                <a:schemeClr val="tx1"/>
              </a:solidFill>
            </a:endParaRPr>
          </a:p>
          <a:p>
            <a:r>
              <a:rPr lang="en-US" sz="2400" dirty="0">
                <a:solidFill>
                  <a:schemeClr val="tx1"/>
                </a:solidFill>
              </a:rPr>
              <a:t>When there are changes in your files, you must commit them first. You must provide a commit message which should be something descriptive saying what has changed.</a:t>
            </a:r>
          </a:p>
          <a:p>
            <a:r>
              <a:rPr lang="en-US" sz="2400" dirty="0">
                <a:solidFill>
                  <a:schemeClr val="tx1"/>
                </a:solidFill>
              </a:rPr>
              <a:t>Once the files are committed, they are “staged”.</a:t>
            </a:r>
          </a:p>
          <a:p>
            <a:r>
              <a:rPr lang="en-US" sz="2400" dirty="0">
                <a:solidFill>
                  <a:schemeClr val="tx1"/>
                </a:solidFill>
              </a:rPr>
              <a:t>Then push your commit to the destination: </a:t>
            </a:r>
            <a:r>
              <a:rPr lang="en-US" sz="2400" b="1" i="1" dirty="0" err="1">
                <a:solidFill>
                  <a:schemeClr val="tx1"/>
                </a:solidFill>
              </a:rPr>
              <a:t>git</a:t>
            </a:r>
            <a:r>
              <a:rPr lang="en-US" sz="2400" b="1" i="1" dirty="0">
                <a:solidFill>
                  <a:schemeClr val="tx1"/>
                </a:solidFill>
              </a:rPr>
              <a:t> push</a:t>
            </a:r>
          </a:p>
          <a:p>
            <a:r>
              <a:rPr lang="en-US" sz="2400" dirty="0">
                <a:solidFill>
                  <a:schemeClr val="tx1"/>
                </a:solidFill>
              </a:rPr>
              <a:t>For someone else to get your changes: </a:t>
            </a:r>
            <a:r>
              <a:rPr lang="en-US" sz="2400" b="1" i="1" dirty="0" err="1">
                <a:solidFill>
                  <a:schemeClr val="tx1"/>
                </a:solidFill>
              </a:rPr>
              <a:t>git</a:t>
            </a:r>
            <a:r>
              <a:rPr lang="en-US" sz="2400" b="1" i="1" dirty="0">
                <a:solidFill>
                  <a:schemeClr val="tx1"/>
                </a:solidFill>
              </a:rPr>
              <a:t> pull</a:t>
            </a:r>
          </a:p>
        </p:txBody>
      </p:sp>
    </p:spTree>
    <p:extLst>
      <p:ext uri="{BB962C8B-B14F-4D97-AF65-F5344CB8AC3E}">
        <p14:creationId xmlns:p14="http://schemas.microsoft.com/office/powerpoint/2010/main" val="2934522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Branches</a:t>
            </a:r>
          </a:p>
        </p:txBody>
      </p:sp>
      <p:sp>
        <p:nvSpPr>
          <p:cNvPr id="5" name="Content Placeholder 4"/>
          <p:cNvSpPr>
            <a:spLocks noGrp="1"/>
          </p:cNvSpPr>
          <p:nvPr>
            <p:ph idx="1"/>
          </p:nvPr>
        </p:nvSpPr>
        <p:spPr>
          <a:xfrm>
            <a:off x="467545" y="945931"/>
            <a:ext cx="8208912" cy="3408017"/>
          </a:xfrm>
        </p:spPr>
        <p:txBody>
          <a:bodyPr/>
          <a:lstStyle/>
          <a:p>
            <a:r>
              <a:rPr lang="en-US" sz="2400" dirty="0">
                <a:solidFill>
                  <a:schemeClr val="tx1"/>
                </a:solidFill>
              </a:rPr>
              <a:t>Branching is a way of creating a separate version of your code. When you commit some files, they are committed only to your branch, not the main branch. They aren’t shared with others on your project.</a:t>
            </a:r>
          </a:p>
          <a:p>
            <a:r>
              <a:rPr lang="en-US" sz="2400" dirty="0">
                <a:solidFill>
                  <a:schemeClr val="tx1"/>
                </a:solidFill>
              </a:rPr>
              <a:t>Once your feature is complete and ready to share, you can merge your branch with the main branch. This is so that you can test your new code and make sure it doesn’t crash the code</a:t>
            </a:r>
            <a:r>
              <a:rPr lang="en-US" sz="2400" dirty="0" smtClean="0">
                <a:solidFill>
                  <a:schemeClr val="tx1"/>
                </a:solidFill>
              </a:rPr>
              <a:t>.</a:t>
            </a:r>
          </a:p>
          <a:p>
            <a:r>
              <a:rPr lang="en-US" sz="2400" dirty="0">
                <a:solidFill>
                  <a:schemeClr val="tx1"/>
                </a:solidFill>
              </a:rPr>
              <a:t>https://</a:t>
            </a:r>
            <a:r>
              <a:rPr lang="en-US" sz="2400" dirty="0" err="1">
                <a:solidFill>
                  <a:schemeClr val="tx1"/>
                </a:solidFill>
              </a:rPr>
              <a:t>www.atlassian.com</a:t>
            </a:r>
            <a:r>
              <a:rPr lang="en-US" sz="2400" dirty="0">
                <a:solidFill>
                  <a:schemeClr val="tx1"/>
                </a:solidFill>
              </a:rPr>
              <a:t>/</a:t>
            </a:r>
            <a:r>
              <a:rPr lang="en-US" sz="2400" dirty="0" err="1">
                <a:solidFill>
                  <a:schemeClr val="tx1"/>
                </a:solidFill>
              </a:rPr>
              <a:t>git</a:t>
            </a:r>
            <a:r>
              <a:rPr lang="en-US" sz="2400" dirty="0">
                <a:solidFill>
                  <a:schemeClr val="tx1"/>
                </a:solidFill>
              </a:rPr>
              <a:t>/tutorials/using-branches</a:t>
            </a:r>
            <a:endParaRPr lang="en-US" sz="2400" dirty="0">
              <a:solidFill>
                <a:schemeClr val="tx1"/>
              </a:solidFill>
            </a:endParaRPr>
          </a:p>
        </p:txBody>
      </p:sp>
    </p:spTree>
    <p:extLst>
      <p:ext uri="{BB962C8B-B14F-4D97-AF65-F5344CB8AC3E}">
        <p14:creationId xmlns:p14="http://schemas.microsoft.com/office/powerpoint/2010/main" val="16981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branch</a:t>
            </a:r>
          </a:p>
        </p:txBody>
      </p:sp>
      <p:sp>
        <p:nvSpPr>
          <p:cNvPr id="3" name="Content Placeholder 2"/>
          <p:cNvSpPr>
            <a:spLocks noGrp="1"/>
          </p:cNvSpPr>
          <p:nvPr>
            <p:ph idx="1"/>
          </p:nvPr>
        </p:nvSpPr>
        <p:spPr>
          <a:xfrm>
            <a:off x="332159" y="911231"/>
            <a:ext cx="8479682" cy="3356877"/>
          </a:xfrm>
        </p:spPr>
        <p:txBody>
          <a:bodyPr/>
          <a:lstStyle/>
          <a:p>
            <a:r>
              <a:rPr lang="en-US" sz="2400" dirty="0">
                <a:solidFill>
                  <a:schemeClr val="tx1"/>
                </a:solidFill>
              </a:rPr>
              <a:t>You can create a branch with the command:</a:t>
            </a:r>
          </a:p>
          <a:p>
            <a:pPr marL="0" indent="0">
              <a:buNone/>
            </a:pPr>
            <a:r>
              <a:rPr lang="en-US" sz="2400" b="1" i="1" dirty="0" err="1">
                <a:solidFill>
                  <a:schemeClr val="tx1"/>
                </a:solidFill>
              </a:rPr>
              <a:t>git</a:t>
            </a:r>
            <a:r>
              <a:rPr lang="en-US" sz="2400" b="1" i="1" dirty="0">
                <a:solidFill>
                  <a:schemeClr val="tx1"/>
                </a:solidFill>
              </a:rPr>
              <a:t> branch </a:t>
            </a:r>
            <a:r>
              <a:rPr lang="en-US" sz="2400" dirty="0">
                <a:solidFill>
                  <a:schemeClr val="tx1"/>
                </a:solidFill>
              </a:rPr>
              <a:t>“Branch name”</a:t>
            </a:r>
          </a:p>
          <a:p>
            <a:r>
              <a:rPr lang="en-US" sz="2400" dirty="0">
                <a:solidFill>
                  <a:schemeClr val="tx1"/>
                </a:solidFill>
              </a:rPr>
              <a:t>Now the branch has been created, you must switch to the new branch:</a:t>
            </a:r>
          </a:p>
          <a:p>
            <a:pPr marL="0" indent="0">
              <a:buNone/>
            </a:pPr>
            <a:r>
              <a:rPr lang="en-US" sz="2400" b="1" i="1" dirty="0" err="1">
                <a:solidFill>
                  <a:schemeClr val="tx1"/>
                </a:solidFill>
              </a:rPr>
              <a:t>git</a:t>
            </a:r>
            <a:r>
              <a:rPr lang="en-US" sz="2400" b="1" i="1" dirty="0">
                <a:solidFill>
                  <a:schemeClr val="tx1"/>
                </a:solidFill>
              </a:rPr>
              <a:t> checkout </a:t>
            </a:r>
            <a:r>
              <a:rPr lang="en-US" sz="2400" dirty="0">
                <a:solidFill>
                  <a:schemeClr val="tx1"/>
                </a:solidFill>
              </a:rPr>
              <a:t>“branch name”</a:t>
            </a:r>
          </a:p>
          <a:p>
            <a:r>
              <a:rPr lang="en-US" sz="2400" dirty="0">
                <a:solidFill>
                  <a:schemeClr val="tx1"/>
                </a:solidFill>
              </a:rPr>
              <a:t>If you commit code to your new branch, it doesn’t affect your main branch. Go ahead and checkout the origin branch, you will notice your source code change in the editor.</a:t>
            </a:r>
          </a:p>
          <a:p>
            <a:endParaRPr lang="en-US" sz="2400" dirty="0">
              <a:solidFill>
                <a:schemeClr val="tx1"/>
              </a:solidFill>
            </a:endParaRPr>
          </a:p>
        </p:txBody>
      </p:sp>
    </p:spTree>
    <p:extLst>
      <p:ext uri="{BB962C8B-B14F-4D97-AF65-F5344CB8AC3E}">
        <p14:creationId xmlns:p14="http://schemas.microsoft.com/office/powerpoint/2010/main" val="3550527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Github</a:t>
            </a:r>
            <a:r>
              <a:rPr lang="en-US" dirty="0"/>
              <a:t> merge</a:t>
            </a:r>
          </a:p>
        </p:txBody>
      </p:sp>
      <p:sp>
        <p:nvSpPr>
          <p:cNvPr id="5" name="Content Placeholder 4"/>
          <p:cNvSpPr>
            <a:spLocks noGrp="1"/>
          </p:cNvSpPr>
          <p:nvPr>
            <p:ph idx="1"/>
          </p:nvPr>
        </p:nvSpPr>
        <p:spPr>
          <a:xfrm>
            <a:off x="467545" y="1005052"/>
            <a:ext cx="8208912" cy="3348896"/>
          </a:xfrm>
        </p:spPr>
        <p:txBody>
          <a:bodyPr/>
          <a:lstStyle/>
          <a:p>
            <a:r>
              <a:rPr lang="en-US" sz="2400" dirty="0" err="1">
                <a:solidFill>
                  <a:schemeClr val="tx1"/>
                </a:solidFill>
              </a:rPr>
              <a:t>Github</a:t>
            </a:r>
            <a:r>
              <a:rPr lang="en-US" sz="2400" dirty="0">
                <a:solidFill>
                  <a:schemeClr val="tx1"/>
                </a:solidFill>
              </a:rPr>
              <a:t> allows for merging of branches through a “pull request”. This asks that </a:t>
            </a:r>
            <a:r>
              <a:rPr lang="en-US" sz="2400" dirty="0" err="1">
                <a:solidFill>
                  <a:schemeClr val="tx1"/>
                </a:solidFill>
              </a:rPr>
              <a:t>github</a:t>
            </a:r>
            <a:r>
              <a:rPr lang="en-US" sz="2400" dirty="0">
                <a:solidFill>
                  <a:schemeClr val="tx1"/>
                </a:solidFill>
              </a:rPr>
              <a:t> pulls your commits from one branch to the main branch. </a:t>
            </a:r>
            <a:r>
              <a:rPr lang="en-US" sz="2400" dirty="0" err="1">
                <a:solidFill>
                  <a:schemeClr val="tx1"/>
                </a:solidFill>
              </a:rPr>
              <a:t>Github</a:t>
            </a:r>
            <a:r>
              <a:rPr lang="en-US" sz="2400" dirty="0">
                <a:solidFill>
                  <a:schemeClr val="tx1"/>
                </a:solidFill>
              </a:rPr>
              <a:t> will check for potential conflicts. If none, then you can go ahead and pull your changes.</a:t>
            </a:r>
          </a:p>
        </p:txBody>
      </p:sp>
    </p:spTree>
    <p:extLst>
      <p:ext uri="{BB962C8B-B14F-4D97-AF65-F5344CB8AC3E}">
        <p14:creationId xmlns:p14="http://schemas.microsoft.com/office/powerpoint/2010/main" val="1440026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branch</a:t>
            </a:r>
          </a:p>
        </p:txBody>
      </p:sp>
      <p:sp>
        <p:nvSpPr>
          <p:cNvPr id="5" name="Content Placeholder 4"/>
          <p:cNvSpPr>
            <a:spLocks noGrp="1"/>
          </p:cNvSpPr>
          <p:nvPr>
            <p:ph idx="1"/>
          </p:nvPr>
        </p:nvSpPr>
        <p:spPr>
          <a:xfrm>
            <a:off x="467545" y="987574"/>
            <a:ext cx="8208912" cy="3366374"/>
          </a:xfrm>
        </p:spPr>
        <p:txBody>
          <a:bodyPr/>
          <a:lstStyle/>
          <a:p>
            <a:r>
              <a:rPr lang="en-US" sz="2400" dirty="0">
                <a:solidFill>
                  <a:schemeClr val="tx1"/>
                </a:solidFill>
              </a:rPr>
              <a:t>To apply the commits from one branch to your branch, type: </a:t>
            </a:r>
            <a:r>
              <a:rPr lang="en-US" sz="2400" b="1" i="1" dirty="0" err="1">
                <a:solidFill>
                  <a:schemeClr val="tx1"/>
                </a:solidFill>
              </a:rPr>
              <a:t>git</a:t>
            </a:r>
            <a:r>
              <a:rPr lang="en-US" sz="2400" b="1" i="1" dirty="0">
                <a:solidFill>
                  <a:schemeClr val="tx1"/>
                </a:solidFill>
              </a:rPr>
              <a:t> merge  </a:t>
            </a:r>
            <a:r>
              <a:rPr lang="en-US" sz="2400" dirty="0">
                <a:solidFill>
                  <a:schemeClr val="tx1"/>
                </a:solidFill>
              </a:rPr>
              <a:t>“Branch name” </a:t>
            </a:r>
          </a:p>
          <a:p>
            <a:r>
              <a:rPr lang="en-US" sz="2400" dirty="0">
                <a:solidFill>
                  <a:schemeClr val="tx1"/>
                </a:solidFill>
              </a:rPr>
              <a:t>Once your changes are in the main branch, and not causing any crashes, you can delete your working branch: </a:t>
            </a:r>
            <a:r>
              <a:rPr lang="en-US" sz="2400" b="1" i="1" dirty="0" err="1">
                <a:solidFill>
                  <a:schemeClr val="tx1"/>
                </a:solidFill>
              </a:rPr>
              <a:t>git</a:t>
            </a:r>
            <a:r>
              <a:rPr lang="en-US" sz="2400" b="1" i="1" dirty="0">
                <a:solidFill>
                  <a:schemeClr val="tx1"/>
                </a:solidFill>
              </a:rPr>
              <a:t> branch –d </a:t>
            </a:r>
            <a:r>
              <a:rPr lang="en-US" sz="2400" b="1" i="1" dirty="0" err="1">
                <a:solidFill>
                  <a:schemeClr val="tx1"/>
                </a:solidFill>
              </a:rPr>
              <a:t>BranchName</a:t>
            </a:r>
            <a:endParaRPr lang="en-US" sz="2400" b="1" i="1" dirty="0">
              <a:solidFill>
                <a:schemeClr val="tx1"/>
              </a:solidFill>
            </a:endParaRPr>
          </a:p>
          <a:p>
            <a:endParaRPr lang="en-US" sz="2400" dirty="0">
              <a:solidFill>
                <a:schemeClr val="tx1"/>
              </a:solidFill>
            </a:endParaRPr>
          </a:p>
        </p:txBody>
      </p:sp>
    </p:spTree>
    <p:extLst>
      <p:ext uri="{BB962C8B-B14F-4D97-AF65-F5344CB8AC3E}">
        <p14:creationId xmlns:p14="http://schemas.microsoft.com/office/powerpoint/2010/main" val="710986209"/>
      </p:ext>
    </p:extLst>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00673E"/>
      </a:dk2>
      <a:lt2>
        <a:srgbClr val="A0C93C"/>
      </a:lt2>
      <a:accent1>
        <a:srgbClr val="00675A"/>
      </a:accent1>
      <a:accent2>
        <a:srgbClr val="009AA6"/>
      </a:accent2>
      <a:accent3>
        <a:srgbClr val="007096"/>
      </a:accent3>
      <a:accent4>
        <a:srgbClr val="EAAB00"/>
      </a:accent4>
      <a:accent5>
        <a:srgbClr val="63666A"/>
      </a:accent5>
      <a:accent6>
        <a:srgbClr val="00673E"/>
      </a:accent6>
      <a:hlink>
        <a:srgbClr val="A0C93C"/>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20556</TotalTime>
  <Words>594</Words>
  <Application>Microsoft Macintosh PowerPoint</Application>
  <PresentationFormat>On-screen Show (16:9)</PresentationFormat>
  <Paragraphs>40</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CST2335 Graphical Interface programming</vt:lpstr>
      <vt:lpstr>Introduction</vt:lpstr>
      <vt:lpstr>Create repository</vt:lpstr>
      <vt:lpstr>Adding files</vt:lpstr>
      <vt:lpstr>Commit</vt:lpstr>
      <vt:lpstr>Branches</vt:lpstr>
      <vt:lpstr>Create branch</vt:lpstr>
      <vt:lpstr>Github merge</vt:lpstr>
      <vt:lpstr>Merge branch</vt:lpstr>
      <vt:lpstr>Github desktop</vt:lpstr>
    </vt:vector>
  </TitlesOfParts>
  <Company>Microsoft</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Lisa Haggis</dc:creator>
  <cp:lastModifiedBy>Eric Torunski</cp:lastModifiedBy>
  <cp:revision>707</cp:revision>
  <cp:lastPrinted>2011-05-25T13:43:07Z</cp:lastPrinted>
  <dcterms:created xsi:type="dcterms:W3CDTF">2010-07-27T15:40:45Z</dcterms:created>
  <dcterms:modified xsi:type="dcterms:W3CDTF">2017-01-13T16:03:34Z</dcterms:modified>
</cp:coreProperties>
</file>