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2"/>
  </p:notesMasterIdLst>
  <p:handoutMasterIdLst>
    <p:handoutMasterId r:id="rId13"/>
  </p:handoutMasterIdLst>
  <p:sldIdLst>
    <p:sldId id="376" r:id="rId2"/>
    <p:sldId id="380" r:id="rId3"/>
    <p:sldId id="410" r:id="rId4"/>
    <p:sldId id="414" r:id="rId5"/>
    <p:sldId id="415" r:id="rId6"/>
    <p:sldId id="430" r:id="rId7"/>
    <p:sldId id="426" r:id="rId8"/>
    <p:sldId id="427" r:id="rId9"/>
    <p:sldId id="429" r:id="rId10"/>
    <p:sldId id="428" r:id="rId1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88">
          <p15:clr>
            <a:srgbClr val="A4A3A4"/>
          </p15:clr>
        </p15:guide>
        <p15:guide id="2" pos="26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83" autoAdjust="0"/>
    <p:restoredTop sz="99007" autoAdjust="0"/>
  </p:normalViewPr>
  <p:slideViewPr>
    <p:cSldViewPr>
      <p:cViewPr varScale="1">
        <p:scale>
          <a:sx n="130" d="100"/>
          <a:sy n="130" d="100"/>
        </p:scale>
        <p:origin x="120" y="180"/>
      </p:cViewPr>
      <p:guideLst>
        <p:guide orient="horz" pos="688"/>
        <p:guide pos="26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60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03DC6CA-FBE5-4DF9-8ECC-D8D7E7310A50}" type="datetimeFigureOut">
              <a:rPr lang="en-US"/>
              <a:pPr>
                <a:defRPr/>
              </a:pPr>
              <a:t>3/25/2017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09868DC-7F8E-4D0E-9FEA-14E6607D9E88}" type="slidenum">
              <a:rPr lang="en-US"/>
              <a:pPr>
                <a:defRPr/>
              </a:pPr>
              <a:t>‹#›</a:t>
            </a:fld>
            <a:endParaRPr lang="en-US"/>
          </a:p>
        </p:txBody>
      </p:sp>
    </p:spTree>
    <p:extLst>
      <p:ext uri="{BB962C8B-B14F-4D97-AF65-F5344CB8AC3E}">
        <p14:creationId xmlns:p14="http://schemas.microsoft.com/office/powerpoint/2010/main" val="1346977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F44CB2B-98E1-42E7-964D-A772C2243758}" type="datetimeFigureOut">
              <a:rPr lang="en-US"/>
              <a:pPr>
                <a:defRPr/>
              </a:pPr>
              <a:t>3/25/2017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FE971-1D92-490D-A46B-ED988BD8BA72}" type="slidenum">
              <a:rPr lang="en-CA"/>
              <a:pPr>
                <a:defRPr/>
              </a:pPr>
              <a:t>‹#›</a:t>
            </a:fld>
            <a:endParaRPr lang="en-CA"/>
          </a:p>
        </p:txBody>
      </p:sp>
    </p:spTree>
    <p:extLst>
      <p:ext uri="{BB962C8B-B14F-4D97-AF65-F5344CB8AC3E}">
        <p14:creationId xmlns:p14="http://schemas.microsoft.com/office/powerpoint/2010/main" val="801020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9252520" cy="5143500"/>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tx2"/>
              </a:solidFill>
            </a:endParaRPr>
          </a:p>
        </p:txBody>
      </p:sp>
      <p:sp>
        <p:nvSpPr>
          <p:cNvPr id="3" name="Subtitle 2"/>
          <p:cNvSpPr>
            <a:spLocks noGrp="1"/>
          </p:cNvSpPr>
          <p:nvPr>
            <p:ph type="subTitle" idx="1" hasCustomPrompt="1"/>
          </p:nvPr>
        </p:nvSpPr>
        <p:spPr>
          <a:xfrm>
            <a:off x="4716018" y="2895786"/>
            <a:ext cx="4032447" cy="1026114"/>
          </a:xfrm>
        </p:spPr>
        <p:txBody>
          <a:bodyPr anchor="t"/>
          <a:lstStyle>
            <a:lvl1pPr marL="0" indent="0" algn="r">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a:t>
            </a:r>
            <a:br>
              <a:rPr lang="en-US" dirty="0" smtClean="0"/>
            </a:br>
            <a:r>
              <a:rPr lang="en-US" dirty="0" smtClean="0"/>
              <a:t>subtitle style</a:t>
            </a:r>
            <a:endParaRPr lang="en-US" dirty="0"/>
          </a:p>
        </p:txBody>
      </p:sp>
      <p:sp>
        <p:nvSpPr>
          <p:cNvPr id="2" name="Title 1"/>
          <p:cNvSpPr>
            <a:spLocks noGrp="1"/>
          </p:cNvSpPr>
          <p:nvPr>
            <p:ph type="ctrTitle" hasCustomPrompt="1"/>
          </p:nvPr>
        </p:nvSpPr>
        <p:spPr>
          <a:xfrm>
            <a:off x="4716016" y="1491630"/>
            <a:ext cx="4032448" cy="1355940"/>
          </a:xfrm>
          <a:noFill/>
        </p:spPr>
        <p:txBody>
          <a:bodyPr/>
          <a:lstStyle>
            <a:lvl1pPr algn="r">
              <a:lnSpc>
                <a:spcPct val="90000"/>
              </a:lnSpc>
              <a:defRPr sz="3200" b="1" i="0" cap="all" baseline="0">
                <a:solidFill>
                  <a:srgbClr val="FFFFFF"/>
                </a:solidFill>
                <a:latin typeface="Arial"/>
                <a:cs typeface="Arial"/>
              </a:defRPr>
            </a:lvl1pPr>
          </a:lstStyle>
          <a:p>
            <a:r>
              <a:rPr lang="en-US" dirty="0" smtClean="0"/>
              <a:t>Click to edit</a:t>
            </a:r>
            <a:br>
              <a:rPr lang="en-US" dirty="0" smtClean="0"/>
            </a:br>
            <a:r>
              <a:rPr lang="en-US" dirty="0" smtClean="0"/>
              <a:t>Master </a:t>
            </a:r>
            <a:br>
              <a:rPr lang="en-US" dirty="0" smtClean="0"/>
            </a:br>
            <a:r>
              <a:rPr lang="en-US" dirty="0" smtClean="0"/>
              <a:t>title style</a:t>
            </a:r>
            <a:endParaRPr lang="en-US" dirty="0"/>
          </a:p>
        </p:txBody>
      </p:sp>
      <p:pic>
        <p:nvPicPr>
          <p:cNvPr id="9" name="Picture 8" descr="The AC icon illustrates the Algonquin's connectivity theme." title="AC icon"/>
          <p:cNvPicPr>
            <a:picLocks noChangeAspect="1"/>
          </p:cNvPicPr>
          <p:nvPr userDrawn="1"/>
        </p:nvPicPr>
        <p:blipFill rotWithShape="1">
          <a:blip r:embed="rId2">
            <a:extLst>
              <a:ext uri="{28A0092B-C50C-407E-A947-70E740481C1C}">
                <a14:useLocalDpi xmlns:a14="http://schemas.microsoft.com/office/drawing/2010/main"/>
              </a:ext>
            </a:extLst>
          </a:blip>
          <a:srcRect l="31137" b="2941"/>
          <a:stretch/>
        </p:blipFill>
        <p:spPr>
          <a:xfrm>
            <a:off x="27221" y="346348"/>
            <a:ext cx="4583701" cy="4797152"/>
          </a:xfrm>
          <a:prstGeom prst="rect">
            <a:avLst/>
          </a:prstGeom>
        </p:spPr>
      </p:pic>
      <p:pic>
        <p:nvPicPr>
          <p:cNvPr id="7" name="Picture 6" descr="algonquin_w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68146" y="189340"/>
            <a:ext cx="2952326" cy="900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9144000" cy="4569972"/>
          </a:xfrm>
          <a:prstGeom prst="rect">
            <a:avLst/>
          </a:prstGeom>
          <a:solidFill>
            <a:srgbClr val="0067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91804"/>
            <a:ext cx="4038600" cy="33161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91805"/>
            <a:ext cx="4038600" cy="3316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546998"/>
            <a:ext cx="9144000" cy="59650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Text Placeholder 2"/>
          <p:cNvSpPr>
            <a:spLocks noGrp="1"/>
          </p:cNvSpPr>
          <p:nvPr>
            <p:ph type="body" idx="1"/>
          </p:nvPr>
        </p:nvSpPr>
        <p:spPr bwMode="auto">
          <a:xfrm>
            <a:off x="467545" y="1491630"/>
            <a:ext cx="8208912" cy="2862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1" name="Title Placeholder 1"/>
          <p:cNvSpPr>
            <a:spLocks noGrp="1"/>
          </p:cNvSpPr>
          <p:nvPr>
            <p:ph type="title"/>
          </p:nvPr>
        </p:nvSpPr>
        <p:spPr bwMode="auto">
          <a:xfrm>
            <a:off x="467544" y="195486"/>
            <a:ext cx="8208912" cy="8963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a:t>
            </a:r>
            <a:br>
              <a:rPr lang="en-US" dirty="0" smtClean="0"/>
            </a:br>
            <a:r>
              <a:rPr lang="en-US" dirty="0" smtClean="0"/>
              <a:t>title style</a:t>
            </a:r>
          </a:p>
        </p:txBody>
      </p:sp>
      <p:pic>
        <p:nvPicPr>
          <p:cNvPr id="15" name="Picture 14" descr="Algonquin College Icon" title="AC Icon"/>
          <p:cNvPicPr>
            <a:picLocks noChangeAspect="1"/>
          </p:cNvPicPr>
          <p:nvPr userDrawn="1"/>
        </p:nvPicPr>
        <p:blipFill rotWithShape="1">
          <a:blip r:embed="rId8">
            <a:extLst>
              <a:ext uri="{28A0092B-C50C-407E-A947-70E740481C1C}">
                <a14:useLocalDpi xmlns:a14="http://schemas.microsoft.com/office/drawing/2010/main"/>
              </a:ext>
            </a:extLst>
          </a:blip>
          <a:srcRect l="12779" t="5165" b="5138"/>
          <a:stretch/>
        </p:blipFill>
        <p:spPr>
          <a:xfrm>
            <a:off x="10411" y="4551386"/>
            <a:ext cx="775399" cy="592114"/>
          </a:xfrm>
          <a:prstGeom prst="rect">
            <a:avLst/>
          </a:prstGeom>
        </p:spPr>
      </p:pic>
      <p:pic>
        <p:nvPicPr>
          <p:cNvPr id="7" name="Picture 6" descr="algonquin_wht.eps"/>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6660232" y="4527381"/>
            <a:ext cx="2088232" cy="636657"/>
          </a:xfrm>
          <a:prstGeom prst="rect">
            <a:avLst/>
          </a:prstGeom>
        </p:spPr>
      </p:pic>
    </p:spTree>
  </p:cSld>
  <p:clrMap bg1="lt1" tx1="dk1" bg2="lt2" tx2="dk2" accent1="accent1" accent2="accent2" accent3="accent3" accent4="accent4" accent5="accent5" accent6="accent6" hlink="hlink" folHlink="folHlink"/>
  <p:sldLayoutIdLst>
    <p:sldLayoutId id="2147483780" r:id="rId1"/>
    <p:sldLayoutId id="2147483781" r:id="rId2"/>
    <p:sldLayoutId id="2147483779" r:id="rId3"/>
    <p:sldLayoutId id="2147483778" r:id="rId4"/>
    <p:sldLayoutId id="2147483776" r:id="rId5"/>
    <p:sldLayoutId id="2147483771" r:id="rId6"/>
  </p:sldLayoutIdLst>
  <p:hf hdr="0"/>
  <p:txStyles>
    <p:titleStyle>
      <a:lvl1pPr algn="l" rtl="0" eaLnBrk="0" fontAlgn="base" hangingPunct="0">
        <a:spcBef>
          <a:spcPct val="0"/>
        </a:spcBef>
        <a:spcAft>
          <a:spcPct val="0"/>
        </a:spcAft>
        <a:defRPr sz="3600" b="1" kern="1200">
          <a:solidFill>
            <a:schemeClr val="tx2"/>
          </a:solidFill>
          <a:latin typeface="Arial"/>
          <a:ea typeface="+mj-ea"/>
          <a:cs typeface="Arial"/>
        </a:defRPr>
      </a:lvl1pPr>
      <a:lvl2pPr algn="ctr" rtl="0" eaLnBrk="0" fontAlgn="base" hangingPunct="0">
        <a:spcBef>
          <a:spcPct val="0"/>
        </a:spcBef>
        <a:spcAft>
          <a:spcPct val="0"/>
        </a:spcAft>
        <a:defRPr sz="3600">
          <a:solidFill>
            <a:srgbClr val="339933"/>
          </a:solidFill>
          <a:latin typeface="Calibri" pitchFamily="34" charset="0"/>
        </a:defRPr>
      </a:lvl2pPr>
      <a:lvl3pPr algn="ctr" rtl="0" eaLnBrk="0" fontAlgn="base" hangingPunct="0">
        <a:spcBef>
          <a:spcPct val="0"/>
        </a:spcBef>
        <a:spcAft>
          <a:spcPct val="0"/>
        </a:spcAft>
        <a:defRPr sz="3600">
          <a:solidFill>
            <a:srgbClr val="339933"/>
          </a:solidFill>
          <a:latin typeface="Calibri" pitchFamily="34" charset="0"/>
        </a:defRPr>
      </a:lvl3pPr>
      <a:lvl4pPr algn="ctr" rtl="0" eaLnBrk="0" fontAlgn="base" hangingPunct="0">
        <a:spcBef>
          <a:spcPct val="0"/>
        </a:spcBef>
        <a:spcAft>
          <a:spcPct val="0"/>
        </a:spcAft>
        <a:defRPr sz="3600">
          <a:solidFill>
            <a:srgbClr val="339933"/>
          </a:solidFill>
          <a:latin typeface="Calibri" pitchFamily="34" charset="0"/>
        </a:defRPr>
      </a:lvl4pPr>
      <a:lvl5pPr algn="ctr" rtl="0" eaLnBrk="0" fontAlgn="base" hangingPunct="0">
        <a:spcBef>
          <a:spcPct val="0"/>
        </a:spcBef>
        <a:spcAft>
          <a:spcPct val="0"/>
        </a:spcAft>
        <a:defRPr sz="3600">
          <a:solidFill>
            <a:srgbClr val="339933"/>
          </a:solidFill>
          <a:latin typeface="Calibri" pitchFamily="34" charset="0"/>
        </a:defRPr>
      </a:lvl5pPr>
      <a:lvl6pPr marL="457200" algn="ctr" rtl="0" fontAlgn="base">
        <a:spcBef>
          <a:spcPct val="0"/>
        </a:spcBef>
        <a:spcAft>
          <a:spcPct val="0"/>
        </a:spcAft>
        <a:defRPr sz="3600">
          <a:solidFill>
            <a:srgbClr val="339933"/>
          </a:solidFill>
          <a:latin typeface="Calibri" pitchFamily="34" charset="0"/>
        </a:defRPr>
      </a:lvl6pPr>
      <a:lvl7pPr marL="914400" algn="ctr" rtl="0" fontAlgn="base">
        <a:spcBef>
          <a:spcPct val="0"/>
        </a:spcBef>
        <a:spcAft>
          <a:spcPct val="0"/>
        </a:spcAft>
        <a:defRPr sz="3600">
          <a:solidFill>
            <a:srgbClr val="339933"/>
          </a:solidFill>
          <a:latin typeface="Calibri" pitchFamily="34" charset="0"/>
        </a:defRPr>
      </a:lvl7pPr>
      <a:lvl8pPr marL="1371600" algn="ctr" rtl="0" fontAlgn="base">
        <a:spcBef>
          <a:spcPct val="0"/>
        </a:spcBef>
        <a:spcAft>
          <a:spcPct val="0"/>
        </a:spcAft>
        <a:defRPr sz="3600">
          <a:solidFill>
            <a:srgbClr val="339933"/>
          </a:solidFill>
          <a:latin typeface="Calibri" pitchFamily="34" charset="0"/>
        </a:defRPr>
      </a:lvl8pPr>
      <a:lvl9pPr marL="1828800" algn="ctr" rtl="0" fontAlgn="base">
        <a:spcBef>
          <a:spcPct val="0"/>
        </a:spcBef>
        <a:spcAft>
          <a:spcPct val="0"/>
        </a:spcAft>
        <a:defRPr sz="3600">
          <a:solidFill>
            <a:srgbClr val="339933"/>
          </a:solidFill>
          <a:latin typeface="Calibri" pitchFamily="34" charset="0"/>
        </a:defRPr>
      </a:lvl9pPr>
    </p:titleStyle>
    <p:bodyStyle>
      <a:lvl1pPr marL="342900" indent="-342900" algn="l" rtl="0" eaLnBrk="0" fontAlgn="base" hangingPunct="0">
        <a:spcBef>
          <a:spcPct val="20000"/>
        </a:spcBef>
        <a:spcAft>
          <a:spcPct val="0"/>
        </a:spcAft>
        <a:buClr>
          <a:schemeClr val="tx2"/>
        </a:buClr>
        <a:buFont typeface="Arial"/>
        <a:buChar char="•"/>
        <a:defRPr sz="3200" kern="1200">
          <a:solidFill>
            <a:schemeClr val="accent5"/>
          </a:solidFill>
          <a:latin typeface="Arial"/>
          <a:ea typeface="+mn-ea"/>
          <a:cs typeface="Arial"/>
        </a:defRPr>
      </a:lvl1pPr>
      <a:lvl2pPr marL="742950" indent="-285750" algn="l" rtl="0" eaLnBrk="0" fontAlgn="base" hangingPunct="0">
        <a:spcBef>
          <a:spcPct val="20000"/>
        </a:spcBef>
        <a:spcAft>
          <a:spcPct val="0"/>
        </a:spcAft>
        <a:buClr>
          <a:schemeClr val="tx2"/>
        </a:buClr>
        <a:buFont typeface="Arial"/>
        <a:buChar char="•"/>
        <a:defRPr sz="2800" kern="1200">
          <a:solidFill>
            <a:schemeClr val="accent5"/>
          </a:solidFill>
          <a:latin typeface="Arial"/>
          <a:ea typeface="+mn-ea"/>
          <a:cs typeface="Arial"/>
        </a:defRPr>
      </a:lvl2pPr>
      <a:lvl3pPr marL="1143000" indent="-228600" algn="l" rtl="0" eaLnBrk="0" fontAlgn="base" hangingPunct="0">
        <a:spcBef>
          <a:spcPct val="20000"/>
        </a:spcBef>
        <a:spcAft>
          <a:spcPct val="0"/>
        </a:spcAft>
        <a:buClr>
          <a:schemeClr val="tx2"/>
        </a:buClr>
        <a:buFont typeface="Arial"/>
        <a:buChar char="•"/>
        <a:defRPr sz="2400" kern="1200">
          <a:solidFill>
            <a:schemeClr val="accent5"/>
          </a:solidFill>
          <a:latin typeface="Arial"/>
          <a:ea typeface="+mn-ea"/>
          <a:cs typeface="Arial"/>
        </a:defRPr>
      </a:lvl3pPr>
      <a:lvl4pPr marL="16002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4pPr>
      <a:lvl5pPr marL="2057400" indent="-228600" algn="l" rtl="0" eaLnBrk="0" fontAlgn="base" hangingPunct="0">
        <a:spcBef>
          <a:spcPct val="20000"/>
        </a:spcBef>
        <a:spcAft>
          <a:spcPct val="0"/>
        </a:spcAft>
        <a:buClr>
          <a:schemeClr val="tx2"/>
        </a:buClr>
        <a:buFont typeface="Arial"/>
        <a:buChar char="•"/>
        <a:defRPr sz="2000" kern="1200">
          <a:solidFill>
            <a:schemeClr val="accent5"/>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google.com/brillo/" TargetMode="External"/><Relationship Id="rId2" Type="http://schemas.openxmlformats.org/officeDocument/2006/relationships/hyperlink" Target="https://developers.google.com/weav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pple.com/ca/shop/accessories/all-accessories/homekit" TargetMode="External"/><Relationship Id="rId2" Type="http://schemas.openxmlformats.org/officeDocument/2006/relationships/hyperlink" Target="https://www.microsoft.com/en-us/research/project/homeos-enabling-smarter-homes-for-everyon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0032" y="1491630"/>
            <a:ext cx="3888432" cy="1355940"/>
          </a:xfrm>
        </p:spPr>
        <p:txBody>
          <a:bodyPr/>
          <a:lstStyle/>
          <a:p>
            <a:r>
              <a:rPr lang="en-US" dirty="0" smtClean="0">
                <a:solidFill>
                  <a:srgbClr val="FFFFFF"/>
                </a:solidFill>
              </a:rPr>
              <a:t>CST2335</a:t>
            </a:r>
            <a:br>
              <a:rPr lang="en-US" dirty="0" smtClean="0">
                <a:solidFill>
                  <a:srgbClr val="FFFFFF"/>
                </a:solidFill>
              </a:rPr>
            </a:br>
            <a:r>
              <a:rPr lang="en-US" dirty="0" smtClean="0"/>
              <a:t>Graphical Interface programming</a:t>
            </a:r>
            <a:endParaRPr lang="en-US" dirty="0">
              <a:solidFill>
                <a:srgbClr val="FFFFFF"/>
              </a:solidFill>
            </a:endParaRPr>
          </a:p>
        </p:txBody>
      </p:sp>
      <p:sp>
        <p:nvSpPr>
          <p:cNvPr id="5" name="Subtitle 4"/>
          <p:cNvSpPr>
            <a:spLocks noGrp="1"/>
          </p:cNvSpPr>
          <p:nvPr>
            <p:ph type="subTitle" idx="1"/>
          </p:nvPr>
        </p:nvSpPr>
        <p:spPr>
          <a:xfrm>
            <a:off x="4933002" y="3561860"/>
            <a:ext cx="3815463" cy="1026114"/>
          </a:xfrm>
        </p:spPr>
        <p:txBody>
          <a:bodyPr/>
          <a:lstStyle/>
          <a:p>
            <a:r>
              <a:rPr lang="en-US" dirty="0" smtClean="0"/>
              <a:t>Extra material</a:t>
            </a:r>
            <a:endParaRPr lang="en-US" dirty="0"/>
          </a:p>
          <a:p>
            <a:r>
              <a:rPr lang="en-US" dirty="0" smtClean="0"/>
              <a:t>Android Smart Home</a:t>
            </a:r>
          </a:p>
        </p:txBody>
      </p:sp>
    </p:spTree>
    <p:extLst>
      <p:ext uri="{BB962C8B-B14F-4D97-AF65-F5344CB8AC3E}">
        <p14:creationId xmlns:p14="http://schemas.microsoft.com/office/powerpoint/2010/main" val="1204534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smtClean="0">
                <a:solidFill>
                  <a:schemeClr val="tx1"/>
                </a:solidFill>
              </a:rPr>
              <a:t>Android is being used on many more devices. This will give the ability for devices to communicate and share information.</a:t>
            </a:r>
          </a:p>
          <a:p>
            <a:r>
              <a:rPr lang="en-US" sz="2400" dirty="0" smtClean="0">
                <a:solidFill>
                  <a:schemeClr val="tx1"/>
                </a:solidFill>
              </a:rPr>
              <a:t>Internet-connected services will provide data to devices but security will also be important. The integration of various sensors (fingerprint, facial recognition, voice recognition) will play a role in keeping data and services secure.</a:t>
            </a:r>
            <a:endParaRPr lang="en-US" sz="2400" dirty="0">
              <a:solidFill>
                <a:schemeClr val="tx1"/>
              </a:solidFill>
            </a:endParaRPr>
          </a:p>
        </p:txBody>
      </p:sp>
    </p:spTree>
    <p:extLst>
      <p:ext uri="{BB962C8B-B14F-4D97-AF65-F5344CB8AC3E}">
        <p14:creationId xmlns:p14="http://schemas.microsoft.com/office/powerpoint/2010/main" val="16864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67545" y="1091804"/>
            <a:ext cx="5040559" cy="3262144"/>
          </a:xfrm>
        </p:spPr>
        <p:txBody>
          <a:bodyPr/>
          <a:lstStyle/>
          <a:p>
            <a:r>
              <a:rPr lang="en-US" sz="2000" dirty="0" smtClean="0">
                <a:solidFill>
                  <a:schemeClr val="tx1"/>
                </a:solidFill>
              </a:rPr>
              <a:t>Android is slowly being integrated into other home devices: Android TV, Android Watch, Android Auto.</a:t>
            </a:r>
          </a:p>
          <a:p>
            <a:r>
              <a:rPr lang="en-US" sz="2000" dirty="0" smtClean="0">
                <a:solidFill>
                  <a:schemeClr val="tx1"/>
                </a:solidFill>
              </a:rPr>
              <a:t>Google bought Nest, which makes a home thermostat that learns temperature settings from the user.</a:t>
            </a:r>
          </a:p>
          <a:p>
            <a:r>
              <a:rPr lang="en-US" sz="2000" dirty="0" smtClean="0">
                <a:solidFill>
                  <a:schemeClr val="tx1"/>
                </a:solidFill>
              </a:rPr>
              <a:t>Google is slowly getting into the hardware business with Pixel phones, Pixel C tablet, and Chromebooks.</a:t>
            </a:r>
          </a:p>
        </p:txBody>
      </p:sp>
      <p:pic>
        <p:nvPicPr>
          <p:cNvPr id="4" name="Picture 3"/>
          <p:cNvPicPr>
            <a:picLocks noChangeAspect="1"/>
          </p:cNvPicPr>
          <p:nvPr/>
        </p:nvPicPr>
        <p:blipFill>
          <a:blip r:embed="rId2"/>
          <a:stretch>
            <a:fillRect/>
          </a:stretch>
        </p:blipFill>
        <p:spPr>
          <a:xfrm>
            <a:off x="5270727" y="1203598"/>
            <a:ext cx="3706223" cy="2776090"/>
          </a:xfrm>
          <a:prstGeom prst="rect">
            <a:avLst/>
          </a:prstGeom>
        </p:spPr>
      </p:pic>
    </p:spTree>
    <p:extLst>
      <p:ext uri="{BB962C8B-B14F-4D97-AF65-F5344CB8AC3E}">
        <p14:creationId xmlns:p14="http://schemas.microsoft.com/office/powerpoint/2010/main" val="41211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TV</a:t>
            </a:r>
            <a:endParaRPr lang="en-US" dirty="0"/>
          </a:p>
        </p:txBody>
      </p:sp>
      <p:sp>
        <p:nvSpPr>
          <p:cNvPr id="3" name="Content Placeholder 2"/>
          <p:cNvSpPr>
            <a:spLocks noGrp="1"/>
          </p:cNvSpPr>
          <p:nvPr>
            <p:ph idx="1"/>
          </p:nvPr>
        </p:nvSpPr>
        <p:spPr>
          <a:xfrm>
            <a:off x="395536" y="843558"/>
            <a:ext cx="8424936" cy="3510390"/>
          </a:xfrm>
        </p:spPr>
        <p:txBody>
          <a:bodyPr/>
          <a:lstStyle/>
          <a:p>
            <a:r>
              <a:rPr lang="en-US" sz="2400" dirty="0" smtClean="0">
                <a:solidFill>
                  <a:schemeClr val="tx1"/>
                </a:solidFill>
              </a:rPr>
              <a:t>Android TV is an operating system for televisions. It offers a common marketplace for TV-connected applications: Netflix, YouTube, Hulu, TED, </a:t>
            </a:r>
            <a:r>
              <a:rPr lang="en-US" sz="2400" dirty="0" err="1" smtClean="0">
                <a:solidFill>
                  <a:schemeClr val="tx1"/>
                </a:solidFill>
              </a:rPr>
              <a:t>etc</a:t>
            </a:r>
            <a:endParaRPr lang="en-US" sz="2400" dirty="0" smtClean="0">
              <a:solidFill>
                <a:schemeClr val="tx1"/>
              </a:solidFill>
            </a:endParaRPr>
          </a:p>
          <a:p>
            <a:r>
              <a:rPr lang="en-US" sz="2400" dirty="0" smtClean="0">
                <a:solidFill>
                  <a:schemeClr val="tx1"/>
                </a:solidFill>
              </a:rPr>
              <a:t>Android TV is based on Android 5.0 or later.</a:t>
            </a:r>
          </a:p>
          <a:p>
            <a:r>
              <a:rPr lang="en-US" sz="2400" dirty="0" smtClean="0">
                <a:solidFill>
                  <a:schemeClr val="tx1"/>
                </a:solidFill>
              </a:rPr>
              <a:t>Current manufacturers that support Android TV are Sony, Sharp, and Phillips.</a:t>
            </a:r>
            <a:endParaRPr lang="en-US" sz="2400" dirty="0">
              <a:solidFill>
                <a:schemeClr val="tx1"/>
              </a:solidFill>
            </a:endParaRPr>
          </a:p>
          <a:p>
            <a:r>
              <a:rPr lang="en-US" sz="2400" dirty="0" smtClean="0">
                <a:solidFill>
                  <a:schemeClr val="tx1"/>
                </a:solidFill>
              </a:rPr>
              <a:t>Other similar products are </a:t>
            </a:r>
            <a:r>
              <a:rPr lang="en-US" sz="2400" dirty="0" err="1" smtClean="0">
                <a:solidFill>
                  <a:schemeClr val="tx1"/>
                </a:solidFill>
              </a:rPr>
              <a:t>Tizen</a:t>
            </a:r>
            <a:r>
              <a:rPr lang="en-US" sz="2400" dirty="0" smtClean="0">
                <a:solidFill>
                  <a:schemeClr val="tx1"/>
                </a:solidFill>
              </a:rPr>
              <a:t> (Samsung, Panasonic, Huawei) and Apple TV.</a:t>
            </a:r>
          </a:p>
        </p:txBody>
      </p:sp>
    </p:spTree>
    <p:extLst>
      <p:ext uri="{BB962C8B-B14F-4D97-AF65-F5344CB8AC3E}">
        <p14:creationId xmlns:p14="http://schemas.microsoft.com/office/powerpoint/2010/main" val="1698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Wear</a:t>
            </a:r>
            <a:endParaRPr lang="en-US" dirty="0"/>
          </a:p>
        </p:txBody>
      </p:sp>
      <p:sp>
        <p:nvSpPr>
          <p:cNvPr id="3" name="Content Placeholder 2"/>
          <p:cNvSpPr>
            <a:spLocks noGrp="1"/>
          </p:cNvSpPr>
          <p:nvPr>
            <p:ph idx="1"/>
          </p:nvPr>
        </p:nvSpPr>
        <p:spPr>
          <a:xfrm>
            <a:off x="467544" y="843558"/>
            <a:ext cx="4536504" cy="3510390"/>
          </a:xfrm>
        </p:spPr>
        <p:txBody>
          <a:bodyPr/>
          <a:lstStyle/>
          <a:p>
            <a:r>
              <a:rPr lang="en-US" sz="2000" dirty="0" smtClean="0">
                <a:solidFill>
                  <a:schemeClr val="tx1"/>
                </a:solidFill>
              </a:rPr>
              <a:t>It is an operating system for smart watches. It is meant to pair with an Android phone to give you remote operation of some functionality. It integrates with Google Now to dictate messages and other voice features.</a:t>
            </a:r>
          </a:p>
          <a:p>
            <a:r>
              <a:rPr lang="en-US" sz="2000" dirty="0" smtClean="0">
                <a:solidFill>
                  <a:schemeClr val="tx1"/>
                </a:solidFill>
              </a:rPr>
              <a:t>Some watches have other sensors, like pedometer, heart rate etc. These sensors are meant to give data to the Google FIT service.</a:t>
            </a:r>
          </a:p>
          <a:p>
            <a:endParaRPr lang="en-US" sz="2000" dirty="0" smtClean="0">
              <a:solidFill>
                <a:schemeClr val="tx1"/>
              </a:solidFill>
            </a:endParaRPr>
          </a:p>
          <a:p>
            <a:endParaRPr lang="en-US" sz="2400" dirty="0" smtClean="0">
              <a:solidFill>
                <a:schemeClr val="tx1"/>
              </a:solidFill>
            </a:endParaRPr>
          </a:p>
        </p:txBody>
      </p:sp>
      <p:pic>
        <p:nvPicPr>
          <p:cNvPr id="4" name="Picture 3"/>
          <p:cNvPicPr>
            <a:picLocks noChangeAspect="1"/>
          </p:cNvPicPr>
          <p:nvPr/>
        </p:nvPicPr>
        <p:blipFill>
          <a:blip r:embed="rId2"/>
          <a:stretch>
            <a:fillRect/>
          </a:stretch>
        </p:blipFill>
        <p:spPr>
          <a:xfrm>
            <a:off x="5198357" y="987574"/>
            <a:ext cx="3492500" cy="2324100"/>
          </a:xfrm>
          <a:prstGeom prst="rect">
            <a:avLst/>
          </a:prstGeom>
        </p:spPr>
      </p:pic>
    </p:spTree>
    <p:extLst>
      <p:ext uri="{BB962C8B-B14F-4D97-AF65-F5344CB8AC3E}">
        <p14:creationId xmlns:p14="http://schemas.microsoft.com/office/powerpoint/2010/main" val="144002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a:t>
            </a:r>
          </a:p>
        </p:txBody>
      </p:sp>
      <p:sp>
        <p:nvSpPr>
          <p:cNvPr id="3" name="Content Placeholder 2"/>
          <p:cNvSpPr>
            <a:spLocks noGrp="1"/>
          </p:cNvSpPr>
          <p:nvPr>
            <p:ph idx="1"/>
          </p:nvPr>
        </p:nvSpPr>
        <p:spPr>
          <a:xfrm>
            <a:off x="251520" y="771550"/>
            <a:ext cx="8568952" cy="3582398"/>
          </a:xfrm>
        </p:spPr>
        <p:txBody>
          <a:bodyPr/>
          <a:lstStyle/>
          <a:p>
            <a:r>
              <a:rPr lang="en-US" sz="2400" dirty="0" smtClean="0">
                <a:solidFill>
                  <a:schemeClr val="tx1"/>
                </a:solidFill>
              </a:rPr>
              <a:t>Android Auto is meant to run on an automobile entertainment system, with controls integrated in the steering wheel. It is intended to be a remote interface to an Android phone, which must be plugged in by USB.</a:t>
            </a:r>
          </a:p>
          <a:p>
            <a:r>
              <a:rPr lang="en-US" sz="2400" dirty="0" smtClean="0">
                <a:solidFill>
                  <a:schemeClr val="tx1"/>
                </a:solidFill>
              </a:rPr>
              <a:t>The phone must run Android version 5.0 or newer.</a:t>
            </a:r>
          </a:p>
          <a:p>
            <a:pPr lvl="1"/>
            <a:r>
              <a:rPr lang="en-US" sz="2000" dirty="0" smtClean="0">
                <a:solidFill>
                  <a:schemeClr val="tx1"/>
                </a:solidFill>
              </a:rPr>
              <a:t>Hyundai: Sonata </a:t>
            </a:r>
            <a:r>
              <a:rPr lang="mr-IN" sz="2000" dirty="0" smtClean="0">
                <a:solidFill>
                  <a:schemeClr val="tx1"/>
                </a:solidFill>
              </a:rPr>
              <a:t>–</a:t>
            </a:r>
            <a:r>
              <a:rPr lang="en-US" sz="2000" dirty="0" smtClean="0">
                <a:solidFill>
                  <a:schemeClr val="tx1"/>
                </a:solidFill>
              </a:rPr>
              <a:t> 2015, 		Kia </a:t>
            </a:r>
            <a:r>
              <a:rPr lang="en-US" sz="2000" dirty="0" err="1" smtClean="0">
                <a:solidFill>
                  <a:schemeClr val="tx1"/>
                </a:solidFill>
              </a:rPr>
              <a:t>Sportage</a:t>
            </a:r>
            <a:r>
              <a:rPr lang="en-US" sz="2000" dirty="0" smtClean="0">
                <a:solidFill>
                  <a:schemeClr val="tx1"/>
                </a:solidFill>
              </a:rPr>
              <a:t> 2016</a:t>
            </a:r>
          </a:p>
          <a:p>
            <a:pPr lvl="1"/>
            <a:r>
              <a:rPr lang="en-US" sz="2000" dirty="0" smtClean="0">
                <a:solidFill>
                  <a:schemeClr val="tx1"/>
                </a:solidFill>
              </a:rPr>
              <a:t>Skoda: Fabia, Rapid, Superb, Octavia – 2015 or newer, </a:t>
            </a:r>
          </a:p>
          <a:p>
            <a:pPr lvl="1"/>
            <a:r>
              <a:rPr lang="en-US" sz="2000" dirty="0" smtClean="0">
                <a:solidFill>
                  <a:schemeClr val="tx1"/>
                </a:solidFill>
              </a:rPr>
              <a:t>VW: Fox, Golf, </a:t>
            </a:r>
            <a:r>
              <a:rPr lang="en-US" sz="2000" dirty="0" err="1" smtClean="0">
                <a:solidFill>
                  <a:schemeClr val="tx1"/>
                </a:solidFill>
              </a:rPr>
              <a:t>Touran</a:t>
            </a:r>
            <a:r>
              <a:rPr lang="en-US" sz="2000" dirty="0" smtClean="0">
                <a:solidFill>
                  <a:schemeClr val="tx1"/>
                </a:solidFill>
              </a:rPr>
              <a:t> II – all 2015 or newer, </a:t>
            </a:r>
          </a:p>
          <a:p>
            <a:pPr lvl="1"/>
            <a:r>
              <a:rPr lang="en-US" sz="2000" dirty="0" smtClean="0">
                <a:solidFill>
                  <a:schemeClr val="tx1"/>
                </a:solidFill>
              </a:rPr>
              <a:t>Honda : Civic, Accord – all 2015 or newer,  </a:t>
            </a:r>
          </a:p>
          <a:p>
            <a:r>
              <a:rPr lang="en-US" sz="2000" dirty="0">
                <a:solidFill>
                  <a:schemeClr val="tx1"/>
                </a:solidFill>
              </a:rPr>
              <a:t>https://www.youtube.com/watch?v=FIg1p-ALMmQ</a:t>
            </a:r>
            <a:endParaRPr lang="en-US" sz="2000" dirty="0" smtClean="0">
              <a:solidFill>
                <a:schemeClr val="tx1"/>
              </a:solidFill>
            </a:endParaRPr>
          </a:p>
        </p:txBody>
      </p:sp>
    </p:spTree>
    <p:extLst>
      <p:ext uri="{BB962C8B-B14F-4D97-AF65-F5344CB8AC3E}">
        <p14:creationId xmlns:p14="http://schemas.microsoft.com/office/powerpoint/2010/main" val="71098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a:t>
            </a:r>
            <a:endParaRPr lang="en-US" dirty="0"/>
          </a:p>
        </p:txBody>
      </p:sp>
      <p:pic>
        <p:nvPicPr>
          <p:cNvPr id="4" name="Picture 3"/>
          <p:cNvPicPr>
            <a:picLocks noChangeAspect="1"/>
          </p:cNvPicPr>
          <p:nvPr/>
        </p:nvPicPr>
        <p:blipFill>
          <a:blip r:embed="rId2"/>
          <a:stretch>
            <a:fillRect/>
          </a:stretch>
        </p:blipFill>
        <p:spPr>
          <a:xfrm>
            <a:off x="2051720" y="843558"/>
            <a:ext cx="5388942" cy="3163474"/>
          </a:xfrm>
          <a:prstGeom prst="rect">
            <a:avLst/>
          </a:prstGeom>
        </p:spPr>
      </p:pic>
    </p:spTree>
    <p:extLst>
      <p:ext uri="{BB962C8B-B14F-4D97-AF65-F5344CB8AC3E}">
        <p14:creationId xmlns:p14="http://schemas.microsoft.com/office/powerpoint/2010/main" val="107721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Brillo</a:t>
            </a:r>
            <a:r>
              <a:rPr lang="en-US" dirty="0" smtClean="0"/>
              <a:t> (Android Things)</a:t>
            </a:r>
            <a:endParaRPr lang="en-US" dirty="0"/>
          </a:p>
        </p:txBody>
      </p:sp>
      <p:sp>
        <p:nvSpPr>
          <p:cNvPr id="3" name="Content Placeholder 2"/>
          <p:cNvSpPr>
            <a:spLocks noGrp="1"/>
          </p:cNvSpPr>
          <p:nvPr>
            <p:ph idx="1"/>
          </p:nvPr>
        </p:nvSpPr>
        <p:spPr>
          <a:xfrm>
            <a:off x="467545" y="915566"/>
            <a:ext cx="8208912" cy="3438382"/>
          </a:xfrm>
        </p:spPr>
        <p:txBody>
          <a:bodyPr/>
          <a:lstStyle/>
          <a:p>
            <a:r>
              <a:rPr lang="en-US" sz="2400" dirty="0" err="1" smtClean="0">
                <a:solidFill>
                  <a:schemeClr val="tx1"/>
                </a:solidFill>
              </a:rPr>
              <a:t>Brillo</a:t>
            </a:r>
            <a:r>
              <a:rPr lang="en-US" sz="2400" dirty="0" smtClean="0">
                <a:solidFill>
                  <a:schemeClr val="tx1"/>
                </a:solidFill>
              </a:rPr>
              <a:t> is a stripped-down version of Android meant to run in low-power and memory constrained Internet of Things (</a:t>
            </a:r>
            <a:r>
              <a:rPr lang="en-US" sz="2400" dirty="0" err="1" smtClean="0">
                <a:solidFill>
                  <a:schemeClr val="tx1"/>
                </a:solidFill>
              </a:rPr>
              <a:t>IoT</a:t>
            </a:r>
            <a:r>
              <a:rPr lang="en-US" sz="2400" dirty="0" smtClean="0">
                <a:solidFill>
                  <a:schemeClr val="tx1"/>
                </a:solidFill>
              </a:rPr>
              <a:t>) devices (fridge, oven, printer, lightbulb, </a:t>
            </a:r>
            <a:r>
              <a:rPr lang="en-US" sz="2400" dirty="0" err="1" smtClean="0">
                <a:solidFill>
                  <a:schemeClr val="tx1"/>
                </a:solidFill>
              </a:rPr>
              <a:t>etc</a:t>
            </a:r>
            <a:r>
              <a:rPr lang="en-US" sz="2400" dirty="0" smtClean="0">
                <a:solidFill>
                  <a:schemeClr val="tx1"/>
                </a:solidFill>
              </a:rPr>
              <a:t>). It will support low-energy Bluetooth and </a:t>
            </a:r>
            <a:r>
              <a:rPr lang="en-US" sz="2400" dirty="0" err="1" smtClean="0">
                <a:solidFill>
                  <a:schemeClr val="tx1"/>
                </a:solidFill>
              </a:rPr>
              <a:t>WiFi</a:t>
            </a:r>
            <a:r>
              <a:rPr lang="en-US" sz="2400" dirty="0" smtClean="0">
                <a:solidFill>
                  <a:schemeClr val="tx1"/>
                </a:solidFill>
              </a:rPr>
              <a:t>.</a:t>
            </a:r>
          </a:p>
          <a:p>
            <a:r>
              <a:rPr lang="en-US" sz="2400" dirty="0" smtClean="0">
                <a:solidFill>
                  <a:schemeClr val="tx1"/>
                </a:solidFill>
              </a:rPr>
              <a:t>Needs at least 128MB of storage, with 32MB of RAM.</a:t>
            </a:r>
          </a:p>
          <a:p>
            <a:r>
              <a:rPr lang="en-US" sz="2400" dirty="0" smtClean="0">
                <a:solidFill>
                  <a:schemeClr val="tx1"/>
                </a:solidFill>
              </a:rPr>
              <a:t>There should soon be a version for Raspberry Pi.</a:t>
            </a:r>
          </a:p>
          <a:p>
            <a:r>
              <a:rPr lang="en-US" sz="2400" dirty="0" smtClean="0">
                <a:solidFill>
                  <a:schemeClr val="tx1"/>
                </a:solidFill>
              </a:rPr>
              <a:t>It is intended to give device manufacturers a common operating system to run services. Google would make money off of services (advertising, Marketplace)</a:t>
            </a:r>
            <a:endParaRPr lang="en-US" sz="2400" dirty="0">
              <a:solidFill>
                <a:schemeClr val="tx1"/>
              </a:solidFill>
            </a:endParaRPr>
          </a:p>
        </p:txBody>
      </p:sp>
    </p:spTree>
    <p:extLst>
      <p:ext uri="{BB962C8B-B14F-4D97-AF65-F5344CB8AC3E}">
        <p14:creationId xmlns:p14="http://schemas.microsoft.com/office/powerpoint/2010/main" val="180846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Weave description language</a:t>
            </a:r>
            <a:endParaRPr lang="en-US" dirty="0"/>
          </a:p>
        </p:txBody>
      </p:sp>
      <p:sp>
        <p:nvSpPr>
          <p:cNvPr id="3" name="Content Placeholder 2"/>
          <p:cNvSpPr>
            <a:spLocks noGrp="1"/>
          </p:cNvSpPr>
          <p:nvPr>
            <p:ph idx="1"/>
          </p:nvPr>
        </p:nvSpPr>
        <p:spPr>
          <a:xfrm>
            <a:off x="467544" y="1091804"/>
            <a:ext cx="8208912" cy="2992114"/>
          </a:xfrm>
        </p:spPr>
        <p:txBody>
          <a:bodyPr/>
          <a:lstStyle/>
          <a:p>
            <a:r>
              <a:rPr lang="en-US" sz="2400" dirty="0" smtClean="0">
                <a:solidFill>
                  <a:schemeClr val="tx1"/>
                </a:solidFill>
              </a:rPr>
              <a:t>In order for </a:t>
            </a:r>
            <a:r>
              <a:rPr lang="en-US" sz="2400" dirty="0" err="1" smtClean="0">
                <a:solidFill>
                  <a:schemeClr val="tx1"/>
                </a:solidFill>
              </a:rPr>
              <a:t>Brillo</a:t>
            </a:r>
            <a:r>
              <a:rPr lang="en-US" sz="2400" dirty="0" smtClean="0">
                <a:solidFill>
                  <a:schemeClr val="tx1"/>
                </a:solidFill>
              </a:rPr>
              <a:t> (Android Things) to control an object, it must know what the object is. Does it have a door, an on/off button, what settings, </a:t>
            </a:r>
            <a:r>
              <a:rPr lang="en-US" sz="2400" dirty="0" err="1" smtClean="0">
                <a:solidFill>
                  <a:schemeClr val="tx1"/>
                </a:solidFill>
              </a:rPr>
              <a:t>etc</a:t>
            </a:r>
            <a:r>
              <a:rPr lang="en-US" sz="2400" dirty="0" smtClean="0">
                <a:solidFill>
                  <a:schemeClr val="tx1"/>
                </a:solidFill>
              </a:rPr>
              <a:t>?</a:t>
            </a:r>
          </a:p>
          <a:p>
            <a:r>
              <a:rPr lang="en-US" sz="2400" dirty="0" smtClean="0">
                <a:solidFill>
                  <a:schemeClr val="tx1"/>
                </a:solidFill>
              </a:rPr>
              <a:t>There are few details available at the moment, but it should allow any application to query a device and then present a GUI for that device.</a:t>
            </a:r>
          </a:p>
          <a:p>
            <a:r>
              <a:rPr lang="en-US" sz="1600" dirty="0">
                <a:solidFill>
                  <a:schemeClr val="tx1"/>
                </a:solidFill>
                <a:hlinkClick r:id="rId2"/>
              </a:rPr>
              <a:t>https://developers.google.com/weave</a:t>
            </a:r>
            <a:r>
              <a:rPr lang="en-US" sz="1600" dirty="0" smtClean="0">
                <a:solidFill>
                  <a:schemeClr val="tx1"/>
                </a:solidFill>
                <a:hlinkClick r:id="rId2"/>
              </a:rPr>
              <a:t>/</a:t>
            </a:r>
            <a:endParaRPr lang="en-US" sz="1600" dirty="0" smtClean="0">
              <a:solidFill>
                <a:schemeClr val="tx1"/>
              </a:solidFill>
            </a:endParaRPr>
          </a:p>
          <a:p>
            <a:r>
              <a:rPr lang="en-US" sz="1600" dirty="0">
                <a:solidFill>
                  <a:schemeClr val="tx1"/>
                </a:solidFill>
                <a:hlinkClick r:id="rId3"/>
              </a:rPr>
              <a:t>https://developers.google.com/brillo</a:t>
            </a:r>
            <a:r>
              <a:rPr lang="en-US" sz="1600" dirty="0" smtClean="0">
                <a:solidFill>
                  <a:schemeClr val="tx1"/>
                </a:solidFill>
                <a:hlinkClick r:id="rId3"/>
              </a:rPr>
              <a:t>/</a:t>
            </a:r>
            <a:endParaRPr lang="en-US" sz="1600" dirty="0" smtClean="0">
              <a:solidFill>
                <a:schemeClr val="tx1"/>
              </a:solidFill>
            </a:endParaRPr>
          </a:p>
          <a:p>
            <a:pPr marL="0" indent="0">
              <a:buNone/>
            </a:pPr>
            <a:endParaRPr lang="en-US" sz="1600" dirty="0" smtClean="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36325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Environments</a:t>
            </a:r>
            <a:endParaRPr lang="en-US" dirty="0"/>
          </a:p>
        </p:txBody>
      </p:sp>
      <p:sp>
        <p:nvSpPr>
          <p:cNvPr id="3" name="Content Placeholder 2"/>
          <p:cNvSpPr>
            <a:spLocks noGrp="1"/>
          </p:cNvSpPr>
          <p:nvPr>
            <p:ph idx="1"/>
          </p:nvPr>
        </p:nvSpPr>
        <p:spPr>
          <a:xfrm>
            <a:off x="467544" y="1091804"/>
            <a:ext cx="8208912" cy="2992114"/>
          </a:xfrm>
        </p:spPr>
        <p:txBody>
          <a:bodyPr/>
          <a:lstStyle/>
          <a:p>
            <a:r>
              <a:rPr lang="en-US" sz="2000" dirty="0" smtClean="0">
                <a:solidFill>
                  <a:schemeClr val="tx1"/>
                </a:solidFill>
              </a:rPr>
              <a:t>There will soon be smart devices everywhere in the home. The idea is that you should be able to control your devices remotely, or at least monitor them. Your devices (washing machine, car, fridge) could be remotely diagnosed by a technician.</a:t>
            </a:r>
          </a:p>
          <a:p>
            <a:r>
              <a:rPr lang="en-US" sz="2000" dirty="0" smtClean="0">
                <a:solidFill>
                  <a:schemeClr val="tx1"/>
                </a:solidFill>
              </a:rPr>
              <a:t>The major companies trying to make this happen are Google and Android through phones and tablets, and Microsoft through </a:t>
            </a:r>
            <a:r>
              <a:rPr lang="en-US" sz="2000" dirty="0" err="1" smtClean="0">
                <a:solidFill>
                  <a:schemeClr val="tx1"/>
                </a:solidFill>
              </a:rPr>
              <a:t>XBox</a:t>
            </a:r>
            <a:r>
              <a:rPr lang="en-US" sz="2000" dirty="0" smtClean="0">
                <a:solidFill>
                  <a:schemeClr val="tx1"/>
                </a:solidFill>
              </a:rPr>
              <a:t> and PC.</a:t>
            </a:r>
          </a:p>
          <a:p>
            <a:r>
              <a:rPr lang="en-US" sz="1400" dirty="0" smtClean="0">
                <a:solidFill>
                  <a:schemeClr val="tx1"/>
                </a:solidFill>
              </a:rPr>
              <a:t>Amazon Alexa</a:t>
            </a:r>
          </a:p>
          <a:p>
            <a:r>
              <a:rPr lang="en-US" sz="1400" dirty="0">
                <a:solidFill>
                  <a:schemeClr val="tx1"/>
                </a:solidFill>
                <a:hlinkClick r:id="rId2"/>
              </a:rPr>
              <a:t>https://www.microsoft.com/en-us/research/project/homeos-enabling-smarter-homes-for-everyone</a:t>
            </a:r>
            <a:r>
              <a:rPr lang="en-US" sz="1400" dirty="0" smtClean="0">
                <a:solidFill>
                  <a:schemeClr val="tx1"/>
                </a:solidFill>
                <a:hlinkClick r:id="rId2"/>
              </a:rPr>
              <a:t>/</a:t>
            </a:r>
            <a:endParaRPr lang="en-US" sz="1400" dirty="0" smtClean="0">
              <a:solidFill>
                <a:schemeClr val="tx1"/>
              </a:solidFill>
            </a:endParaRPr>
          </a:p>
          <a:p>
            <a:r>
              <a:rPr lang="en-US" sz="1400" dirty="0">
                <a:solidFill>
                  <a:schemeClr val="tx1"/>
                </a:solidFill>
                <a:hlinkClick r:id="rId3"/>
              </a:rPr>
              <a:t>http://</a:t>
            </a:r>
            <a:r>
              <a:rPr lang="en-US" sz="1400" dirty="0" smtClean="0">
                <a:solidFill>
                  <a:schemeClr val="tx1"/>
                </a:solidFill>
                <a:hlinkClick r:id="rId3"/>
              </a:rPr>
              <a:t>www.apple.com/ca/shop/accessories/all-accessories/homekit</a:t>
            </a:r>
            <a:endParaRPr lang="en-US" sz="1400" dirty="0" smtClean="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val="3351301314"/>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673E"/>
      </a:dk2>
      <a:lt2>
        <a:srgbClr val="A0C93C"/>
      </a:lt2>
      <a:accent1>
        <a:srgbClr val="00675A"/>
      </a:accent1>
      <a:accent2>
        <a:srgbClr val="009AA6"/>
      </a:accent2>
      <a:accent3>
        <a:srgbClr val="007096"/>
      </a:accent3>
      <a:accent4>
        <a:srgbClr val="EAAB00"/>
      </a:accent4>
      <a:accent5>
        <a:srgbClr val="63666A"/>
      </a:accent5>
      <a:accent6>
        <a:srgbClr val="00673E"/>
      </a:accent6>
      <a:hlink>
        <a:srgbClr val="A0C93C"/>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21114</TotalTime>
  <Words>577</Words>
  <Application>Microsoft Office PowerPoint</Application>
  <PresentationFormat>On-screen Show (16:9)</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CST2335 Graphical Interface programming</vt:lpstr>
      <vt:lpstr>Introduction</vt:lpstr>
      <vt:lpstr>Android TV</vt:lpstr>
      <vt:lpstr>Android Wear</vt:lpstr>
      <vt:lpstr>Android Auto</vt:lpstr>
      <vt:lpstr>Android Auto</vt:lpstr>
      <vt:lpstr>Project Brillo (Android Things)</vt:lpstr>
      <vt:lpstr>Weave description language</vt:lpstr>
      <vt:lpstr>Smart Environments</vt:lpstr>
      <vt:lpstr>Summary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Haggis</dc:creator>
  <cp:lastModifiedBy>Eric Torunski</cp:lastModifiedBy>
  <cp:revision>729</cp:revision>
  <cp:lastPrinted>2011-05-25T13:43:07Z</cp:lastPrinted>
  <dcterms:created xsi:type="dcterms:W3CDTF">2010-07-27T15:40:45Z</dcterms:created>
  <dcterms:modified xsi:type="dcterms:W3CDTF">2017-03-25T16:03:10Z</dcterms:modified>
</cp:coreProperties>
</file>