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2"/>
  </p:notesMasterIdLst>
  <p:handoutMasterIdLst>
    <p:handoutMasterId r:id="rId23"/>
  </p:handoutMasterIdLst>
  <p:sldIdLst>
    <p:sldId id="376" r:id="rId2"/>
    <p:sldId id="380" r:id="rId3"/>
    <p:sldId id="410" r:id="rId4"/>
    <p:sldId id="414" r:id="rId5"/>
    <p:sldId id="415" r:id="rId6"/>
    <p:sldId id="416" r:id="rId7"/>
    <p:sldId id="422" r:id="rId8"/>
    <p:sldId id="423" r:id="rId9"/>
    <p:sldId id="424" r:id="rId10"/>
    <p:sldId id="425" r:id="rId11"/>
    <p:sldId id="429" r:id="rId12"/>
    <p:sldId id="426" r:id="rId13"/>
    <p:sldId id="427" r:id="rId14"/>
    <p:sldId id="428" r:id="rId15"/>
    <p:sldId id="430" r:id="rId16"/>
    <p:sldId id="431" r:id="rId17"/>
    <p:sldId id="432" r:id="rId18"/>
    <p:sldId id="433" r:id="rId19"/>
    <p:sldId id="434" r:id="rId20"/>
    <p:sldId id="420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74" autoAdjust="0"/>
    <p:restoredTop sz="99007" autoAdjust="0"/>
  </p:normalViewPr>
  <p:slideViewPr>
    <p:cSldViewPr>
      <p:cViewPr varScale="1">
        <p:scale>
          <a:sx n="149" d="100"/>
          <a:sy n="149" d="100"/>
        </p:scale>
        <p:origin x="240" y="168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11/21/16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UserExperience/Conceptual/TableView_iPhone/TableViewStyles/TableViewCharacteristic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CST2335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 smtClean="0"/>
              <a:t>Extra material</a:t>
            </a:r>
            <a:endParaRPr lang="en-US" dirty="0"/>
          </a:p>
          <a:p>
            <a:r>
              <a:rPr lang="en-US" dirty="0" smtClean="0"/>
              <a:t>iOS and XAML comparison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28128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If you have a two-button mouse, right click on the button and drag to the code. Otherwise, click “Alt/option” and drag to the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843557"/>
            <a:ext cx="5238114" cy="3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2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3558"/>
            <a:ext cx="8032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Outlets (References)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An outlet is reference to an object. It’s the same as </a:t>
            </a:r>
            <a:r>
              <a:rPr lang="en-US" sz="2000" dirty="0" smtClean="0">
                <a:solidFill>
                  <a:schemeClr val="tx1"/>
                </a:solidFill>
              </a:rPr>
              <a:t>typing: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Button b = (Button) </a:t>
            </a:r>
            <a:r>
              <a:rPr lang="en-US" sz="2400" b="1" i="1" dirty="0" err="1" smtClean="0">
                <a:solidFill>
                  <a:schemeClr val="tx1"/>
                </a:solidFill>
              </a:rPr>
              <a:t>findViewById</a:t>
            </a:r>
            <a:r>
              <a:rPr lang="en-US" sz="2400" b="1" i="1" dirty="0" smtClean="0">
                <a:solidFill>
                  <a:schemeClr val="tx1"/>
                </a:solidFill>
              </a:rPr>
              <a:t>(R.id.button1);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Connect an outlet for the </a:t>
            </a:r>
            <a:r>
              <a:rPr lang="en-US" sz="2400" dirty="0" err="1" smtClean="0">
                <a:solidFill>
                  <a:schemeClr val="tx1"/>
                </a:solidFill>
              </a:rPr>
              <a:t>EditText</a:t>
            </a:r>
            <a:r>
              <a:rPr lang="en-US" sz="2400" dirty="0" smtClean="0">
                <a:solidFill>
                  <a:schemeClr val="tx1"/>
                </a:solidFill>
              </a:rPr>
              <a:t> as well by dragging the mouse over from the </a:t>
            </a:r>
            <a:r>
              <a:rPr lang="en-US" sz="2400" dirty="0" err="1" smtClean="0">
                <a:solidFill>
                  <a:schemeClr val="tx1"/>
                </a:solidFill>
              </a:rPr>
              <a:t>EditText</a:t>
            </a:r>
            <a:r>
              <a:rPr lang="en-US" sz="2400" dirty="0" smtClean="0">
                <a:solidFill>
                  <a:schemeClr val="tx1"/>
                </a:solidFill>
              </a:rPr>
              <a:t> to the code.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Now connect a callback function by dragging the mouse from the button to the code and select Action instead. Make sure that “</a:t>
            </a:r>
            <a:r>
              <a:rPr lang="en-US" sz="2400" dirty="0" err="1" smtClean="0">
                <a:solidFill>
                  <a:schemeClr val="tx1"/>
                </a:solidFill>
              </a:rPr>
              <a:t>TouchUpInside</a:t>
            </a:r>
            <a:r>
              <a:rPr lang="en-US" sz="2400" dirty="0" smtClean="0">
                <a:solidFill>
                  <a:schemeClr val="tx1"/>
                </a:solidFill>
              </a:rPr>
              <a:t>” is the event trigger, and set the name as </a:t>
            </a: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</a:rPr>
              <a:t>clickButton</a:t>
            </a:r>
            <a:r>
              <a:rPr lang="en-US" sz="2400" dirty="0" smtClean="0">
                <a:solidFill>
                  <a:schemeClr val="tx1"/>
                </a:solidFill>
              </a:rPr>
              <a:t>”. In the event handler, call: 	[</a:t>
            </a:r>
            <a:r>
              <a:rPr lang="en-US" sz="2400" dirty="0" err="1">
                <a:solidFill>
                  <a:schemeClr val="tx1"/>
                </a:solidFill>
              </a:rPr>
              <a:t>self.editText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setText</a:t>
            </a:r>
            <a:r>
              <a:rPr lang="en-US" sz="2400" dirty="0">
                <a:solidFill>
                  <a:schemeClr val="tx1"/>
                </a:solidFill>
              </a:rPr>
              <a:t>:@"Clicked!"];</a:t>
            </a:r>
          </a:p>
        </p:txBody>
      </p:sp>
    </p:spTree>
    <p:extLst>
      <p:ext uri="{BB962C8B-B14F-4D97-AF65-F5344CB8AC3E}">
        <p14:creationId xmlns:p14="http://schemas.microsoft.com/office/powerpoint/2010/main" val="180846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5616623" cy="3672408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In Android, you use </a:t>
            </a:r>
            <a:r>
              <a:rPr lang="en-US" sz="2400" dirty="0" smtClean="0">
                <a:solidFill>
                  <a:schemeClr val="tx1"/>
                </a:solidFill>
              </a:rPr>
              <a:t>Intents </a:t>
            </a:r>
            <a:r>
              <a:rPr lang="en-US" sz="2400" dirty="0" smtClean="0">
                <a:solidFill>
                  <a:schemeClr val="tx1"/>
                </a:solidFill>
              </a:rPr>
              <a:t>to start Activities. In iOS, you use graphical “Segues”. Add a second </a:t>
            </a:r>
            <a:r>
              <a:rPr lang="en-US" sz="2400" dirty="0" err="1" smtClean="0">
                <a:solidFill>
                  <a:schemeClr val="tx1"/>
                </a:solidFill>
              </a:rPr>
              <a:t>ViewController</a:t>
            </a:r>
            <a:r>
              <a:rPr lang="en-US" sz="2400" dirty="0" smtClean="0">
                <a:solidFill>
                  <a:schemeClr val="tx1"/>
                </a:solidFill>
              </a:rPr>
              <a:t> to the storyboard. From the first storyboard, right-click from the yellow circle above and drag to the new view controller. Select “Show Modal” as the transition type. You should see a line between the two screens: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50" y="1091804"/>
            <a:ext cx="2792895" cy="21374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868144" y="2355726"/>
            <a:ext cx="1368152" cy="165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Click on the line to highlight it. There should be the properties on the top right. Set the Identifier to be some name: “transition1”. To trigger the change, type in the button event handler: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[</a:t>
            </a:r>
            <a:r>
              <a:rPr lang="en-US" sz="2000" dirty="0">
                <a:solidFill>
                  <a:schemeClr val="tx1"/>
                </a:solidFill>
              </a:rPr>
              <a:t>self </a:t>
            </a:r>
            <a:r>
              <a:rPr lang="en-US" sz="2000" dirty="0" err="1">
                <a:solidFill>
                  <a:schemeClr val="tx1"/>
                </a:solidFill>
              </a:rPr>
              <a:t>performSegueWithIdentifier</a:t>
            </a:r>
            <a:r>
              <a:rPr lang="en-US" sz="2000" dirty="0" smtClean="0">
                <a:solidFill>
                  <a:schemeClr val="tx1"/>
                </a:solidFill>
              </a:rPr>
              <a:t>:@</a:t>
            </a:r>
            <a:r>
              <a:rPr lang="mr-IN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</a:rPr>
              <a:t>transition1</a:t>
            </a:r>
            <a:r>
              <a:rPr lang="mr-IN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sender:self</a:t>
            </a:r>
            <a:r>
              <a:rPr lang="en-US" sz="2000" dirty="0">
                <a:solidFill>
                  <a:schemeClr val="tx1"/>
                </a:solidFill>
              </a:rPr>
              <a:t>];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This is equivalent to writing: </a:t>
            </a:r>
            <a:r>
              <a:rPr lang="en-US" sz="2000" dirty="0" err="1" smtClean="0">
                <a:solidFill>
                  <a:schemeClr val="tx1"/>
                </a:solidFill>
              </a:rPr>
              <a:t>startActivity</a:t>
            </a:r>
            <a:r>
              <a:rPr lang="en-US" sz="2000" dirty="0" smtClean="0">
                <a:solidFill>
                  <a:schemeClr val="tx1"/>
                </a:solidFill>
              </a:rPr>
              <a:t>( </a:t>
            </a:r>
            <a:r>
              <a:rPr lang="en-US" sz="2000" dirty="0" smtClean="0">
                <a:solidFill>
                  <a:schemeClr val="tx1"/>
                </a:solidFill>
              </a:rPr>
              <a:t>new Intent( ), </a:t>
            </a:r>
            <a:r>
              <a:rPr lang="mr-IN" sz="2000" dirty="0" smtClean="0">
                <a:solidFill>
                  <a:schemeClr val="tx1"/>
                </a:solidFill>
              </a:rPr>
              <a:t>…</a:t>
            </a:r>
            <a:r>
              <a:rPr lang="en-US" sz="2000" dirty="0" smtClean="0">
                <a:solidFill>
                  <a:schemeClr val="tx1"/>
                </a:solidFill>
              </a:rPr>
              <a:t>) in Android. It will load the next view. You can also click directly from a button and drag a segue to a new screen and it will automate the transition.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Just like Android has </a:t>
            </a:r>
            <a:r>
              <a:rPr lang="en-US" sz="2000" dirty="0" err="1" smtClean="0">
                <a:solidFill>
                  <a:schemeClr val="tx1"/>
                </a:solidFill>
              </a:rPr>
              <a:t>ListAdapters</a:t>
            </a:r>
            <a:r>
              <a:rPr lang="en-US" sz="2000" dirty="0" smtClean="0">
                <a:solidFill>
                  <a:schemeClr val="tx1"/>
                </a:solidFill>
              </a:rPr>
              <a:t> for supplying data to a </a:t>
            </a:r>
            <a:r>
              <a:rPr lang="en-US" sz="2000" dirty="0" err="1" smtClean="0">
                <a:solidFill>
                  <a:schemeClr val="tx1"/>
                </a:solidFill>
              </a:rPr>
              <a:t>ListView</a:t>
            </a:r>
            <a:r>
              <a:rPr lang="en-US" sz="2000" dirty="0" smtClean="0">
                <a:solidFill>
                  <a:schemeClr val="tx1"/>
                </a:solidFill>
              </a:rPr>
              <a:t>, iOS follows the same pattern. In Objective-C, you must set the data source for the table. For this, your class must implement the </a:t>
            </a:r>
            <a:r>
              <a:rPr lang="en-US" sz="2000" dirty="0" err="1" smtClean="0">
                <a:solidFill>
                  <a:schemeClr val="tx1"/>
                </a:solidFill>
              </a:rPr>
              <a:t>UITableViewDelegate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dirty="0" err="1" smtClean="0">
                <a:solidFill>
                  <a:schemeClr val="tx1"/>
                </a:solidFill>
              </a:rPr>
              <a:t>UITableViewDataSource</a:t>
            </a:r>
            <a:r>
              <a:rPr lang="en-US" sz="2000" dirty="0" smtClean="0">
                <a:solidFill>
                  <a:schemeClr val="tx1"/>
                </a:solidFill>
              </a:rPr>
              <a:t> interfaces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myClass</a:t>
            </a:r>
            <a:r>
              <a:rPr lang="en-US" sz="1600" dirty="0" smtClean="0">
                <a:solidFill>
                  <a:schemeClr val="tx1"/>
                </a:solidFill>
              </a:rPr>
              <a:t> : </a:t>
            </a:r>
            <a:r>
              <a:rPr lang="en-US" sz="1600" dirty="0" err="1">
                <a:solidFill>
                  <a:schemeClr val="tx1"/>
                </a:solidFill>
              </a:rPr>
              <a:t>UIViewController</a:t>
            </a:r>
            <a:r>
              <a:rPr lang="en-US" sz="1600" dirty="0">
                <a:solidFill>
                  <a:schemeClr val="tx1"/>
                </a:solidFill>
              </a:rPr>
              <a:t> &lt;</a:t>
            </a:r>
            <a:r>
              <a:rPr lang="en-US" sz="1600" b="1" dirty="0" err="1">
                <a:solidFill>
                  <a:schemeClr val="tx1"/>
                </a:solidFill>
              </a:rPr>
              <a:t>UITableViewDelegate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UITableViewDataSource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0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There are several functions for the Data Source Interface: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</a:rPr>
              <a:t>numberOfSectionsInTableView</a:t>
            </a:r>
            <a:r>
              <a:rPr lang="en-US" sz="1600" dirty="0" smtClean="0">
                <a:solidFill>
                  <a:schemeClr val="tx1"/>
                </a:solidFill>
              </a:rPr>
              <a:t>:   //this returns the number of sections in a table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-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NSInteger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r>
              <a:rPr lang="en-US" sz="1400" dirty="0" err="1">
                <a:solidFill>
                  <a:schemeClr val="tx1"/>
                </a:solidFill>
              </a:rPr>
              <a:t>tableView</a:t>
            </a:r>
            <a:r>
              <a:rPr lang="en-US" sz="1400" dirty="0">
                <a:solidFill>
                  <a:schemeClr val="tx1"/>
                </a:solidFill>
              </a:rPr>
              <a:t>:(</a:t>
            </a:r>
            <a:r>
              <a:rPr lang="en-US" sz="1400" b="1" dirty="0" err="1">
                <a:solidFill>
                  <a:schemeClr val="tx1"/>
                </a:solidFill>
              </a:rPr>
              <a:t>UITableView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*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r>
              <a:rPr lang="en-US" sz="1400" dirty="0" err="1" smtClean="0">
                <a:solidFill>
                  <a:schemeClr val="tx1"/>
                </a:solidFill>
              </a:rPr>
              <a:t>tableView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numberOfRowsInSection</a:t>
            </a:r>
            <a:r>
              <a:rPr lang="en-US" sz="1400" dirty="0">
                <a:solidFill>
                  <a:schemeClr val="tx1"/>
                </a:solidFill>
              </a:rPr>
              <a:t>:(</a:t>
            </a:r>
            <a:r>
              <a:rPr lang="en-US" sz="1400" b="1" dirty="0" err="1" smtClean="0">
                <a:solidFill>
                  <a:schemeClr val="tx1"/>
                </a:solidFill>
              </a:rPr>
              <a:t>NSInteger</a:t>
            </a:r>
            <a:r>
              <a:rPr lang="en-US" sz="1400" dirty="0" smtClean="0">
                <a:solidFill>
                  <a:schemeClr val="tx1"/>
                </a:solidFill>
              </a:rPr>
              <a:t>)section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{</a:t>
            </a:r>
            <a:r>
              <a:rPr lang="en-US" sz="1600" dirty="0" smtClean="0">
                <a:solidFill>
                  <a:schemeClr val="tx1"/>
                </a:solidFill>
              </a:rPr>
              <a:t>    </a:t>
            </a:r>
            <a:r>
              <a:rPr lang="en-US" sz="1600" b="1" dirty="0" smtClean="0">
                <a:solidFill>
                  <a:schemeClr val="tx1"/>
                </a:solidFill>
              </a:rPr>
              <a:t>return</a:t>
            </a:r>
            <a:r>
              <a:rPr lang="en-US" sz="1600" dirty="0" smtClean="0">
                <a:solidFill>
                  <a:schemeClr val="tx1"/>
                </a:solidFill>
              </a:rPr>
              <a:t> [</a:t>
            </a:r>
            <a:r>
              <a:rPr lang="en-US" sz="1600" dirty="0" err="1" smtClean="0">
                <a:solidFill>
                  <a:schemeClr val="tx1"/>
                </a:solidFill>
              </a:rPr>
              <a:t>tableData</a:t>
            </a:r>
            <a:r>
              <a:rPr lang="en-US" sz="1600" dirty="0" smtClean="0">
                <a:solidFill>
                  <a:schemeClr val="tx1"/>
                </a:solidFill>
              </a:rPr>
              <a:t> count];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	//</a:t>
            </a:r>
            <a:r>
              <a:rPr lang="en-US" sz="1600" dirty="0" smtClean="0">
                <a:solidFill>
                  <a:schemeClr val="tx1"/>
                </a:solidFill>
              </a:rPr>
              <a:t>this is the same as </a:t>
            </a:r>
            <a:r>
              <a:rPr lang="en-US" sz="1600" dirty="0" err="1" smtClean="0">
                <a:solidFill>
                  <a:schemeClr val="tx1"/>
                </a:solidFill>
              </a:rPr>
              <a:t>getCount</a:t>
            </a:r>
            <a:r>
              <a:rPr lang="en-US" sz="1600" dirty="0" smtClean="0">
                <a:solidFill>
                  <a:schemeClr val="tx1"/>
                </a:solidFill>
              </a:rPr>
              <a:t>() in Android for a </a:t>
            </a:r>
            <a:r>
              <a:rPr lang="en-US" sz="1600" dirty="0" err="1" smtClean="0">
                <a:solidFill>
                  <a:schemeClr val="tx1"/>
                </a:solidFill>
              </a:rPr>
              <a:t>ListAdapter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UITableViewCell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*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 err="1">
                <a:solidFill>
                  <a:schemeClr val="tx1"/>
                </a:solidFill>
              </a:rPr>
              <a:t>tableView</a:t>
            </a:r>
            <a:r>
              <a:rPr lang="en-US" sz="1200" dirty="0">
                <a:solidFill>
                  <a:schemeClr val="tx1"/>
                </a:solidFill>
              </a:rPr>
              <a:t>:(</a:t>
            </a:r>
            <a:r>
              <a:rPr lang="en-US" sz="1200" b="1" dirty="0" err="1">
                <a:solidFill>
                  <a:schemeClr val="tx1"/>
                </a:solidFill>
              </a:rPr>
              <a:t>UITableView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*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 err="1">
                <a:solidFill>
                  <a:schemeClr val="tx1"/>
                </a:solidFill>
              </a:rPr>
              <a:t>tableView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cellForRowAtIndexPath</a:t>
            </a:r>
            <a:r>
              <a:rPr lang="en-US" sz="1200" dirty="0">
                <a:solidFill>
                  <a:schemeClr val="tx1"/>
                </a:solidFill>
              </a:rPr>
              <a:t>:(</a:t>
            </a:r>
            <a:r>
              <a:rPr lang="en-US" sz="1200" b="1" dirty="0" err="1">
                <a:solidFill>
                  <a:schemeClr val="tx1"/>
                </a:solidFill>
              </a:rPr>
              <a:t>NSIndexPath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*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 err="1">
                <a:solidFill>
                  <a:schemeClr val="tx1"/>
                </a:solidFill>
              </a:rPr>
              <a:t>indexPath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//</a:t>
            </a:r>
            <a:r>
              <a:rPr lang="en-US" sz="1600" dirty="0" smtClean="0">
                <a:solidFill>
                  <a:schemeClr val="tx1"/>
                </a:solidFill>
              </a:rPr>
              <a:t>This function is the same as </a:t>
            </a:r>
            <a:r>
              <a:rPr lang="en-US" sz="1600" dirty="0" err="1" smtClean="0">
                <a:solidFill>
                  <a:schemeClr val="tx1"/>
                </a:solidFill>
              </a:rPr>
              <a:t>getView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sz="1600" dirty="0" smtClean="0">
                <a:solidFill>
                  <a:schemeClr val="tx1"/>
                </a:solidFill>
              </a:rPr>
              <a:t> position, </a:t>
            </a:r>
            <a:r>
              <a:rPr lang="mr-IN" sz="1600" dirty="0" smtClean="0">
                <a:solidFill>
                  <a:schemeClr val="tx1"/>
                </a:solidFill>
              </a:rPr>
              <a:t>…</a:t>
            </a:r>
            <a:r>
              <a:rPr lang="en-US" sz="1600" dirty="0" smtClean="0">
                <a:solidFill>
                  <a:schemeClr val="tx1"/>
                </a:solidFill>
              </a:rPr>
              <a:t>) etc.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5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UITableViewCell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*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 err="1">
                <a:solidFill>
                  <a:schemeClr val="tx1"/>
                </a:solidFill>
              </a:rPr>
              <a:t>tableView</a:t>
            </a:r>
            <a:r>
              <a:rPr lang="en-US" sz="1200" dirty="0">
                <a:solidFill>
                  <a:schemeClr val="tx1"/>
                </a:solidFill>
              </a:rPr>
              <a:t>:(</a:t>
            </a:r>
            <a:r>
              <a:rPr lang="en-US" sz="1200" b="1" dirty="0" err="1">
                <a:solidFill>
                  <a:schemeClr val="tx1"/>
                </a:solidFill>
              </a:rPr>
              <a:t>UITableView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*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 err="1">
                <a:solidFill>
                  <a:schemeClr val="tx1"/>
                </a:solidFill>
              </a:rPr>
              <a:t>tableView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cellForRowAtIndexPath</a:t>
            </a:r>
            <a:r>
              <a:rPr lang="en-US" sz="1200" dirty="0">
                <a:solidFill>
                  <a:schemeClr val="tx1"/>
                </a:solidFill>
              </a:rPr>
              <a:t>:(</a:t>
            </a:r>
            <a:r>
              <a:rPr lang="en-US" sz="1200" b="1" dirty="0" err="1">
                <a:solidFill>
                  <a:schemeClr val="tx1"/>
                </a:solidFill>
              </a:rPr>
              <a:t>NSIndexPath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*</a:t>
            </a:r>
            <a:r>
              <a:rPr lang="en-US" sz="1200" dirty="0" smtClean="0">
                <a:solidFill>
                  <a:schemeClr val="tx1"/>
                </a:solidFill>
              </a:rPr>
              <a:t>) </a:t>
            </a:r>
            <a:r>
              <a:rPr lang="en-US" sz="1200" dirty="0" err="1" smtClean="0">
                <a:solidFill>
                  <a:schemeClr val="tx1"/>
                </a:solidFill>
              </a:rPr>
              <a:t>indexPath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{   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static </a:t>
            </a:r>
            <a:r>
              <a:rPr lang="en-US" sz="1600" b="1" dirty="0" err="1">
                <a:solidFill>
                  <a:schemeClr val="tx1"/>
                </a:solidFill>
              </a:rPr>
              <a:t>NSString</a:t>
            </a:r>
            <a:r>
              <a:rPr lang="en-US" sz="1600" dirty="0">
                <a:solidFill>
                  <a:schemeClr val="tx1"/>
                </a:solidFill>
              </a:rPr>
              <a:t> *</a:t>
            </a:r>
            <a:r>
              <a:rPr lang="en-US" sz="1600" dirty="0" err="1">
                <a:solidFill>
                  <a:schemeClr val="tx1"/>
                </a:solidFill>
              </a:rPr>
              <a:t>simpleTableIdentifier</a:t>
            </a:r>
            <a:r>
              <a:rPr lang="en-US" sz="1600" dirty="0">
                <a:solidFill>
                  <a:schemeClr val="tx1"/>
                </a:solidFill>
              </a:rPr>
              <a:t> = @"</a:t>
            </a:r>
            <a:r>
              <a:rPr lang="en-US" sz="1600" dirty="0" err="1">
                <a:solidFill>
                  <a:schemeClr val="tx1"/>
                </a:solidFill>
              </a:rPr>
              <a:t>SimpleTableItem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  </a:t>
            </a: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</a:rPr>
              <a:t>UITableViewCell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*cell = [</a:t>
            </a:r>
            <a:r>
              <a:rPr lang="en-US" sz="1600" dirty="0" err="1" smtClean="0">
                <a:solidFill>
                  <a:schemeClr val="tx1"/>
                </a:solidFill>
              </a:rPr>
              <a:t>tableView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dequeueReusableCellWithIdentifier:simpleTableIdentifier</a:t>
            </a:r>
            <a:r>
              <a:rPr lang="en-US" sz="1600" dirty="0" smtClean="0">
                <a:solidFill>
                  <a:schemeClr val="tx1"/>
                </a:solidFill>
              </a:rPr>
              <a:t>];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    </a:t>
            </a: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if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(cell == </a:t>
            </a:r>
            <a:r>
              <a:rPr lang="en-US" sz="1600" b="1" dirty="0">
                <a:solidFill>
                  <a:schemeClr val="tx1"/>
                </a:solidFill>
              </a:rPr>
              <a:t>nil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        </a:t>
            </a:r>
            <a:r>
              <a:rPr lang="en-US" sz="1600" dirty="0" smtClean="0">
                <a:solidFill>
                  <a:schemeClr val="tx1"/>
                </a:solidFill>
              </a:rPr>
              <a:t>		cell </a:t>
            </a:r>
            <a:r>
              <a:rPr lang="en-US" sz="1600" dirty="0">
                <a:solidFill>
                  <a:schemeClr val="tx1"/>
                </a:solidFill>
              </a:rPr>
              <a:t>= [[</a:t>
            </a:r>
            <a:r>
              <a:rPr lang="en-US" sz="1600" b="1" dirty="0" err="1">
                <a:solidFill>
                  <a:schemeClr val="tx1"/>
                </a:solidFill>
              </a:rPr>
              <a:t>UITableViewCell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alloc</a:t>
            </a:r>
            <a:r>
              <a:rPr lang="en-US" sz="1600" dirty="0">
                <a:solidFill>
                  <a:schemeClr val="tx1"/>
                </a:solidFill>
              </a:rPr>
              <a:t>] </a:t>
            </a:r>
            <a:r>
              <a:rPr lang="en-US" sz="1600" dirty="0" err="1">
                <a:solidFill>
                  <a:schemeClr val="tx1"/>
                </a:solidFill>
              </a:rPr>
              <a:t>initWithStyle:UITableViewCellStyleDefault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reuseIdentifier:simpleTableIdentifier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    </a:t>
            </a:r>
            <a:r>
              <a:rPr lang="en-US" sz="1600" dirty="0" smtClean="0">
                <a:solidFill>
                  <a:schemeClr val="tx1"/>
                </a:solidFill>
              </a:rPr>
              <a:t>	}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cell.textLabel.text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[</a:t>
            </a:r>
            <a:r>
              <a:rPr lang="en-US" sz="1600" dirty="0" err="1">
                <a:solidFill>
                  <a:schemeClr val="tx1"/>
                </a:solidFill>
              </a:rPr>
              <a:t>tableData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objectAtIndex:indexPath.row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    </a:t>
            </a: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return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cell;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6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This code is the view recycler pattern that is also used in Android. However, the cells can only be pre-defined layouts. You can not create a custom layout:</a:t>
            </a:r>
          </a:p>
          <a:p>
            <a:r>
              <a:rPr lang="en-US" sz="2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developer.apple.com/library/content/documentation/UserExperience/Conceptual/TableView_iPhone/TableViewStyles/TableViewCharacteristics.html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https://</a:t>
            </a:r>
            <a:r>
              <a:rPr lang="en-US" sz="2000" dirty="0" err="1">
                <a:solidFill>
                  <a:schemeClr val="tx1"/>
                </a:solidFill>
              </a:rPr>
              <a:t>developer.apple.com</a:t>
            </a:r>
            <a:r>
              <a:rPr lang="en-US" sz="2000" dirty="0">
                <a:solidFill>
                  <a:schemeClr val="tx1"/>
                </a:solidFill>
              </a:rPr>
              <a:t>/reference/</a:t>
            </a:r>
            <a:r>
              <a:rPr lang="en-US" sz="2000" dirty="0" err="1">
                <a:solidFill>
                  <a:schemeClr val="tx1"/>
                </a:solidFill>
              </a:rPr>
              <a:t>uikit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uitableviewcellstyle?language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objc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2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In iOS, all screens have the same ratio of width x height. iPads are 2x the size of an iPhone (original). The iPad Pro, iPhone 6 plus are 3x the size of the original iPhone. There is no idea of fragments in iOS.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iOS uses automatically resizing for screens when you rotate them but it is really complicated to use, so few people do.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2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We will see how iOS has solved some of the same problems faced by Android.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will also look at how XAML for C# also has adopted some of the same programming patterns.</a:t>
            </a: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0"/>
            <a:ext cx="8496944" cy="351039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err="1" smtClean="0">
                <a:solidFill>
                  <a:schemeClr val="tx1"/>
                </a:solidFill>
              </a:rPr>
              <a:t>Xcode</a:t>
            </a:r>
            <a:r>
              <a:rPr lang="en-US" sz="2400" dirty="0" smtClean="0">
                <a:solidFill>
                  <a:schemeClr val="tx1"/>
                </a:solidFill>
              </a:rPr>
              <a:t> simplifies programming by using the mouse to connect parts from the layout to parts in code.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iOS uses the model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view - controller pattern similar to Android. iOS uses Segue transitions instead of Intent.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err="1" smtClean="0">
                <a:solidFill>
                  <a:schemeClr val="tx1"/>
                </a:solidFill>
              </a:rPr>
              <a:t>ViewController</a:t>
            </a:r>
            <a:r>
              <a:rPr lang="en-US" sz="2400" dirty="0" smtClean="0">
                <a:solidFill>
                  <a:schemeClr val="tx1"/>
                </a:solidFill>
              </a:rPr>
              <a:t> classes are similar to Activity classes, they are responsible for the lifecycle of a screen.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The table / </a:t>
            </a:r>
            <a:r>
              <a:rPr lang="en-US" sz="2400" dirty="0" err="1" smtClean="0">
                <a:solidFill>
                  <a:schemeClr val="tx1"/>
                </a:solidFill>
              </a:rPr>
              <a:t>ListView</a:t>
            </a:r>
            <a:r>
              <a:rPr lang="en-US" sz="2400" dirty="0" smtClean="0">
                <a:solidFill>
                  <a:schemeClr val="tx1"/>
                </a:solidFill>
              </a:rPr>
              <a:t> pattern is the same as Android.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Layouts in iOS are harder than Android, since the constraint that all screens use the same ratios. All layouts are stored in the Storyboard, which is actually an XML file.</a:t>
            </a:r>
          </a:p>
        </p:txBody>
      </p:sp>
    </p:spTree>
    <p:extLst>
      <p:ext uri="{BB962C8B-B14F-4D97-AF65-F5344CB8AC3E}">
        <p14:creationId xmlns:p14="http://schemas.microsoft.com/office/powerpoint/2010/main" val="164462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iOS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The default language was Objective-C. It is an object-oriented language that is based on C, and Smalltalk. It is a “sibling” of C++. It requires header files “*.h” and implementation files: “*.m”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Any object oriented method call is surrounded by brackets: </a:t>
            </a:r>
            <a:r>
              <a:rPr lang="en-US" sz="2400" b="1" i="1" dirty="0" smtClean="0">
                <a:solidFill>
                  <a:schemeClr val="tx1"/>
                </a:solidFill>
              </a:rPr>
              <a:t>[ button </a:t>
            </a:r>
            <a:r>
              <a:rPr lang="en-US" sz="2400" b="1" i="1" dirty="0" err="1" smtClean="0">
                <a:solidFill>
                  <a:schemeClr val="tx1"/>
                </a:solidFill>
              </a:rPr>
              <a:t>setText</a:t>
            </a:r>
            <a:r>
              <a:rPr lang="en-US" sz="2400" b="1" i="1" dirty="0" smtClean="0">
                <a:solidFill>
                  <a:schemeClr val="tx1"/>
                </a:solidFill>
              </a:rPr>
              <a:t>:@”Hi” </a:t>
            </a:r>
            <a:r>
              <a:rPr lang="en-US" sz="2400" b="1" i="1" dirty="0" smtClean="0">
                <a:solidFill>
                  <a:schemeClr val="tx1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s </a:t>
            </a:r>
            <a:r>
              <a:rPr lang="en-US" sz="2400" dirty="0" smtClean="0">
                <a:solidFill>
                  <a:schemeClr val="tx1"/>
                </a:solidFill>
              </a:rPr>
              <a:t>equivalent to: </a:t>
            </a:r>
            <a:r>
              <a:rPr lang="en-US" sz="2400" b="1" i="1" dirty="0" err="1" smtClean="0">
                <a:solidFill>
                  <a:schemeClr val="tx1"/>
                </a:solidFill>
              </a:rPr>
              <a:t>button.setText</a:t>
            </a:r>
            <a:r>
              <a:rPr lang="en-US" sz="2400" b="1" i="1" dirty="0" smtClean="0">
                <a:solidFill>
                  <a:schemeClr val="tx1"/>
                </a:solidFill>
              </a:rPr>
              <a:t>(“Hi”);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Strings are preceded with @ symbol: @”Hello World”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XCode</a:t>
            </a:r>
            <a:r>
              <a:rPr lang="en-US" sz="2400" dirty="0" smtClean="0">
                <a:solidFill>
                  <a:schemeClr val="tx1"/>
                </a:solidFill>
              </a:rPr>
              <a:t> is the default programming environment.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Swift was recently introduced as a modern replacement for Objective-C. Swift can be written in only one file, instead of being split in two files like Objective-C.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Swift is statically linked, making the language run faster. It also uses type inferencing: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myNum</a:t>
            </a:r>
            <a:r>
              <a:rPr lang="en-US" sz="2400" dirty="0" smtClean="0">
                <a:solidFill>
                  <a:schemeClr val="tx1"/>
                </a:solidFill>
              </a:rPr>
              <a:t> = 5    </a:t>
            </a:r>
            <a:r>
              <a:rPr lang="en-US" sz="2400" dirty="0" smtClean="0">
                <a:solidFill>
                  <a:schemeClr val="tx1"/>
                </a:solidFill>
              </a:rPr>
              <a:t>	// </a:t>
            </a:r>
            <a:r>
              <a:rPr lang="en-US" sz="2400" dirty="0" smtClean="0">
                <a:solidFill>
                  <a:schemeClr val="tx1"/>
                </a:solidFill>
              </a:rPr>
              <a:t>means </a:t>
            </a:r>
            <a:r>
              <a:rPr lang="en-US" sz="2400" dirty="0" err="1" smtClean="0">
                <a:solidFill>
                  <a:schemeClr val="tx1"/>
                </a:solidFill>
              </a:rPr>
              <a:t>myNum</a:t>
            </a:r>
            <a:r>
              <a:rPr lang="en-US" sz="2400" dirty="0" smtClean="0">
                <a:solidFill>
                  <a:schemeClr val="tx1"/>
                </a:solidFill>
              </a:rPr>
              <a:t> is an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otherNum</a:t>
            </a:r>
            <a:r>
              <a:rPr lang="en-US" sz="2400" dirty="0" smtClean="0">
                <a:solidFill>
                  <a:schemeClr val="tx1"/>
                </a:solidFill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	// </a:t>
            </a:r>
            <a:r>
              <a:rPr lang="en-US" sz="2400" dirty="0" smtClean="0">
                <a:solidFill>
                  <a:schemeClr val="tx1"/>
                </a:solidFill>
              </a:rPr>
              <a:t>means </a:t>
            </a:r>
            <a:r>
              <a:rPr lang="en-US" sz="2400" dirty="0" err="1" smtClean="0">
                <a:solidFill>
                  <a:schemeClr val="tx1"/>
                </a:solidFill>
              </a:rPr>
              <a:t>otherNum</a:t>
            </a:r>
            <a:r>
              <a:rPr lang="en-US" sz="2400" dirty="0" smtClean="0">
                <a:solidFill>
                  <a:schemeClr val="tx1"/>
                </a:solidFill>
              </a:rPr>
              <a:t> is an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510390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Xcode</a:t>
            </a:r>
            <a:r>
              <a:rPr lang="en-US" sz="2400" dirty="0" smtClean="0">
                <a:solidFill>
                  <a:schemeClr val="tx1"/>
                </a:solidFill>
              </a:rPr>
              <a:t> development has many graphical programming features. The GUI development must be done graphically.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Start </a:t>
            </a:r>
            <a:r>
              <a:rPr lang="en-US" sz="2400" dirty="0" err="1" smtClean="0">
                <a:solidFill>
                  <a:schemeClr val="tx1"/>
                </a:solidFill>
              </a:rPr>
              <a:t>XCode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select </a:t>
            </a: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 smtClean="0">
                <a:solidFill>
                  <a:schemeClr val="tx1"/>
                </a:solidFill>
              </a:rPr>
              <a:t>Create </a:t>
            </a:r>
            <a:r>
              <a:rPr lang="en-US" sz="2400" dirty="0" smtClean="0">
                <a:solidFill>
                  <a:schemeClr val="tx1"/>
                </a:solidFill>
              </a:rPr>
              <a:t>a New </a:t>
            </a:r>
            <a:r>
              <a:rPr lang="en-US" sz="2400" dirty="0" err="1" smtClean="0">
                <a:solidFill>
                  <a:schemeClr val="tx1"/>
                </a:solidFill>
              </a:rPr>
              <a:t>Xcode</a:t>
            </a:r>
            <a:r>
              <a:rPr lang="en-US" sz="2400" dirty="0" smtClean="0">
                <a:solidFill>
                  <a:schemeClr val="tx1"/>
                </a:solidFill>
              </a:rPr>
              <a:t> Project</a:t>
            </a:r>
            <a:r>
              <a:rPr lang="en-US" sz="2400" dirty="0" smtClean="0">
                <a:solidFill>
                  <a:schemeClr val="tx1"/>
                </a:solidFill>
              </a:rPr>
              <a:t>” -&gt; </a:t>
            </a:r>
            <a:r>
              <a:rPr lang="en-US" sz="2400" dirty="0" smtClean="0">
                <a:solidFill>
                  <a:schemeClr val="tx1"/>
                </a:solidFill>
              </a:rPr>
              <a:t>Select Single View application. You can select if your application will be for iPhone only, iPad only, or universal (both).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9398" y="916732"/>
            <a:ext cx="4065225" cy="343838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The Emulator type is at the top.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This is the project view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</a:rPr>
              <a:t>AppDelegate</a:t>
            </a:r>
            <a:r>
              <a:rPr lang="en-US" sz="2000" dirty="0">
                <a:solidFill>
                  <a:schemeClr val="tx1"/>
                </a:solidFill>
              </a:rPr>
              <a:t> file is the file handling the </a:t>
            </a:r>
            <a:r>
              <a:rPr lang="en-US" sz="2000" dirty="0" smtClean="0">
                <a:solidFill>
                  <a:schemeClr val="tx1"/>
                </a:solidFill>
              </a:rPr>
              <a:t>starting </a:t>
            </a:r>
            <a:r>
              <a:rPr lang="en-US" sz="2000" dirty="0" err="1">
                <a:solidFill>
                  <a:schemeClr val="tx1"/>
                </a:solidFill>
              </a:rPr>
              <a:t>behaviour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Each screen on your application has a </a:t>
            </a:r>
            <a:r>
              <a:rPr lang="en-US" sz="2000" dirty="0" err="1">
                <a:solidFill>
                  <a:schemeClr val="tx1"/>
                </a:solidFill>
              </a:rPr>
              <a:t>ViewController</a:t>
            </a:r>
            <a:r>
              <a:rPr lang="en-US" sz="2000" dirty="0">
                <a:solidFill>
                  <a:schemeClr val="tx1"/>
                </a:solidFill>
              </a:rPr>
              <a:t> class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Instead of </a:t>
            </a:r>
            <a:r>
              <a:rPr lang="en-US" sz="2000" dirty="0" smtClean="0">
                <a:solidFill>
                  <a:schemeClr val="tx1"/>
                </a:solidFill>
              </a:rPr>
              <a:t>an xml </a:t>
            </a:r>
            <a:r>
              <a:rPr lang="en-US" sz="2000" dirty="0" smtClean="0">
                <a:solidFill>
                  <a:schemeClr val="tx1"/>
                </a:solidFill>
              </a:rPr>
              <a:t>layout for each Activity, all layouts are in the storyboard file.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915566"/>
            <a:ext cx="4353257" cy="317777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79912" y="915566"/>
            <a:ext cx="3112733" cy="32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27884" y="1515852"/>
            <a:ext cx="1044116" cy="406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14938" y="2859782"/>
            <a:ext cx="773086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38613" y="2140902"/>
            <a:ext cx="549411" cy="31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65843" y="2504456"/>
            <a:ext cx="1698191" cy="355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13757"/>
            <a:ext cx="4320480" cy="371598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 start, there is only 1 screen on the right.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widgets are listed on the left, so far there are none.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blue arrow pointing in to the screen means 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it is 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default launch screen.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Look at the top right of the screen. Click on the yellow circle, View Controller and see the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ViewController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is responsible for this screen</a:t>
            </a: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771550"/>
            <a:ext cx="3969006" cy="241591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851920" y="2139702"/>
            <a:ext cx="2808312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67944" y="1091804"/>
            <a:ext cx="720080" cy="759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248252"/>
            <a:ext cx="2805286" cy="12392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55976" y="3795886"/>
            <a:ext cx="2592288" cy="72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454507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Drag a button to the screen and a </a:t>
            </a:r>
            <a:r>
              <a:rPr lang="en-US" sz="2400" dirty="0" err="1" smtClean="0">
                <a:solidFill>
                  <a:schemeClr val="tx1"/>
                </a:solidFill>
              </a:rPr>
              <a:t>TextField</a:t>
            </a:r>
            <a:r>
              <a:rPr lang="en-US" sz="2400" dirty="0" smtClean="0">
                <a:solidFill>
                  <a:schemeClr val="tx1"/>
                </a:solidFill>
              </a:rPr>
              <a:t> to the screen.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If you highlight the components on the </a:t>
            </a:r>
            <a:r>
              <a:rPr lang="en-US" sz="2400" dirty="0" smtClean="0">
                <a:solidFill>
                  <a:schemeClr val="tx1"/>
                </a:solidFill>
              </a:rPr>
              <a:t>left window,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properties for that widget </a:t>
            </a:r>
            <a:r>
              <a:rPr lang="en-US" sz="2400" dirty="0" smtClean="0">
                <a:solidFill>
                  <a:schemeClr val="tx1"/>
                </a:solidFill>
              </a:rPr>
              <a:t>are on the right. Set the text of the items.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37" y="195486"/>
            <a:ext cx="2625435" cy="401359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860032" y="1091804"/>
            <a:ext cx="1224136" cy="759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88024" y="1419622"/>
            <a:ext cx="1406413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view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4968551" cy="326214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Here is where </a:t>
            </a:r>
            <a:r>
              <a:rPr lang="en-US" sz="2400" dirty="0" err="1" smtClean="0">
                <a:solidFill>
                  <a:schemeClr val="tx1"/>
                </a:solidFill>
              </a:rPr>
              <a:t>XCode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does graphical programming. At the top right of </a:t>
            </a:r>
            <a:r>
              <a:rPr lang="en-US" sz="2400" dirty="0" err="1" smtClean="0">
                <a:solidFill>
                  <a:schemeClr val="tx1"/>
                </a:solidFill>
              </a:rPr>
              <a:t>Xcode</a:t>
            </a:r>
            <a:r>
              <a:rPr lang="en-US" sz="2400" dirty="0" smtClean="0">
                <a:solidFill>
                  <a:schemeClr val="tx1"/>
                </a:solidFill>
              </a:rPr>
              <a:t>, click on the button that looks like two rings.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should see the graphical design on the left, and the </a:t>
            </a:r>
            <a:r>
              <a:rPr lang="en-US" sz="2400" dirty="0" err="1" smtClean="0">
                <a:solidFill>
                  <a:schemeClr val="tx1"/>
                </a:solidFill>
              </a:rPr>
              <a:t>ViewControl</a:t>
            </a:r>
            <a:r>
              <a:rPr lang="en-US" sz="2400" dirty="0" smtClean="0">
                <a:solidFill>
                  <a:schemeClr val="tx1"/>
                </a:solidFill>
              </a:rPr>
              <a:t> code on the right.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81" y="1203598"/>
            <a:ext cx="3390900" cy="8382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148064" y="1923678"/>
            <a:ext cx="1584176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20655</TotalTime>
  <Words>973</Words>
  <Application>Microsoft Macintosh PowerPoint</Application>
  <PresentationFormat>On-screen Show (16:9)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CST2335 Graphical Interface programming</vt:lpstr>
      <vt:lpstr>Introduction</vt:lpstr>
      <vt:lpstr>Apple iOS Programming</vt:lpstr>
      <vt:lpstr>Swift</vt:lpstr>
      <vt:lpstr>XCode</vt:lpstr>
      <vt:lpstr>XCode</vt:lpstr>
      <vt:lpstr>Storyboard</vt:lpstr>
      <vt:lpstr>Adding Widgets</vt:lpstr>
      <vt:lpstr>Connecting view to code</vt:lpstr>
      <vt:lpstr>Picture</vt:lpstr>
      <vt:lpstr>Picture</vt:lpstr>
      <vt:lpstr>Creating Outlets (References)</vt:lpstr>
      <vt:lpstr>Transitions</vt:lpstr>
      <vt:lpstr>Segue</vt:lpstr>
      <vt:lpstr>ListView</vt:lpstr>
      <vt:lpstr>UITableViewDataSource</vt:lpstr>
      <vt:lpstr>UITableViewDataSource</vt:lpstr>
      <vt:lpstr>UITableViewDataSource</vt:lpstr>
      <vt:lpstr>Layouts</vt:lpstr>
      <vt:lpstr>Summary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714</cp:revision>
  <cp:lastPrinted>2011-05-25T13:43:07Z</cp:lastPrinted>
  <dcterms:created xsi:type="dcterms:W3CDTF">2010-07-27T15:40:45Z</dcterms:created>
  <dcterms:modified xsi:type="dcterms:W3CDTF">2016-11-21T19:07:19Z</dcterms:modified>
</cp:coreProperties>
</file>