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76" r:id="rId2"/>
    <p:sldId id="380" r:id="rId3"/>
    <p:sldId id="410" r:id="rId4"/>
    <p:sldId id="414" r:id="rId5"/>
    <p:sldId id="415" r:id="rId6"/>
    <p:sldId id="416" r:id="rId7"/>
    <p:sldId id="422" r:id="rId8"/>
    <p:sldId id="426" r:id="rId9"/>
    <p:sldId id="427" r:id="rId10"/>
    <p:sldId id="428" r:id="rId11"/>
    <p:sldId id="420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9007" autoAdjust="0"/>
  </p:normalViewPr>
  <p:slideViewPr>
    <p:cSldViewPr>
      <p:cViewPr varScale="1">
        <p:scale>
          <a:sx n="106" d="100"/>
          <a:sy n="106" d="100"/>
        </p:scale>
        <p:origin x="640" y="176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11/21/16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Extra material</a:t>
            </a:r>
          </a:p>
          <a:p>
            <a:r>
              <a:rPr lang="en-US" dirty="0"/>
              <a:t>iOS and XAML comparison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grid view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6"/>
            <a:ext cx="8496944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Similar to showing various columns in a </a:t>
            </a:r>
            <a:r>
              <a:rPr lang="en-US" sz="2000" dirty="0" err="1">
                <a:solidFill>
                  <a:schemeClr val="tx1"/>
                </a:solidFill>
              </a:rPr>
              <a:t>TableView</a:t>
            </a:r>
            <a:r>
              <a:rPr lang="en-US" sz="2000" dirty="0">
                <a:solidFill>
                  <a:schemeClr val="tx1"/>
                </a:solidFill>
              </a:rPr>
              <a:t> in JavaFX, C# can also show the results of getter functions in various columns: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&lt;</a:t>
            </a:r>
            <a:r>
              <a:rPr lang="en-US" sz="1200" dirty="0" err="1">
                <a:solidFill>
                  <a:schemeClr val="tx1"/>
                </a:solidFill>
              </a:rPr>
              <a:t>ListView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ItemsSource</a:t>
            </a:r>
            <a:r>
              <a:rPr lang="en-US" sz="1200" dirty="0">
                <a:solidFill>
                  <a:schemeClr val="tx1"/>
                </a:solidFill>
              </a:rPr>
              <a:t>="{Binding Rows, </a:t>
            </a:r>
            <a:r>
              <a:rPr lang="en-US" sz="1200" dirty="0" err="1">
                <a:solidFill>
                  <a:schemeClr val="tx1"/>
                </a:solidFill>
              </a:rPr>
              <a:t>UpdateSourceTrigger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PropertyChanged</a:t>
            </a:r>
            <a:r>
              <a:rPr lang="en-US" sz="1200" dirty="0">
                <a:solidFill>
                  <a:schemeClr val="tx1"/>
                </a:solidFill>
              </a:rPr>
              <a:t>, Mode=</a:t>
            </a:r>
            <a:r>
              <a:rPr lang="en-US" sz="1200" dirty="0" err="1">
                <a:solidFill>
                  <a:schemeClr val="tx1"/>
                </a:solidFill>
              </a:rPr>
              <a:t>TwoWay</a:t>
            </a:r>
            <a:r>
              <a:rPr lang="en-US" sz="1200" dirty="0">
                <a:solidFill>
                  <a:schemeClr val="tx1"/>
                </a:solidFill>
              </a:rPr>
              <a:t>}"&gt;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&lt;</a:t>
            </a:r>
            <a:r>
              <a:rPr lang="en-US" sz="1200" dirty="0" err="1">
                <a:solidFill>
                  <a:schemeClr val="tx1"/>
                </a:solidFill>
              </a:rPr>
              <a:t>ListView.View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    &lt;</a:t>
            </a:r>
            <a:r>
              <a:rPr lang="en-US" sz="1200" dirty="0" err="1">
                <a:solidFill>
                  <a:schemeClr val="tx1"/>
                </a:solidFill>
              </a:rPr>
              <a:t>GridView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          &lt;</a:t>
            </a:r>
            <a:r>
              <a:rPr lang="en-US" sz="1200" dirty="0" err="1">
                <a:solidFill>
                  <a:schemeClr val="tx1"/>
                </a:solidFill>
              </a:rPr>
              <a:t>GridViewColumn</a:t>
            </a:r>
            <a:r>
              <a:rPr lang="en-US" sz="1200" dirty="0">
                <a:solidFill>
                  <a:schemeClr val="tx1"/>
                </a:solidFill>
              </a:rPr>
              <a:t> Width="200" Header="ID" </a:t>
            </a:r>
            <a:r>
              <a:rPr lang="en-US" sz="1200" b="1" dirty="0" err="1">
                <a:solidFill>
                  <a:schemeClr val="tx1"/>
                </a:solidFill>
              </a:rPr>
              <a:t>DisplayMemberBinding</a:t>
            </a:r>
            <a:r>
              <a:rPr lang="en-US" sz="1200" b="1" dirty="0">
                <a:solidFill>
                  <a:schemeClr val="tx1"/>
                </a:solidFill>
              </a:rPr>
              <a:t>="{Binding Path=ID}" </a:t>
            </a:r>
            <a:r>
              <a:rPr lang="en-US" sz="1200" dirty="0">
                <a:solidFill>
                  <a:schemeClr val="tx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          &lt;</a:t>
            </a:r>
            <a:r>
              <a:rPr lang="en-US" sz="1200" dirty="0" err="1">
                <a:solidFill>
                  <a:schemeClr val="tx1"/>
                </a:solidFill>
              </a:rPr>
              <a:t>GridViewColumn</a:t>
            </a:r>
            <a:r>
              <a:rPr lang="en-US" sz="1200" dirty="0">
                <a:solidFill>
                  <a:schemeClr val="tx1"/>
                </a:solidFill>
              </a:rPr>
              <a:t> Width="200" Header="Category" </a:t>
            </a:r>
            <a:r>
              <a:rPr lang="en-US" sz="1200" b="1" dirty="0" err="1">
                <a:solidFill>
                  <a:schemeClr val="tx1"/>
                </a:solidFill>
              </a:rPr>
              <a:t>DisplayMemberBinding</a:t>
            </a:r>
            <a:r>
              <a:rPr lang="en-US" sz="1200" b="1" dirty="0">
                <a:solidFill>
                  <a:schemeClr val="tx1"/>
                </a:solidFill>
              </a:rPr>
              <a:t>="{Binding Path=Category}" </a:t>
            </a:r>
            <a:r>
              <a:rPr lang="en-US" sz="1200" dirty="0">
                <a:solidFill>
                  <a:schemeClr val="tx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          &lt;</a:t>
            </a:r>
            <a:r>
              <a:rPr lang="en-US" sz="1200" dirty="0" err="1">
                <a:solidFill>
                  <a:schemeClr val="tx1"/>
                </a:solidFill>
              </a:rPr>
              <a:t>GridViewColumn</a:t>
            </a:r>
            <a:r>
              <a:rPr lang="en-US" sz="1200" dirty="0">
                <a:solidFill>
                  <a:schemeClr val="tx1"/>
                </a:solidFill>
              </a:rPr>
              <a:t> Width="200" Header="Text" </a:t>
            </a:r>
            <a:r>
              <a:rPr lang="en-US" sz="1200" b="1" dirty="0" err="1">
                <a:solidFill>
                  <a:schemeClr val="tx1"/>
                </a:solidFill>
              </a:rPr>
              <a:t>DisplayMemberBinding</a:t>
            </a:r>
            <a:r>
              <a:rPr lang="en-US" sz="1200" b="1" dirty="0">
                <a:solidFill>
                  <a:schemeClr val="tx1"/>
                </a:solidFill>
              </a:rPr>
              <a:t>="{Binding Path=Text}" </a:t>
            </a:r>
            <a:r>
              <a:rPr lang="en-US" sz="1200" dirty="0">
                <a:solidFill>
                  <a:schemeClr val="tx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     &lt;/</a:t>
            </a:r>
            <a:r>
              <a:rPr lang="en-US" sz="1200" dirty="0" err="1">
                <a:solidFill>
                  <a:schemeClr val="tx1"/>
                </a:solidFill>
              </a:rPr>
              <a:t>GridView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     &lt;/</a:t>
            </a:r>
            <a:r>
              <a:rPr lang="en-US" sz="1200" dirty="0" err="1">
                <a:solidFill>
                  <a:schemeClr val="tx1"/>
                </a:solidFill>
              </a:rPr>
              <a:t>ListView.View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http://stackoverflow.com/questions/17003998/simple-listview-data-binding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92280" y="1419622"/>
            <a:ext cx="504056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68344" y="1419622"/>
            <a:ext cx="288032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XAML is similar to Android XML layouts, where you can directly manipulate the XML code.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Windows XAML has failed to gain popularity, since the Windows 8 Menu system has reverted to previous look. However, Live tiles remain and are written in XAML.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Windows phone is dead, no more Nokia phones. What remains to see is how the Windows 10 ecosystem will work (</a:t>
            </a:r>
            <a:r>
              <a:rPr lang="en-US" sz="2400" dirty="0" err="1">
                <a:solidFill>
                  <a:schemeClr val="tx1"/>
                </a:solidFill>
              </a:rPr>
              <a:t>XBox</a:t>
            </a:r>
            <a:r>
              <a:rPr lang="en-US" sz="2400" dirty="0">
                <a:solidFill>
                  <a:schemeClr val="tx1"/>
                </a:solidFill>
              </a:rPr>
              <a:t>, Tablet Mode, Windows desktop)</a:t>
            </a: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XAML stands for XML Application Markup Language. It’s an </a:t>
            </a:r>
            <a:r>
              <a:rPr lang="en-US" sz="2400" dirty="0" smtClean="0">
                <a:solidFill>
                  <a:schemeClr val="tx1"/>
                </a:solidFill>
              </a:rPr>
              <a:t>XML-based </a:t>
            </a:r>
            <a:r>
              <a:rPr lang="en-US" sz="2400" dirty="0">
                <a:solidFill>
                  <a:schemeClr val="tx1"/>
                </a:solidFill>
              </a:rPr>
              <a:t>language for GUI design.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forms the basis of .NET WPF (Windows Presentation Foundation).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WPF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what is used for Windows 8 layouts (also called Windows Metro, Windows Modern Design)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XAML uses XML similar to Android layouts. Start a new C# project that uses WPF. The default layout is &lt;Grid&gt;.</a:t>
            </a:r>
          </a:p>
          <a:p>
            <a:r>
              <a:rPr lang="en-US" sz="2400" dirty="0">
                <a:solidFill>
                  <a:schemeClr val="tx1"/>
                </a:solidFill>
              </a:rPr>
              <a:t>Grids need Row Definitions and </a:t>
            </a:r>
            <a:r>
              <a:rPr lang="en-US" sz="2400" dirty="0" err="1">
                <a:solidFill>
                  <a:schemeClr val="tx1"/>
                </a:solidFill>
              </a:rPr>
              <a:t>ColumnDefinitions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&lt;Grid&gt;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&lt;</a:t>
            </a:r>
            <a:r>
              <a:rPr lang="en-US" sz="1200" dirty="0" err="1">
                <a:solidFill>
                  <a:schemeClr val="tx1"/>
                </a:solidFill>
              </a:rPr>
              <a:t>Grid.RowDefinitions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    &lt;</a:t>
            </a:r>
            <a:r>
              <a:rPr lang="en-US" sz="1200" dirty="0" err="1">
                <a:solidFill>
                  <a:schemeClr val="tx1"/>
                </a:solidFill>
              </a:rPr>
              <a:t>RowDefinition</a:t>
            </a:r>
            <a:r>
              <a:rPr lang="en-US" sz="1200" dirty="0">
                <a:solidFill>
                  <a:schemeClr val="tx1"/>
                </a:solidFill>
              </a:rPr>
              <a:t> Height="Auto" 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    &lt;</a:t>
            </a:r>
            <a:r>
              <a:rPr lang="en-US" sz="1200" dirty="0" err="1">
                <a:solidFill>
                  <a:schemeClr val="tx1"/>
                </a:solidFill>
              </a:rPr>
              <a:t>RowDefinition</a:t>
            </a:r>
            <a:r>
              <a:rPr lang="en-US" sz="1200" dirty="0">
                <a:solidFill>
                  <a:schemeClr val="tx1"/>
                </a:solidFill>
              </a:rPr>
              <a:t> Height="*" 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    &lt;</a:t>
            </a:r>
            <a:r>
              <a:rPr lang="en-US" sz="1200" dirty="0" err="1">
                <a:solidFill>
                  <a:schemeClr val="tx1"/>
                </a:solidFill>
              </a:rPr>
              <a:t>RowDefinition</a:t>
            </a:r>
            <a:r>
              <a:rPr lang="en-US" sz="1200" dirty="0">
                <a:solidFill>
                  <a:schemeClr val="tx1"/>
                </a:solidFill>
              </a:rPr>
              <a:t> Height="28" 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&lt;/</a:t>
            </a:r>
            <a:r>
              <a:rPr lang="en-US" sz="1200" dirty="0" err="1">
                <a:solidFill>
                  <a:schemeClr val="tx1"/>
                </a:solidFill>
              </a:rPr>
              <a:t>Grid.RowDefinitions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&lt;</a:t>
            </a:r>
            <a:r>
              <a:rPr lang="en-US" sz="1200" dirty="0" err="1">
                <a:solidFill>
                  <a:schemeClr val="tx1"/>
                </a:solidFill>
              </a:rPr>
              <a:t>Grid.ColumnDefinitions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    &lt;</a:t>
            </a:r>
            <a:r>
              <a:rPr lang="en-US" sz="1200" dirty="0" err="1">
                <a:solidFill>
                  <a:schemeClr val="tx1"/>
                </a:solidFill>
              </a:rPr>
              <a:t>ColumnDefinition</a:t>
            </a:r>
            <a:r>
              <a:rPr lang="en-US" sz="1200" dirty="0">
                <a:solidFill>
                  <a:schemeClr val="tx1"/>
                </a:solidFill>
              </a:rPr>
              <a:t> Width="Auto" 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    &lt;</a:t>
            </a:r>
            <a:r>
              <a:rPr lang="en-US" sz="1200" dirty="0" err="1">
                <a:solidFill>
                  <a:schemeClr val="tx1"/>
                </a:solidFill>
              </a:rPr>
              <a:t>ColumnDefinition</a:t>
            </a:r>
            <a:r>
              <a:rPr lang="en-US" sz="1200" dirty="0">
                <a:solidFill>
                  <a:schemeClr val="tx1"/>
                </a:solidFill>
              </a:rPr>
              <a:t> Width="200" /&gt;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       &lt;/</a:t>
            </a:r>
            <a:r>
              <a:rPr lang="en-US" sz="1200" dirty="0" err="1">
                <a:solidFill>
                  <a:schemeClr val="tx1"/>
                </a:solidFill>
              </a:rPr>
              <a:t>Grid.ColumnDefinitions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 &lt;/Grid&gt;</a:t>
            </a: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5328592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Similar to </a:t>
            </a:r>
            <a:r>
              <a:rPr lang="en-US" sz="2400" dirty="0" err="1">
                <a:solidFill>
                  <a:schemeClr val="tx1"/>
                </a:solidFill>
              </a:rPr>
              <a:t>AndroidStudio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VisualStudio</a:t>
            </a:r>
            <a:r>
              <a:rPr lang="en-US" sz="2400" dirty="0">
                <a:solidFill>
                  <a:schemeClr val="tx1"/>
                </a:solidFill>
              </a:rPr>
              <a:t> also has graphical design: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drag and drop the elements into the row/column where you want them.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Drag a button into the GUI and set the </a:t>
            </a:r>
            <a:r>
              <a:rPr lang="en-US" sz="2400" dirty="0" err="1">
                <a:solidFill>
                  <a:schemeClr val="tx1"/>
                </a:solidFill>
              </a:rPr>
              <a:t>Grid.Row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Grid.Column</a:t>
            </a:r>
            <a:r>
              <a:rPr lang="en-US" sz="2400" dirty="0">
                <a:solidFill>
                  <a:schemeClr val="tx1"/>
                </a:solidFill>
              </a:rPr>
              <a:t> numbers.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23478"/>
            <a:ext cx="278156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Set the 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 to be either pixels (100, 200,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) or “Auto” to be set to the grid size (</a:t>
            </a:r>
            <a:r>
              <a:rPr lang="en-US" sz="2400" dirty="0" err="1">
                <a:solidFill>
                  <a:schemeClr val="tx1"/>
                </a:solidFill>
              </a:rPr>
              <a:t>match_parent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– similar to id in Android. It </a:t>
            </a:r>
            <a:r>
              <a:rPr lang="en-US" sz="2400" dirty="0" smtClean="0">
                <a:solidFill>
                  <a:schemeClr val="tx1"/>
                </a:solidFill>
              </a:rPr>
              <a:t>automatically generates the </a:t>
            </a:r>
            <a:r>
              <a:rPr lang="en-US" sz="2400" dirty="0">
                <a:solidFill>
                  <a:schemeClr val="tx1"/>
                </a:solidFill>
              </a:rPr>
              <a:t>variable name in C#. You don’t have to do something like: button = (Button)</a:t>
            </a:r>
            <a:r>
              <a:rPr lang="en-US" sz="2400" dirty="0" err="1">
                <a:solidFill>
                  <a:schemeClr val="tx1"/>
                </a:solidFill>
              </a:rPr>
              <a:t>findViewById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R.id.button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event handlers are set </a:t>
            </a:r>
            <a:r>
              <a:rPr lang="en-US" sz="2400" dirty="0" smtClean="0">
                <a:solidFill>
                  <a:schemeClr val="tx1"/>
                </a:solidFill>
              </a:rPr>
              <a:t>in XML similar </a:t>
            </a:r>
            <a:r>
              <a:rPr lang="en-US" sz="2400" dirty="0">
                <a:solidFill>
                  <a:schemeClr val="tx1"/>
                </a:solidFill>
              </a:rPr>
              <a:t>to JavaScript: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Click=“</a:t>
            </a:r>
            <a:r>
              <a:rPr lang="en-US" sz="2400" b="1" dirty="0" err="1">
                <a:solidFill>
                  <a:schemeClr val="tx1"/>
                </a:solidFill>
              </a:rPr>
              <a:t>ClickHandler</a:t>
            </a:r>
            <a:r>
              <a:rPr lang="en-US" sz="2400" b="1" dirty="0">
                <a:solidFill>
                  <a:schemeClr val="tx1"/>
                </a:solidFill>
              </a:rPr>
              <a:t>”.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Event = “Function Handler Name”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9398" y="916732"/>
            <a:ext cx="8067018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If you start typing anything inside the XML tag, the events are shown by lightning bolts (</a:t>
            </a:r>
            <a:r>
              <a:rPr lang="en-US" sz="2000" dirty="0" err="1">
                <a:solidFill>
                  <a:schemeClr val="tx1"/>
                </a:solidFill>
              </a:rPr>
              <a:t>MouseDoubleClick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MouseDown</a:t>
            </a:r>
            <a:r>
              <a:rPr lang="en-US" sz="2000" dirty="0">
                <a:solidFill>
                  <a:schemeClr val="tx1"/>
                </a:solidFill>
              </a:rPr>
              <a:t>…):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7" y="1851670"/>
            <a:ext cx="8079865" cy="24482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88024" y="1635646"/>
            <a:ext cx="216024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424936" cy="345638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the XAML code, right click on the event handler name, and select Go To Definition. It will generate the C# function for you:</a:t>
            </a:r>
          </a:p>
          <a:p>
            <a:pPr marL="0" indent="0">
              <a:buNone/>
            </a:pPr>
            <a:r>
              <a:rPr lang="en-CA" sz="1200" dirty="0"/>
              <a:t>	</a:t>
            </a:r>
            <a:r>
              <a:rPr lang="en-CA" sz="1400" dirty="0">
                <a:solidFill>
                  <a:schemeClr val="tx1"/>
                </a:solidFill>
              </a:rPr>
              <a:t>private void </a:t>
            </a:r>
            <a:r>
              <a:rPr lang="en-CA" sz="1400" dirty="0" err="1">
                <a:solidFill>
                  <a:schemeClr val="tx1"/>
                </a:solidFill>
              </a:rPr>
              <a:t>ClickMe_Click</a:t>
            </a:r>
            <a:r>
              <a:rPr lang="en-CA" sz="1400" dirty="0">
                <a:solidFill>
                  <a:schemeClr val="tx1"/>
                </a:solidFill>
              </a:rPr>
              <a:t>(object sender, </a:t>
            </a:r>
            <a:r>
              <a:rPr lang="en-CA" sz="1400" dirty="0" err="1">
                <a:solidFill>
                  <a:schemeClr val="tx1"/>
                </a:solidFill>
              </a:rPr>
              <a:t>RoutedEventArgs</a:t>
            </a:r>
            <a:r>
              <a:rPr lang="en-CA" sz="1400" dirty="0">
                <a:solidFill>
                  <a:schemeClr val="tx1"/>
                </a:solidFill>
              </a:rPr>
              <a:t> 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	}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	private void </a:t>
            </a:r>
            <a:r>
              <a:rPr lang="en-CA" sz="1400" dirty="0" err="1">
                <a:solidFill>
                  <a:schemeClr val="tx1"/>
                </a:solidFill>
              </a:rPr>
              <a:t>DblClk</a:t>
            </a:r>
            <a:r>
              <a:rPr lang="en-CA" sz="1400" dirty="0">
                <a:solidFill>
                  <a:schemeClr val="tx1"/>
                </a:solidFill>
              </a:rPr>
              <a:t>(object sender, </a:t>
            </a:r>
            <a:r>
              <a:rPr lang="en-CA" sz="1400" dirty="0" err="1">
                <a:solidFill>
                  <a:schemeClr val="tx1"/>
                </a:solidFill>
              </a:rPr>
              <a:t>MouseButtonEventArgs</a:t>
            </a:r>
            <a:r>
              <a:rPr lang="en-CA" sz="1400" dirty="0">
                <a:solidFill>
                  <a:schemeClr val="tx1"/>
                </a:solidFill>
              </a:rPr>
              <a:t> 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	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	}</a:t>
            </a:r>
          </a:p>
          <a:p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Like JavaFX,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XCode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and Android, the sender object is what is being clicked. The parameter 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tells you something about the event (position: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GetPosition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number of mouse clicks: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ClickCount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)</a:t>
            </a:r>
            <a:endParaRPr lang="en-US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Layout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1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In C#, a layout is called a Panel, similar to JavaFX Pane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StackPanel</a:t>
            </a:r>
            <a:r>
              <a:rPr lang="en-US" sz="2000" dirty="0">
                <a:solidFill>
                  <a:schemeClr val="tx1"/>
                </a:solidFill>
              </a:rPr>
              <a:t> is similar to </a:t>
            </a:r>
            <a:r>
              <a:rPr lang="en-US" sz="2000" dirty="0" err="1">
                <a:solidFill>
                  <a:schemeClr val="tx1"/>
                </a:solidFill>
              </a:rPr>
              <a:t>LinearLayout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HBox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VBox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GridPanel</a:t>
            </a:r>
            <a:r>
              <a:rPr lang="en-US" sz="2000" dirty="0">
                <a:solidFill>
                  <a:schemeClr val="tx1"/>
                </a:solidFill>
              </a:rPr>
              <a:t> is similar to </a:t>
            </a:r>
            <a:r>
              <a:rPr lang="en-US" sz="2000" dirty="0" err="1">
                <a:solidFill>
                  <a:schemeClr val="tx1"/>
                </a:solidFill>
              </a:rPr>
              <a:t>GridPane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WrapPanel</a:t>
            </a:r>
            <a:r>
              <a:rPr lang="en-US" sz="2000" dirty="0">
                <a:solidFill>
                  <a:schemeClr val="tx1"/>
                </a:solidFill>
              </a:rPr>
              <a:t> is similar to </a:t>
            </a:r>
            <a:r>
              <a:rPr lang="en-US" sz="2000" dirty="0" err="1">
                <a:solidFill>
                  <a:schemeClr val="tx1"/>
                </a:solidFill>
              </a:rPr>
              <a:t>FlowPane</a:t>
            </a:r>
            <a:r>
              <a:rPr lang="en-US" sz="2000" dirty="0">
                <a:solidFill>
                  <a:schemeClr val="tx1"/>
                </a:solidFill>
              </a:rPr>
              <a:t>, where items wrap to the next line if there is not enough room.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DockPanel</a:t>
            </a:r>
            <a:r>
              <a:rPr lang="en-US" sz="2000" dirty="0">
                <a:solidFill>
                  <a:schemeClr val="tx1"/>
                </a:solidFill>
              </a:rPr>
              <a:t> is similar to </a:t>
            </a:r>
            <a:r>
              <a:rPr lang="en-US" sz="2000" dirty="0" err="1">
                <a:solidFill>
                  <a:schemeClr val="tx1"/>
                </a:solidFill>
              </a:rPr>
              <a:t>BorderPane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Top,Bottom</a:t>
            </a:r>
            <a:r>
              <a:rPr lang="en-US" sz="2000" dirty="0">
                <a:solidFill>
                  <a:schemeClr val="tx1"/>
                </a:solidFill>
              </a:rPr>
              <a:t>, Left, Right, Center)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Example: </a:t>
            </a:r>
            <a:r>
              <a:rPr lang="en-US" sz="1600" dirty="0">
                <a:solidFill>
                  <a:schemeClr val="tx1"/>
                </a:solidFill>
              </a:rPr>
              <a:t>http://www.c-sharpcorner.com/UploadFile/0b73e1/different-types-of-panels-in-xaml-layout/</a:t>
            </a:r>
          </a:p>
        </p:txBody>
      </p:sp>
    </p:spTree>
    <p:extLst>
      <p:ext uri="{BB962C8B-B14F-4D97-AF65-F5344CB8AC3E}">
        <p14:creationId xmlns:p14="http://schemas.microsoft.com/office/powerpoint/2010/main" val="180846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352927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can set the data source of a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. In XAML, set </a:t>
            </a:r>
            <a:r>
              <a:rPr lang="en-US" sz="2400" dirty="0" err="1">
                <a:solidFill>
                  <a:schemeClr val="tx1"/>
                </a:solidFill>
              </a:rPr>
              <a:t>ItemsSource</a:t>
            </a:r>
            <a:r>
              <a:rPr lang="en-US" sz="2400" dirty="0">
                <a:solidFill>
                  <a:schemeClr val="tx1"/>
                </a:solidFill>
              </a:rPr>
              <a:t>=“C# List </a:t>
            </a:r>
            <a:r>
              <a:rPr lang="en-US" sz="2400" dirty="0" err="1">
                <a:solidFill>
                  <a:schemeClr val="tx1"/>
                </a:solidFill>
              </a:rPr>
              <a:t>variableName</a:t>
            </a:r>
            <a:r>
              <a:rPr lang="en-US" sz="2400" dirty="0">
                <a:solidFill>
                  <a:schemeClr val="tx1"/>
                </a:solidFill>
              </a:rPr>
              <a:t>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C#, set </a:t>
            </a:r>
            <a:r>
              <a:rPr lang="en-US" sz="2400" dirty="0" err="1">
                <a:solidFill>
                  <a:schemeClr val="tx1"/>
                </a:solidFill>
              </a:rPr>
              <a:t>listVariable.ItemsSource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aListObject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tx1"/>
                </a:solidFill>
              </a:rPr>
              <a:t>	List&lt;string&gt; items = new List&lt;String&gt;() { "A", "B", "C" };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	</a:t>
            </a:r>
            <a:r>
              <a:rPr lang="en-US" sz="2000" dirty="0" err="1">
                <a:solidFill>
                  <a:schemeClr val="tx1"/>
                </a:solidFill>
              </a:rPr>
              <a:t>this.theList.ItemsSource</a:t>
            </a:r>
            <a:r>
              <a:rPr lang="en-US" sz="2000" dirty="0">
                <a:solidFill>
                  <a:schemeClr val="tx1"/>
                </a:solidFill>
              </a:rPr>
              <a:t> = items;</a:t>
            </a:r>
          </a:p>
        </p:txBody>
      </p:sp>
    </p:spTree>
    <p:extLst>
      <p:ext uri="{BB962C8B-B14F-4D97-AF65-F5344CB8AC3E}">
        <p14:creationId xmlns:p14="http://schemas.microsoft.com/office/powerpoint/2010/main" val="3632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20793</TotalTime>
  <Words>565</Words>
  <Application>Microsoft Macintosh PowerPoint</Application>
  <PresentationFormat>On-screen Show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CST2335 Graphical Interface programming</vt:lpstr>
      <vt:lpstr>Introduction</vt:lpstr>
      <vt:lpstr>Microsoft XAML</vt:lpstr>
      <vt:lpstr>Toolbox</vt:lpstr>
      <vt:lpstr>XML Properties</vt:lpstr>
      <vt:lpstr>Event Handler</vt:lpstr>
      <vt:lpstr>C# event handlers</vt:lpstr>
      <vt:lpstr>XAML Layout Types</vt:lpstr>
      <vt:lpstr>ListView</vt:lpstr>
      <vt:lpstr>C# grid view binding</vt:lpstr>
      <vt:lpstr>Summary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722</cp:revision>
  <cp:lastPrinted>2011-05-25T13:43:07Z</cp:lastPrinted>
  <dcterms:created xsi:type="dcterms:W3CDTF">2010-07-27T15:40:45Z</dcterms:created>
  <dcterms:modified xsi:type="dcterms:W3CDTF">2016-11-21T19:13:10Z</dcterms:modified>
</cp:coreProperties>
</file>