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3"/>
  </p:notesMasterIdLst>
  <p:handoutMasterIdLst>
    <p:handoutMasterId r:id="rId24"/>
  </p:handoutMasterIdLst>
  <p:sldIdLst>
    <p:sldId id="376" r:id="rId2"/>
    <p:sldId id="380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402" r:id="rId16"/>
    <p:sldId id="382" r:id="rId17"/>
    <p:sldId id="397" r:id="rId18"/>
    <p:sldId id="398" r:id="rId19"/>
    <p:sldId id="399" r:id="rId20"/>
    <p:sldId id="400" r:id="rId21"/>
    <p:sldId id="401" r:id="rId2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60" autoAdjust="0"/>
    <p:restoredTop sz="99007" autoAdjust="0"/>
  </p:normalViewPr>
  <p:slideViewPr>
    <p:cSldViewPr>
      <p:cViewPr varScale="1">
        <p:scale>
          <a:sx n="163" d="100"/>
          <a:sy n="163" d="100"/>
        </p:scale>
        <p:origin x="368" y="152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12/22/16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FE971-1D92-490D-A46B-ED988BD8BA72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15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dex.html" TargetMode="External"/><Relationship Id="rId3" Type="http://schemas.openxmlformats.org/officeDocument/2006/relationships/hyperlink" Target="http://developer.android.com/tools/devic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devices/managing-avds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fwSBLdGCjn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CST2335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Java is the official language for Android development, but the GO language is also supported.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There are many versions of Android (currently </a:t>
            </a:r>
            <a:r>
              <a:rPr lang="en-US" sz="2400" dirty="0" smtClean="0">
                <a:solidFill>
                  <a:schemeClr val="tx1"/>
                </a:solidFill>
              </a:rPr>
              <a:t>25). </a:t>
            </a:r>
            <a:r>
              <a:rPr lang="en-US" sz="2400" dirty="0" smtClean="0">
                <a:solidFill>
                  <a:schemeClr val="tx1"/>
                </a:solidFill>
              </a:rPr>
              <a:t>Newer versions support more and more features.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Only Android Studio version 2.1 (and newer) supports Lambda functions. Everything before that uses anonymous classes. You must enable the Jack toolchain to get Java 1.8 language features.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30" y="123478"/>
            <a:ext cx="8208912" cy="896318"/>
          </a:xfrm>
        </p:spPr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1" y="915566"/>
            <a:ext cx="8103091" cy="3438382"/>
          </a:xfrm>
        </p:spPr>
        <p:txBody>
          <a:bodyPr/>
          <a:lstStyle/>
          <a:p>
            <a:r>
              <a:rPr lang="en-US" sz="2800" dirty="0" err="1">
                <a:solidFill>
                  <a:schemeClr val="tx1"/>
                </a:solidFill>
              </a:rPr>
              <a:t>AsyncTask</a:t>
            </a:r>
            <a:r>
              <a:rPr lang="en-US" sz="2800" dirty="0">
                <a:solidFill>
                  <a:schemeClr val="tx1"/>
                </a:solidFill>
              </a:rPr>
              <a:t> was introduced in level 3</a:t>
            </a:r>
          </a:p>
          <a:p>
            <a:r>
              <a:rPr lang="en-US" sz="2800" dirty="0">
                <a:solidFill>
                  <a:schemeClr val="tx1"/>
                </a:solidFill>
              </a:rPr>
              <a:t>Download Manager was introduced in level 9.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GridLayout</a:t>
            </a:r>
            <a:r>
              <a:rPr lang="en-US" sz="2800" dirty="0" smtClean="0">
                <a:solidFill>
                  <a:schemeClr val="tx1"/>
                </a:solidFill>
              </a:rPr>
              <a:t> was introduced in API level 14.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NetworkServiceDiscovery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was introduced in level 16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OpenGL 3.0, 4K displays are introduced in level 18</a:t>
            </a:r>
          </a:p>
        </p:txBody>
      </p:sp>
    </p:spTree>
    <p:extLst>
      <p:ext uri="{BB962C8B-B14F-4D97-AF65-F5344CB8AC3E}">
        <p14:creationId xmlns:p14="http://schemas.microsoft.com/office/powerpoint/2010/main" val="14974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843558"/>
            <a:ext cx="8208912" cy="35103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Applications are developed using Java and XML.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XML is used to define resources (strings, colors, </a:t>
            </a:r>
            <a:r>
              <a:rPr lang="en-US" dirty="0" smtClean="0">
                <a:solidFill>
                  <a:schemeClr val="tx1"/>
                </a:solidFill>
              </a:rPr>
              <a:t>pictures</a:t>
            </a:r>
            <a:r>
              <a:rPr lang="en-US" dirty="0" smtClean="0">
                <a:solidFill>
                  <a:schemeClr val="tx1"/>
                </a:solidFill>
              </a:rPr>
              <a:t>), layouts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manifest.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Java </a:t>
            </a:r>
            <a:r>
              <a:rPr lang="en-US" b="1" u="sng" dirty="0" smtClean="0">
                <a:solidFill>
                  <a:schemeClr val="tx1"/>
                </a:solidFill>
              </a:rPr>
              <a:t>Activity</a:t>
            </a:r>
            <a:r>
              <a:rPr lang="en-US" dirty="0" smtClean="0">
                <a:solidFill>
                  <a:schemeClr val="tx1"/>
                </a:solidFill>
              </a:rPr>
              <a:t> class </a:t>
            </a:r>
            <a:r>
              <a:rPr lang="en-US" dirty="0" smtClean="0">
                <a:solidFill>
                  <a:schemeClr val="tx1"/>
                </a:solidFill>
              </a:rPr>
              <a:t>defines a screen in your application, similar to a web page.</a:t>
            </a:r>
          </a:p>
        </p:txBody>
      </p:sp>
    </p:spTree>
    <p:extLst>
      <p:ext uri="{BB962C8B-B14F-4D97-AF65-F5344CB8AC3E}">
        <p14:creationId xmlns:p14="http://schemas.microsoft.com/office/powerpoint/2010/main" val="10916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An XML document saying which Activities are part of your application, and which is Activity to launch on startup.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Defines permissions of the Application (use internet, read files, make calls).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Specifies the minimum API level </a:t>
            </a:r>
            <a:r>
              <a:rPr lang="en-US" sz="2800" dirty="0" smtClean="0">
                <a:solidFill>
                  <a:schemeClr val="tx1"/>
                </a:solidFill>
              </a:rPr>
              <a:t>required.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Every application must have a manifest.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7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87574"/>
            <a:ext cx="8208912" cy="336637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XML stands for Extensible Markup Language. It is similar to HTML, but the tags used are not defined by a committee.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Every tag must have a closing tag, case-sensitive: &lt;</a:t>
            </a:r>
            <a:r>
              <a:rPr lang="en-US" sz="2400" dirty="0" err="1" smtClean="0">
                <a:solidFill>
                  <a:schemeClr val="tx1"/>
                </a:solidFill>
              </a:rPr>
              <a:t>someNewTag</a:t>
            </a:r>
            <a:r>
              <a:rPr lang="en-US" sz="2400" dirty="0" smtClean="0">
                <a:solidFill>
                  <a:schemeClr val="tx1"/>
                </a:solidFill>
              </a:rPr>
              <a:t>&gt; Text &lt;/</a:t>
            </a:r>
            <a:r>
              <a:rPr lang="en-US" sz="2400" dirty="0" err="1" smtClean="0">
                <a:solidFill>
                  <a:schemeClr val="tx1"/>
                </a:solidFill>
              </a:rPr>
              <a:t>someNewTag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Must be in order: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&lt;A&gt;&lt;b&gt;&lt;/b&gt;&lt;/A&gt;, </a:t>
            </a:r>
            <a:r>
              <a:rPr lang="en-US" sz="2400" dirty="0" smtClean="0">
                <a:solidFill>
                  <a:schemeClr val="tx1"/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&lt;A&gt;&lt;b&gt; </a:t>
            </a:r>
            <a:r>
              <a:rPr lang="en-US" sz="2400" dirty="0" smtClean="0">
                <a:solidFill>
                  <a:srgbClr val="FF0000"/>
                </a:solidFill>
              </a:rPr>
              <a:t>&lt;/A&gt;</a:t>
            </a:r>
            <a:r>
              <a:rPr lang="en-US" sz="2400" dirty="0" smtClean="0">
                <a:solidFill>
                  <a:schemeClr val="bg2"/>
                </a:solidFill>
              </a:rPr>
              <a:t>&lt;/b&gt;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More information to follow next week.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6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When compiling an application, the XML files are parsed to generate the </a:t>
            </a:r>
            <a:r>
              <a:rPr lang="en-US" sz="2400" dirty="0" err="1" smtClean="0">
                <a:solidFill>
                  <a:schemeClr val="tx1"/>
                </a:solidFill>
              </a:rPr>
              <a:t>R.java</a:t>
            </a:r>
            <a:r>
              <a:rPr lang="en-US" sz="2400" dirty="0" smtClean="0">
                <a:solidFill>
                  <a:schemeClr val="tx1"/>
                </a:solidFill>
              </a:rPr>
              <a:t> class. It is a list of all the resources in XML. If there is a problem with the XML, then R will be undefined in your project.</a:t>
            </a:r>
          </a:p>
          <a:p>
            <a:pPr marL="0" indent="0" algn="ctr">
              <a:buNone/>
            </a:pPr>
            <a:r>
              <a:rPr lang="en-US" sz="2400" b="1" i="1" dirty="0" err="1"/>
              <a:t>setContentView</a:t>
            </a:r>
            <a:r>
              <a:rPr lang="en-US" sz="2400" b="1" i="1" dirty="0"/>
              <a:t>(</a:t>
            </a:r>
            <a:r>
              <a:rPr lang="en-US" sz="2400" b="1" i="1" dirty="0" err="1"/>
              <a:t>R.layout.activity_start</a:t>
            </a:r>
            <a:r>
              <a:rPr lang="en-US" sz="2400" b="1" i="1" dirty="0" smtClean="0"/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This means the </a:t>
            </a:r>
            <a:r>
              <a:rPr lang="en-US" sz="2400" dirty="0" err="1" smtClean="0">
                <a:solidFill>
                  <a:schemeClr val="tx1"/>
                </a:solidFill>
              </a:rPr>
              <a:t>activity_start.xml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file, in the layout folder.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After compiling, the application is put into an “APK” (zip file) and installed on an Android device.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8219256" cy="3316151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Each application </a:t>
            </a:r>
            <a:r>
              <a:rPr lang="en-US" sz="2400" dirty="0" smtClean="0">
                <a:solidFill>
                  <a:schemeClr val="tx1"/>
                </a:solidFill>
              </a:rPr>
              <a:t>on </a:t>
            </a:r>
            <a:r>
              <a:rPr lang="en-US" sz="2400" dirty="0">
                <a:solidFill>
                  <a:schemeClr val="tx1"/>
                </a:solidFill>
              </a:rPr>
              <a:t>an Android device has a separate Linux user account created just for that one </a:t>
            </a:r>
            <a:r>
              <a:rPr lang="en-US" sz="2400" dirty="0" smtClean="0">
                <a:solidFill>
                  <a:schemeClr val="tx1"/>
                </a:solidFill>
              </a:rPr>
              <a:t>application.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Each application </a:t>
            </a:r>
            <a:r>
              <a:rPr lang="en-US" sz="2400" dirty="0">
                <a:solidFill>
                  <a:schemeClr val="tx1"/>
                </a:solidFill>
              </a:rPr>
              <a:t>is protected from other applications exactly the same way as a Linux user is protected from the other Linux users on the same </a:t>
            </a:r>
            <a:r>
              <a:rPr lang="en-US" sz="2400" dirty="0" smtClean="0">
                <a:solidFill>
                  <a:schemeClr val="tx1"/>
                </a:solidFill>
              </a:rPr>
              <a:t>machine.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All applications can access shared system resources, just like Linux users can.</a:t>
            </a:r>
          </a:p>
        </p:txBody>
      </p:sp>
    </p:spTree>
    <p:extLst>
      <p:ext uri="{BB962C8B-B14F-4D97-AF65-F5344CB8AC3E}">
        <p14:creationId xmlns:p14="http://schemas.microsoft.com/office/powerpoint/2010/main" val="373500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started?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Download and install Android Studio, and SDK:</a:t>
            </a:r>
          </a:p>
          <a:p>
            <a:r>
              <a:rPr lang="en-US" sz="2800" dirty="0">
                <a:solidFill>
                  <a:schemeClr val="tx1"/>
                </a:solidFill>
                <a:hlinkClick r:id="rId2"/>
              </a:rPr>
              <a:t>http://</a:t>
            </a:r>
            <a:r>
              <a:rPr lang="en-US" sz="2800" dirty="0" smtClean="0">
                <a:solidFill>
                  <a:schemeClr val="tx1"/>
                </a:solidFill>
                <a:hlinkClick r:id="rId2"/>
              </a:rPr>
              <a:t>developer.android.com/sdk/index.html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If you have an Android phone or tablet, enable it </a:t>
            </a:r>
            <a:r>
              <a:rPr lang="en-US" sz="2800" dirty="0">
                <a:solidFill>
                  <a:schemeClr val="tx1"/>
                </a:solidFill>
              </a:rPr>
              <a:t>for debugging: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2800" dirty="0" smtClean="0">
                <a:solidFill>
                  <a:schemeClr val="tx1"/>
                </a:solidFill>
                <a:hlinkClick r:id="rId3"/>
              </a:rPr>
              <a:t>developer.android.com/tools/device.html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If not, create an Android Virtual Device</a:t>
            </a:r>
            <a:r>
              <a:rPr lang="is-IS" sz="2800" dirty="0" smtClean="0">
                <a:solidFill>
                  <a:schemeClr val="tx1"/>
                </a:solidFill>
              </a:rPr>
              <a:t>…next page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Virtual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To create a Virtual Device, follow these steps:</a:t>
            </a:r>
          </a:p>
          <a:p>
            <a:r>
              <a:rPr lang="en-US" sz="20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developer.android.com/tools/devices/managing-avds.html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Creating a virtual Nexus 5 device should be fine for all labs this semester. We will use Android 5.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creen Shot 2015-01-07 at 3.04.18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72" r="4403"/>
          <a:stretch/>
        </p:blipFill>
        <p:spPr bwMode="auto">
          <a:xfrm>
            <a:off x="1764697" y="2931790"/>
            <a:ext cx="4768129" cy="123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92225" y="3698153"/>
            <a:ext cx="16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SDK Manager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650" y="3254732"/>
            <a:ext cx="7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806545" y="3481165"/>
            <a:ext cx="1385680" cy="4016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1407519" y="3363838"/>
            <a:ext cx="4100585" cy="75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2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Virtual 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87574"/>
            <a:ext cx="3312367" cy="336637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Click “Create Virtual Device”, and follow the steps.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771" y="987574"/>
            <a:ext cx="5144826" cy="309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This course is about creating graphical user interfaces in Android.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Required </a:t>
            </a:r>
            <a:r>
              <a:rPr lang="en-US" dirty="0" err="1" smtClean="0">
                <a:solidFill>
                  <a:schemeClr val="tx1"/>
                </a:solidFill>
              </a:rPr>
              <a:t>eTextbook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Android Application Development in 24 Hours, 4</a:t>
            </a:r>
            <a:r>
              <a:rPr 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sz="2400" dirty="0" smtClean="0">
                <a:solidFill>
                  <a:schemeClr val="tx1"/>
                </a:solidFill>
              </a:rPr>
              <a:t> Edition </a:t>
            </a:r>
            <a:r>
              <a:rPr lang="is-IS" sz="2400" dirty="0">
                <a:solidFill>
                  <a:schemeClr val="tx1"/>
                </a:solidFill>
              </a:rPr>
              <a:t>ISBN-13: 9780672337390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system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2736304" cy="329436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You might have to download the system image for Lollipop. After, click Finish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47" y="1203598"/>
            <a:ext cx="5152177" cy="300379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71800" y="2283718"/>
            <a:ext cx="122413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6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Download Android Studio.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If you have an Android device, enable debugging mode. If not, create a virtual device.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Work on Lab 1.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Assignments 45%: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 assignments worth 4% each, final is 13%.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Quizzes: 5%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5 online quizzes worth 1% each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Midterm exam: 20%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Final Exam: 30%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create interfaces for multiple-sized screens.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to access and save data, without freezing the interface.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to create multi-lingual interfaces.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How to use GIT in software development.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Android is a Linux operating system with a graphical desktop manager. It is optimized for mobile touch-screen devices,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1"/>
                </a:solidFill>
              </a:rPr>
              <a:t>energy usage to </a:t>
            </a:r>
            <a:r>
              <a:rPr lang="en-US" sz="2400" dirty="0" smtClean="0">
                <a:solidFill>
                  <a:schemeClr val="tx1"/>
                </a:solidFill>
              </a:rPr>
              <a:t>maximize battery life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Android </a:t>
            </a:r>
            <a:r>
              <a:rPr lang="en-US" sz="2400" dirty="0" err="1" smtClean="0">
                <a:solidFill>
                  <a:schemeClr val="tx1"/>
                </a:solidFill>
              </a:rPr>
              <a:t>Inc</a:t>
            </a:r>
            <a:r>
              <a:rPr lang="en-US" sz="2400" dirty="0" smtClean="0">
                <a:solidFill>
                  <a:schemeClr val="tx1"/>
                </a:solidFill>
              </a:rPr>
              <a:t> was a </a:t>
            </a:r>
            <a:r>
              <a:rPr lang="en-US" sz="2400" dirty="0" smtClean="0">
                <a:solidFill>
                  <a:schemeClr val="tx1"/>
                </a:solidFill>
              </a:rPr>
              <a:t>company founded by Andy Rubin, that </a:t>
            </a:r>
            <a:r>
              <a:rPr lang="en-US" sz="2400" dirty="0" smtClean="0">
                <a:solidFill>
                  <a:schemeClr val="tx1"/>
                </a:solidFill>
              </a:rPr>
              <a:t>Google bought in 2005. Google gives away Android to any phone manufacturer that </a:t>
            </a:r>
            <a:r>
              <a:rPr lang="en-US" sz="2400" dirty="0" smtClean="0">
                <a:solidFill>
                  <a:schemeClr val="tx1"/>
                </a:solidFill>
              </a:rPr>
              <a:t>wants it</a:t>
            </a:r>
            <a:r>
              <a:rPr lang="en-US" sz="2400" dirty="0" smtClean="0">
                <a:solidFill>
                  <a:schemeClr val="tx1"/>
                </a:solidFill>
              </a:rPr>
              <a:t>, but makes money </a:t>
            </a:r>
            <a:r>
              <a:rPr lang="en-US" sz="2400" dirty="0" smtClean="0">
                <a:solidFill>
                  <a:schemeClr val="tx1"/>
                </a:solidFill>
              </a:rPr>
              <a:t>with </a:t>
            </a:r>
            <a:r>
              <a:rPr lang="en-US" sz="2400" dirty="0" smtClean="0">
                <a:solidFill>
                  <a:schemeClr val="tx1"/>
                </a:solidFill>
              </a:rPr>
              <a:t>services and advertising.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Developer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87574"/>
            <a:ext cx="8208912" cy="336637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Google was an ally of Apple’s iPhone OS. Google provided search, maps, etc.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Google CEO Eric Schmidt was part of the board of directors at Apple. He quit when Google released Android.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 catch up to iPhone OS, Android had a Developer Challenge. Teams made any app for the contest, with 10 prizes of $275 000. Submission date was April 14, 2008.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2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team’s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 worked with a team of friends to submit </a:t>
            </a:r>
            <a:r>
              <a:rPr lang="en-US" dirty="0">
                <a:solidFill>
                  <a:schemeClr val="tx1"/>
                </a:solidFill>
              </a:rPr>
              <a:t>to the contest: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www.youtube.com/watch?v=fwSBLdGCjnY</a:t>
            </a:r>
            <a:endParaRPr lang="en-US" sz="2400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No real Android phones existed at the time. Development was done with emulator, using Android version 0.6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87574"/>
            <a:ext cx="8208912" cy="336637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Originally, Android development was done in Eclipse. Code is written in Java, and then installed on a virtual machine running Android (emulator).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Now Android Studio (IntelliJ IDEA) is used for development, still with emulator.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Android uses a subset of the Java API. </a:t>
            </a:r>
            <a:r>
              <a:rPr lang="en-US" sz="2400" dirty="0" smtClean="0">
                <a:solidFill>
                  <a:schemeClr val="tx1"/>
                </a:solidFill>
              </a:rPr>
              <a:t>Initially, it ran Java bytecode, but as of version 4.4, it </a:t>
            </a:r>
            <a:r>
              <a:rPr lang="en-US" sz="2400" dirty="0" smtClean="0">
                <a:solidFill>
                  <a:schemeClr val="tx1"/>
                </a:solidFill>
              </a:rPr>
              <a:t>compiles code directly upon </a:t>
            </a:r>
            <a:r>
              <a:rPr lang="en-US" sz="2400" dirty="0" smtClean="0">
                <a:solidFill>
                  <a:schemeClr val="tx1"/>
                </a:solidFill>
              </a:rPr>
              <a:t>installation (called ahead-of-time compilation).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Oracle is challenging Google’s use of Java in court, saying they haven’t paid for a license to use Java. Update: Oracle lost</a:t>
            </a:r>
          </a:p>
          <a:p>
            <a:r>
              <a:rPr lang="en-US" sz="1200" dirty="0">
                <a:solidFill>
                  <a:schemeClr val="tx1"/>
                </a:solidFill>
              </a:rPr>
              <a:t>http://</a:t>
            </a:r>
            <a:r>
              <a:rPr lang="en-US" sz="1200" dirty="0" err="1">
                <a:solidFill>
                  <a:schemeClr val="tx1"/>
                </a:solidFill>
              </a:rPr>
              <a:t>www.theverge.com</a:t>
            </a:r>
            <a:r>
              <a:rPr lang="en-US" sz="1200" dirty="0">
                <a:solidFill>
                  <a:schemeClr val="tx1"/>
                </a:solidFill>
              </a:rPr>
              <a:t>/2016/5/26/11754002/oracle-google-verdict-copyright-infringement-ruling-api-fair-use</a:t>
            </a:r>
          </a:p>
        </p:txBody>
      </p:sp>
    </p:spTree>
    <p:extLst>
      <p:ext uri="{BB962C8B-B14F-4D97-AF65-F5344CB8AC3E}">
        <p14:creationId xmlns:p14="http://schemas.microsoft.com/office/powerpoint/2010/main" val="7907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19301</TotalTime>
  <Words>967</Words>
  <Application>Microsoft Macintosh PowerPoint</Application>
  <PresentationFormat>On-screen Show (16:9)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CST2335 Graphical Interface programming</vt:lpstr>
      <vt:lpstr>Introduction</vt:lpstr>
      <vt:lpstr>Marks</vt:lpstr>
      <vt:lpstr>Course Topics</vt:lpstr>
      <vt:lpstr>Android</vt:lpstr>
      <vt:lpstr>Android Developer Challenge</vt:lpstr>
      <vt:lpstr>My team’s submission</vt:lpstr>
      <vt:lpstr>Application Development</vt:lpstr>
      <vt:lpstr>Java development</vt:lpstr>
      <vt:lpstr>Android development</vt:lpstr>
      <vt:lpstr>Android Versions</vt:lpstr>
      <vt:lpstr>Android applications</vt:lpstr>
      <vt:lpstr>Application Manifest</vt:lpstr>
      <vt:lpstr>XML</vt:lpstr>
      <vt:lpstr>Application Architecture</vt:lpstr>
      <vt:lpstr>Android Architecture</vt:lpstr>
      <vt:lpstr>How do you get started?</vt:lpstr>
      <vt:lpstr>Android Virtual Device</vt:lpstr>
      <vt:lpstr>Create Virtual Device</vt:lpstr>
      <vt:lpstr>Create system image</vt:lpstr>
      <vt:lpstr>This week…</vt:lpstr>
    </vt:vector>
  </TitlesOfParts>
  <Company>Microsoft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618</cp:revision>
  <cp:lastPrinted>2011-05-25T13:43:07Z</cp:lastPrinted>
  <dcterms:created xsi:type="dcterms:W3CDTF">2010-07-27T15:40:45Z</dcterms:created>
  <dcterms:modified xsi:type="dcterms:W3CDTF">2016-12-22T15:38:21Z</dcterms:modified>
</cp:coreProperties>
</file>