
<file path=[Content_Types].xml><?xml version="1.0" encoding="utf-8"?>
<Types xmlns="http://schemas.openxmlformats.org/package/2006/content-types">
  <Default Extension="jpeg" ContentType="image/jpe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handoutMasterIdLst>
    <p:handoutMasterId r:id="rId23"/>
  </p:handoutMasterIdLst>
  <p:sldIdLst>
    <p:sldId id="376" r:id="rId3"/>
    <p:sldId id="380" r:id="rId4"/>
    <p:sldId id="385" r:id="rId5"/>
    <p:sldId id="405" r:id="rId6"/>
    <p:sldId id="406" r:id="rId7"/>
    <p:sldId id="407" r:id="rId8"/>
    <p:sldId id="408" r:id="rId9"/>
    <p:sldId id="386" r:id="rId10"/>
    <p:sldId id="403" r:id="rId11"/>
    <p:sldId id="387" r:id="rId12"/>
    <p:sldId id="388" r:id="rId13"/>
    <p:sldId id="389" r:id="rId14"/>
    <p:sldId id="390" r:id="rId15"/>
    <p:sldId id="391" r:id="rId16"/>
    <p:sldId id="392" r:id="rId17"/>
    <p:sldId id="393" r:id="rId18"/>
    <p:sldId id="394" r:id="rId19"/>
    <p:sldId id="395" r:id="rId20"/>
    <p:sldId id="404" r:id="rId2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9" autoAdjust="0"/>
    <p:restoredTop sz="99007" autoAdjust="0"/>
  </p:normalViewPr>
  <p:slideViewPr>
    <p:cSldViewPr>
      <p:cViewPr varScale="1">
        <p:scale>
          <a:sx n="131" d="100"/>
          <a:sy n="131" d="100"/>
        </p:scale>
        <p:origin x="138" y="162"/>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fld>
            <a:endParaRPr lang="en-CA"/>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US" dirty="0"/>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panose="020B0604020202020204"/>
                <a:cs typeface="Arial" panose="020B0604020202020204"/>
              </a:defRPr>
            </a:lvl1pPr>
          </a:lstStyle>
          <a:p>
            <a:r>
              <a:rPr lang="en-US" dirty="0" smtClean="0"/>
              <a:t>Click to edit</a:t>
            </a:r>
            <a:br>
              <a:rPr lang="en-US" dirty="0" smtClean="0"/>
            </a:br>
            <a:r>
              <a:rPr lang="en-US" dirty="0" smtClean="0"/>
              <a:t>Master </a:t>
            </a:r>
            <a:br>
              <a:rPr lang="en-US" dirty="0" smtClean="0"/>
            </a:br>
            <a:r>
              <a:rPr lang="en-US" dirty="0" smtClean="0"/>
              <a:t>title style</a:t>
            </a:r>
            <a:endParaRPr lang="en-US" dirty="0"/>
          </a:p>
        </p:txBody>
      </p:sp>
      <p:pic>
        <p:nvPicPr>
          <p:cNvPr id="9" name="Picture 8" descr="The AC icon illustrates the Algonquin's connectivity theme." title="AC icon"/>
          <p:cNvPicPr>
            <a:picLocks noChangeAspect="1"/>
          </p:cNvPicPr>
          <p:nvPr userDrawn="1"/>
        </p:nvPicPr>
        <p:blipFill rotWithShape="1">
          <a:blip r:embed="rId2"/>
          <a:srcRect l="31137" b="2941"/>
          <a:stretch>
            <a:fillRect/>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emf"/><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a:t>
            </a:r>
            <a:br>
              <a:rPr lang="en-US" dirty="0" smtClean="0"/>
            </a:br>
            <a:r>
              <a:rPr lang="en-US" dirty="0" smtClean="0"/>
              <a:t>title style</a:t>
            </a:r>
            <a:endParaRPr lang="en-US" dirty="0" smtClean="0"/>
          </a:p>
        </p:txBody>
      </p:sp>
      <p:pic>
        <p:nvPicPr>
          <p:cNvPr id="15" name="Picture 14" descr="Algonquin College Icon" title="AC Icon"/>
          <p:cNvPicPr>
            <a:picLocks noChangeAspect="1"/>
          </p:cNvPicPr>
          <p:nvPr userDrawn="1"/>
        </p:nvPicPr>
        <p:blipFill rotWithShape="1">
          <a:blip r:embed="rId7"/>
          <a:srcRect l="12779" t="5165" b="5138"/>
          <a:stretch>
            <a:fillRect/>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8"/>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3600" b="1" kern="1200">
          <a:solidFill>
            <a:schemeClr val="tx2"/>
          </a:solidFill>
          <a:latin typeface="Arial" panose="020B0604020202020204"/>
          <a:ea typeface="+mj-ea"/>
          <a:cs typeface="Arial" panose="020B0604020202020204"/>
        </a:defRPr>
      </a:lvl1pPr>
      <a:lvl2pPr algn="ctr" rtl="0" eaLnBrk="0" fontAlgn="base" hangingPunct="0">
        <a:spcBef>
          <a:spcPct val="0"/>
        </a:spcBef>
        <a:spcAft>
          <a:spcPct val="0"/>
        </a:spcAft>
        <a:defRPr sz="3600">
          <a:solidFill>
            <a:srgbClr val="339933"/>
          </a:solidFill>
          <a:latin typeface="Calibri" panose="020F0502020204030204" pitchFamily="34" charset="0"/>
        </a:defRPr>
      </a:lvl2pPr>
      <a:lvl3pPr algn="ctr" rtl="0" eaLnBrk="0" fontAlgn="base" hangingPunct="0">
        <a:spcBef>
          <a:spcPct val="0"/>
        </a:spcBef>
        <a:spcAft>
          <a:spcPct val="0"/>
        </a:spcAft>
        <a:defRPr sz="3600">
          <a:solidFill>
            <a:srgbClr val="339933"/>
          </a:solidFill>
          <a:latin typeface="Calibri" panose="020F0502020204030204" pitchFamily="34" charset="0"/>
        </a:defRPr>
      </a:lvl3pPr>
      <a:lvl4pPr algn="ctr" rtl="0" eaLnBrk="0" fontAlgn="base" hangingPunct="0">
        <a:spcBef>
          <a:spcPct val="0"/>
        </a:spcBef>
        <a:spcAft>
          <a:spcPct val="0"/>
        </a:spcAft>
        <a:defRPr sz="3600">
          <a:solidFill>
            <a:srgbClr val="339933"/>
          </a:solidFill>
          <a:latin typeface="Calibri" panose="020F0502020204030204" pitchFamily="34" charset="0"/>
        </a:defRPr>
      </a:lvl4pPr>
      <a:lvl5pPr algn="ctr" rtl="0" eaLnBrk="0" fontAlgn="base" hangingPunct="0">
        <a:spcBef>
          <a:spcPct val="0"/>
        </a:spcBef>
        <a:spcAft>
          <a:spcPct val="0"/>
        </a:spcAft>
        <a:defRPr sz="3600">
          <a:solidFill>
            <a:srgbClr val="339933"/>
          </a:solidFill>
          <a:latin typeface="Calibri" panose="020F0502020204030204" pitchFamily="34" charset="0"/>
        </a:defRPr>
      </a:lvl5pPr>
      <a:lvl6pPr marL="457200" algn="ctr" rtl="0" fontAlgn="base">
        <a:spcBef>
          <a:spcPct val="0"/>
        </a:spcBef>
        <a:spcAft>
          <a:spcPct val="0"/>
        </a:spcAft>
        <a:defRPr sz="3600">
          <a:solidFill>
            <a:srgbClr val="339933"/>
          </a:solidFill>
          <a:latin typeface="Calibri" panose="020F0502020204030204" pitchFamily="34" charset="0"/>
        </a:defRPr>
      </a:lvl6pPr>
      <a:lvl7pPr marL="914400" algn="ctr" rtl="0" fontAlgn="base">
        <a:spcBef>
          <a:spcPct val="0"/>
        </a:spcBef>
        <a:spcAft>
          <a:spcPct val="0"/>
        </a:spcAft>
        <a:defRPr sz="3600">
          <a:solidFill>
            <a:srgbClr val="339933"/>
          </a:solidFill>
          <a:latin typeface="Calibri" panose="020F0502020204030204" pitchFamily="34" charset="0"/>
        </a:defRPr>
      </a:lvl7pPr>
      <a:lvl8pPr marL="1371600" algn="ctr" rtl="0" fontAlgn="base">
        <a:spcBef>
          <a:spcPct val="0"/>
        </a:spcBef>
        <a:spcAft>
          <a:spcPct val="0"/>
        </a:spcAft>
        <a:defRPr sz="3600">
          <a:solidFill>
            <a:srgbClr val="339933"/>
          </a:solidFill>
          <a:latin typeface="Calibri" panose="020F0502020204030204" pitchFamily="34" charset="0"/>
        </a:defRPr>
      </a:lvl8pPr>
      <a:lvl9pPr marL="1828800" algn="ctr" rtl="0" fontAlgn="base">
        <a:spcBef>
          <a:spcPct val="0"/>
        </a:spcBef>
        <a:spcAft>
          <a:spcPct val="0"/>
        </a:spcAft>
        <a:defRPr sz="3600">
          <a:solidFill>
            <a:srgbClr val="339933"/>
          </a:solidFill>
          <a:latin typeface="Calibri" panose="020F0502020204030204" pitchFamily="34" charset="0"/>
        </a:defRPr>
      </a:lvl9pPr>
    </p:titleStyle>
    <p:bodyStyle>
      <a:lvl1pPr marL="342900" indent="-342900" algn="l" rtl="0" eaLnBrk="0" fontAlgn="base" hangingPunct="0">
        <a:spcBef>
          <a:spcPct val="20000"/>
        </a:spcBef>
        <a:spcAft>
          <a:spcPct val="0"/>
        </a:spcAft>
        <a:buClr>
          <a:schemeClr val="tx2"/>
        </a:buClr>
        <a:buFont typeface="Arial" panose="020B0604020202020204"/>
        <a:buChar char="•"/>
        <a:defRPr sz="3200" kern="1200">
          <a:solidFill>
            <a:schemeClr val="accent5"/>
          </a:solidFill>
          <a:latin typeface="Arial" panose="020B0604020202020204"/>
          <a:ea typeface="+mn-ea"/>
          <a:cs typeface="Arial" panose="020B0604020202020204"/>
        </a:defRPr>
      </a:lvl1pPr>
      <a:lvl2pPr marL="742950" indent="-285750" algn="l" rtl="0" eaLnBrk="0" fontAlgn="base" hangingPunct="0">
        <a:spcBef>
          <a:spcPct val="20000"/>
        </a:spcBef>
        <a:spcAft>
          <a:spcPct val="0"/>
        </a:spcAft>
        <a:buClr>
          <a:schemeClr val="tx2"/>
        </a:buClr>
        <a:buFont typeface="Arial" panose="020B0604020202020204"/>
        <a:buChar char="•"/>
        <a:defRPr sz="2800" kern="1200">
          <a:solidFill>
            <a:schemeClr val="accent5"/>
          </a:solidFill>
          <a:latin typeface="Arial" panose="020B0604020202020204"/>
          <a:ea typeface="+mn-ea"/>
          <a:cs typeface="Arial" panose="020B0604020202020204"/>
        </a:defRPr>
      </a:lvl2pPr>
      <a:lvl3pPr marL="1143000" indent="-228600" algn="l" rtl="0" eaLnBrk="0" fontAlgn="base" hangingPunct="0">
        <a:spcBef>
          <a:spcPct val="20000"/>
        </a:spcBef>
        <a:spcAft>
          <a:spcPct val="0"/>
        </a:spcAft>
        <a:buClr>
          <a:schemeClr val="tx2"/>
        </a:buClr>
        <a:buFont typeface="Arial" panose="020B0604020202020204"/>
        <a:buChar char="•"/>
        <a:defRPr sz="2400" kern="1200">
          <a:solidFill>
            <a:schemeClr val="accent5"/>
          </a:solidFill>
          <a:latin typeface="Arial" panose="020B0604020202020204"/>
          <a:ea typeface="+mn-ea"/>
          <a:cs typeface="Arial" panose="020B0604020202020204"/>
        </a:defRPr>
      </a:lvl3pPr>
      <a:lvl4pPr marL="1600200" indent="-228600" algn="l" rtl="0" eaLnBrk="0" fontAlgn="base" hangingPunct="0">
        <a:spcBef>
          <a:spcPct val="20000"/>
        </a:spcBef>
        <a:spcAft>
          <a:spcPct val="0"/>
        </a:spcAft>
        <a:buClr>
          <a:schemeClr val="tx2"/>
        </a:buClr>
        <a:buFont typeface="Arial" panose="020B0604020202020204"/>
        <a:buChar char="•"/>
        <a:defRPr sz="2000" kern="1200">
          <a:solidFill>
            <a:schemeClr val="accent5"/>
          </a:solidFill>
          <a:latin typeface="Arial" panose="020B0604020202020204"/>
          <a:ea typeface="+mn-ea"/>
          <a:cs typeface="Arial" panose="020B0604020202020204"/>
        </a:defRPr>
      </a:lvl4pPr>
      <a:lvl5pPr marL="2057400" indent="-228600" algn="l" rtl="0" eaLnBrk="0" fontAlgn="base" hangingPunct="0">
        <a:spcBef>
          <a:spcPct val="20000"/>
        </a:spcBef>
        <a:spcAft>
          <a:spcPct val="0"/>
        </a:spcAft>
        <a:buClr>
          <a:schemeClr val="tx2"/>
        </a:buClr>
        <a:buFont typeface="Arial" panose="020B0604020202020204"/>
        <a:buChar char="•"/>
        <a:defRPr sz="2000" kern="1200">
          <a:solidFill>
            <a:schemeClr val="accent5"/>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1.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smtClean="0">
                <a:solidFill>
                  <a:srgbClr val="FFFFFF"/>
                </a:solidFill>
              </a:rPr>
              <a:t>CST2335</a:t>
            </a:r>
            <a:br>
              <a:rPr lang="en-US" dirty="0" smtClean="0">
                <a:solidFill>
                  <a:srgbClr val="FFFFFF"/>
                </a:solidFill>
              </a:rPr>
            </a:br>
            <a:r>
              <a:rPr lang="en-US" dirty="0" smtClean="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smtClean="0"/>
              <a:t>Week 2</a:t>
            </a:r>
            <a:endParaRPr lang="en-US" dirty="0"/>
          </a:p>
          <a:p>
            <a:r>
              <a:rPr lang="en-US" dirty="0" smtClean="0"/>
              <a:t>Layouts and Widgets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LinearLayout</a:t>
            </a:r>
            <a:endParaRPr lang="en-US" dirty="0"/>
          </a:p>
        </p:txBody>
      </p:sp>
      <p:sp>
        <p:nvSpPr>
          <p:cNvPr id="3" name="Content Placeholder 2"/>
          <p:cNvSpPr>
            <a:spLocks noGrp="1"/>
          </p:cNvSpPr>
          <p:nvPr>
            <p:ph idx="1"/>
          </p:nvPr>
        </p:nvSpPr>
        <p:spPr>
          <a:xfrm>
            <a:off x="251520" y="915566"/>
            <a:ext cx="8568952" cy="3438382"/>
          </a:xfrm>
        </p:spPr>
        <p:txBody>
          <a:bodyPr/>
          <a:lstStyle/>
          <a:p>
            <a:r>
              <a:rPr lang="en-US" sz="2400" dirty="0" smtClean="0">
                <a:solidFill>
                  <a:schemeClr val="tx1"/>
                </a:solidFill>
              </a:rPr>
              <a:t>A linear layout will arrange objects in the order they are declared. This is used for both horizontal and vertical directions, and use the </a:t>
            </a:r>
            <a:r>
              <a:rPr lang="en-US" sz="2400" dirty="0" err="1" smtClean="0">
                <a:solidFill>
                  <a:schemeClr val="tx1"/>
                </a:solidFill>
              </a:rPr>
              <a:t>android:orientation</a:t>
            </a:r>
            <a:r>
              <a:rPr lang="en-US" sz="2400" dirty="0">
                <a:solidFill>
                  <a:schemeClr val="tx1"/>
                </a:solidFill>
              </a:rPr>
              <a:t> </a:t>
            </a:r>
            <a:r>
              <a:rPr lang="en-US" sz="2400" dirty="0" smtClean="0">
                <a:solidFill>
                  <a:schemeClr val="tx1"/>
                </a:solidFill>
              </a:rPr>
              <a:t>parameter to tell the difference. It can be either “horizontal” or “vertical”</a:t>
            </a:r>
            <a:endParaRPr lang="en-US" sz="2400" dirty="0" smtClean="0">
              <a:solidFill>
                <a:schemeClr val="tx1"/>
              </a:solidFill>
            </a:endParaRPr>
          </a:p>
          <a:p>
            <a:r>
              <a:rPr lang="en-US" sz="2400" dirty="0" smtClean="0">
                <a:solidFill>
                  <a:schemeClr val="tx1"/>
                </a:solidFill>
              </a:rPr>
              <a:t>The &lt;</a:t>
            </a:r>
            <a:r>
              <a:rPr lang="en-US" sz="2400" dirty="0" err="1" smtClean="0">
                <a:solidFill>
                  <a:schemeClr val="tx1"/>
                </a:solidFill>
              </a:rPr>
              <a:t>LinearLayout</a:t>
            </a:r>
            <a:r>
              <a:rPr lang="en-US" sz="2400" dirty="0" smtClean="0">
                <a:solidFill>
                  <a:schemeClr val="tx1"/>
                </a:solidFill>
              </a:rPr>
              <a:t>&gt; tag requires the parameters:</a:t>
            </a:r>
            <a:endParaRPr lang="en-US" sz="2400" dirty="0" smtClean="0">
              <a:solidFill>
                <a:schemeClr val="tx1"/>
              </a:solidFill>
            </a:endParaRPr>
          </a:p>
          <a:p>
            <a:pPr marL="457200" lvl="1" indent="0">
              <a:buNone/>
            </a:pPr>
            <a:r>
              <a:rPr lang="en-US" sz="2000" b="1" dirty="0" err="1">
                <a:solidFill>
                  <a:schemeClr val="tx1"/>
                </a:solidFill>
              </a:rPr>
              <a:t>android:layout_width</a:t>
            </a:r>
            <a:r>
              <a:rPr lang="en-US" sz="2000" b="1" dirty="0">
                <a:solidFill>
                  <a:schemeClr val="tx1"/>
                </a:solidFill>
              </a:rPr>
              <a:t>="</a:t>
            </a:r>
            <a:r>
              <a:rPr lang="en-US" sz="2000" b="1" dirty="0" err="1">
                <a:solidFill>
                  <a:schemeClr val="tx1"/>
                </a:solidFill>
              </a:rPr>
              <a:t>match_parent</a:t>
            </a:r>
            <a:r>
              <a:rPr lang="en-US" sz="2000" b="1" dirty="0">
                <a:solidFill>
                  <a:schemeClr val="tx1"/>
                </a:solidFill>
              </a:rPr>
              <a:t>"</a:t>
            </a:r>
            <a:br>
              <a:rPr lang="en-US" sz="2000" b="1" dirty="0">
                <a:solidFill>
                  <a:schemeClr val="tx1"/>
                </a:solidFill>
              </a:rPr>
            </a:br>
            <a:r>
              <a:rPr lang="en-US" sz="2000" b="1" dirty="0" err="1">
                <a:solidFill>
                  <a:schemeClr val="tx1"/>
                </a:solidFill>
              </a:rPr>
              <a:t>android:layout_height</a:t>
            </a:r>
            <a:r>
              <a:rPr lang="en-US" sz="2000" b="1" dirty="0">
                <a:solidFill>
                  <a:schemeClr val="tx1"/>
                </a:solidFill>
              </a:rPr>
              <a:t>="</a:t>
            </a:r>
            <a:r>
              <a:rPr lang="en-US" sz="2000" b="1" dirty="0" err="1">
                <a:solidFill>
                  <a:schemeClr val="tx1"/>
                </a:solidFill>
              </a:rPr>
              <a:t>match_parent</a:t>
            </a:r>
            <a:r>
              <a:rPr lang="en-US" sz="2000" b="1" dirty="0">
                <a:solidFill>
                  <a:schemeClr val="tx1"/>
                </a:solidFill>
              </a:rPr>
              <a:t>"</a:t>
            </a:r>
            <a:br>
              <a:rPr lang="en-US" sz="2000" b="1" dirty="0">
                <a:solidFill>
                  <a:schemeClr val="tx1"/>
                </a:solidFill>
              </a:rPr>
            </a:br>
            <a:endParaRPr lang="en-US" sz="24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Layout</a:t>
            </a:r>
            <a:endParaRPr lang="en-US" dirty="0"/>
          </a:p>
        </p:txBody>
      </p:sp>
      <p:sp>
        <p:nvSpPr>
          <p:cNvPr id="3" name="Content Placeholder 2"/>
          <p:cNvSpPr>
            <a:spLocks noGrp="1"/>
          </p:cNvSpPr>
          <p:nvPr>
            <p:ph idx="1"/>
          </p:nvPr>
        </p:nvSpPr>
        <p:spPr>
          <a:xfrm>
            <a:off x="467545" y="987574"/>
            <a:ext cx="8208912" cy="3366374"/>
          </a:xfrm>
        </p:spPr>
        <p:txBody>
          <a:bodyPr/>
          <a:lstStyle/>
          <a:p>
            <a:r>
              <a:rPr lang="en-US" sz="2400" dirty="0" smtClean="0">
                <a:solidFill>
                  <a:schemeClr val="tx1"/>
                </a:solidFill>
              </a:rPr>
              <a:t>You can specify how objects will be laid out relative to each other:</a:t>
            </a:r>
            <a:endParaRPr lang="en-US" sz="2400" dirty="0" smtClean="0">
              <a:solidFill>
                <a:schemeClr val="tx1"/>
              </a:solidFill>
            </a:endParaRPr>
          </a:p>
          <a:p>
            <a:pPr lvl="1"/>
            <a:r>
              <a:rPr lang="en-US" sz="2000" b="1" dirty="0" err="1" smtClean="0">
                <a:solidFill>
                  <a:schemeClr val="tx1"/>
                </a:solidFill>
              </a:rPr>
              <a:t>android:layout_toRightOf</a:t>
            </a:r>
            <a:r>
              <a:rPr lang="en-US" sz="2000" b="1" dirty="0" smtClean="0">
                <a:solidFill>
                  <a:schemeClr val="tx1"/>
                </a:solidFill>
              </a:rPr>
              <a:t>=“@+id/</a:t>
            </a:r>
            <a:r>
              <a:rPr lang="en-US" sz="2000" b="1" dirty="0" err="1" smtClean="0">
                <a:solidFill>
                  <a:schemeClr val="tx1"/>
                </a:solidFill>
              </a:rPr>
              <a:t>myId</a:t>
            </a:r>
            <a:r>
              <a:rPr lang="en-US" sz="2000" b="1" dirty="0" smtClean="0">
                <a:solidFill>
                  <a:schemeClr val="tx1"/>
                </a:solidFill>
              </a:rPr>
              <a:t>”</a:t>
            </a:r>
            <a:endParaRPr lang="en-US" sz="2000" b="1" dirty="0" smtClean="0">
              <a:solidFill>
                <a:schemeClr val="tx1"/>
              </a:solidFill>
            </a:endParaRPr>
          </a:p>
          <a:p>
            <a:pPr lvl="1"/>
            <a:r>
              <a:rPr lang="en-US" sz="2000" b="1" dirty="0" err="1">
                <a:solidFill>
                  <a:schemeClr val="tx1"/>
                </a:solidFill>
              </a:rPr>
              <a:t>android:layout_toLeftOf</a:t>
            </a:r>
            <a:r>
              <a:rPr lang="en-US" sz="2000" b="1" dirty="0">
                <a:solidFill>
                  <a:schemeClr val="tx1"/>
                </a:solidFill>
              </a:rPr>
              <a:t>=“@+</a:t>
            </a:r>
            <a:r>
              <a:rPr lang="en-US" sz="2000" b="1" dirty="0" smtClean="0">
                <a:solidFill>
                  <a:schemeClr val="tx1"/>
                </a:solidFill>
              </a:rPr>
              <a:t>id/</a:t>
            </a:r>
            <a:r>
              <a:rPr lang="en-US" sz="2000" b="1" dirty="0" err="1" smtClean="0">
                <a:solidFill>
                  <a:schemeClr val="tx1"/>
                </a:solidFill>
              </a:rPr>
              <a:t>objectID</a:t>
            </a:r>
            <a:r>
              <a:rPr lang="en-US" sz="2000" b="1" dirty="0" smtClean="0">
                <a:solidFill>
                  <a:schemeClr val="tx1"/>
                </a:solidFill>
              </a:rPr>
              <a:t>”</a:t>
            </a:r>
            <a:endParaRPr lang="en-US" sz="2000" b="1" dirty="0" smtClean="0">
              <a:solidFill>
                <a:schemeClr val="tx1"/>
              </a:solidFill>
            </a:endParaRPr>
          </a:p>
          <a:p>
            <a:pPr lvl="1"/>
            <a:r>
              <a:rPr lang="en-US" sz="2000" b="1" dirty="0" err="1" smtClean="0">
                <a:solidFill>
                  <a:schemeClr val="tx1"/>
                </a:solidFill>
              </a:rPr>
              <a:t>android:layout_below</a:t>
            </a:r>
            <a:r>
              <a:rPr lang="en-US" sz="2000" b="1" dirty="0">
                <a:solidFill>
                  <a:schemeClr val="tx1"/>
                </a:solidFill>
              </a:rPr>
              <a:t>=“@+</a:t>
            </a:r>
            <a:r>
              <a:rPr lang="en-US" sz="2000" b="1" dirty="0" smtClean="0">
                <a:solidFill>
                  <a:schemeClr val="tx1"/>
                </a:solidFill>
              </a:rPr>
              <a:t>id/</a:t>
            </a:r>
            <a:r>
              <a:rPr lang="en-US" sz="2000" b="1" dirty="0" err="1" smtClean="0">
                <a:solidFill>
                  <a:schemeClr val="tx1"/>
                </a:solidFill>
              </a:rPr>
              <a:t>anotherID</a:t>
            </a:r>
            <a:r>
              <a:rPr lang="en-US" sz="2000" b="1" dirty="0" smtClean="0">
                <a:solidFill>
                  <a:schemeClr val="tx1"/>
                </a:solidFill>
              </a:rPr>
              <a:t>”</a:t>
            </a:r>
            <a:endParaRPr lang="en-US" sz="2000" b="1" dirty="0" smtClean="0">
              <a:solidFill>
                <a:schemeClr val="tx1"/>
              </a:solidFill>
            </a:endParaRPr>
          </a:p>
          <a:p>
            <a:pPr lvl="1"/>
            <a:r>
              <a:rPr lang="en-US" sz="2000" b="1" dirty="0" err="1" smtClean="0">
                <a:solidFill>
                  <a:schemeClr val="tx1"/>
                </a:solidFill>
              </a:rPr>
              <a:t>android:layout_above</a:t>
            </a:r>
            <a:r>
              <a:rPr lang="en-US" sz="2000" b="1" dirty="0" smtClean="0">
                <a:solidFill>
                  <a:schemeClr val="tx1"/>
                </a:solidFill>
              </a:rPr>
              <a:t>=“@+id/objectID2”</a:t>
            </a:r>
            <a:endParaRPr lang="en-US"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GridLayout</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err="1" smtClean="0">
                <a:solidFill>
                  <a:schemeClr val="tx1"/>
                </a:solidFill>
              </a:rPr>
              <a:t>android:row_count</a:t>
            </a:r>
            <a:r>
              <a:rPr lang="en-US" sz="2400" dirty="0" smtClean="0">
                <a:solidFill>
                  <a:schemeClr val="tx1"/>
                </a:solidFill>
              </a:rPr>
              <a:t>=“5” //this will create 5 rows</a:t>
            </a:r>
            <a:endParaRPr lang="en-US" sz="2400" dirty="0" smtClean="0">
              <a:solidFill>
                <a:schemeClr val="tx1"/>
              </a:solidFill>
            </a:endParaRPr>
          </a:p>
          <a:p>
            <a:r>
              <a:rPr lang="en-US" sz="2400" dirty="0" err="1">
                <a:solidFill>
                  <a:schemeClr val="tx1"/>
                </a:solidFill>
              </a:rPr>
              <a:t>a</a:t>
            </a:r>
            <a:r>
              <a:rPr lang="en-US" sz="2400" dirty="0" err="1" smtClean="0">
                <a:solidFill>
                  <a:schemeClr val="tx1"/>
                </a:solidFill>
              </a:rPr>
              <a:t>ndroid:column_count</a:t>
            </a:r>
            <a:r>
              <a:rPr lang="en-US" sz="2400" dirty="0" smtClean="0">
                <a:solidFill>
                  <a:schemeClr val="tx1"/>
                </a:solidFill>
              </a:rPr>
              <a:t>=”3” // this will create 3 columns</a:t>
            </a:r>
            <a:endParaRPr lang="en-US" sz="2400" dirty="0" smtClean="0">
              <a:solidFill>
                <a:schemeClr val="tx1"/>
              </a:solidFill>
            </a:endParaRPr>
          </a:p>
          <a:p>
            <a:r>
              <a:rPr lang="en-US" sz="2400" dirty="0" smtClean="0">
                <a:solidFill>
                  <a:schemeClr val="tx1"/>
                </a:solidFill>
              </a:rPr>
              <a:t>Between the &lt;</a:t>
            </a:r>
            <a:r>
              <a:rPr lang="en-US" sz="2400" dirty="0" err="1" smtClean="0">
                <a:solidFill>
                  <a:schemeClr val="tx1"/>
                </a:solidFill>
              </a:rPr>
              <a:t>GridLayout</a:t>
            </a:r>
            <a:r>
              <a:rPr lang="en-US" sz="2400" dirty="0" smtClean="0">
                <a:solidFill>
                  <a:schemeClr val="tx1"/>
                </a:solidFill>
              </a:rPr>
              <a:t>&gt; open and close tags, just list the objects and they will be laid out in order of declaration.</a:t>
            </a:r>
            <a:endParaRPr lang="en-US" sz="2400" dirty="0" smtClean="0">
              <a:solidFill>
                <a:schemeClr val="tx1"/>
              </a:solidFill>
            </a:endParaRPr>
          </a:p>
          <a:p>
            <a:r>
              <a:rPr lang="en-US" sz="2400" dirty="0" smtClean="0">
                <a:solidFill>
                  <a:schemeClr val="tx1"/>
                </a:solidFill>
              </a:rPr>
              <a:t>You can also specify the row and column directly:</a:t>
            </a:r>
            <a:endParaRPr lang="en-US" sz="2400" dirty="0" smtClean="0">
              <a:solidFill>
                <a:schemeClr val="tx1"/>
              </a:solidFill>
            </a:endParaRPr>
          </a:p>
          <a:p>
            <a:pPr marL="0" indent="0">
              <a:buNone/>
            </a:pPr>
            <a:r>
              <a:rPr lang="en-US" sz="2400" dirty="0" smtClean="0">
                <a:solidFill>
                  <a:schemeClr val="tx1"/>
                </a:solidFill>
              </a:rPr>
              <a:t> 	</a:t>
            </a:r>
            <a:r>
              <a:rPr lang="en-US" sz="2400" dirty="0" err="1" smtClean="0">
                <a:solidFill>
                  <a:schemeClr val="tx1"/>
                </a:solidFill>
              </a:rPr>
              <a:t>android:layout_column</a:t>
            </a:r>
            <a:r>
              <a:rPr lang="en-US" sz="2400" dirty="0">
                <a:solidFill>
                  <a:schemeClr val="tx1"/>
                </a:solidFill>
              </a:rPr>
              <a:t>="</a:t>
            </a:r>
            <a:r>
              <a:rPr lang="en-US" sz="2400" dirty="0" smtClean="0">
                <a:solidFill>
                  <a:schemeClr val="tx1"/>
                </a:solidFill>
              </a:rPr>
              <a:t>0</a:t>
            </a:r>
            <a:r>
              <a:rPr lang="en-US" sz="2400" dirty="0">
                <a:solidFill>
                  <a:schemeClr val="tx1"/>
                </a:solidFill>
              </a:rPr>
              <a:t>" </a:t>
            </a:r>
            <a:endParaRPr lang="en-US" sz="2400" dirty="0" smtClean="0">
              <a:solidFill>
                <a:schemeClr val="tx1"/>
              </a:solidFill>
            </a:endParaRPr>
          </a:p>
          <a:p>
            <a:pPr marL="0" indent="0">
              <a:buNone/>
            </a:pPr>
            <a:r>
              <a:rPr lang="en-US" sz="2400" dirty="0" smtClean="0">
                <a:solidFill>
                  <a:schemeClr val="tx1"/>
                </a:solidFill>
              </a:rPr>
              <a:t> 	</a:t>
            </a:r>
            <a:r>
              <a:rPr lang="en-US" sz="2400" dirty="0" err="1" smtClean="0">
                <a:solidFill>
                  <a:schemeClr val="tx1"/>
                </a:solidFill>
              </a:rPr>
              <a:t>android:layout_row</a:t>
            </a:r>
            <a:r>
              <a:rPr lang="en-US" sz="2400" dirty="0" smtClean="0">
                <a:solidFill>
                  <a:schemeClr val="tx1"/>
                </a:solidFill>
              </a:rPr>
              <a:t>="</a:t>
            </a:r>
            <a:r>
              <a:rPr lang="en-US" sz="2400" dirty="0">
                <a:solidFill>
                  <a:schemeClr val="tx1"/>
                </a:solidFill>
              </a:rPr>
              <a:t>0"</a:t>
            </a:r>
            <a:endParaRPr lang="en-US" sz="2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a:xfrm>
            <a:off x="323528" y="987574"/>
            <a:ext cx="8568952" cy="3366374"/>
          </a:xfrm>
        </p:spPr>
        <p:txBody>
          <a:bodyPr/>
          <a:lstStyle/>
          <a:p>
            <a:r>
              <a:rPr lang="en-US" sz="2400" dirty="0" smtClean="0">
                <a:solidFill>
                  <a:schemeClr val="tx1"/>
                </a:solidFill>
              </a:rPr>
              <a:t>Layouts position views. Looking at the Design view in </a:t>
            </a:r>
            <a:r>
              <a:rPr lang="en-US" sz="2400" dirty="0" err="1" smtClean="0">
                <a:solidFill>
                  <a:schemeClr val="tx1"/>
                </a:solidFill>
              </a:rPr>
              <a:t>AndroidStudio</a:t>
            </a:r>
            <a:r>
              <a:rPr lang="en-US" sz="2400" dirty="0" smtClean="0">
                <a:solidFill>
                  <a:schemeClr val="tx1"/>
                </a:solidFill>
              </a:rPr>
              <a:t>, you can see Button, </a:t>
            </a:r>
            <a:r>
              <a:rPr lang="en-US" sz="2400" dirty="0" err="1" smtClean="0">
                <a:solidFill>
                  <a:schemeClr val="tx1"/>
                </a:solidFill>
              </a:rPr>
              <a:t>RadioButton</a:t>
            </a:r>
            <a:r>
              <a:rPr lang="en-US" sz="2400" dirty="0" smtClean="0">
                <a:solidFill>
                  <a:schemeClr val="tx1"/>
                </a:solidFill>
              </a:rPr>
              <a:t>, </a:t>
            </a:r>
            <a:r>
              <a:rPr lang="en-US" sz="2400" dirty="0" err="1" smtClean="0">
                <a:solidFill>
                  <a:schemeClr val="tx1"/>
                </a:solidFill>
              </a:rPr>
              <a:t>CheckBox</a:t>
            </a:r>
            <a:r>
              <a:rPr lang="en-US" sz="2400" dirty="0" smtClean="0">
                <a:solidFill>
                  <a:schemeClr val="tx1"/>
                </a:solidFill>
              </a:rPr>
              <a:t>, Switch, </a:t>
            </a:r>
            <a:r>
              <a:rPr lang="en-US" sz="2400" dirty="0" err="1" smtClean="0">
                <a:solidFill>
                  <a:schemeClr val="tx1"/>
                </a:solidFill>
              </a:rPr>
              <a:t>ToggleButton</a:t>
            </a:r>
            <a:r>
              <a:rPr lang="en-US" sz="2400" dirty="0" smtClean="0">
                <a:solidFill>
                  <a:schemeClr val="tx1"/>
                </a:solidFill>
              </a:rPr>
              <a:t>, </a:t>
            </a:r>
            <a:r>
              <a:rPr lang="en-US" sz="2400" dirty="0" err="1" smtClean="0">
                <a:solidFill>
                  <a:schemeClr val="tx1"/>
                </a:solidFill>
              </a:rPr>
              <a:t>ProgressBar</a:t>
            </a:r>
            <a:r>
              <a:rPr lang="en-US" sz="2400" dirty="0" smtClean="0">
                <a:solidFill>
                  <a:schemeClr val="tx1"/>
                </a:solidFill>
              </a:rPr>
              <a:t>, many types of text fields.</a:t>
            </a:r>
            <a:endParaRPr lang="en-US" sz="2400" dirty="0" smtClean="0">
              <a:solidFill>
                <a:schemeClr val="tx1"/>
              </a:solidFill>
            </a:endParaRPr>
          </a:p>
          <a:p>
            <a:r>
              <a:rPr lang="en-US" sz="2400" dirty="0" smtClean="0">
                <a:solidFill>
                  <a:schemeClr val="tx1"/>
                </a:solidFill>
              </a:rPr>
              <a:t>Declare views in XML and set their properties (font, color, enabled, editable). For any Text views, the </a:t>
            </a:r>
            <a:r>
              <a:rPr lang="en-US" sz="2400" dirty="0" err="1" smtClean="0">
                <a:solidFill>
                  <a:schemeClr val="tx1"/>
                </a:solidFill>
              </a:rPr>
              <a:t>InputType</a:t>
            </a:r>
            <a:r>
              <a:rPr lang="en-US" sz="2400" dirty="0" smtClean="0">
                <a:solidFill>
                  <a:schemeClr val="tx1"/>
                </a:solidFill>
              </a:rPr>
              <a:t> parameter sets what keyboard type will be displayed if you want to enter text, numbers, email addresses, </a:t>
            </a:r>
            <a:r>
              <a:rPr lang="en-US" sz="2400" dirty="0" err="1" smtClean="0">
                <a:solidFill>
                  <a:schemeClr val="tx1"/>
                </a:solidFill>
              </a:rPr>
              <a:t>urls</a:t>
            </a:r>
            <a:r>
              <a:rPr lang="en-US" sz="2400" dirty="0" smtClean="0">
                <a:solidFill>
                  <a:schemeClr val="tx1"/>
                </a:solidFill>
              </a:rPr>
              <a:t>, etc. You can limit what the user can enter.</a:t>
            </a:r>
            <a:endParaRPr lang="en-US"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application</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A Java activity always starts with the </a:t>
            </a:r>
            <a:r>
              <a:rPr lang="en-US" sz="2400" dirty="0" err="1" smtClean="0">
                <a:solidFill>
                  <a:schemeClr val="tx1"/>
                </a:solidFill>
              </a:rPr>
              <a:t>onCreate</a:t>
            </a:r>
            <a:r>
              <a:rPr lang="en-US" sz="2400" dirty="0" smtClean="0">
                <a:solidFill>
                  <a:schemeClr val="tx1"/>
                </a:solidFill>
              </a:rPr>
              <a:t> function.</a:t>
            </a:r>
            <a:endParaRPr lang="en-US" sz="2400" dirty="0" smtClean="0">
              <a:solidFill>
                <a:schemeClr val="tx1"/>
              </a:solidFill>
            </a:endParaRPr>
          </a:p>
          <a:p>
            <a:r>
              <a:rPr lang="en-US" sz="2400" dirty="0" smtClean="0">
                <a:solidFill>
                  <a:schemeClr val="tx1"/>
                </a:solidFill>
              </a:rPr>
              <a:t>The </a:t>
            </a:r>
            <a:r>
              <a:rPr lang="en-US" sz="2400" dirty="0" err="1" smtClean="0">
                <a:solidFill>
                  <a:schemeClr val="tx1"/>
                </a:solidFill>
              </a:rPr>
              <a:t>setContentView</a:t>
            </a:r>
            <a:r>
              <a:rPr lang="en-US" sz="2400" dirty="0" smtClean="0">
                <a:solidFill>
                  <a:schemeClr val="tx1"/>
                </a:solidFill>
              </a:rPr>
              <a:t>( </a:t>
            </a:r>
            <a:r>
              <a:rPr lang="en-US" sz="2400" dirty="0" err="1" smtClean="0">
                <a:solidFill>
                  <a:schemeClr val="tx1"/>
                </a:solidFill>
              </a:rPr>
              <a:t>int</a:t>
            </a:r>
            <a:r>
              <a:rPr lang="en-US" sz="2400" dirty="0" smtClean="0">
                <a:solidFill>
                  <a:schemeClr val="tx1"/>
                </a:solidFill>
              </a:rPr>
              <a:t> id) tells android to load the XML layout file as the display. It will create all of the buttons, </a:t>
            </a:r>
            <a:r>
              <a:rPr lang="en-US" sz="2400" dirty="0" err="1" smtClean="0">
                <a:solidFill>
                  <a:schemeClr val="tx1"/>
                </a:solidFill>
              </a:rPr>
              <a:t>textEdits</a:t>
            </a:r>
            <a:r>
              <a:rPr lang="en-US" sz="2400" dirty="0" smtClean="0">
                <a:solidFill>
                  <a:schemeClr val="tx1"/>
                </a:solidFill>
              </a:rPr>
              <a:t>, </a:t>
            </a:r>
            <a:r>
              <a:rPr lang="en-US" sz="2400" dirty="0" err="1" smtClean="0">
                <a:solidFill>
                  <a:schemeClr val="tx1"/>
                </a:solidFill>
              </a:rPr>
              <a:t>etc</a:t>
            </a:r>
            <a:r>
              <a:rPr lang="en-US" sz="2400" dirty="0" smtClean="0">
                <a:solidFill>
                  <a:schemeClr val="tx1"/>
                </a:solidFill>
              </a:rPr>
              <a:t> that are in your XML file. After the objects have been created, you can call </a:t>
            </a:r>
            <a:r>
              <a:rPr lang="en-US" sz="2400" dirty="0" err="1" smtClean="0">
                <a:solidFill>
                  <a:schemeClr val="tx1"/>
                </a:solidFill>
              </a:rPr>
              <a:t>findViewById</a:t>
            </a:r>
            <a:r>
              <a:rPr lang="en-US" sz="2400" dirty="0" smtClean="0">
                <a:solidFill>
                  <a:schemeClr val="tx1"/>
                </a:solidFill>
              </a:rPr>
              <a:t>() to return a reference to the object you want. </a:t>
            </a:r>
            <a:endParaRPr lang="en-US" sz="2400" dirty="0" smtClean="0">
              <a:solidFill>
                <a:schemeClr val="tx1"/>
              </a:solidFill>
            </a:endParaRPr>
          </a:p>
          <a:p>
            <a:r>
              <a:rPr lang="en-US" sz="2400" dirty="0" smtClean="0">
                <a:solidFill>
                  <a:schemeClr val="tx1"/>
                </a:solidFill>
              </a:rPr>
              <a:t>The objects are all returned as View, so you have to downcast them to the proper object:</a:t>
            </a:r>
            <a:endParaRPr lang="en-US" sz="2400" dirty="0" smtClean="0">
              <a:solidFill>
                <a:schemeClr val="tx1"/>
              </a:solidFill>
            </a:endParaRPr>
          </a:p>
          <a:p>
            <a:pPr marL="0" indent="0" algn="ctr">
              <a:buNone/>
            </a:pPr>
            <a:r>
              <a:rPr lang="en-US" sz="2400" i="1" dirty="0" smtClean="0">
                <a:solidFill>
                  <a:schemeClr val="tx1"/>
                </a:solidFill>
              </a:rPr>
              <a:t>Button </a:t>
            </a:r>
            <a:r>
              <a:rPr lang="en-US" sz="2400" i="1" dirty="0" err="1" smtClean="0">
                <a:solidFill>
                  <a:schemeClr val="tx1"/>
                </a:solidFill>
              </a:rPr>
              <a:t>myButton</a:t>
            </a:r>
            <a:r>
              <a:rPr lang="en-US" sz="2400" i="1" dirty="0" smtClean="0">
                <a:solidFill>
                  <a:schemeClr val="tx1"/>
                </a:solidFill>
              </a:rPr>
              <a:t> = (Button)</a:t>
            </a:r>
            <a:r>
              <a:rPr lang="en-US" sz="2400" i="1" dirty="0" err="1" smtClean="0">
                <a:solidFill>
                  <a:schemeClr val="tx1"/>
                </a:solidFill>
              </a:rPr>
              <a:t>findViewById</a:t>
            </a:r>
            <a:r>
              <a:rPr lang="en-US" sz="2400" i="1" dirty="0" smtClean="0">
                <a:solidFill>
                  <a:schemeClr val="tx1"/>
                </a:solidFill>
              </a:rPr>
              <a:t>(</a:t>
            </a:r>
            <a:r>
              <a:rPr lang="en-US" sz="2400" i="1" dirty="0" err="1" smtClean="0">
                <a:solidFill>
                  <a:schemeClr val="tx1"/>
                </a:solidFill>
              </a:rPr>
              <a:t>R.id.myButton</a:t>
            </a:r>
            <a:r>
              <a:rPr lang="en-US" sz="2400" i="1" dirty="0" smtClean="0">
                <a:solidFill>
                  <a:schemeClr val="tx1"/>
                </a:solidFill>
              </a:rPr>
              <a:t>); </a:t>
            </a:r>
            <a:endParaRPr lang="en-US" i="1"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activity</a:t>
            </a:r>
            <a:endParaRPr lang="en-US" dirty="0"/>
          </a:p>
        </p:txBody>
      </p:sp>
      <p:sp>
        <p:nvSpPr>
          <p:cNvPr id="3" name="Content Placeholder 2"/>
          <p:cNvSpPr>
            <a:spLocks noGrp="1"/>
          </p:cNvSpPr>
          <p:nvPr>
            <p:ph idx="1"/>
          </p:nvPr>
        </p:nvSpPr>
        <p:spPr>
          <a:xfrm>
            <a:off x="323528" y="915566"/>
            <a:ext cx="8496944" cy="3438382"/>
          </a:xfrm>
        </p:spPr>
        <p:txBody>
          <a:bodyPr/>
          <a:lstStyle/>
          <a:p>
            <a:r>
              <a:rPr lang="en-US" sz="2400" dirty="0" smtClean="0">
                <a:solidFill>
                  <a:schemeClr val="tx1"/>
                </a:solidFill>
              </a:rPr>
              <a:t>Once you have a reference to your object, you can add event handlers:</a:t>
            </a:r>
            <a:endParaRPr lang="en-US" sz="2400" dirty="0" smtClean="0">
              <a:solidFill>
                <a:schemeClr val="tx1"/>
              </a:solidFill>
            </a:endParaRPr>
          </a:p>
          <a:p>
            <a:pPr marL="0" indent="0" algn="ctr">
              <a:buNone/>
            </a:pPr>
            <a:r>
              <a:rPr lang="en-US" sz="2400" i="1" dirty="0" err="1" smtClean="0">
                <a:solidFill>
                  <a:schemeClr val="tx1"/>
                </a:solidFill>
              </a:rPr>
              <a:t>myButton.setOnClickListener</a:t>
            </a:r>
            <a:r>
              <a:rPr lang="en-US" sz="2400" i="1" dirty="0" smtClean="0">
                <a:solidFill>
                  <a:schemeClr val="tx1"/>
                </a:solidFill>
              </a:rPr>
              <a:t>( new </a:t>
            </a:r>
            <a:r>
              <a:rPr lang="en-US" sz="2400" i="1" dirty="0" err="1" smtClean="0">
                <a:solidFill>
                  <a:schemeClr val="tx1"/>
                </a:solidFill>
              </a:rPr>
              <a:t>OnClickListener</a:t>
            </a:r>
            <a:r>
              <a:rPr lang="en-US" sz="2400" i="1" dirty="0" smtClean="0">
                <a:solidFill>
                  <a:schemeClr val="tx1"/>
                </a:solidFill>
              </a:rPr>
              <a:t>() {  });</a:t>
            </a:r>
            <a:endParaRPr lang="en-US" sz="2400" i="1" dirty="0" smtClean="0">
              <a:solidFill>
                <a:schemeClr val="tx1"/>
              </a:solidFill>
            </a:endParaRPr>
          </a:p>
          <a:p>
            <a:pPr marL="0" indent="0" algn="ctr">
              <a:buNone/>
            </a:pPr>
            <a:endParaRPr lang="en-US" sz="2400" i="1" dirty="0" smtClean="0">
              <a:solidFill>
                <a:schemeClr val="tx1"/>
              </a:solidFill>
            </a:endParaRPr>
          </a:p>
          <a:p>
            <a:pPr marL="0" indent="0" algn="ctr">
              <a:buNone/>
            </a:pPr>
            <a:r>
              <a:rPr lang="en-US" sz="2400" i="1" dirty="0" err="1" smtClean="0">
                <a:solidFill>
                  <a:schemeClr val="tx1"/>
                </a:solidFill>
              </a:rPr>
              <a:t>EditText</a:t>
            </a:r>
            <a:r>
              <a:rPr lang="en-US" sz="2400" i="1" dirty="0" smtClean="0">
                <a:solidFill>
                  <a:schemeClr val="tx1"/>
                </a:solidFill>
              </a:rPr>
              <a:t> </a:t>
            </a:r>
            <a:r>
              <a:rPr lang="en-US" sz="2400" i="1" dirty="0" err="1" smtClean="0">
                <a:solidFill>
                  <a:schemeClr val="tx1"/>
                </a:solidFill>
              </a:rPr>
              <a:t>textBox</a:t>
            </a:r>
            <a:r>
              <a:rPr lang="en-US" sz="2400" i="1" dirty="0" smtClean="0">
                <a:solidFill>
                  <a:schemeClr val="tx1"/>
                </a:solidFill>
              </a:rPr>
              <a:t> = (</a:t>
            </a:r>
            <a:r>
              <a:rPr lang="en-US" sz="2400" i="1" dirty="0" err="1" smtClean="0">
                <a:solidFill>
                  <a:schemeClr val="tx1"/>
                </a:solidFill>
              </a:rPr>
              <a:t>EditText</a:t>
            </a:r>
            <a:r>
              <a:rPr lang="en-US" sz="2400" i="1" dirty="0" smtClean="0">
                <a:solidFill>
                  <a:schemeClr val="tx1"/>
                </a:solidFill>
              </a:rPr>
              <a:t>)</a:t>
            </a:r>
            <a:r>
              <a:rPr lang="en-US" sz="2400" i="1" dirty="0" err="1" smtClean="0">
                <a:solidFill>
                  <a:schemeClr val="tx1"/>
                </a:solidFill>
              </a:rPr>
              <a:t>findViewById</a:t>
            </a:r>
            <a:r>
              <a:rPr lang="en-US" sz="2400" i="1" dirty="0" smtClean="0">
                <a:solidFill>
                  <a:schemeClr val="tx1"/>
                </a:solidFill>
              </a:rPr>
              <a:t>(</a:t>
            </a:r>
            <a:r>
              <a:rPr lang="en-US" sz="2400" i="1" dirty="0" err="1" smtClean="0">
                <a:solidFill>
                  <a:schemeClr val="tx1"/>
                </a:solidFill>
              </a:rPr>
              <a:t>R.id.editBox</a:t>
            </a:r>
            <a:r>
              <a:rPr lang="en-US" sz="2400" i="1" dirty="0" smtClean="0">
                <a:solidFill>
                  <a:schemeClr val="tx1"/>
                </a:solidFill>
              </a:rPr>
              <a:t>);</a:t>
            </a:r>
            <a:endParaRPr lang="en-US" sz="2400" i="1" dirty="0" smtClean="0">
              <a:solidFill>
                <a:schemeClr val="tx1"/>
              </a:solidFill>
            </a:endParaRPr>
          </a:p>
          <a:p>
            <a:pPr marL="0" indent="0" algn="ctr">
              <a:buNone/>
            </a:pPr>
            <a:endParaRPr lang="en-US" sz="2400" i="1" dirty="0" smtClean="0">
              <a:solidFill>
                <a:schemeClr val="tx1"/>
              </a:solidFill>
            </a:endParaRPr>
          </a:p>
          <a:p>
            <a:pPr marL="0" indent="0" algn="ctr">
              <a:buNone/>
            </a:pPr>
            <a:r>
              <a:rPr lang="en-US" sz="2400" i="1" dirty="0" err="1" smtClean="0">
                <a:solidFill>
                  <a:schemeClr val="tx1"/>
                </a:solidFill>
              </a:rPr>
              <a:t>textBox.setOnKeyListener</a:t>
            </a:r>
            <a:r>
              <a:rPr lang="en-US" sz="2400" i="1" dirty="0" smtClean="0">
                <a:solidFill>
                  <a:schemeClr val="tx1"/>
                </a:solidFill>
              </a:rPr>
              <a:t>( new </a:t>
            </a:r>
            <a:r>
              <a:rPr lang="en-US" sz="2400" i="1" dirty="0" err="1" smtClean="0">
                <a:solidFill>
                  <a:schemeClr val="tx1"/>
                </a:solidFill>
              </a:rPr>
              <a:t>OnKeyListener</a:t>
            </a:r>
            <a:r>
              <a:rPr lang="en-US" sz="2400" i="1" dirty="0" smtClean="0">
                <a:solidFill>
                  <a:schemeClr val="tx1"/>
                </a:solidFill>
              </a:rPr>
              <a:t>() {  } );</a:t>
            </a:r>
            <a:endParaRPr lang="en-US" sz="2400" i="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30" y="123478"/>
            <a:ext cx="8208912" cy="896318"/>
          </a:xfrm>
        </p:spPr>
        <p:txBody>
          <a:bodyPr/>
          <a:lstStyle/>
          <a:p>
            <a:r>
              <a:rPr lang="en-US" dirty="0" smtClean="0"/>
              <a:t>XML and Java</a:t>
            </a:r>
            <a:endParaRPr lang="en-US" dirty="0"/>
          </a:p>
        </p:txBody>
      </p:sp>
      <p:sp>
        <p:nvSpPr>
          <p:cNvPr id="3" name="Content Placeholder 2"/>
          <p:cNvSpPr>
            <a:spLocks noGrp="1"/>
          </p:cNvSpPr>
          <p:nvPr>
            <p:ph idx="1"/>
          </p:nvPr>
        </p:nvSpPr>
        <p:spPr>
          <a:xfrm>
            <a:off x="539551" y="915566"/>
            <a:ext cx="5184577" cy="3438382"/>
          </a:xfrm>
        </p:spPr>
        <p:txBody>
          <a:bodyPr/>
          <a:lstStyle/>
          <a:p>
            <a:r>
              <a:rPr lang="en-US" sz="2400" dirty="0" smtClean="0">
                <a:solidFill>
                  <a:schemeClr val="tx1"/>
                </a:solidFill>
              </a:rPr>
              <a:t>The XML defines how your layout looks (View), the Java portion defines your </a:t>
            </a:r>
            <a:r>
              <a:rPr lang="en-US" sz="2400" dirty="0" err="1" smtClean="0">
                <a:solidFill>
                  <a:schemeClr val="tx1"/>
                </a:solidFill>
              </a:rPr>
              <a:t>behaviour</a:t>
            </a:r>
            <a:r>
              <a:rPr lang="en-US" sz="2400" dirty="0" smtClean="0">
                <a:solidFill>
                  <a:schemeClr val="tx1"/>
                </a:solidFill>
              </a:rPr>
              <a:t> (Model).</a:t>
            </a:r>
            <a:endParaRPr lang="en-US" sz="2400" dirty="0" smtClean="0">
              <a:solidFill>
                <a:schemeClr val="tx1"/>
              </a:solidFill>
            </a:endParaRPr>
          </a:p>
          <a:p>
            <a:r>
              <a:rPr lang="en-US" sz="2400" dirty="0" smtClean="0">
                <a:solidFill>
                  <a:schemeClr val="tx1"/>
                </a:solidFill>
              </a:rPr>
              <a:t>Your XML layout can have nested layouts (Layouts inside layouts).</a:t>
            </a:r>
            <a:endParaRPr lang="en-US" sz="2400" dirty="0" smtClean="0">
              <a:solidFill>
                <a:schemeClr val="tx1"/>
              </a:solidFill>
            </a:endParaRPr>
          </a:p>
          <a:p>
            <a:r>
              <a:rPr lang="en-US" sz="2400" dirty="0" smtClean="0">
                <a:solidFill>
                  <a:schemeClr val="tx1"/>
                </a:solidFill>
              </a:rPr>
              <a:t>The </a:t>
            </a:r>
            <a:r>
              <a:rPr lang="en-US" sz="2400" dirty="0" err="1" smtClean="0">
                <a:solidFill>
                  <a:schemeClr val="tx1"/>
                </a:solidFill>
              </a:rPr>
              <a:t>AndroidStudio</a:t>
            </a:r>
            <a:r>
              <a:rPr lang="en-US" sz="2400" dirty="0" smtClean="0">
                <a:solidFill>
                  <a:schemeClr val="tx1"/>
                </a:solidFill>
              </a:rPr>
              <a:t> graphical designer lets you position items graphically, or logically in the Component tree.</a:t>
            </a:r>
            <a:endParaRPr lang="en-US" sz="2400" dirty="0" smtClean="0">
              <a:solidFill>
                <a:schemeClr val="tx1"/>
              </a:solidFill>
            </a:endParaRPr>
          </a:p>
        </p:txBody>
      </p:sp>
      <p:pic>
        <p:nvPicPr>
          <p:cNvPr id="4" name="Picture 3"/>
          <p:cNvPicPr>
            <a:picLocks noChangeAspect="1"/>
          </p:cNvPicPr>
          <p:nvPr/>
        </p:nvPicPr>
        <p:blipFill>
          <a:blip r:embed="rId1"/>
          <a:stretch>
            <a:fillRect/>
          </a:stretch>
        </p:blipFill>
        <p:spPr>
          <a:xfrm>
            <a:off x="6191355" y="2446542"/>
            <a:ext cx="2770485" cy="1907406"/>
          </a:xfrm>
          <a:prstGeom prst="rect">
            <a:avLst/>
          </a:prstGeom>
        </p:spPr>
      </p:pic>
      <p:pic>
        <p:nvPicPr>
          <p:cNvPr id="5" name="Picture 4"/>
          <p:cNvPicPr>
            <a:picLocks noChangeAspect="1"/>
          </p:cNvPicPr>
          <p:nvPr/>
        </p:nvPicPr>
        <p:blipFill>
          <a:blip r:embed="rId2"/>
          <a:stretch>
            <a:fillRect/>
          </a:stretch>
        </p:blipFill>
        <p:spPr>
          <a:xfrm>
            <a:off x="6166632" y="195486"/>
            <a:ext cx="2788062" cy="20237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Crashes</a:t>
            </a:r>
            <a:endParaRPr lang="en-US" dirty="0"/>
          </a:p>
        </p:txBody>
      </p:sp>
      <p:sp>
        <p:nvSpPr>
          <p:cNvPr id="3" name="Content Placeholder 2"/>
          <p:cNvSpPr>
            <a:spLocks noGrp="1"/>
          </p:cNvSpPr>
          <p:nvPr>
            <p:ph idx="1"/>
          </p:nvPr>
        </p:nvSpPr>
        <p:spPr>
          <a:xfrm>
            <a:off x="467545" y="843558"/>
            <a:ext cx="8208912" cy="3510390"/>
          </a:xfrm>
        </p:spPr>
        <p:txBody>
          <a:bodyPr/>
          <a:lstStyle/>
          <a:p>
            <a:pPr eaLnBrk="1" fontAlgn="auto" hangingPunct="1">
              <a:spcBef>
                <a:spcPts val="0"/>
              </a:spcBef>
              <a:spcAft>
                <a:spcPts val="0"/>
              </a:spcAft>
              <a:buClrTx/>
            </a:pPr>
            <a:r>
              <a:rPr lang="en-US" sz="2400" dirty="0" smtClean="0">
                <a:solidFill>
                  <a:schemeClr val="tx1"/>
                </a:solidFill>
              </a:rPr>
              <a:t>Your Android application will crash because of an uncaught exception. These are normally </a:t>
            </a:r>
            <a:r>
              <a:rPr lang="en-US" sz="2400" dirty="0" err="1" smtClean="0">
                <a:solidFill>
                  <a:schemeClr val="tx1"/>
                </a:solidFill>
              </a:rPr>
              <a:t>NullPointerExceptions</a:t>
            </a:r>
            <a:r>
              <a:rPr lang="en-US" sz="2400" dirty="0" smtClean="0">
                <a:solidFill>
                  <a:schemeClr val="tx1"/>
                </a:solidFill>
              </a:rPr>
              <a:t>, caused by looking for objects that aren’t in your layout: </a:t>
            </a:r>
            <a:r>
              <a:rPr lang="en-US" sz="2400" dirty="0" err="1" smtClean="0">
                <a:solidFill>
                  <a:schemeClr val="tx1"/>
                </a:solidFill>
              </a:rPr>
              <a:t>findViewById</a:t>
            </a:r>
            <a:r>
              <a:rPr lang="en-US" sz="2400" dirty="0" smtClean="0">
                <a:solidFill>
                  <a:schemeClr val="tx1"/>
                </a:solidFill>
              </a:rPr>
              <a:t>(</a:t>
            </a:r>
            <a:r>
              <a:rPr lang="en-US" sz="2400" dirty="0" err="1" smtClean="0">
                <a:solidFill>
                  <a:schemeClr val="tx1"/>
                </a:solidFill>
              </a:rPr>
              <a:t>R.id.editBox</a:t>
            </a:r>
            <a:r>
              <a:rPr lang="en-US" sz="2400" dirty="0" smtClean="0">
                <a:solidFill>
                  <a:schemeClr val="tx1"/>
                </a:solidFill>
              </a:rPr>
              <a:t>);</a:t>
            </a:r>
            <a:endParaRPr lang="en-US" sz="2400" dirty="0" smtClean="0">
              <a:solidFill>
                <a:schemeClr val="tx1"/>
              </a:solidFill>
            </a:endParaRPr>
          </a:p>
          <a:p>
            <a:pPr eaLnBrk="1" fontAlgn="auto" hangingPunct="1">
              <a:spcBef>
                <a:spcPts val="0"/>
              </a:spcBef>
              <a:spcAft>
                <a:spcPts val="0"/>
              </a:spcAft>
              <a:buClrTx/>
            </a:pPr>
            <a:r>
              <a:rPr lang="en-US" sz="2400" dirty="0" err="1" smtClean="0">
                <a:solidFill>
                  <a:schemeClr val="tx1"/>
                </a:solidFill>
              </a:rPr>
              <a:t>findViewById</a:t>
            </a:r>
            <a:r>
              <a:rPr lang="en-US" sz="2400" dirty="0" smtClean="0">
                <a:solidFill>
                  <a:schemeClr val="tx1"/>
                </a:solidFill>
              </a:rPr>
              <a:t>(  ) returns null if the ID isn’t part of the view yet. The way to debug your application is to set a breakpoint at the start of the </a:t>
            </a:r>
            <a:r>
              <a:rPr lang="en-US" sz="2400" dirty="0" err="1" smtClean="0">
                <a:solidFill>
                  <a:schemeClr val="tx1"/>
                </a:solidFill>
              </a:rPr>
              <a:t>onCreate</a:t>
            </a:r>
            <a:r>
              <a:rPr lang="en-US" sz="2400" dirty="0" smtClean="0">
                <a:solidFill>
                  <a:schemeClr val="tx1"/>
                </a:solidFill>
              </a:rPr>
              <a:t>() function and see what is null.</a:t>
            </a:r>
            <a:endParaRPr lang="en-US" sz="2400" dirty="0" smtClean="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Create a second layout.</a:t>
            </a:r>
            <a:endParaRPr lang="en-US" sz="2400" dirty="0" smtClean="0">
              <a:solidFill>
                <a:schemeClr val="tx1"/>
              </a:solidFill>
            </a:endParaRPr>
          </a:p>
          <a:p>
            <a:r>
              <a:rPr lang="en-US" sz="2400" dirty="0" smtClean="0">
                <a:solidFill>
                  <a:schemeClr val="tx1"/>
                </a:solidFill>
              </a:rPr>
              <a:t>Change the Activity’s </a:t>
            </a:r>
            <a:r>
              <a:rPr lang="en-US" sz="2400" dirty="0" err="1" smtClean="0">
                <a:solidFill>
                  <a:schemeClr val="tx1"/>
                </a:solidFill>
              </a:rPr>
              <a:t>setContentView</a:t>
            </a:r>
            <a:r>
              <a:rPr lang="en-US" sz="2400" dirty="0" smtClean="0">
                <a:solidFill>
                  <a:schemeClr val="tx1"/>
                </a:solidFill>
              </a:rPr>
              <a:t> to be the new layout, and see if your application crashes.</a:t>
            </a:r>
            <a:endParaRPr lang="en-US" sz="2400" dirty="0" smtClean="0">
              <a:solidFill>
                <a:schemeClr val="tx1"/>
              </a:solidFill>
            </a:endParaRPr>
          </a:p>
          <a:p>
            <a:r>
              <a:rPr lang="en-US" sz="2400" dirty="0" smtClean="0">
                <a:solidFill>
                  <a:schemeClr val="tx1"/>
                </a:solidFill>
              </a:rPr>
              <a:t>XML layouts are not specific to an Activity object, they can be reused, or loaded dynamically when an Activity is created.</a:t>
            </a:r>
            <a:endParaRPr lang="en-US"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Create 3 activities, one with </a:t>
            </a:r>
            <a:r>
              <a:rPr lang="en-US" sz="2400" dirty="0" err="1" smtClean="0">
                <a:solidFill>
                  <a:schemeClr val="tx1"/>
                </a:solidFill>
              </a:rPr>
              <a:t>linearLayout</a:t>
            </a:r>
            <a:r>
              <a:rPr lang="en-US" sz="2400" dirty="0" smtClean="0">
                <a:solidFill>
                  <a:schemeClr val="tx1"/>
                </a:solidFill>
              </a:rPr>
              <a:t>, one with </a:t>
            </a:r>
            <a:r>
              <a:rPr lang="en-US" sz="2400" dirty="0" err="1" smtClean="0">
                <a:solidFill>
                  <a:schemeClr val="tx1"/>
                </a:solidFill>
              </a:rPr>
              <a:t>relativeLayout</a:t>
            </a:r>
            <a:r>
              <a:rPr lang="en-US" sz="2400" dirty="0" smtClean="0">
                <a:solidFill>
                  <a:schemeClr val="tx1"/>
                </a:solidFill>
              </a:rPr>
              <a:t> one with </a:t>
            </a:r>
            <a:r>
              <a:rPr lang="en-US" sz="2400" dirty="0" err="1" smtClean="0">
                <a:solidFill>
                  <a:schemeClr val="tx1"/>
                </a:solidFill>
              </a:rPr>
              <a:t>gridLayout</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Change your manifest so that your application starts each activity. Demonstrate your lab starting with the first activity, then demonstrate again with your second activity, and then with third.</a:t>
            </a:r>
            <a:endParaRPr lang="en-US" sz="2400" dirty="0" smtClean="0">
              <a:solidFill>
                <a:schemeClr val="tx1"/>
              </a:solidFill>
            </a:endParaRPr>
          </a:p>
          <a:p>
            <a:r>
              <a:rPr lang="en-US" sz="2400" dirty="0" smtClean="0">
                <a:solidFill>
                  <a:schemeClr val="tx1"/>
                </a:solidFill>
              </a:rPr>
              <a:t>Next week, we will learn how one Activity will launch </a:t>
            </a:r>
            <a:r>
              <a:rPr lang="en-US" sz="2400" smtClean="0">
                <a:solidFill>
                  <a:schemeClr val="tx1"/>
                </a:solidFill>
              </a:rPr>
              <a:t>another activity.</a:t>
            </a:r>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smtClean="0">
                <a:solidFill>
                  <a:schemeClr val="tx1"/>
                </a:solidFill>
              </a:rPr>
              <a:t>This week, you will learn how to create GUI objects, and how layouts position these objects.</a:t>
            </a:r>
            <a:endParaRPr lang="en-US" sz="2400" dirty="0" smtClean="0">
              <a:solidFill>
                <a:schemeClr val="tx1"/>
              </a:solidFill>
            </a:endParaRPr>
          </a:p>
          <a:p>
            <a:r>
              <a:rPr lang="en-US" sz="2400" dirty="0" smtClean="0">
                <a:solidFill>
                  <a:schemeClr val="tx1"/>
                </a:solidFill>
              </a:rPr>
              <a:t>These include: Button, </a:t>
            </a:r>
            <a:r>
              <a:rPr lang="en-US" sz="2400" dirty="0" err="1" smtClean="0">
                <a:solidFill>
                  <a:schemeClr val="tx1"/>
                </a:solidFill>
              </a:rPr>
              <a:t>TextEdit</a:t>
            </a:r>
            <a:r>
              <a:rPr lang="en-US" sz="2400" dirty="0" smtClean="0">
                <a:solidFill>
                  <a:schemeClr val="tx1"/>
                </a:solidFill>
              </a:rPr>
              <a:t>, </a:t>
            </a:r>
            <a:r>
              <a:rPr lang="en-US" sz="2400" dirty="0" err="1" smtClean="0">
                <a:solidFill>
                  <a:schemeClr val="tx1"/>
                </a:solidFill>
              </a:rPr>
              <a:t>GridLayout</a:t>
            </a:r>
            <a:r>
              <a:rPr lang="en-US" sz="2400" dirty="0" smtClean="0">
                <a:solidFill>
                  <a:schemeClr val="tx1"/>
                </a:solidFill>
              </a:rPr>
              <a:t> </a:t>
            </a:r>
            <a:endParaRPr lang="en-US" sz="2400" dirty="0" smtClean="0">
              <a:solidFill>
                <a:schemeClr val="tx1"/>
              </a:solidFill>
            </a:endParaRPr>
          </a:p>
          <a:p>
            <a:r>
              <a:rPr lang="en-US" sz="2400" dirty="0" smtClean="0">
                <a:solidFill>
                  <a:schemeClr val="tx1"/>
                </a:solidFill>
              </a:rPr>
              <a:t>We will also look at </a:t>
            </a:r>
            <a:r>
              <a:rPr lang="en-US" sz="2400" dirty="0" err="1" smtClean="0">
                <a:solidFill>
                  <a:schemeClr val="tx1"/>
                </a:solidFill>
              </a:rPr>
              <a:t>Git</a:t>
            </a:r>
            <a:r>
              <a:rPr lang="en-US" sz="2400" dirty="0" smtClean="0">
                <a:solidFill>
                  <a:schemeClr val="tx1"/>
                </a:solidFill>
              </a:rPr>
              <a:t> integration – commit and push</a:t>
            </a:r>
            <a:endParaRPr lang="en-US" sz="2400" dirty="0" smtClean="0">
              <a:solidFill>
                <a:schemeClr val="tx1"/>
              </a:solidFill>
            </a:endParaRPr>
          </a:p>
          <a:p>
            <a:r>
              <a:rPr lang="en-US" sz="2400" dirty="0" smtClean="0">
                <a:solidFill>
                  <a:schemeClr val="tx1"/>
                </a:solidFill>
              </a:rPr>
              <a:t>The material is also presented in the textbooks in chapters 6 &amp; 7</a:t>
            </a:r>
            <a:endParaRPr lang="en-US" sz="2400" dirty="0" smtClean="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XML is similar to HTML, except for the following:</a:t>
            </a:r>
            <a:endParaRPr lang="en-US" sz="2400" dirty="0" smtClean="0">
              <a:solidFill>
                <a:schemeClr val="tx1"/>
              </a:solidFill>
            </a:endParaRPr>
          </a:p>
          <a:p>
            <a:r>
              <a:rPr lang="en-US" sz="2400" dirty="0" smtClean="0">
                <a:solidFill>
                  <a:schemeClr val="tx1"/>
                </a:solidFill>
              </a:rPr>
              <a:t>Every opening tag must have a closing tag.</a:t>
            </a:r>
            <a:endParaRPr lang="en-US" sz="2400" dirty="0" smtClean="0">
              <a:solidFill>
                <a:schemeClr val="tx1"/>
              </a:solidFill>
            </a:endParaRPr>
          </a:p>
          <a:p>
            <a:r>
              <a:rPr lang="en-US" sz="2400" dirty="0" smtClean="0">
                <a:solidFill>
                  <a:schemeClr val="tx1"/>
                </a:solidFill>
              </a:rPr>
              <a:t>Tags must be properly nested: &lt;A&gt; &lt;B&gt; &lt;/B&gt; &lt;/A&gt;</a:t>
            </a:r>
            <a:endParaRPr lang="en-US" sz="2400" dirty="0" smtClean="0">
              <a:solidFill>
                <a:schemeClr val="tx1"/>
              </a:solidFill>
            </a:endParaRPr>
          </a:p>
          <a:p>
            <a:r>
              <a:rPr lang="en-US" sz="2400" dirty="0" smtClean="0">
                <a:solidFill>
                  <a:schemeClr val="tx1"/>
                </a:solidFill>
              </a:rPr>
              <a:t>There is a short form for both opening and closing tag: &lt;A  /&gt;   is the same as &lt;A&gt; &lt;/A&gt;. This is for tags with parameters: &lt;A param1=“value1” param2=“value2” /&gt;</a:t>
            </a:r>
            <a:endParaRPr lang="en-US" sz="2400" dirty="0" smtClean="0">
              <a:solidFill>
                <a:schemeClr val="tx1"/>
              </a:solidFill>
            </a:endParaRPr>
          </a:p>
          <a:p>
            <a:r>
              <a:rPr lang="en-US" sz="2400" dirty="0" smtClean="0">
                <a:solidFill>
                  <a:schemeClr val="tx1"/>
                </a:solidFill>
              </a:rPr>
              <a:t>Tag names are case sensitive!  &lt;Button&gt; &lt;/button&gt; will not work.</a:t>
            </a:r>
            <a:endParaRPr lang="en-US" sz="2400"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a:xfrm>
            <a:off x="467544" y="915566"/>
            <a:ext cx="8424935" cy="3438382"/>
          </a:xfrm>
        </p:spPr>
        <p:txBody>
          <a:bodyPr/>
          <a:lstStyle/>
          <a:p>
            <a:r>
              <a:rPr lang="en-US" sz="2400" dirty="0" smtClean="0">
                <a:solidFill>
                  <a:schemeClr val="tx1"/>
                </a:solidFill>
              </a:rPr>
              <a:t>XML languages have no set standard. You can use XML to create your own language. How do you know what tags are required? XML schemas, or Document Type Definitions (DTD) specify what tags are part of your language.</a:t>
            </a:r>
            <a:endParaRPr lang="en-US" sz="2400" dirty="0" smtClean="0">
              <a:solidFill>
                <a:schemeClr val="tx1"/>
              </a:solidFill>
            </a:endParaRPr>
          </a:p>
          <a:p>
            <a:r>
              <a:rPr lang="en-US" sz="2400" dirty="0" smtClean="0">
                <a:solidFill>
                  <a:schemeClr val="tx1"/>
                </a:solidFill>
              </a:rPr>
              <a:t>Is &lt;Button&gt; legal? Are &lt;Dial&gt; &lt;Knob&gt;&lt;Slider&gt;?</a:t>
            </a:r>
            <a:endParaRPr lang="en-US" sz="2400" dirty="0" smtClean="0">
              <a:solidFill>
                <a:schemeClr val="tx1"/>
              </a:solidFill>
            </a:endParaRPr>
          </a:p>
          <a:p>
            <a:r>
              <a:rPr lang="en-US" sz="2400" dirty="0" smtClean="0">
                <a:solidFill>
                  <a:schemeClr val="tx1"/>
                </a:solidFill>
              </a:rPr>
              <a:t>What parameters are required, which are optional? &lt;Button text=“Click Me” font-size=“16dp” /&gt;</a:t>
            </a:r>
            <a:endParaRPr lang="en-US" sz="2400" dirty="0" smtClean="0">
              <a:solidFill>
                <a:schemeClr val="tx1"/>
              </a:solidFill>
            </a:endParaRPr>
          </a:p>
          <a:p>
            <a:r>
              <a:rPr lang="en-US" sz="2400" dirty="0" smtClean="0">
                <a:solidFill>
                  <a:schemeClr val="tx1"/>
                </a:solidFill>
              </a:rPr>
              <a:t>The XML schema, or DTD defines what tags are required.</a:t>
            </a:r>
            <a:endParaRPr lang="en-US" sz="24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Namespace</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In XML, you might want to reuse tags like &lt;button&gt;, or &lt;wheel&gt;. Namespaces let you separate the tags that have the same name but different meanings.</a:t>
            </a:r>
            <a:endParaRPr lang="en-US" sz="2400" dirty="0" smtClean="0">
              <a:solidFill>
                <a:schemeClr val="tx1"/>
              </a:solidFill>
            </a:endParaRPr>
          </a:p>
          <a:p>
            <a:r>
              <a:rPr lang="en-US" sz="2400" dirty="0" smtClean="0">
                <a:solidFill>
                  <a:schemeClr val="tx1"/>
                </a:solidFill>
              </a:rPr>
              <a:t>If talking about clothes, then a sweater might be described as &lt;Sweater material=“wool” color=</a:t>
            </a:r>
            <a:r>
              <a:rPr lang="en-US" sz="2400" dirty="0">
                <a:solidFill>
                  <a:schemeClr val="tx1"/>
                </a:solidFill>
              </a:rPr>
              <a:t>“</a:t>
            </a:r>
            <a:r>
              <a:rPr lang="en-US" sz="2400" dirty="0" smtClean="0">
                <a:solidFill>
                  <a:schemeClr val="tx1"/>
                </a:solidFill>
              </a:rPr>
              <a:t>red”&gt; &lt;button quantity=“3” /&gt; &lt;/Sweater&gt;</a:t>
            </a:r>
            <a:endParaRPr lang="en-US" sz="2400" dirty="0" smtClean="0">
              <a:solidFill>
                <a:schemeClr val="tx1"/>
              </a:solidFill>
            </a:endParaRPr>
          </a:p>
          <a:p>
            <a:r>
              <a:rPr lang="en-US" sz="2400" dirty="0" smtClean="0">
                <a:solidFill>
                  <a:schemeClr val="tx1"/>
                </a:solidFill>
              </a:rPr>
              <a:t>A namespace in front of the tag name makes them different:    &lt;</a:t>
            </a:r>
            <a:r>
              <a:rPr lang="en-US" sz="2400" dirty="0" err="1" smtClean="0">
                <a:solidFill>
                  <a:schemeClr val="tx1"/>
                </a:solidFill>
              </a:rPr>
              <a:t>clothes:Button</a:t>
            </a:r>
            <a:r>
              <a:rPr lang="en-US" sz="2400" dirty="0">
                <a:solidFill>
                  <a:schemeClr val="tx1"/>
                </a:solidFill>
              </a:rPr>
              <a:t> </a:t>
            </a:r>
            <a:r>
              <a:rPr lang="en-US" sz="2400" dirty="0" smtClean="0">
                <a:solidFill>
                  <a:schemeClr val="tx1"/>
                </a:solidFill>
              </a:rPr>
              <a:t>quantity=“3”/&gt;</a:t>
            </a:r>
            <a:endParaRPr lang="en-US" sz="2400" dirty="0" smtClean="0">
              <a:solidFill>
                <a:schemeClr val="tx1"/>
              </a:solidFill>
            </a:endParaRPr>
          </a:p>
          <a:p>
            <a:pPr marL="0" indent="0">
              <a:buNone/>
            </a:pPr>
            <a:r>
              <a:rPr lang="en-US" sz="2400" dirty="0" smtClean="0">
                <a:solidFill>
                  <a:schemeClr val="tx1"/>
                </a:solidFill>
              </a:rPr>
              <a:t>		 &lt;</a:t>
            </a:r>
            <a:r>
              <a:rPr lang="en-US" sz="2400" dirty="0" err="1" smtClean="0">
                <a:solidFill>
                  <a:schemeClr val="tx1"/>
                </a:solidFill>
              </a:rPr>
              <a:t>GUI:Button</a:t>
            </a:r>
            <a:r>
              <a:rPr lang="en-US" sz="2400" dirty="0" smtClean="0">
                <a:solidFill>
                  <a:schemeClr val="tx1"/>
                </a:solidFill>
              </a:rPr>
              <a:t> text=“Click me”&gt;</a:t>
            </a:r>
            <a:endParaRPr lang="en-US" sz="2400" dirty="0" smtClean="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Namespace</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smtClean="0">
                <a:solidFill>
                  <a:schemeClr val="tx1"/>
                </a:solidFill>
              </a:rPr>
              <a:t>Most of the parameters in the layout XML use the </a:t>
            </a:r>
            <a:r>
              <a:rPr lang="en-US" sz="2400" b="1" dirty="0" smtClean="0">
                <a:solidFill>
                  <a:schemeClr val="tx1"/>
                </a:solidFill>
              </a:rPr>
              <a:t>android:</a:t>
            </a:r>
            <a:r>
              <a:rPr lang="en-US" sz="2400" dirty="0" smtClean="0">
                <a:solidFill>
                  <a:schemeClr val="tx1"/>
                </a:solidFill>
              </a:rPr>
              <a:t> namespace.</a:t>
            </a:r>
            <a:endParaRPr lang="en-US" sz="2400" dirty="0" smtClean="0">
              <a:solidFill>
                <a:schemeClr val="tx1"/>
              </a:solidFill>
            </a:endParaRPr>
          </a:p>
          <a:p>
            <a:r>
              <a:rPr lang="en-US" sz="2400" dirty="0" smtClean="0">
                <a:solidFill>
                  <a:schemeClr val="tx1"/>
                </a:solidFill>
              </a:rPr>
              <a:t>When you see:</a:t>
            </a:r>
            <a:endParaRPr lang="en-US" sz="2400" dirty="0" smtClean="0">
              <a:solidFill>
                <a:schemeClr val="tx1"/>
              </a:solidFill>
            </a:endParaRPr>
          </a:p>
          <a:p>
            <a:pPr lvl="1"/>
            <a:r>
              <a:rPr lang="en-US" sz="2000" dirty="0" err="1" smtClean="0">
                <a:solidFill>
                  <a:schemeClr val="tx1"/>
                </a:solidFill>
              </a:rPr>
              <a:t>android:layout_height</a:t>
            </a:r>
            <a:r>
              <a:rPr lang="en-US" sz="2000" dirty="0" smtClean="0">
                <a:solidFill>
                  <a:schemeClr val="tx1"/>
                </a:solidFill>
              </a:rPr>
              <a:t> =</a:t>
            </a:r>
            <a:endParaRPr lang="en-US" sz="2000" dirty="0" smtClean="0">
              <a:solidFill>
                <a:schemeClr val="tx1"/>
              </a:solidFill>
            </a:endParaRPr>
          </a:p>
          <a:p>
            <a:pPr lvl="1"/>
            <a:r>
              <a:rPr lang="en-US" sz="2000" dirty="0" err="1" smtClean="0">
                <a:solidFill>
                  <a:schemeClr val="tx1"/>
                </a:solidFill>
              </a:rPr>
              <a:t>android:layout_width</a:t>
            </a:r>
            <a:r>
              <a:rPr lang="en-US" sz="2000" dirty="0" smtClean="0">
                <a:solidFill>
                  <a:schemeClr val="tx1"/>
                </a:solidFill>
              </a:rPr>
              <a:t>=</a:t>
            </a:r>
            <a:endParaRPr lang="en-US" sz="2000" dirty="0" smtClean="0">
              <a:solidFill>
                <a:schemeClr val="tx1"/>
              </a:solidFill>
            </a:endParaRPr>
          </a:p>
          <a:p>
            <a:pPr lvl="1"/>
            <a:r>
              <a:rPr lang="en-US" sz="2000" dirty="0" err="1" smtClean="0">
                <a:solidFill>
                  <a:schemeClr val="tx1"/>
                </a:solidFill>
              </a:rPr>
              <a:t>android:text</a:t>
            </a:r>
            <a:r>
              <a:rPr lang="en-US" sz="2000" dirty="0" smtClean="0">
                <a:solidFill>
                  <a:schemeClr val="tx1"/>
                </a:solidFill>
              </a:rPr>
              <a:t>=</a:t>
            </a:r>
            <a:endParaRPr lang="en-US" sz="2000" dirty="0" smtClean="0">
              <a:solidFill>
                <a:schemeClr val="tx1"/>
              </a:solidFill>
            </a:endParaRPr>
          </a:p>
          <a:p>
            <a:r>
              <a:rPr lang="en-US" sz="2400" dirty="0" smtClean="0">
                <a:solidFill>
                  <a:schemeClr val="tx1"/>
                </a:solidFill>
              </a:rPr>
              <a:t>These mean the parameters from the android namespace don’t get confused with other namespaces.</a:t>
            </a:r>
            <a:endParaRPr lang="en-US"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tag</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smtClean="0">
                <a:solidFill>
                  <a:schemeClr val="tx1"/>
                </a:solidFill>
              </a:rPr>
              <a:t>XML documents require a root tag. It will be the basic layout for the Activity. You can put layouts within layouts.</a:t>
            </a:r>
            <a:endParaRPr lang="en-US" sz="2400" dirty="0" smtClean="0">
              <a:solidFill>
                <a:schemeClr val="tx1"/>
              </a:solidFill>
            </a:endParaRPr>
          </a:p>
          <a:p>
            <a:r>
              <a:rPr lang="en-US" sz="2400" dirty="0" smtClean="0">
                <a:solidFill>
                  <a:schemeClr val="tx1"/>
                </a:solidFill>
              </a:rPr>
              <a:t>The root tag requires the namespace declaration:</a:t>
            </a:r>
            <a:endParaRPr lang="en-US" sz="2400" dirty="0" smtClean="0">
              <a:solidFill>
                <a:schemeClr val="tx1"/>
              </a:solidFill>
            </a:endParaRPr>
          </a:p>
          <a:p>
            <a:pPr marL="457200" lvl="1" indent="0">
              <a:buNone/>
            </a:pPr>
            <a:r>
              <a:rPr lang="en-US" sz="2000" b="1" dirty="0" err="1">
                <a:solidFill>
                  <a:schemeClr val="tx1"/>
                </a:solidFill>
              </a:rPr>
              <a:t>xmlns:android</a:t>
            </a:r>
            <a:r>
              <a:rPr lang="en-US" sz="2000" b="1" dirty="0">
                <a:solidFill>
                  <a:schemeClr val="tx1">
                    <a:lumMod val="85000"/>
                    <a:lumOff val="15000"/>
                  </a:schemeClr>
                </a:solidFill>
              </a:rPr>
              <a:t>=“http://schemas.android.com/</a:t>
            </a:r>
            <a:r>
              <a:rPr lang="en-US" sz="2000" b="1" dirty="0" err="1">
                <a:solidFill>
                  <a:schemeClr val="tx1">
                    <a:lumMod val="85000"/>
                    <a:lumOff val="15000"/>
                  </a:schemeClr>
                </a:solidFill>
              </a:rPr>
              <a:t>apk</a:t>
            </a:r>
            <a:r>
              <a:rPr lang="en-US" sz="2000" b="1" dirty="0">
                <a:solidFill>
                  <a:schemeClr val="tx1">
                    <a:lumMod val="85000"/>
                    <a:lumOff val="15000"/>
                  </a:schemeClr>
                </a:solidFill>
              </a:rPr>
              <a:t>/res/android”</a:t>
            </a:r>
            <a:endParaRPr lang="en-US" sz="2000" b="1" dirty="0">
              <a:solidFill>
                <a:schemeClr val="tx1">
                  <a:lumMod val="85000"/>
                  <a:lumOff val="15000"/>
                </a:schemeClr>
              </a:solidFill>
            </a:endParaRPr>
          </a:p>
          <a:p>
            <a:r>
              <a:rPr lang="en-US" sz="2400" dirty="0">
                <a:solidFill>
                  <a:schemeClr val="tx1"/>
                </a:solidFill>
              </a:rPr>
              <a:t>Notice the </a:t>
            </a:r>
            <a:r>
              <a:rPr lang="en-US" sz="2400" b="1" dirty="0" err="1">
                <a:solidFill>
                  <a:schemeClr val="tx1"/>
                </a:solidFill>
              </a:rPr>
              <a:t>xmlns:android</a:t>
            </a:r>
            <a:r>
              <a:rPr lang="en-US" sz="2400" b="1" dirty="0">
                <a:solidFill>
                  <a:schemeClr val="tx1"/>
                </a:solidFill>
              </a:rPr>
              <a:t>=</a:t>
            </a:r>
            <a:r>
              <a:rPr lang="en-US" sz="2400" dirty="0">
                <a:solidFill>
                  <a:schemeClr val="tx1"/>
                </a:solidFill>
              </a:rPr>
              <a:t>. It’s </a:t>
            </a:r>
            <a:r>
              <a:rPr lang="en-US" sz="2400" dirty="0" smtClean="0">
                <a:solidFill>
                  <a:schemeClr val="tx1"/>
                </a:solidFill>
              </a:rPr>
              <a:t>a Namespace definition for the android namespace.</a:t>
            </a:r>
            <a:endParaRPr lang="en-US" sz="2400" dirty="0" smtClean="0">
              <a:solidFill>
                <a:schemeClr val="tx1"/>
              </a:solidFill>
            </a:endParaRPr>
          </a:p>
          <a:p>
            <a:r>
              <a:rPr lang="en-US" sz="2400" dirty="0" smtClean="0">
                <a:solidFill>
                  <a:schemeClr val="tx1"/>
                </a:solidFill>
              </a:rPr>
              <a:t>We will see other namespaces, such as </a:t>
            </a:r>
            <a:r>
              <a:rPr lang="en-US" sz="2400" b="1" dirty="0" smtClean="0">
                <a:solidFill>
                  <a:schemeClr val="tx1"/>
                </a:solidFill>
              </a:rPr>
              <a:t>tools</a:t>
            </a:r>
            <a:r>
              <a:rPr lang="en-US" sz="2400" dirty="0" smtClean="0">
                <a:solidFill>
                  <a:schemeClr val="tx1"/>
                </a:solidFill>
              </a:rPr>
              <a:t>, or </a:t>
            </a:r>
            <a:r>
              <a:rPr lang="en-US" sz="2400" b="1" dirty="0" smtClean="0">
                <a:solidFill>
                  <a:schemeClr val="tx1"/>
                </a:solidFill>
              </a:rPr>
              <a:t>app</a:t>
            </a:r>
            <a:endParaRPr lang="en-US" sz="2400" b="1" dirty="0">
              <a:solidFill>
                <a:schemeClr val="tx1"/>
              </a:solidFill>
            </a:endParaRPr>
          </a:p>
          <a:p>
            <a:endParaRPr lang="en-US" sz="2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err="1" smtClean="0">
                <a:solidFill>
                  <a:schemeClr val="tx1"/>
                </a:solidFill>
              </a:rPr>
              <a:t>LinearLayout</a:t>
            </a:r>
            <a:r>
              <a:rPr lang="en-US" sz="2400" dirty="0" smtClean="0">
                <a:solidFill>
                  <a:schemeClr val="tx1"/>
                </a:solidFill>
              </a:rPr>
              <a:t> -  Lays thing out one after the other, like </a:t>
            </a:r>
            <a:r>
              <a:rPr lang="en-US" sz="2400" dirty="0" err="1" smtClean="0">
                <a:solidFill>
                  <a:schemeClr val="tx1"/>
                </a:solidFill>
              </a:rPr>
              <a:t>HBox</a:t>
            </a:r>
            <a:r>
              <a:rPr lang="en-US" sz="2400" dirty="0" smtClean="0">
                <a:solidFill>
                  <a:schemeClr val="tx1"/>
                </a:solidFill>
              </a:rPr>
              <a:t> and </a:t>
            </a:r>
            <a:r>
              <a:rPr lang="en-US" sz="2400" dirty="0" err="1" smtClean="0">
                <a:solidFill>
                  <a:schemeClr val="tx1"/>
                </a:solidFill>
              </a:rPr>
              <a:t>VBox</a:t>
            </a:r>
            <a:r>
              <a:rPr lang="en-US" sz="2400" dirty="0" smtClean="0">
                <a:solidFill>
                  <a:schemeClr val="tx1"/>
                </a:solidFill>
              </a:rPr>
              <a:t> in JavaFX. </a:t>
            </a:r>
            <a:endParaRPr lang="en-US" sz="2400" dirty="0" smtClean="0">
              <a:solidFill>
                <a:schemeClr val="tx1"/>
              </a:solidFill>
            </a:endParaRPr>
          </a:p>
          <a:p>
            <a:r>
              <a:rPr lang="en-US" sz="2400" dirty="0" err="1" smtClean="0">
                <a:solidFill>
                  <a:schemeClr val="tx1"/>
                </a:solidFill>
              </a:rPr>
              <a:t>RelativeLayout</a:t>
            </a:r>
            <a:r>
              <a:rPr lang="en-US" sz="2400" dirty="0" smtClean="0">
                <a:solidFill>
                  <a:schemeClr val="tx1"/>
                </a:solidFill>
              </a:rPr>
              <a:t> – You can position things relative to parent, or other objects in the GUI. It is like a puzzle where you attach 1 part next to another, and keep building the GUI.</a:t>
            </a:r>
            <a:endParaRPr lang="en-US" sz="2400" dirty="0" smtClean="0">
              <a:solidFill>
                <a:schemeClr val="tx1"/>
              </a:solidFill>
            </a:endParaRPr>
          </a:p>
          <a:p>
            <a:r>
              <a:rPr lang="en-US" sz="2400" dirty="0" err="1" smtClean="0">
                <a:solidFill>
                  <a:schemeClr val="tx1"/>
                </a:solidFill>
              </a:rPr>
              <a:t>GridLayout</a:t>
            </a:r>
            <a:r>
              <a:rPr lang="en-US" sz="2400" dirty="0" smtClean="0">
                <a:solidFill>
                  <a:schemeClr val="tx1"/>
                </a:solidFill>
              </a:rPr>
              <a:t> – Define an N x M sized grid</a:t>
            </a:r>
            <a:r>
              <a:rPr lang="en-US" sz="2400" dirty="0">
                <a:solidFill>
                  <a:schemeClr val="tx1"/>
                </a:solidFill>
              </a:rPr>
              <a:t> </a:t>
            </a:r>
            <a:r>
              <a:rPr lang="en-US" sz="2400" dirty="0" smtClean="0">
                <a:solidFill>
                  <a:schemeClr val="tx1"/>
                </a:solidFill>
              </a:rPr>
              <a:t>and place elements in each position</a:t>
            </a:r>
            <a:endParaRPr lang="en-US" sz="2400" dirty="0" smtClean="0">
              <a:solidFill>
                <a:schemeClr val="tx1"/>
              </a:solidFill>
            </a:endParaRPr>
          </a:p>
          <a:p>
            <a:endParaRPr 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These layouts have various parameters:</a:t>
            </a:r>
            <a:endParaRPr lang="en-US" sz="2400" dirty="0">
              <a:solidFill>
                <a:schemeClr val="tx1"/>
              </a:solidFill>
            </a:endParaRPr>
          </a:p>
          <a:p>
            <a:r>
              <a:rPr lang="en-US" sz="2400" dirty="0" err="1">
                <a:solidFill>
                  <a:schemeClr val="tx1"/>
                </a:solidFill>
              </a:rPr>
              <a:t>layout_width</a:t>
            </a:r>
            <a:r>
              <a:rPr lang="en-US" sz="2400" dirty="0">
                <a:solidFill>
                  <a:schemeClr val="tx1"/>
                </a:solidFill>
              </a:rPr>
              <a:t> &amp; </a:t>
            </a:r>
            <a:r>
              <a:rPr lang="en-US" sz="2400" dirty="0" err="1">
                <a:solidFill>
                  <a:schemeClr val="tx1"/>
                </a:solidFill>
              </a:rPr>
              <a:t>layout_height</a:t>
            </a:r>
            <a:r>
              <a:rPr lang="en-US" sz="2400" dirty="0">
                <a:solidFill>
                  <a:schemeClr val="tx1"/>
                </a:solidFill>
              </a:rPr>
              <a:t> – this layout can either take the full size of the parent : “</a:t>
            </a:r>
            <a:r>
              <a:rPr lang="en-US" sz="2400" dirty="0" err="1">
                <a:solidFill>
                  <a:schemeClr val="tx1"/>
                </a:solidFill>
              </a:rPr>
              <a:t>match_parent</a:t>
            </a:r>
            <a:r>
              <a:rPr lang="en-US" sz="2400" dirty="0">
                <a:solidFill>
                  <a:schemeClr val="tx1"/>
                </a:solidFill>
              </a:rPr>
              <a:t>”, or just big enough to fit the object: ”</a:t>
            </a:r>
            <a:r>
              <a:rPr lang="en-US" sz="2400" dirty="0" err="1">
                <a:solidFill>
                  <a:schemeClr val="tx1"/>
                </a:solidFill>
              </a:rPr>
              <a:t>wrap_content</a:t>
            </a:r>
            <a:r>
              <a:rPr lang="en-US" sz="2400" dirty="0" smtClean="0">
                <a:solidFill>
                  <a:schemeClr val="tx1"/>
                </a:solidFill>
              </a:rPr>
              <a:t>”</a:t>
            </a:r>
            <a:endParaRPr lang="en-US" sz="2400" dirty="0" smtClean="0">
              <a:solidFill>
                <a:schemeClr val="tx1"/>
              </a:solidFill>
            </a:endParaRPr>
          </a:p>
          <a:p>
            <a:r>
              <a:rPr lang="en-US" sz="2400" dirty="0">
                <a:solidFill>
                  <a:schemeClr val="tx1"/>
                </a:solidFill>
              </a:rPr>
              <a:t>Items in these layouts have ids: </a:t>
            </a:r>
            <a:r>
              <a:rPr lang="en-US" sz="2400" dirty="0" err="1">
                <a:solidFill>
                  <a:schemeClr val="tx1"/>
                </a:solidFill>
              </a:rPr>
              <a:t>android:id</a:t>
            </a:r>
            <a:r>
              <a:rPr lang="en-US" sz="2400" dirty="0">
                <a:solidFill>
                  <a:schemeClr val="tx1"/>
                </a:solidFill>
              </a:rPr>
              <a:t>=“@+</a:t>
            </a:r>
            <a:r>
              <a:rPr lang="en-US" sz="2400" dirty="0" smtClean="0">
                <a:solidFill>
                  <a:schemeClr val="tx1"/>
                </a:solidFill>
              </a:rPr>
              <a:t>id/</a:t>
            </a:r>
            <a:r>
              <a:rPr lang="en-US" sz="2400" dirty="0" err="1" smtClean="0">
                <a:solidFill>
                  <a:schemeClr val="tx1"/>
                </a:solidFill>
              </a:rPr>
              <a:t>myId</a:t>
            </a:r>
            <a:r>
              <a:rPr lang="en-US" sz="2400" dirty="0" smtClean="0">
                <a:solidFill>
                  <a:schemeClr val="tx1"/>
                </a:solidFill>
              </a:rPr>
              <a:t>”. IDs </a:t>
            </a:r>
            <a:r>
              <a:rPr lang="en-US" sz="2400" dirty="0">
                <a:solidFill>
                  <a:schemeClr val="tx1"/>
                </a:solidFill>
              </a:rPr>
              <a:t>are used similar to in HTML: id=“</a:t>
            </a:r>
            <a:r>
              <a:rPr lang="en-US" sz="2400" dirty="0" err="1">
                <a:solidFill>
                  <a:schemeClr val="tx1"/>
                </a:solidFill>
              </a:rPr>
              <a:t>myId</a:t>
            </a:r>
            <a:r>
              <a:rPr lang="en-US" sz="2400" dirty="0" smtClean="0">
                <a:solidFill>
                  <a:schemeClr val="tx1"/>
                </a:solidFill>
              </a:rPr>
              <a:t>”</a:t>
            </a:r>
            <a:endParaRPr lang="en-US" sz="2400" dirty="0" smtClean="0">
              <a:solidFill>
                <a:schemeClr val="tx1"/>
              </a:solidFill>
            </a:endParaRPr>
          </a:p>
          <a:p>
            <a:r>
              <a:rPr lang="en-US" sz="2400" dirty="0" smtClean="0">
                <a:solidFill>
                  <a:schemeClr val="tx1"/>
                </a:solidFill>
              </a:rPr>
              <a:t>HTML has </a:t>
            </a:r>
            <a:r>
              <a:rPr lang="en-US" sz="2400" dirty="0" err="1" smtClean="0">
                <a:solidFill>
                  <a:schemeClr val="tx1"/>
                </a:solidFill>
              </a:rPr>
              <a:t>document.getElementById</a:t>
            </a:r>
            <a:r>
              <a:rPr lang="en-US" sz="2400" dirty="0" smtClean="0">
                <a:solidFill>
                  <a:schemeClr val="tx1"/>
                </a:solidFill>
              </a:rPr>
              <a:t>(“id”), android has </a:t>
            </a:r>
            <a:r>
              <a:rPr lang="en-US" sz="2400" dirty="0" err="1" smtClean="0">
                <a:solidFill>
                  <a:schemeClr val="tx1"/>
                </a:solidFill>
              </a:rPr>
              <a:t>view.findViewById</a:t>
            </a:r>
            <a:r>
              <a:rPr lang="en-US" sz="2400" dirty="0" smtClean="0">
                <a:solidFill>
                  <a:schemeClr val="tx1"/>
                </a:solidFill>
              </a:rPr>
              <a:t>(</a:t>
            </a:r>
            <a:r>
              <a:rPr lang="en-US" sz="2400" dirty="0" err="1" smtClean="0">
                <a:solidFill>
                  <a:schemeClr val="tx1"/>
                </a:solidFill>
              </a:rPr>
              <a:t>R.id.myId</a:t>
            </a:r>
            <a:r>
              <a:rPr lang="en-US" sz="2400" dirty="0" smtClean="0">
                <a:solidFill>
                  <a:schemeClr val="tx1"/>
                </a:solidFill>
              </a:rPr>
              <a:t>);</a:t>
            </a:r>
            <a:endParaRPr lang="en-US" sz="2400" dirty="0">
              <a:solidFill>
                <a:schemeClr val="tx1"/>
              </a:solidFil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6258</Words>
  <Application>WPS Presentation</Application>
  <PresentationFormat>On-screen Show (16:9)</PresentationFormat>
  <Paragraphs>134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Arial</vt:lpstr>
      <vt:lpstr>Calibri</vt:lpstr>
      <vt:lpstr>Microsoft YaHei</vt:lpstr>
      <vt:lpstr>Euphemia</vt:lpstr>
      <vt:lpstr>Office Theme</vt:lpstr>
      <vt:lpstr>CST2335 Graphical Interface programming</vt:lpstr>
      <vt:lpstr>Introduction</vt:lpstr>
      <vt:lpstr>XML</vt:lpstr>
      <vt:lpstr>XML</vt:lpstr>
      <vt:lpstr>XML Namespace</vt:lpstr>
      <vt:lpstr>Android Namespace</vt:lpstr>
      <vt:lpstr>Root tag</vt:lpstr>
      <vt:lpstr>Layouts</vt:lpstr>
      <vt:lpstr>Layouts</vt:lpstr>
      <vt:lpstr>LinearLayout</vt:lpstr>
      <vt:lpstr>Relative Layout</vt:lpstr>
      <vt:lpstr>GridLayout</vt:lpstr>
      <vt:lpstr>Views</vt:lpstr>
      <vt:lpstr>Java application</vt:lpstr>
      <vt:lpstr>Java activity</vt:lpstr>
      <vt:lpstr>XML and Java</vt:lpstr>
      <vt:lpstr>Application Crashes</vt:lpstr>
      <vt:lpstr>Exercise</vt:lpstr>
      <vt:lpstr>Lab 2</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CSRomero</cp:lastModifiedBy>
  <cp:revision>640</cp:revision>
  <cp:lastPrinted>2011-05-25T13:43:00Z</cp:lastPrinted>
  <dcterms:created xsi:type="dcterms:W3CDTF">2010-07-27T15:40:00Z</dcterms:created>
  <dcterms:modified xsi:type="dcterms:W3CDTF">2017-01-26T01:04:09Z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