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376" r:id="rId2"/>
    <p:sldId id="380" r:id="rId3"/>
    <p:sldId id="385" r:id="rId4"/>
    <p:sldId id="405" r:id="rId5"/>
    <p:sldId id="406" r:id="rId6"/>
    <p:sldId id="407" r:id="rId7"/>
    <p:sldId id="386" r:id="rId8"/>
    <p:sldId id="403" r:id="rId9"/>
    <p:sldId id="387" r:id="rId10"/>
    <p:sldId id="388" r:id="rId11"/>
    <p:sldId id="389" r:id="rId12"/>
    <p:sldId id="390" r:id="rId13"/>
    <p:sldId id="391" r:id="rId14"/>
    <p:sldId id="408" r:id="rId15"/>
    <p:sldId id="404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9" autoAdjust="0"/>
    <p:restoredTop sz="99007" autoAdjust="0"/>
  </p:normalViewPr>
  <p:slideViewPr>
    <p:cSldViewPr>
      <p:cViewPr varScale="1">
        <p:scale>
          <a:sx n="110" d="100"/>
          <a:sy n="110" d="100"/>
        </p:scale>
        <p:origin x="192" y="704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1/18/17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12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  <a:p>
            <a:r>
              <a:rPr lang="en-US" dirty="0" smtClean="0"/>
              <a:t>Application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6336703" cy="324036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ActivityA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startActivityForResult</a:t>
            </a:r>
            <a:r>
              <a:rPr lang="en-US" sz="2000" dirty="0" smtClean="0">
                <a:solidFill>
                  <a:schemeClr val="tx1"/>
                </a:solidFill>
              </a:rPr>
              <a:t>( Intent, </a:t>
            </a:r>
            <a:r>
              <a:rPr lang="en-US" sz="2000" dirty="0" err="1" smtClean="0">
                <a:solidFill>
                  <a:srgbClr val="00B050"/>
                </a:solidFill>
              </a:rPr>
              <a:t>requestCode</a:t>
            </a:r>
            <a:r>
              <a:rPr lang="en-US" sz="2000" dirty="0" smtClean="0">
                <a:solidFill>
                  <a:schemeClr val="tx1"/>
                </a:solidFill>
              </a:rPr>
              <a:t>) 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onActivityResult</a:t>
            </a:r>
            <a:r>
              <a:rPr lang="en-US" sz="2000" dirty="0" smtClean="0">
                <a:solidFill>
                  <a:schemeClr val="tx1"/>
                </a:solidFill>
              </a:rPr>
              <a:t>( </a:t>
            </a:r>
            <a:r>
              <a:rPr lang="en-US" sz="2000" dirty="0" err="1" smtClean="0">
                <a:solidFill>
                  <a:srgbClr val="339933"/>
                </a:solidFill>
              </a:rPr>
              <a:t>requestCode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resultCode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intent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original </a:t>
            </a:r>
            <a:r>
              <a:rPr lang="en-US" sz="2000" dirty="0" err="1" smtClean="0">
                <a:solidFill>
                  <a:schemeClr val="tx1"/>
                </a:solidFill>
              </a:rPr>
              <a:t>requestCode</a:t>
            </a:r>
            <a:r>
              <a:rPr lang="en-US" sz="2000" dirty="0" smtClean="0">
                <a:solidFill>
                  <a:schemeClr val="tx1"/>
                </a:solidFill>
              </a:rPr>
              <a:t> gets passed back to </a:t>
            </a:r>
            <a:r>
              <a:rPr lang="en-US" sz="2000" dirty="0" err="1" smtClean="0">
                <a:solidFill>
                  <a:schemeClr val="tx1"/>
                </a:solidFill>
              </a:rPr>
              <a:t>onActivityResult</a:t>
            </a:r>
            <a:r>
              <a:rPr lang="en-US" sz="2000" dirty="0" smtClean="0">
                <a:solidFill>
                  <a:schemeClr val="tx1"/>
                </a:solidFill>
              </a:rPr>
              <a:t>, as well as the </a:t>
            </a:r>
            <a:r>
              <a:rPr lang="en-US" sz="2000" dirty="0" err="1" smtClean="0">
                <a:solidFill>
                  <a:schemeClr val="tx1"/>
                </a:solidFill>
              </a:rPr>
              <a:t>resultCode</a:t>
            </a:r>
            <a:r>
              <a:rPr lang="en-US" sz="2000" dirty="0" smtClean="0">
                <a:solidFill>
                  <a:schemeClr val="tx1"/>
                </a:solidFill>
              </a:rPr>
              <a:t>, and intent.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091804"/>
            <a:ext cx="4464496" cy="336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8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tx1"/>
                </a:solidFill>
              </a:rPr>
              <a:t>ActivityB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onCreate</a:t>
            </a:r>
            <a:r>
              <a:rPr lang="en-US" sz="2000" dirty="0" smtClean="0">
                <a:solidFill>
                  <a:schemeClr val="tx1"/>
                </a:solidFill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</a:rPr>
              <a:t>onStart</a:t>
            </a:r>
            <a:r>
              <a:rPr lang="en-US" sz="2000" dirty="0" smtClean="0">
                <a:solidFill>
                  <a:schemeClr val="tx1"/>
                </a:solidFill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</a:rPr>
              <a:t>onResume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setResult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</a:rPr>
              <a:t>resultCode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intent</a:t>
            </a:r>
            <a:r>
              <a:rPr lang="en-US" sz="2000" dirty="0" smtClean="0">
                <a:solidFill>
                  <a:schemeClr val="tx1"/>
                </a:solidFill>
              </a:rPr>
              <a:t>), finish(), </a:t>
            </a:r>
            <a:r>
              <a:rPr lang="en-US" sz="2000" dirty="0" err="1" smtClean="0">
                <a:solidFill>
                  <a:schemeClr val="tx1"/>
                </a:solidFill>
              </a:rPr>
              <a:t>onPause</a:t>
            </a:r>
            <a:r>
              <a:rPr lang="en-US" sz="2000" dirty="0" smtClean="0">
                <a:solidFill>
                  <a:schemeClr val="tx1"/>
                </a:solidFill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</a:rPr>
              <a:t>onFinish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91880" y="1707654"/>
            <a:ext cx="1008112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64088" y="2607754"/>
            <a:ext cx="720080" cy="32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2499742"/>
            <a:ext cx="1440160" cy="39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2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424935" cy="3438382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SharedPreferences</a:t>
            </a:r>
            <a:r>
              <a:rPr lang="en-US" sz="2400" dirty="0" smtClean="0">
                <a:solidFill>
                  <a:schemeClr val="tx1"/>
                </a:solidFill>
              </a:rPr>
              <a:t> provides an interface for saving data to a file on your device.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i="1" dirty="0" err="1" smtClean="0">
                <a:solidFill>
                  <a:schemeClr val="tx1"/>
                </a:solidFill>
              </a:rPr>
              <a:t>SharedPreferences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prefs</a:t>
            </a:r>
            <a:r>
              <a:rPr lang="en-US" sz="1800" i="1" dirty="0" smtClean="0">
                <a:solidFill>
                  <a:schemeClr val="tx1"/>
                </a:solidFill>
              </a:rPr>
              <a:t> = </a:t>
            </a:r>
            <a:r>
              <a:rPr lang="en-US" sz="1800" i="1" dirty="0" err="1" smtClean="0">
                <a:solidFill>
                  <a:schemeClr val="tx1"/>
                </a:solidFill>
              </a:rPr>
              <a:t>getSharedPreferences</a:t>
            </a:r>
            <a:r>
              <a:rPr lang="en-US" sz="1800" i="1" dirty="0" smtClean="0">
                <a:solidFill>
                  <a:schemeClr val="tx1"/>
                </a:solidFill>
              </a:rPr>
              <a:t>(String </a:t>
            </a:r>
            <a:r>
              <a:rPr lang="en-US" sz="1800" i="1" dirty="0" err="1" smtClean="0">
                <a:solidFill>
                  <a:schemeClr val="tx1"/>
                </a:solidFill>
              </a:rPr>
              <a:t>fileName</a:t>
            </a:r>
            <a:r>
              <a:rPr lang="en-US" sz="1800" i="1" dirty="0" smtClean="0">
                <a:solidFill>
                  <a:schemeClr val="tx1"/>
                </a:solidFill>
              </a:rPr>
              <a:t>, </a:t>
            </a:r>
            <a:r>
              <a:rPr lang="en-US" sz="1800" i="1" dirty="0" err="1" smtClean="0">
                <a:solidFill>
                  <a:schemeClr val="tx1"/>
                </a:solidFill>
              </a:rPr>
              <a:t>int</a:t>
            </a:r>
            <a:r>
              <a:rPr lang="en-US" sz="1800" i="1" dirty="0" smtClean="0">
                <a:solidFill>
                  <a:schemeClr val="tx1"/>
                </a:solidFill>
              </a:rPr>
              <a:t> mode)</a:t>
            </a:r>
          </a:p>
          <a:p>
            <a:pPr marL="0" indent="0" algn="ctr">
              <a:buNone/>
            </a:pPr>
            <a:endParaRPr lang="en-US" sz="1800" i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String </a:t>
            </a:r>
            <a:r>
              <a:rPr lang="en-US" sz="2400" dirty="0" err="1" smtClean="0">
                <a:solidFill>
                  <a:schemeClr val="tx1"/>
                </a:solidFill>
              </a:rPr>
              <a:t>fileName</a:t>
            </a:r>
            <a:r>
              <a:rPr lang="en-US" sz="2400" dirty="0" smtClean="0">
                <a:solidFill>
                  <a:schemeClr val="tx1"/>
                </a:solidFill>
              </a:rPr>
              <a:t> specifies the name of the file,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mode is the security permissions – use </a:t>
            </a:r>
            <a:r>
              <a:rPr lang="en-US" sz="2400" dirty="0" err="1" smtClean="0">
                <a:solidFill>
                  <a:schemeClr val="tx1"/>
                </a:solidFill>
              </a:rPr>
              <a:t>Context.MODE_PRIVATE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getSharedPreferences</a:t>
            </a:r>
            <a:r>
              <a:rPr lang="en-US" sz="2400" dirty="0" smtClean="0">
                <a:solidFill>
                  <a:schemeClr val="tx1"/>
                </a:solidFill>
              </a:rPr>
              <a:t>() returns a </a:t>
            </a:r>
            <a:r>
              <a:rPr lang="en-US" sz="2400" dirty="0" err="1" smtClean="0">
                <a:solidFill>
                  <a:schemeClr val="tx1"/>
                </a:solidFill>
              </a:rPr>
              <a:t>SharedPreferences</a:t>
            </a:r>
            <a:r>
              <a:rPr lang="en-US" sz="2400" dirty="0" smtClean="0">
                <a:solidFill>
                  <a:schemeClr val="tx1"/>
                </a:solidFill>
              </a:rPr>
              <a:t> object for reading and writing data.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/ writing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496944" cy="36004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From the </a:t>
            </a:r>
            <a:r>
              <a:rPr lang="en-US" sz="2400" dirty="0" err="1" smtClean="0">
                <a:solidFill>
                  <a:schemeClr val="tx1"/>
                </a:solidFill>
              </a:rPr>
              <a:t>sharedPreferences</a:t>
            </a:r>
            <a:r>
              <a:rPr lang="en-US" sz="2400" dirty="0" smtClean="0">
                <a:solidFill>
                  <a:schemeClr val="tx1"/>
                </a:solidFill>
              </a:rPr>
              <a:t> object, you must get the Editor object: 	</a:t>
            </a:r>
            <a:r>
              <a:rPr lang="en-US" sz="1800" i="1" dirty="0" err="1" smtClean="0">
                <a:solidFill>
                  <a:schemeClr val="tx1"/>
                </a:solidFill>
              </a:rPr>
              <a:t>SharedPreferences.Editor</a:t>
            </a:r>
            <a:r>
              <a:rPr lang="en-US" sz="1800" i="1" dirty="0" smtClean="0">
                <a:solidFill>
                  <a:schemeClr val="tx1"/>
                </a:solidFill>
              </a:rPr>
              <a:t> edit = </a:t>
            </a:r>
            <a:r>
              <a:rPr lang="en-US" sz="1800" i="1" dirty="0" err="1" smtClean="0">
                <a:solidFill>
                  <a:schemeClr val="tx1"/>
                </a:solidFill>
              </a:rPr>
              <a:t>prefs.edit</a:t>
            </a:r>
            <a:r>
              <a:rPr lang="en-US" sz="1800" i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editor has </a:t>
            </a:r>
            <a:r>
              <a:rPr lang="en-US" sz="1800" i="1" dirty="0" err="1" smtClean="0">
                <a:solidFill>
                  <a:schemeClr val="tx1"/>
                </a:solidFill>
              </a:rPr>
              <a:t>putString</a:t>
            </a:r>
            <a:r>
              <a:rPr lang="en-US" sz="1800" i="1" dirty="0" smtClean="0">
                <a:solidFill>
                  <a:schemeClr val="tx1"/>
                </a:solidFill>
              </a:rPr>
              <a:t>(String key, String value), </a:t>
            </a:r>
            <a:r>
              <a:rPr lang="en-US" sz="1800" i="1" dirty="0" err="1" smtClean="0">
                <a:solidFill>
                  <a:schemeClr val="tx1"/>
                </a:solidFill>
              </a:rPr>
              <a:t>putFloat</a:t>
            </a:r>
            <a:r>
              <a:rPr lang="en-US" sz="1800" i="1" dirty="0" smtClean="0">
                <a:solidFill>
                  <a:schemeClr val="tx1"/>
                </a:solidFill>
              </a:rPr>
              <a:t>(String key, float f), </a:t>
            </a:r>
            <a:r>
              <a:rPr lang="en-US" sz="1800" i="1" dirty="0" err="1" smtClean="0">
                <a:solidFill>
                  <a:schemeClr val="tx1"/>
                </a:solidFill>
              </a:rPr>
              <a:t>putInt</a:t>
            </a:r>
            <a:r>
              <a:rPr lang="en-US" sz="1800" i="1" dirty="0" smtClean="0">
                <a:solidFill>
                  <a:schemeClr val="tx1"/>
                </a:solidFill>
              </a:rPr>
              <a:t>(String key, </a:t>
            </a:r>
            <a:r>
              <a:rPr lang="en-US" sz="1800" i="1" dirty="0" err="1" smtClean="0">
                <a:solidFill>
                  <a:schemeClr val="tx1"/>
                </a:solidFill>
              </a:rPr>
              <a:t>int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</a:rPr>
              <a:t>)</a:t>
            </a:r>
            <a:r>
              <a:rPr lang="is-IS" sz="2400" dirty="0" smtClean="0">
                <a:solidFill>
                  <a:schemeClr val="tx1"/>
                </a:solidFill>
              </a:rPr>
              <a:t>…etc</a:t>
            </a:r>
          </a:p>
          <a:p>
            <a:r>
              <a:rPr lang="is-IS" sz="2400" dirty="0" smtClean="0">
                <a:solidFill>
                  <a:schemeClr val="tx1"/>
                </a:solidFill>
              </a:rPr>
              <a:t>You must call commit() when all your values have been set to save them to the file:		</a:t>
            </a:r>
            <a:r>
              <a:rPr lang="en-US" sz="1800" i="1" dirty="0" smtClean="0">
                <a:solidFill>
                  <a:schemeClr val="tx1"/>
                </a:solidFill>
              </a:rPr>
              <a:t>e</a:t>
            </a:r>
            <a:r>
              <a:rPr lang="is-IS" sz="1800" i="1" dirty="0" smtClean="0">
                <a:solidFill>
                  <a:schemeClr val="tx1"/>
                </a:solidFill>
              </a:rPr>
              <a:t>dit.commit();</a:t>
            </a:r>
          </a:p>
          <a:p>
            <a:r>
              <a:rPr lang="is-IS" sz="2400" dirty="0" smtClean="0">
                <a:solidFill>
                  <a:schemeClr val="tx1"/>
                </a:solidFill>
              </a:rPr>
              <a:t>SharedPreferences has </a:t>
            </a:r>
            <a:r>
              <a:rPr lang="is-IS" sz="1800" i="1" dirty="0" smtClean="0">
                <a:solidFill>
                  <a:schemeClr val="tx1"/>
                </a:solidFill>
              </a:rPr>
              <a:t>getInt(String key), getFloat(String key)</a:t>
            </a:r>
            <a:r>
              <a:rPr lang="is-IS" sz="2400" dirty="0" smtClean="0">
                <a:solidFill>
                  <a:schemeClr val="tx1"/>
                </a:solidFill>
              </a:rPr>
              <a:t>, etc.  to read whatever data was in the file.</a:t>
            </a:r>
          </a:p>
        </p:txBody>
      </p:sp>
    </p:spTree>
    <p:extLst>
      <p:ext uri="{BB962C8B-B14F-4D97-AF65-F5344CB8AC3E}">
        <p14:creationId xmlns:p14="http://schemas.microsoft.com/office/powerpoint/2010/main" val="20540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0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uses the pattern of saving data along with a String, so you can retrieve what was stored later.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It’s a good idea to use static Strings variables for keys.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SharedPreferences</a:t>
            </a:r>
            <a:r>
              <a:rPr lang="en-US" sz="2400" dirty="0" smtClean="0">
                <a:solidFill>
                  <a:schemeClr val="tx1"/>
                </a:solidFill>
              </a:rPr>
              <a:t>, Bundle, Intent all use this pattern: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tx1"/>
                </a:solidFill>
              </a:rPr>
              <a:t>putXX</a:t>
            </a:r>
            <a:r>
              <a:rPr lang="en-US" sz="2400" i="1" dirty="0" smtClean="0">
                <a:solidFill>
                  <a:schemeClr val="tx1"/>
                </a:solidFill>
              </a:rPr>
              <a:t>( String key, XX data ) </a:t>
            </a:r>
            <a:r>
              <a:rPr lang="en-US" sz="2400" dirty="0" smtClean="0">
                <a:solidFill>
                  <a:schemeClr val="tx1"/>
                </a:solidFill>
              </a:rPr>
              <a:t>– where XX is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, float, String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After, use </a:t>
            </a:r>
            <a:r>
              <a:rPr lang="en-US" sz="2400" dirty="0" err="1" smtClean="0">
                <a:solidFill>
                  <a:schemeClr val="tx1"/>
                </a:solidFill>
              </a:rPr>
              <a:t>getXX</a:t>
            </a:r>
            <a:r>
              <a:rPr lang="en-US" sz="2400" dirty="0" smtClean="0">
                <a:solidFill>
                  <a:schemeClr val="tx1"/>
                </a:solidFill>
              </a:rPr>
              <a:t>( String key  ) – to see what data was associated what that String. If the data types don’t match, then it returns 0. If the String key is not found, it returns 0.</a:t>
            </a:r>
          </a:p>
        </p:txBody>
      </p:sp>
    </p:spTree>
    <p:extLst>
      <p:ext uri="{BB962C8B-B14F-4D97-AF65-F5344CB8AC3E}">
        <p14:creationId xmlns:p14="http://schemas.microsoft.com/office/powerpoint/2010/main" val="790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0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has a Log class for printing out information. It is similar to </a:t>
            </a: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, except it prints out to the debugger on your laptop, not on your phone.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are several functions for printing information. You can filter these messages with your debugger: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Log.i</a:t>
            </a:r>
            <a:r>
              <a:rPr lang="en-US" sz="2000" dirty="0" smtClean="0">
                <a:solidFill>
                  <a:schemeClr val="tx1"/>
                </a:solidFill>
              </a:rPr>
              <a:t>(  ) // prints out information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Log.w</a:t>
            </a:r>
            <a:r>
              <a:rPr lang="en-US" sz="2000" dirty="0" smtClean="0">
                <a:solidFill>
                  <a:schemeClr val="tx1"/>
                </a:solidFill>
              </a:rPr>
              <a:t>(  ) // prints out warnings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Log.e</a:t>
            </a:r>
            <a:r>
              <a:rPr lang="en-US" sz="2000" dirty="0" smtClean="0">
                <a:solidFill>
                  <a:schemeClr val="tx1"/>
                </a:solidFill>
              </a:rPr>
              <a:t>(  ) // prints out errors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Log.v</a:t>
            </a:r>
            <a:r>
              <a:rPr lang="en-US" sz="2000" dirty="0" smtClean="0">
                <a:solidFill>
                  <a:schemeClr val="tx1"/>
                </a:solidFill>
              </a:rPr>
              <a:t>(  ) //prints out verbose (detailed) messages.</a:t>
            </a:r>
          </a:p>
        </p:txBody>
      </p:sp>
    </p:spTree>
    <p:extLst>
      <p:ext uri="{BB962C8B-B14F-4D97-AF65-F5344CB8AC3E}">
        <p14:creationId xmlns:p14="http://schemas.microsoft.com/office/powerpoint/2010/main" val="16771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Use the 3 Activities from Lab 2. This time, they will be started programmatically, and pass data to and from each other.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should become familiar with the lifecycle callbacks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onStart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onResume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onPause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onStop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onDestroy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should also get used to using the data </a:t>
            </a:r>
            <a:r>
              <a:rPr lang="en-US" sz="2400" smtClean="0">
                <a:solidFill>
                  <a:schemeClr val="tx1"/>
                </a:solidFill>
              </a:rPr>
              <a:t>passing patterns.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This week, you will learn how to start an Activity in code.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will also learn how to pass information to other Activities at the start, and end of an </a:t>
            </a:r>
            <a:r>
              <a:rPr lang="en-US" sz="2400" dirty="0" smtClean="0">
                <a:solidFill>
                  <a:schemeClr val="tx1"/>
                </a:solidFill>
              </a:rPr>
              <a:t>Activity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lecture is similar to Chapters 2 and 4 (not fragments) in the textbook.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Here is a good picture to memorize: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https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err="1">
                <a:solidFill>
                  <a:schemeClr val="tx1"/>
                </a:solidFill>
              </a:rPr>
              <a:t>developer.android.com</a:t>
            </a:r>
            <a:r>
              <a:rPr lang="en-US" sz="2000" dirty="0">
                <a:solidFill>
                  <a:schemeClr val="tx1"/>
                </a:solidFill>
              </a:rPr>
              <a:t>/reference/android/app/</a:t>
            </a:r>
            <a:r>
              <a:rPr lang="en-US" sz="2000" dirty="0" err="1">
                <a:solidFill>
                  <a:schemeClr val="tx1"/>
                </a:solidFill>
              </a:rPr>
              <a:t>Activity.html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There are 3 functions that are called by Android when starting an Activity: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(Bundle </a:t>
            </a:r>
            <a:r>
              <a:rPr lang="en-US" sz="2400" dirty="0" err="1" smtClean="0">
                <a:solidFill>
                  <a:schemeClr val="tx1"/>
                </a:solidFill>
              </a:rPr>
              <a:t>savedInstanceState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onStart</a:t>
            </a:r>
            <a:r>
              <a:rPr lang="en-US" sz="2400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onResume</a:t>
            </a:r>
            <a:r>
              <a:rPr lang="en-US" sz="2400" dirty="0" smtClean="0">
                <a:solidFill>
                  <a:schemeClr val="tx1"/>
                </a:solidFill>
              </a:rPr>
              <a:t>( 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stopping an activity: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onPause</a:t>
            </a:r>
            <a:r>
              <a:rPr lang="en-US" sz="2400" dirty="0" smtClean="0">
                <a:solidFill>
                  <a:schemeClr val="tx1"/>
                </a:solidFill>
              </a:rPr>
              <a:t>() – another Activity is being launched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onStop</a:t>
            </a:r>
            <a:r>
              <a:rPr lang="en-US" sz="2400" dirty="0" smtClean="0">
                <a:solidFill>
                  <a:schemeClr val="tx1"/>
                </a:solidFill>
              </a:rPr>
              <a:t>() – an activity is no longer visible.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onDestroy</a:t>
            </a:r>
            <a:r>
              <a:rPr lang="en-US" sz="2400" dirty="0">
                <a:solidFill>
                  <a:schemeClr val="tx1"/>
                </a:solidFill>
              </a:rPr>
              <a:t>() – an activity is </a:t>
            </a:r>
            <a:r>
              <a:rPr lang="en-US" sz="2400" dirty="0" smtClean="0">
                <a:solidFill>
                  <a:schemeClr val="tx1"/>
                </a:solidFill>
              </a:rPr>
              <a:t>being destroyed by the system.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onSaveInstanceState</a:t>
            </a:r>
            <a:r>
              <a:rPr lang="en-US" sz="2400" dirty="0" smtClean="0">
                <a:solidFill>
                  <a:schemeClr val="tx1"/>
                </a:solidFill>
              </a:rPr>
              <a:t>(Bundle </a:t>
            </a:r>
            <a:r>
              <a:rPr lang="en-US" sz="2400" dirty="0" err="1" smtClean="0">
                <a:solidFill>
                  <a:schemeClr val="tx1"/>
                </a:solidFill>
              </a:rPr>
              <a:t>dataStore</a:t>
            </a:r>
            <a:r>
              <a:rPr lang="en-US" sz="2400" dirty="0" smtClean="0">
                <a:solidFill>
                  <a:schemeClr val="tx1"/>
                </a:solidFill>
              </a:rPr>
              <a:t>) – called to save information in a Bundle object</a:t>
            </a:r>
          </a:p>
        </p:txBody>
      </p:sp>
    </p:spTree>
    <p:extLst>
      <p:ext uri="{BB962C8B-B14F-4D97-AF65-F5344CB8AC3E}">
        <p14:creationId xmlns:p14="http://schemas.microsoft.com/office/powerpoint/2010/main" val="149420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Bundle is an object for storing data by storing the data along with a String variable name.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saving data: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putByte</a:t>
            </a:r>
            <a:r>
              <a:rPr lang="en-US" sz="2000" dirty="0" smtClean="0">
                <a:solidFill>
                  <a:schemeClr val="tx1"/>
                </a:solidFill>
              </a:rPr>
              <a:t>(String key, Byte b),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putFloat</a:t>
            </a:r>
            <a:r>
              <a:rPr lang="en-US" sz="2000" dirty="0" smtClean="0">
                <a:solidFill>
                  <a:schemeClr val="tx1"/>
                </a:solidFill>
              </a:rPr>
              <a:t>(String key, Float f),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putIntegerArrayList</a:t>
            </a:r>
            <a:r>
              <a:rPr lang="en-US" sz="2000" dirty="0" smtClean="0">
                <a:solidFill>
                  <a:schemeClr val="tx1"/>
                </a:solidFill>
              </a:rPr>
              <a:t>(String key, </a:t>
            </a:r>
            <a:r>
              <a:rPr lang="en-US" sz="2000" dirty="0" err="1" smtClean="0">
                <a:solidFill>
                  <a:schemeClr val="tx1"/>
                </a:solidFill>
              </a:rPr>
              <a:t>ArrayList</a:t>
            </a:r>
            <a:r>
              <a:rPr lang="en-US" sz="2000" dirty="0" smtClean="0">
                <a:solidFill>
                  <a:schemeClr val="tx1"/>
                </a:solidFill>
              </a:rPr>
              <a:t>&lt;Integer&gt; list)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For getting data: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getByte</a:t>
            </a:r>
            <a:r>
              <a:rPr lang="en-US" sz="2000" dirty="0" smtClean="0">
                <a:solidFill>
                  <a:schemeClr val="tx1"/>
                </a:solidFill>
              </a:rPr>
              <a:t>(String key)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getFloat</a:t>
            </a:r>
            <a:r>
              <a:rPr lang="en-US" sz="2000" dirty="0" smtClean="0">
                <a:solidFill>
                  <a:schemeClr val="tx1"/>
                </a:solidFill>
              </a:rPr>
              <a:t>(String key)</a:t>
            </a:r>
          </a:p>
        </p:txBody>
      </p:sp>
    </p:spTree>
    <p:extLst>
      <p:ext uri="{BB962C8B-B14F-4D97-AF65-F5344CB8AC3E}">
        <p14:creationId xmlns:p14="http://schemas.microsoft.com/office/powerpoint/2010/main" val="13657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Missing data: if you call </a:t>
            </a:r>
            <a:r>
              <a:rPr lang="en-US" sz="2400" dirty="0" err="1" smtClean="0">
                <a:solidFill>
                  <a:schemeClr val="tx1"/>
                </a:solidFill>
              </a:rPr>
              <a:t>getFloat</a:t>
            </a:r>
            <a:r>
              <a:rPr lang="en-US" sz="2400" dirty="0" smtClean="0">
                <a:solidFill>
                  <a:schemeClr val="tx1"/>
                </a:solidFill>
              </a:rPr>
              <a:t>(”String name”), or </a:t>
            </a:r>
            <a:r>
              <a:rPr lang="en-US" sz="2400" dirty="0" err="1" smtClean="0">
                <a:solidFill>
                  <a:schemeClr val="tx1"/>
                </a:solidFill>
              </a:rPr>
              <a:t>getByte</a:t>
            </a:r>
            <a:r>
              <a:rPr lang="en-US" sz="2400" dirty="0" smtClean="0">
                <a:solidFill>
                  <a:schemeClr val="tx1"/>
                </a:solidFill>
              </a:rPr>
              <a:t>(”</a:t>
            </a:r>
            <a:r>
              <a:rPr lang="en-US" sz="2400" dirty="0" err="1" smtClean="0">
                <a:solidFill>
                  <a:schemeClr val="tx1"/>
                </a:solidFill>
              </a:rPr>
              <a:t>anyName</a:t>
            </a:r>
            <a:r>
              <a:rPr lang="en-US" sz="2400" dirty="0" smtClean="0">
                <a:solidFill>
                  <a:schemeClr val="tx1"/>
                </a:solidFill>
              </a:rPr>
              <a:t>”) and the name does not appear in the bundle, then it returns 0.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Wrong data type: if the data type is wrong, meaning that you saved </a:t>
            </a:r>
            <a:r>
              <a:rPr lang="en-US" sz="2400" dirty="0" err="1" smtClean="0">
                <a:solidFill>
                  <a:schemeClr val="tx1"/>
                </a:solidFill>
              </a:rPr>
              <a:t>putByte</a:t>
            </a:r>
            <a:r>
              <a:rPr lang="en-US" sz="2400" dirty="0" smtClean="0">
                <a:solidFill>
                  <a:schemeClr val="tx1"/>
                </a:solidFill>
              </a:rPr>
              <a:t>(“</a:t>
            </a:r>
            <a:r>
              <a:rPr lang="en-US" sz="2400" dirty="0" err="1" smtClean="0">
                <a:solidFill>
                  <a:schemeClr val="tx1"/>
                </a:solidFill>
              </a:rPr>
              <a:t>MyNumber</a:t>
            </a:r>
            <a:r>
              <a:rPr lang="en-US" sz="2400" dirty="0" smtClean="0">
                <a:solidFill>
                  <a:schemeClr val="tx1"/>
                </a:solidFill>
              </a:rPr>
              <a:t>”, 5), and you call </a:t>
            </a:r>
            <a:r>
              <a:rPr lang="en-US" sz="2400" dirty="0" err="1" smtClean="0">
                <a:solidFill>
                  <a:schemeClr val="tx1"/>
                </a:solidFill>
              </a:rPr>
              <a:t>getFloat</a:t>
            </a:r>
            <a:r>
              <a:rPr lang="en-US" sz="2400" dirty="0" smtClean="0">
                <a:solidFill>
                  <a:schemeClr val="tx1"/>
                </a:solidFill>
              </a:rPr>
              <a:t>(“</a:t>
            </a:r>
            <a:r>
              <a:rPr lang="en-US" sz="2400" dirty="0" err="1" smtClean="0">
                <a:solidFill>
                  <a:schemeClr val="tx1"/>
                </a:solidFill>
              </a:rPr>
              <a:t>MyNumber</a:t>
            </a:r>
            <a:r>
              <a:rPr lang="en-US" sz="2400" dirty="0" smtClean="0">
                <a:solidFill>
                  <a:schemeClr val="tx1"/>
                </a:solidFill>
              </a:rPr>
              <a:t>”), it returns 0 instead of 5.0. 	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/ stopping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startActivity</a:t>
            </a:r>
            <a:r>
              <a:rPr lang="en-US" sz="2400" dirty="0" smtClean="0">
                <a:solidFill>
                  <a:schemeClr val="tx1"/>
                </a:solidFill>
              </a:rPr>
              <a:t>(Intent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startActivity</a:t>
            </a:r>
            <a:r>
              <a:rPr lang="en-US" sz="2400" dirty="0" smtClean="0">
                <a:solidFill>
                  <a:schemeClr val="tx1"/>
                </a:solidFill>
              </a:rPr>
              <a:t>(Intent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, Bundle data) - Bundle is for passing data to new activity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want data back from the activity, call </a:t>
            </a:r>
            <a:r>
              <a:rPr lang="en-US" sz="2400" dirty="0" err="1">
                <a:solidFill>
                  <a:schemeClr val="tx1"/>
                </a:solidFill>
              </a:rPr>
              <a:t>startActivityForResult</a:t>
            </a:r>
            <a:r>
              <a:rPr lang="en-US" sz="2400" dirty="0">
                <a:solidFill>
                  <a:schemeClr val="tx1"/>
                </a:solidFill>
              </a:rPr>
              <a:t>( ) instead of </a:t>
            </a:r>
            <a:r>
              <a:rPr lang="en-US" sz="2400" dirty="0" err="1">
                <a:solidFill>
                  <a:schemeClr val="tx1"/>
                </a:solidFill>
              </a:rPr>
              <a:t>startActivity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 Intent object specifies which Activity to start:</a:t>
            </a: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new Intent( </a:t>
            </a:r>
            <a:r>
              <a:rPr lang="en-US" sz="2400" i="1" dirty="0" err="1" smtClean="0">
                <a:solidFill>
                  <a:schemeClr val="tx1"/>
                </a:solidFill>
              </a:rPr>
              <a:t>getContext</a:t>
            </a:r>
            <a:r>
              <a:rPr lang="en-US" sz="2400" i="1" dirty="0" smtClean="0">
                <a:solidFill>
                  <a:schemeClr val="tx1"/>
                </a:solidFill>
              </a:rPr>
              <a:t>(), </a:t>
            </a:r>
            <a:r>
              <a:rPr lang="en-US" sz="2400" i="1" dirty="0" err="1" smtClean="0">
                <a:solidFill>
                  <a:schemeClr val="tx1"/>
                </a:solidFill>
              </a:rPr>
              <a:t>StartActivity.class</a:t>
            </a:r>
            <a:r>
              <a:rPr lang="en-US" sz="2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developer.android.com</a:t>
            </a:r>
            <a:r>
              <a:rPr lang="en-US" sz="2000" dirty="0">
                <a:solidFill>
                  <a:schemeClr val="tx1"/>
                </a:solidFill>
              </a:rPr>
              <a:t>/reference/android/content/</a:t>
            </a:r>
            <a:r>
              <a:rPr lang="en-US" sz="2000" dirty="0" err="1">
                <a:solidFill>
                  <a:schemeClr val="tx1"/>
                </a:solidFill>
              </a:rPr>
              <a:t>Intent.html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6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has pre-defined Intents for various actions. You can use these to see what the default Activity on your phone for an Intent.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Intent.ACTION_CALL</a:t>
            </a:r>
            <a:r>
              <a:rPr lang="en-US" sz="2400" dirty="0" smtClean="0">
                <a:solidFill>
                  <a:schemeClr val="tx1"/>
                </a:solidFill>
              </a:rPr>
              <a:t>  : launch the phone calling Activity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Intent.ACTION_VIEW</a:t>
            </a:r>
            <a:r>
              <a:rPr lang="en-US" sz="2400" dirty="0" smtClean="0">
                <a:solidFill>
                  <a:schemeClr val="tx1"/>
                </a:solidFill>
              </a:rPr>
              <a:t> : launch a web browser 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MediaStore.ACTION_IMAGE_CAPTURE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: take a photo</a:t>
            </a:r>
          </a:p>
        </p:txBody>
      </p:sp>
    </p:spTree>
    <p:extLst>
      <p:ext uri="{BB962C8B-B14F-4D97-AF65-F5344CB8AC3E}">
        <p14:creationId xmlns:p14="http://schemas.microsoft.com/office/powerpoint/2010/main" val="16761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6"/>
            <a:ext cx="856895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finish() – this function stops an Activity and goes back to the previous Activity (back 1 in the history)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setResult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code ) , </a:t>
            </a:r>
            <a:r>
              <a:rPr lang="en-US" sz="2400" dirty="0" err="1" smtClean="0">
                <a:solidFill>
                  <a:schemeClr val="tx1"/>
                </a:solidFill>
              </a:rPr>
              <a:t>setResult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code, Intent data ) – these functions set variables that are passed to the previous activity. Intent has </a:t>
            </a:r>
            <a:r>
              <a:rPr lang="en-US" sz="2400" dirty="0" err="1" smtClean="0">
                <a:solidFill>
                  <a:schemeClr val="tx1"/>
                </a:solidFill>
              </a:rPr>
              <a:t>putExtra</a:t>
            </a:r>
            <a:r>
              <a:rPr lang="en-US" sz="2400" dirty="0" smtClean="0">
                <a:solidFill>
                  <a:schemeClr val="tx1"/>
                </a:solidFill>
              </a:rPr>
              <a:t>() function for setting data under a String key, like Bundle.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onActivityResult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requestCode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resultCode</a:t>
            </a:r>
            <a:r>
              <a:rPr lang="en-US" sz="2400" dirty="0" smtClean="0">
                <a:solidFill>
                  <a:schemeClr val="tx1"/>
                </a:solidFill>
              </a:rPr>
              <a:t>, Intent data) gets called after the Activity from </a:t>
            </a:r>
            <a:r>
              <a:rPr lang="en-US" sz="2400" dirty="0" err="1" smtClean="0">
                <a:solidFill>
                  <a:schemeClr val="tx1"/>
                </a:solidFill>
              </a:rPr>
              <a:t>startActivity</a:t>
            </a:r>
            <a:r>
              <a:rPr lang="en-US" sz="2400" dirty="0" smtClean="0">
                <a:solidFill>
                  <a:schemeClr val="tx1"/>
                </a:solidFill>
              </a:rPr>
              <a:t>() finishes.</a:t>
            </a:r>
          </a:p>
        </p:txBody>
      </p:sp>
    </p:spTree>
    <p:extLst>
      <p:ext uri="{BB962C8B-B14F-4D97-AF65-F5344CB8AC3E}">
        <p14:creationId xmlns:p14="http://schemas.microsoft.com/office/powerpoint/2010/main" val="16396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19675</TotalTime>
  <Words>827</Words>
  <Application>Microsoft Macintosh PowerPoint</Application>
  <PresentationFormat>On-screen Show (16:9)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CST2335 Graphical Interface programming</vt:lpstr>
      <vt:lpstr>Introduction</vt:lpstr>
      <vt:lpstr>Activity Lifecycle</vt:lpstr>
      <vt:lpstr>Activity Lifecycle</vt:lpstr>
      <vt:lpstr>Bundle</vt:lpstr>
      <vt:lpstr>Bundle data</vt:lpstr>
      <vt:lpstr>Starting / stopping Activity</vt:lpstr>
      <vt:lpstr>Intents</vt:lpstr>
      <vt:lpstr>Finish an Activity</vt:lpstr>
      <vt:lpstr>Activity</vt:lpstr>
      <vt:lpstr>SharedPreferences</vt:lpstr>
      <vt:lpstr>Reading / writing sharedPreferences</vt:lpstr>
      <vt:lpstr>Android data</vt:lpstr>
      <vt:lpstr>Debugging Information</vt:lpstr>
      <vt:lpstr>This week’s lab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646</cp:revision>
  <cp:lastPrinted>2011-05-25T13:43:07Z</cp:lastPrinted>
  <dcterms:created xsi:type="dcterms:W3CDTF">2010-07-27T15:40:45Z</dcterms:created>
  <dcterms:modified xsi:type="dcterms:W3CDTF">2017-01-18T19:31:00Z</dcterms:modified>
</cp:coreProperties>
</file>