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376" r:id="rId2"/>
    <p:sldId id="380" r:id="rId3"/>
    <p:sldId id="385" r:id="rId4"/>
    <p:sldId id="408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2" r:id="rId17"/>
    <p:sldId id="421" r:id="rId1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9" autoAdjust="0"/>
    <p:restoredTop sz="99007" autoAdjust="0"/>
  </p:normalViewPr>
  <p:slideViewPr>
    <p:cSldViewPr>
      <p:cViewPr varScale="1">
        <p:scale>
          <a:sx n="130" d="100"/>
          <a:sy n="130" d="100"/>
        </p:scale>
        <p:origin x="138" y="180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2/5/2017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CST2335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  <a:p>
            <a:r>
              <a:rPr lang="en-US" dirty="0" smtClean="0"/>
              <a:t>Android </a:t>
            </a:r>
            <a:r>
              <a:rPr lang="en-US" dirty="0" err="1" smtClean="0"/>
              <a:t>SQLlite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</a:rPr>
              <a:t>ContentValues</a:t>
            </a:r>
            <a:r>
              <a:rPr lang="en-US" sz="2400" dirty="0" smtClean="0">
                <a:solidFill>
                  <a:schemeClr val="tx1"/>
                </a:solidFill>
              </a:rPr>
              <a:t> class is used for inserting rows into the database. The put(String </a:t>
            </a:r>
            <a:r>
              <a:rPr lang="en-US" sz="2400" dirty="0" err="1" smtClean="0">
                <a:solidFill>
                  <a:schemeClr val="tx1"/>
                </a:solidFill>
              </a:rPr>
              <a:t>ColumnName</a:t>
            </a:r>
            <a:r>
              <a:rPr lang="en-US" sz="2400" dirty="0" smtClean="0">
                <a:solidFill>
                  <a:schemeClr val="tx1"/>
                </a:solidFill>
              </a:rPr>
              <a:t>, String value) adds an item to be inserted in the table.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cValues.put</a:t>
            </a:r>
            <a:r>
              <a:rPr lang="en-US" sz="2000" dirty="0" smtClean="0">
                <a:solidFill>
                  <a:schemeClr val="tx1"/>
                </a:solidFill>
              </a:rPr>
              <a:t>(“</a:t>
            </a:r>
            <a:r>
              <a:rPr lang="en-US" sz="2000" dirty="0" err="1" smtClean="0">
                <a:solidFill>
                  <a:schemeClr val="tx1"/>
                </a:solidFill>
              </a:rPr>
              <a:t>FirstName</a:t>
            </a:r>
            <a:r>
              <a:rPr lang="en-US" sz="2000" dirty="0" smtClean="0">
                <a:solidFill>
                  <a:schemeClr val="tx1"/>
                </a:solidFill>
              </a:rPr>
              <a:t>”, “Eric”);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cValues.put</a:t>
            </a:r>
            <a:r>
              <a:rPr lang="en-US" sz="2000" dirty="0" smtClean="0">
                <a:solidFill>
                  <a:schemeClr val="tx1"/>
                </a:solidFill>
              </a:rPr>
              <a:t>(“</a:t>
            </a:r>
            <a:r>
              <a:rPr lang="en-US" sz="2000" dirty="0" err="1" smtClean="0">
                <a:solidFill>
                  <a:schemeClr val="tx1"/>
                </a:solidFill>
              </a:rPr>
              <a:t>LastName</a:t>
            </a:r>
            <a:r>
              <a:rPr lang="en-US" sz="2000" dirty="0" smtClean="0">
                <a:solidFill>
                  <a:schemeClr val="tx1"/>
                </a:solidFill>
              </a:rPr>
              <a:t>”, “Torunski”);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cValues.put</a:t>
            </a:r>
            <a:r>
              <a:rPr lang="en-US" sz="2000" dirty="0" smtClean="0">
                <a:solidFill>
                  <a:schemeClr val="tx1"/>
                </a:solidFill>
              </a:rPr>
              <a:t>(“Office”, “T316” 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dBase.insert</a:t>
            </a:r>
            <a:r>
              <a:rPr lang="en-US" sz="2000" dirty="0" smtClean="0">
                <a:solidFill>
                  <a:schemeClr val="tx1"/>
                </a:solidFill>
              </a:rPr>
              <a:t>(“</a:t>
            </a:r>
            <a:r>
              <a:rPr lang="en-US" sz="2000" dirty="0" err="1" smtClean="0">
                <a:solidFill>
                  <a:schemeClr val="tx1"/>
                </a:solidFill>
              </a:rPr>
              <a:t>TableName</a:t>
            </a:r>
            <a:r>
              <a:rPr lang="en-US" sz="2000" dirty="0" smtClean="0">
                <a:solidFill>
                  <a:schemeClr val="tx1"/>
                </a:solidFill>
              </a:rPr>
              <a:t>”, “</a:t>
            </a:r>
            <a:r>
              <a:rPr lang="en-US" sz="2000" dirty="0" err="1" smtClean="0">
                <a:solidFill>
                  <a:schemeClr val="tx1"/>
                </a:solidFill>
              </a:rPr>
              <a:t>NullPlaceholder</a:t>
            </a:r>
            <a:r>
              <a:rPr lang="en-US" sz="2000" dirty="0" smtClean="0">
                <a:solidFill>
                  <a:schemeClr val="tx1"/>
                </a:solidFill>
              </a:rPr>
              <a:t>”, </a:t>
            </a:r>
            <a:r>
              <a:rPr lang="en-US" sz="2000" dirty="0" err="1" smtClean="0">
                <a:solidFill>
                  <a:schemeClr val="tx1"/>
                </a:solidFill>
              </a:rPr>
              <a:t>cValues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If you forgot a column name in the values, “</a:t>
            </a:r>
            <a:r>
              <a:rPr lang="en-US" sz="2400" dirty="0" err="1" smtClean="0">
                <a:solidFill>
                  <a:schemeClr val="tx1"/>
                </a:solidFill>
              </a:rPr>
              <a:t>NullPlaceholder</a:t>
            </a:r>
            <a:r>
              <a:rPr lang="en-US" sz="2400" dirty="0" smtClean="0">
                <a:solidFill>
                  <a:schemeClr val="tx1"/>
                </a:solidFill>
              </a:rPr>
              <a:t>” will be put in for the missing value.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The query( ) function is a convenience function for building an SQL query statement, and returns a </a:t>
            </a:r>
            <a:r>
              <a:rPr lang="en-US" sz="2000" dirty="0" smtClean="0">
                <a:solidFill>
                  <a:schemeClr val="tx1"/>
                </a:solidFill>
              </a:rPr>
              <a:t>Cursor representing the results.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i="1" dirty="0">
                <a:solidFill>
                  <a:schemeClr val="tx1"/>
                </a:solidFill>
              </a:rPr>
              <a:t>query(</a:t>
            </a:r>
            <a:r>
              <a:rPr lang="en-US" sz="2000" b="1" i="1" dirty="0" err="1">
                <a:solidFill>
                  <a:schemeClr val="tx1"/>
                </a:solidFill>
              </a:rPr>
              <a:t>boolean</a:t>
            </a:r>
            <a:r>
              <a:rPr lang="en-US" sz="2000" b="1" i="1" dirty="0">
                <a:solidFill>
                  <a:schemeClr val="tx1"/>
                </a:solidFill>
              </a:rPr>
              <a:t> distinct, String table, String</a:t>
            </a:r>
            <a:r>
              <a:rPr lang="en-US" sz="2000" b="1" i="1" dirty="0" smtClean="0">
                <a:solidFill>
                  <a:schemeClr val="tx1"/>
                </a:solidFill>
              </a:rPr>
              <a:t>[ ] </a:t>
            </a:r>
            <a:r>
              <a:rPr lang="en-US" sz="2000" b="1" i="1" dirty="0">
                <a:solidFill>
                  <a:schemeClr val="tx1"/>
                </a:solidFill>
              </a:rPr>
              <a:t>columns, String selection, String</a:t>
            </a:r>
            <a:r>
              <a:rPr lang="en-US" sz="2000" b="1" i="1" dirty="0" smtClean="0">
                <a:solidFill>
                  <a:schemeClr val="tx1"/>
                </a:solidFill>
              </a:rPr>
              <a:t>[ ] </a:t>
            </a:r>
            <a:r>
              <a:rPr lang="en-US" sz="2000" b="1" i="1" dirty="0" err="1">
                <a:solidFill>
                  <a:schemeClr val="tx1"/>
                </a:solidFill>
              </a:rPr>
              <a:t>selectionArgs</a:t>
            </a:r>
            <a:r>
              <a:rPr lang="en-US" sz="2000" b="1" i="1" dirty="0">
                <a:solidFill>
                  <a:schemeClr val="tx1"/>
                </a:solidFill>
              </a:rPr>
              <a:t>, String </a:t>
            </a:r>
            <a:r>
              <a:rPr lang="en-US" sz="2000" b="1" i="1" dirty="0" err="1">
                <a:solidFill>
                  <a:schemeClr val="tx1"/>
                </a:solidFill>
              </a:rPr>
              <a:t>groupBy</a:t>
            </a:r>
            <a:r>
              <a:rPr lang="en-US" sz="2000" b="1" i="1" dirty="0">
                <a:solidFill>
                  <a:schemeClr val="tx1"/>
                </a:solidFill>
              </a:rPr>
              <a:t>, String having, String </a:t>
            </a:r>
            <a:r>
              <a:rPr lang="en-US" sz="2000" b="1" i="1" dirty="0" err="1">
                <a:solidFill>
                  <a:schemeClr val="tx1"/>
                </a:solidFill>
              </a:rPr>
              <a:t>orderBy</a:t>
            </a:r>
            <a:r>
              <a:rPr lang="en-US" sz="2000" b="1" i="1" dirty="0">
                <a:solidFill>
                  <a:schemeClr val="tx1"/>
                </a:solidFill>
              </a:rPr>
              <a:t>, String limit</a:t>
            </a:r>
            <a:r>
              <a:rPr lang="en-US" sz="2000" b="1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table is the name for the FROM part of select.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columns [] is an array of Strings [“A”,”B”,”C”], for SELECT (A, B, C).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selection is a String for WHERE: “ </a:t>
            </a:r>
            <a:r>
              <a:rPr lang="en-US" sz="2000" dirty="0" err="1" smtClean="0">
                <a:solidFill>
                  <a:schemeClr val="tx1"/>
                </a:solidFill>
              </a:rPr>
              <a:t>firstName</a:t>
            </a:r>
            <a:r>
              <a:rPr lang="en-US" sz="2000" dirty="0" smtClean="0">
                <a:solidFill>
                  <a:schemeClr val="tx1"/>
                </a:solidFill>
              </a:rPr>
              <a:t> like ? AND </a:t>
            </a:r>
            <a:r>
              <a:rPr lang="en-US" sz="2000" dirty="0" err="1" smtClean="0">
                <a:solidFill>
                  <a:schemeClr val="tx1"/>
                </a:solidFill>
              </a:rPr>
              <a:t>lastName</a:t>
            </a:r>
            <a:r>
              <a:rPr lang="en-US" sz="2000" dirty="0" smtClean="0">
                <a:solidFill>
                  <a:schemeClr val="tx1"/>
                </a:solidFill>
              </a:rPr>
              <a:t> not ? “. The ? is a placeholder which is replaced by </a:t>
            </a:r>
            <a:r>
              <a:rPr lang="en-US" sz="2000" dirty="0" err="1" smtClean="0">
                <a:solidFill>
                  <a:schemeClr val="tx1"/>
                </a:solidFill>
              </a:rPr>
              <a:t>selectionArgs</a:t>
            </a:r>
            <a:r>
              <a:rPr lang="en-US" sz="2000" dirty="0" smtClean="0">
                <a:solidFill>
                  <a:schemeClr val="tx1"/>
                </a:solidFill>
              </a:rPr>
              <a:t> [ ]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selectionArgs</a:t>
            </a:r>
            <a:r>
              <a:rPr lang="en-US" sz="2000" dirty="0" smtClean="0">
                <a:solidFill>
                  <a:schemeClr val="tx1"/>
                </a:solidFill>
              </a:rPr>
              <a:t>[] is an array of Strings to replace ? </a:t>
            </a:r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n left to right order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3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 </a:t>
            </a:r>
            <a:r>
              <a:rPr lang="en-US" dirty="0" err="1" smtClean="0"/>
              <a:t>exmples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Cursor c = </a:t>
            </a:r>
            <a:r>
              <a:rPr lang="en-US" sz="2400" dirty="0" err="1" smtClean="0">
                <a:solidFill>
                  <a:schemeClr val="tx1"/>
                </a:solidFill>
              </a:rPr>
              <a:t>db.query</a:t>
            </a:r>
            <a:r>
              <a:rPr lang="en-US" sz="2400" dirty="0" smtClean="0">
                <a:solidFill>
                  <a:schemeClr val="tx1"/>
                </a:solidFill>
              </a:rPr>
              <a:t>(false, “TABLENAME”, new String[] {“</a:t>
            </a:r>
            <a:r>
              <a:rPr lang="en-US" sz="2400" dirty="0" err="1" smtClean="0">
                <a:solidFill>
                  <a:schemeClr val="tx1"/>
                </a:solidFill>
              </a:rPr>
              <a:t>FirstName</a:t>
            </a:r>
            <a:r>
              <a:rPr lang="en-US" sz="2400" dirty="0" smtClean="0">
                <a:solidFill>
                  <a:schemeClr val="tx1"/>
                </a:solidFill>
              </a:rPr>
              <a:t>”, “</a:t>
            </a:r>
            <a:r>
              <a:rPr lang="en-US" sz="2400" dirty="0" err="1" smtClean="0">
                <a:solidFill>
                  <a:schemeClr val="tx1"/>
                </a:solidFill>
              </a:rPr>
              <a:t>LastName</a:t>
            </a:r>
            <a:r>
              <a:rPr lang="en-US" sz="2400" dirty="0" smtClean="0">
                <a:solidFill>
                  <a:schemeClr val="tx1"/>
                </a:solidFill>
              </a:rPr>
              <a:t>” }, “</a:t>
            </a:r>
            <a:r>
              <a:rPr lang="en-US" sz="2400" dirty="0" err="1" smtClean="0">
                <a:solidFill>
                  <a:schemeClr val="tx1"/>
                </a:solidFill>
              </a:rPr>
              <a:t>FirstName</a:t>
            </a:r>
            <a:r>
              <a:rPr lang="en-US" sz="2400" dirty="0" smtClean="0">
                <a:solidFill>
                  <a:schemeClr val="tx1"/>
                </a:solidFill>
              </a:rPr>
              <a:t> not null”, null, null, null, null, null).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err="1">
                <a:solidFill>
                  <a:schemeClr val="tx1"/>
                </a:solidFill>
              </a:rPr>
              <a:t>db.query</a:t>
            </a:r>
            <a:r>
              <a:rPr lang="en-US" sz="2400" dirty="0">
                <a:solidFill>
                  <a:schemeClr val="tx1"/>
                </a:solidFill>
              </a:rPr>
              <a:t>(false, “TABLENAME”, new String[] {“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”, “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” }, “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like ? </a:t>
            </a:r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dirty="0" smtClean="0">
                <a:solidFill>
                  <a:schemeClr val="tx1"/>
                </a:solidFill>
              </a:rPr>
              <a:t>r </a:t>
            </a:r>
            <a:r>
              <a:rPr lang="en-US" sz="2400" dirty="0" err="1" smtClean="0">
                <a:solidFill>
                  <a:schemeClr val="tx1"/>
                </a:solidFill>
              </a:rPr>
              <a:t>lastName</a:t>
            </a:r>
            <a:r>
              <a:rPr lang="en-US" sz="2400" dirty="0" smtClean="0">
                <a:solidFill>
                  <a:schemeClr val="tx1"/>
                </a:solidFill>
              </a:rPr>
              <a:t> like ?”, new String[] {“Eric”, “Torunski”}, </a:t>
            </a:r>
            <a:r>
              <a:rPr lang="en-US" sz="2400" dirty="0">
                <a:solidFill>
                  <a:schemeClr val="tx1"/>
                </a:solidFill>
              </a:rPr>
              <a:t>null, null, null, null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 = </a:t>
            </a:r>
            <a:r>
              <a:rPr lang="en-US" sz="2400" dirty="0" err="1">
                <a:solidFill>
                  <a:schemeClr val="tx1"/>
                </a:solidFill>
              </a:rPr>
              <a:t>db.query</a:t>
            </a:r>
            <a:r>
              <a:rPr lang="en-US" sz="2400" dirty="0">
                <a:solidFill>
                  <a:schemeClr val="tx1"/>
                </a:solidFill>
              </a:rPr>
              <a:t>(false, “TABLENAME”, new String[] {“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”, “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” }, </a:t>
            </a:r>
            <a:r>
              <a:rPr lang="en-US" sz="2400" dirty="0" smtClean="0">
                <a:solidFill>
                  <a:schemeClr val="tx1"/>
                </a:solidFill>
              </a:rPr>
              <a:t>null, null, </a:t>
            </a:r>
            <a:r>
              <a:rPr lang="en-US" sz="2400" dirty="0">
                <a:solidFill>
                  <a:schemeClr val="tx1"/>
                </a:solidFill>
              </a:rPr>
              <a:t>null, null, null, null).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4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rawQuery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Cursor c = </a:t>
            </a:r>
            <a:r>
              <a:rPr lang="en-US" sz="2400" dirty="0" err="1" smtClean="0">
                <a:solidFill>
                  <a:schemeClr val="tx1"/>
                </a:solidFill>
              </a:rPr>
              <a:t>db.rawQuery</a:t>
            </a:r>
            <a:r>
              <a:rPr lang="en-US" sz="2400" dirty="0">
                <a:solidFill>
                  <a:schemeClr val="tx1"/>
                </a:solidFill>
              </a:rPr>
              <a:t>("select * from </a:t>
            </a:r>
            <a:r>
              <a:rPr lang="en-US" sz="2400" dirty="0" smtClean="0">
                <a:solidFill>
                  <a:schemeClr val="tx1"/>
                </a:solidFill>
              </a:rPr>
              <a:t>? where </a:t>
            </a:r>
            <a:r>
              <a:rPr lang="en-US" sz="2400" dirty="0">
                <a:solidFill>
                  <a:schemeClr val="tx1"/>
                </a:solidFill>
              </a:rPr>
              <a:t>_id = ?", new String[] { </a:t>
            </a:r>
            <a:r>
              <a:rPr lang="en-US" sz="2400" dirty="0" smtClean="0">
                <a:solidFill>
                  <a:schemeClr val="tx1"/>
                </a:solidFill>
              </a:rPr>
              <a:t>“TABLENAME”, id </a:t>
            </a: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rawQuery</a:t>
            </a:r>
            <a:r>
              <a:rPr lang="en-US" sz="2400" dirty="0" smtClean="0">
                <a:solidFill>
                  <a:schemeClr val="tx1"/>
                </a:solidFill>
              </a:rPr>
              <a:t> lets you write SQL statement yourself if you are comfortable with SQL statement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2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0"/>
            <a:ext cx="8352928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Cursors are a storage object that contain rows from a query. It is similar to an iterator, which stores the current result. It has several functions that are useful:</a:t>
            </a:r>
          </a:p>
          <a:p>
            <a:r>
              <a:rPr lang="en-US" sz="2000" i="1" dirty="0" err="1" smtClean="0">
                <a:solidFill>
                  <a:schemeClr val="tx1"/>
                </a:solidFill>
              </a:rPr>
              <a:t>getCount</a:t>
            </a:r>
            <a:r>
              <a:rPr lang="en-US" sz="2000" i="1" dirty="0" smtClean="0">
                <a:solidFill>
                  <a:schemeClr val="tx1"/>
                </a:solidFill>
              </a:rPr>
              <a:t>()</a:t>
            </a:r>
            <a:r>
              <a:rPr lang="en-US" sz="2000" dirty="0" smtClean="0">
                <a:solidFill>
                  <a:schemeClr val="tx1"/>
                </a:solidFill>
              </a:rPr>
              <a:t> – the number of rows returned.</a:t>
            </a:r>
          </a:p>
          <a:p>
            <a:r>
              <a:rPr lang="en-US" sz="2000" i="1" dirty="0" err="1" smtClean="0">
                <a:solidFill>
                  <a:schemeClr val="tx1"/>
                </a:solidFill>
              </a:rPr>
              <a:t>moveToFirst</a:t>
            </a:r>
            <a:r>
              <a:rPr lang="en-US" sz="2000" i="1" dirty="0" smtClean="0">
                <a:solidFill>
                  <a:schemeClr val="tx1"/>
                </a:solidFill>
              </a:rPr>
              <a:t>(), </a:t>
            </a:r>
            <a:r>
              <a:rPr lang="en-US" sz="2000" i="1" dirty="0" err="1" smtClean="0">
                <a:solidFill>
                  <a:schemeClr val="tx1"/>
                </a:solidFill>
              </a:rPr>
              <a:t>moveToNext</a:t>
            </a:r>
            <a:r>
              <a:rPr lang="en-US" sz="2000" i="1" dirty="0" smtClean="0">
                <a:solidFill>
                  <a:schemeClr val="tx1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moves to the first row, or next row.</a:t>
            </a:r>
          </a:p>
          <a:p>
            <a:r>
              <a:rPr lang="en-US" sz="2000" i="1" dirty="0" err="1" smtClean="0">
                <a:solidFill>
                  <a:schemeClr val="tx1"/>
                </a:solidFill>
              </a:rPr>
              <a:t>getString</a:t>
            </a:r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columnIndex</a:t>
            </a:r>
            <a:r>
              <a:rPr lang="en-US" sz="2000" i="1" dirty="0" smtClean="0">
                <a:solidFill>
                  <a:schemeClr val="tx1"/>
                </a:solidFill>
              </a:rPr>
              <a:t>), </a:t>
            </a:r>
            <a:r>
              <a:rPr lang="en-US" sz="2000" i="1" dirty="0" err="1" smtClean="0">
                <a:solidFill>
                  <a:schemeClr val="tx1"/>
                </a:solidFill>
              </a:rPr>
              <a:t>getInt</a:t>
            </a:r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 column)</a:t>
            </a:r>
            <a:r>
              <a:rPr lang="is-IS" sz="2000" dirty="0" smtClean="0">
                <a:solidFill>
                  <a:schemeClr val="tx1"/>
                </a:solidFill>
              </a:rPr>
              <a:t>…getXXX(int column)</a:t>
            </a:r>
          </a:p>
          <a:p>
            <a:r>
              <a:rPr lang="en-US" sz="2000" i="1" dirty="0" err="1" smtClean="0">
                <a:solidFill>
                  <a:schemeClr val="tx1"/>
                </a:solidFill>
              </a:rPr>
              <a:t>getColumnIndex</a:t>
            </a:r>
            <a:r>
              <a:rPr lang="en-US" sz="2000" i="1" dirty="0" smtClean="0">
                <a:solidFill>
                  <a:schemeClr val="tx1"/>
                </a:solidFill>
              </a:rPr>
              <a:t>(String </a:t>
            </a:r>
            <a:r>
              <a:rPr lang="en-US" sz="2000" i="1" dirty="0" err="1" smtClean="0">
                <a:solidFill>
                  <a:schemeClr val="tx1"/>
                </a:solidFill>
              </a:rPr>
              <a:t>columnName</a:t>
            </a:r>
            <a:r>
              <a:rPr lang="en-US" sz="2000" i="1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– This returns the index of the the column with the matching name.</a:t>
            </a:r>
          </a:p>
          <a:p>
            <a:pPr marL="0" indent="0" algn="ctr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String </a:t>
            </a:r>
            <a:r>
              <a:rPr lang="en-US" sz="2000" i="1" dirty="0" err="1" smtClean="0">
                <a:solidFill>
                  <a:schemeClr val="tx1"/>
                </a:solidFill>
              </a:rPr>
              <a:t>fName</a:t>
            </a:r>
            <a:r>
              <a:rPr lang="en-US" sz="2000" i="1" dirty="0" smtClean="0">
                <a:solidFill>
                  <a:schemeClr val="tx1"/>
                </a:solidFill>
              </a:rPr>
              <a:t> = </a:t>
            </a:r>
            <a:r>
              <a:rPr lang="en-US" sz="2000" i="1" dirty="0" err="1" smtClean="0">
                <a:solidFill>
                  <a:schemeClr val="tx1"/>
                </a:solidFill>
              </a:rPr>
              <a:t>c.getString</a:t>
            </a:r>
            <a:r>
              <a:rPr lang="en-US" sz="2000" i="1" dirty="0" smtClean="0">
                <a:solidFill>
                  <a:schemeClr val="tx1"/>
                </a:solidFill>
              </a:rPr>
              <a:t>( </a:t>
            </a:r>
            <a:r>
              <a:rPr lang="en-US" sz="2000" i="1" dirty="0" err="1" smtClean="0">
                <a:solidFill>
                  <a:schemeClr val="tx1"/>
                </a:solidFill>
              </a:rPr>
              <a:t>c.getColumnIndex</a:t>
            </a:r>
            <a:r>
              <a:rPr lang="en-US" sz="2000" i="1" dirty="0" smtClean="0">
                <a:solidFill>
                  <a:schemeClr val="tx1"/>
                </a:solidFill>
              </a:rPr>
              <a:t>(”</a:t>
            </a:r>
            <a:r>
              <a:rPr lang="en-US" sz="2000" i="1" dirty="0" err="1" smtClean="0">
                <a:solidFill>
                  <a:schemeClr val="tx1"/>
                </a:solidFill>
              </a:rPr>
              <a:t>FirstName</a:t>
            </a:r>
            <a:r>
              <a:rPr lang="en-US" sz="2000" i="1" dirty="0" smtClean="0">
                <a:solidFill>
                  <a:schemeClr val="tx1"/>
                </a:solidFill>
              </a:rPr>
              <a:t>”) );</a:t>
            </a:r>
          </a:p>
          <a:p>
            <a:r>
              <a:rPr lang="en-US" sz="2000" i="1" dirty="0" err="1" smtClean="0">
                <a:solidFill>
                  <a:schemeClr val="tx1"/>
                </a:solidFill>
              </a:rPr>
              <a:t>isAfterLast</a:t>
            </a:r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is-IS" sz="2000" i="1" dirty="0" smtClean="0">
                <a:solidFill>
                  <a:schemeClr val="tx1"/>
                </a:solidFill>
              </a:rPr>
              <a:t>)</a:t>
            </a:r>
            <a:r>
              <a:rPr lang="is-IS" sz="2000" dirty="0" smtClean="0">
                <a:solidFill>
                  <a:schemeClr val="tx1"/>
                </a:solidFill>
              </a:rPr>
              <a:t> – returns true if the cursor’s position is after the last row.</a:t>
            </a:r>
            <a:endParaRPr lang="is-I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3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0"/>
            <a:ext cx="8496944" cy="351039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Cursor c = </a:t>
            </a:r>
            <a:r>
              <a:rPr lang="en-US" sz="2000" dirty="0" err="1" smtClean="0">
                <a:solidFill>
                  <a:schemeClr val="tx1"/>
                </a:solidFill>
              </a:rPr>
              <a:t>db.rawQuery</a:t>
            </a:r>
            <a:r>
              <a:rPr lang="en-US" sz="2000" dirty="0" smtClean="0">
                <a:solidFill>
                  <a:schemeClr val="tx1"/>
                </a:solidFill>
              </a:rPr>
              <a:t>(“SELECT * from ?”, new String[] {TABLENAME});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colIndex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</a:rPr>
              <a:t>c.getColumnIndex</a:t>
            </a:r>
            <a:r>
              <a:rPr lang="en-US" sz="2000" dirty="0" smtClean="0">
                <a:solidFill>
                  <a:schemeClr val="tx1"/>
                </a:solidFill>
              </a:rPr>
              <a:t>( “</a:t>
            </a:r>
            <a:r>
              <a:rPr lang="en-US" sz="2000" dirty="0" err="1" smtClean="0">
                <a:solidFill>
                  <a:schemeClr val="tx1"/>
                </a:solidFill>
              </a:rPr>
              <a:t>FirstName</a:t>
            </a:r>
            <a:r>
              <a:rPr lang="en-US" sz="2000" dirty="0" smtClean="0">
                <a:solidFill>
                  <a:schemeClr val="tx1"/>
                </a:solidFill>
              </a:rPr>
              <a:t>” 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for(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 0;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&lt; </a:t>
            </a:r>
            <a:r>
              <a:rPr lang="en-US" sz="2000" dirty="0" err="1" smtClean="0">
                <a:solidFill>
                  <a:schemeClr val="tx1"/>
                </a:solidFill>
              </a:rPr>
              <a:t>c.getCount</a:t>
            </a:r>
            <a:r>
              <a:rPr lang="en-US" sz="2000" dirty="0" smtClean="0">
                <a:solidFill>
                  <a:schemeClr val="tx1"/>
                </a:solidFill>
              </a:rPr>
              <a:t>();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++){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String </a:t>
            </a:r>
            <a:r>
              <a:rPr lang="en-US" sz="2000" dirty="0" err="1" smtClean="0">
                <a:solidFill>
                  <a:schemeClr val="tx1"/>
                </a:solidFill>
              </a:rPr>
              <a:t>fn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</a:rPr>
              <a:t>c.getString</a:t>
            </a:r>
            <a:r>
              <a:rPr lang="en-US" sz="2000" dirty="0" smtClean="0">
                <a:solidFill>
                  <a:schemeClr val="tx1"/>
                </a:solidFill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</a:rPr>
              <a:t>colIndex</a:t>
            </a:r>
            <a:r>
              <a:rPr lang="en-US" sz="2000" dirty="0" smtClean="0">
                <a:solidFill>
                  <a:schemeClr val="tx1"/>
                </a:solidFill>
              </a:rPr>
              <a:t> 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</a:rPr>
              <a:t>(“</a:t>
            </a:r>
            <a:r>
              <a:rPr lang="en-US" sz="2000" dirty="0" err="1" smtClean="0">
                <a:solidFill>
                  <a:schemeClr val="tx1"/>
                </a:solidFill>
              </a:rPr>
              <a:t>FirstName</a:t>
            </a:r>
            <a:r>
              <a:rPr lang="en-US" sz="2000" dirty="0" smtClean="0">
                <a:solidFill>
                  <a:schemeClr val="tx1"/>
                </a:solidFill>
              </a:rPr>
              <a:t>: ” + </a:t>
            </a:r>
            <a:r>
              <a:rPr lang="en-US" sz="2000" dirty="0" err="1" smtClean="0">
                <a:solidFill>
                  <a:schemeClr val="tx1"/>
                </a:solidFill>
              </a:rPr>
              <a:t>fn</a:t>
            </a:r>
            <a:r>
              <a:rPr lang="en-US" sz="2000" dirty="0" smtClean="0">
                <a:solidFill>
                  <a:schemeClr val="tx1"/>
                </a:solidFill>
              </a:rPr>
              <a:t>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c.moveToNext</a:t>
            </a:r>
            <a:r>
              <a:rPr lang="en-US" sz="2000" dirty="0" smtClean="0">
                <a:solidFill>
                  <a:schemeClr val="tx1"/>
                </a:solidFill>
              </a:rPr>
              <a:t>();	}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O</a:t>
            </a:r>
            <a:r>
              <a:rPr lang="is-IS" sz="2000" dirty="0" smtClean="0">
                <a:solidFill>
                  <a:schemeClr val="tx1"/>
                </a:solidFill>
              </a:rPr>
              <a:t>r: 	c.moveToFirst();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is-IS" sz="2000" dirty="0">
                <a:solidFill>
                  <a:schemeClr val="tx1"/>
                </a:solidFill>
              </a:rPr>
              <a:t>	</a:t>
            </a:r>
            <a:r>
              <a:rPr lang="is-IS" sz="2000" dirty="0" smtClean="0">
                <a:solidFill>
                  <a:schemeClr val="tx1"/>
                </a:solidFill>
              </a:rPr>
              <a:t>while(!c.isAfterLast() ){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String </a:t>
            </a:r>
            <a:r>
              <a:rPr lang="en-US" sz="2000" dirty="0" err="1">
                <a:solidFill>
                  <a:schemeClr val="tx1"/>
                </a:solidFill>
              </a:rPr>
              <a:t>fn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c.getString</a:t>
            </a:r>
            <a:r>
              <a:rPr lang="en-US" sz="2000" dirty="0">
                <a:solidFill>
                  <a:schemeClr val="tx1"/>
                </a:solidFill>
              </a:rPr>
              <a:t>( </a:t>
            </a:r>
            <a:r>
              <a:rPr lang="en-US" sz="2000" dirty="0" err="1">
                <a:solidFill>
                  <a:schemeClr val="tx1"/>
                </a:solidFill>
              </a:rPr>
              <a:t>colIndex</a:t>
            </a:r>
            <a:r>
              <a:rPr lang="en-US" sz="2000" dirty="0">
                <a:solidFill>
                  <a:schemeClr val="tx1"/>
                </a:solidFill>
              </a:rPr>
              <a:t> 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(“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: ” + </a:t>
            </a:r>
            <a:r>
              <a:rPr lang="en-US" sz="2000" dirty="0" err="1">
                <a:solidFill>
                  <a:schemeClr val="tx1"/>
                </a:solidFill>
              </a:rPr>
              <a:t>fn</a:t>
            </a:r>
            <a:r>
              <a:rPr lang="en-US" sz="2000" dirty="0">
                <a:solidFill>
                  <a:schemeClr val="tx1"/>
                </a:solidFill>
              </a:rPr>
              <a:t>);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c.moveToNext</a:t>
            </a:r>
            <a:r>
              <a:rPr lang="en-US" sz="2000" dirty="0" smtClean="0">
                <a:solidFill>
                  <a:schemeClr val="tx1"/>
                </a:solidFill>
              </a:rPr>
              <a:t>(); 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SimpleCursorAdapter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0"/>
            <a:ext cx="8496944" cy="351039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To display Cursor results in a </a:t>
            </a:r>
            <a:r>
              <a:rPr lang="en-US" sz="2000" dirty="0" err="1" smtClean="0">
                <a:solidFill>
                  <a:schemeClr val="tx1"/>
                </a:solidFill>
              </a:rPr>
              <a:t>ListView</a:t>
            </a:r>
            <a:r>
              <a:rPr lang="en-US" sz="2000" dirty="0" smtClean="0">
                <a:solidFill>
                  <a:schemeClr val="tx1"/>
                </a:solidFill>
              </a:rPr>
              <a:t>, use the </a:t>
            </a:r>
            <a:r>
              <a:rPr lang="en-US" sz="2000" dirty="0" err="1" smtClean="0">
                <a:solidFill>
                  <a:schemeClr val="tx1"/>
                </a:solidFill>
              </a:rPr>
              <a:t>SimpleCursorAdapter</a:t>
            </a:r>
            <a:endParaRPr lang="en-US" sz="2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sz="2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err="1">
                <a:solidFill>
                  <a:schemeClr val="tx1"/>
                </a:solidFill>
              </a:rPr>
              <a:t>SimpleCursorAdapter</a:t>
            </a:r>
            <a:r>
              <a:rPr lang="en-US" sz="2400" dirty="0">
                <a:solidFill>
                  <a:schemeClr val="tx1"/>
                </a:solidFill>
              </a:rPr>
              <a:t>(Context context,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layout, Cursor c, String[] from,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[] to,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flags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sz="24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layout is an xml layout for each cell in the list.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String [ ]  from is an array of column names.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[ ] is an array of </a:t>
            </a:r>
            <a:r>
              <a:rPr lang="en-US" sz="2400" dirty="0" err="1" smtClean="0">
                <a:solidFill>
                  <a:schemeClr val="tx1"/>
                </a:solidFill>
              </a:rPr>
              <a:t>R.id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the layout where the columns should </a:t>
            </a:r>
            <a:r>
              <a:rPr lang="en-US" sz="2400" smtClean="0">
                <a:solidFill>
                  <a:schemeClr val="tx1"/>
                </a:solidFill>
              </a:rPr>
              <a:t>be placed.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9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496944" cy="343838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Need a </a:t>
            </a:r>
            <a:r>
              <a:rPr lang="en-US" sz="2400" dirty="0" err="1" smtClean="0">
                <a:solidFill>
                  <a:schemeClr val="tx1"/>
                </a:solidFill>
              </a:rPr>
              <a:t>SQLiteDatabaseHelper</a:t>
            </a:r>
            <a:r>
              <a:rPr lang="en-US" sz="2400" dirty="0" smtClean="0">
                <a:solidFill>
                  <a:schemeClr val="tx1"/>
                </a:solidFill>
              </a:rPr>
              <a:t> object to create, update, open a database. Databases need a String name, and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version. Incrementing the version causes </a:t>
            </a:r>
            <a:r>
              <a:rPr lang="en-US" sz="2400" dirty="0" err="1" smtClean="0">
                <a:solidFill>
                  <a:schemeClr val="tx1"/>
                </a:solidFill>
              </a:rPr>
              <a:t>onUpgrade</a:t>
            </a:r>
            <a:r>
              <a:rPr lang="en-US" sz="2400" dirty="0" smtClean="0">
                <a:solidFill>
                  <a:schemeClr val="tx1"/>
                </a:solidFill>
              </a:rPr>
              <a:t>().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Once a database is opened, use insert, query, </a:t>
            </a:r>
            <a:r>
              <a:rPr lang="en-US" sz="2400" dirty="0" err="1" smtClean="0">
                <a:solidFill>
                  <a:schemeClr val="tx1"/>
                </a:solidFill>
              </a:rPr>
              <a:t>rawQuery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Insert uses </a:t>
            </a:r>
            <a:r>
              <a:rPr lang="en-US" sz="2400" dirty="0" err="1" smtClean="0">
                <a:solidFill>
                  <a:schemeClr val="tx1"/>
                </a:solidFill>
              </a:rPr>
              <a:t>ContentValues</a:t>
            </a:r>
            <a:r>
              <a:rPr lang="en-US" sz="2400" dirty="0" smtClean="0">
                <a:solidFill>
                  <a:schemeClr val="tx1"/>
                </a:solidFill>
              </a:rPr>
              <a:t> objects to map values to column names: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err="1" smtClean="0">
                <a:solidFill>
                  <a:schemeClr val="tx1"/>
                </a:solidFill>
              </a:rPr>
              <a:t>cv.put</a:t>
            </a:r>
            <a:r>
              <a:rPr lang="en-US" sz="2000" dirty="0" smtClean="0">
                <a:solidFill>
                  <a:schemeClr val="tx1"/>
                </a:solidFill>
              </a:rPr>
              <a:t>(“Column name”, value);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err="1" smtClean="0">
                <a:solidFill>
                  <a:schemeClr val="tx1"/>
                </a:solidFill>
              </a:rPr>
              <a:t>db.insert</a:t>
            </a:r>
            <a:r>
              <a:rPr lang="en-US" sz="2000" dirty="0" smtClean="0">
                <a:solidFill>
                  <a:schemeClr val="tx1"/>
                </a:solidFill>
              </a:rPr>
              <a:t>(TABLE_NAME, “Null replacement </a:t>
            </a:r>
            <a:r>
              <a:rPr lang="en-US" sz="2000" dirty="0">
                <a:solidFill>
                  <a:schemeClr val="tx1"/>
                </a:solidFill>
              </a:rPr>
              <a:t>value</a:t>
            </a:r>
            <a:r>
              <a:rPr lang="en-US" sz="2000" dirty="0" smtClean="0">
                <a:solidFill>
                  <a:schemeClr val="tx1"/>
                </a:solidFill>
              </a:rPr>
              <a:t>”, </a:t>
            </a:r>
            <a:r>
              <a:rPr lang="en-US" sz="2000" dirty="0">
                <a:solidFill>
                  <a:schemeClr val="tx1"/>
                </a:solidFill>
              </a:rPr>
              <a:t>cv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If you’ve forgotten to put a value for a column, “Null replacement value</a:t>
            </a:r>
            <a:r>
              <a:rPr lang="en-US" sz="2000" smtClean="0">
                <a:solidFill>
                  <a:schemeClr val="tx1"/>
                </a:solidFill>
              </a:rPr>
              <a:t>” will be added instead.</a:t>
            </a:r>
            <a:endParaRPr lang="en-US" sz="2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3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This week, you will learn how use SQL lite databases in Android.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sequence is: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Create database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Open database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Read / write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Close database</a:t>
            </a: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Android has a class </a:t>
            </a:r>
            <a:r>
              <a:rPr lang="en-US" sz="2000" dirty="0" err="1" smtClean="0">
                <a:solidFill>
                  <a:schemeClr val="tx1"/>
                </a:solidFill>
              </a:rPr>
              <a:t>SQLiteOpenHelper</a:t>
            </a:r>
            <a:r>
              <a:rPr lang="en-US" sz="2000" dirty="0" smtClean="0">
                <a:solidFill>
                  <a:schemeClr val="tx1"/>
                </a:solidFill>
              </a:rPr>
              <a:t> for creating and opening databases. You must write a subclass for your application.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There are several important functions to override: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Constructor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onCreate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onUpgrade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onOpen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08912" cy="351039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You must pass certain important information to the super constructor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	</a:t>
            </a:r>
            <a:r>
              <a:rPr lang="en-US" sz="2000" i="1" dirty="0" smtClean="0">
                <a:solidFill>
                  <a:schemeClr val="tx1"/>
                </a:solidFill>
              </a:rPr>
              <a:t>super(</a:t>
            </a:r>
            <a:r>
              <a:rPr lang="en-US" sz="2000" i="1" dirty="0" err="1" smtClean="0">
                <a:solidFill>
                  <a:schemeClr val="tx1"/>
                </a:solidFill>
              </a:rPr>
              <a:t>ctx</a:t>
            </a:r>
            <a:r>
              <a:rPr lang="en-US" sz="2000" i="1" dirty="0">
                <a:solidFill>
                  <a:schemeClr val="tx1"/>
                </a:solidFill>
              </a:rPr>
              <a:t>, DATABASE_NAME, null, VERSION_NUM</a:t>
            </a:r>
            <a:r>
              <a:rPr lang="en-US" sz="2000" i="1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Context – the Activity where the database is being opened.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</a:rPr>
              <a:t>databaseName</a:t>
            </a:r>
            <a:r>
              <a:rPr lang="en-US" sz="2000" dirty="0" smtClean="0">
                <a:solidFill>
                  <a:schemeClr val="tx1"/>
                </a:solidFill>
              </a:rPr>
              <a:t> – this is the file that will contain the data.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CursorFactory</a:t>
            </a:r>
            <a:r>
              <a:rPr lang="en-US" sz="2000" dirty="0" smtClean="0">
                <a:solidFill>
                  <a:schemeClr val="tx1"/>
                </a:solidFill>
              </a:rPr>
              <a:t> – An object to create Cursor objects, normally this is null.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 err="1" smtClean="0">
                <a:solidFill>
                  <a:schemeClr val="tx1"/>
                </a:solidFill>
              </a:rPr>
              <a:t>nt</a:t>
            </a:r>
            <a:r>
              <a:rPr lang="en-US" sz="2000" dirty="0" smtClean="0">
                <a:solidFill>
                  <a:schemeClr val="tx1"/>
                </a:solidFill>
              </a:rPr>
              <a:t> version – What is the version of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7797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If the database doesn’t exist yet then </a:t>
            </a:r>
            <a:r>
              <a:rPr lang="en-US" sz="2400" dirty="0" err="1" smtClean="0">
                <a:solidFill>
                  <a:schemeClr val="tx1"/>
                </a:solidFill>
              </a:rPr>
              <a:t>onCreate</a:t>
            </a:r>
            <a:r>
              <a:rPr lang="en-US" sz="2400" dirty="0" smtClean="0">
                <a:solidFill>
                  <a:schemeClr val="tx1"/>
                </a:solidFill>
              </a:rPr>
              <a:t> gets called </a:t>
            </a:r>
            <a:r>
              <a:rPr lang="en-US" sz="2400" dirty="0" smtClean="0">
                <a:solidFill>
                  <a:schemeClr val="tx1"/>
                </a:solidFill>
              </a:rPr>
              <a:t>immediately by Android.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i="1" dirty="0" err="1" smtClean="0">
                <a:solidFill>
                  <a:schemeClr val="tx1"/>
                </a:solidFill>
              </a:rPr>
              <a:t>onCreate</a:t>
            </a:r>
            <a:r>
              <a:rPr lang="en-US" sz="2400" i="1" dirty="0" smtClean="0">
                <a:solidFill>
                  <a:schemeClr val="tx1"/>
                </a:solidFill>
              </a:rPr>
              <a:t>(</a:t>
            </a:r>
            <a:r>
              <a:rPr lang="en-US" sz="2400" i="1" dirty="0" err="1" smtClean="0">
                <a:solidFill>
                  <a:schemeClr val="tx1"/>
                </a:solidFill>
              </a:rPr>
              <a:t>SQLiteDatabase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</a:rPr>
              <a:t>db</a:t>
            </a:r>
            <a:r>
              <a:rPr lang="en-US" sz="2400" i="1" dirty="0" smtClean="0">
                <a:solidFill>
                  <a:schemeClr val="tx1"/>
                </a:solidFill>
              </a:rPr>
              <a:t>) 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db</a:t>
            </a:r>
            <a:r>
              <a:rPr lang="en-US" sz="2400" dirty="0" smtClean="0">
                <a:solidFill>
                  <a:schemeClr val="tx1"/>
                </a:solidFill>
              </a:rPr>
              <a:t> is the database object.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function is used to execute a table creation statement in SQL: </a:t>
            </a:r>
            <a:r>
              <a:rPr lang="en-US" sz="2400" dirty="0" err="1" smtClean="0">
                <a:solidFill>
                  <a:schemeClr val="tx1"/>
                </a:solidFill>
              </a:rPr>
              <a:t>db.execSQL</a:t>
            </a:r>
            <a:r>
              <a:rPr lang="en-US" sz="2400" dirty="0" smtClean="0">
                <a:solidFill>
                  <a:schemeClr val="tx1"/>
                </a:solidFill>
              </a:rPr>
              <a:t>( “CREATE TABLE “ + name + “ ( </a:t>
            </a:r>
            <a:r>
              <a:rPr lang="en-US" sz="2400" dirty="0" smtClean="0">
                <a:solidFill>
                  <a:schemeClr val="tx1"/>
                </a:solidFill>
              </a:rPr>
              <a:t>_id </a:t>
            </a:r>
            <a:r>
              <a:rPr lang="en-US" sz="2400" dirty="0" smtClean="0">
                <a:solidFill>
                  <a:schemeClr val="tx1"/>
                </a:solidFill>
              </a:rPr>
              <a:t>INTEGER PRIMARY KEY, NAME text, PRICE INTEGER);” );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d</a:t>
            </a:r>
            <a:r>
              <a:rPr lang="en-US" sz="2400" dirty="0" err="1" smtClean="0">
                <a:solidFill>
                  <a:schemeClr val="tx1"/>
                </a:solidFill>
              </a:rPr>
              <a:t>b.execSQL</a:t>
            </a:r>
            <a:r>
              <a:rPr lang="en-US" sz="2400" dirty="0" smtClean="0">
                <a:solidFill>
                  <a:schemeClr val="tx1"/>
                </a:solidFill>
              </a:rPr>
              <a:t>(  ) ; is a function that executes a string SQL statement.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If the database does exist, and the version is newer than the version that exists, then </a:t>
            </a:r>
            <a:r>
              <a:rPr lang="en-US" sz="2400" dirty="0" err="1" smtClean="0">
                <a:solidFill>
                  <a:schemeClr val="tx1"/>
                </a:solidFill>
              </a:rPr>
              <a:t>onUpgrade</a:t>
            </a:r>
            <a:r>
              <a:rPr lang="en-US" sz="2400" dirty="0" smtClean="0">
                <a:solidFill>
                  <a:schemeClr val="tx1"/>
                </a:solidFill>
              </a:rPr>
              <a:t> gets called.</a:t>
            </a:r>
          </a:p>
          <a:p>
            <a:pPr marL="0" indent="0" algn="ctr">
              <a:buNone/>
            </a:pPr>
            <a:r>
              <a:rPr lang="en-US" sz="2000" i="1" dirty="0" err="1" smtClean="0">
                <a:solidFill>
                  <a:schemeClr val="tx1"/>
                </a:solidFill>
              </a:rPr>
              <a:t>onUpgrade</a:t>
            </a:r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</a:rPr>
              <a:t>SQLiteDatabase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db</a:t>
            </a:r>
            <a:r>
              <a:rPr lang="en-US" sz="2000" i="1" dirty="0" smtClean="0">
                <a:solidFill>
                  <a:schemeClr val="tx1"/>
                </a:solidFill>
              </a:rPr>
              <a:t>, 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oldVer</a:t>
            </a:r>
            <a:r>
              <a:rPr lang="en-US" sz="2000" i="1" dirty="0" smtClean="0">
                <a:solidFill>
                  <a:schemeClr val="tx1"/>
                </a:solidFill>
              </a:rPr>
              <a:t>, 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newVer</a:t>
            </a:r>
            <a:r>
              <a:rPr lang="en-US" sz="2000" i="1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have a chance to handle upgrading your data, like if you want to add new columns, etc.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can also delete all your data:</a:t>
            </a:r>
          </a:p>
          <a:p>
            <a:pPr marL="400050" lvl="1" indent="0">
              <a:buNone/>
            </a:pPr>
            <a:r>
              <a:rPr lang="en-US" sz="2000" i="1" dirty="0" err="1">
                <a:solidFill>
                  <a:schemeClr val="tx1"/>
                </a:solidFill>
              </a:rPr>
              <a:t>d</a:t>
            </a:r>
            <a:r>
              <a:rPr lang="en-US" sz="2000" i="1" dirty="0" err="1" smtClean="0">
                <a:solidFill>
                  <a:schemeClr val="tx1"/>
                </a:solidFill>
              </a:rPr>
              <a:t>b.execSQL</a:t>
            </a:r>
            <a:r>
              <a:rPr lang="en-US" sz="2000" i="1" dirty="0" smtClean="0">
                <a:solidFill>
                  <a:schemeClr val="tx1"/>
                </a:solidFill>
              </a:rPr>
              <a:t>(“DROP TABLE IF EXISTS TABLENAME”);</a:t>
            </a:r>
          </a:p>
          <a:p>
            <a:pPr marL="400050" lvl="1" indent="0">
              <a:buNone/>
            </a:pPr>
            <a:r>
              <a:rPr lang="en-US" sz="2000" i="1" dirty="0" err="1" smtClean="0">
                <a:solidFill>
                  <a:schemeClr val="tx1"/>
                </a:solidFill>
              </a:rPr>
              <a:t>db.execSQL</a:t>
            </a:r>
            <a:r>
              <a:rPr lang="en-US" sz="2000" i="1" dirty="0" smtClean="0">
                <a:solidFill>
                  <a:schemeClr val="tx1"/>
                </a:solidFill>
              </a:rPr>
              <a:t>(“CREATE TABLE </a:t>
            </a:r>
            <a:r>
              <a:rPr lang="is-IS" sz="2000" i="1" dirty="0" smtClean="0">
                <a:solidFill>
                  <a:schemeClr val="tx1"/>
                </a:solidFill>
              </a:rPr>
              <a:t>…”); </a:t>
            </a:r>
            <a:r>
              <a:rPr lang="is-IS" sz="2000" dirty="0" smtClean="0">
                <a:solidFill>
                  <a:schemeClr val="tx1"/>
                </a:solidFill>
              </a:rPr>
              <a:t>or call </a:t>
            </a:r>
            <a:r>
              <a:rPr lang="is-IS" sz="2000" i="1" dirty="0" smtClean="0">
                <a:solidFill>
                  <a:schemeClr val="tx1"/>
                </a:solidFill>
              </a:rPr>
              <a:t>onCreate(db);</a:t>
            </a:r>
            <a:endParaRPr lang="en-US" sz="2000" i="1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onDowngrade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If the database does exist, and the version is older than the version that exists, then </a:t>
            </a:r>
            <a:r>
              <a:rPr lang="en-US" sz="2400" dirty="0" err="1" smtClean="0">
                <a:solidFill>
                  <a:schemeClr val="tx1"/>
                </a:solidFill>
              </a:rPr>
              <a:t>onDowngrade</a:t>
            </a:r>
            <a:r>
              <a:rPr lang="en-US" sz="2400" dirty="0" smtClean="0">
                <a:solidFill>
                  <a:schemeClr val="tx1"/>
                </a:solidFill>
              </a:rPr>
              <a:t> gets called.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don’t normally use this function but it exists and is part of the </a:t>
            </a:r>
            <a:r>
              <a:rPr lang="en-US" sz="2400" dirty="0" err="1" smtClean="0">
                <a:solidFill>
                  <a:schemeClr val="tx1"/>
                </a:solidFill>
              </a:rPr>
              <a:t>getWriteableDatabase</a:t>
            </a:r>
            <a:r>
              <a:rPr lang="en-US" sz="2400" dirty="0" smtClean="0">
                <a:solidFill>
                  <a:schemeClr val="tx1"/>
                </a:solidFill>
              </a:rPr>
              <a:t>() process.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5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 err="1" smtClean="0">
                <a:solidFill>
                  <a:schemeClr val="tx1"/>
                </a:solidFill>
              </a:rPr>
              <a:t>onCreate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onUpgrade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onDowngrade</a:t>
            </a:r>
            <a:r>
              <a:rPr lang="en-US" sz="2400" dirty="0" smtClean="0">
                <a:solidFill>
                  <a:schemeClr val="tx1"/>
                </a:solidFill>
              </a:rPr>
              <a:t> get called, then </a:t>
            </a:r>
            <a:r>
              <a:rPr lang="en-US" sz="2400" dirty="0" err="1" smtClean="0">
                <a:solidFill>
                  <a:schemeClr val="tx1"/>
                </a:solidFill>
              </a:rPr>
              <a:t>onOpen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SQLiteDatabase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db</a:t>
            </a:r>
            <a:r>
              <a:rPr lang="en-US" sz="2400" dirty="0" smtClean="0">
                <a:solidFill>
                  <a:schemeClr val="tx1"/>
                </a:solidFill>
              </a:rPr>
              <a:t>) gets called last.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onOpen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SQLiteDatabase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db</a:t>
            </a:r>
            <a:r>
              <a:rPr lang="en-US" sz="2400" dirty="0" smtClean="0">
                <a:solidFill>
                  <a:schemeClr val="tx1"/>
                </a:solidFill>
              </a:rPr>
              <a:t>) gets called regardless of </a:t>
            </a:r>
            <a:r>
              <a:rPr lang="en-US" sz="2400" dirty="0" err="1" smtClean="0">
                <a:solidFill>
                  <a:schemeClr val="tx1"/>
                </a:solidFill>
              </a:rPr>
              <a:t>onCreate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onUpgrade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3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getWriteableDatabase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496944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Once your </a:t>
            </a:r>
            <a:r>
              <a:rPr lang="en-US" sz="2400" dirty="0" err="1" smtClean="0">
                <a:solidFill>
                  <a:schemeClr val="tx1"/>
                </a:solidFill>
              </a:rPr>
              <a:t>DatabaseHelper</a:t>
            </a:r>
            <a:r>
              <a:rPr lang="en-US" sz="2400" dirty="0" smtClean="0">
                <a:solidFill>
                  <a:schemeClr val="tx1"/>
                </a:solidFill>
              </a:rPr>
              <a:t> class is implemented, you have to open a database. You can either open it as read-only using: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MyDatabaseHelper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dhHelper</a:t>
            </a:r>
            <a:r>
              <a:rPr lang="en-US" sz="2400" dirty="0" smtClean="0">
                <a:solidFill>
                  <a:schemeClr val="tx1"/>
                </a:solidFill>
              </a:rPr>
              <a:t> = new </a:t>
            </a:r>
            <a:r>
              <a:rPr lang="en-US" sz="2400" dirty="0" err="1" smtClean="0">
                <a:solidFill>
                  <a:schemeClr val="tx1"/>
                </a:solidFill>
              </a:rPr>
              <a:t>MyDatabaseHelper</a:t>
            </a:r>
            <a:r>
              <a:rPr lang="en-US" sz="2400" dirty="0" smtClean="0">
                <a:solidFill>
                  <a:schemeClr val="tx1"/>
                </a:solidFill>
              </a:rPr>
              <a:t>();</a:t>
            </a:r>
          </a:p>
          <a:p>
            <a:pPr marL="0" indent="0" algn="ctr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SQLiteDatabase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</a:rPr>
              <a:t>dbHelper.</a:t>
            </a:r>
            <a:r>
              <a:rPr lang="en-US" sz="2400" i="1" dirty="0" err="1" smtClean="0">
                <a:solidFill>
                  <a:schemeClr val="tx1"/>
                </a:solidFill>
              </a:rPr>
              <a:t>getReadableDatabase</a:t>
            </a:r>
            <a:r>
              <a:rPr lang="en-US" sz="2400" i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Normally you want to also write data so you open it for both read and write with: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chemeClr val="tx1"/>
                </a:solidFill>
              </a:rPr>
              <a:t>SQLiteDatabase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db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dbHelper.</a:t>
            </a:r>
            <a:r>
              <a:rPr lang="en-US" sz="2400" i="1" dirty="0" err="1" smtClean="0">
                <a:solidFill>
                  <a:schemeClr val="tx1"/>
                </a:solidFill>
              </a:rPr>
              <a:t>getWriteableDatabase</a:t>
            </a:r>
            <a:r>
              <a:rPr lang="en-US" sz="2400" i="1" dirty="0" smtClean="0">
                <a:solidFill>
                  <a:schemeClr val="tx1"/>
                </a:solidFill>
              </a:rPr>
              <a:t>();</a:t>
            </a:r>
            <a:endParaRPr lang="en-US" sz="2000" i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Both functions return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</a:rPr>
              <a:t>SQLiteDatabase</a:t>
            </a:r>
            <a:r>
              <a:rPr lang="en-US" sz="2400" dirty="0" smtClean="0">
                <a:solidFill>
                  <a:schemeClr val="tx1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20226</TotalTime>
  <Words>1018</Words>
  <Application>Microsoft Office PowerPoint</Application>
  <PresentationFormat>On-screen Show (16:9)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CST2335 Graphical Interface programming</vt:lpstr>
      <vt:lpstr>Introduction</vt:lpstr>
      <vt:lpstr>SQLLite</vt:lpstr>
      <vt:lpstr>Constructor</vt:lpstr>
      <vt:lpstr>onCreate</vt:lpstr>
      <vt:lpstr>onUpgrade</vt:lpstr>
      <vt:lpstr>onDowngrade</vt:lpstr>
      <vt:lpstr>onOpen</vt:lpstr>
      <vt:lpstr>getWriteableDatabase</vt:lpstr>
      <vt:lpstr>Insert data</vt:lpstr>
      <vt:lpstr>Query data</vt:lpstr>
      <vt:lpstr>Query data exmples</vt:lpstr>
      <vt:lpstr>rawQuery</vt:lpstr>
      <vt:lpstr>Cursor</vt:lpstr>
      <vt:lpstr>Cursor example</vt:lpstr>
      <vt:lpstr>SimpleCursorAdapter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679</cp:revision>
  <cp:lastPrinted>2011-05-25T13:43:07Z</cp:lastPrinted>
  <dcterms:created xsi:type="dcterms:W3CDTF">2010-07-27T15:40:45Z</dcterms:created>
  <dcterms:modified xsi:type="dcterms:W3CDTF">2017-02-05T14:19:04Z</dcterms:modified>
</cp:coreProperties>
</file>