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0"/>
  </p:notesMasterIdLst>
  <p:handoutMasterIdLst>
    <p:handoutMasterId r:id="rId21"/>
  </p:handoutMasterIdLst>
  <p:sldIdLst>
    <p:sldId id="376" r:id="rId2"/>
    <p:sldId id="380" r:id="rId3"/>
    <p:sldId id="385" r:id="rId4"/>
    <p:sldId id="408" r:id="rId5"/>
    <p:sldId id="410" r:id="rId6"/>
    <p:sldId id="423" r:id="rId7"/>
    <p:sldId id="411" r:id="rId8"/>
    <p:sldId id="412" r:id="rId9"/>
    <p:sldId id="421" r:id="rId10"/>
    <p:sldId id="413" r:id="rId11"/>
    <p:sldId id="414" r:id="rId12"/>
    <p:sldId id="415" r:id="rId13"/>
    <p:sldId id="416" r:id="rId14"/>
    <p:sldId id="422" r:id="rId15"/>
    <p:sldId id="417" r:id="rId16"/>
    <p:sldId id="418" r:id="rId17"/>
    <p:sldId id="419" r:id="rId18"/>
    <p:sldId id="420" r:id="rId1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1" autoAdjust="0"/>
    <p:restoredTop sz="99007" autoAdjust="0"/>
  </p:normalViewPr>
  <p:slideViewPr>
    <p:cSldViewPr>
      <p:cViewPr varScale="1">
        <p:scale>
          <a:sx n="135" d="100"/>
          <a:sy n="135" d="100"/>
        </p:scale>
        <p:origin x="240" y="160"/>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2/27/17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2/27/17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smtClean="0"/>
              <a:t>Click to edit</a:t>
            </a:r>
            <a:br>
              <a:rPr lang="en-US" dirty="0" smtClean="0"/>
            </a:br>
            <a:r>
              <a:rPr lang="en-US" dirty="0" smtClean="0"/>
              <a:t>Master </a:t>
            </a:r>
            <a:br>
              <a:rPr lang="en-US" dirty="0" smtClean="0"/>
            </a:br>
            <a:r>
              <a:rPr lang="en-US" dirty="0" smtClean="0"/>
              <a:t>title style</a:t>
            </a:r>
            <a:endParaRPr lang="en-US" dirty="0"/>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a:t>
            </a:r>
            <a:br>
              <a:rPr lang="en-US" dirty="0" smtClean="0"/>
            </a:br>
            <a:r>
              <a:rPr lang="en-US" dirty="0" smtClean="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runski.ca/CST2335_XML.x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smtClean="0">
                <a:solidFill>
                  <a:srgbClr val="FFFFFF"/>
                </a:solidFill>
              </a:rPr>
              <a:t>CST2335</a:t>
            </a:r>
            <a:br>
              <a:rPr lang="en-US" dirty="0" smtClean="0">
                <a:solidFill>
                  <a:srgbClr val="FFFFFF"/>
                </a:solidFill>
              </a:rPr>
            </a:br>
            <a:r>
              <a:rPr lang="en-US" dirty="0" smtClean="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smtClean="0"/>
              <a:t>Week 6</a:t>
            </a:r>
            <a:endParaRPr lang="en-US" dirty="0"/>
          </a:p>
          <a:p>
            <a:r>
              <a:rPr lang="en-US" dirty="0" err="1" smtClean="0"/>
              <a:t>AsyncTask</a:t>
            </a:r>
            <a:r>
              <a:rPr lang="en-US" dirty="0" smtClean="0"/>
              <a:t>, XML parsing and file storage.</a:t>
            </a:r>
            <a:endParaRPr lang="en-US" dirty="0"/>
          </a:p>
        </p:txBody>
      </p:sp>
    </p:spTree>
    <p:extLst>
      <p:ext uri="{BB962C8B-B14F-4D97-AF65-F5344CB8AC3E}">
        <p14:creationId xmlns:p14="http://schemas.microsoft.com/office/powerpoint/2010/main" val="120453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400" dirty="0" smtClean="0">
                <a:solidFill>
                  <a:schemeClr val="tx1"/>
                </a:solidFill>
              </a:rPr>
              <a:t>Android has two types of XML parsers (readers):</a:t>
            </a:r>
          </a:p>
          <a:p>
            <a:pPr lvl="1"/>
            <a:r>
              <a:rPr lang="en-US" sz="2000" dirty="0" smtClean="0">
                <a:solidFill>
                  <a:schemeClr val="tx1"/>
                </a:solidFill>
              </a:rPr>
              <a:t>XML Push parser (SAX)</a:t>
            </a:r>
          </a:p>
          <a:p>
            <a:pPr lvl="1"/>
            <a:r>
              <a:rPr lang="en-US" sz="2000" dirty="0" smtClean="0">
                <a:solidFill>
                  <a:schemeClr val="tx1"/>
                </a:solidFill>
              </a:rPr>
              <a:t>XML Pull parser (</a:t>
            </a:r>
            <a:r>
              <a:rPr lang="en-US" sz="2000" dirty="0" err="1" smtClean="0">
                <a:solidFill>
                  <a:schemeClr val="tx1"/>
                </a:solidFill>
              </a:rPr>
              <a:t>XMLPullParser</a:t>
            </a:r>
            <a:r>
              <a:rPr lang="en-US" sz="2000" dirty="0" smtClean="0">
                <a:solidFill>
                  <a:schemeClr val="tx1"/>
                </a:solidFill>
              </a:rPr>
              <a:t>)</a:t>
            </a:r>
          </a:p>
          <a:p>
            <a:r>
              <a:rPr lang="en-US" sz="2400" dirty="0" smtClean="0">
                <a:solidFill>
                  <a:schemeClr val="tx1"/>
                </a:solidFill>
              </a:rPr>
              <a:t>The difference between the two is how the data flows. A Push parser iterates over all the tags and calls your function </a:t>
            </a:r>
            <a:r>
              <a:rPr lang="en-US" sz="2400" dirty="0" smtClean="0">
                <a:solidFill>
                  <a:schemeClr val="tx1"/>
                </a:solidFill>
              </a:rPr>
              <a:t>handlers: </a:t>
            </a:r>
            <a:endParaRPr lang="en-US" sz="2400" dirty="0" smtClean="0">
              <a:solidFill>
                <a:schemeClr val="tx1"/>
              </a:solidFill>
            </a:endParaRPr>
          </a:p>
          <a:p>
            <a:pPr lvl="1"/>
            <a:r>
              <a:rPr lang="en-US" sz="1600" dirty="0" err="1" smtClean="0">
                <a:solidFill>
                  <a:schemeClr val="tx1"/>
                </a:solidFill>
              </a:rPr>
              <a:t>startDocument</a:t>
            </a:r>
            <a:r>
              <a:rPr lang="en-US" sz="1600" dirty="0" smtClean="0">
                <a:solidFill>
                  <a:schemeClr val="tx1"/>
                </a:solidFill>
              </a:rPr>
              <a:t>( ), </a:t>
            </a:r>
            <a:r>
              <a:rPr lang="en-US" sz="1600" dirty="0" err="1" smtClean="0">
                <a:solidFill>
                  <a:schemeClr val="tx1"/>
                </a:solidFill>
              </a:rPr>
              <a:t>endDocument</a:t>
            </a:r>
            <a:r>
              <a:rPr lang="en-US" sz="1600" dirty="0" smtClean="0">
                <a:solidFill>
                  <a:schemeClr val="tx1"/>
                </a:solidFill>
              </a:rPr>
              <a:t>( ), </a:t>
            </a:r>
            <a:r>
              <a:rPr lang="en-US" sz="1600" dirty="0" err="1" smtClean="0">
                <a:solidFill>
                  <a:schemeClr val="tx1"/>
                </a:solidFill>
              </a:rPr>
              <a:t>startElement</a:t>
            </a:r>
            <a:r>
              <a:rPr lang="en-US" sz="1600" dirty="0" smtClean="0">
                <a:solidFill>
                  <a:schemeClr val="tx1"/>
                </a:solidFill>
              </a:rPr>
              <a:t>( ), </a:t>
            </a:r>
            <a:r>
              <a:rPr lang="en-US" sz="1600" dirty="0" err="1" smtClean="0">
                <a:solidFill>
                  <a:schemeClr val="tx1"/>
                </a:solidFill>
              </a:rPr>
              <a:t>endElement</a:t>
            </a:r>
            <a:r>
              <a:rPr lang="en-US" sz="1600" dirty="0" smtClean="0">
                <a:solidFill>
                  <a:schemeClr val="tx1"/>
                </a:solidFill>
              </a:rPr>
              <a:t>( ), characters</a:t>
            </a:r>
            <a:r>
              <a:rPr lang="en-US" sz="1600" dirty="0" smtClean="0">
                <a:solidFill>
                  <a:schemeClr val="tx1"/>
                </a:solidFill>
              </a:rPr>
              <a:t>().</a:t>
            </a:r>
          </a:p>
          <a:p>
            <a:r>
              <a:rPr lang="en-US" sz="2000" dirty="0" smtClean="0">
                <a:solidFill>
                  <a:schemeClr val="tx1"/>
                </a:solidFill>
              </a:rPr>
              <a:t>It is similar to how Android </a:t>
            </a:r>
            <a:r>
              <a:rPr lang="en-US" sz="2000" dirty="0" err="1" smtClean="0">
                <a:solidFill>
                  <a:schemeClr val="tx1"/>
                </a:solidFill>
              </a:rPr>
              <a:t>automaticall</a:t>
            </a:r>
            <a:r>
              <a:rPr lang="en-US" sz="2000" dirty="0" smtClean="0">
                <a:solidFill>
                  <a:schemeClr val="tx1"/>
                </a:solidFill>
              </a:rPr>
              <a:t> calls your Activity lifecycle functions.</a:t>
            </a:r>
            <a:endParaRPr lang="en-US" sz="20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211673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PushParser</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400" dirty="0" smtClean="0">
                <a:solidFill>
                  <a:schemeClr val="tx1"/>
                </a:solidFill>
              </a:rPr>
              <a:t>For an XML Document: &lt;?XML version=“1.0”?&gt; </a:t>
            </a:r>
          </a:p>
          <a:p>
            <a:pPr marL="0" indent="0">
              <a:buNone/>
            </a:pPr>
            <a:r>
              <a:rPr lang="en-US" sz="1800" dirty="0" smtClean="0">
                <a:solidFill>
                  <a:schemeClr val="tx1"/>
                </a:solidFill>
              </a:rPr>
              <a:t>      &lt;Quiz&gt;&lt;Title&gt; Quiz 1</a:t>
            </a:r>
            <a:r>
              <a:rPr lang="en-US" sz="1800" dirty="0">
                <a:solidFill>
                  <a:schemeClr val="tx1"/>
                </a:solidFill>
              </a:rPr>
              <a:t> </a:t>
            </a:r>
            <a:r>
              <a:rPr lang="en-US" sz="1800" dirty="0" smtClean="0">
                <a:solidFill>
                  <a:schemeClr val="tx1"/>
                </a:solidFill>
              </a:rPr>
              <a:t>&lt;/Title&gt; &lt;Question&gt;Your name: &lt;/Question&gt;&lt;/Quiz&gt;</a:t>
            </a:r>
          </a:p>
          <a:p>
            <a:endParaRPr lang="en-US" sz="1800" dirty="0">
              <a:solidFill>
                <a:schemeClr val="tx1"/>
              </a:solidFill>
            </a:endParaRPr>
          </a:p>
          <a:p>
            <a:r>
              <a:rPr lang="en-US" sz="2400" dirty="0" smtClean="0">
                <a:solidFill>
                  <a:schemeClr val="tx1"/>
                </a:solidFill>
              </a:rPr>
              <a:t>The sequence of function calls would be:</a:t>
            </a:r>
          </a:p>
          <a:p>
            <a:pPr marL="742950" lvl="2" indent="-342900"/>
            <a:r>
              <a:rPr lang="en-US" sz="1800" dirty="0" err="1">
                <a:solidFill>
                  <a:schemeClr val="tx1"/>
                </a:solidFill>
              </a:rPr>
              <a:t>startDocument</a:t>
            </a:r>
            <a:r>
              <a:rPr lang="en-US" sz="1800" dirty="0">
                <a:solidFill>
                  <a:schemeClr val="tx1"/>
                </a:solidFill>
              </a:rPr>
              <a:t>( </a:t>
            </a:r>
            <a:r>
              <a:rPr lang="en-US" sz="1800" dirty="0" smtClean="0">
                <a:solidFill>
                  <a:schemeClr val="tx1"/>
                </a:solidFill>
              </a:rPr>
              <a:t>)   ,   </a:t>
            </a:r>
            <a:r>
              <a:rPr lang="en-US" sz="1800" dirty="0" err="1" smtClean="0">
                <a:solidFill>
                  <a:schemeClr val="tx1"/>
                </a:solidFill>
              </a:rPr>
              <a:t>startElement</a:t>
            </a:r>
            <a:r>
              <a:rPr lang="en-US" sz="1800" dirty="0">
                <a:solidFill>
                  <a:schemeClr val="tx1"/>
                </a:solidFill>
              </a:rPr>
              <a:t>( ) for </a:t>
            </a:r>
            <a:r>
              <a:rPr lang="en-US" sz="1800" dirty="0" smtClean="0">
                <a:solidFill>
                  <a:schemeClr val="tx1"/>
                </a:solidFill>
              </a:rPr>
              <a:t>Quiz opening tag,     </a:t>
            </a:r>
            <a:r>
              <a:rPr lang="en-US" sz="1800" dirty="0" err="1" smtClean="0">
                <a:solidFill>
                  <a:schemeClr val="tx1"/>
                </a:solidFill>
              </a:rPr>
              <a:t>startElement</a:t>
            </a:r>
            <a:r>
              <a:rPr lang="en-US" sz="1800" dirty="0">
                <a:solidFill>
                  <a:schemeClr val="tx1"/>
                </a:solidFill>
              </a:rPr>
              <a:t>() for </a:t>
            </a:r>
            <a:r>
              <a:rPr lang="en-US" sz="1800" dirty="0" smtClean="0">
                <a:solidFill>
                  <a:schemeClr val="tx1"/>
                </a:solidFill>
              </a:rPr>
              <a:t>Title opening tag</a:t>
            </a:r>
            <a:endParaRPr lang="en-US" sz="1800" dirty="0">
              <a:solidFill>
                <a:schemeClr val="tx1"/>
              </a:solidFill>
            </a:endParaRPr>
          </a:p>
          <a:p>
            <a:pPr marL="742950" lvl="2" indent="-342900"/>
            <a:r>
              <a:rPr lang="en-US" sz="1800" dirty="0">
                <a:solidFill>
                  <a:schemeClr val="tx1"/>
                </a:solidFill>
              </a:rPr>
              <a:t>characters() for ”Your name:”</a:t>
            </a:r>
          </a:p>
          <a:p>
            <a:pPr marL="742950" lvl="2" indent="-342900"/>
            <a:r>
              <a:rPr lang="en-US" sz="1800" dirty="0" err="1">
                <a:solidFill>
                  <a:schemeClr val="tx1"/>
                </a:solidFill>
              </a:rPr>
              <a:t>endElement</a:t>
            </a:r>
            <a:r>
              <a:rPr lang="en-US" sz="1800" dirty="0">
                <a:solidFill>
                  <a:schemeClr val="tx1"/>
                </a:solidFill>
              </a:rPr>
              <a:t>( ) for </a:t>
            </a:r>
            <a:r>
              <a:rPr lang="en-US" sz="1800" dirty="0" smtClean="0">
                <a:solidFill>
                  <a:schemeClr val="tx1"/>
                </a:solidFill>
              </a:rPr>
              <a:t>Title, </a:t>
            </a:r>
            <a:r>
              <a:rPr lang="en-US" sz="1800" dirty="0" err="1" smtClean="0">
                <a:solidFill>
                  <a:schemeClr val="tx1"/>
                </a:solidFill>
              </a:rPr>
              <a:t>startElement</a:t>
            </a:r>
            <a:r>
              <a:rPr lang="en-US" sz="1800" dirty="0">
                <a:solidFill>
                  <a:schemeClr val="tx1"/>
                </a:solidFill>
              </a:rPr>
              <a:t>() for Question</a:t>
            </a:r>
          </a:p>
          <a:p>
            <a:pPr marL="742950" lvl="2" indent="-342900"/>
            <a:r>
              <a:rPr lang="en-US" sz="1800" dirty="0">
                <a:solidFill>
                  <a:schemeClr val="tx1"/>
                </a:solidFill>
              </a:rPr>
              <a:t>characters() for ”Your name:”</a:t>
            </a:r>
          </a:p>
          <a:p>
            <a:pPr marL="742950" lvl="2" indent="-342900"/>
            <a:r>
              <a:rPr lang="en-US" sz="1800" dirty="0" err="1">
                <a:solidFill>
                  <a:schemeClr val="tx1"/>
                </a:solidFill>
              </a:rPr>
              <a:t>endElement</a:t>
            </a:r>
            <a:r>
              <a:rPr lang="en-US" sz="1800" dirty="0">
                <a:solidFill>
                  <a:schemeClr val="tx1"/>
                </a:solidFill>
              </a:rPr>
              <a:t>() for </a:t>
            </a:r>
            <a:r>
              <a:rPr lang="en-US" sz="1800" dirty="0" smtClean="0">
                <a:solidFill>
                  <a:schemeClr val="tx1"/>
                </a:solidFill>
              </a:rPr>
              <a:t>Question,    </a:t>
            </a:r>
            <a:r>
              <a:rPr lang="en-US" sz="1800" dirty="0" err="1" smtClean="0">
                <a:solidFill>
                  <a:schemeClr val="tx1"/>
                </a:solidFill>
              </a:rPr>
              <a:t>endElement</a:t>
            </a:r>
            <a:r>
              <a:rPr lang="en-US" sz="1800" dirty="0">
                <a:solidFill>
                  <a:schemeClr val="tx1"/>
                </a:solidFill>
              </a:rPr>
              <a:t>() for </a:t>
            </a:r>
            <a:r>
              <a:rPr lang="en-US" sz="1800" dirty="0" smtClean="0">
                <a:solidFill>
                  <a:schemeClr val="tx1"/>
                </a:solidFill>
              </a:rPr>
              <a:t>Quiz,    </a:t>
            </a:r>
            <a:r>
              <a:rPr lang="en-US" sz="1800" dirty="0" err="1" smtClean="0">
                <a:solidFill>
                  <a:schemeClr val="tx1"/>
                </a:solidFill>
              </a:rPr>
              <a:t>endDocument</a:t>
            </a:r>
            <a:r>
              <a:rPr lang="en-US" sz="1800" dirty="0">
                <a:solidFill>
                  <a:schemeClr val="tx1"/>
                </a:solidFill>
              </a:rPr>
              <a:t>().</a:t>
            </a:r>
          </a:p>
          <a:p>
            <a:endParaRPr lang="en-US" sz="20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1440026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PushParser</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400" dirty="0" smtClean="0">
                <a:solidFill>
                  <a:schemeClr val="tx1"/>
                </a:solidFill>
              </a:rPr>
              <a:t>The problem with a Push parser is that it scans the whole document at once and calls your element handlers for you. To know which elements you are in, you must use variables to store the tags that you have already seen.</a:t>
            </a:r>
          </a:p>
          <a:p>
            <a:r>
              <a:rPr lang="en-US" sz="2400" dirty="0" smtClean="0">
                <a:solidFill>
                  <a:schemeClr val="tx1"/>
                </a:solidFill>
              </a:rPr>
              <a:t>A Pull parser works similarly, except you control when parser advances to the next element.</a:t>
            </a:r>
          </a:p>
          <a:p>
            <a:r>
              <a:rPr lang="en-US" sz="2400" dirty="0" smtClean="0">
                <a:solidFill>
                  <a:schemeClr val="tx1"/>
                </a:solidFill>
              </a:rPr>
              <a:t>A Pull parser is what google recommends for parsing XML data.</a:t>
            </a:r>
            <a:endParaRPr lang="en-US" sz="20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710986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parser</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000" dirty="0" smtClean="0">
                <a:solidFill>
                  <a:schemeClr val="tx1"/>
                </a:solidFill>
              </a:rPr>
              <a:t>An </a:t>
            </a:r>
            <a:r>
              <a:rPr lang="en-US" sz="2000" dirty="0" err="1" smtClean="0">
                <a:solidFill>
                  <a:schemeClr val="tx1"/>
                </a:solidFill>
              </a:rPr>
              <a:t>XMLPullParser</a:t>
            </a:r>
            <a:r>
              <a:rPr lang="en-US" sz="2000" dirty="0" smtClean="0">
                <a:solidFill>
                  <a:schemeClr val="tx1"/>
                </a:solidFill>
              </a:rPr>
              <a:t> object is given an </a:t>
            </a:r>
            <a:r>
              <a:rPr lang="en-US" sz="2000" dirty="0" err="1" smtClean="0">
                <a:solidFill>
                  <a:schemeClr val="tx1"/>
                </a:solidFill>
              </a:rPr>
              <a:t>inputStream</a:t>
            </a:r>
            <a:r>
              <a:rPr lang="en-US" sz="2000" dirty="0" smtClean="0">
                <a:solidFill>
                  <a:schemeClr val="tx1"/>
                </a:solidFill>
              </a:rPr>
              <a:t>. By default, the parser starts at the first element. To inspect each element, call:</a:t>
            </a:r>
          </a:p>
          <a:p>
            <a:r>
              <a:rPr lang="en-US" sz="2000" dirty="0" err="1" smtClean="0">
                <a:solidFill>
                  <a:schemeClr val="tx1"/>
                </a:solidFill>
              </a:rPr>
              <a:t>getEventType</a:t>
            </a:r>
            <a:r>
              <a:rPr lang="en-US" sz="2000" dirty="0" smtClean="0">
                <a:solidFill>
                  <a:schemeClr val="tx1"/>
                </a:solidFill>
              </a:rPr>
              <a:t>(). Can be either: START_DOCUMENT, START_TAG, TEXT, END_TAG, or END_DOCUMENT.</a:t>
            </a:r>
          </a:p>
          <a:p>
            <a:r>
              <a:rPr lang="en-US" sz="2000" dirty="0" smtClean="0">
                <a:solidFill>
                  <a:schemeClr val="tx1"/>
                </a:solidFill>
              </a:rPr>
              <a:t>Then call next() to advance to the next tag.</a:t>
            </a:r>
          </a:p>
          <a:p>
            <a:r>
              <a:rPr lang="en-US" sz="2000" dirty="0" smtClean="0">
                <a:solidFill>
                  <a:schemeClr val="tx1"/>
                </a:solidFill>
              </a:rPr>
              <a:t>For start and end tags, call </a:t>
            </a:r>
            <a:r>
              <a:rPr lang="en-US" sz="2000" dirty="0" err="1" smtClean="0">
                <a:solidFill>
                  <a:schemeClr val="tx1"/>
                </a:solidFill>
              </a:rPr>
              <a:t>getName</a:t>
            </a:r>
            <a:r>
              <a:rPr lang="en-US" sz="2000" dirty="0" smtClean="0">
                <a:solidFill>
                  <a:schemeClr val="tx1"/>
                </a:solidFill>
              </a:rPr>
              <a:t>() to get the tag’s name, or </a:t>
            </a:r>
            <a:r>
              <a:rPr lang="en-US" sz="2000" dirty="0" err="1" smtClean="0">
                <a:solidFill>
                  <a:schemeClr val="tx1"/>
                </a:solidFill>
              </a:rPr>
              <a:t>getAttributeValue</a:t>
            </a:r>
            <a:r>
              <a:rPr lang="en-US" sz="2000" dirty="0" smtClean="0">
                <a:solidFill>
                  <a:schemeClr val="tx1"/>
                </a:solidFill>
              </a:rPr>
              <a:t>() to get the attributes of a start tag.</a:t>
            </a:r>
          </a:p>
          <a:p>
            <a:r>
              <a:rPr lang="en-US" sz="2000" dirty="0" smtClean="0">
                <a:solidFill>
                  <a:schemeClr val="tx1"/>
                </a:solidFill>
              </a:rPr>
              <a:t>If the tag is a TEXT tag, you call </a:t>
            </a:r>
            <a:r>
              <a:rPr lang="en-US" sz="2000" dirty="0" err="1" smtClean="0">
                <a:solidFill>
                  <a:schemeClr val="tx1"/>
                </a:solidFill>
              </a:rPr>
              <a:t>getText</a:t>
            </a:r>
            <a:r>
              <a:rPr lang="en-US" sz="2000" dirty="0" smtClean="0">
                <a:solidFill>
                  <a:schemeClr val="tx1"/>
                </a:solidFill>
              </a:rPr>
              <a:t>() to get the String value.</a:t>
            </a:r>
          </a:p>
          <a:p>
            <a:r>
              <a:rPr lang="en-US" sz="2000" dirty="0" smtClean="0">
                <a:solidFill>
                  <a:schemeClr val="tx1"/>
                </a:solidFill>
              </a:rPr>
              <a:t>The algorithm should be a while() loop, where you call next() until you reach the END_DOCUMENT tag.</a:t>
            </a:r>
            <a:endParaRPr lang="en-US" sz="2400" dirty="0" smtClean="0">
              <a:solidFill>
                <a:schemeClr val="tx1"/>
              </a:solidFill>
            </a:endParaRPr>
          </a:p>
        </p:txBody>
      </p:sp>
    </p:spTree>
    <p:extLst>
      <p:ext uri="{BB962C8B-B14F-4D97-AF65-F5344CB8AC3E}">
        <p14:creationId xmlns:p14="http://schemas.microsoft.com/office/powerpoint/2010/main" val="1894132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HTTPUrlConnection</a:t>
            </a:r>
            <a:r>
              <a:rPr lang="en-US" dirty="0" smtClean="0"/>
              <a:t> + XML</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000" dirty="0">
                <a:solidFill>
                  <a:schemeClr val="tx1"/>
                </a:solidFill>
              </a:rPr>
              <a:t>Look at: </a:t>
            </a:r>
            <a:r>
              <a:rPr lang="en-US" sz="2000" dirty="0" smtClean="0">
                <a:solidFill>
                  <a:schemeClr val="tx1"/>
                </a:solidFill>
              </a:rPr>
              <a:t>	</a:t>
            </a:r>
            <a:r>
              <a:rPr lang="en-US" sz="2000" dirty="0" smtClean="0">
                <a:solidFill>
                  <a:schemeClr val="tx1"/>
                </a:solidFill>
                <a:hlinkClick r:id="rId2"/>
              </a:rPr>
              <a:t>http://torunski.ca/CST2335_XML.xml</a:t>
            </a:r>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Let’s do an example of how to connect to the URL, and then parse the XML that is returned. Let’s try and show a simple weather forecast.</a:t>
            </a:r>
            <a:endParaRPr lang="en-US" sz="2400" dirty="0" smtClean="0">
              <a:solidFill>
                <a:schemeClr val="tx1"/>
              </a:solidFill>
            </a:endParaRPr>
          </a:p>
        </p:txBody>
      </p:sp>
    </p:spTree>
    <p:extLst>
      <p:ext uri="{BB962C8B-B14F-4D97-AF65-F5344CB8AC3E}">
        <p14:creationId xmlns:p14="http://schemas.microsoft.com/office/powerpoint/2010/main" val="2047429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access</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400" dirty="0" smtClean="0">
                <a:solidFill>
                  <a:schemeClr val="tx1"/>
                </a:solidFill>
              </a:rPr>
              <a:t>An Android device is basically a Linux computer. It has directories where you can save files. Some devices have USB ports where you can attach drives, or </a:t>
            </a:r>
            <a:r>
              <a:rPr lang="en-US" sz="2400" dirty="0" err="1" smtClean="0">
                <a:solidFill>
                  <a:schemeClr val="tx1"/>
                </a:solidFill>
              </a:rPr>
              <a:t>sd</a:t>
            </a:r>
            <a:r>
              <a:rPr lang="en-US" sz="2400" dirty="0" smtClean="0">
                <a:solidFill>
                  <a:schemeClr val="tx1"/>
                </a:solidFill>
              </a:rPr>
              <a:t> cards.</a:t>
            </a:r>
          </a:p>
          <a:p>
            <a:r>
              <a:rPr lang="en-US" sz="2400" dirty="0" smtClean="0">
                <a:solidFill>
                  <a:schemeClr val="tx1"/>
                </a:solidFill>
              </a:rPr>
              <a:t>You don’t know ahead of time where these directories will be. You can only write to your local app’s directories. </a:t>
            </a:r>
          </a:p>
          <a:p>
            <a:r>
              <a:rPr lang="en-US" sz="2400" dirty="0" smtClean="0">
                <a:solidFill>
                  <a:schemeClr val="tx1"/>
                </a:solidFill>
              </a:rPr>
              <a:t>The </a:t>
            </a:r>
            <a:r>
              <a:rPr lang="en-US" sz="2400" dirty="0" err="1" smtClean="0">
                <a:solidFill>
                  <a:schemeClr val="tx1"/>
                </a:solidFill>
              </a:rPr>
              <a:t>getFilesDir</a:t>
            </a:r>
            <a:r>
              <a:rPr lang="en-US" sz="2400" dirty="0" smtClean="0">
                <a:solidFill>
                  <a:schemeClr val="tx1"/>
                </a:solidFill>
              </a:rPr>
              <a:t>() function returns a File object representing the app’s install directory.</a:t>
            </a:r>
          </a:p>
          <a:p>
            <a:r>
              <a:rPr lang="en-US" sz="2400" dirty="0" smtClean="0">
                <a:solidFill>
                  <a:schemeClr val="tx1"/>
                </a:solidFill>
              </a:rPr>
              <a:t>To open a file, run:</a:t>
            </a:r>
          </a:p>
          <a:p>
            <a:pPr marL="0" indent="0" algn="ctr">
              <a:buNone/>
            </a:pPr>
            <a:r>
              <a:rPr lang="en-US" sz="2400" i="1" dirty="0">
                <a:solidFill>
                  <a:schemeClr val="tx1"/>
                </a:solidFill>
              </a:rPr>
              <a:t>File file = new File(</a:t>
            </a:r>
            <a:r>
              <a:rPr lang="en-US" sz="2400" i="1" dirty="0" err="1">
                <a:solidFill>
                  <a:schemeClr val="tx1"/>
                </a:solidFill>
              </a:rPr>
              <a:t>context.getFilesDir</a:t>
            </a:r>
            <a:r>
              <a:rPr lang="en-US" sz="2400" i="1" dirty="0">
                <a:solidFill>
                  <a:schemeClr val="tx1"/>
                </a:solidFill>
              </a:rPr>
              <a:t>(), filename);</a:t>
            </a:r>
          </a:p>
          <a:p>
            <a:endParaRPr lang="en-US" sz="2400" dirty="0" smtClean="0">
              <a:solidFill>
                <a:schemeClr val="tx1"/>
              </a:solidFill>
            </a:endParaRPr>
          </a:p>
        </p:txBody>
      </p:sp>
    </p:spTree>
    <p:extLst>
      <p:ext uri="{BB962C8B-B14F-4D97-AF65-F5344CB8AC3E}">
        <p14:creationId xmlns:p14="http://schemas.microsoft.com/office/powerpoint/2010/main" val="1764246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files</a:t>
            </a:r>
            <a:endParaRPr lang="en-US" dirty="0"/>
          </a:p>
        </p:txBody>
      </p:sp>
      <p:sp>
        <p:nvSpPr>
          <p:cNvPr id="3" name="Content Placeholder 2"/>
          <p:cNvSpPr>
            <a:spLocks noGrp="1"/>
          </p:cNvSpPr>
          <p:nvPr>
            <p:ph idx="1"/>
          </p:nvPr>
        </p:nvSpPr>
        <p:spPr>
          <a:xfrm>
            <a:off x="314962" y="771550"/>
            <a:ext cx="8352928" cy="3510390"/>
          </a:xfrm>
        </p:spPr>
        <p:txBody>
          <a:bodyPr/>
          <a:lstStyle/>
          <a:p>
            <a:r>
              <a:rPr lang="en-US" sz="2400" dirty="0" smtClean="0">
                <a:solidFill>
                  <a:schemeClr val="tx1"/>
                </a:solidFill>
              </a:rPr>
              <a:t>An easier way is to call:</a:t>
            </a:r>
          </a:p>
          <a:p>
            <a:pPr marL="0" indent="0" algn="ctr">
              <a:buNone/>
            </a:pPr>
            <a:r>
              <a:rPr lang="en-US" sz="1600" dirty="0" err="1" smtClean="0">
                <a:solidFill>
                  <a:schemeClr val="tx1"/>
                </a:solidFill>
              </a:rPr>
              <a:t>FileOutputStream</a:t>
            </a:r>
            <a:r>
              <a:rPr lang="en-US" sz="1600" dirty="0" smtClean="0">
                <a:solidFill>
                  <a:schemeClr val="tx1"/>
                </a:solidFill>
              </a:rPr>
              <a:t> </a:t>
            </a:r>
            <a:r>
              <a:rPr lang="en-US" sz="1600" dirty="0" err="1" smtClean="0">
                <a:solidFill>
                  <a:schemeClr val="tx1"/>
                </a:solidFill>
              </a:rPr>
              <a:t>outputStream</a:t>
            </a:r>
            <a:r>
              <a:rPr lang="en-US" sz="1600" dirty="0" smtClean="0">
                <a:solidFill>
                  <a:schemeClr val="tx1"/>
                </a:solidFill>
              </a:rPr>
              <a:t> = </a:t>
            </a:r>
            <a:r>
              <a:rPr lang="en-US" sz="1600" dirty="0" err="1" smtClean="0">
                <a:solidFill>
                  <a:schemeClr val="tx1"/>
                </a:solidFill>
              </a:rPr>
              <a:t>openFileOutput</a:t>
            </a:r>
            <a:r>
              <a:rPr lang="en-US" sz="1600" dirty="0" smtClean="0">
                <a:solidFill>
                  <a:schemeClr val="tx1"/>
                </a:solidFill>
              </a:rPr>
              <a:t>(filename, </a:t>
            </a:r>
            <a:r>
              <a:rPr lang="en-US" sz="1600" dirty="0" err="1" smtClean="0">
                <a:solidFill>
                  <a:schemeClr val="tx1"/>
                </a:solidFill>
              </a:rPr>
              <a:t>Context.MODE_PRIVATE</a:t>
            </a:r>
            <a:r>
              <a:rPr lang="en-US" sz="1600" dirty="0" smtClean="0">
                <a:solidFill>
                  <a:schemeClr val="tx1"/>
                </a:solidFill>
              </a:rPr>
              <a:t>);</a:t>
            </a:r>
          </a:p>
          <a:p>
            <a:r>
              <a:rPr lang="en-US" sz="2400" dirty="0" smtClean="0">
                <a:solidFill>
                  <a:schemeClr val="tx1"/>
                </a:solidFill>
              </a:rPr>
              <a:t>To view all of the files in the app’s directory, call </a:t>
            </a:r>
            <a:r>
              <a:rPr lang="en-US" sz="2400" dirty="0" err="1" smtClean="0">
                <a:solidFill>
                  <a:schemeClr val="tx1"/>
                </a:solidFill>
              </a:rPr>
              <a:t>fileList</a:t>
            </a:r>
            <a:r>
              <a:rPr lang="en-US" sz="2400" dirty="0" smtClean="0">
                <a:solidFill>
                  <a:schemeClr val="tx1"/>
                </a:solidFill>
              </a:rPr>
              <a:t>(). It returns an array of Strings representing the file names.</a:t>
            </a:r>
          </a:p>
          <a:p>
            <a:r>
              <a:rPr lang="en-US" sz="2400" dirty="0" smtClean="0">
                <a:solidFill>
                  <a:schemeClr val="tx1"/>
                </a:solidFill>
              </a:rPr>
              <a:t>For USB drives, or </a:t>
            </a:r>
            <a:r>
              <a:rPr lang="en-US" sz="2400" dirty="0" err="1" smtClean="0">
                <a:solidFill>
                  <a:schemeClr val="tx1"/>
                </a:solidFill>
              </a:rPr>
              <a:t>sd</a:t>
            </a:r>
            <a:r>
              <a:rPr lang="en-US" sz="2400" dirty="0" smtClean="0">
                <a:solidFill>
                  <a:schemeClr val="tx1"/>
                </a:solidFill>
              </a:rPr>
              <a:t> card, call </a:t>
            </a:r>
            <a:r>
              <a:rPr lang="en-US" sz="2400" dirty="0" err="1" smtClean="0">
                <a:solidFill>
                  <a:schemeClr val="tx1"/>
                </a:solidFill>
              </a:rPr>
              <a:t>getExternalFilesDir</a:t>
            </a:r>
            <a:r>
              <a:rPr lang="en-US" sz="2400" dirty="0" smtClean="0">
                <a:solidFill>
                  <a:schemeClr val="tx1"/>
                </a:solidFill>
              </a:rPr>
              <a:t>(). It returns a File object representing the root of the attached drive. It’s possible that the user removes the drive so it might not always be accessible. Need permissions: WRITE_EXTERNAL_STORAGE and READ_EXTERNAL_STORAGE</a:t>
            </a:r>
            <a:endParaRPr lang="en-US" sz="2400" dirty="0">
              <a:solidFill>
                <a:schemeClr val="tx1"/>
              </a:solidFill>
            </a:endParaRPr>
          </a:p>
        </p:txBody>
      </p:sp>
    </p:spTree>
    <p:extLst>
      <p:ext uri="{BB962C8B-B14F-4D97-AF65-F5344CB8AC3E}">
        <p14:creationId xmlns:p14="http://schemas.microsoft.com/office/powerpoint/2010/main" val="75542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a:xfrm>
            <a:off x="323528" y="771550"/>
            <a:ext cx="8352928" cy="3510390"/>
          </a:xfrm>
        </p:spPr>
        <p:txBody>
          <a:bodyPr/>
          <a:lstStyle/>
          <a:p>
            <a:r>
              <a:rPr lang="en-US" sz="2400" dirty="0" smtClean="0">
                <a:solidFill>
                  <a:schemeClr val="tx1"/>
                </a:solidFill>
              </a:rPr>
              <a:t>When a file is no longer needed, you should delete it to save space. File has a delete() function, or context has a </a:t>
            </a:r>
            <a:r>
              <a:rPr lang="en-US" sz="2400" dirty="0" err="1" smtClean="0">
                <a:solidFill>
                  <a:schemeClr val="tx1"/>
                </a:solidFill>
              </a:rPr>
              <a:t>deleteFile</a:t>
            </a:r>
            <a:r>
              <a:rPr lang="en-US" sz="2400" dirty="0" smtClean="0">
                <a:solidFill>
                  <a:schemeClr val="tx1"/>
                </a:solidFill>
              </a:rPr>
              <a:t>(</a:t>
            </a:r>
            <a:r>
              <a:rPr lang="en-US" sz="2400" dirty="0" err="1" smtClean="0">
                <a:solidFill>
                  <a:schemeClr val="tx1"/>
                </a:solidFill>
              </a:rPr>
              <a:t>fileName</a:t>
            </a:r>
            <a:r>
              <a:rPr lang="en-US" sz="2400" dirty="0" smtClean="0">
                <a:solidFill>
                  <a:schemeClr val="tx1"/>
                </a:solidFill>
              </a:rPr>
              <a:t>) function.</a:t>
            </a:r>
          </a:p>
          <a:p>
            <a:r>
              <a:rPr lang="en-US" sz="2400" dirty="0" smtClean="0">
                <a:solidFill>
                  <a:schemeClr val="tx1"/>
                </a:solidFill>
              </a:rPr>
              <a:t>To check if a file exists, call:</a:t>
            </a:r>
          </a:p>
          <a:p>
            <a:pPr marL="0" indent="0">
              <a:buNone/>
            </a:pPr>
            <a:r>
              <a:rPr lang="en-US" sz="2400" dirty="0" smtClean="0">
                <a:solidFill>
                  <a:schemeClr val="tx1"/>
                </a:solidFill>
              </a:rPr>
              <a:t>	File </a:t>
            </a:r>
            <a:r>
              <a:rPr lang="en-US" sz="2400" dirty="0" err="1" smtClean="0">
                <a:solidFill>
                  <a:schemeClr val="tx1"/>
                </a:solidFill>
              </a:rPr>
              <a:t>aFile</a:t>
            </a:r>
            <a:r>
              <a:rPr lang="en-US" sz="2400" dirty="0" smtClean="0">
                <a:solidFill>
                  <a:schemeClr val="tx1"/>
                </a:solidFill>
              </a:rPr>
              <a:t> = new File( </a:t>
            </a:r>
            <a:r>
              <a:rPr lang="en-US" sz="2400" dirty="0" err="1" smtClean="0">
                <a:solidFill>
                  <a:schemeClr val="tx1"/>
                </a:solidFill>
              </a:rPr>
              <a:t>fileName</a:t>
            </a:r>
            <a:r>
              <a:rPr lang="en-US" sz="2400" dirty="0" smtClean="0">
                <a:solidFill>
                  <a:schemeClr val="tx1"/>
                </a:solidFill>
              </a:rPr>
              <a:t>);</a:t>
            </a:r>
          </a:p>
          <a:p>
            <a:pPr marL="0" indent="0">
              <a:buNone/>
            </a:pPr>
            <a:r>
              <a:rPr lang="en-US" sz="2400" dirty="0" smtClean="0">
                <a:solidFill>
                  <a:schemeClr val="tx1"/>
                </a:solidFill>
              </a:rPr>
              <a:t>	if(</a:t>
            </a:r>
            <a:r>
              <a:rPr lang="en-US" sz="2400" dirty="0" err="1" smtClean="0">
                <a:solidFill>
                  <a:schemeClr val="tx1"/>
                </a:solidFill>
              </a:rPr>
              <a:t>aFile.exists</a:t>
            </a:r>
            <a:r>
              <a:rPr lang="en-US" sz="2400" dirty="0" smtClean="0">
                <a:solidFill>
                  <a:schemeClr val="tx1"/>
                </a:solidFill>
              </a:rPr>
              <a:t>() ) // if true, the file exists!</a:t>
            </a:r>
            <a:endParaRPr lang="is-IS" sz="2000" dirty="0">
              <a:solidFill>
                <a:schemeClr val="tx1"/>
              </a:solidFill>
            </a:endParaRPr>
          </a:p>
        </p:txBody>
      </p:sp>
    </p:spTree>
    <p:extLst>
      <p:ext uri="{BB962C8B-B14F-4D97-AF65-F5344CB8AC3E}">
        <p14:creationId xmlns:p14="http://schemas.microsoft.com/office/powerpoint/2010/main" val="1024037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23528" y="771550"/>
            <a:ext cx="8496944" cy="3510390"/>
          </a:xfrm>
        </p:spPr>
        <p:txBody>
          <a:bodyPr/>
          <a:lstStyle/>
          <a:p>
            <a:pPr eaLnBrk="1" fontAlgn="auto" hangingPunct="1">
              <a:spcBef>
                <a:spcPts val="0"/>
              </a:spcBef>
              <a:spcAft>
                <a:spcPts val="0"/>
              </a:spcAft>
              <a:buClrTx/>
            </a:pPr>
            <a:r>
              <a:rPr lang="en-US" sz="2400" dirty="0" smtClean="0">
                <a:solidFill>
                  <a:schemeClr val="tx1"/>
                </a:solidFill>
              </a:rPr>
              <a:t>Reading and writing files, network connections should both be done on an </a:t>
            </a:r>
            <a:r>
              <a:rPr lang="en-US" sz="2400" dirty="0" err="1" smtClean="0">
                <a:solidFill>
                  <a:schemeClr val="tx1"/>
                </a:solidFill>
              </a:rPr>
              <a:t>AsyncTask</a:t>
            </a:r>
            <a:r>
              <a:rPr lang="en-US" sz="2400" dirty="0" smtClean="0">
                <a:solidFill>
                  <a:schemeClr val="tx1"/>
                </a:solidFill>
              </a:rPr>
              <a:t>. </a:t>
            </a:r>
          </a:p>
          <a:p>
            <a:pPr eaLnBrk="1" fontAlgn="auto" hangingPunct="1">
              <a:spcBef>
                <a:spcPts val="0"/>
              </a:spcBef>
              <a:spcAft>
                <a:spcPts val="0"/>
              </a:spcAft>
              <a:buClrTx/>
            </a:pPr>
            <a:r>
              <a:rPr lang="en-US" sz="2400" dirty="0" err="1" smtClean="0">
                <a:solidFill>
                  <a:schemeClr val="tx1"/>
                </a:solidFill>
              </a:rPr>
              <a:t>AsyncTask</a:t>
            </a:r>
            <a:r>
              <a:rPr lang="en-US" sz="2400" dirty="0" smtClean="0">
                <a:solidFill>
                  <a:schemeClr val="tx1"/>
                </a:solidFill>
              </a:rPr>
              <a:t> takes 3 parameters&lt;Type1, Type2, Type3&gt;. These are the parameter types for </a:t>
            </a:r>
            <a:r>
              <a:rPr lang="en-US" sz="2400" dirty="0" err="1" smtClean="0">
                <a:solidFill>
                  <a:schemeClr val="tx1"/>
                </a:solidFill>
              </a:rPr>
              <a:t>doInBackground</a:t>
            </a:r>
            <a:r>
              <a:rPr lang="en-US" sz="2400" dirty="0" smtClean="0">
                <a:solidFill>
                  <a:schemeClr val="tx1"/>
                </a:solidFill>
              </a:rPr>
              <a:t>(Type1), </a:t>
            </a:r>
            <a:r>
              <a:rPr lang="en-US" sz="2400" dirty="0" err="1" smtClean="0">
                <a:solidFill>
                  <a:schemeClr val="tx1"/>
                </a:solidFill>
              </a:rPr>
              <a:t>onPublishProgress</a:t>
            </a:r>
            <a:r>
              <a:rPr lang="en-US" sz="2400" dirty="0" smtClean="0">
                <a:solidFill>
                  <a:schemeClr val="tx1"/>
                </a:solidFill>
              </a:rPr>
              <a:t>(Type2), and </a:t>
            </a:r>
            <a:r>
              <a:rPr lang="en-US" sz="2400" dirty="0" err="1" smtClean="0">
                <a:solidFill>
                  <a:schemeClr val="tx1"/>
                </a:solidFill>
              </a:rPr>
              <a:t>onPostExecute</a:t>
            </a:r>
            <a:r>
              <a:rPr lang="en-US" sz="2400" dirty="0" smtClean="0">
                <a:solidFill>
                  <a:schemeClr val="tx1"/>
                </a:solidFill>
              </a:rPr>
              <a:t>(Type3</a:t>
            </a:r>
            <a:r>
              <a:rPr lang="en-US" sz="2400" dirty="0" smtClean="0">
                <a:solidFill>
                  <a:schemeClr val="tx1"/>
                </a:solidFill>
              </a:rPr>
              <a:t>)</a:t>
            </a:r>
          </a:p>
          <a:p>
            <a:pPr eaLnBrk="1" fontAlgn="auto" hangingPunct="1">
              <a:spcBef>
                <a:spcPts val="0"/>
              </a:spcBef>
              <a:spcAft>
                <a:spcPts val="0"/>
              </a:spcAft>
              <a:buClrTx/>
            </a:pPr>
            <a:r>
              <a:rPr lang="en-US" sz="2400" dirty="0" smtClean="0">
                <a:solidFill>
                  <a:schemeClr val="tx1"/>
                </a:solidFill>
              </a:rPr>
              <a:t>XML should use a Pull parser to iterate over all of the events.</a:t>
            </a:r>
          </a:p>
          <a:p>
            <a:pPr eaLnBrk="1" fontAlgn="auto" hangingPunct="1">
              <a:spcBef>
                <a:spcPts val="0"/>
              </a:spcBef>
              <a:spcAft>
                <a:spcPts val="0"/>
              </a:spcAft>
              <a:buClrTx/>
            </a:pPr>
            <a:r>
              <a:rPr lang="en-US" sz="2400" dirty="0" smtClean="0">
                <a:solidFill>
                  <a:schemeClr val="tx1"/>
                </a:solidFill>
              </a:rPr>
              <a:t>Use </a:t>
            </a:r>
            <a:r>
              <a:rPr lang="en-US" sz="2400" b="1" i="1" dirty="0" smtClean="0">
                <a:solidFill>
                  <a:schemeClr val="tx1"/>
                </a:solidFill>
              </a:rPr>
              <a:t>new</a:t>
            </a:r>
            <a:r>
              <a:rPr lang="en-US" sz="2400" b="1" dirty="0" smtClean="0">
                <a:solidFill>
                  <a:schemeClr val="tx1"/>
                </a:solidFill>
              </a:rPr>
              <a:t> </a:t>
            </a:r>
            <a:r>
              <a:rPr lang="en-US" sz="2400" b="1" i="1" dirty="0">
                <a:solidFill>
                  <a:schemeClr val="tx1"/>
                </a:solidFill>
              </a:rPr>
              <a:t>File(</a:t>
            </a:r>
            <a:r>
              <a:rPr lang="en-US" sz="2400" b="1" i="1" dirty="0" err="1">
                <a:solidFill>
                  <a:schemeClr val="tx1"/>
                </a:solidFill>
              </a:rPr>
              <a:t>context.getFilesDir</a:t>
            </a:r>
            <a:r>
              <a:rPr lang="en-US" sz="2400" b="1" i="1" dirty="0">
                <a:solidFill>
                  <a:schemeClr val="tx1"/>
                </a:solidFill>
              </a:rPr>
              <a:t>(), filename</a:t>
            </a:r>
            <a:r>
              <a:rPr lang="en-US" sz="2400" b="1" i="1" dirty="0" smtClean="0">
                <a:solidFill>
                  <a:schemeClr val="tx1"/>
                </a:solidFill>
              </a:rPr>
              <a:t>);   </a:t>
            </a:r>
            <a:r>
              <a:rPr lang="en-US" sz="2400" dirty="0" smtClean="0">
                <a:solidFill>
                  <a:schemeClr val="tx1"/>
                </a:solidFill>
              </a:rPr>
              <a:t>to create a new file</a:t>
            </a:r>
          </a:p>
          <a:p>
            <a:pPr eaLnBrk="1" fontAlgn="auto" hangingPunct="1">
              <a:spcBef>
                <a:spcPts val="0"/>
              </a:spcBef>
              <a:spcAft>
                <a:spcPts val="0"/>
              </a:spcAft>
              <a:buClrTx/>
            </a:pPr>
            <a:endParaRPr lang="en-US" sz="2400" dirty="0">
              <a:solidFill>
                <a:schemeClr val="tx1"/>
              </a:solidFill>
            </a:endParaRPr>
          </a:p>
        </p:txBody>
      </p:sp>
    </p:spTree>
    <p:extLst>
      <p:ext uri="{BB962C8B-B14F-4D97-AF65-F5344CB8AC3E}">
        <p14:creationId xmlns:p14="http://schemas.microsoft.com/office/powerpoint/2010/main" val="1644629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7545" y="1091804"/>
            <a:ext cx="8208912" cy="3262144"/>
          </a:xfrm>
        </p:spPr>
        <p:txBody>
          <a:bodyPr/>
          <a:lstStyle/>
          <a:p>
            <a:r>
              <a:rPr lang="en-US" sz="2400" dirty="0" smtClean="0">
                <a:solidFill>
                  <a:schemeClr val="tx1"/>
                </a:solidFill>
              </a:rPr>
              <a:t>This week, you will learn how use an </a:t>
            </a:r>
            <a:r>
              <a:rPr lang="en-US" sz="2400" dirty="0" err="1" smtClean="0">
                <a:solidFill>
                  <a:schemeClr val="tx1"/>
                </a:solidFill>
              </a:rPr>
              <a:t>AsyncTask</a:t>
            </a:r>
            <a:r>
              <a:rPr lang="en-US" sz="2400" dirty="0" smtClean="0">
                <a:solidFill>
                  <a:schemeClr val="tx1"/>
                </a:solidFill>
              </a:rPr>
              <a:t> to query data from the internet. We will then learn how to read the XML data that is returned.</a:t>
            </a:r>
          </a:p>
        </p:txBody>
      </p:sp>
    </p:spTree>
    <p:extLst>
      <p:ext uri="{BB962C8B-B14F-4D97-AF65-F5344CB8AC3E}">
        <p14:creationId xmlns:p14="http://schemas.microsoft.com/office/powerpoint/2010/main" val="4121162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AsyncTask</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In order for the interface to be responsive to user input, any long-running tasks must be run on a different thread. </a:t>
            </a:r>
          </a:p>
          <a:p>
            <a:r>
              <a:rPr lang="en-US" sz="2400" dirty="0" smtClean="0">
                <a:solidFill>
                  <a:schemeClr val="tx1"/>
                </a:solidFill>
              </a:rPr>
              <a:t>Synchronization between the GUI and background threads can cause many problems. To avoid this, Android provides the </a:t>
            </a:r>
            <a:r>
              <a:rPr lang="en-US" sz="2400" dirty="0" err="1" smtClean="0">
                <a:solidFill>
                  <a:schemeClr val="tx1"/>
                </a:solidFill>
              </a:rPr>
              <a:t>AsyncTask</a:t>
            </a:r>
            <a:r>
              <a:rPr lang="en-US" sz="2400" dirty="0" smtClean="0">
                <a:solidFill>
                  <a:schemeClr val="tx1"/>
                </a:solidFill>
              </a:rPr>
              <a:t> object which takes care of the thread synchronization issues.</a:t>
            </a:r>
          </a:p>
          <a:p>
            <a:r>
              <a:rPr lang="en-US" sz="2400" dirty="0" smtClean="0">
                <a:solidFill>
                  <a:schemeClr val="tx1"/>
                </a:solidFill>
              </a:rPr>
              <a:t>The class has 3 important functions: </a:t>
            </a:r>
            <a:r>
              <a:rPr lang="en-US" sz="2400" dirty="0" err="1" smtClean="0">
                <a:solidFill>
                  <a:schemeClr val="tx1"/>
                </a:solidFill>
              </a:rPr>
              <a:t>doInBackground</a:t>
            </a:r>
            <a:r>
              <a:rPr lang="en-US" sz="2400" dirty="0" smtClean="0">
                <a:solidFill>
                  <a:schemeClr val="tx1"/>
                </a:solidFill>
              </a:rPr>
              <a:t>, </a:t>
            </a:r>
            <a:r>
              <a:rPr lang="en-US" sz="2400" dirty="0" err="1" smtClean="0">
                <a:solidFill>
                  <a:schemeClr val="tx1"/>
                </a:solidFill>
              </a:rPr>
              <a:t>onProgressUpdate</a:t>
            </a:r>
            <a:r>
              <a:rPr lang="en-US" sz="2400" dirty="0" smtClean="0">
                <a:solidFill>
                  <a:schemeClr val="tx1"/>
                </a:solidFill>
              </a:rPr>
              <a:t>, </a:t>
            </a:r>
            <a:r>
              <a:rPr lang="en-US" sz="2400" dirty="0" err="1" smtClean="0">
                <a:solidFill>
                  <a:schemeClr val="tx1"/>
                </a:solidFill>
              </a:rPr>
              <a:t>onPostExecute</a:t>
            </a:r>
            <a:endParaRPr lang="en-US" sz="2400" dirty="0" smtClean="0">
              <a:solidFill>
                <a:schemeClr val="tx1"/>
              </a:solidFill>
            </a:endParaRPr>
          </a:p>
          <a:p>
            <a:r>
              <a:rPr lang="en-US" sz="2400" dirty="0" smtClean="0">
                <a:solidFill>
                  <a:schemeClr val="tx1"/>
                </a:solidFill>
              </a:rPr>
              <a:t>To start the thread, create an object and call execute().</a:t>
            </a:r>
          </a:p>
          <a:p>
            <a:endParaRPr lang="en-US" sz="2400" dirty="0" smtClean="0">
              <a:solidFill>
                <a:schemeClr val="tx1"/>
              </a:solidFill>
            </a:endParaRPr>
          </a:p>
          <a:p>
            <a:endParaRPr lang="en-US" sz="2400" dirty="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211492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AsyncTask</a:t>
            </a:r>
            <a:r>
              <a:rPr lang="en-US" dirty="0" smtClean="0"/>
              <a:t>&lt;Type1, Type2, Type3&gt;</a:t>
            </a:r>
            <a:endParaRPr lang="en-US" dirty="0"/>
          </a:p>
        </p:txBody>
      </p:sp>
      <p:sp>
        <p:nvSpPr>
          <p:cNvPr id="3" name="Content Placeholder 2"/>
          <p:cNvSpPr>
            <a:spLocks noGrp="1"/>
          </p:cNvSpPr>
          <p:nvPr>
            <p:ph idx="1"/>
          </p:nvPr>
        </p:nvSpPr>
        <p:spPr>
          <a:xfrm>
            <a:off x="467544" y="843558"/>
            <a:ext cx="8208912" cy="3510390"/>
          </a:xfrm>
        </p:spPr>
        <p:txBody>
          <a:bodyPr/>
          <a:lstStyle/>
          <a:p>
            <a:r>
              <a:rPr lang="en-US" sz="2000" b="1" i="1" dirty="0" err="1" smtClean="0">
                <a:solidFill>
                  <a:schemeClr val="tx1"/>
                </a:solidFill>
              </a:rPr>
              <a:t>doInBackground</a:t>
            </a:r>
            <a:r>
              <a:rPr lang="en-US" sz="2000" b="1" i="1" dirty="0" smtClean="0">
                <a:solidFill>
                  <a:schemeClr val="tx1"/>
                </a:solidFill>
              </a:rPr>
              <a:t>(Type1 </a:t>
            </a:r>
            <a:r>
              <a:rPr lang="is-IS" sz="2000" b="1" i="1" dirty="0" smtClean="0">
                <a:solidFill>
                  <a:schemeClr val="tx1"/>
                </a:solidFill>
              </a:rPr>
              <a:t>… array) </a:t>
            </a:r>
            <a:r>
              <a:rPr lang="is-IS" sz="2000" dirty="0" smtClean="0">
                <a:solidFill>
                  <a:schemeClr val="tx1"/>
                </a:solidFill>
              </a:rPr>
              <a:t>– The first generic parameter is for the doInBackground array type. The “</a:t>
            </a:r>
            <a:r>
              <a:rPr lang="is-IS" sz="2000" b="1" dirty="0" smtClean="0">
                <a:solidFill>
                  <a:schemeClr val="tx1"/>
                </a:solidFill>
              </a:rPr>
              <a:t>...</a:t>
            </a:r>
            <a:r>
              <a:rPr lang="is-IS" sz="2000" dirty="0" smtClean="0">
                <a:solidFill>
                  <a:schemeClr val="tx1"/>
                </a:solidFill>
              </a:rPr>
              <a:t>” </a:t>
            </a:r>
            <a:r>
              <a:rPr lang="en-US" sz="2000" dirty="0">
                <a:solidFill>
                  <a:schemeClr val="tx1"/>
                </a:solidFill>
              </a:rPr>
              <a:t>m</a:t>
            </a:r>
            <a:r>
              <a:rPr lang="is-IS" sz="2000" dirty="0" smtClean="0">
                <a:solidFill>
                  <a:schemeClr val="tx1"/>
                </a:solidFill>
              </a:rPr>
              <a:t>eans variable arguments (array).</a:t>
            </a:r>
          </a:p>
          <a:p>
            <a:r>
              <a:rPr lang="is-IS" sz="2000" dirty="0" smtClean="0">
                <a:solidFill>
                  <a:schemeClr val="tx1"/>
                </a:solidFill>
              </a:rPr>
              <a:t>The doInBackground function is where you should be doing any long-lasting computations, network access, file writing, etc.</a:t>
            </a:r>
          </a:p>
          <a:p>
            <a:r>
              <a:rPr lang="is-IS" sz="2000" dirty="0" smtClean="0">
                <a:solidFill>
                  <a:schemeClr val="tx1"/>
                </a:solidFill>
              </a:rPr>
              <a:t>As your computation progresses, you can call </a:t>
            </a:r>
            <a:r>
              <a:rPr lang="is-IS" sz="2000" b="1" i="1" dirty="0" smtClean="0">
                <a:solidFill>
                  <a:schemeClr val="tx1"/>
                </a:solidFill>
              </a:rPr>
              <a:t>publishProgress(Type2 ... args)</a:t>
            </a:r>
            <a:r>
              <a:rPr lang="is-IS" sz="2000" dirty="0" smtClean="0">
                <a:solidFill>
                  <a:schemeClr val="tx1"/>
                </a:solidFill>
              </a:rPr>
              <a:t> to update your GUI. PublishProgress tells Android you have some update information for the GUI. When Android is ready, it will call onProgressUpdate(args) to update your GUI. This is how Android handles synchronization.</a:t>
            </a:r>
            <a:endParaRPr lang="en-US" sz="2000" dirty="0" smtClean="0">
              <a:solidFill>
                <a:schemeClr val="tx1"/>
              </a:solidFill>
            </a:endParaRPr>
          </a:p>
        </p:txBody>
      </p:sp>
    </p:spTree>
    <p:extLst>
      <p:ext uri="{BB962C8B-B14F-4D97-AF65-F5344CB8AC3E}">
        <p14:creationId xmlns:p14="http://schemas.microsoft.com/office/powerpoint/2010/main" val="177971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onProgressUpdate</a:t>
            </a:r>
            <a:r>
              <a:rPr lang="en-US" dirty="0" smtClean="0"/>
              <a:t>(Type2 ..</a:t>
            </a:r>
            <a:r>
              <a:rPr lang="en-US" dirty="0" err="1" smtClean="0"/>
              <a:t>args</a:t>
            </a:r>
            <a:r>
              <a:rPr lang="en-US" dirty="0" smtClean="0"/>
              <a:t>)</a:t>
            </a:r>
            <a:endParaRPr lang="en-US" dirty="0"/>
          </a:p>
        </p:txBody>
      </p:sp>
      <p:sp>
        <p:nvSpPr>
          <p:cNvPr id="3" name="Content Placeholder 2"/>
          <p:cNvSpPr>
            <a:spLocks noGrp="1"/>
          </p:cNvSpPr>
          <p:nvPr>
            <p:ph idx="1"/>
          </p:nvPr>
        </p:nvSpPr>
        <p:spPr>
          <a:xfrm>
            <a:off x="395536" y="843558"/>
            <a:ext cx="8424936" cy="3510390"/>
          </a:xfrm>
        </p:spPr>
        <p:txBody>
          <a:bodyPr/>
          <a:lstStyle/>
          <a:p>
            <a:r>
              <a:rPr lang="en-US" sz="2400" dirty="0" smtClean="0">
                <a:solidFill>
                  <a:schemeClr val="tx1"/>
                </a:solidFill>
              </a:rPr>
              <a:t>The </a:t>
            </a:r>
            <a:r>
              <a:rPr lang="en-US" sz="2400" dirty="0" err="1" smtClean="0">
                <a:solidFill>
                  <a:schemeClr val="tx1"/>
                </a:solidFill>
              </a:rPr>
              <a:t>onProgressUpdate</a:t>
            </a:r>
            <a:r>
              <a:rPr lang="en-US" sz="2400" dirty="0" smtClean="0">
                <a:solidFill>
                  <a:schemeClr val="tx1"/>
                </a:solidFill>
              </a:rPr>
              <a:t>( ) is not necessary for your program to run, but it’s there for to update an progress indicators, or information on your GUI.</a:t>
            </a:r>
          </a:p>
          <a:p>
            <a:r>
              <a:rPr lang="en-US" sz="2400" dirty="0" smtClean="0">
                <a:solidFill>
                  <a:schemeClr val="tx1"/>
                </a:solidFill>
              </a:rPr>
              <a:t>Once your </a:t>
            </a:r>
            <a:r>
              <a:rPr lang="en-US" sz="2400" b="1" i="1" dirty="0" err="1" smtClean="0">
                <a:solidFill>
                  <a:schemeClr val="tx1"/>
                </a:solidFill>
              </a:rPr>
              <a:t>doInBackground</a:t>
            </a:r>
            <a:r>
              <a:rPr lang="en-US" sz="2400" b="1" i="1" dirty="0" smtClean="0">
                <a:solidFill>
                  <a:schemeClr val="tx1"/>
                </a:solidFill>
              </a:rPr>
              <a:t>(Type1 </a:t>
            </a:r>
            <a:r>
              <a:rPr lang="is-IS" sz="2400" b="1" i="1" dirty="0" smtClean="0">
                <a:solidFill>
                  <a:schemeClr val="tx1"/>
                </a:solidFill>
              </a:rPr>
              <a:t>…args) </a:t>
            </a:r>
            <a:r>
              <a:rPr lang="is-IS" sz="2400" dirty="0" smtClean="0">
                <a:solidFill>
                  <a:schemeClr val="tx1"/>
                </a:solidFill>
              </a:rPr>
              <a:t>function finishes (done computing or downloading), it returns an Object of Type3, which represents your result.</a:t>
            </a:r>
          </a:p>
          <a:p>
            <a:r>
              <a:rPr lang="is-IS" sz="2400" dirty="0" smtClean="0">
                <a:solidFill>
                  <a:schemeClr val="tx1"/>
                </a:solidFill>
              </a:rPr>
              <a:t>Android then calls </a:t>
            </a:r>
            <a:r>
              <a:rPr lang="is-IS" sz="2400" b="1" i="1" dirty="0" smtClean="0">
                <a:solidFill>
                  <a:schemeClr val="tx1"/>
                </a:solidFill>
              </a:rPr>
              <a:t>onPostExecute(Type3 result)</a:t>
            </a:r>
            <a:r>
              <a:rPr lang="is-IS" sz="2400" dirty="0" smtClean="0">
                <a:solidFill>
                  <a:schemeClr val="tx1"/>
                </a:solidFill>
              </a:rPr>
              <a:t>. </a:t>
            </a:r>
            <a:r>
              <a:rPr lang="en-US" sz="2400" dirty="0" smtClean="0">
                <a:solidFill>
                  <a:schemeClr val="tx1"/>
                </a:solidFill>
              </a:rPr>
              <a:t>T</a:t>
            </a:r>
            <a:r>
              <a:rPr lang="is-IS" sz="2400" dirty="0" smtClean="0">
                <a:solidFill>
                  <a:schemeClr val="tx1"/>
                </a:solidFill>
              </a:rPr>
              <a:t>he incoming parameter is the exact same object that was returned by doInBackground.</a:t>
            </a:r>
            <a:endParaRPr lang="en-US" sz="24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16981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US" dirty="0"/>
          </a:p>
        </p:txBody>
      </p:sp>
      <p:cxnSp>
        <p:nvCxnSpPr>
          <p:cNvPr id="5" name="Straight Connector 4"/>
          <p:cNvCxnSpPr/>
          <p:nvPr/>
        </p:nvCxnSpPr>
        <p:spPr>
          <a:xfrm>
            <a:off x="971600" y="1367304"/>
            <a:ext cx="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597530" y="1275606"/>
            <a:ext cx="0" cy="273630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74082" y="925964"/>
            <a:ext cx="595035" cy="369332"/>
          </a:xfrm>
          <a:prstGeom prst="rect">
            <a:avLst/>
          </a:prstGeom>
          <a:noFill/>
        </p:spPr>
        <p:txBody>
          <a:bodyPr wrap="none" rtlCol="0">
            <a:spAutoFit/>
          </a:bodyPr>
          <a:lstStyle/>
          <a:p>
            <a:r>
              <a:rPr lang="en-US" dirty="0" smtClean="0"/>
              <a:t>GUI</a:t>
            </a:r>
            <a:endParaRPr lang="en-US" dirty="0"/>
          </a:p>
        </p:txBody>
      </p:sp>
      <p:sp>
        <p:nvSpPr>
          <p:cNvPr id="8" name="TextBox 7"/>
          <p:cNvSpPr txBox="1"/>
          <p:nvPr/>
        </p:nvSpPr>
        <p:spPr>
          <a:xfrm>
            <a:off x="4588247" y="917198"/>
            <a:ext cx="2018566" cy="369332"/>
          </a:xfrm>
          <a:prstGeom prst="rect">
            <a:avLst/>
          </a:prstGeom>
          <a:noFill/>
        </p:spPr>
        <p:txBody>
          <a:bodyPr wrap="none" rtlCol="0">
            <a:spAutoFit/>
          </a:bodyPr>
          <a:lstStyle/>
          <a:p>
            <a:r>
              <a:rPr lang="en-US" dirty="0" err="1" smtClean="0"/>
              <a:t>AsyncTask</a:t>
            </a:r>
            <a:r>
              <a:rPr lang="en-US" dirty="0" smtClean="0"/>
              <a:t> Object</a:t>
            </a:r>
            <a:endParaRPr lang="en-US" dirty="0"/>
          </a:p>
        </p:txBody>
      </p:sp>
      <p:cxnSp>
        <p:nvCxnSpPr>
          <p:cNvPr id="10" name="Straight Arrow Connector 9"/>
          <p:cNvCxnSpPr/>
          <p:nvPr/>
        </p:nvCxnSpPr>
        <p:spPr>
          <a:xfrm>
            <a:off x="971600" y="1655862"/>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75655" y="1295951"/>
            <a:ext cx="3419214" cy="369332"/>
          </a:xfrm>
          <a:prstGeom prst="rect">
            <a:avLst/>
          </a:prstGeom>
          <a:noFill/>
        </p:spPr>
        <p:txBody>
          <a:bodyPr wrap="square" rtlCol="0">
            <a:spAutoFit/>
          </a:bodyPr>
          <a:lstStyle/>
          <a:p>
            <a:r>
              <a:rPr lang="en-US" dirty="0" err="1" smtClean="0"/>
              <a:t>myTaskObject.execute</a:t>
            </a:r>
            <a:r>
              <a:rPr lang="en-US" dirty="0" smtClean="0"/>
              <a:t>(  )</a:t>
            </a:r>
            <a:endParaRPr lang="en-US" dirty="0"/>
          </a:p>
        </p:txBody>
      </p:sp>
      <p:sp>
        <p:nvSpPr>
          <p:cNvPr id="24" name="TextBox 23"/>
          <p:cNvSpPr txBox="1"/>
          <p:nvPr/>
        </p:nvSpPr>
        <p:spPr>
          <a:xfrm>
            <a:off x="5597530" y="1769175"/>
            <a:ext cx="3463705" cy="369332"/>
          </a:xfrm>
          <a:prstGeom prst="rect">
            <a:avLst/>
          </a:prstGeom>
          <a:noFill/>
        </p:spPr>
        <p:txBody>
          <a:bodyPr wrap="none" rtlCol="0">
            <a:spAutoFit/>
          </a:bodyPr>
          <a:lstStyle/>
          <a:p>
            <a:r>
              <a:rPr lang="en-US" smtClean="0"/>
              <a:t>Type3 doInBackground</a:t>
            </a:r>
            <a:r>
              <a:rPr lang="en-US" dirty="0" smtClean="0"/>
              <a:t>( Type 1)</a:t>
            </a:r>
            <a:endParaRPr lang="en-US" dirty="0"/>
          </a:p>
        </p:txBody>
      </p:sp>
      <p:sp>
        <p:nvSpPr>
          <p:cNvPr id="27" name="TextBox 26"/>
          <p:cNvSpPr txBox="1"/>
          <p:nvPr/>
        </p:nvSpPr>
        <p:spPr>
          <a:xfrm>
            <a:off x="2118440" y="2132899"/>
            <a:ext cx="3040384" cy="369332"/>
          </a:xfrm>
          <a:prstGeom prst="rect">
            <a:avLst/>
          </a:prstGeom>
          <a:noFill/>
        </p:spPr>
        <p:txBody>
          <a:bodyPr wrap="none" rtlCol="0">
            <a:spAutoFit/>
          </a:bodyPr>
          <a:lstStyle/>
          <a:p>
            <a:r>
              <a:rPr lang="en-US" dirty="0" err="1" smtClean="0"/>
              <a:t>publishProgress</a:t>
            </a:r>
            <a:r>
              <a:rPr lang="en-US" dirty="0" smtClean="0"/>
              <a:t>( Type 2… )</a:t>
            </a:r>
            <a:endParaRPr lang="en-US" dirty="0"/>
          </a:p>
        </p:txBody>
      </p:sp>
      <p:cxnSp>
        <p:nvCxnSpPr>
          <p:cNvPr id="28" name="Straight Arrow Connector 27"/>
          <p:cNvCxnSpPr/>
          <p:nvPr/>
        </p:nvCxnSpPr>
        <p:spPr>
          <a:xfrm>
            <a:off x="971599" y="3179602"/>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71599" y="2571750"/>
            <a:ext cx="4625930" cy="0"/>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118439" y="2777941"/>
            <a:ext cx="3309689" cy="369332"/>
          </a:xfrm>
          <a:prstGeom prst="rect">
            <a:avLst/>
          </a:prstGeom>
        </p:spPr>
        <p:txBody>
          <a:bodyPr wrap="none">
            <a:spAutoFit/>
          </a:bodyPr>
          <a:lstStyle/>
          <a:p>
            <a:r>
              <a:rPr lang="en-US" dirty="0" err="1" smtClean="0"/>
              <a:t>onProgressUpdate</a:t>
            </a:r>
            <a:r>
              <a:rPr lang="en-US" dirty="0" smtClean="0"/>
              <a:t>( Type 2… </a:t>
            </a:r>
            <a:r>
              <a:rPr lang="en-US" dirty="0"/>
              <a:t>)</a:t>
            </a:r>
          </a:p>
        </p:txBody>
      </p:sp>
      <p:cxnSp>
        <p:nvCxnSpPr>
          <p:cNvPr id="34" name="Curved Connector 33"/>
          <p:cNvCxnSpPr/>
          <p:nvPr/>
        </p:nvCxnSpPr>
        <p:spPr>
          <a:xfrm rot="5400000">
            <a:off x="5554614" y="2906295"/>
            <a:ext cx="782144" cy="709012"/>
          </a:xfrm>
          <a:prstGeom prst="curvedConnector3">
            <a:avLst>
              <a:gd name="adj1" fmla="val 9993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16200000" flipH="1">
            <a:off x="5599844" y="2163031"/>
            <a:ext cx="736830" cy="676565"/>
          </a:xfrm>
          <a:prstGeom prst="curvedConnector3">
            <a:avLst>
              <a:gd name="adj1" fmla="val 112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965250" y="4087549"/>
            <a:ext cx="4625930" cy="942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46465" y="3612208"/>
            <a:ext cx="3399457" cy="369332"/>
          </a:xfrm>
          <a:prstGeom prst="rect">
            <a:avLst/>
          </a:prstGeom>
        </p:spPr>
        <p:txBody>
          <a:bodyPr wrap="none">
            <a:spAutoFit/>
          </a:bodyPr>
          <a:lstStyle/>
          <a:p>
            <a:r>
              <a:rPr lang="en-US" dirty="0" err="1" smtClean="0"/>
              <a:t>onPostExecute</a:t>
            </a:r>
            <a:r>
              <a:rPr lang="en-US" dirty="0" smtClean="0"/>
              <a:t>( Type3 result ) </a:t>
            </a:r>
            <a:endParaRPr lang="en-US" dirty="0"/>
          </a:p>
        </p:txBody>
      </p:sp>
      <p:sp>
        <p:nvSpPr>
          <p:cNvPr id="49" name="TextBox 48"/>
          <p:cNvSpPr txBox="1"/>
          <p:nvPr/>
        </p:nvSpPr>
        <p:spPr>
          <a:xfrm>
            <a:off x="6078411" y="3427542"/>
            <a:ext cx="1415772" cy="369332"/>
          </a:xfrm>
          <a:prstGeom prst="rect">
            <a:avLst/>
          </a:prstGeom>
          <a:noFill/>
        </p:spPr>
        <p:txBody>
          <a:bodyPr wrap="none" rtlCol="0">
            <a:spAutoFit/>
          </a:bodyPr>
          <a:lstStyle/>
          <a:p>
            <a:r>
              <a:rPr lang="en-US" dirty="0"/>
              <a:t>r</a:t>
            </a:r>
            <a:r>
              <a:rPr lang="en-US" dirty="0" smtClean="0"/>
              <a:t>eturn result</a:t>
            </a:r>
            <a:endParaRPr lang="en-US" dirty="0"/>
          </a:p>
        </p:txBody>
      </p:sp>
    </p:spTree>
    <p:extLst>
      <p:ext uri="{BB962C8B-B14F-4D97-AF65-F5344CB8AC3E}">
        <p14:creationId xmlns:p14="http://schemas.microsoft.com/office/powerpoint/2010/main" val="2642898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sp>
        <p:nvSpPr>
          <p:cNvPr id="3" name="Content Placeholder 2"/>
          <p:cNvSpPr>
            <a:spLocks noGrp="1"/>
          </p:cNvSpPr>
          <p:nvPr>
            <p:ph idx="1"/>
          </p:nvPr>
        </p:nvSpPr>
        <p:spPr>
          <a:xfrm>
            <a:off x="467544" y="843558"/>
            <a:ext cx="4824536" cy="3510390"/>
          </a:xfrm>
        </p:spPr>
        <p:txBody>
          <a:bodyPr/>
          <a:lstStyle/>
          <a:p>
            <a:r>
              <a:rPr lang="en-US" sz="2400" dirty="0" smtClean="0">
                <a:solidFill>
                  <a:schemeClr val="tx1"/>
                </a:solidFill>
              </a:rPr>
              <a:t>If the GUI’s update thread doesn’t run after a while, Android thinks your application has crashed. It displays this message:</a:t>
            </a:r>
          </a:p>
          <a:p>
            <a:r>
              <a:rPr lang="en-US" sz="2400" dirty="0" smtClean="0">
                <a:solidFill>
                  <a:schemeClr val="tx1"/>
                </a:solidFill>
              </a:rPr>
              <a:t>To keep the user from quitting your program, you must use an </a:t>
            </a:r>
            <a:r>
              <a:rPr lang="en-US" sz="2400" dirty="0" err="1" smtClean="0">
                <a:solidFill>
                  <a:schemeClr val="tx1"/>
                </a:solidFill>
              </a:rPr>
              <a:t>AsyncThread</a:t>
            </a:r>
            <a:r>
              <a:rPr lang="en-US" sz="2400" dirty="0" smtClean="0">
                <a:solidFill>
                  <a:schemeClr val="tx1"/>
                </a:solidFill>
              </a:rPr>
              <a:t>.</a:t>
            </a:r>
            <a:endParaRPr lang="en-US" sz="20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997" y="873266"/>
            <a:ext cx="3212976" cy="1725487"/>
          </a:xfrm>
          <a:prstGeom prst="rect">
            <a:avLst/>
          </a:prstGeom>
        </p:spPr>
      </p:pic>
    </p:spTree>
    <p:extLst>
      <p:ext uri="{BB962C8B-B14F-4D97-AF65-F5344CB8AC3E}">
        <p14:creationId xmlns:p14="http://schemas.microsoft.com/office/powerpoint/2010/main" val="257356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400" dirty="0" smtClean="0">
                <a:solidFill>
                  <a:schemeClr val="tx1"/>
                </a:solidFill>
              </a:rPr>
              <a:t>Downloading data might also take a while for the server to respond. Opening a network connection on the GUI thread will cause </a:t>
            </a:r>
            <a:r>
              <a:rPr lang="en-US" sz="2400" dirty="0">
                <a:solidFill>
                  <a:schemeClr val="tx1"/>
                </a:solidFill>
              </a:rPr>
              <a:t>a </a:t>
            </a:r>
            <a:r>
              <a:rPr lang="en-US" sz="2400" dirty="0" err="1" smtClean="0">
                <a:solidFill>
                  <a:schemeClr val="tx1"/>
                </a:solidFill>
              </a:rPr>
              <a:t>NetworkOnMainThreadException</a:t>
            </a:r>
            <a:r>
              <a:rPr lang="en-US" sz="2400" dirty="0" smtClean="0">
                <a:solidFill>
                  <a:schemeClr val="tx1"/>
                </a:solidFill>
              </a:rPr>
              <a:t>.</a:t>
            </a:r>
          </a:p>
          <a:p>
            <a:r>
              <a:rPr lang="en-US" sz="2400" dirty="0" smtClean="0">
                <a:solidFill>
                  <a:schemeClr val="tx1"/>
                </a:solidFill>
              </a:rPr>
              <a:t>Network connections MUST be used in an </a:t>
            </a:r>
            <a:r>
              <a:rPr lang="en-US" sz="2400" dirty="0" err="1" smtClean="0">
                <a:solidFill>
                  <a:schemeClr val="tx1"/>
                </a:solidFill>
              </a:rPr>
              <a:t>AsyncTask</a:t>
            </a:r>
            <a:r>
              <a:rPr lang="en-US" sz="2400" dirty="0" smtClean="0">
                <a:solidFill>
                  <a:schemeClr val="tx1"/>
                </a:solidFill>
              </a:rPr>
              <a:t>.</a:t>
            </a:r>
          </a:p>
          <a:p>
            <a:r>
              <a:rPr lang="en-US" sz="2400" dirty="0" smtClean="0">
                <a:solidFill>
                  <a:schemeClr val="tx1"/>
                </a:solidFill>
              </a:rPr>
              <a:t>Reading and writing large files should also be done with an </a:t>
            </a:r>
            <a:r>
              <a:rPr lang="en-US" sz="2400" dirty="0" err="1" smtClean="0">
                <a:solidFill>
                  <a:schemeClr val="tx1"/>
                </a:solidFill>
              </a:rPr>
              <a:t>AsyncTask</a:t>
            </a:r>
            <a:r>
              <a:rPr lang="en-US" sz="2400" dirty="0" smtClean="0">
                <a:solidFill>
                  <a:schemeClr val="tx1"/>
                </a:solidFill>
              </a:rPr>
              <a:t>, as well as opening large databases.</a:t>
            </a:r>
            <a:endParaRPr lang="en-US" sz="2000" dirty="0" smtClean="0">
              <a:solidFill>
                <a:schemeClr val="tx1"/>
              </a:solidFill>
            </a:endParaRPr>
          </a:p>
          <a:p>
            <a:endParaRPr lang="en-US" sz="2400" dirty="0" smtClean="0">
              <a:solidFill>
                <a:schemeClr val="tx1"/>
              </a:solidFill>
            </a:endParaRPr>
          </a:p>
        </p:txBody>
      </p:sp>
    </p:spTree>
    <p:extLst>
      <p:ext uri="{BB962C8B-B14F-4D97-AF65-F5344CB8AC3E}">
        <p14:creationId xmlns:p14="http://schemas.microsoft.com/office/powerpoint/2010/main" val="2095655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HTTPUrlConnection</a:t>
            </a:r>
            <a:endParaRPr lang="en-US" dirty="0"/>
          </a:p>
        </p:txBody>
      </p:sp>
      <p:sp>
        <p:nvSpPr>
          <p:cNvPr id="3" name="Content Placeholder 2"/>
          <p:cNvSpPr>
            <a:spLocks noGrp="1"/>
          </p:cNvSpPr>
          <p:nvPr>
            <p:ph idx="1"/>
          </p:nvPr>
        </p:nvSpPr>
        <p:spPr>
          <a:xfrm>
            <a:off x="467544" y="843558"/>
            <a:ext cx="8280920" cy="3510390"/>
          </a:xfrm>
        </p:spPr>
        <p:txBody>
          <a:bodyPr/>
          <a:lstStyle/>
          <a:p>
            <a:r>
              <a:rPr lang="en-US" sz="2000" dirty="0" smtClean="0">
                <a:solidFill>
                  <a:schemeClr val="tx1"/>
                </a:solidFill>
              </a:rPr>
              <a:t>To connect to an HTTP server, Android uses </a:t>
            </a:r>
            <a:r>
              <a:rPr lang="en-US" sz="2000" dirty="0" err="1" smtClean="0">
                <a:solidFill>
                  <a:schemeClr val="tx1"/>
                </a:solidFill>
              </a:rPr>
              <a:t>HTTPUrlConnection</a:t>
            </a:r>
            <a:r>
              <a:rPr lang="en-US" sz="2000" dirty="0" smtClean="0">
                <a:solidFill>
                  <a:schemeClr val="tx1"/>
                </a:solidFill>
              </a:rPr>
              <a:t>. You can get </a:t>
            </a:r>
            <a:r>
              <a:rPr lang="en-US" sz="2000" dirty="0" err="1" smtClean="0">
                <a:solidFill>
                  <a:schemeClr val="tx1"/>
                </a:solidFill>
              </a:rPr>
              <a:t>facebook</a:t>
            </a:r>
            <a:r>
              <a:rPr lang="en-US" sz="2000" dirty="0" smtClean="0">
                <a:solidFill>
                  <a:schemeClr val="tx1"/>
                </a:solidFill>
              </a:rPr>
              <a:t> updates, query weather or stock prices, upload to twitter, etc.</a:t>
            </a:r>
          </a:p>
          <a:p>
            <a:r>
              <a:rPr lang="en-US" sz="2000" dirty="0" err="1" smtClean="0">
                <a:solidFill>
                  <a:schemeClr val="tx1"/>
                </a:solidFill>
              </a:rPr>
              <a:t>HTTPUrlConnection</a:t>
            </a:r>
            <a:r>
              <a:rPr lang="en-US" sz="2000" dirty="0" smtClean="0">
                <a:solidFill>
                  <a:schemeClr val="tx1"/>
                </a:solidFill>
              </a:rPr>
              <a:t> starts with a URL object, which takes the String in the constructor:</a:t>
            </a:r>
          </a:p>
          <a:p>
            <a:pPr marL="0" indent="0" algn="ctr">
              <a:buNone/>
            </a:pPr>
            <a:r>
              <a:rPr lang="en-US" sz="1600" i="1" dirty="0">
                <a:solidFill>
                  <a:schemeClr val="tx1"/>
                </a:solidFill>
              </a:rPr>
              <a:t>URL </a:t>
            </a:r>
            <a:r>
              <a:rPr lang="en-US" sz="1600" i="1" dirty="0" err="1">
                <a:solidFill>
                  <a:schemeClr val="tx1"/>
                </a:solidFill>
              </a:rPr>
              <a:t>url</a:t>
            </a:r>
            <a:r>
              <a:rPr lang="en-US" sz="1600" i="1" dirty="0">
                <a:solidFill>
                  <a:schemeClr val="tx1"/>
                </a:solidFill>
              </a:rPr>
              <a:t> = new URL("http://</a:t>
            </a:r>
            <a:r>
              <a:rPr lang="en-US" sz="1600" i="1" dirty="0" err="1" smtClean="0">
                <a:solidFill>
                  <a:schemeClr val="tx1"/>
                </a:solidFill>
              </a:rPr>
              <a:t>www.google.com</a:t>
            </a:r>
            <a:r>
              <a:rPr lang="en-US" sz="1600" i="1" dirty="0" smtClean="0">
                <a:solidFill>
                  <a:schemeClr val="tx1"/>
                </a:solidFill>
              </a:rPr>
              <a:t>/");</a:t>
            </a:r>
          </a:p>
          <a:p>
            <a:r>
              <a:rPr lang="en-US" sz="2000" dirty="0" smtClean="0">
                <a:solidFill>
                  <a:schemeClr val="tx1"/>
                </a:solidFill>
              </a:rPr>
              <a:t>From the URL, call </a:t>
            </a:r>
            <a:r>
              <a:rPr lang="en-US" sz="2000" dirty="0" err="1" smtClean="0">
                <a:solidFill>
                  <a:schemeClr val="tx1"/>
                </a:solidFill>
              </a:rPr>
              <a:t>openConnection</a:t>
            </a:r>
            <a:r>
              <a:rPr lang="en-US" sz="2000" dirty="0" smtClean="0">
                <a:solidFill>
                  <a:schemeClr val="tx1"/>
                </a:solidFill>
              </a:rPr>
              <a:t>():</a:t>
            </a:r>
          </a:p>
          <a:p>
            <a:pPr marL="0" indent="0">
              <a:buNone/>
            </a:pPr>
            <a:r>
              <a:rPr lang="en-US" sz="1600" i="1" dirty="0" err="1">
                <a:solidFill>
                  <a:schemeClr val="tx1"/>
                </a:solidFill>
              </a:rPr>
              <a:t>HttpURLConnection</a:t>
            </a:r>
            <a:r>
              <a:rPr lang="en-US" sz="1600" i="1" dirty="0">
                <a:solidFill>
                  <a:schemeClr val="tx1"/>
                </a:solidFill>
              </a:rPr>
              <a:t> </a:t>
            </a:r>
            <a:r>
              <a:rPr lang="en-US" sz="1600" i="1" dirty="0" err="1">
                <a:solidFill>
                  <a:schemeClr val="tx1"/>
                </a:solidFill>
              </a:rPr>
              <a:t>urlConnection</a:t>
            </a:r>
            <a:r>
              <a:rPr lang="en-US" sz="1600" i="1" dirty="0">
                <a:solidFill>
                  <a:schemeClr val="tx1"/>
                </a:solidFill>
              </a:rPr>
              <a:t> = (</a:t>
            </a:r>
            <a:r>
              <a:rPr lang="en-US" sz="1600" i="1" dirty="0" err="1">
                <a:solidFill>
                  <a:schemeClr val="tx1"/>
                </a:solidFill>
              </a:rPr>
              <a:t>HttpURLConnection</a:t>
            </a:r>
            <a:r>
              <a:rPr lang="en-US" sz="1600" i="1" dirty="0">
                <a:solidFill>
                  <a:schemeClr val="tx1"/>
                </a:solidFill>
              </a:rPr>
              <a:t>) </a:t>
            </a:r>
            <a:r>
              <a:rPr lang="en-US" sz="1600" i="1" dirty="0" err="1">
                <a:solidFill>
                  <a:schemeClr val="tx1"/>
                </a:solidFill>
              </a:rPr>
              <a:t>url.openConnection</a:t>
            </a:r>
            <a:r>
              <a:rPr lang="en-US" sz="1600" i="1" dirty="0">
                <a:solidFill>
                  <a:schemeClr val="tx1"/>
                </a:solidFill>
              </a:rPr>
              <a:t>();</a:t>
            </a:r>
            <a:endParaRPr lang="en-US" sz="1600" i="1" dirty="0" smtClean="0">
              <a:solidFill>
                <a:schemeClr val="tx1"/>
              </a:solidFill>
            </a:endParaRPr>
          </a:p>
          <a:p>
            <a:r>
              <a:rPr lang="en-US" sz="2000" dirty="0" smtClean="0">
                <a:solidFill>
                  <a:schemeClr val="tx1"/>
                </a:solidFill>
              </a:rPr>
              <a:t>That’s it! To read the response, call </a:t>
            </a:r>
            <a:r>
              <a:rPr lang="en-US" sz="2000" dirty="0" err="1" smtClean="0">
                <a:solidFill>
                  <a:schemeClr val="tx1"/>
                </a:solidFill>
              </a:rPr>
              <a:t>getInputStream</a:t>
            </a:r>
            <a:r>
              <a:rPr lang="en-US" sz="2000" dirty="0" smtClean="0">
                <a:solidFill>
                  <a:schemeClr val="tx1"/>
                </a:solidFill>
              </a:rPr>
              <a:t>() from your connection object: 	</a:t>
            </a:r>
            <a:r>
              <a:rPr lang="en-US" sz="1600" i="1" dirty="0" err="1" smtClean="0">
                <a:solidFill>
                  <a:schemeClr val="tx1"/>
                </a:solidFill>
              </a:rPr>
              <a:t>urlConnection.getInputStream</a:t>
            </a:r>
            <a:r>
              <a:rPr lang="en-US" sz="1600" i="1" dirty="0">
                <a:solidFill>
                  <a:schemeClr val="tx1"/>
                </a:solidFill>
              </a:rPr>
              <a:t>()</a:t>
            </a:r>
            <a:endParaRPr lang="en-US" sz="1600" i="1" dirty="0" smtClean="0">
              <a:solidFill>
                <a:schemeClr val="tx1"/>
              </a:solidFill>
            </a:endParaRPr>
          </a:p>
        </p:txBody>
      </p:sp>
    </p:spTree>
    <p:extLst>
      <p:ext uri="{BB962C8B-B14F-4D97-AF65-F5344CB8AC3E}">
        <p14:creationId xmlns:p14="http://schemas.microsoft.com/office/powerpoint/2010/main" val="163491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20867</TotalTime>
  <Words>1168</Words>
  <Application>Microsoft Macintosh PowerPoint</Application>
  <PresentationFormat>On-screen Show (16:9)</PresentationFormat>
  <Paragraphs>95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CST2335 Graphical Interface programming</vt:lpstr>
      <vt:lpstr>Introduction</vt:lpstr>
      <vt:lpstr>AsyncTask</vt:lpstr>
      <vt:lpstr>AsyncTask&lt;Type1, Type2, Type3&gt;</vt:lpstr>
      <vt:lpstr>onProgressUpdate(Type2 ..args)</vt:lpstr>
      <vt:lpstr>Sequence</vt:lpstr>
      <vt:lpstr>Why? </vt:lpstr>
      <vt:lpstr>Why?</vt:lpstr>
      <vt:lpstr>HTTPUrlConnection</vt:lpstr>
      <vt:lpstr>XML</vt:lpstr>
      <vt:lpstr>PushParser</vt:lpstr>
      <vt:lpstr>PushParser</vt:lpstr>
      <vt:lpstr>Pull parser</vt:lpstr>
      <vt:lpstr>HTTPUrlConnection + XML</vt:lpstr>
      <vt:lpstr>File access</vt:lpstr>
      <vt:lpstr>Opening files</vt:lpstr>
      <vt:lpstr>Files</vt:lpstr>
      <vt:lpstr>Summary</vt:lpstr>
    </vt:vector>
  </TitlesOfParts>
  <Company>Microsoft</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697</cp:revision>
  <cp:lastPrinted>2011-05-25T13:43:07Z</cp:lastPrinted>
  <dcterms:created xsi:type="dcterms:W3CDTF">2010-07-27T15:40:45Z</dcterms:created>
  <dcterms:modified xsi:type="dcterms:W3CDTF">2017-02-27T14:37:19Z</dcterms:modified>
</cp:coreProperties>
</file>