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8"/>
  </p:notesMasterIdLst>
  <p:handoutMasterIdLst>
    <p:handoutMasterId r:id="rId19"/>
  </p:handoutMasterIdLst>
  <p:sldIdLst>
    <p:sldId id="376" r:id="rId2"/>
    <p:sldId id="380" r:id="rId3"/>
    <p:sldId id="385" r:id="rId4"/>
    <p:sldId id="408" r:id="rId5"/>
    <p:sldId id="410" r:id="rId6"/>
    <p:sldId id="412" r:id="rId7"/>
    <p:sldId id="421" r:id="rId8"/>
    <p:sldId id="413" r:id="rId9"/>
    <p:sldId id="414" r:id="rId10"/>
    <p:sldId id="415" r:id="rId11"/>
    <p:sldId id="423" r:id="rId12"/>
    <p:sldId id="416" r:id="rId13"/>
    <p:sldId id="422" r:id="rId14"/>
    <p:sldId id="425" r:id="rId15"/>
    <p:sldId id="424" r:id="rId16"/>
    <p:sldId id="420" r:id="rId17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8">
          <p15:clr>
            <a:srgbClr val="A4A3A4"/>
          </p15:clr>
        </p15:guide>
        <p15:guide id="2" pos="26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4" autoAdjust="0"/>
    <p:restoredTop sz="99007" autoAdjust="0"/>
  </p:normalViewPr>
  <p:slideViewPr>
    <p:cSldViewPr>
      <p:cViewPr varScale="1">
        <p:scale>
          <a:sx n="146" d="100"/>
          <a:sy n="146" d="100"/>
        </p:scale>
        <p:origin x="296" y="168"/>
      </p:cViewPr>
      <p:guideLst>
        <p:guide orient="horz" pos="688"/>
        <p:guide pos="26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360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3DC6CA-FBE5-4DF9-8ECC-D8D7E7310A50}" type="datetimeFigureOut">
              <a:rPr lang="en-US"/>
              <a:pPr>
                <a:defRPr/>
              </a:pPr>
              <a:t>3/11/17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9868DC-7F8E-4D0E-9FEA-14E6607D9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772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F44CB2B-98E1-42E7-964D-A772C2243758}" type="datetimeFigureOut">
              <a:rPr lang="en-US"/>
              <a:pPr>
                <a:defRPr/>
              </a:pPr>
              <a:t>3/11/17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43FE971-1D92-490D-A46B-ED988BD8BA7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02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252520" cy="5143500"/>
          </a:xfrm>
          <a:prstGeom prst="rect">
            <a:avLst/>
          </a:prstGeom>
          <a:solidFill>
            <a:srgbClr val="006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16018" y="2895786"/>
            <a:ext cx="4032447" cy="1026114"/>
          </a:xfrm>
        </p:spPr>
        <p:txBody>
          <a:bodyPr anchor="t"/>
          <a:lstStyle>
            <a:lvl1pPr marL="0" indent="0" algn="r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6016" y="1491630"/>
            <a:ext cx="4032448" cy="1355940"/>
          </a:xfrm>
          <a:noFill/>
        </p:spPr>
        <p:txBody>
          <a:bodyPr/>
          <a:lstStyle>
            <a:lvl1pPr algn="r">
              <a:lnSpc>
                <a:spcPct val="90000"/>
              </a:lnSpc>
              <a:defRPr sz="3200" b="1" i="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pic>
        <p:nvPicPr>
          <p:cNvPr id="9" name="Picture 8" descr="The AC icon illustrates the Algonquin's connectivity theme." title="AC icon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137" b="2941"/>
          <a:stretch/>
        </p:blipFill>
        <p:spPr>
          <a:xfrm>
            <a:off x="27221" y="346348"/>
            <a:ext cx="4583701" cy="4797152"/>
          </a:xfrm>
          <a:prstGeom prst="rect">
            <a:avLst/>
          </a:prstGeom>
        </p:spPr>
      </p:pic>
      <p:pic>
        <p:nvPicPr>
          <p:cNvPr id="7" name="Picture 6" descr="algonquin_wh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8146" y="189340"/>
            <a:ext cx="2952326" cy="900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4569972"/>
          </a:xfrm>
          <a:prstGeom prst="rect">
            <a:avLst/>
          </a:prstGeom>
          <a:solidFill>
            <a:srgbClr val="006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1804"/>
            <a:ext cx="4038600" cy="33161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1805"/>
            <a:ext cx="4038600" cy="3316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546998"/>
            <a:ext cx="9144000" cy="5965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7545" y="1491630"/>
            <a:ext cx="8208912" cy="286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467544" y="195486"/>
            <a:ext cx="8208912" cy="89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</a:p>
        </p:txBody>
      </p:sp>
      <p:pic>
        <p:nvPicPr>
          <p:cNvPr id="15" name="Picture 14" descr="Algonquin College Icon" title="AC Icon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779" t="5165" b="5138"/>
          <a:stretch/>
        </p:blipFill>
        <p:spPr>
          <a:xfrm>
            <a:off x="10411" y="4551386"/>
            <a:ext cx="775399" cy="592114"/>
          </a:xfrm>
          <a:prstGeom prst="rect">
            <a:avLst/>
          </a:prstGeom>
        </p:spPr>
      </p:pic>
      <p:pic>
        <p:nvPicPr>
          <p:cNvPr id="7" name="Picture 6" descr="algonquin_wht.eps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0232" y="4527381"/>
            <a:ext cx="2088232" cy="6366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79" r:id="rId3"/>
    <p:sldLayoutId id="2147483778" r:id="rId4"/>
    <p:sldLayoutId id="2147483776" r:id="rId5"/>
    <p:sldLayoutId id="2147483771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3200" kern="1200">
          <a:solidFill>
            <a:schemeClr val="accent5"/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800" kern="1200">
          <a:solidFill>
            <a:schemeClr val="accent5"/>
          </a:solidFill>
          <a:latin typeface="Arial"/>
          <a:ea typeface="+mn-ea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400" kern="1200">
          <a:solidFill>
            <a:schemeClr val="accent5"/>
          </a:solidFill>
          <a:latin typeface="Arial"/>
          <a:ea typeface="+mn-ea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000" kern="1200">
          <a:solidFill>
            <a:schemeClr val="accent5"/>
          </a:solidFill>
          <a:latin typeface="Arial"/>
          <a:ea typeface="+mn-ea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000" kern="1200">
          <a:solidFill>
            <a:schemeClr val="accent5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032" y="1491630"/>
            <a:ext cx="3888432" cy="135594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CST2335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/>
              <a:t>Graphical Interface programming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933002" y="3561860"/>
            <a:ext cx="3815463" cy="1026114"/>
          </a:xfrm>
        </p:spPr>
        <p:txBody>
          <a:bodyPr/>
          <a:lstStyle/>
          <a:p>
            <a:r>
              <a:rPr lang="en-US" dirty="0" smtClean="0"/>
              <a:t>Week 7</a:t>
            </a:r>
            <a:endParaRPr lang="en-US" dirty="0"/>
          </a:p>
          <a:p>
            <a:r>
              <a:rPr lang="en-US" dirty="0" smtClean="0"/>
              <a:t>Fragments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3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FragmentManager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43558"/>
            <a:ext cx="8280920" cy="351039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 err="1" smtClean="0">
                <a:solidFill>
                  <a:schemeClr val="tx1"/>
                </a:solidFill>
              </a:rPr>
              <a:t>FragmentManager</a:t>
            </a:r>
            <a:r>
              <a:rPr lang="en-US" sz="2400" dirty="0" smtClean="0">
                <a:solidFill>
                  <a:schemeClr val="tx1"/>
                </a:solidFill>
              </a:rPr>
              <a:t> object is responsible for loading fragments. Fragments should be loaded into a &lt;</a:t>
            </a:r>
            <a:r>
              <a:rPr lang="en-US" sz="2400" dirty="0" err="1" smtClean="0">
                <a:solidFill>
                  <a:schemeClr val="tx1"/>
                </a:solidFill>
              </a:rPr>
              <a:t>FrameLayout</a:t>
            </a:r>
            <a:r>
              <a:rPr lang="en-US" sz="2400" dirty="0" smtClean="0">
                <a:solidFill>
                  <a:schemeClr val="tx1"/>
                </a:solidFill>
              </a:rPr>
              <a:t>&gt; object. Phone layouts should have one &lt;</a:t>
            </a:r>
            <a:r>
              <a:rPr lang="en-US" sz="2400" dirty="0" err="1" smtClean="0">
                <a:solidFill>
                  <a:schemeClr val="tx1"/>
                </a:solidFill>
              </a:rPr>
              <a:t>FrameLayout</a:t>
            </a:r>
            <a:r>
              <a:rPr lang="en-US" sz="2400" dirty="0" smtClean="0">
                <a:solidFill>
                  <a:schemeClr val="tx1"/>
                </a:solidFill>
              </a:rPr>
              <a:t>&gt; in the UI for the main list. Tablet layouts would have 2 &lt;</a:t>
            </a:r>
            <a:r>
              <a:rPr lang="en-US" sz="2400" dirty="0" err="1" smtClean="0">
                <a:solidFill>
                  <a:schemeClr val="tx1"/>
                </a:solidFill>
              </a:rPr>
              <a:t>FrameLayout</a:t>
            </a:r>
            <a:r>
              <a:rPr lang="en-US" sz="2400" dirty="0" smtClean="0">
                <a:solidFill>
                  <a:schemeClr val="tx1"/>
                </a:solidFill>
              </a:rPr>
              <a:t>&gt;, normally called “master” / “detail”.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In the </a:t>
            </a:r>
            <a:r>
              <a:rPr lang="en-US" sz="2400" dirty="0" err="1" smtClean="0">
                <a:solidFill>
                  <a:schemeClr val="tx1"/>
                </a:solidFill>
              </a:rPr>
              <a:t>onCreate</a:t>
            </a:r>
            <a:r>
              <a:rPr lang="en-US" sz="2400" dirty="0" smtClean="0">
                <a:solidFill>
                  <a:schemeClr val="tx1"/>
                </a:solidFill>
              </a:rPr>
              <a:t>(), you normally check if the ”detail” &lt;</a:t>
            </a:r>
            <a:r>
              <a:rPr lang="en-US" sz="2400" dirty="0" err="1" smtClean="0">
                <a:solidFill>
                  <a:schemeClr val="tx1"/>
                </a:solidFill>
              </a:rPr>
              <a:t>FrameLayout</a:t>
            </a:r>
            <a:r>
              <a:rPr lang="en-US" sz="2400" dirty="0" smtClean="0">
                <a:solidFill>
                  <a:schemeClr val="tx1"/>
                </a:solidFill>
              </a:rPr>
              <a:t>&gt; is present to check if you are in single or dual frame layout.</a:t>
            </a:r>
          </a:p>
        </p:txBody>
      </p:sp>
    </p:spTree>
    <p:extLst>
      <p:ext uri="{BB962C8B-B14F-4D97-AF65-F5344CB8AC3E}">
        <p14:creationId xmlns:p14="http://schemas.microsoft.com/office/powerpoint/2010/main" val="710986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FragmentManager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71550"/>
            <a:ext cx="8280920" cy="351039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When the </a:t>
            </a:r>
            <a:r>
              <a:rPr lang="en-US" sz="2400" dirty="0" err="1" smtClean="0">
                <a:solidFill>
                  <a:schemeClr val="tx1"/>
                </a:solidFill>
              </a:rPr>
              <a:t>onAttach</a:t>
            </a:r>
            <a:r>
              <a:rPr lang="en-US" sz="2400" dirty="0" smtClean="0">
                <a:solidFill>
                  <a:schemeClr val="tx1"/>
                </a:solidFill>
              </a:rPr>
              <a:t>() callback of the Fragment gets called, it passes in the parent Activity. You should store this object for getting the activity’s </a:t>
            </a:r>
            <a:r>
              <a:rPr lang="en-US" sz="2400" dirty="0" err="1" smtClean="0">
                <a:solidFill>
                  <a:schemeClr val="tx1"/>
                </a:solidFill>
              </a:rPr>
              <a:t>fragmentManager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When a user clicks on something in the Fragment, you then call a function from the parent Activity that changes fragment in that event. For instance if a user clicks on a certain email in a list, notify the Activity that an email was clicked. If the Activity is on a phone, a new Activity screen will display the contents. If this is a tablet, then load a new details Fragment</a:t>
            </a:r>
          </a:p>
        </p:txBody>
      </p:sp>
    </p:spTree>
    <p:extLst>
      <p:ext uri="{BB962C8B-B14F-4D97-AF65-F5344CB8AC3E}">
        <p14:creationId xmlns:p14="http://schemas.microsoft.com/office/powerpoint/2010/main" val="395573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962" y="771550"/>
            <a:ext cx="8352928" cy="351039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 err="1" smtClean="0">
                <a:solidFill>
                  <a:schemeClr val="tx1"/>
                </a:solidFill>
              </a:rPr>
              <a:t>FragmentManager</a:t>
            </a:r>
            <a:r>
              <a:rPr lang="en-US" sz="2400" dirty="0" smtClean="0">
                <a:solidFill>
                  <a:schemeClr val="tx1"/>
                </a:solidFill>
              </a:rPr>
              <a:t> can add, remove, or replace a Fragment that is currently loaded in to a </a:t>
            </a:r>
            <a:r>
              <a:rPr lang="en-US" sz="2400" dirty="0" err="1" smtClean="0">
                <a:solidFill>
                  <a:schemeClr val="tx1"/>
                </a:solidFill>
              </a:rPr>
              <a:t>FrameLayout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It uses a </a:t>
            </a:r>
            <a:r>
              <a:rPr lang="en-US" sz="2400" dirty="0" err="1" smtClean="0">
                <a:solidFill>
                  <a:schemeClr val="tx1"/>
                </a:solidFill>
              </a:rPr>
              <a:t>FragmentTransaction</a:t>
            </a:r>
            <a:r>
              <a:rPr lang="en-US" sz="2400" dirty="0" smtClean="0">
                <a:solidFill>
                  <a:schemeClr val="tx1"/>
                </a:solidFill>
              </a:rPr>
              <a:t> to add, remove or replace.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getFragmentManager</a:t>
            </a:r>
            <a:r>
              <a:rPr lang="en-US" sz="2400" dirty="0" smtClean="0">
                <a:solidFill>
                  <a:schemeClr val="tx1"/>
                </a:solidFill>
              </a:rPr>
              <a:t>().</a:t>
            </a:r>
            <a:r>
              <a:rPr lang="en-US" sz="2400" dirty="0" err="1" smtClean="0">
                <a:solidFill>
                  <a:schemeClr val="tx1"/>
                </a:solidFill>
              </a:rPr>
              <a:t>beginTransaction</a:t>
            </a:r>
            <a:r>
              <a:rPr lang="en-US" sz="2400" dirty="0" smtClean="0">
                <a:solidFill>
                  <a:schemeClr val="tx1"/>
                </a:solidFill>
              </a:rPr>
              <a:t>() builds a transaction object.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From the object, call what you want to do: </a:t>
            </a:r>
            <a:r>
              <a:rPr lang="en-US" sz="2400" dirty="0" err="1" smtClean="0">
                <a:solidFill>
                  <a:schemeClr val="tx1"/>
                </a:solidFill>
              </a:rPr>
              <a:t>transaction.add</a:t>
            </a:r>
            <a:r>
              <a:rPr lang="en-US" sz="2400" dirty="0" smtClean="0">
                <a:solidFill>
                  <a:schemeClr val="tx1"/>
                </a:solidFill>
              </a:rPr>
              <a:t>(), </a:t>
            </a:r>
            <a:r>
              <a:rPr lang="en-US" sz="2400" dirty="0" err="1" smtClean="0">
                <a:solidFill>
                  <a:schemeClr val="tx1"/>
                </a:solidFill>
              </a:rPr>
              <a:t>transaction.replace</a:t>
            </a:r>
            <a:r>
              <a:rPr lang="en-US" sz="2400" dirty="0" smtClean="0">
                <a:solidFill>
                  <a:schemeClr val="tx1"/>
                </a:solidFill>
              </a:rPr>
              <a:t>() etc..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The parameters are the id of the </a:t>
            </a:r>
            <a:r>
              <a:rPr lang="en-US" sz="2400" dirty="0" err="1" smtClean="0">
                <a:solidFill>
                  <a:schemeClr val="tx1"/>
                </a:solidFill>
              </a:rPr>
              <a:t>FrameLayout</a:t>
            </a:r>
            <a:r>
              <a:rPr lang="en-US" sz="2400" dirty="0" smtClean="0">
                <a:solidFill>
                  <a:schemeClr val="tx1"/>
                </a:solidFill>
              </a:rPr>
              <a:t>, and the new Fragment to add.</a:t>
            </a:r>
          </a:p>
        </p:txBody>
      </p:sp>
    </p:spTree>
    <p:extLst>
      <p:ext uri="{BB962C8B-B14F-4D97-AF65-F5344CB8AC3E}">
        <p14:creationId xmlns:p14="http://schemas.microsoft.com/office/powerpoint/2010/main" val="1894132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FragmentTransaction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962" y="771550"/>
            <a:ext cx="8352928" cy="351039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You can call </a:t>
            </a:r>
            <a:r>
              <a:rPr lang="en-US" sz="2400" dirty="0" err="1" smtClean="0">
                <a:solidFill>
                  <a:schemeClr val="tx1"/>
                </a:solidFill>
              </a:rPr>
              <a:t>transaction.addToBackStack</a:t>
            </a:r>
            <a:r>
              <a:rPr lang="en-US" sz="2400" dirty="0" smtClean="0">
                <a:solidFill>
                  <a:schemeClr val="tx1"/>
                </a:solidFill>
              </a:rPr>
              <a:t>(String name) if you want to undo this transaction with the back button. Otherwise the back button changes the Activity. The name parameter is optional.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You can go back by calling </a:t>
            </a:r>
            <a:r>
              <a:rPr lang="en-US" sz="2400" dirty="0" err="1" smtClean="0">
                <a:solidFill>
                  <a:schemeClr val="tx1"/>
                </a:solidFill>
              </a:rPr>
              <a:t>getFragmentManager</a:t>
            </a:r>
            <a:r>
              <a:rPr lang="en-US" sz="2400" dirty="0" smtClean="0">
                <a:solidFill>
                  <a:schemeClr val="tx1"/>
                </a:solidFill>
              </a:rPr>
              <a:t>().</a:t>
            </a:r>
            <a:r>
              <a:rPr lang="en-US" sz="2400" dirty="0" err="1" smtClean="0">
                <a:solidFill>
                  <a:schemeClr val="tx1"/>
                </a:solidFill>
              </a:rPr>
              <a:t>popBackStack</a:t>
            </a:r>
            <a:r>
              <a:rPr lang="en-US" sz="24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Finally, call </a:t>
            </a:r>
            <a:r>
              <a:rPr lang="en-US" sz="2400" dirty="0" err="1" smtClean="0">
                <a:solidFill>
                  <a:schemeClr val="tx1"/>
                </a:solidFill>
              </a:rPr>
              <a:t>transaction.commit</a:t>
            </a:r>
            <a:r>
              <a:rPr lang="en-US" sz="2400" dirty="0" smtClean="0">
                <a:solidFill>
                  <a:schemeClr val="tx1"/>
                </a:solidFill>
              </a:rPr>
              <a:t>() to actually add or replace the Fragment.</a:t>
            </a:r>
          </a:p>
        </p:txBody>
      </p:sp>
    </p:spTree>
    <p:extLst>
      <p:ext uri="{BB962C8B-B14F-4D97-AF65-F5344CB8AC3E}">
        <p14:creationId xmlns:p14="http://schemas.microsoft.com/office/powerpoint/2010/main" val="2047429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FragmentTransaction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Bundle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962" y="1347614"/>
            <a:ext cx="8352928" cy="2934326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For a Fragment, there is a </a:t>
            </a:r>
            <a:r>
              <a:rPr lang="en-US" sz="2400" dirty="0" err="1" smtClean="0">
                <a:solidFill>
                  <a:schemeClr val="tx1"/>
                </a:solidFill>
              </a:rPr>
              <a:t>setArguments</a:t>
            </a:r>
            <a:r>
              <a:rPr lang="en-US" sz="2400" dirty="0" smtClean="0">
                <a:solidFill>
                  <a:schemeClr val="tx1"/>
                </a:solidFill>
              </a:rPr>
              <a:t>( Bundle b) function to pass data when it is created.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When </a:t>
            </a:r>
            <a:r>
              <a:rPr lang="en-US" sz="2400" dirty="0" smtClean="0">
                <a:solidFill>
                  <a:schemeClr val="tx1"/>
                </a:solidFill>
              </a:rPr>
              <a:t>the Fragment is created, call </a:t>
            </a:r>
            <a:r>
              <a:rPr lang="en-US" sz="2400" dirty="0" err="1" smtClean="0">
                <a:solidFill>
                  <a:schemeClr val="tx1"/>
                </a:solidFill>
              </a:rPr>
              <a:t>getArguments</a:t>
            </a:r>
            <a:r>
              <a:rPr lang="en-US" sz="2400" dirty="0" smtClean="0">
                <a:solidFill>
                  <a:schemeClr val="tx1"/>
                </a:solidFill>
              </a:rPr>
              <a:t>() to get back what you set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You must create the Fragment before starting the </a:t>
            </a:r>
            <a:r>
              <a:rPr lang="en-US" sz="2400" dirty="0" err="1" smtClean="0">
                <a:solidFill>
                  <a:schemeClr val="tx1"/>
                </a:solidFill>
              </a:rPr>
              <a:t>FragmentTransaction</a:t>
            </a:r>
            <a:r>
              <a:rPr lang="en-US" sz="2400" dirty="0" smtClean="0">
                <a:solidFill>
                  <a:schemeClr val="tx1"/>
                </a:solidFill>
              </a:rPr>
              <a:t>. You can pass data to the constructor as well if you need to.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687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9582"/>
            <a:ext cx="8496943" cy="329436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if(</a:t>
            </a:r>
            <a:r>
              <a:rPr lang="en-US" sz="1600" dirty="0" err="1" smtClean="0">
                <a:solidFill>
                  <a:schemeClr val="tx1"/>
                </a:solidFill>
              </a:rPr>
              <a:t>isTablet</a:t>
            </a:r>
            <a:r>
              <a:rPr lang="en-US" sz="1600" dirty="0" smtClean="0">
                <a:solidFill>
                  <a:schemeClr val="tx1"/>
                </a:solidFill>
              </a:rPr>
              <a:t>){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    </a:t>
            </a:r>
            <a:r>
              <a:rPr lang="en-US" sz="1600" dirty="0" err="1" smtClean="0">
                <a:solidFill>
                  <a:schemeClr val="tx1"/>
                </a:solidFill>
              </a:rPr>
              <a:t>mFragment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= new </a:t>
            </a:r>
            <a:r>
              <a:rPr lang="en-US" sz="1600" dirty="0" err="1" smtClean="0">
                <a:solidFill>
                  <a:schemeClr val="tx1"/>
                </a:solidFill>
              </a:rPr>
              <a:t>SecondFragment</a:t>
            </a:r>
            <a:r>
              <a:rPr lang="en-US" sz="1600" dirty="0" smtClean="0">
                <a:solidFill>
                  <a:schemeClr val="tx1"/>
                </a:solidFill>
              </a:rPr>
              <a:t>(String …contents);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dirty="0" err="1" smtClean="0">
                <a:solidFill>
                  <a:schemeClr val="tx1"/>
                </a:solidFill>
              </a:rPr>
              <a:t>FragmentTransaction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ft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 smtClean="0">
                <a:solidFill>
                  <a:schemeClr val="tx1"/>
                </a:solidFill>
              </a:rPr>
              <a:t>getFragmentManager</a:t>
            </a:r>
            <a:r>
              <a:rPr lang="en-US" sz="1600" dirty="0">
                <a:solidFill>
                  <a:schemeClr val="tx1"/>
                </a:solidFill>
              </a:rPr>
              <a:t>().</a:t>
            </a:r>
            <a:r>
              <a:rPr lang="en-US" sz="1600" dirty="0" err="1">
                <a:solidFill>
                  <a:schemeClr val="tx1"/>
                </a:solidFill>
              </a:rPr>
              <a:t>beginTransaction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</a:t>
            </a:r>
            <a:r>
              <a:rPr lang="en-US" sz="1600" dirty="0" smtClean="0">
                <a:solidFill>
                  <a:schemeClr val="tx1"/>
                </a:solidFill>
              </a:rPr>
              <a:t> 	.add(</a:t>
            </a:r>
            <a:r>
              <a:rPr lang="en-US" sz="1600" dirty="0" err="1" smtClean="0">
                <a:solidFill>
                  <a:schemeClr val="tx1"/>
                </a:solidFill>
              </a:rPr>
              <a:t>R.id.frameLayoutDestination</a:t>
            </a:r>
            <a:r>
              <a:rPr lang="en-US" sz="1600" dirty="0" smtClean="0">
                <a:solidFill>
                  <a:schemeClr val="tx1"/>
                </a:solidFill>
              </a:rPr>
              <a:t>, 	</a:t>
            </a:r>
            <a:r>
              <a:rPr lang="en-US" sz="1600" dirty="0" err="1" smtClean="0">
                <a:solidFill>
                  <a:schemeClr val="tx1"/>
                </a:solidFill>
              </a:rPr>
              <a:t>mFragment</a:t>
            </a:r>
            <a:r>
              <a:rPr lang="en-US" sz="1600" dirty="0" smtClean="0">
                <a:solidFill>
                  <a:schemeClr val="tx1"/>
                </a:solidFill>
              </a:rPr>
              <a:t>).</a:t>
            </a:r>
            <a:r>
              <a:rPr lang="en-US" sz="1600" dirty="0" err="1" smtClean="0">
                <a:solidFill>
                  <a:schemeClr val="tx1"/>
                </a:solidFill>
              </a:rPr>
              <a:t>addToBackStack</a:t>
            </a:r>
            <a:r>
              <a:rPr lang="en-US" sz="1600" dirty="0" smtClean="0">
                <a:solidFill>
                  <a:schemeClr val="tx1"/>
                </a:solidFill>
              </a:rPr>
              <a:t>(null) .</a:t>
            </a:r>
            <a:r>
              <a:rPr lang="en-US" sz="1600" dirty="0">
                <a:solidFill>
                  <a:schemeClr val="tx1"/>
                </a:solidFill>
              </a:rPr>
              <a:t>commit</a:t>
            </a:r>
            <a:r>
              <a:rPr lang="en-US" sz="1600" dirty="0" smtClean="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} else { </a:t>
            </a:r>
            <a:r>
              <a:rPr lang="en-US" sz="1600" dirty="0" err="1" smtClean="0">
                <a:solidFill>
                  <a:schemeClr val="tx1"/>
                </a:solidFill>
              </a:rPr>
              <a:t>startActivity</a:t>
            </a:r>
            <a:r>
              <a:rPr lang="en-US" sz="1600" dirty="0" smtClean="0">
                <a:solidFill>
                  <a:schemeClr val="tx1"/>
                </a:solidFill>
              </a:rPr>
              <a:t>( </a:t>
            </a:r>
            <a:r>
              <a:rPr lang="en-US" sz="1600" dirty="0" err="1" smtClean="0">
                <a:solidFill>
                  <a:schemeClr val="tx1"/>
                </a:solidFill>
              </a:rPr>
              <a:t>parentActivity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DetailActivity.class</a:t>
            </a:r>
            <a:r>
              <a:rPr lang="en-US" sz="1600" dirty="0" smtClean="0">
                <a:solidFill>
                  <a:schemeClr val="tx1"/>
                </a:solidFill>
              </a:rPr>
              <a:t>); } //for phone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What design pattern is the tablet </a:t>
            </a:r>
            <a:r>
              <a:rPr lang="en-US" sz="2000" smtClean="0">
                <a:solidFill>
                  <a:schemeClr val="tx1"/>
                </a:solidFill>
              </a:rPr>
              <a:t>code example?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https://developer.android.com/reference/android/app/FragmentTransaction.html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95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71550"/>
            <a:ext cx="8496944" cy="3510390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400" dirty="0" smtClean="0">
                <a:solidFill>
                  <a:schemeClr val="tx1"/>
                </a:solidFill>
              </a:rPr>
              <a:t>Fragments allow you to build </a:t>
            </a:r>
            <a:r>
              <a:rPr lang="en-US" sz="2400" dirty="0" smtClean="0">
                <a:solidFill>
                  <a:schemeClr val="tx1"/>
                </a:solidFill>
              </a:rPr>
              <a:t>parts </a:t>
            </a:r>
            <a:r>
              <a:rPr lang="en-US" sz="2400" dirty="0" smtClean="0">
                <a:solidFill>
                  <a:schemeClr val="tx1"/>
                </a:solidFill>
              </a:rPr>
              <a:t>of a UI. This is useful for reusing the same components for a phone display, and a tablet display.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400" dirty="0" smtClean="0">
                <a:solidFill>
                  <a:schemeClr val="tx1"/>
                </a:solidFill>
              </a:rPr>
              <a:t>Build 2 layouts (phone/tablet). In the Activity’s </a:t>
            </a:r>
            <a:r>
              <a:rPr lang="en-US" sz="2400" dirty="0" err="1" smtClean="0">
                <a:solidFill>
                  <a:schemeClr val="tx1"/>
                </a:solidFill>
              </a:rPr>
              <a:t>onCreate</a:t>
            </a:r>
            <a:r>
              <a:rPr lang="en-US" sz="2400" dirty="0" smtClean="0">
                <a:solidFill>
                  <a:schemeClr val="tx1"/>
                </a:solidFill>
              </a:rPr>
              <a:t>(), check which </a:t>
            </a:r>
            <a:r>
              <a:rPr lang="en-US" sz="2400" dirty="0" err="1" smtClean="0">
                <a:solidFill>
                  <a:schemeClr val="tx1"/>
                </a:solidFill>
              </a:rPr>
              <a:t>FrameLayouts</a:t>
            </a:r>
            <a:r>
              <a:rPr lang="en-US" sz="2400" dirty="0" smtClean="0">
                <a:solidFill>
                  <a:schemeClr val="tx1"/>
                </a:solidFill>
              </a:rPr>
              <a:t> are present to know if it is running on a phone, or tablet.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400" dirty="0" smtClean="0">
                <a:solidFill>
                  <a:schemeClr val="tx1"/>
                </a:solidFill>
              </a:rPr>
              <a:t>If you are on a phone, show the fragment on a new Activity. Otherwise, show the fragment on the same screen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400" dirty="0" smtClean="0">
                <a:solidFill>
                  <a:schemeClr val="tx1"/>
                </a:solidFill>
              </a:rPr>
              <a:t>Use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 err="1" smtClean="0">
                <a:solidFill>
                  <a:schemeClr val="tx1"/>
                </a:solidFill>
              </a:rPr>
              <a:t>FragmentManager</a:t>
            </a:r>
            <a:r>
              <a:rPr lang="en-US" sz="2400" dirty="0" smtClean="0">
                <a:solidFill>
                  <a:schemeClr val="tx1"/>
                </a:solidFill>
              </a:rPr>
              <a:t> to create transactions to add, replace, or remove Fragments from the </a:t>
            </a:r>
            <a:r>
              <a:rPr lang="en-US" sz="2400" dirty="0" err="1" smtClean="0">
                <a:solidFill>
                  <a:schemeClr val="tx1"/>
                </a:solidFill>
              </a:rPr>
              <a:t>FrameLayouts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2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1091804"/>
            <a:ext cx="8208912" cy="3262144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This week, you will learn how use Fragments to create layouts for various devices.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Phones are typically in Portrait mode, with little screen space. Tablets are typically in Landscape mode with a lot of screen space. Fragments let you reuse components for </a:t>
            </a:r>
            <a:r>
              <a:rPr lang="en-US" sz="2400" smtClean="0">
                <a:solidFill>
                  <a:schemeClr val="tx1"/>
                </a:solidFill>
              </a:rPr>
              <a:t>both phone and tablets.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6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15566"/>
            <a:ext cx="8208912" cy="3438382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Depending on your device’s screen size, Android will choose the best layout.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Like multilingual </a:t>
            </a:r>
            <a:r>
              <a:rPr lang="en-US" sz="2400" dirty="0" err="1" smtClean="0">
                <a:solidFill>
                  <a:schemeClr val="tx1"/>
                </a:solidFill>
              </a:rPr>
              <a:t>strings.xml</a:t>
            </a:r>
            <a:r>
              <a:rPr lang="en-US" sz="2400" dirty="0" smtClean="0">
                <a:solidFill>
                  <a:schemeClr val="tx1"/>
                </a:solidFill>
              </a:rPr>
              <a:t>, you can also write different </a:t>
            </a:r>
            <a:r>
              <a:rPr lang="en-US" sz="2400" dirty="0" err="1" smtClean="0">
                <a:solidFill>
                  <a:schemeClr val="tx1"/>
                </a:solidFill>
              </a:rPr>
              <a:t>layout.xml</a:t>
            </a:r>
            <a:r>
              <a:rPr lang="en-US" sz="2400" dirty="0" smtClean="0">
                <a:solidFill>
                  <a:schemeClr val="tx1"/>
                </a:solidFill>
              </a:rPr>
              <a:t> files in different folders. The default folder is /res/layout.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Originally in Android 3.0, you would put your layout in the layout-</a:t>
            </a:r>
            <a:r>
              <a:rPr lang="en-US" sz="2400" dirty="0" err="1" smtClean="0">
                <a:solidFill>
                  <a:schemeClr val="tx1"/>
                </a:solidFill>
              </a:rPr>
              <a:t>xlarge</a:t>
            </a:r>
            <a:r>
              <a:rPr lang="en-US" sz="2400" dirty="0" smtClean="0">
                <a:solidFill>
                  <a:schemeClr val="tx1"/>
                </a:solidFill>
              </a:rPr>
              <a:t> folder. As of Android 3.2, you should use a naming convention for the pixel size of the displays.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92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43558"/>
            <a:ext cx="8280920" cy="3510390"/>
          </a:xfrm>
        </p:spPr>
        <p:txBody>
          <a:bodyPr/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sw</a:t>
            </a:r>
            <a:r>
              <a:rPr lang="en-US" sz="2000" dirty="0" smtClean="0">
                <a:solidFill>
                  <a:schemeClr val="tx1"/>
                </a:solidFill>
              </a:rPr>
              <a:t>&lt;N&gt;</a:t>
            </a:r>
            <a:r>
              <a:rPr lang="en-US" sz="2000" dirty="0" err="1" smtClean="0">
                <a:solidFill>
                  <a:schemeClr val="tx1"/>
                </a:solidFill>
              </a:rPr>
              <a:t>dp</a:t>
            </a:r>
            <a:r>
              <a:rPr lang="en-US" sz="2000" dirty="0" smtClean="0">
                <a:solidFill>
                  <a:schemeClr val="tx1"/>
                </a:solidFill>
              </a:rPr>
              <a:t>. SW means </a:t>
            </a:r>
            <a:r>
              <a:rPr lang="en-US" sz="2000" dirty="0" err="1" smtClean="0">
                <a:solidFill>
                  <a:schemeClr val="tx1"/>
                </a:solidFill>
              </a:rPr>
              <a:t>smallestWidth</a:t>
            </a:r>
            <a:r>
              <a:rPr lang="en-US" sz="2000" dirty="0" smtClean="0">
                <a:solidFill>
                  <a:schemeClr val="tx1"/>
                </a:solidFill>
              </a:rPr>
              <a:t>, or the smallest possible number of pixels of height or width. Ex: layout-sw600dp.</a:t>
            </a:r>
            <a:endParaRPr lang="is-IS" sz="2000" dirty="0" smtClean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w</a:t>
            </a:r>
            <a:r>
              <a:rPr lang="is-IS" sz="2000" dirty="0" smtClean="0">
                <a:solidFill>
                  <a:schemeClr val="tx1"/>
                </a:solidFill>
              </a:rPr>
              <a:t>&lt;N&gt;dp. W means that your display should be at least N pixels wide</a:t>
            </a:r>
          </a:p>
          <a:p>
            <a:r>
              <a:rPr lang="is-IS" sz="2000" dirty="0" smtClean="0">
                <a:solidFill>
                  <a:schemeClr val="tx1"/>
                </a:solidFill>
              </a:rPr>
              <a:t>h&lt;N&gt;dp. H is for height instead of width.</a:t>
            </a:r>
          </a:p>
          <a:p>
            <a:r>
              <a:rPr lang="is-IS" sz="2000" dirty="0" smtClean="0">
                <a:solidFill>
                  <a:schemeClr val="tx1"/>
                </a:solidFill>
              </a:rPr>
              <a:t>Typically 320dp is for a phone, 480dp is for a large phone, 600dp  is for a 7” tablet, 720dp is for a 10” tablet.</a:t>
            </a:r>
          </a:p>
          <a:p>
            <a:r>
              <a:rPr lang="is-IS" sz="2000" dirty="0" smtClean="0">
                <a:solidFill>
                  <a:schemeClr val="tx1"/>
                </a:solidFill>
              </a:rPr>
              <a:t>You would use the following layout folder names: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r</a:t>
            </a:r>
            <a:r>
              <a:rPr lang="is-IS" sz="1600" dirty="0" smtClean="0">
                <a:solidFill>
                  <a:schemeClr val="tx1"/>
                </a:solidFill>
              </a:rPr>
              <a:t>es/layout/main_activity.xml – for phones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r</a:t>
            </a:r>
            <a:r>
              <a:rPr lang="is-IS" sz="1600" dirty="0" smtClean="0">
                <a:solidFill>
                  <a:schemeClr val="tx1"/>
                </a:solidFill>
              </a:rPr>
              <a:t>es/layout-sw600dp/main_activity.xml – for 7” tablets, or displays with 600 pixels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r</a:t>
            </a:r>
            <a:r>
              <a:rPr lang="is-IS" sz="1600" dirty="0" smtClean="0">
                <a:solidFill>
                  <a:schemeClr val="tx1"/>
                </a:solidFill>
              </a:rPr>
              <a:t>es/layout-sw720dp/main_activity.xml – for 10” tablets or 720 pixels</a:t>
            </a:r>
            <a:endParaRPr lang="is-IS" sz="1600" dirty="0">
              <a:solidFill>
                <a:schemeClr val="tx1"/>
              </a:solidFill>
            </a:endParaRPr>
          </a:p>
          <a:p>
            <a:pPr lvl="1"/>
            <a:endParaRPr lang="is-IS" sz="1600" dirty="0">
              <a:solidFill>
                <a:schemeClr val="tx1"/>
              </a:solidFill>
            </a:endParaRPr>
          </a:p>
          <a:p>
            <a:pPr lvl="1"/>
            <a:endParaRPr lang="is-I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71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43558"/>
            <a:ext cx="8424936" cy="351039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You must tell Android that your application also checks for the various widths: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&lt;manifest&gt; </a:t>
            </a:r>
            <a:r>
              <a:rPr lang="is-IS" sz="2000" dirty="0" smtClean="0">
                <a:solidFill>
                  <a:schemeClr val="tx1"/>
                </a:solidFill>
              </a:rPr>
              <a:t>…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&lt;supports-screens </a:t>
            </a:r>
            <a:r>
              <a:rPr lang="en-US" sz="2000" dirty="0" err="1">
                <a:solidFill>
                  <a:schemeClr val="tx1"/>
                </a:solidFill>
              </a:rPr>
              <a:t>android:requiresSmallestWidthDp</a:t>
            </a:r>
            <a:r>
              <a:rPr lang="en-US" sz="2000" dirty="0">
                <a:solidFill>
                  <a:schemeClr val="tx1"/>
                </a:solidFill>
              </a:rPr>
              <a:t>="600" </a:t>
            </a:r>
            <a:r>
              <a:rPr lang="en-US" sz="2000" dirty="0" smtClean="0">
                <a:solidFill>
                  <a:schemeClr val="tx1"/>
                </a:solidFill>
              </a:rPr>
              <a:t>/&gt;</a:t>
            </a:r>
          </a:p>
          <a:p>
            <a:pPr marL="5715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&lt;/manifest&gt;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You can also specify a layout for landscape, or portrait using the folder names: layout-land and layout-port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sized </a:t>
            </a:r>
            <a:r>
              <a:rPr lang="en-US" dirty="0" err="1" smtClean="0"/>
              <a:t>drawables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71550"/>
            <a:ext cx="8280920" cy="351039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If you specify a bitmap that is 128x128 pixels, it will take up a large part of a small screen, but it take a small </a:t>
            </a:r>
            <a:r>
              <a:rPr lang="en-US" sz="2400" dirty="0" err="1" smtClean="0">
                <a:solidFill>
                  <a:schemeClr val="tx1"/>
                </a:solidFill>
              </a:rPr>
              <a:t>spce</a:t>
            </a:r>
            <a:r>
              <a:rPr lang="en-US" sz="2400" dirty="0" smtClean="0">
                <a:solidFill>
                  <a:schemeClr val="tx1"/>
                </a:solidFill>
              </a:rPr>
              <a:t> on a large screen. Android has several folder names for </a:t>
            </a:r>
            <a:r>
              <a:rPr lang="en-US" sz="2400" dirty="0" err="1" smtClean="0">
                <a:solidFill>
                  <a:schemeClr val="tx1"/>
                </a:solidFill>
              </a:rPr>
              <a:t>drawable</a:t>
            </a:r>
            <a:r>
              <a:rPr lang="en-US" sz="2400" dirty="0" smtClean="0">
                <a:solidFill>
                  <a:schemeClr val="tx1"/>
                </a:solidFill>
              </a:rPr>
              <a:t> resources: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res/</a:t>
            </a:r>
            <a:r>
              <a:rPr lang="en-US" sz="2400" dirty="0" err="1" smtClean="0">
                <a:solidFill>
                  <a:schemeClr val="tx1"/>
                </a:solidFill>
              </a:rPr>
              <a:t>drawable-ldpi</a:t>
            </a:r>
            <a:r>
              <a:rPr lang="en-US" sz="2400" dirty="0" smtClean="0">
                <a:solidFill>
                  <a:schemeClr val="tx1"/>
                </a:solidFill>
              </a:rPr>
              <a:t>/ – 120 dots per inch (dpi)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res/</a:t>
            </a:r>
            <a:r>
              <a:rPr lang="en-US" sz="2400" dirty="0" err="1" smtClean="0">
                <a:solidFill>
                  <a:schemeClr val="tx1"/>
                </a:solidFill>
              </a:rPr>
              <a:t>drawable</a:t>
            </a:r>
            <a:r>
              <a:rPr lang="en-US" sz="2400" dirty="0" err="1">
                <a:solidFill>
                  <a:schemeClr val="tx1"/>
                </a:solidFill>
              </a:rPr>
              <a:t>-</a:t>
            </a:r>
            <a:r>
              <a:rPr lang="en-US" sz="2400" dirty="0" err="1" smtClean="0">
                <a:solidFill>
                  <a:schemeClr val="tx1"/>
                </a:solidFill>
              </a:rPr>
              <a:t>mdpi</a:t>
            </a:r>
            <a:r>
              <a:rPr lang="en-US" sz="2400" dirty="0" smtClean="0">
                <a:solidFill>
                  <a:schemeClr val="tx1"/>
                </a:solidFill>
              </a:rPr>
              <a:t>/ – 160 dpi</a:t>
            </a:r>
          </a:p>
          <a:p>
            <a:r>
              <a:rPr lang="en-US" sz="2400" dirty="0">
                <a:solidFill>
                  <a:schemeClr val="tx1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es/</a:t>
            </a:r>
            <a:r>
              <a:rPr lang="en-US" sz="2400" dirty="0" err="1" smtClean="0">
                <a:solidFill>
                  <a:schemeClr val="tx1"/>
                </a:solidFill>
              </a:rPr>
              <a:t>drawable-hdpi</a:t>
            </a:r>
            <a:r>
              <a:rPr lang="en-US" sz="2400" dirty="0">
                <a:solidFill>
                  <a:schemeClr val="tx1"/>
                </a:solidFill>
              </a:rPr>
              <a:t>/ – 240 dpi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res/</a:t>
            </a:r>
            <a:r>
              <a:rPr lang="en-US" sz="2400" dirty="0" err="1" smtClean="0">
                <a:solidFill>
                  <a:schemeClr val="tx1"/>
                </a:solidFill>
              </a:rPr>
              <a:t>drawable-xhdpi</a:t>
            </a:r>
            <a:r>
              <a:rPr lang="en-US" sz="2400" dirty="0" smtClean="0">
                <a:solidFill>
                  <a:schemeClr val="tx1"/>
                </a:solidFill>
              </a:rPr>
              <a:t>/ </a:t>
            </a:r>
            <a:r>
              <a:rPr lang="en-US" sz="2400" dirty="0">
                <a:solidFill>
                  <a:schemeClr val="tx1"/>
                </a:solidFill>
              </a:rPr>
              <a:t>– </a:t>
            </a:r>
            <a:r>
              <a:rPr lang="en-US" sz="2400" dirty="0" smtClean="0">
                <a:solidFill>
                  <a:schemeClr val="tx1"/>
                </a:solidFill>
              </a:rPr>
              <a:t>320 dpi</a:t>
            </a:r>
          </a:p>
          <a:p>
            <a:r>
              <a:rPr lang="en-US" sz="2400" dirty="0">
                <a:solidFill>
                  <a:schemeClr val="tx1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es/</a:t>
            </a:r>
            <a:r>
              <a:rPr lang="en-US" sz="2400" dirty="0" err="1" smtClean="0">
                <a:solidFill>
                  <a:schemeClr val="tx1"/>
                </a:solidFill>
              </a:rPr>
              <a:t>drawable-xxhdpi</a:t>
            </a:r>
            <a:r>
              <a:rPr lang="en-US" sz="2400" dirty="0">
                <a:solidFill>
                  <a:schemeClr val="tx1"/>
                </a:solidFill>
              </a:rPr>
              <a:t>/ </a:t>
            </a:r>
            <a:r>
              <a:rPr lang="en-US" sz="2400" dirty="0" smtClean="0">
                <a:solidFill>
                  <a:schemeClr val="tx1"/>
                </a:solidFill>
              </a:rPr>
              <a:t>– 480 dpi</a:t>
            </a:r>
          </a:p>
        </p:txBody>
      </p:sp>
    </p:spTree>
    <p:extLst>
      <p:ext uri="{BB962C8B-B14F-4D97-AF65-F5344CB8AC3E}">
        <p14:creationId xmlns:p14="http://schemas.microsoft.com/office/powerpoint/2010/main" val="209565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 and tablet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43558"/>
            <a:ext cx="8280920" cy="3510390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400" dirty="0" smtClean="0">
                <a:solidFill>
                  <a:schemeClr val="tx1"/>
                </a:solidFill>
              </a:rPr>
              <a:t>If you look at a list of emails on a phone, normally you just see a list. If you select an email, then it opens another screen to view the text.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400" dirty="0" smtClean="0">
                <a:solidFill>
                  <a:schemeClr val="tx1"/>
                </a:solidFill>
              </a:rPr>
              <a:t>On a tablet, normally the emails are listed on the left, and selecting an email will show the contents on the right side of the screen.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2400" dirty="0" smtClean="0">
                <a:solidFill>
                  <a:schemeClr val="tx1"/>
                </a:solidFill>
              </a:rPr>
              <a:t>Using fragments lets you write the code once and use different layouts to show the fragments differently.</a:t>
            </a:r>
          </a:p>
        </p:txBody>
      </p:sp>
    </p:spTree>
    <p:extLst>
      <p:ext uri="{BB962C8B-B14F-4D97-AF65-F5344CB8AC3E}">
        <p14:creationId xmlns:p14="http://schemas.microsoft.com/office/powerpoint/2010/main" val="163491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43558"/>
            <a:ext cx="8280920" cy="351039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Fragments have the normal Activity callbacks </a:t>
            </a:r>
            <a:r>
              <a:rPr lang="en-US" sz="2400" dirty="0" err="1" smtClean="0">
                <a:solidFill>
                  <a:schemeClr val="tx1"/>
                </a:solidFill>
              </a:rPr>
              <a:t>onCreate</a:t>
            </a:r>
            <a:r>
              <a:rPr lang="en-US" sz="2400" dirty="0" smtClean="0">
                <a:solidFill>
                  <a:schemeClr val="tx1"/>
                </a:solidFill>
              </a:rPr>
              <a:t>(), </a:t>
            </a:r>
            <a:r>
              <a:rPr lang="en-US" sz="2400" dirty="0" err="1" smtClean="0">
                <a:solidFill>
                  <a:schemeClr val="tx1"/>
                </a:solidFill>
              </a:rPr>
              <a:t>onStart</a:t>
            </a:r>
            <a:r>
              <a:rPr lang="en-US" sz="2400" dirty="0" smtClean="0">
                <a:solidFill>
                  <a:schemeClr val="tx1"/>
                </a:solidFill>
              </a:rPr>
              <a:t>(), </a:t>
            </a:r>
            <a:r>
              <a:rPr lang="en-US" sz="2400" dirty="0" err="1" smtClean="0">
                <a:solidFill>
                  <a:schemeClr val="tx1"/>
                </a:solidFill>
              </a:rPr>
              <a:t>onResume</a:t>
            </a:r>
            <a:r>
              <a:rPr lang="en-US" sz="2400" dirty="0" smtClean="0">
                <a:solidFill>
                  <a:schemeClr val="tx1"/>
                </a:solidFill>
              </a:rPr>
              <a:t>(), </a:t>
            </a:r>
            <a:r>
              <a:rPr lang="en-US" sz="2400" dirty="0" err="1" smtClean="0">
                <a:solidFill>
                  <a:schemeClr val="tx1"/>
                </a:solidFill>
              </a:rPr>
              <a:t>onPause</a:t>
            </a:r>
            <a:r>
              <a:rPr lang="en-US" sz="2400" dirty="0" smtClean="0">
                <a:solidFill>
                  <a:schemeClr val="tx1"/>
                </a:solidFill>
              </a:rPr>
              <a:t>(), </a:t>
            </a:r>
            <a:r>
              <a:rPr lang="en-US" sz="2400" dirty="0" err="1" smtClean="0">
                <a:solidFill>
                  <a:schemeClr val="tx1"/>
                </a:solidFill>
              </a:rPr>
              <a:t>onStop</a:t>
            </a:r>
            <a:r>
              <a:rPr lang="en-US" sz="2400" dirty="0" smtClean="0">
                <a:solidFill>
                  <a:schemeClr val="tx1"/>
                </a:solidFill>
              </a:rPr>
              <a:t>() </a:t>
            </a:r>
            <a:r>
              <a:rPr lang="en-US" sz="2400" dirty="0" err="1" smtClean="0">
                <a:solidFill>
                  <a:schemeClr val="tx1"/>
                </a:solidFill>
              </a:rPr>
              <a:t>onDestroy</a:t>
            </a:r>
            <a:r>
              <a:rPr lang="en-US" sz="24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They also have additional </a:t>
            </a:r>
            <a:r>
              <a:rPr lang="en-US" sz="2400" dirty="0" smtClean="0">
                <a:solidFill>
                  <a:schemeClr val="tx1"/>
                </a:solidFill>
              </a:rPr>
              <a:t>callback functions: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err="1" smtClean="0">
                <a:solidFill>
                  <a:schemeClr val="tx1"/>
                </a:solidFill>
              </a:rPr>
              <a:t>onCreateView</a:t>
            </a:r>
            <a:r>
              <a:rPr lang="en-US" sz="2400" dirty="0" smtClean="0">
                <a:solidFill>
                  <a:schemeClr val="tx1"/>
                </a:solidFill>
              </a:rPr>
              <a:t>() – This is where to inflate the UI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onAttach</a:t>
            </a:r>
            <a:r>
              <a:rPr lang="en-US" sz="2400" dirty="0" smtClean="0">
                <a:solidFill>
                  <a:schemeClr val="tx1"/>
                </a:solidFill>
              </a:rPr>
              <a:t>(Context c) – When the fragment has been added to the Activity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onDetach</a:t>
            </a:r>
            <a:r>
              <a:rPr lang="en-US" sz="2400" dirty="0" smtClean="0">
                <a:solidFill>
                  <a:schemeClr val="tx1"/>
                </a:solidFill>
              </a:rPr>
              <a:t>() – When the fragment is detached from the Activity, after the Activity has been destroyed.</a:t>
            </a:r>
          </a:p>
        </p:txBody>
      </p:sp>
    </p:spTree>
    <p:extLst>
      <p:ext uri="{BB962C8B-B14F-4D97-AF65-F5344CB8AC3E}">
        <p14:creationId xmlns:p14="http://schemas.microsoft.com/office/powerpoint/2010/main" val="2116735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43558"/>
            <a:ext cx="8280920" cy="351039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Fragments don’t know if another fragment exists as well in the UI. There is a </a:t>
            </a:r>
            <a:r>
              <a:rPr lang="en-US" sz="2400" dirty="0" err="1" smtClean="0">
                <a:solidFill>
                  <a:schemeClr val="tx1"/>
                </a:solidFill>
              </a:rPr>
              <a:t>FragmentManager</a:t>
            </a:r>
            <a:r>
              <a:rPr lang="en-US" sz="2400" dirty="0" smtClean="0">
                <a:solidFill>
                  <a:schemeClr val="tx1"/>
                </a:solidFill>
              </a:rPr>
              <a:t> object that you can ask:</a:t>
            </a:r>
          </a:p>
          <a:p>
            <a:pPr marL="0" indent="0" algn="ctr">
              <a:buNone/>
            </a:pPr>
            <a:r>
              <a:rPr lang="en-US" sz="2000" i="1" dirty="0" err="1">
                <a:solidFill>
                  <a:schemeClr val="tx1"/>
                </a:solidFill>
              </a:rPr>
              <a:t>ExampleFragment</a:t>
            </a:r>
            <a:r>
              <a:rPr lang="en-US" sz="2000" i="1" dirty="0">
                <a:solidFill>
                  <a:schemeClr val="tx1"/>
                </a:solidFill>
              </a:rPr>
              <a:t> fragment = (</a:t>
            </a:r>
            <a:r>
              <a:rPr lang="en-US" sz="2000" i="1" dirty="0" err="1">
                <a:solidFill>
                  <a:schemeClr val="tx1"/>
                </a:solidFill>
              </a:rPr>
              <a:t>ExampleFragment</a:t>
            </a:r>
            <a:r>
              <a:rPr lang="en-US" sz="2000" i="1" dirty="0">
                <a:solidFill>
                  <a:schemeClr val="tx1"/>
                </a:solidFill>
              </a:rPr>
              <a:t>) </a:t>
            </a:r>
            <a:r>
              <a:rPr lang="en-US" sz="2000" i="1" dirty="0" err="1">
                <a:solidFill>
                  <a:schemeClr val="tx1"/>
                </a:solidFill>
              </a:rPr>
              <a:t>getFragmentManager</a:t>
            </a:r>
            <a:r>
              <a:rPr lang="en-US" sz="2000" i="1" dirty="0">
                <a:solidFill>
                  <a:schemeClr val="tx1"/>
                </a:solidFill>
              </a:rPr>
              <a:t>().</a:t>
            </a:r>
            <a:r>
              <a:rPr lang="en-US" sz="2000" i="1" dirty="0" err="1">
                <a:solidFill>
                  <a:schemeClr val="tx1"/>
                </a:solidFill>
              </a:rPr>
              <a:t>findFragmentById</a:t>
            </a:r>
            <a:r>
              <a:rPr lang="en-US" sz="2000" i="1" dirty="0">
                <a:solidFill>
                  <a:schemeClr val="tx1"/>
                </a:solidFill>
              </a:rPr>
              <a:t>(</a:t>
            </a:r>
            <a:r>
              <a:rPr lang="en-US" sz="2000" i="1" dirty="0" err="1">
                <a:solidFill>
                  <a:schemeClr val="tx1"/>
                </a:solidFill>
              </a:rPr>
              <a:t>R.id.example_fragment</a:t>
            </a:r>
            <a:r>
              <a:rPr lang="en-US" sz="2000" i="1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If it returns null, the other fragment is not loaded.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Based on the existence or absence of other fragments, you know if you are on a phone, or tablet layout.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02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00673E"/>
      </a:dk2>
      <a:lt2>
        <a:srgbClr val="A0C93C"/>
      </a:lt2>
      <a:accent1>
        <a:srgbClr val="00675A"/>
      </a:accent1>
      <a:accent2>
        <a:srgbClr val="009AA6"/>
      </a:accent2>
      <a:accent3>
        <a:srgbClr val="007096"/>
      </a:accent3>
      <a:accent4>
        <a:srgbClr val="EAAB00"/>
      </a:accent4>
      <a:accent5>
        <a:srgbClr val="63666A"/>
      </a:accent5>
      <a:accent6>
        <a:srgbClr val="00673E"/>
      </a:accent6>
      <a:hlink>
        <a:srgbClr val="A0C93C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20466</TotalTime>
  <Words>1099</Words>
  <Application>Microsoft Macintosh PowerPoint</Application>
  <PresentationFormat>On-screen Show (16:9)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Arial</vt:lpstr>
      <vt:lpstr>Office Theme</vt:lpstr>
      <vt:lpstr>CST2335 Graphical Interface programming</vt:lpstr>
      <vt:lpstr>Introduction</vt:lpstr>
      <vt:lpstr>Layouts</vt:lpstr>
      <vt:lpstr>Naming scheme</vt:lpstr>
      <vt:lpstr>Manifest</vt:lpstr>
      <vt:lpstr>Various sized drawables</vt:lpstr>
      <vt:lpstr>Phone and tablet layouts</vt:lpstr>
      <vt:lpstr>Fragment lifecycle</vt:lpstr>
      <vt:lpstr>Fragment communication</vt:lpstr>
      <vt:lpstr>FragmentManager</vt:lpstr>
      <vt:lpstr>FragmentManager</vt:lpstr>
      <vt:lpstr>Fragment Transactions</vt:lpstr>
      <vt:lpstr>FragmentTransaction</vt:lpstr>
      <vt:lpstr>FragmentTransaction – Bundle passing</vt:lpstr>
      <vt:lpstr>Example</vt:lpstr>
      <vt:lpstr>Summary</vt:lpstr>
    </vt:vector>
  </TitlesOfParts>
  <Company>Microsoft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Lisa Haggis</dc:creator>
  <cp:lastModifiedBy>Eric Torunski</cp:lastModifiedBy>
  <cp:revision>696</cp:revision>
  <cp:lastPrinted>2011-05-25T13:43:07Z</cp:lastPrinted>
  <dcterms:created xsi:type="dcterms:W3CDTF">2010-07-27T15:40:45Z</dcterms:created>
  <dcterms:modified xsi:type="dcterms:W3CDTF">2017-03-11T11:11:20Z</dcterms:modified>
</cp:coreProperties>
</file>