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68" r:id="rId1"/>
  </p:sldMasterIdLst>
  <p:notesMasterIdLst>
    <p:notesMasterId r:id="rId24"/>
  </p:notesMasterIdLst>
  <p:handoutMasterIdLst>
    <p:handoutMasterId r:id="rId25"/>
  </p:handoutMasterIdLst>
  <p:sldIdLst>
    <p:sldId id="376" r:id="rId2"/>
    <p:sldId id="380" r:id="rId3"/>
    <p:sldId id="385" r:id="rId4"/>
    <p:sldId id="408" r:id="rId5"/>
    <p:sldId id="410" r:id="rId6"/>
    <p:sldId id="412" r:id="rId7"/>
    <p:sldId id="421" r:id="rId8"/>
    <p:sldId id="413" r:id="rId9"/>
    <p:sldId id="414" r:id="rId10"/>
    <p:sldId id="415" r:id="rId11"/>
    <p:sldId id="416" r:id="rId12"/>
    <p:sldId id="422" r:id="rId13"/>
    <p:sldId id="423" r:id="rId14"/>
    <p:sldId id="424" r:id="rId15"/>
    <p:sldId id="425" r:id="rId16"/>
    <p:sldId id="426" r:id="rId17"/>
    <p:sldId id="427" r:id="rId18"/>
    <p:sldId id="428" r:id="rId19"/>
    <p:sldId id="429" r:id="rId20"/>
    <p:sldId id="430" r:id="rId21"/>
    <p:sldId id="431" r:id="rId22"/>
    <p:sldId id="420" r:id="rId23"/>
  </p:sldIdLst>
  <p:sldSz cx="9144000" cy="5143500" type="screen16x9"/>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688">
          <p15:clr>
            <a:srgbClr val="A4A3A4"/>
          </p15:clr>
        </p15:guide>
        <p15:guide id="2" pos="2654">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clrMru>
    <a:srgbClr val="3399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776" autoAdjust="0"/>
    <p:restoredTop sz="99007" autoAdjust="0"/>
  </p:normalViewPr>
  <p:slideViewPr>
    <p:cSldViewPr>
      <p:cViewPr varScale="1">
        <p:scale>
          <a:sx n="132" d="100"/>
          <a:sy n="132" d="100"/>
        </p:scale>
        <p:origin x="126" y="138"/>
      </p:cViewPr>
      <p:guideLst>
        <p:guide orient="horz" pos="688"/>
        <p:guide pos="265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66" d="100"/>
          <a:sy n="66" d="100"/>
        </p:scale>
        <p:origin x="-3608" y="-12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703DC6CA-FBE5-4DF9-8ECC-D8D7E7310A50}" type="datetimeFigureOut">
              <a:rPr lang="en-US"/>
              <a:pPr>
                <a:defRPr/>
              </a:pPr>
              <a:t>3/21/2017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109868DC-7F8E-4D0E-9FEA-14E6607D9E88}" type="slidenum">
              <a:rPr lang="en-US"/>
              <a:pPr>
                <a:defRPr/>
              </a:pPr>
              <a:t>‹#›</a:t>
            </a:fld>
            <a:endParaRPr lang="en-US"/>
          </a:p>
        </p:txBody>
      </p:sp>
    </p:spTree>
    <p:extLst>
      <p:ext uri="{BB962C8B-B14F-4D97-AF65-F5344CB8AC3E}">
        <p14:creationId xmlns:p14="http://schemas.microsoft.com/office/powerpoint/2010/main" val="134697728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CA"/>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CF44CB2B-98E1-42E7-964D-A772C2243758}" type="datetimeFigureOut">
              <a:rPr lang="en-US"/>
              <a:pPr>
                <a:defRPr/>
              </a:pPr>
              <a:t>3/21/2017</a:t>
            </a:fld>
            <a:endParaRPr lang="en-CA"/>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CA"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CA"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CA"/>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F43FE971-1D92-490D-A46B-ED988BD8BA72}" type="slidenum">
              <a:rPr lang="en-CA"/>
              <a:pPr>
                <a:defRPr/>
              </a:pPr>
              <a:t>‹#›</a:t>
            </a:fld>
            <a:endParaRPr lang="en-CA"/>
          </a:p>
        </p:txBody>
      </p:sp>
    </p:spTree>
    <p:extLst>
      <p:ext uri="{BB962C8B-B14F-4D97-AF65-F5344CB8AC3E}">
        <p14:creationId xmlns:p14="http://schemas.microsoft.com/office/powerpoint/2010/main" val="80102008"/>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Rectangle 7"/>
          <p:cNvSpPr/>
          <p:nvPr userDrawn="1"/>
        </p:nvSpPr>
        <p:spPr>
          <a:xfrm>
            <a:off x="0" y="0"/>
            <a:ext cx="9252520" cy="5143500"/>
          </a:xfrm>
          <a:prstGeom prst="rect">
            <a:avLst/>
          </a:prstGeom>
          <a:solidFill>
            <a:srgbClr val="00673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n>
                <a:noFill/>
              </a:ln>
              <a:solidFill>
                <a:schemeClr val="tx2"/>
              </a:solidFill>
            </a:endParaRPr>
          </a:p>
        </p:txBody>
      </p:sp>
      <p:sp>
        <p:nvSpPr>
          <p:cNvPr id="3" name="Subtitle 2"/>
          <p:cNvSpPr>
            <a:spLocks noGrp="1"/>
          </p:cNvSpPr>
          <p:nvPr>
            <p:ph type="subTitle" idx="1" hasCustomPrompt="1"/>
          </p:nvPr>
        </p:nvSpPr>
        <p:spPr>
          <a:xfrm>
            <a:off x="4716018" y="2895786"/>
            <a:ext cx="4032447" cy="1026114"/>
          </a:xfrm>
        </p:spPr>
        <p:txBody>
          <a:bodyPr anchor="t"/>
          <a:lstStyle>
            <a:lvl1pPr marL="0" indent="0" algn="r">
              <a:buNone/>
              <a:defRPr sz="2000" b="1">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a:t>
            </a:r>
            <a:br>
              <a:rPr lang="en-US" dirty="0" smtClean="0"/>
            </a:br>
            <a:r>
              <a:rPr lang="en-US" dirty="0" smtClean="0"/>
              <a:t>subtitle style</a:t>
            </a:r>
            <a:endParaRPr lang="en-US" dirty="0"/>
          </a:p>
        </p:txBody>
      </p:sp>
      <p:sp>
        <p:nvSpPr>
          <p:cNvPr id="2" name="Title 1"/>
          <p:cNvSpPr>
            <a:spLocks noGrp="1"/>
          </p:cNvSpPr>
          <p:nvPr>
            <p:ph type="ctrTitle" hasCustomPrompt="1"/>
          </p:nvPr>
        </p:nvSpPr>
        <p:spPr>
          <a:xfrm>
            <a:off x="4716016" y="1491630"/>
            <a:ext cx="4032448" cy="1355940"/>
          </a:xfrm>
          <a:noFill/>
        </p:spPr>
        <p:txBody>
          <a:bodyPr/>
          <a:lstStyle>
            <a:lvl1pPr algn="r">
              <a:lnSpc>
                <a:spcPct val="90000"/>
              </a:lnSpc>
              <a:defRPr sz="3200" b="1" i="0" cap="all" baseline="0">
                <a:solidFill>
                  <a:srgbClr val="FFFFFF"/>
                </a:solidFill>
                <a:latin typeface="Arial"/>
                <a:cs typeface="Arial"/>
              </a:defRPr>
            </a:lvl1pPr>
          </a:lstStyle>
          <a:p>
            <a:r>
              <a:rPr lang="en-US" dirty="0" smtClean="0"/>
              <a:t>Click to edit</a:t>
            </a:r>
            <a:br>
              <a:rPr lang="en-US" dirty="0" smtClean="0"/>
            </a:br>
            <a:r>
              <a:rPr lang="en-US" dirty="0" smtClean="0"/>
              <a:t>Master </a:t>
            </a:r>
            <a:br>
              <a:rPr lang="en-US" dirty="0" smtClean="0"/>
            </a:br>
            <a:r>
              <a:rPr lang="en-US" dirty="0" smtClean="0"/>
              <a:t>title style</a:t>
            </a:r>
            <a:endParaRPr lang="en-US" dirty="0"/>
          </a:p>
        </p:txBody>
      </p:sp>
      <p:pic>
        <p:nvPicPr>
          <p:cNvPr id="9" name="Picture 8" descr="The AC icon illustrates the Algonquin's connectivity theme." title="AC icon"/>
          <p:cNvPicPr>
            <a:picLocks noChangeAspect="1"/>
          </p:cNvPicPr>
          <p:nvPr userDrawn="1"/>
        </p:nvPicPr>
        <p:blipFill rotWithShape="1">
          <a:blip r:embed="rId2">
            <a:extLst>
              <a:ext uri="{28A0092B-C50C-407E-A947-70E740481C1C}">
                <a14:useLocalDpi xmlns:a14="http://schemas.microsoft.com/office/drawing/2010/main"/>
              </a:ext>
            </a:extLst>
          </a:blip>
          <a:srcRect l="31137" b="2941"/>
          <a:stretch/>
        </p:blipFill>
        <p:spPr>
          <a:xfrm>
            <a:off x="27221" y="346348"/>
            <a:ext cx="4583701" cy="4797152"/>
          </a:xfrm>
          <a:prstGeom prst="rect">
            <a:avLst/>
          </a:prstGeom>
        </p:spPr>
      </p:pic>
      <p:pic>
        <p:nvPicPr>
          <p:cNvPr id="7" name="Picture 6" descr="algonquin_wht.eps"/>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5868146" y="189340"/>
            <a:ext cx="2952326" cy="90010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p:cNvSpPr/>
          <p:nvPr userDrawn="1"/>
        </p:nvSpPr>
        <p:spPr>
          <a:xfrm>
            <a:off x="0" y="0"/>
            <a:ext cx="9144000" cy="4569972"/>
          </a:xfrm>
          <a:prstGeom prst="rect">
            <a:avLst/>
          </a:prstGeom>
          <a:solidFill>
            <a:srgbClr val="00673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091804"/>
            <a:ext cx="4038600" cy="331615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091805"/>
            <a:ext cx="4038600" cy="33161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2.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p:cNvSpPr/>
          <p:nvPr userDrawn="1"/>
        </p:nvSpPr>
        <p:spPr>
          <a:xfrm>
            <a:off x="0" y="4546998"/>
            <a:ext cx="9144000" cy="596503"/>
          </a:xfrm>
          <a:prstGeom prst="rect">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27" name="Text Placeholder 2"/>
          <p:cNvSpPr>
            <a:spLocks noGrp="1"/>
          </p:cNvSpPr>
          <p:nvPr>
            <p:ph type="body" idx="1"/>
          </p:nvPr>
        </p:nvSpPr>
        <p:spPr bwMode="auto">
          <a:xfrm>
            <a:off x="467545" y="1491630"/>
            <a:ext cx="8208912" cy="286231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031" name="Title Placeholder 1"/>
          <p:cNvSpPr>
            <a:spLocks noGrp="1"/>
          </p:cNvSpPr>
          <p:nvPr>
            <p:ph type="title"/>
          </p:nvPr>
        </p:nvSpPr>
        <p:spPr bwMode="auto">
          <a:xfrm>
            <a:off x="467544" y="195486"/>
            <a:ext cx="8208912" cy="89631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a:t>
            </a:r>
            <a:br>
              <a:rPr lang="en-US" dirty="0" smtClean="0"/>
            </a:br>
            <a:r>
              <a:rPr lang="en-US" dirty="0" smtClean="0"/>
              <a:t>title style</a:t>
            </a:r>
          </a:p>
        </p:txBody>
      </p:sp>
      <p:pic>
        <p:nvPicPr>
          <p:cNvPr id="15" name="Picture 14" descr="Algonquin College Icon" title="AC Icon"/>
          <p:cNvPicPr>
            <a:picLocks noChangeAspect="1"/>
          </p:cNvPicPr>
          <p:nvPr userDrawn="1"/>
        </p:nvPicPr>
        <p:blipFill rotWithShape="1">
          <a:blip r:embed="rId8">
            <a:extLst>
              <a:ext uri="{28A0092B-C50C-407E-A947-70E740481C1C}">
                <a14:useLocalDpi xmlns:a14="http://schemas.microsoft.com/office/drawing/2010/main"/>
              </a:ext>
            </a:extLst>
          </a:blip>
          <a:srcRect l="12779" t="5165" b="5138"/>
          <a:stretch/>
        </p:blipFill>
        <p:spPr>
          <a:xfrm>
            <a:off x="10411" y="4551386"/>
            <a:ext cx="775399" cy="592114"/>
          </a:xfrm>
          <a:prstGeom prst="rect">
            <a:avLst/>
          </a:prstGeom>
        </p:spPr>
      </p:pic>
      <p:pic>
        <p:nvPicPr>
          <p:cNvPr id="7" name="Picture 6" descr="algonquin_wht.eps"/>
          <p:cNvPicPr>
            <a:picLocks noChangeAspect="1"/>
          </p:cNvPicPr>
          <p:nvPr userDrawn="1"/>
        </p:nvPicPr>
        <p:blipFill>
          <a:blip r:embed="rId9">
            <a:extLst>
              <a:ext uri="{28A0092B-C50C-407E-A947-70E740481C1C}">
                <a14:useLocalDpi xmlns:a14="http://schemas.microsoft.com/office/drawing/2010/main"/>
              </a:ext>
            </a:extLst>
          </a:blip>
          <a:stretch>
            <a:fillRect/>
          </a:stretch>
        </p:blipFill>
        <p:spPr>
          <a:xfrm>
            <a:off x="6660232" y="4527381"/>
            <a:ext cx="2088232" cy="636657"/>
          </a:xfrm>
          <a:prstGeom prst="rect">
            <a:avLst/>
          </a:prstGeom>
        </p:spPr>
      </p:pic>
    </p:spTree>
  </p:cSld>
  <p:clrMap bg1="lt1" tx1="dk1" bg2="lt2" tx2="dk2" accent1="accent1" accent2="accent2" accent3="accent3" accent4="accent4" accent5="accent5" accent6="accent6" hlink="hlink" folHlink="folHlink"/>
  <p:sldLayoutIdLst>
    <p:sldLayoutId id="2147483780" r:id="rId1"/>
    <p:sldLayoutId id="2147483781" r:id="rId2"/>
    <p:sldLayoutId id="2147483779" r:id="rId3"/>
    <p:sldLayoutId id="2147483778" r:id="rId4"/>
    <p:sldLayoutId id="2147483776" r:id="rId5"/>
    <p:sldLayoutId id="2147483771" r:id="rId6"/>
  </p:sldLayoutIdLst>
  <p:hf hdr="0"/>
  <p:txStyles>
    <p:titleStyle>
      <a:lvl1pPr algn="l" rtl="0" eaLnBrk="0" fontAlgn="base" hangingPunct="0">
        <a:spcBef>
          <a:spcPct val="0"/>
        </a:spcBef>
        <a:spcAft>
          <a:spcPct val="0"/>
        </a:spcAft>
        <a:defRPr sz="3600" b="1" kern="1200">
          <a:solidFill>
            <a:schemeClr val="tx2"/>
          </a:solidFill>
          <a:latin typeface="Arial"/>
          <a:ea typeface="+mj-ea"/>
          <a:cs typeface="Arial"/>
        </a:defRPr>
      </a:lvl1pPr>
      <a:lvl2pPr algn="ctr" rtl="0" eaLnBrk="0" fontAlgn="base" hangingPunct="0">
        <a:spcBef>
          <a:spcPct val="0"/>
        </a:spcBef>
        <a:spcAft>
          <a:spcPct val="0"/>
        </a:spcAft>
        <a:defRPr sz="3600">
          <a:solidFill>
            <a:srgbClr val="339933"/>
          </a:solidFill>
          <a:latin typeface="Calibri" pitchFamily="34" charset="0"/>
        </a:defRPr>
      </a:lvl2pPr>
      <a:lvl3pPr algn="ctr" rtl="0" eaLnBrk="0" fontAlgn="base" hangingPunct="0">
        <a:spcBef>
          <a:spcPct val="0"/>
        </a:spcBef>
        <a:spcAft>
          <a:spcPct val="0"/>
        </a:spcAft>
        <a:defRPr sz="3600">
          <a:solidFill>
            <a:srgbClr val="339933"/>
          </a:solidFill>
          <a:latin typeface="Calibri" pitchFamily="34" charset="0"/>
        </a:defRPr>
      </a:lvl3pPr>
      <a:lvl4pPr algn="ctr" rtl="0" eaLnBrk="0" fontAlgn="base" hangingPunct="0">
        <a:spcBef>
          <a:spcPct val="0"/>
        </a:spcBef>
        <a:spcAft>
          <a:spcPct val="0"/>
        </a:spcAft>
        <a:defRPr sz="3600">
          <a:solidFill>
            <a:srgbClr val="339933"/>
          </a:solidFill>
          <a:latin typeface="Calibri" pitchFamily="34" charset="0"/>
        </a:defRPr>
      </a:lvl4pPr>
      <a:lvl5pPr algn="ctr" rtl="0" eaLnBrk="0" fontAlgn="base" hangingPunct="0">
        <a:spcBef>
          <a:spcPct val="0"/>
        </a:spcBef>
        <a:spcAft>
          <a:spcPct val="0"/>
        </a:spcAft>
        <a:defRPr sz="3600">
          <a:solidFill>
            <a:srgbClr val="339933"/>
          </a:solidFill>
          <a:latin typeface="Calibri" pitchFamily="34" charset="0"/>
        </a:defRPr>
      </a:lvl5pPr>
      <a:lvl6pPr marL="457200" algn="ctr" rtl="0" fontAlgn="base">
        <a:spcBef>
          <a:spcPct val="0"/>
        </a:spcBef>
        <a:spcAft>
          <a:spcPct val="0"/>
        </a:spcAft>
        <a:defRPr sz="3600">
          <a:solidFill>
            <a:srgbClr val="339933"/>
          </a:solidFill>
          <a:latin typeface="Calibri" pitchFamily="34" charset="0"/>
        </a:defRPr>
      </a:lvl6pPr>
      <a:lvl7pPr marL="914400" algn="ctr" rtl="0" fontAlgn="base">
        <a:spcBef>
          <a:spcPct val="0"/>
        </a:spcBef>
        <a:spcAft>
          <a:spcPct val="0"/>
        </a:spcAft>
        <a:defRPr sz="3600">
          <a:solidFill>
            <a:srgbClr val="339933"/>
          </a:solidFill>
          <a:latin typeface="Calibri" pitchFamily="34" charset="0"/>
        </a:defRPr>
      </a:lvl7pPr>
      <a:lvl8pPr marL="1371600" algn="ctr" rtl="0" fontAlgn="base">
        <a:spcBef>
          <a:spcPct val="0"/>
        </a:spcBef>
        <a:spcAft>
          <a:spcPct val="0"/>
        </a:spcAft>
        <a:defRPr sz="3600">
          <a:solidFill>
            <a:srgbClr val="339933"/>
          </a:solidFill>
          <a:latin typeface="Calibri" pitchFamily="34" charset="0"/>
        </a:defRPr>
      </a:lvl8pPr>
      <a:lvl9pPr marL="1828800" algn="ctr" rtl="0" fontAlgn="base">
        <a:spcBef>
          <a:spcPct val="0"/>
        </a:spcBef>
        <a:spcAft>
          <a:spcPct val="0"/>
        </a:spcAft>
        <a:defRPr sz="3600">
          <a:solidFill>
            <a:srgbClr val="339933"/>
          </a:solidFill>
          <a:latin typeface="Calibri" pitchFamily="34" charset="0"/>
        </a:defRPr>
      </a:lvl9pPr>
    </p:titleStyle>
    <p:bodyStyle>
      <a:lvl1pPr marL="342900" indent="-342900" algn="l" rtl="0" eaLnBrk="0" fontAlgn="base" hangingPunct="0">
        <a:spcBef>
          <a:spcPct val="20000"/>
        </a:spcBef>
        <a:spcAft>
          <a:spcPct val="0"/>
        </a:spcAft>
        <a:buClr>
          <a:schemeClr val="tx2"/>
        </a:buClr>
        <a:buFont typeface="Arial"/>
        <a:buChar char="•"/>
        <a:defRPr sz="3200" kern="1200">
          <a:solidFill>
            <a:schemeClr val="accent5"/>
          </a:solidFill>
          <a:latin typeface="Arial"/>
          <a:ea typeface="+mn-ea"/>
          <a:cs typeface="Arial"/>
        </a:defRPr>
      </a:lvl1pPr>
      <a:lvl2pPr marL="742950" indent="-285750" algn="l" rtl="0" eaLnBrk="0" fontAlgn="base" hangingPunct="0">
        <a:spcBef>
          <a:spcPct val="20000"/>
        </a:spcBef>
        <a:spcAft>
          <a:spcPct val="0"/>
        </a:spcAft>
        <a:buClr>
          <a:schemeClr val="tx2"/>
        </a:buClr>
        <a:buFont typeface="Arial"/>
        <a:buChar char="•"/>
        <a:defRPr sz="2800" kern="1200">
          <a:solidFill>
            <a:schemeClr val="accent5"/>
          </a:solidFill>
          <a:latin typeface="Arial"/>
          <a:ea typeface="+mn-ea"/>
          <a:cs typeface="Arial"/>
        </a:defRPr>
      </a:lvl2pPr>
      <a:lvl3pPr marL="1143000" indent="-228600" algn="l" rtl="0" eaLnBrk="0" fontAlgn="base" hangingPunct="0">
        <a:spcBef>
          <a:spcPct val="20000"/>
        </a:spcBef>
        <a:spcAft>
          <a:spcPct val="0"/>
        </a:spcAft>
        <a:buClr>
          <a:schemeClr val="tx2"/>
        </a:buClr>
        <a:buFont typeface="Arial"/>
        <a:buChar char="•"/>
        <a:defRPr sz="2400" kern="1200">
          <a:solidFill>
            <a:schemeClr val="accent5"/>
          </a:solidFill>
          <a:latin typeface="Arial"/>
          <a:ea typeface="+mn-ea"/>
          <a:cs typeface="Arial"/>
        </a:defRPr>
      </a:lvl3pPr>
      <a:lvl4pPr marL="1600200" indent="-228600" algn="l" rtl="0" eaLnBrk="0" fontAlgn="base" hangingPunct="0">
        <a:spcBef>
          <a:spcPct val="20000"/>
        </a:spcBef>
        <a:spcAft>
          <a:spcPct val="0"/>
        </a:spcAft>
        <a:buClr>
          <a:schemeClr val="tx2"/>
        </a:buClr>
        <a:buFont typeface="Arial"/>
        <a:buChar char="•"/>
        <a:defRPr sz="2000" kern="1200">
          <a:solidFill>
            <a:schemeClr val="accent5"/>
          </a:solidFill>
          <a:latin typeface="Arial"/>
          <a:ea typeface="+mn-ea"/>
          <a:cs typeface="Arial"/>
        </a:defRPr>
      </a:lvl4pPr>
      <a:lvl5pPr marL="2057400" indent="-228600" algn="l" rtl="0" eaLnBrk="0" fontAlgn="base" hangingPunct="0">
        <a:spcBef>
          <a:spcPct val="20000"/>
        </a:spcBef>
        <a:spcAft>
          <a:spcPct val="0"/>
        </a:spcAft>
        <a:buClr>
          <a:schemeClr val="tx2"/>
        </a:buClr>
        <a:buFont typeface="Arial"/>
        <a:buChar char="•"/>
        <a:defRPr sz="2000" kern="1200">
          <a:solidFill>
            <a:schemeClr val="accent5"/>
          </a:solidFill>
          <a:latin typeface="Arial"/>
          <a:ea typeface="+mn-ea"/>
          <a:cs typeface="Arial"/>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860032" y="1491630"/>
            <a:ext cx="3888432" cy="1355940"/>
          </a:xfrm>
        </p:spPr>
        <p:txBody>
          <a:bodyPr/>
          <a:lstStyle/>
          <a:p>
            <a:r>
              <a:rPr lang="en-US" dirty="0" smtClean="0">
                <a:solidFill>
                  <a:srgbClr val="FFFFFF"/>
                </a:solidFill>
              </a:rPr>
              <a:t>CST2335</a:t>
            </a:r>
            <a:br>
              <a:rPr lang="en-US" dirty="0" smtClean="0">
                <a:solidFill>
                  <a:srgbClr val="FFFFFF"/>
                </a:solidFill>
              </a:rPr>
            </a:br>
            <a:r>
              <a:rPr lang="en-US" dirty="0" smtClean="0"/>
              <a:t>Graphical Interface programming</a:t>
            </a:r>
            <a:endParaRPr lang="en-US" dirty="0">
              <a:solidFill>
                <a:srgbClr val="FFFFFF"/>
              </a:solidFill>
            </a:endParaRPr>
          </a:p>
        </p:txBody>
      </p:sp>
      <p:sp>
        <p:nvSpPr>
          <p:cNvPr id="5" name="Subtitle 4"/>
          <p:cNvSpPr>
            <a:spLocks noGrp="1"/>
          </p:cNvSpPr>
          <p:nvPr>
            <p:ph type="subTitle" idx="1"/>
          </p:nvPr>
        </p:nvSpPr>
        <p:spPr>
          <a:xfrm>
            <a:off x="4933002" y="3561860"/>
            <a:ext cx="3815463" cy="1026114"/>
          </a:xfrm>
        </p:spPr>
        <p:txBody>
          <a:bodyPr/>
          <a:lstStyle/>
          <a:p>
            <a:r>
              <a:rPr lang="en-US" dirty="0" smtClean="0"/>
              <a:t>Week 8</a:t>
            </a:r>
            <a:endParaRPr lang="en-US" dirty="0"/>
          </a:p>
          <a:p>
            <a:r>
              <a:rPr lang="en-US" dirty="0" smtClean="0"/>
              <a:t>Toolbar and Dialogs</a:t>
            </a:r>
            <a:endParaRPr lang="en-US" dirty="0"/>
          </a:p>
        </p:txBody>
      </p:sp>
    </p:spTree>
    <p:extLst>
      <p:ext uri="{BB962C8B-B14F-4D97-AF65-F5344CB8AC3E}">
        <p14:creationId xmlns:p14="http://schemas.microsoft.com/office/powerpoint/2010/main" val="120453471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Menu Items</a:t>
            </a:r>
            <a:endParaRPr lang="en-US" dirty="0"/>
          </a:p>
        </p:txBody>
      </p:sp>
      <p:sp>
        <p:nvSpPr>
          <p:cNvPr id="3" name="Content Placeholder 2"/>
          <p:cNvSpPr>
            <a:spLocks noGrp="1"/>
          </p:cNvSpPr>
          <p:nvPr>
            <p:ph idx="1"/>
          </p:nvPr>
        </p:nvSpPr>
        <p:spPr>
          <a:xfrm>
            <a:off x="251520" y="843558"/>
            <a:ext cx="8568952" cy="3510390"/>
          </a:xfrm>
        </p:spPr>
        <p:txBody>
          <a:bodyPr/>
          <a:lstStyle/>
          <a:p>
            <a:r>
              <a:rPr lang="en-US" sz="2400" dirty="0" smtClean="0">
                <a:solidFill>
                  <a:schemeClr val="tx1"/>
                </a:solidFill>
              </a:rPr>
              <a:t>There are several important parts of a menu item:</a:t>
            </a:r>
          </a:p>
          <a:p>
            <a:pPr lvl="1"/>
            <a:r>
              <a:rPr lang="en-US" sz="2000" dirty="0" err="1" smtClean="0">
                <a:solidFill>
                  <a:schemeClr val="tx1"/>
                </a:solidFill>
              </a:rPr>
              <a:t>android:id</a:t>
            </a:r>
            <a:r>
              <a:rPr lang="en-US" sz="2000" dirty="0" smtClean="0">
                <a:solidFill>
                  <a:schemeClr val="tx1"/>
                </a:solidFill>
              </a:rPr>
              <a:t>=“@+id/</a:t>
            </a:r>
            <a:r>
              <a:rPr lang="en-US" sz="2000" dirty="0" err="1" smtClean="0">
                <a:solidFill>
                  <a:schemeClr val="tx1"/>
                </a:solidFill>
              </a:rPr>
              <a:t>someID</a:t>
            </a:r>
            <a:r>
              <a:rPr lang="en-US" sz="2000" dirty="0" smtClean="0">
                <a:solidFill>
                  <a:schemeClr val="tx1"/>
                </a:solidFill>
              </a:rPr>
              <a:t>”	// This is used later</a:t>
            </a:r>
          </a:p>
          <a:p>
            <a:pPr lvl="1"/>
            <a:r>
              <a:rPr lang="en-US" sz="2000" dirty="0" err="1">
                <a:solidFill>
                  <a:schemeClr val="tx1"/>
                </a:solidFill>
              </a:rPr>
              <a:t>a</a:t>
            </a:r>
            <a:r>
              <a:rPr lang="en-US" sz="2000" dirty="0" err="1" smtClean="0">
                <a:solidFill>
                  <a:schemeClr val="tx1"/>
                </a:solidFill>
              </a:rPr>
              <a:t>ndroid:icon</a:t>
            </a:r>
            <a:r>
              <a:rPr lang="en-US" sz="2000" dirty="0" smtClean="0">
                <a:solidFill>
                  <a:schemeClr val="tx1"/>
                </a:solidFill>
              </a:rPr>
              <a:t>=“@</a:t>
            </a:r>
            <a:r>
              <a:rPr lang="en-US" sz="2000" dirty="0" err="1" smtClean="0">
                <a:solidFill>
                  <a:schemeClr val="tx1"/>
                </a:solidFill>
              </a:rPr>
              <a:t>drawable</a:t>
            </a:r>
            <a:r>
              <a:rPr lang="en-US" sz="2000" dirty="0" smtClean="0">
                <a:solidFill>
                  <a:schemeClr val="tx1"/>
                </a:solidFill>
              </a:rPr>
              <a:t>/</a:t>
            </a:r>
            <a:r>
              <a:rPr lang="en-US" sz="2000" dirty="0" err="1" smtClean="0">
                <a:solidFill>
                  <a:schemeClr val="tx1"/>
                </a:solidFill>
              </a:rPr>
              <a:t>someFilename</a:t>
            </a:r>
            <a:r>
              <a:rPr lang="en-US" sz="2000" dirty="0" smtClean="0">
                <a:solidFill>
                  <a:schemeClr val="tx1"/>
                </a:solidFill>
              </a:rPr>
              <a:t>” //A PNG file to draw</a:t>
            </a:r>
          </a:p>
          <a:p>
            <a:pPr lvl="1"/>
            <a:r>
              <a:rPr lang="en-US" sz="2000" dirty="0" err="1" smtClean="0">
                <a:solidFill>
                  <a:schemeClr val="tx1"/>
                </a:solidFill>
              </a:rPr>
              <a:t>android:title</a:t>
            </a:r>
            <a:r>
              <a:rPr lang="en-US" sz="2000" dirty="0" smtClean="0">
                <a:solidFill>
                  <a:schemeClr val="tx1"/>
                </a:solidFill>
              </a:rPr>
              <a:t>=“@string/text”	//Text for overflow menu</a:t>
            </a:r>
          </a:p>
          <a:p>
            <a:pPr lvl="1"/>
            <a:r>
              <a:rPr lang="en-US" sz="2000" dirty="0" err="1" smtClean="0">
                <a:solidFill>
                  <a:schemeClr val="tx1"/>
                </a:solidFill>
              </a:rPr>
              <a:t>android:orderInCategory</a:t>
            </a:r>
            <a:r>
              <a:rPr lang="en-US" sz="2000" dirty="0" smtClean="0">
                <a:solidFill>
                  <a:schemeClr val="tx1"/>
                </a:solidFill>
              </a:rPr>
              <a:t>=“100”	//Items are drawn in order</a:t>
            </a:r>
          </a:p>
          <a:p>
            <a:pPr lvl="1"/>
            <a:r>
              <a:rPr lang="en-US" sz="2000" dirty="0" err="1" smtClean="0">
                <a:solidFill>
                  <a:schemeClr val="tx1"/>
                </a:solidFill>
              </a:rPr>
              <a:t>app:showAsAction</a:t>
            </a:r>
            <a:r>
              <a:rPr lang="en-US" sz="2000" dirty="0" smtClean="0">
                <a:solidFill>
                  <a:schemeClr val="tx1"/>
                </a:solidFill>
              </a:rPr>
              <a:t>=“</a:t>
            </a:r>
            <a:r>
              <a:rPr lang="en-US" sz="2000" dirty="0" err="1" smtClean="0">
                <a:solidFill>
                  <a:schemeClr val="tx1"/>
                </a:solidFill>
              </a:rPr>
              <a:t>always|ifRoom|never</a:t>
            </a:r>
            <a:r>
              <a:rPr lang="en-US" sz="2000" dirty="0" smtClean="0">
                <a:solidFill>
                  <a:schemeClr val="tx1"/>
                </a:solidFill>
              </a:rPr>
              <a:t>” //should icon be drawn?</a:t>
            </a:r>
          </a:p>
          <a:p>
            <a:pPr lvl="1"/>
            <a:endParaRPr lang="en-US" sz="2000" dirty="0" smtClean="0">
              <a:solidFill>
                <a:schemeClr val="tx1"/>
              </a:solidFill>
            </a:endParaRPr>
          </a:p>
        </p:txBody>
      </p:sp>
    </p:spTree>
    <p:extLst>
      <p:ext uri="{BB962C8B-B14F-4D97-AF65-F5344CB8AC3E}">
        <p14:creationId xmlns:p14="http://schemas.microsoft.com/office/powerpoint/2010/main" val="7109862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a:xfrm>
            <a:off x="314962" y="771550"/>
            <a:ext cx="8352928" cy="3510390"/>
          </a:xfrm>
        </p:spPr>
        <p:txBody>
          <a:bodyPr/>
          <a:lstStyle/>
          <a:p>
            <a:pPr marL="596900" indent="-514350">
              <a:buFont typeface="+mj-lt"/>
              <a:buAutoNum type="arabicPeriod"/>
            </a:pPr>
            <a:r>
              <a:rPr lang="en-US" sz="1200" b="1" dirty="0"/>
              <a:t>/res/menu/</a:t>
            </a:r>
            <a:r>
              <a:rPr lang="en-US" sz="1200" b="1" dirty="0" err="1"/>
              <a:t>main_activity_actions.xml</a:t>
            </a:r>
            <a:endParaRPr lang="en-US" sz="1200" b="1" dirty="0"/>
          </a:p>
          <a:p>
            <a:pPr marL="82550" indent="0">
              <a:buNone/>
            </a:pPr>
            <a:r>
              <a:rPr lang="en-US" sz="1200" dirty="0">
                <a:latin typeface="Courier New"/>
                <a:cs typeface="Courier New"/>
              </a:rPr>
              <a:t>&lt;</a:t>
            </a:r>
            <a:r>
              <a:rPr lang="en-US" sz="1200" b="1" dirty="0">
                <a:latin typeface="Courier New"/>
                <a:cs typeface="Courier New"/>
              </a:rPr>
              <a:t>menu </a:t>
            </a:r>
            <a:r>
              <a:rPr lang="en-US" sz="1200" b="1" dirty="0" err="1">
                <a:latin typeface="Courier New"/>
                <a:cs typeface="Courier New"/>
              </a:rPr>
              <a:t>xmlns:android</a:t>
            </a:r>
            <a:r>
              <a:rPr lang="en-US" sz="1200" b="1" dirty="0">
                <a:latin typeface="Courier New"/>
                <a:cs typeface="Courier New"/>
              </a:rPr>
              <a:t>="http://</a:t>
            </a:r>
            <a:r>
              <a:rPr lang="en-US" sz="1200" b="1" dirty="0" err="1">
                <a:latin typeface="Courier New"/>
                <a:cs typeface="Courier New"/>
              </a:rPr>
              <a:t>schemas.android.com</a:t>
            </a:r>
            <a:r>
              <a:rPr lang="en-US" sz="1200" b="1" dirty="0">
                <a:latin typeface="Courier New"/>
                <a:cs typeface="Courier New"/>
              </a:rPr>
              <a:t>/</a:t>
            </a:r>
            <a:r>
              <a:rPr lang="en-US" sz="1200" b="1" dirty="0" err="1">
                <a:latin typeface="Courier New"/>
                <a:cs typeface="Courier New"/>
              </a:rPr>
              <a:t>apk</a:t>
            </a:r>
            <a:r>
              <a:rPr lang="en-US" sz="1200" b="1" dirty="0">
                <a:latin typeface="Courier New"/>
                <a:cs typeface="Courier New"/>
              </a:rPr>
              <a:t>/res/android"</a:t>
            </a:r>
            <a:br>
              <a:rPr lang="en-US" sz="1200" b="1" dirty="0">
                <a:latin typeface="Courier New"/>
                <a:cs typeface="Courier New"/>
              </a:rPr>
            </a:br>
            <a:r>
              <a:rPr lang="en-US" sz="1200" b="1" dirty="0">
                <a:latin typeface="Courier New"/>
                <a:cs typeface="Courier New"/>
              </a:rPr>
              <a:t>    </a:t>
            </a:r>
            <a:r>
              <a:rPr lang="en-US" sz="1200" b="1" dirty="0" err="1">
                <a:latin typeface="Courier New"/>
                <a:cs typeface="Courier New"/>
              </a:rPr>
              <a:t>xmlns:app</a:t>
            </a:r>
            <a:r>
              <a:rPr lang="en-US" sz="1200" b="1" dirty="0">
                <a:latin typeface="Courier New"/>
                <a:cs typeface="Courier New"/>
              </a:rPr>
              <a:t>="http://</a:t>
            </a:r>
            <a:r>
              <a:rPr lang="en-US" sz="1200" b="1" dirty="0" err="1">
                <a:latin typeface="Courier New"/>
                <a:cs typeface="Courier New"/>
              </a:rPr>
              <a:t>schemas.android.com</a:t>
            </a:r>
            <a:r>
              <a:rPr lang="en-US" sz="1200" b="1" dirty="0">
                <a:latin typeface="Courier New"/>
                <a:cs typeface="Courier New"/>
              </a:rPr>
              <a:t>/</a:t>
            </a:r>
            <a:r>
              <a:rPr lang="en-US" sz="1200" b="1" dirty="0" err="1">
                <a:latin typeface="Courier New"/>
                <a:cs typeface="Courier New"/>
              </a:rPr>
              <a:t>apk</a:t>
            </a:r>
            <a:r>
              <a:rPr lang="en-US" sz="1200" b="1" dirty="0">
                <a:latin typeface="Courier New"/>
                <a:cs typeface="Courier New"/>
              </a:rPr>
              <a:t>/res-auto"</a:t>
            </a:r>
            <a:br>
              <a:rPr lang="en-US" sz="1200" b="1" dirty="0">
                <a:latin typeface="Courier New"/>
                <a:cs typeface="Courier New"/>
              </a:rPr>
            </a:br>
            <a:r>
              <a:rPr lang="en-US" sz="1200" b="1" dirty="0">
                <a:latin typeface="Courier New"/>
                <a:cs typeface="Courier New"/>
              </a:rPr>
              <a:t>    </a:t>
            </a:r>
            <a:r>
              <a:rPr lang="en-US" sz="1200" b="1" dirty="0" err="1">
                <a:latin typeface="Courier New"/>
                <a:cs typeface="Courier New"/>
              </a:rPr>
              <a:t>xmlns:tools</a:t>
            </a:r>
            <a:r>
              <a:rPr lang="en-US" sz="1200" b="1" dirty="0">
                <a:latin typeface="Courier New"/>
                <a:cs typeface="Courier New"/>
              </a:rPr>
              <a:t>="http://</a:t>
            </a:r>
            <a:r>
              <a:rPr lang="en-US" sz="1200" b="1" dirty="0" err="1">
                <a:latin typeface="Courier New"/>
                <a:cs typeface="Courier New"/>
              </a:rPr>
              <a:t>schemas.android.com</a:t>
            </a:r>
            <a:r>
              <a:rPr lang="en-US" sz="1200" b="1" dirty="0">
                <a:latin typeface="Courier New"/>
                <a:cs typeface="Courier New"/>
              </a:rPr>
              <a:t>/tools" </a:t>
            </a:r>
            <a:r>
              <a:rPr lang="en-US" sz="1200" b="1" dirty="0" err="1">
                <a:latin typeface="Courier New"/>
                <a:cs typeface="Courier New"/>
              </a:rPr>
              <a:t>tools:context</a:t>
            </a:r>
            <a:r>
              <a:rPr lang="en-US" sz="1200" b="1" dirty="0">
                <a:latin typeface="Courier New"/>
                <a:cs typeface="Courier New"/>
              </a:rPr>
              <a:t>=".</a:t>
            </a:r>
            <a:r>
              <a:rPr lang="en-US" sz="1200" b="1" dirty="0" err="1">
                <a:latin typeface="Courier New"/>
                <a:cs typeface="Courier New"/>
              </a:rPr>
              <a:t>MainActivity</a:t>
            </a:r>
            <a:r>
              <a:rPr lang="en-US" sz="1200" b="1" dirty="0">
                <a:latin typeface="Courier New"/>
                <a:cs typeface="Courier New"/>
              </a:rPr>
              <a:t>"</a:t>
            </a:r>
            <a:r>
              <a:rPr lang="en-US" sz="1200" dirty="0">
                <a:latin typeface="Courier New"/>
                <a:cs typeface="Courier New"/>
              </a:rPr>
              <a:t>&gt;</a:t>
            </a:r>
            <a:br>
              <a:rPr lang="en-US" sz="1200" dirty="0">
                <a:latin typeface="Courier New"/>
                <a:cs typeface="Courier New"/>
              </a:rPr>
            </a:br>
            <a:r>
              <a:rPr lang="en-US" sz="1200" dirty="0">
                <a:latin typeface="Courier New"/>
                <a:cs typeface="Courier New"/>
              </a:rPr>
              <a:t>    &lt;</a:t>
            </a:r>
            <a:r>
              <a:rPr lang="en-US" sz="1200" b="1" dirty="0">
                <a:latin typeface="Courier New"/>
                <a:cs typeface="Courier New"/>
              </a:rPr>
              <a:t>item </a:t>
            </a:r>
            <a:r>
              <a:rPr lang="en-US" sz="1200" b="1" dirty="0" err="1">
                <a:latin typeface="Courier New"/>
                <a:cs typeface="Courier New"/>
              </a:rPr>
              <a:t>android:id</a:t>
            </a:r>
            <a:r>
              <a:rPr lang="en-US" sz="1200" b="1" dirty="0">
                <a:latin typeface="Courier New"/>
                <a:cs typeface="Courier New"/>
              </a:rPr>
              <a:t>="@+id/</a:t>
            </a:r>
            <a:r>
              <a:rPr lang="en-US" sz="1200" b="1" dirty="0" err="1">
                <a:latin typeface="Courier New"/>
                <a:cs typeface="Courier New"/>
              </a:rPr>
              <a:t>action_settings</a:t>
            </a:r>
            <a:r>
              <a:rPr lang="en-US" sz="1200" b="1" dirty="0">
                <a:latin typeface="Courier New"/>
                <a:cs typeface="Courier New"/>
              </a:rPr>
              <a:t>" </a:t>
            </a:r>
            <a:r>
              <a:rPr lang="en-US" sz="1200" b="1" dirty="0" err="1">
                <a:latin typeface="Courier New"/>
                <a:cs typeface="Courier New"/>
              </a:rPr>
              <a:t>android:title</a:t>
            </a:r>
            <a:r>
              <a:rPr lang="en-US" sz="1200" b="1" dirty="0">
                <a:latin typeface="Courier New"/>
                <a:cs typeface="Courier New"/>
              </a:rPr>
              <a:t>="@string/</a:t>
            </a:r>
            <a:r>
              <a:rPr lang="en-US" sz="1200" b="1" dirty="0" err="1">
                <a:latin typeface="Courier New"/>
                <a:cs typeface="Courier New"/>
              </a:rPr>
              <a:t>action_settings</a:t>
            </a:r>
            <a:r>
              <a:rPr lang="en-US" sz="1200" b="1" dirty="0">
                <a:latin typeface="Courier New"/>
                <a:cs typeface="Courier New"/>
              </a:rPr>
              <a:t>"</a:t>
            </a:r>
            <a:br>
              <a:rPr lang="en-US" sz="1200" b="1" dirty="0">
                <a:latin typeface="Courier New"/>
                <a:cs typeface="Courier New"/>
              </a:rPr>
            </a:br>
            <a:r>
              <a:rPr lang="en-US" sz="1200" b="1" dirty="0">
                <a:latin typeface="Courier New"/>
                <a:cs typeface="Courier New"/>
              </a:rPr>
              <a:t>        </a:t>
            </a:r>
            <a:r>
              <a:rPr lang="en-US" sz="1200" b="1" dirty="0" err="1">
                <a:latin typeface="Courier New"/>
                <a:cs typeface="Courier New"/>
              </a:rPr>
              <a:t>android:orderInCategory</a:t>
            </a:r>
            <a:r>
              <a:rPr lang="en-US" sz="1200" b="1" dirty="0">
                <a:latin typeface="Courier New"/>
                <a:cs typeface="Courier New"/>
              </a:rPr>
              <a:t>="100" </a:t>
            </a:r>
            <a:r>
              <a:rPr lang="en-US" sz="1200" b="1" dirty="0" err="1">
                <a:latin typeface="Courier New"/>
                <a:cs typeface="Courier New"/>
              </a:rPr>
              <a:t>app:showAsAction</a:t>
            </a:r>
            <a:r>
              <a:rPr lang="en-US" sz="1200" b="1" dirty="0">
                <a:latin typeface="Courier New"/>
                <a:cs typeface="Courier New"/>
              </a:rPr>
              <a:t>="never" </a:t>
            </a:r>
            <a:r>
              <a:rPr lang="en-US" sz="1200" dirty="0">
                <a:latin typeface="Courier New"/>
                <a:cs typeface="Courier New"/>
              </a:rPr>
              <a:t>/&gt;</a:t>
            </a:r>
            <a:br>
              <a:rPr lang="en-US" sz="1200" dirty="0">
                <a:latin typeface="Courier New"/>
                <a:cs typeface="Courier New"/>
              </a:rPr>
            </a:br>
            <a:r>
              <a:rPr lang="en-US" sz="1200" dirty="0">
                <a:latin typeface="Courier New"/>
                <a:cs typeface="Courier New"/>
              </a:rPr>
              <a:t>    &lt;</a:t>
            </a:r>
            <a:r>
              <a:rPr lang="en-US" sz="1200" b="1" dirty="0">
                <a:latin typeface="Courier New"/>
                <a:cs typeface="Courier New"/>
              </a:rPr>
              <a:t>item </a:t>
            </a:r>
            <a:r>
              <a:rPr lang="en-US" sz="1200" b="1" dirty="0" err="1">
                <a:latin typeface="Courier New"/>
                <a:cs typeface="Courier New"/>
              </a:rPr>
              <a:t>android:id</a:t>
            </a:r>
            <a:r>
              <a:rPr lang="en-US" sz="1200" b="1" dirty="0">
                <a:latin typeface="Courier New"/>
                <a:cs typeface="Courier New"/>
              </a:rPr>
              <a:t>="@+id/</a:t>
            </a:r>
            <a:r>
              <a:rPr lang="en-US" sz="1200" b="1" dirty="0" err="1">
                <a:latin typeface="Courier New"/>
                <a:cs typeface="Courier New"/>
              </a:rPr>
              <a:t>action_one</a:t>
            </a:r>
            <a:r>
              <a:rPr lang="en-US" sz="1200" b="1" dirty="0">
                <a:latin typeface="Courier New"/>
                <a:cs typeface="Courier New"/>
              </a:rPr>
              <a:t>" </a:t>
            </a:r>
            <a:r>
              <a:rPr lang="en-US" sz="1200" b="1" dirty="0" err="1">
                <a:latin typeface="Courier New"/>
                <a:cs typeface="Courier New"/>
              </a:rPr>
              <a:t>android:title</a:t>
            </a:r>
            <a:r>
              <a:rPr lang="en-US" sz="1200" b="1" dirty="0">
                <a:latin typeface="Courier New"/>
                <a:cs typeface="Courier New"/>
              </a:rPr>
              <a:t>="One"</a:t>
            </a:r>
            <a:br>
              <a:rPr lang="en-US" sz="1200" b="1" dirty="0">
                <a:latin typeface="Courier New"/>
                <a:cs typeface="Courier New"/>
              </a:rPr>
            </a:br>
            <a:r>
              <a:rPr lang="en-US" sz="1200" b="1" dirty="0">
                <a:latin typeface="Courier New"/>
                <a:cs typeface="Courier New"/>
              </a:rPr>
              <a:t>        </a:t>
            </a:r>
            <a:r>
              <a:rPr lang="en-US" sz="1200" b="1" dirty="0" err="1">
                <a:latin typeface="Courier New"/>
                <a:cs typeface="Courier New"/>
              </a:rPr>
              <a:t>android:icon</a:t>
            </a:r>
            <a:r>
              <a:rPr lang="en-US" sz="1200" b="1" dirty="0">
                <a:latin typeface="Courier New"/>
                <a:cs typeface="Courier New"/>
              </a:rPr>
              <a:t>="@</a:t>
            </a:r>
            <a:r>
              <a:rPr lang="en-US" sz="1200" b="1" dirty="0" err="1">
                <a:latin typeface="Courier New"/>
                <a:cs typeface="Courier New"/>
              </a:rPr>
              <a:t>drawable</a:t>
            </a:r>
            <a:r>
              <a:rPr lang="en-US" sz="1200" b="1" dirty="0">
                <a:latin typeface="Courier New"/>
                <a:cs typeface="Courier New"/>
              </a:rPr>
              <a:t>/</a:t>
            </a:r>
            <a:r>
              <a:rPr lang="en-US" sz="1200" b="1" dirty="0" err="1">
                <a:latin typeface="Courier New"/>
                <a:cs typeface="Courier New"/>
              </a:rPr>
              <a:t>ic_launcher</a:t>
            </a:r>
            <a:r>
              <a:rPr lang="en-US" sz="1200" b="1" dirty="0">
                <a:latin typeface="Courier New"/>
                <a:cs typeface="Courier New"/>
              </a:rPr>
              <a:t>"</a:t>
            </a:r>
            <a:br>
              <a:rPr lang="en-US" sz="1200" b="1" dirty="0">
                <a:latin typeface="Courier New"/>
                <a:cs typeface="Courier New"/>
              </a:rPr>
            </a:br>
            <a:r>
              <a:rPr lang="en-US" sz="1200" b="1" dirty="0">
                <a:latin typeface="Courier New"/>
                <a:cs typeface="Courier New"/>
              </a:rPr>
              <a:t>        </a:t>
            </a:r>
            <a:r>
              <a:rPr lang="en-US" sz="1200" b="1" dirty="0" err="1">
                <a:latin typeface="Courier New"/>
                <a:cs typeface="Courier New"/>
              </a:rPr>
              <a:t>android:orderInCategory</a:t>
            </a:r>
            <a:r>
              <a:rPr lang="en-US" sz="1200" b="1" dirty="0">
                <a:latin typeface="Courier New"/>
                <a:cs typeface="Courier New"/>
              </a:rPr>
              <a:t>="101" </a:t>
            </a:r>
            <a:r>
              <a:rPr lang="en-US" sz="1200" b="1" dirty="0" err="1">
                <a:latin typeface="Courier New"/>
                <a:cs typeface="Courier New"/>
              </a:rPr>
              <a:t>app:showAsAction</a:t>
            </a:r>
            <a:r>
              <a:rPr lang="en-US" sz="1200" b="1" dirty="0">
                <a:latin typeface="Courier New"/>
                <a:cs typeface="Courier New"/>
              </a:rPr>
              <a:t>="always" </a:t>
            </a:r>
            <a:r>
              <a:rPr lang="en-US" sz="1200" dirty="0">
                <a:latin typeface="Courier New"/>
                <a:cs typeface="Courier New"/>
              </a:rPr>
              <a:t>/&gt;</a:t>
            </a:r>
            <a:br>
              <a:rPr lang="en-US" sz="1200" dirty="0">
                <a:latin typeface="Courier New"/>
                <a:cs typeface="Courier New"/>
              </a:rPr>
            </a:br>
            <a:r>
              <a:rPr lang="en-US" sz="1200" dirty="0">
                <a:latin typeface="Courier New"/>
                <a:cs typeface="Courier New"/>
              </a:rPr>
              <a:t>    &lt;</a:t>
            </a:r>
            <a:r>
              <a:rPr lang="en-US" sz="1200" b="1" dirty="0">
                <a:latin typeface="Courier New"/>
                <a:cs typeface="Courier New"/>
              </a:rPr>
              <a:t>item </a:t>
            </a:r>
            <a:r>
              <a:rPr lang="en-US" sz="1200" b="1" dirty="0" err="1">
                <a:latin typeface="Courier New"/>
                <a:cs typeface="Courier New"/>
              </a:rPr>
              <a:t>android:id</a:t>
            </a:r>
            <a:r>
              <a:rPr lang="en-US" sz="1200" b="1" dirty="0">
                <a:latin typeface="Courier New"/>
                <a:cs typeface="Courier New"/>
              </a:rPr>
              <a:t>="@+id/</a:t>
            </a:r>
            <a:r>
              <a:rPr lang="en-US" sz="1200" b="1" dirty="0" err="1">
                <a:latin typeface="Courier New"/>
                <a:cs typeface="Courier New"/>
              </a:rPr>
              <a:t>action_two</a:t>
            </a:r>
            <a:r>
              <a:rPr lang="en-US" sz="1200" b="1" dirty="0">
                <a:latin typeface="Courier New"/>
                <a:cs typeface="Courier New"/>
              </a:rPr>
              <a:t>" </a:t>
            </a:r>
            <a:r>
              <a:rPr lang="en-US" sz="1200" b="1" dirty="0" err="1">
                <a:latin typeface="Courier New"/>
                <a:cs typeface="Courier New"/>
              </a:rPr>
              <a:t>android:title</a:t>
            </a:r>
            <a:r>
              <a:rPr lang="en-US" sz="1200" b="1" dirty="0">
                <a:latin typeface="Courier New"/>
                <a:cs typeface="Courier New"/>
              </a:rPr>
              <a:t>="Two"</a:t>
            </a:r>
            <a:br>
              <a:rPr lang="en-US" sz="1200" b="1" dirty="0">
                <a:latin typeface="Courier New"/>
                <a:cs typeface="Courier New"/>
              </a:rPr>
            </a:br>
            <a:r>
              <a:rPr lang="en-US" sz="1200" b="1" dirty="0">
                <a:latin typeface="Courier New"/>
                <a:cs typeface="Courier New"/>
              </a:rPr>
              <a:t>        </a:t>
            </a:r>
            <a:r>
              <a:rPr lang="en-US" sz="1200" b="1" dirty="0" err="1">
                <a:latin typeface="Courier New"/>
                <a:cs typeface="Courier New"/>
              </a:rPr>
              <a:t>android:icon</a:t>
            </a:r>
            <a:r>
              <a:rPr lang="en-US" sz="1200" b="1" dirty="0">
                <a:latin typeface="Courier New"/>
                <a:cs typeface="Courier New"/>
              </a:rPr>
              <a:t>="@</a:t>
            </a:r>
            <a:r>
              <a:rPr lang="en-US" sz="1200" b="1" dirty="0" err="1">
                <a:latin typeface="Courier New"/>
                <a:cs typeface="Courier New"/>
              </a:rPr>
              <a:t>drawable</a:t>
            </a:r>
            <a:r>
              <a:rPr lang="en-US" sz="1200" b="1" dirty="0">
                <a:latin typeface="Courier New"/>
                <a:cs typeface="Courier New"/>
              </a:rPr>
              <a:t>/</a:t>
            </a:r>
            <a:r>
              <a:rPr lang="en-US" sz="1200" b="1" dirty="0" err="1">
                <a:latin typeface="Courier New"/>
                <a:cs typeface="Courier New"/>
              </a:rPr>
              <a:t>ic_launcher</a:t>
            </a:r>
            <a:r>
              <a:rPr lang="en-US" sz="1200" b="1" dirty="0">
                <a:latin typeface="Courier New"/>
                <a:cs typeface="Courier New"/>
              </a:rPr>
              <a:t>"</a:t>
            </a:r>
            <a:br>
              <a:rPr lang="en-US" sz="1200" b="1" dirty="0">
                <a:latin typeface="Courier New"/>
                <a:cs typeface="Courier New"/>
              </a:rPr>
            </a:br>
            <a:r>
              <a:rPr lang="en-US" sz="1200" b="1" dirty="0">
                <a:latin typeface="Courier New"/>
                <a:cs typeface="Courier New"/>
              </a:rPr>
              <a:t>        </a:t>
            </a:r>
            <a:r>
              <a:rPr lang="en-US" sz="1200" b="1" dirty="0" err="1">
                <a:latin typeface="Courier New"/>
                <a:cs typeface="Courier New"/>
              </a:rPr>
              <a:t>android:orderInCategory</a:t>
            </a:r>
            <a:r>
              <a:rPr lang="en-US" sz="1200" b="1" dirty="0">
                <a:latin typeface="Courier New"/>
                <a:cs typeface="Courier New"/>
              </a:rPr>
              <a:t>="102" </a:t>
            </a:r>
            <a:r>
              <a:rPr lang="en-US" sz="1200" b="1" dirty="0" err="1">
                <a:latin typeface="Courier New"/>
                <a:cs typeface="Courier New"/>
              </a:rPr>
              <a:t>app:showAsAction</a:t>
            </a:r>
            <a:r>
              <a:rPr lang="en-US" sz="1200" b="1" dirty="0">
                <a:latin typeface="Courier New"/>
                <a:cs typeface="Courier New"/>
              </a:rPr>
              <a:t>="always" </a:t>
            </a:r>
            <a:r>
              <a:rPr lang="en-US" sz="1200" dirty="0">
                <a:latin typeface="Courier New"/>
                <a:cs typeface="Courier New"/>
              </a:rPr>
              <a:t>/&gt;</a:t>
            </a:r>
            <a:br>
              <a:rPr lang="en-US" sz="1200" dirty="0">
                <a:latin typeface="Courier New"/>
                <a:cs typeface="Courier New"/>
              </a:rPr>
            </a:br>
            <a:r>
              <a:rPr lang="en-US" sz="1200" dirty="0">
                <a:latin typeface="Courier New"/>
                <a:cs typeface="Courier New"/>
              </a:rPr>
              <a:t>    &lt;</a:t>
            </a:r>
            <a:r>
              <a:rPr lang="en-US" sz="1200" b="1" dirty="0">
                <a:latin typeface="Courier New"/>
                <a:cs typeface="Courier New"/>
              </a:rPr>
              <a:t>item </a:t>
            </a:r>
            <a:r>
              <a:rPr lang="en-US" sz="1200" b="1" dirty="0" err="1">
                <a:latin typeface="Courier New"/>
                <a:cs typeface="Courier New"/>
              </a:rPr>
              <a:t>android:id</a:t>
            </a:r>
            <a:r>
              <a:rPr lang="en-US" sz="1200" b="1" dirty="0">
                <a:latin typeface="Courier New"/>
                <a:cs typeface="Courier New"/>
              </a:rPr>
              <a:t>="@+id/</a:t>
            </a:r>
            <a:r>
              <a:rPr lang="en-US" sz="1200" b="1" dirty="0" err="1">
                <a:latin typeface="Courier New"/>
                <a:cs typeface="Courier New"/>
              </a:rPr>
              <a:t>action_three</a:t>
            </a:r>
            <a:r>
              <a:rPr lang="en-US" sz="1200" b="1" dirty="0">
                <a:latin typeface="Courier New"/>
                <a:cs typeface="Courier New"/>
              </a:rPr>
              <a:t>" </a:t>
            </a:r>
            <a:r>
              <a:rPr lang="en-US" sz="1200" b="1" dirty="0" err="1">
                <a:latin typeface="Courier New"/>
                <a:cs typeface="Courier New"/>
              </a:rPr>
              <a:t>android:title</a:t>
            </a:r>
            <a:r>
              <a:rPr lang="en-US" sz="1200" b="1" dirty="0">
                <a:latin typeface="Courier New"/>
                <a:cs typeface="Courier New"/>
              </a:rPr>
              <a:t>="Three"</a:t>
            </a:r>
            <a:br>
              <a:rPr lang="en-US" sz="1200" b="1" dirty="0">
                <a:latin typeface="Courier New"/>
                <a:cs typeface="Courier New"/>
              </a:rPr>
            </a:br>
            <a:r>
              <a:rPr lang="en-US" sz="1200" b="1" dirty="0">
                <a:latin typeface="Courier New"/>
                <a:cs typeface="Courier New"/>
              </a:rPr>
              <a:t>        </a:t>
            </a:r>
            <a:r>
              <a:rPr lang="en-US" sz="1200" b="1" dirty="0" err="1">
                <a:latin typeface="Courier New"/>
                <a:cs typeface="Courier New"/>
              </a:rPr>
              <a:t>android:icon</a:t>
            </a:r>
            <a:r>
              <a:rPr lang="en-US" sz="1200" b="1" dirty="0">
                <a:latin typeface="Courier New"/>
                <a:cs typeface="Courier New"/>
              </a:rPr>
              <a:t>="@</a:t>
            </a:r>
            <a:r>
              <a:rPr lang="en-US" sz="1200" b="1" dirty="0" err="1">
                <a:latin typeface="Courier New"/>
                <a:cs typeface="Courier New"/>
              </a:rPr>
              <a:t>drawable</a:t>
            </a:r>
            <a:r>
              <a:rPr lang="en-US" sz="1200" b="1" dirty="0">
                <a:latin typeface="Courier New"/>
                <a:cs typeface="Courier New"/>
              </a:rPr>
              <a:t>/</a:t>
            </a:r>
            <a:r>
              <a:rPr lang="en-US" sz="1200" b="1" dirty="0" err="1">
                <a:latin typeface="Courier New"/>
                <a:cs typeface="Courier New"/>
              </a:rPr>
              <a:t>ic_launcher</a:t>
            </a:r>
            <a:r>
              <a:rPr lang="en-US" sz="1200" b="1" dirty="0">
                <a:latin typeface="Courier New"/>
                <a:cs typeface="Courier New"/>
              </a:rPr>
              <a:t>"</a:t>
            </a:r>
            <a:br>
              <a:rPr lang="en-US" sz="1200" b="1" dirty="0">
                <a:latin typeface="Courier New"/>
                <a:cs typeface="Courier New"/>
              </a:rPr>
            </a:br>
            <a:r>
              <a:rPr lang="en-US" sz="1200" b="1" dirty="0">
                <a:latin typeface="Courier New"/>
                <a:cs typeface="Courier New"/>
              </a:rPr>
              <a:t>        </a:t>
            </a:r>
            <a:r>
              <a:rPr lang="en-US" sz="1200" b="1" dirty="0" err="1">
                <a:latin typeface="Courier New"/>
                <a:cs typeface="Courier New"/>
              </a:rPr>
              <a:t>android:orderInCategory</a:t>
            </a:r>
            <a:r>
              <a:rPr lang="en-US" sz="1200" b="1" dirty="0">
                <a:latin typeface="Courier New"/>
                <a:cs typeface="Courier New"/>
              </a:rPr>
              <a:t>="103" </a:t>
            </a:r>
            <a:r>
              <a:rPr lang="en-US" sz="1200" b="1" dirty="0" err="1">
                <a:latin typeface="Courier New"/>
                <a:cs typeface="Courier New"/>
              </a:rPr>
              <a:t>app:showAsAction</a:t>
            </a:r>
            <a:r>
              <a:rPr lang="en-US" sz="1200" b="1" dirty="0">
                <a:latin typeface="Courier New"/>
                <a:cs typeface="Courier New"/>
              </a:rPr>
              <a:t>="always" </a:t>
            </a:r>
            <a:r>
              <a:rPr lang="en-US" sz="1200" dirty="0">
                <a:latin typeface="Courier New"/>
                <a:cs typeface="Courier New"/>
              </a:rPr>
              <a:t>/&gt;</a:t>
            </a:r>
            <a:br>
              <a:rPr lang="en-US" sz="1200" dirty="0">
                <a:latin typeface="Courier New"/>
                <a:cs typeface="Courier New"/>
              </a:rPr>
            </a:br>
            <a:r>
              <a:rPr lang="en-US" sz="1200" dirty="0">
                <a:latin typeface="Courier New"/>
                <a:cs typeface="Courier New"/>
              </a:rPr>
              <a:t>    &lt;</a:t>
            </a:r>
            <a:r>
              <a:rPr lang="en-US" sz="1200" b="1" dirty="0">
                <a:latin typeface="Courier New"/>
                <a:cs typeface="Courier New"/>
              </a:rPr>
              <a:t>item </a:t>
            </a:r>
            <a:r>
              <a:rPr lang="en-US" sz="1200" b="1" dirty="0" err="1">
                <a:latin typeface="Courier New"/>
                <a:cs typeface="Courier New"/>
              </a:rPr>
              <a:t>android:id</a:t>
            </a:r>
            <a:r>
              <a:rPr lang="en-US" sz="1200" b="1" dirty="0">
                <a:latin typeface="Courier New"/>
                <a:cs typeface="Courier New"/>
              </a:rPr>
              <a:t>="@+id/</a:t>
            </a:r>
            <a:r>
              <a:rPr lang="en-US" sz="1200" b="1" dirty="0" err="1">
                <a:latin typeface="Courier New"/>
                <a:cs typeface="Courier New"/>
              </a:rPr>
              <a:t>action_four</a:t>
            </a:r>
            <a:r>
              <a:rPr lang="en-US" sz="1200" b="1" dirty="0">
                <a:latin typeface="Courier New"/>
                <a:cs typeface="Courier New"/>
              </a:rPr>
              <a:t>" </a:t>
            </a:r>
            <a:r>
              <a:rPr lang="en-US" sz="1200" b="1" dirty="0" err="1">
                <a:latin typeface="Courier New"/>
                <a:cs typeface="Courier New"/>
              </a:rPr>
              <a:t>android:title</a:t>
            </a:r>
            <a:r>
              <a:rPr lang="en-US" sz="1200" b="1" dirty="0">
                <a:latin typeface="Courier New"/>
                <a:cs typeface="Courier New"/>
              </a:rPr>
              <a:t>="Four"</a:t>
            </a:r>
            <a:br>
              <a:rPr lang="en-US" sz="1200" b="1" dirty="0">
                <a:latin typeface="Courier New"/>
                <a:cs typeface="Courier New"/>
              </a:rPr>
            </a:br>
            <a:r>
              <a:rPr lang="en-US" sz="1200" b="1" dirty="0">
                <a:latin typeface="Courier New"/>
                <a:cs typeface="Courier New"/>
              </a:rPr>
              <a:t>        </a:t>
            </a:r>
            <a:r>
              <a:rPr lang="en-US" sz="1200" b="1" dirty="0" err="1">
                <a:latin typeface="Courier New"/>
                <a:cs typeface="Courier New"/>
              </a:rPr>
              <a:t>android:icon</a:t>
            </a:r>
            <a:r>
              <a:rPr lang="en-US" sz="1200" b="1" dirty="0">
                <a:latin typeface="Courier New"/>
                <a:cs typeface="Courier New"/>
              </a:rPr>
              <a:t>="@</a:t>
            </a:r>
            <a:r>
              <a:rPr lang="en-US" sz="1200" b="1" dirty="0" err="1">
                <a:latin typeface="Courier New"/>
                <a:cs typeface="Courier New"/>
              </a:rPr>
              <a:t>drawable</a:t>
            </a:r>
            <a:r>
              <a:rPr lang="en-US" sz="1200" b="1" dirty="0">
                <a:latin typeface="Courier New"/>
                <a:cs typeface="Courier New"/>
              </a:rPr>
              <a:t>/</a:t>
            </a:r>
            <a:r>
              <a:rPr lang="en-US" sz="1200" b="1" dirty="0" err="1">
                <a:latin typeface="Courier New"/>
                <a:cs typeface="Courier New"/>
              </a:rPr>
              <a:t>ic_launcher</a:t>
            </a:r>
            <a:r>
              <a:rPr lang="en-US" sz="1200" b="1" dirty="0">
                <a:latin typeface="Courier New"/>
                <a:cs typeface="Courier New"/>
              </a:rPr>
              <a:t>"</a:t>
            </a:r>
            <a:br>
              <a:rPr lang="en-US" sz="1200" b="1" dirty="0">
                <a:latin typeface="Courier New"/>
                <a:cs typeface="Courier New"/>
              </a:rPr>
            </a:br>
            <a:r>
              <a:rPr lang="en-US" sz="1200" b="1" dirty="0">
                <a:latin typeface="Courier New"/>
                <a:cs typeface="Courier New"/>
              </a:rPr>
              <a:t>        </a:t>
            </a:r>
            <a:r>
              <a:rPr lang="en-US" sz="1200" b="1" dirty="0" err="1">
                <a:latin typeface="Courier New"/>
                <a:cs typeface="Courier New"/>
              </a:rPr>
              <a:t>android:orderInCategory</a:t>
            </a:r>
            <a:r>
              <a:rPr lang="en-US" sz="1200" b="1" dirty="0">
                <a:latin typeface="Courier New"/>
                <a:cs typeface="Courier New"/>
              </a:rPr>
              <a:t>="104" </a:t>
            </a:r>
            <a:r>
              <a:rPr lang="en-US" sz="1200" b="1" dirty="0" err="1">
                <a:latin typeface="Courier New"/>
                <a:cs typeface="Courier New"/>
              </a:rPr>
              <a:t>app:showAsAction</a:t>
            </a:r>
            <a:r>
              <a:rPr lang="en-US" sz="1200" b="1" dirty="0">
                <a:latin typeface="Courier New"/>
                <a:cs typeface="Courier New"/>
              </a:rPr>
              <a:t>="always" </a:t>
            </a:r>
            <a:r>
              <a:rPr lang="en-US" sz="1200" dirty="0">
                <a:latin typeface="Courier New"/>
                <a:cs typeface="Courier New"/>
              </a:rPr>
              <a:t>/&gt;</a:t>
            </a:r>
            <a:br>
              <a:rPr lang="en-US" sz="1200" dirty="0">
                <a:latin typeface="Courier New"/>
                <a:cs typeface="Courier New"/>
              </a:rPr>
            </a:br>
            <a:r>
              <a:rPr lang="en-US" sz="1200" dirty="0">
                <a:latin typeface="Courier New"/>
                <a:cs typeface="Courier New"/>
              </a:rPr>
              <a:t>&lt;/</a:t>
            </a:r>
            <a:r>
              <a:rPr lang="en-US" sz="1200" b="1" dirty="0">
                <a:latin typeface="Courier New"/>
                <a:cs typeface="Courier New"/>
              </a:rPr>
              <a:t>menu</a:t>
            </a:r>
            <a:r>
              <a:rPr lang="en-US" sz="1200" dirty="0">
                <a:latin typeface="Courier New"/>
                <a:cs typeface="Courier New"/>
              </a:rPr>
              <a:t>&gt;</a:t>
            </a:r>
            <a:endParaRPr lang="en-US" sz="1200" b="1" dirty="0">
              <a:latin typeface="Courier New"/>
              <a:cs typeface="Courier New"/>
            </a:endParaRPr>
          </a:p>
          <a:p>
            <a:pPr marL="0" indent="0">
              <a:buNone/>
            </a:pPr>
            <a:endParaRPr lang="en-US" sz="1200" dirty="0" smtClean="0">
              <a:solidFill>
                <a:schemeClr val="tx1"/>
              </a:solidFill>
            </a:endParaRPr>
          </a:p>
        </p:txBody>
      </p:sp>
    </p:spTree>
    <p:extLst>
      <p:ext uri="{BB962C8B-B14F-4D97-AF65-F5344CB8AC3E}">
        <p14:creationId xmlns:p14="http://schemas.microsoft.com/office/powerpoint/2010/main" val="18941324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Activity functions</a:t>
            </a:r>
            <a:endParaRPr lang="en-US" dirty="0"/>
          </a:p>
        </p:txBody>
      </p:sp>
      <p:sp>
        <p:nvSpPr>
          <p:cNvPr id="3" name="Content Placeholder 2"/>
          <p:cNvSpPr>
            <a:spLocks noGrp="1"/>
          </p:cNvSpPr>
          <p:nvPr>
            <p:ph idx="1"/>
          </p:nvPr>
        </p:nvSpPr>
        <p:spPr>
          <a:xfrm>
            <a:off x="314962" y="771550"/>
            <a:ext cx="8352928" cy="3510390"/>
          </a:xfrm>
        </p:spPr>
        <p:txBody>
          <a:bodyPr/>
          <a:lstStyle/>
          <a:p>
            <a:r>
              <a:rPr lang="en-US" sz="2400" dirty="0" smtClean="0">
                <a:solidFill>
                  <a:schemeClr val="tx1"/>
                </a:solidFill>
              </a:rPr>
              <a:t>The Activity class has 2 functions you should override:</a:t>
            </a:r>
          </a:p>
          <a:p>
            <a:pPr lvl="1"/>
            <a:r>
              <a:rPr lang="en-US" sz="2000" dirty="0" err="1" smtClean="0">
                <a:solidFill>
                  <a:schemeClr val="tx1"/>
                </a:solidFill>
              </a:rPr>
              <a:t>onCreateOptionsMenu</a:t>
            </a:r>
            <a:r>
              <a:rPr lang="en-US" sz="2000" dirty="0" smtClean="0">
                <a:solidFill>
                  <a:schemeClr val="tx1"/>
                </a:solidFill>
              </a:rPr>
              <a:t>(Menu m)</a:t>
            </a:r>
          </a:p>
          <a:p>
            <a:pPr lvl="1"/>
            <a:r>
              <a:rPr lang="en-US" sz="2000" dirty="0" err="1" smtClean="0">
                <a:solidFill>
                  <a:schemeClr val="tx1"/>
                </a:solidFill>
              </a:rPr>
              <a:t>onMenuItemSelected</a:t>
            </a:r>
            <a:r>
              <a:rPr lang="en-US" sz="2000" dirty="0" smtClean="0">
                <a:solidFill>
                  <a:schemeClr val="tx1"/>
                </a:solidFill>
              </a:rPr>
              <a:t>(</a:t>
            </a:r>
            <a:r>
              <a:rPr lang="en-US" sz="2000" dirty="0" err="1" smtClean="0">
                <a:solidFill>
                  <a:schemeClr val="tx1"/>
                </a:solidFill>
              </a:rPr>
              <a:t>MenuItem</a:t>
            </a:r>
            <a:r>
              <a:rPr lang="en-US" sz="2000" dirty="0" smtClean="0">
                <a:solidFill>
                  <a:schemeClr val="tx1"/>
                </a:solidFill>
              </a:rPr>
              <a:t> mi)</a:t>
            </a:r>
          </a:p>
          <a:p>
            <a:r>
              <a:rPr lang="en-US" sz="2400" dirty="0" err="1" smtClean="0">
                <a:solidFill>
                  <a:schemeClr val="tx1"/>
                </a:solidFill>
              </a:rPr>
              <a:t>onCreateOptionsMenu</a:t>
            </a:r>
            <a:r>
              <a:rPr lang="en-US" sz="2400" dirty="0" smtClean="0">
                <a:solidFill>
                  <a:schemeClr val="tx1"/>
                </a:solidFill>
              </a:rPr>
              <a:t>(Menu M)  //This inflates the menu from your XML layout:</a:t>
            </a:r>
          </a:p>
          <a:p>
            <a:pPr marL="82550" indent="0">
              <a:buNone/>
            </a:pPr>
            <a:r>
              <a:rPr lang="en-US" sz="1200" dirty="0" smtClean="0">
                <a:latin typeface="Courier New"/>
                <a:cs typeface="Courier New"/>
              </a:rPr>
              <a:t>	</a:t>
            </a:r>
            <a:r>
              <a:rPr lang="en-US" sz="1200" dirty="0">
                <a:latin typeface="Courier New"/>
                <a:cs typeface="Courier New"/>
              </a:rPr>
              <a:t>@Override</a:t>
            </a:r>
          </a:p>
          <a:p>
            <a:pPr marL="82550" indent="0">
              <a:buNone/>
            </a:pPr>
            <a:r>
              <a:rPr lang="en-US" sz="1200" dirty="0">
                <a:latin typeface="Courier New"/>
                <a:cs typeface="Courier New"/>
              </a:rPr>
              <a:t>	public </a:t>
            </a:r>
            <a:r>
              <a:rPr lang="en-US" sz="1200" dirty="0" err="1">
                <a:latin typeface="Courier New"/>
                <a:cs typeface="Courier New"/>
              </a:rPr>
              <a:t>boolean</a:t>
            </a:r>
            <a:r>
              <a:rPr lang="en-US" sz="1200" dirty="0">
                <a:latin typeface="Courier New"/>
                <a:cs typeface="Courier New"/>
              </a:rPr>
              <a:t> </a:t>
            </a:r>
            <a:r>
              <a:rPr lang="en-US" sz="1200" dirty="0" err="1">
                <a:latin typeface="Courier New"/>
                <a:cs typeface="Courier New"/>
              </a:rPr>
              <a:t>onCreateOptionsMenu</a:t>
            </a:r>
            <a:r>
              <a:rPr lang="en-US" sz="1200" dirty="0">
                <a:latin typeface="Courier New"/>
                <a:cs typeface="Courier New"/>
              </a:rPr>
              <a:t>(Menu menu) {</a:t>
            </a:r>
          </a:p>
          <a:p>
            <a:pPr marL="82550" indent="0">
              <a:buNone/>
            </a:pPr>
            <a:r>
              <a:rPr lang="en-US" sz="1200" dirty="0">
                <a:latin typeface="Courier New"/>
                <a:cs typeface="Courier New"/>
              </a:rPr>
              <a:t>	    // Inflate the menu items for use in the action bar</a:t>
            </a:r>
          </a:p>
          <a:p>
            <a:pPr marL="82550" indent="0">
              <a:buNone/>
            </a:pPr>
            <a:r>
              <a:rPr lang="en-US" sz="1200" dirty="0">
                <a:latin typeface="Courier New"/>
                <a:cs typeface="Courier New"/>
              </a:rPr>
              <a:t>	    </a:t>
            </a:r>
            <a:r>
              <a:rPr lang="en-US" sz="1200" dirty="0" err="1">
                <a:latin typeface="Courier New"/>
                <a:cs typeface="Courier New"/>
              </a:rPr>
              <a:t>MenuInflater</a:t>
            </a:r>
            <a:r>
              <a:rPr lang="en-US" sz="1200" dirty="0">
                <a:latin typeface="Courier New"/>
                <a:cs typeface="Courier New"/>
              </a:rPr>
              <a:t> </a:t>
            </a:r>
            <a:r>
              <a:rPr lang="en-US" sz="1200" dirty="0" err="1">
                <a:latin typeface="Courier New"/>
                <a:cs typeface="Courier New"/>
              </a:rPr>
              <a:t>inflater</a:t>
            </a:r>
            <a:r>
              <a:rPr lang="en-US" sz="1200" dirty="0">
                <a:latin typeface="Courier New"/>
                <a:cs typeface="Courier New"/>
              </a:rPr>
              <a:t> = </a:t>
            </a:r>
            <a:r>
              <a:rPr lang="en-US" sz="1200" dirty="0" err="1">
                <a:latin typeface="Courier New"/>
                <a:cs typeface="Courier New"/>
              </a:rPr>
              <a:t>getMenuInflater</a:t>
            </a:r>
            <a:r>
              <a:rPr lang="en-US" sz="1200" dirty="0">
                <a:latin typeface="Courier New"/>
                <a:cs typeface="Courier New"/>
              </a:rPr>
              <a:t>();</a:t>
            </a:r>
          </a:p>
          <a:p>
            <a:pPr marL="82550" indent="0">
              <a:buNone/>
            </a:pPr>
            <a:r>
              <a:rPr lang="en-US" sz="1200" dirty="0">
                <a:latin typeface="Courier New"/>
                <a:cs typeface="Courier New"/>
              </a:rPr>
              <a:t>	    </a:t>
            </a:r>
            <a:r>
              <a:rPr lang="en-US" sz="1200" dirty="0" err="1">
                <a:latin typeface="Courier New"/>
                <a:cs typeface="Courier New"/>
              </a:rPr>
              <a:t>inflater.inflate</a:t>
            </a:r>
            <a:r>
              <a:rPr lang="en-US" sz="1200" dirty="0">
                <a:latin typeface="Courier New"/>
                <a:cs typeface="Courier New"/>
              </a:rPr>
              <a:t>(</a:t>
            </a:r>
            <a:r>
              <a:rPr lang="en-US" sz="1200" dirty="0" err="1">
                <a:latin typeface="Courier New"/>
                <a:cs typeface="Courier New"/>
              </a:rPr>
              <a:t>R.menu.main_activity_actions</a:t>
            </a:r>
            <a:r>
              <a:rPr lang="en-US" sz="1200" dirty="0">
                <a:latin typeface="Courier New"/>
                <a:cs typeface="Courier New"/>
              </a:rPr>
              <a:t>, menu);</a:t>
            </a:r>
          </a:p>
          <a:p>
            <a:pPr marL="82550" indent="0">
              <a:buNone/>
            </a:pPr>
            <a:r>
              <a:rPr lang="en-US" sz="1200" dirty="0">
                <a:latin typeface="Courier New"/>
                <a:cs typeface="Courier New"/>
              </a:rPr>
              <a:t>	    return true;</a:t>
            </a:r>
          </a:p>
          <a:p>
            <a:pPr marL="82550" indent="0">
              <a:buNone/>
            </a:pPr>
            <a:r>
              <a:rPr lang="en-US" sz="1200" dirty="0">
                <a:latin typeface="Courier New"/>
                <a:cs typeface="Courier New"/>
              </a:rPr>
              <a:t>	}</a:t>
            </a:r>
          </a:p>
        </p:txBody>
      </p:sp>
    </p:spTree>
    <p:extLst>
      <p:ext uri="{BB962C8B-B14F-4D97-AF65-F5344CB8AC3E}">
        <p14:creationId xmlns:p14="http://schemas.microsoft.com/office/powerpoint/2010/main" val="20474292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Activity functions</a:t>
            </a:r>
            <a:endParaRPr lang="en-US" dirty="0"/>
          </a:p>
        </p:txBody>
      </p:sp>
      <p:sp>
        <p:nvSpPr>
          <p:cNvPr id="3" name="Content Placeholder 2"/>
          <p:cNvSpPr>
            <a:spLocks noGrp="1"/>
          </p:cNvSpPr>
          <p:nvPr>
            <p:ph idx="1"/>
          </p:nvPr>
        </p:nvSpPr>
        <p:spPr>
          <a:xfrm>
            <a:off x="314962" y="771550"/>
            <a:ext cx="8352928" cy="3510390"/>
          </a:xfrm>
        </p:spPr>
        <p:txBody>
          <a:bodyPr/>
          <a:lstStyle/>
          <a:p>
            <a:r>
              <a:rPr lang="en-US" sz="2400" dirty="0" err="1" smtClean="0">
                <a:solidFill>
                  <a:schemeClr val="tx1"/>
                </a:solidFill>
              </a:rPr>
              <a:t>onMenuItemSelected</a:t>
            </a:r>
            <a:r>
              <a:rPr lang="en-US" sz="2400" dirty="0" smtClean="0">
                <a:solidFill>
                  <a:schemeClr val="tx1"/>
                </a:solidFill>
              </a:rPr>
              <a:t>(</a:t>
            </a:r>
            <a:r>
              <a:rPr lang="en-US" sz="2400" dirty="0" err="1" smtClean="0">
                <a:solidFill>
                  <a:schemeClr val="tx1"/>
                </a:solidFill>
              </a:rPr>
              <a:t>MenuItem</a:t>
            </a:r>
            <a:r>
              <a:rPr lang="en-US" sz="2400" dirty="0" smtClean="0">
                <a:solidFill>
                  <a:schemeClr val="tx1"/>
                </a:solidFill>
              </a:rPr>
              <a:t> mi)  - This function responds to an Item being selected:</a:t>
            </a:r>
          </a:p>
          <a:p>
            <a:pPr marL="0" indent="0">
              <a:buNone/>
            </a:pPr>
            <a:r>
              <a:rPr lang="en-US" sz="1200" dirty="0" smtClean="0">
                <a:latin typeface="Courier New"/>
                <a:cs typeface="Courier New"/>
              </a:rPr>
              <a:t>	</a:t>
            </a:r>
            <a:r>
              <a:rPr lang="en-US" sz="1200" dirty="0" smtClean="0"/>
              <a:t>@Override</a:t>
            </a:r>
          </a:p>
          <a:p>
            <a:pPr marL="82550" indent="0">
              <a:buNone/>
            </a:pPr>
            <a:r>
              <a:rPr lang="en-US" sz="1200" dirty="0" smtClean="0"/>
              <a:t>	public </a:t>
            </a:r>
            <a:r>
              <a:rPr lang="en-US" sz="1200" dirty="0" err="1"/>
              <a:t>boolean</a:t>
            </a:r>
            <a:r>
              <a:rPr lang="en-US" sz="1200" dirty="0"/>
              <a:t> </a:t>
            </a:r>
            <a:r>
              <a:rPr lang="en-US" sz="1200" dirty="0" err="1"/>
              <a:t>onOptionsItemSelected</a:t>
            </a:r>
            <a:r>
              <a:rPr lang="en-US" sz="1200" dirty="0"/>
              <a:t>(</a:t>
            </a:r>
            <a:r>
              <a:rPr lang="en-US" sz="1200" dirty="0" err="1"/>
              <a:t>MenuItem</a:t>
            </a:r>
            <a:r>
              <a:rPr lang="en-US" sz="1200" dirty="0"/>
              <a:t> item) </a:t>
            </a:r>
            <a:r>
              <a:rPr lang="en-US" sz="1200" dirty="0" smtClean="0"/>
              <a:t>{</a:t>
            </a:r>
            <a:endParaRPr lang="en-US" sz="1200" dirty="0"/>
          </a:p>
          <a:p>
            <a:pPr marL="82550" indent="0">
              <a:buNone/>
            </a:pPr>
            <a:r>
              <a:rPr lang="en-US" sz="1200" dirty="0"/>
              <a:t>        </a:t>
            </a:r>
            <a:r>
              <a:rPr lang="en-US" sz="1200" dirty="0" smtClean="0"/>
              <a:t>	    // </a:t>
            </a:r>
            <a:r>
              <a:rPr lang="en-US" sz="1200" dirty="0"/>
              <a:t>Handle presses on the action bar items</a:t>
            </a:r>
          </a:p>
          <a:p>
            <a:pPr marL="82550" indent="0">
              <a:buNone/>
            </a:pPr>
            <a:r>
              <a:rPr lang="en-US" sz="1200" dirty="0"/>
              <a:t>        </a:t>
            </a:r>
            <a:r>
              <a:rPr lang="en-US" sz="1200" dirty="0" smtClean="0"/>
              <a:t>	    switch </a:t>
            </a:r>
            <a:r>
              <a:rPr lang="en-US" sz="1200" dirty="0"/>
              <a:t>(</a:t>
            </a:r>
            <a:r>
              <a:rPr lang="en-US" sz="1200" dirty="0" err="1"/>
              <a:t>item.getItemId</a:t>
            </a:r>
            <a:r>
              <a:rPr lang="en-US" sz="1200" dirty="0"/>
              <a:t>()) {</a:t>
            </a:r>
          </a:p>
          <a:p>
            <a:pPr marL="82550" indent="0">
              <a:buNone/>
            </a:pPr>
            <a:r>
              <a:rPr lang="en-US" sz="1200" dirty="0"/>
              <a:t>        </a:t>
            </a:r>
            <a:r>
              <a:rPr lang="en-US" sz="1200" dirty="0" smtClean="0"/>
              <a:t>	    </a:t>
            </a:r>
            <a:r>
              <a:rPr lang="en-US" sz="1200" dirty="0"/>
              <a:t>case </a:t>
            </a:r>
            <a:r>
              <a:rPr lang="en-US" sz="1200" dirty="0" err="1" smtClean="0"/>
              <a:t>R.id.action_one</a:t>
            </a:r>
            <a:r>
              <a:rPr lang="en-US" sz="1200" dirty="0" smtClean="0"/>
              <a:t>:</a:t>
            </a:r>
            <a:endParaRPr lang="en-US" sz="1200" dirty="0"/>
          </a:p>
          <a:p>
            <a:pPr marL="82550" indent="0">
              <a:buNone/>
            </a:pPr>
            <a:r>
              <a:rPr lang="en-US" sz="1200" dirty="0"/>
              <a:t>                </a:t>
            </a:r>
            <a:r>
              <a:rPr lang="en-US" sz="1200" dirty="0" smtClean="0"/>
              <a:t>		//show a Toast</a:t>
            </a:r>
          </a:p>
          <a:p>
            <a:pPr marL="82550" indent="0">
              <a:buNone/>
            </a:pPr>
            <a:r>
              <a:rPr lang="en-US" sz="1200" dirty="0" smtClean="0"/>
              <a:t>	    break;</a:t>
            </a:r>
            <a:endParaRPr lang="en-US" sz="1200" dirty="0"/>
          </a:p>
          <a:p>
            <a:pPr marL="82550" indent="0">
              <a:buNone/>
            </a:pPr>
            <a:r>
              <a:rPr lang="en-US" sz="1200" dirty="0"/>
              <a:t>            </a:t>
            </a:r>
            <a:r>
              <a:rPr lang="en-US" sz="1200" dirty="0" smtClean="0"/>
              <a:t>	    case </a:t>
            </a:r>
            <a:r>
              <a:rPr lang="en-US" sz="1200" dirty="0" err="1" smtClean="0"/>
              <a:t>R.id.action_two</a:t>
            </a:r>
            <a:r>
              <a:rPr lang="en-US" sz="1200" dirty="0" smtClean="0"/>
              <a:t>:</a:t>
            </a:r>
            <a:endParaRPr lang="en-US" sz="1200" dirty="0"/>
          </a:p>
          <a:p>
            <a:pPr marL="82550" indent="0">
              <a:buNone/>
            </a:pPr>
            <a:r>
              <a:rPr lang="en-US" sz="1200" dirty="0" smtClean="0"/>
              <a:t>		//launch another Activity</a:t>
            </a:r>
          </a:p>
          <a:p>
            <a:pPr marL="82550" indent="0">
              <a:buNone/>
            </a:pPr>
            <a:r>
              <a:rPr lang="en-US" sz="1200" dirty="0"/>
              <a:t>	 </a:t>
            </a:r>
            <a:r>
              <a:rPr lang="en-US" sz="1200" dirty="0" smtClean="0"/>
              <a:t>   break;</a:t>
            </a:r>
          </a:p>
          <a:p>
            <a:pPr marL="82550" indent="0">
              <a:buNone/>
            </a:pPr>
            <a:r>
              <a:rPr lang="en-US" sz="1200" dirty="0" smtClean="0"/>
              <a:t>	    ...</a:t>
            </a:r>
            <a:endParaRPr lang="en-US" sz="1200" dirty="0"/>
          </a:p>
          <a:p>
            <a:pPr marL="82550" indent="0">
              <a:buNone/>
            </a:pPr>
            <a:r>
              <a:rPr lang="en-US" sz="1200" dirty="0" smtClean="0"/>
              <a:t>	    </a:t>
            </a:r>
            <a:r>
              <a:rPr lang="en-US" sz="1200" dirty="0"/>
              <a:t>}</a:t>
            </a:r>
          </a:p>
          <a:p>
            <a:pPr marL="82550" indent="0">
              <a:buNone/>
            </a:pPr>
            <a:r>
              <a:rPr lang="en-US" sz="1200" dirty="0"/>
              <a:t>    </a:t>
            </a:r>
            <a:r>
              <a:rPr lang="en-US" sz="1200" dirty="0" smtClean="0"/>
              <a:t>	}</a:t>
            </a:r>
            <a:endParaRPr lang="en-US" sz="1200" dirty="0"/>
          </a:p>
        </p:txBody>
      </p:sp>
      <p:sp>
        <p:nvSpPr>
          <p:cNvPr id="4" name="TextBox 3"/>
          <p:cNvSpPr txBox="1"/>
          <p:nvPr/>
        </p:nvSpPr>
        <p:spPr>
          <a:xfrm>
            <a:off x="5220072" y="2715766"/>
            <a:ext cx="3326552" cy="646331"/>
          </a:xfrm>
          <a:prstGeom prst="rect">
            <a:avLst/>
          </a:prstGeom>
          <a:noFill/>
        </p:spPr>
        <p:txBody>
          <a:bodyPr wrap="none" rtlCol="0">
            <a:spAutoFit/>
          </a:bodyPr>
          <a:lstStyle/>
          <a:p>
            <a:r>
              <a:rPr lang="en-US" dirty="0" smtClean="0"/>
              <a:t>Add cases for each ID of items</a:t>
            </a:r>
          </a:p>
          <a:p>
            <a:r>
              <a:rPr lang="en-US" dirty="0" smtClean="0"/>
              <a:t>from your XML menu</a:t>
            </a:r>
            <a:endParaRPr lang="en-US" dirty="0"/>
          </a:p>
        </p:txBody>
      </p:sp>
      <p:cxnSp>
        <p:nvCxnSpPr>
          <p:cNvPr id="6" name="Straight Arrow Connector 5"/>
          <p:cNvCxnSpPr/>
          <p:nvPr/>
        </p:nvCxnSpPr>
        <p:spPr>
          <a:xfrm flipH="1" flipV="1">
            <a:off x="3131840" y="2571750"/>
            <a:ext cx="2088232" cy="36004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a:stCxn id="4" idx="1"/>
          </p:cNvCxnSpPr>
          <p:nvPr/>
        </p:nvCxnSpPr>
        <p:spPr>
          <a:xfrm flipH="1">
            <a:off x="2987824" y="3038932"/>
            <a:ext cx="2232248" cy="19375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96679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ToolBar</a:t>
            </a:r>
            <a:r>
              <a:rPr lang="en-US" dirty="0" smtClean="0"/>
              <a:t> summary</a:t>
            </a:r>
            <a:endParaRPr lang="en-US" dirty="0"/>
          </a:p>
        </p:txBody>
      </p:sp>
      <p:sp>
        <p:nvSpPr>
          <p:cNvPr id="3" name="Content Placeholder 2"/>
          <p:cNvSpPr>
            <a:spLocks noGrp="1"/>
          </p:cNvSpPr>
          <p:nvPr>
            <p:ph idx="1"/>
          </p:nvPr>
        </p:nvSpPr>
        <p:spPr>
          <a:xfrm>
            <a:off x="467545" y="1091804"/>
            <a:ext cx="8208912" cy="3262144"/>
          </a:xfrm>
        </p:spPr>
        <p:txBody>
          <a:bodyPr/>
          <a:lstStyle/>
          <a:p>
            <a:r>
              <a:rPr lang="en-US" sz="2400" dirty="0" smtClean="0">
                <a:solidFill>
                  <a:schemeClr val="tx1"/>
                </a:solidFill>
              </a:rPr>
              <a:t>Add a </a:t>
            </a:r>
            <a:r>
              <a:rPr lang="en-US" sz="2400" dirty="0" err="1" smtClean="0">
                <a:solidFill>
                  <a:schemeClr val="tx1"/>
                </a:solidFill>
              </a:rPr>
              <a:t>ToolBar</a:t>
            </a:r>
            <a:r>
              <a:rPr lang="en-US" sz="2400" dirty="0" smtClean="0">
                <a:solidFill>
                  <a:schemeClr val="tx1"/>
                </a:solidFill>
              </a:rPr>
              <a:t> to your Activity Layout.</a:t>
            </a:r>
          </a:p>
          <a:p>
            <a:r>
              <a:rPr lang="en-US" sz="2400" dirty="0" smtClean="0">
                <a:solidFill>
                  <a:schemeClr val="tx1"/>
                </a:solidFill>
              </a:rPr>
              <a:t>In the Activity’s </a:t>
            </a:r>
            <a:r>
              <a:rPr lang="en-US" sz="2400" dirty="0" err="1" smtClean="0">
                <a:solidFill>
                  <a:schemeClr val="tx1"/>
                </a:solidFill>
              </a:rPr>
              <a:t>OnCreate</a:t>
            </a:r>
            <a:r>
              <a:rPr lang="en-US" sz="2400" dirty="0" smtClean="0">
                <a:solidFill>
                  <a:schemeClr val="tx1"/>
                </a:solidFill>
              </a:rPr>
              <a:t>, get the </a:t>
            </a:r>
            <a:r>
              <a:rPr lang="en-US" sz="2400" dirty="0" err="1" smtClean="0">
                <a:solidFill>
                  <a:schemeClr val="tx1"/>
                </a:solidFill>
              </a:rPr>
              <a:t>ToolBar</a:t>
            </a:r>
            <a:r>
              <a:rPr lang="en-US" sz="2400" dirty="0" smtClean="0">
                <a:solidFill>
                  <a:schemeClr val="tx1"/>
                </a:solidFill>
              </a:rPr>
              <a:t> and call </a:t>
            </a:r>
            <a:r>
              <a:rPr lang="en-US" sz="2400" dirty="0" err="1" smtClean="0">
                <a:solidFill>
                  <a:schemeClr val="tx1"/>
                </a:solidFill>
              </a:rPr>
              <a:t>setActionToolbar</a:t>
            </a:r>
            <a:r>
              <a:rPr lang="en-US" sz="2400" dirty="0" smtClean="0">
                <a:solidFill>
                  <a:schemeClr val="tx1"/>
                </a:solidFill>
              </a:rPr>
              <a:t>().</a:t>
            </a:r>
          </a:p>
          <a:p>
            <a:r>
              <a:rPr lang="en-US" sz="2400" dirty="0" smtClean="0">
                <a:solidFill>
                  <a:schemeClr val="tx1"/>
                </a:solidFill>
              </a:rPr>
              <a:t>Create a Menu resource with Items in the menu.</a:t>
            </a:r>
          </a:p>
          <a:p>
            <a:r>
              <a:rPr lang="en-US" sz="2400" dirty="0" smtClean="0">
                <a:solidFill>
                  <a:schemeClr val="tx1"/>
                </a:solidFill>
              </a:rPr>
              <a:t>In </a:t>
            </a:r>
            <a:r>
              <a:rPr lang="en-US" sz="2400" dirty="0" err="1" smtClean="0">
                <a:solidFill>
                  <a:schemeClr val="tx1"/>
                </a:solidFill>
              </a:rPr>
              <a:t>onCreateOptionsMenu</a:t>
            </a:r>
            <a:r>
              <a:rPr lang="en-US" sz="2400" dirty="0" smtClean="0">
                <a:solidFill>
                  <a:schemeClr val="tx1"/>
                </a:solidFill>
              </a:rPr>
              <a:t>(), inflate the Menu resource.</a:t>
            </a:r>
          </a:p>
          <a:p>
            <a:r>
              <a:rPr lang="en-US" sz="2400" dirty="0">
                <a:solidFill>
                  <a:schemeClr val="tx1"/>
                </a:solidFill>
              </a:rPr>
              <a:t>Handle each Item id in </a:t>
            </a:r>
            <a:r>
              <a:rPr lang="en-US" sz="2400" dirty="0" err="1">
                <a:solidFill>
                  <a:schemeClr val="tx1"/>
                </a:solidFill>
              </a:rPr>
              <a:t>onOptionsItemSelected</a:t>
            </a:r>
            <a:r>
              <a:rPr lang="en-US" sz="2400" dirty="0">
                <a:solidFill>
                  <a:schemeClr val="tx1"/>
                </a:solidFill>
              </a:rPr>
              <a:t>()</a:t>
            </a:r>
          </a:p>
          <a:p>
            <a:endParaRPr lang="en-US" sz="2400" dirty="0">
              <a:solidFill>
                <a:schemeClr val="tx1"/>
              </a:solidFill>
            </a:endParaRPr>
          </a:p>
        </p:txBody>
      </p:sp>
    </p:spTree>
    <p:extLst>
      <p:ext uri="{BB962C8B-B14F-4D97-AF65-F5344CB8AC3E}">
        <p14:creationId xmlns:p14="http://schemas.microsoft.com/office/powerpoint/2010/main" val="7994922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Dialog Boxes</a:t>
            </a:r>
            <a:endParaRPr lang="en-US" dirty="0"/>
          </a:p>
        </p:txBody>
      </p:sp>
      <p:sp>
        <p:nvSpPr>
          <p:cNvPr id="3" name="Content Placeholder 2"/>
          <p:cNvSpPr>
            <a:spLocks noGrp="1"/>
          </p:cNvSpPr>
          <p:nvPr>
            <p:ph idx="1"/>
          </p:nvPr>
        </p:nvSpPr>
        <p:spPr>
          <a:xfrm>
            <a:off x="467545" y="915566"/>
            <a:ext cx="8208912" cy="3438382"/>
          </a:xfrm>
        </p:spPr>
        <p:txBody>
          <a:bodyPr/>
          <a:lstStyle/>
          <a:p>
            <a:r>
              <a:rPr lang="en-US" sz="2400" dirty="0" smtClean="0">
                <a:solidFill>
                  <a:schemeClr val="tx1"/>
                </a:solidFill>
              </a:rPr>
              <a:t>Dialog boxes are fairly flexible for how you design them.</a:t>
            </a:r>
          </a:p>
          <a:p>
            <a:r>
              <a:rPr lang="en-US" sz="2400" dirty="0" smtClean="0">
                <a:solidFill>
                  <a:schemeClr val="tx1"/>
                </a:solidFill>
              </a:rPr>
              <a:t>They follow the builder pattern, where you create a </a:t>
            </a:r>
            <a:r>
              <a:rPr lang="en-US" sz="2400" dirty="0" err="1" smtClean="0">
                <a:solidFill>
                  <a:schemeClr val="tx1"/>
                </a:solidFill>
              </a:rPr>
              <a:t>DialogBox</a:t>
            </a:r>
            <a:r>
              <a:rPr lang="en-US" sz="2400" dirty="0" smtClean="0">
                <a:solidFill>
                  <a:schemeClr val="tx1"/>
                </a:solidFill>
              </a:rPr>
              <a:t>, and keep chaining function calls.</a:t>
            </a:r>
          </a:p>
          <a:p>
            <a:r>
              <a:rPr lang="en-US" sz="2400" dirty="0" smtClean="0">
                <a:solidFill>
                  <a:schemeClr val="tx1"/>
                </a:solidFill>
              </a:rPr>
              <a:t>The 3 important parts are:</a:t>
            </a:r>
          </a:p>
          <a:p>
            <a:pPr lvl="1"/>
            <a:r>
              <a:rPr lang="en-US" sz="2000" dirty="0" smtClean="0">
                <a:solidFill>
                  <a:schemeClr val="tx1"/>
                </a:solidFill>
              </a:rPr>
              <a:t>Text – what are you telling / asking the user?</a:t>
            </a:r>
          </a:p>
          <a:p>
            <a:pPr lvl="1"/>
            <a:r>
              <a:rPr lang="en-US" sz="2000" dirty="0" smtClean="0">
                <a:solidFill>
                  <a:schemeClr val="tx1"/>
                </a:solidFill>
              </a:rPr>
              <a:t>Positive Button – A button for accepting</a:t>
            </a:r>
          </a:p>
          <a:p>
            <a:pPr lvl="1"/>
            <a:r>
              <a:rPr lang="en-US" sz="2000" dirty="0" smtClean="0">
                <a:solidFill>
                  <a:schemeClr val="tx1"/>
                </a:solidFill>
              </a:rPr>
              <a:t>Negative Button – A button for rejecting / canceling</a:t>
            </a:r>
            <a:endParaRPr lang="en-US" sz="2000" dirty="0">
              <a:solidFill>
                <a:schemeClr val="tx1"/>
              </a:solidFill>
            </a:endParaRPr>
          </a:p>
        </p:txBody>
      </p:sp>
    </p:spTree>
    <p:extLst>
      <p:ext uri="{BB962C8B-B14F-4D97-AF65-F5344CB8AC3E}">
        <p14:creationId xmlns:p14="http://schemas.microsoft.com/office/powerpoint/2010/main" val="14108280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Dialog Boxes</a:t>
            </a:r>
            <a:endParaRPr lang="en-US" dirty="0"/>
          </a:p>
        </p:txBody>
      </p:sp>
      <p:sp>
        <p:nvSpPr>
          <p:cNvPr id="3" name="Content Placeholder 2"/>
          <p:cNvSpPr>
            <a:spLocks noGrp="1"/>
          </p:cNvSpPr>
          <p:nvPr>
            <p:ph idx="1"/>
          </p:nvPr>
        </p:nvSpPr>
        <p:spPr>
          <a:xfrm>
            <a:off x="467545" y="915566"/>
            <a:ext cx="8208912" cy="3438382"/>
          </a:xfrm>
        </p:spPr>
        <p:txBody>
          <a:bodyPr/>
          <a:lstStyle/>
          <a:p>
            <a:pPr marL="0" indent="0">
              <a:buNone/>
            </a:pPr>
            <a:r>
              <a:rPr lang="en-US" sz="2000" i="1" dirty="0"/>
              <a:t> </a:t>
            </a:r>
            <a:r>
              <a:rPr lang="en-US" sz="1600" i="1" dirty="0" err="1">
                <a:solidFill>
                  <a:schemeClr val="tx1"/>
                </a:solidFill>
              </a:rPr>
              <a:t>AlertDialog.Builder</a:t>
            </a:r>
            <a:r>
              <a:rPr lang="en-US" sz="1600" i="1" dirty="0">
                <a:solidFill>
                  <a:schemeClr val="tx1"/>
                </a:solidFill>
              </a:rPr>
              <a:t> builder = new </a:t>
            </a:r>
            <a:r>
              <a:rPr lang="en-US" sz="1600" i="1" dirty="0" err="1">
                <a:solidFill>
                  <a:schemeClr val="tx1"/>
                </a:solidFill>
              </a:rPr>
              <a:t>AlertDialog.Builder</a:t>
            </a:r>
            <a:r>
              <a:rPr lang="en-US" sz="1600" i="1" dirty="0">
                <a:solidFill>
                  <a:schemeClr val="tx1"/>
                </a:solidFill>
              </a:rPr>
              <a:t>(</a:t>
            </a:r>
            <a:r>
              <a:rPr lang="en-US" sz="1600" i="1" dirty="0" err="1">
                <a:solidFill>
                  <a:schemeClr val="tx1"/>
                </a:solidFill>
              </a:rPr>
              <a:t>getActivity</a:t>
            </a:r>
            <a:r>
              <a:rPr lang="en-US" sz="1600" i="1" dirty="0">
                <a:solidFill>
                  <a:schemeClr val="tx1"/>
                </a:solidFill>
              </a:rPr>
              <a:t>());</a:t>
            </a:r>
          </a:p>
          <a:p>
            <a:pPr marL="0" indent="0">
              <a:buNone/>
            </a:pPr>
            <a:r>
              <a:rPr lang="en-US" sz="1600" i="1" dirty="0">
                <a:solidFill>
                  <a:schemeClr val="tx1"/>
                </a:solidFill>
              </a:rPr>
              <a:t>        </a:t>
            </a:r>
            <a:r>
              <a:rPr lang="en-US" sz="1600" i="1" dirty="0" err="1">
                <a:solidFill>
                  <a:schemeClr val="tx1"/>
                </a:solidFill>
              </a:rPr>
              <a:t>builder.setMessage</a:t>
            </a:r>
            <a:r>
              <a:rPr lang="en-US" sz="1600" i="1" dirty="0">
                <a:solidFill>
                  <a:schemeClr val="tx1"/>
                </a:solidFill>
              </a:rPr>
              <a:t>(</a:t>
            </a:r>
            <a:r>
              <a:rPr lang="en-US" sz="1600" i="1" dirty="0" err="1">
                <a:solidFill>
                  <a:schemeClr val="tx1"/>
                </a:solidFill>
              </a:rPr>
              <a:t>R.string.dialog_fire_missiles</a:t>
            </a:r>
            <a:r>
              <a:rPr lang="en-US" sz="1600" i="1" dirty="0">
                <a:solidFill>
                  <a:schemeClr val="tx1"/>
                </a:solidFill>
              </a:rPr>
              <a:t>)</a:t>
            </a:r>
          </a:p>
          <a:p>
            <a:pPr marL="0" indent="0">
              <a:buNone/>
            </a:pPr>
            <a:r>
              <a:rPr lang="en-US" sz="1600" i="1" dirty="0">
                <a:solidFill>
                  <a:schemeClr val="tx1"/>
                </a:solidFill>
              </a:rPr>
              <a:t>               .</a:t>
            </a:r>
            <a:r>
              <a:rPr lang="en-US" sz="1600" i="1" dirty="0" err="1">
                <a:solidFill>
                  <a:schemeClr val="tx1"/>
                </a:solidFill>
              </a:rPr>
              <a:t>setPositiveButton</a:t>
            </a:r>
            <a:r>
              <a:rPr lang="en-US" sz="1600" i="1" dirty="0">
                <a:solidFill>
                  <a:schemeClr val="tx1"/>
                </a:solidFill>
              </a:rPr>
              <a:t>(</a:t>
            </a:r>
            <a:r>
              <a:rPr lang="en-US" sz="1600" i="1" dirty="0" err="1">
                <a:solidFill>
                  <a:schemeClr val="tx1"/>
                </a:solidFill>
              </a:rPr>
              <a:t>R.string.fire</a:t>
            </a:r>
            <a:r>
              <a:rPr lang="en-US" sz="1600" i="1" dirty="0">
                <a:solidFill>
                  <a:schemeClr val="tx1"/>
                </a:solidFill>
              </a:rPr>
              <a:t>, new </a:t>
            </a:r>
            <a:r>
              <a:rPr lang="en-US" sz="1600" i="1" dirty="0" err="1">
                <a:solidFill>
                  <a:schemeClr val="tx1"/>
                </a:solidFill>
              </a:rPr>
              <a:t>DialogInterface.OnClickListener</a:t>
            </a:r>
            <a:r>
              <a:rPr lang="en-US" sz="1600" i="1" dirty="0">
                <a:solidFill>
                  <a:schemeClr val="tx1"/>
                </a:solidFill>
              </a:rPr>
              <a:t>() {</a:t>
            </a:r>
          </a:p>
          <a:p>
            <a:pPr marL="0" indent="0">
              <a:buNone/>
            </a:pPr>
            <a:r>
              <a:rPr lang="en-US" sz="1600" i="1" dirty="0">
                <a:solidFill>
                  <a:schemeClr val="tx1"/>
                </a:solidFill>
              </a:rPr>
              <a:t>                   public void </a:t>
            </a:r>
            <a:r>
              <a:rPr lang="en-US" sz="1600" i="1" dirty="0" err="1">
                <a:solidFill>
                  <a:schemeClr val="tx1"/>
                </a:solidFill>
              </a:rPr>
              <a:t>onClick</a:t>
            </a:r>
            <a:r>
              <a:rPr lang="en-US" sz="1600" i="1" dirty="0">
                <a:solidFill>
                  <a:schemeClr val="tx1"/>
                </a:solidFill>
              </a:rPr>
              <a:t>(</a:t>
            </a:r>
            <a:r>
              <a:rPr lang="en-US" sz="1600" i="1" dirty="0" err="1">
                <a:solidFill>
                  <a:schemeClr val="tx1"/>
                </a:solidFill>
              </a:rPr>
              <a:t>DialogInterface</a:t>
            </a:r>
            <a:r>
              <a:rPr lang="en-US" sz="1600" i="1" dirty="0">
                <a:solidFill>
                  <a:schemeClr val="tx1"/>
                </a:solidFill>
              </a:rPr>
              <a:t> dialog, </a:t>
            </a:r>
            <a:r>
              <a:rPr lang="en-US" sz="1600" i="1" dirty="0" err="1">
                <a:solidFill>
                  <a:schemeClr val="tx1"/>
                </a:solidFill>
              </a:rPr>
              <a:t>int</a:t>
            </a:r>
            <a:r>
              <a:rPr lang="en-US" sz="1600" i="1" dirty="0">
                <a:solidFill>
                  <a:schemeClr val="tx1"/>
                </a:solidFill>
              </a:rPr>
              <a:t> id) {</a:t>
            </a:r>
          </a:p>
          <a:p>
            <a:pPr marL="0" indent="0">
              <a:buNone/>
            </a:pPr>
            <a:r>
              <a:rPr lang="is-IS" sz="1600" i="1" dirty="0">
                <a:solidFill>
                  <a:schemeClr val="tx1"/>
                </a:solidFill>
              </a:rPr>
              <a:t>                       </a:t>
            </a:r>
            <a:r>
              <a:rPr lang="is-IS" sz="1600" i="1" dirty="0">
                <a:solidFill>
                  <a:srgbClr val="FF0000"/>
                </a:solidFill>
              </a:rPr>
              <a:t>// </a:t>
            </a:r>
            <a:r>
              <a:rPr lang="is-IS" sz="1600" i="1" dirty="0" smtClean="0">
                <a:solidFill>
                  <a:srgbClr val="FF0000"/>
                </a:solidFill>
              </a:rPr>
              <a:t>What to do on Accept</a:t>
            </a:r>
            <a:endParaRPr lang="is-IS" sz="1600" i="1" dirty="0">
              <a:solidFill>
                <a:srgbClr val="FF0000"/>
              </a:solidFill>
            </a:endParaRPr>
          </a:p>
          <a:p>
            <a:pPr marL="0" indent="0">
              <a:buNone/>
            </a:pPr>
            <a:r>
              <a:rPr lang="is-IS" sz="1600" i="1" dirty="0">
                <a:solidFill>
                  <a:schemeClr val="tx1"/>
                </a:solidFill>
              </a:rPr>
              <a:t>                   }</a:t>
            </a:r>
          </a:p>
          <a:p>
            <a:pPr marL="0" indent="0">
              <a:buNone/>
            </a:pPr>
            <a:r>
              <a:rPr lang="is-IS" sz="1600" i="1" dirty="0">
                <a:solidFill>
                  <a:schemeClr val="tx1"/>
                </a:solidFill>
              </a:rPr>
              <a:t>               })</a:t>
            </a:r>
          </a:p>
          <a:p>
            <a:pPr marL="0" indent="0">
              <a:buNone/>
            </a:pPr>
            <a:r>
              <a:rPr lang="en-US" sz="1600" i="1" dirty="0">
                <a:solidFill>
                  <a:schemeClr val="tx1"/>
                </a:solidFill>
              </a:rPr>
              <a:t>               .</a:t>
            </a:r>
            <a:r>
              <a:rPr lang="en-US" sz="1600" i="1" dirty="0" err="1">
                <a:solidFill>
                  <a:schemeClr val="tx1"/>
                </a:solidFill>
              </a:rPr>
              <a:t>setNegativeButton</a:t>
            </a:r>
            <a:r>
              <a:rPr lang="en-US" sz="1600" i="1" dirty="0">
                <a:solidFill>
                  <a:schemeClr val="tx1"/>
                </a:solidFill>
              </a:rPr>
              <a:t>(</a:t>
            </a:r>
            <a:r>
              <a:rPr lang="en-US" sz="1600" i="1" dirty="0" err="1">
                <a:solidFill>
                  <a:schemeClr val="tx1"/>
                </a:solidFill>
              </a:rPr>
              <a:t>R.string.cancel</a:t>
            </a:r>
            <a:r>
              <a:rPr lang="en-US" sz="1600" i="1" dirty="0">
                <a:solidFill>
                  <a:schemeClr val="tx1"/>
                </a:solidFill>
              </a:rPr>
              <a:t>, new </a:t>
            </a:r>
            <a:r>
              <a:rPr lang="en-US" sz="1600" i="1" dirty="0" err="1">
                <a:solidFill>
                  <a:schemeClr val="tx1"/>
                </a:solidFill>
              </a:rPr>
              <a:t>DialogInterface.OnClickListener</a:t>
            </a:r>
            <a:r>
              <a:rPr lang="en-US" sz="1600" i="1" dirty="0">
                <a:solidFill>
                  <a:schemeClr val="tx1"/>
                </a:solidFill>
              </a:rPr>
              <a:t>() {</a:t>
            </a:r>
          </a:p>
          <a:p>
            <a:pPr marL="0" indent="0">
              <a:buNone/>
            </a:pPr>
            <a:r>
              <a:rPr lang="en-US" sz="1600" i="1" dirty="0">
                <a:solidFill>
                  <a:schemeClr val="tx1"/>
                </a:solidFill>
              </a:rPr>
              <a:t>                   public void </a:t>
            </a:r>
            <a:r>
              <a:rPr lang="en-US" sz="1600" i="1" dirty="0" err="1">
                <a:solidFill>
                  <a:schemeClr val="tx1"/>
                </a:solidFill>
              </a:rPr>
              <a:t>onClick</a:t>
            </a:r>
            <a:r>
              <a:rPr lang="en-US" sz="1600" i="1" dirty="0">
                <a:solidFill>
                  <a:schemeClr val="tx1"/>
                </a:solidFill>
              </a:rPr>
              <a:t>(</a:t>
            </a:r>
            <a:r>
              <a:rPr lang="en-US" sz="1600" i="1" dirty="0" err="1">
                <a:solidFill>
                  <a:schemeClr val="tx1"/>
                </a:solidFill>
              </a:rPr>
              <a:t>DialogInterface</a:t>
            </a:r>
            <a:r>
              <a:rPr lang="en-US" sz="1600" i="1" dirty="0">
                <a:solidFill>
                  <a:schemeClr val="tx1"/>
                </a:solidFill>
              </a:rPr>
              <a:t> dialog, </a:t>
            </a:r>
            <a:r>
              <a:rPr lang="en-US" sz="1600" i="1" dirty="0" err="1">
                <a:solidFill>
                  <a:schemeClr val="tx1"/>
                </a:solidFill>
              </a:rPr>
              <a:t>int</a:t>
            </a:r>
            <a:r>
              <a:rPr lang="en-US" sz="1600" i="1" dirty="0">
                <a:solidFill>
                  <a:schemeClr val="tx1"/>
                </a:solidFill>
              </a:rPr>
              <a:t> id) {</a:t>
            </a:r>
          </a:p>
          <a:p>
            <a:pPr marL="0" indent="0">
              <a:buNone/>
            </a:pPr>
            <a:r>
              <a:rPr lang="is-IS" sz="1600" i="1" dirty="0" smtClean="0">
                <a:solidFill>
                  <a:schemeClr val="tx1"/>
                </a:solidFill>
              </a:rPr>
              <a:t>                       </a:t>
            </a:r>
            <a:r>
              <a:rPr lang="is-IS" sz="1600" i="1" dirty="0" smtClean="0">
                <a:solidFill>
                  <a:srgbClr val="FF0000"/>
                </a:solidFill>
              </a:rPr>
              <a:t>// What to do on Cancel</a:t>
            </a:r>
          </a:p>
          <a:p>
            <a:pPr marL="0" indent="0">
              <a:buNone/>
            </a:pPr>
            <a:r>
              <a:rPr lang="is-IS" sz="1600" i="1" dirty="0" smtClean="0">
                <a:solidFill>
                  <a:schemeClr val="tx1"/>
                </a:solidFill>
              </a:rPr>
              <a:t>                   }</a:t>
            </a:r>
          </a:p>
          <a:p>
            <a:pPr marL="0" indent="0">
              <a:buNone/>
            </a:pPr>
            <a:r>
              <a:rPr lang="is-IS" sz="1600" i="1" dirty="0">
                <a:solidFill>
                  <a:schemeClr val="tx1"/>
                </a:solidFill>
              </a:rPr>
              <a:t>               });</a:t>
            </a:r>
            <a:endParaRPr lang="en-US" sz="1600" i="1" dirty="0">
              <a:solidFill>
                <a:schemeClr val="tx1"/>
              </a:solidFill>
            </a:endParaRPr>
          </a:p>
        </p:txBody>
      </p:sp>
    </p:spTree>
    <p:extLst>
      <p:ext uri="{BB962C8B-B14F-4D97-AF65-F5344CB8AC3E}">
        <p14:creationId xmlns:p14="http://schemas.microsoft.com/office/powerpoint/2010/main" val="18084605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Dialog Boxes</a:t>
            </a:r>
            <a:endParaRPr lang="en-US" dirty="0"/>
          </a:p>
        </p:txBody>
      </p:sp>
      <p:sp>
        <p:nvSpPr>
          <p:cNvPr id="3" name="Content Placeholder 2"/>
          <p:cNvSpPr>
            <a:spLocks noGrp="1"/>
          </p:cNvSpPr>
          <p:nvPr>
            <p:ph idx="1"/>
          </p:nvPr>
        </p:nvSpPr>
        <p:spPr>
          <a:xfrm>
            <a:off x="467545" y="915566"/>
            <a:ext cx="8208912" cy="3438382"/>
          </a:xfrm>
        </p:spPr>
        <p:txBody>
          <a:bodyPr/>
          <a:lstStyle/>
          <a:p>
            <a:r>
              <a:rPr lang="en-US" sz="2000" dirty="0" smtClean="0">
                <a:solidFill>
                  <a:schemeClr val="tx1"/>
                </a:solidFill>
              </a:rPr>
              <a:t>If you need a 3</a:t>
            </a:r>
            <a:r>
              <a:rPr lang="en-US" sz="2000" baseline="30000" dirty="0" smtClean="0">
                <a:solidFill>
                  <a:schemeClr val="tx1"/>
                </a:solidFill>
              </a:rPr>
              <a:t>rd</a:t>
            </a:r>
            <a:r>
              <a:rPr lang="en-US" sz="2000" dirty="0" smtClean="0">
                <a:solidFill>
                  <a:schemeClr val="tx1"/>
                </a:solidFill>
              </a:rPr>
              <a:t> button, there is a Neutral button:</a:t>
            </a:r>
            <a:endParaRPr lang="en-US" sz="1600" dirty="0">
              <a:solidFill>
                <a:schemeClr val="tx1"/>
              </a:solidFill>
            </a:endParaRPr>
          </a:p>
          <a:p>
            <a:pPr marL="0" indent="0">
              <a:buNone/>
            </a:pPr>
            <a:r>
              <a:rPr lang="en-US" sz="1600" dirty="0">
                <a:solidFill>
                  <a:schemeClr val="tx1"/>
                </a:solidFill>
              </a:rPr>
              <a:t>               </a:t>
            </a:r>
            <a:r>
              <a:rPr lang="en-US" sz="1600" i="1" dirty="0">
                <a:solidFill>
                  <a:schemeClr val="tx1"/>
                </a:solidFill>
              </a:rPr>
              <a:t>.</a:t>
            </a:r>
            <a:r>
              <a:rPr lang="en-US" sz="1600" i="1" dirty="0" err="1" smtClean="0">
                <a:solidFill>
                  <a:schemeClr val="tx1"/>
                </a:solidFill>
              </a:rPr>
              <a:t>setNeutralButton</a:t>
            </a:r>
            <a:r>
              <a:rPr lang="en-US" sz="1600" i="1" dirty="0" smtClean="0">
                <a:solidFill>
                  <a:schemeClr val="tx1"/>
                </a:solidFill>
              </a:rPr>
              <a:t>(</a:t>
            </a:r>
            <a:r>
              <a:rPr lang="en-US" sz="1600" i="1" dirty="0" err="1" smtClean="0">
                <a:solidFill>
                  <a:schemeClr val="tx1"/>
                </a:solidFill>
              </a:rPr>
              <a:t>R.string.fire</a:t>
            </a:r>
            <a:r>
              <a:rPr lang="en-US" sz="1600" i="1" dirty="0">
                <a:solidFill>
                  <a:schemeClr val="tx1"/>
                </a:solidFill>
              </a:rPr>
              <a:t>, new </a:t>
            </a:r>
            <a:r>
              <a:rPr lang="en-US" sz="1600" i="1" dirty="0" err="1">
                <a:solidFill>
                  <a:schemeClr val="tx1"/>
                </a:solidFill>
              </a:rPr>
              <a:t>DialogInterface.OnClickListener</a:t>
            </a:r>
            <a:r>
              <a:rPr lang="en-US" sz="1600" i="1" dirty="0">
                <a:solidFill>
                  <a:schemeClr val="tx1"/>
                </a:solidFill>
              </a:rPr>
              <a:t>() {</a:t>
            </a:r>
          </a:p>
          <a:p>
            <a:pPr marL="0" indent="0">
              <a:buNone/>
            </a:pPr>
            <a:r>
              <a:rPr lang="en-US" sz="1600" i="1" dirty="0">
                <a:solidFill>
                  <a:schemeClr val="tx1"/>
                </a:solidFill>
              </a:rPr>
              <a:t>                   public void </a:t>
            </a:r>
            <a:r>
              <a:rPr lang="en-US" sz="1600" i="1" dirty="0" err="1">
                <a:solidFill>
                  <a:schemeClr val="tx1"/>
                </a:solidFill>
              </a:rPr>
              <a:t>onClick</a:t>
            </a:r>
            <a:r>
              <a:rPr lang="en-US" sz="1600" i="1" dirty="0">
                <a:solidFill>
                  <a:schemeClr val="tx1"/>
                </a:solidFill>
              </a:rPr>
              <a:t>(</a:t>
            </a:r>
            <a:r>
              <a:rPr lang="en-US" sz="1600" i="1" dirty="0" err="1">
                <a:solidFill>
                  <a:schemeClr val="tx1"/>
                </a:solidFill>
              </a:rPr>
              <a:t>DialogInterface</a:t>
            </a:r>
            <a:r>
              <a:rPr lang="en-US" sz="1600" i="1" dirty="0">
                <a:solidFill>
                  <a:schemeClr val="tx1"/>
                </a:solidFill>
              </a:rPr>
              <a:t> dialog, </a:t>
            </a:r>
            <a:r>
              <a:rPr lang="en-US" sz="1600" i="1" dirty="0" err="1">
                <a:solidFill>
                  <a:schemeClr val="tx1"/>
                </a:solidFill>
              </a:rPr>
              <a:t>int</a:t>
            </a:r>
            <a:r>
              <a:rPr lang="en-US" sz="1600" i="1" dirty="0">
                <a:solidFill>
                  <a:schemeClr val="tx1"/>
                </a:solidFill>
              </a:rPr>
              <a:t> id) {</a:t>
            </a:r>
          </a:p>
          <a:p>
            <a:pPr marL="0" indent="0">
              <a:buNone/>
            </a:pPr>
            <a:r>
              <a:rPr lang="is-IS" sz="1600" i="1" dirty="0">
                <a:solidFill>
                  <a:schemeClr val="tx1"/>
                </a:solidFill>
              </a:rPr>
              <a:t>                       </a:t>
            </a:r>
            <a:r>
              <a:rPr lang="is-IS" sz="1600" i="1" dirty="0">
                <a:solidFill>
                  <a:srgbClr val="FF0000"/>
                </a:solidFill>
              </a:rPr>
              <a:t>// </a:t>
            </a:r>
            <a:r>
              <a:rPr lang="is-IS" sz="1600" i="1" dirty="0" smtClean="0">
                <a:solidFill>
                  <a:srgbClr val="FF0000"/>
                </a:solidFill>
              </a:rPr>
              <a:t>What to do on Neutral button</a:t>
            </a:r>
            <a:endParaRPr lang="is-IS" sz="1600" i="1" dirty="0">
              <a:solidFill>
                <a:srgbClr val="FF0000"/>
              </a:solidFill>
            </a:endParaRPr>
          </a:p>
          <a:p>
            <a:pPr marL="0" indent="0">
              <a:buNone/>
            </a:pPr>
            <a:r>
              <a:rPr lang="is-IS" sz="1600" i="1" dirty="0">
                <a:solidFill>
                  <a:schemeClr val="tx1"/>
                </a:solidFill>
              </a:rPr>
              <a:t>                   }</a:t>
            </a:r>
          </a:p>
          <a:p>
            <a:pPr marL="0" indent="0">
              <a:buNone/>
            </a:pPr>
            <a:r>
              <a:rPr lang="is-IS" sz="1600" i="1" dirty="0">
                <a:solidFill>
                  <a:schemeClr val="tx1"/>
                </a:solidFill>
              </a:rPr>
              <a:t>               </a:t>
            </a:r>
            <a:r>
              <a:rPr lang="is-IS" sz="1600" i="1" dirty="0" smtClean="0">
                <a:solidFill>
                  <a:schemeClr val="tx1"/>
                </a:solidFill>
              </a:rPr>
              <a:t>})</a:t>
            </a:r>
          </a:p>
          <a:p>
            <a:r>
              <a:rPr lang="is-IS" sz="2000" dirty="0" smtClean="0">
                <a:solidFill>
                  <a:schemeClr val="tx1"/>
                </a:solidFill>
              </a:rPr>
              <a:t>Once a Builder has all the information, call .create() to cause Dialog to be built. After, call .show() for the Dialog to be presented:</a:t>
            </a:r>
          </a:p>
          <a:p>
            <a:pPr marL="0" indent="0">
              <a:buNone/>
            </a:pPr>
            <a:r>
              <a:rPr lang="en-US" sz="2000" dirty="0" smtClean="0">
                <a:solidFill>
                  <a:schemeClr val="tx1"/>
                </a:solidFill>
              </a:rPr>
              <a:t>		</a:t>
            </a:r>
            <a:r>
              <a:rPr lang="en-US" sz="1600" i="1" dirty="0" smtClean="0">
                <a:solidFill>
                  <a:schemeClr val="tx1"/>
                </a:solidFill>
              </a:rPr>
              <a:t>b</a:t>
            </a:r>
            <a:r>
              <a:rPr lang="is-IS" sz="1600" i="1" dirty="0" smtClean="0">
                <a:solidFill>
                  <a:schemeClr val="tx1"/>
                </a:solidFill>
              </a:rPr>
              <a:t>uilder.create().show();</a:t>
            </a:r>
          </a:p>
          <a:p>
            <a:pPr marL="0" indent="0">
              <a:buNone/>
            </a:pPr>
            <a:r>
              <a:rPr lang="en-US" sz="1600" dirty="0">
                <a:solidFill>
                  <a:schemeClr val="tx1"/>
                </a:solidFill>
              </a:rPr>
              <a:t>             </a:t>
            </a:r>
          </a:p>
        </p:txBody>
      </p:sp>
    </p:spTree>
    <p:extLst>
      <p:ext uri="{BB962C8B-B14F-4D97-AF65-F5344CB8AC3E}">
        <p14:creationId xmlns:p14="http://schemas.microsoft.com/office/powerpoint/2010/main" val="3632550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 Dialog Boxes</a:t>
            </a:r>
            <a:endParaRPr lang="en-US" dirty="0"/>
          </a:p>
        </p:txBody>
      </p:sp>
      <p:sp>
        <p:nvSpPr>
          <p:cNvPr id="3" name="Content Placeholder 2"/>
          <p:cNvSpPr>
            <a:spLocks noGrp="1"/>
          </p:cNvSpPr>
          <p:nvPr>
            <p:ph idx="1"/>
          </p:nvPr>
        </p:nvSpPr>
        <p:spPr>
          <a:xfrm>
            <a:off x="467545" y="915566"/>
            <a:ext cx="8208912" cy="3438382"/>
          </a:xfrm>
        </p:spPr>
        <p:txBody>
          <a:bodyPr/>
          <a:lstStyle/>
          <a:p>
            <a:r>
              <a:rPr lang="en-US" sz="2000" dirty="0" smtClean="0">
                <a:solidFill>
                  <a:schemeClr val="tx1"/>
                </a:solidFill>
              </a:rPr>
              <a:t>You can create a specific layout resource, and inflate it for your Dialog:</a:t>
            </a:r>
          </a:p>
          <a:p>
            <a:pPr marL="0" indent="0">
              <a:buNone/>
            </a:pPr>
            <a:r>
              <a:rPr lang="en-US" sz="2000" i="1" dirty="0">
                <a:solidFill>
                  <a:schemeClr val="tx1"/>
                </a:solidFill>
              </a:rPr>
              <a:t>	</a:t>
            </a:r>
            <a:r>
              <a:rPr lang="en-US" sz="2000" i="1" dirty="0" err="1">
                <a:solidFill>
                  <a:schemeClr val="tx1"/>
                </a:solidFill>
              </a:rPr>
              <a:t>LayoutInflater</a:t>
            </a:r>
            <a:r>
              <a:rPr lang="en-US" sz="2000" i="1" dirty="0">
                <a:solidFill>
                  <a:schemeClr val="tx1"/>
                </a:solidFill>
              </a:rPr>
              <a:t> </a:t>
            </a:r>
            <a:r>
              <a:rPr lang="en-US" sz="2000" i="1" dirty="0" err="1">
                <a:solidFill>
                  <a:schemeClr val="tx1"/>
                </a:solidFill>
              </a:rPr>
              <a:t>inflater</a:t>
            </a:r>
            <a:r>
              <a:rPr lang="en-US" sz="2000" i="1" dirty="0">
                <a:solidFill>
                  <a:schemeClr val="tx1"/>
                </a:solidFill>
              </a:rPr>
              <a:t> = </a:t>
            </a:r>
            <a:r>
              <a:rPr lang="en-US" sz="2000" i="1" dirty="0" err="1">
                <a:solidFill>
                  <a:schemeClr val="tx1"/>
                </a:solidFill>
              </a:rPr>
              <a:t>getActivity</a:t>
            </a:r>
            <a:r>
              <a:rPr lang="en-US" sz="2000" i="1" dirty="0">
                <a:solidFill>
                  <a:schemeClr val="tx1"/>
                </a:solidFill>
              </a:rPr>
              <a:t>().</a:t>
            </a:r>
            <a:r>
              <a:rPr lang="en-US" sz="2000" i="1" dirty="0" err="1">
                <a:solidFill>
                  <a:schemeClr val="tx1"/>
                </a:solidFill>
              </a:rPr>
              <a:t>getLayoutInflater</a:t>
            </a:r>
            <a:r>
              <a:rPr lang="en-US" sz="2000" i="1" dirty="0">
                <a:solidFill>
                  <a:schemeClr val="tx1"/>
                </a:solidFill>
              </a:rPr>
              <a:t>();	</a:t>
            </a:r>
            <a:endParaRPr lang="en-US" sz="2000" i="1" dirty="0" smtClean="0">
              <a:solidFill>
                <a:schemeClr val="tx1"/>
              </a:solidFill>
            </a:endParaRPr>
          </a:p>
          <a:p>
            <a:pPr marL="0" indent="0">
              <a:buNone/>
            </a:pPr>
            <a:endParaRPr lang="en-US" sz="2000" i="1" dirty="0">
              <a:solidFill>
                <a:schemeClr val="tx1"/>
              </a:solidFill>
            </a:endParaRPr>
          </a:p>
          <a:p>
            <a:pPr marL="0" indent="0">
              <a:buNone/>
            </a:pPr>
            <a:r>
              <a:rPr lang="en-US" sz="2000" i="1" dirty="0" smtClean="0">
                <a:solidFill>
                  <a:schemeClr val="tx1"/>
                </a:solidFill>
              </a:rPr>
              <a:t> 	</a:t>
            </a:r>
            <a:r>
              <a:rPr lang="en-US" sz="2000" i="1" dirty="0" err="1" smtClean="0">
                <a:solidFill>
                  <a:schemeClr val="tx1"/>
                </a:solidFill>
              </a:rPr>
              <a:t>builder.setView</a:t>
            </a:r>
            <a:r>
              <a:rPr lang="en-US" sz="2000" i="1" dirty="0" smtClean="0">
                <a:solidFill>
                  <a:schemeClr val="tx1"/>
                </a:solidFill>
              </a:rPr>
              <a:t>(</a:t>
            </a:r>
            <a:r>
              <a:rPr lang="en-US" sz="2000" i="1" dirty="0" err="1" smtClean="0">
                <a:solidFill>
                  <a:schemeClr val="tx1"/>
                </a:solidFill>
              </a:rPr>
              <a:t>inflater.inflate</a:t>
            </a:r>
            <a:r>
              <a:rPr lang="en-US" sz="2000" i="1" dirty="0" smtClean="0">
                <a:solidFill>
                  <a:schemeClr val="tx1"/>
                </a:solidFill>
              </a:rPr>
              <a:t>(</a:t>
            </a:r>
            <a:r>
              <a:rPr lang="en-US" sz="2000" i="1" dirty="0" err="1" smtClean="0">
                <a:solidFill>
                  <a:schemeClr val="tx1"/>
                </a:solidFill>
              </a:rPr>
              <a:t>R.layout.</a:t>
            </a:r>
            <a:r>
              <a:rPr lang="en-US" sz="2000" i="1" dirty="0" err="1" smtClean="0">
                <a:solidFill>
                  <a:srgbClr val="FF0000"/>
                </a:solidFill>
              </a:rPr>
              <a:t>YourLayout</a:t>
            </a:r>
            <a:r>
              <a:rPr lang="en-US" sz="2000" i="1" dirty="0" smtClean="0">
                <a:solidFill>
                  <a:schemeClr val="tx1"/>
                </a:solidFill>
              </a:rPr>
              <a:t>, </a:t>
            </a:r>
            <a:r>
              <a:rPr lang="en-US" sz="2000" i="1" dirty="0">
                <a:solidFill>
                  <a:schemeClr val="tx1"/>
                </a:solidFill>
              </a:rPr>
              <a:t>null</a:t>
            </a:r>
            <a:r>
              <a:rPr lang="en-US" sz="2000" i="1" dirty="0" smtClean="0">
                <a:solidFill>
                  <a:schemeClr val="tx1"/>
                </a:solidFill>
              </a:rPr>
              <a:t>))</a:t>
            </a:r>
          </a:p>
          <a:p>
            <a:r>
              <a:rPr lang="en-US" sz="2000" dirty="0" smtClean="0">
                <a:solidFill>
                  <a:schemeClr val="tx1"/>
                </a:solidFill>
              </a:rPr>
              <a:t>You can then continue setting the Positive/Negative buttons:</a:t>
            </a:r>
          </a:p>
          <a:p>
            <a:pPr marL="0" indent="0">
              <a:buNone/>
            </a:pPr>
            <a:r>
              <a:rPr lang="en-US" sz="2000" i="1" dirty="0" smtClean="0">
                <a:solidFill>
                  <a:schemeClr val="tx1"/>
                </a:solidFill>
              </a:rPr>
              <a:t>	.</a:t>
            </a:r>
            <a:r>
              <a:rPr lang="en-US" sz="2000" i="1" dirty="0" err="1" smtClean="0">
                <a:solidFill>
                  <a:schemeClr val="tx1"/>
                </a:solidFill>
              </a:rPr>
              <a:t>setPositiveButton</a:t>
            </a:r>
            <a:r>
              <a:rPr lang="en-US" sz="2000" i="1" dirty="0" smtClean="0">
                <a:solidFill>
                  <a:schemeClr val="tx1"/>
                </a:solidFill>
              </a:rPr>
              <a:t>(</a:t>
            </a:r>
            <a:r>
              <a:rPr lang="is-IS" sz="2000" i="1" dirty="0">
                <a:solidFill>
                  <a:schemeClr val="tx1"/>
                </a:solidFill>
              </a:rPr>
              <a:t> </a:t>
            </a:r>
            <a:r>
              <a:rPr lang="is-IS" sz="2000" i="1" dirty="0" smtClean="0">
                <a:solidFill>
                  <a:schemeClr val="tx1"/>
                </a:solidFill>
              </a:rPr>
              <a:t>...)  </a:t>
            </a:r>
          </a:p>
          <a:p>
            <a:pPr marL="0" indent="0">
              <a:buNone/>
            </a:pPr>
            <a:r>
              <a:rPr lang="is-IS" sz="2000" i="1" dirty="0" smtClean="0">
                <a:solidFill>
                  <a:schemeClr val="tx1"/>
                </a:solidFill>
              </a:rPr>
              <a:t>	.setNegativeButton( ... ) </a:t>
            </a:r>
          </a:p>
          <a:p>
            <a:pPr marL="0" indent="0">
              <a:buNone/>
            </a:pPr>
            <a:r>
              <a:rPr lang="is-IS" sz="2000" i="1" dirty="0" smtClean="0">
                <a:solidFill>
                  <a:schemeClr val="tx1"/>
                </a:solidFill>
              </a:rPr>
              <a:t>	.create() .show()</a:t>
            </a:r>
            <a:endParaRPr lang="is-IS" sz="1600" i="1" dirty="0" smtClean="0">
              <a:solidFill>
                <a:schemeClr val="tx1"/>
              </a:solidFill>
            </a:endParaRPr>
          </a:p>
          <a:p>
            <a:pPr marL="0" indent="0">
              <a:buNone/>
            </a:pPr>
            <a:r>
              <a:rPr lang="en-US" sz="1600" dirty="0">
                <a:solidFill>
                  <a:schemeClr val="tx1"/>
                </a:solidFill>
              </a:rPr>
              <a:t>             </a:t>
            </a:r>
          </a:p>
        </p:txBody>
      </p:sp>
    </p:spTree>
    <p:extLst>
      <p:ext uri="{BB962C8B-B14F-4D97-AF65-F5344CB8AC3E}">
        <p14:creationId xmlns:p14="http://schemas.microsoft.com/office/powerpoint/2010/main" val="1686494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Notifications</a:t>
            </a:r>
            <a:endParaRPr lang="en-US" dirty="0"/>
          </a:p>
        </p:txBody>
      </p:sp>
      <p:sp>
        <p:nvSpPr>
          <p:cNvPr id="3" name="Content Placeholder 2"/>
          <p:cNvSpPr>
            <a:spLocks noGrp="1"/>
          </p:cNvSpPr>
          <p:nvPr>
            <p:ph idx="1"/>
          </p:nvPr>
        </p:nvSpPr>
        <p:spPr>
          <a:xfrm>
            <a:off x="467545" y="987574"/>
            <a:ext cx="7560839" cy="3366374"/>
          </a:xfrm>
        </p:spPr>
        <p:txBody>
          <a:bodyPr/>
          <a:lstStyle/>
          <a:p>
            <a:r>
              <a:rPr lang="en-US" sz="2000" dirty="0" smtClean="0">
                <a:solidFill>
                  <a:schemeClr val="tx1"/>
                </a:solidFill>
              </a:rPr>
              <a:t>Android has a Notification manager (Singleton)</a:t>
            </a:r>
          </a:p>
          <a:p>
            <a:r>
              <a:rPr lang="en-US" sz="1600" i="1" dirty="0" err="1">
                <a:solidFill>
                  <a:schemeClr val="tx1"/>
                </a:solidFill>
              </a:rPr>
              <a:t>NotificationCompat.Builder</a:t>
            </a:r>
            <a:r>
              <a:rPr lang="en-US" sz="1600" i="1" dirty="0">
                <a:solidFill>
                  <a:schemeClr val="tx1"/>
                </a:solidFill>
              </a:rPr>
              <a:t> </a:t>
            </a:r>
            <a:r>
              <a:rPr lang="en-US" sz="1600" i="1" dirty="0" err="1">
                <a:solidFill>
                  <a:schemeClr val="tx1"/>
                </a:solidFill>
              </a:rPr>
              <a:t>mBuilder</a:t>
            </a:r>
            <a:r>
              <a:rPr lang="en-US" sz="1600" i="1" dirty="0">
                <a:solidFill>
                  <a:schemeClr val="tx1"/>
                </a:solidFill>
              </a:rPr>
              <a:t> =</a:t>
            </a:r>
          </a:p>
          <a:p>
            <a:pPr marL="0" indent="0">
              <a:buNone/>
            </a:pPr>
            <a:r>
              <a:rPr lang="en-US" sz="1600" i="1" dirty="0">
                <a:solidFill>
                  <a:schemeClr val="tx1"/>
                </a:solidFill>
              </a:rPr>
              <a:t>    </a:t>
            </a:r>
            <a:r>
              <a:rPr lang="en-US" sz="1600" i="1" dirty="0" smtClean="0">
                <a:solidFill>
                  <a:schemeClr val="tx1"/>
                </a:solidFill>
              </a:rPr>
              <a:t>	new </a:t>
            </a:r>
            <a:r>
              <a:rPr lang="en-US" sz="1600" i="1" dirty="0" err="1">
                <a:solidFill>
                  <a:schemeClr val="tx1"/>
                </a:solidFill>
              </a:rPr>
              <a:t>NotificationCompat.Builder</a:t>
            </a:r>
            <a:r>
              <a:rPr lang="en-US" sz="1600" i="1" dirty="0">
                <a:solidFill>
                  <a:schemeClr val="tx1"/>
                </a:solidFill>
              </a:rPr>
              <a:t>(this)</a:t>
            </a:r>
          </a:p>
          <a:p>
            <a:pPr marL="0" indent="0">
              <a:buNone/>
            </a:pPr>
            <a:r>
              <a:rPr lang="en-US" sz="1600" i="1" dirty="0">
                <a:solidFill>
                  <a:schemeClr val="tx1"/>
                </a:solidFill>
              </a:rPr>
              <a:t>    </a:t>
            </a:r>
            <a:r>
              <a:rPr lang="en-US" sz="1600" i="1" dirty="0" smtClean="0">
                <a:solidFill>
                  <a:schemeClr val="tx1"/>
                </a:solidFill>
              </a:rPr>
              <a:t>	.</a:t>
            </a:r>
            <a:r>
              <a:rPr lang="en-US" sz="1600" i="1" dirty="0" err="1">
                <a:solidFill>
                  <a:schemeClr val="tx1"/>
                </a:solidFill>
              </a:rPr>
              <a:t>setSmallIcon</a:t>
            </a:r>
            <a:r>
              <a:rPr lang="en-US" sz="1600" i="1" dirty="0">
                <a:solidFill>
                  <a:schemeClr val="tx1"/>
                </a:solidFill>
              </a:rPr>
              <a:t>(</a:t>
            </a:r>
            <a:r>
              <a:rPr lang="en-US" sz="1600" i="1" dirty="0" err="1">
                <a:solidFill>
                  <a:schemeClr val="tx1"/>
                </a:solidFill>
              </a:rPr>
              <a:t>R.drawable.notification_icon</a:t>
            </a:r>
            <a:r>
              <a:rPr lang="en-US" sz="1600" i="1" dirty="0">
                <a:solidFill>
                  <a:schemeClr val="tx1"/>
                </a:solidFill>
              </a:rPr>
              <a:t>)</a:t>
            </a:r>
          </a:p>
          <a:p>
            <a:pPr marL="0" indent="0">
              <a:buNone/>
            </a:pPr>
            <a:r>
              <a:rPr lang="en-US" sz="1600" i="1" dirty="0">
                <a:solidFill>
                  <a:schemeClr val="tx1"/>
                </a:solidFill>
              </a:rPr>
              <a:t>    </a:t>
            </a:r>
            <a:r>
              <a:rPr lang="en-US" sz="1600" i="1" dirty="0" smtClean="0">
                <a:solidFill>
                  <a:schemeClr val="tx1"/>
                </a:solidFill>
              </a:rPr>
              <a:t>	.</a:t>
            </a:r>
            <a:r>
              <a:rPr lang="en-US" sz="1600" i="1" dirty="0" err="1">
                <a:solidFill>
                  <a:schemeClr val="tx1"/>
                </a:solidFill>
              </a:rPr>
              <a:t>setContentTitle</a:t>
            </a:r>
            <a:r>
              <a:rPr lang="en-US" sz="1600" i="1" dirty="0">
                <a:solidFill>
                  <a:schemeClr val="tx1"/>
                </a:solidFill>
              </a:rPr>
              <a:t>("My notification")</a:t>
            </a:r>
          </a:p>
          <a:p>
            <a:pPr marL="0" indent="0">
              <a:buNone/>
            </a:pPr>
            <a:r>
              <a:rPr lang="en-US" sz="1600" i="1" dirty="0">
                <a:solidFill>
                  <a:schemeClr val="tx1"/>
                </a:solidFill>
              </a:rPr>
              <a:t>    </a:t>
            </a:r>
            <a:r>
              <a:rPr lang="en-US" sz="1600" i="1" dirty="0" smtClean="0">
                <a:solidFill>
                  <a:schemeClr val="tx1"/>
                </a:solidFill>
              </a:rPr>
              <a:t>	.</a:t>
            </a:r>
            <a:r>
              <a:rPr lang="en-US" sz="1600" i="1" dirty="0" err="1">
                <a:solidFill>
                  <a:schemeClr val="tx1"/>
                </a:solidFill>
              </a:rPr>
              <a:t>setContentText</a:t>
            </a:r>
            <a:r>
              <a:rPr lang="en-US" sz="1600" i="1" dirty="0">
                <a:solidFill>
                  <a:schemeClr val="tx1"/>
                </a:solidFill>
              </a:rPr>
              <a:t>("Hello World</a:t>
            </a:r>
            <a:r>
              <a:rPr lang="en-US" sz="1600" i="1" dirty="0" smtClean="0">
                <a:solidFill>
                  <a:schemeClr val="tx1"/>
                </a:solidFill>
              </a:rPr>
              <a:t>!");</a:t>
            </a:r>
          </a:p>
          <a:p>
            <a:r>
              <a:rPr lang="en-US" sz="2000" dirty="0" smtClean="0">
                <a:solidFill>
                  <a:schemeClr val="tx1"/>
                </a:solidFill>
              </a:rPr>
              <a:t>There should also be an Intent to launch an Activity if you click the Notification:</a:t>
            </a:r>
          </a:p>
          <a:p>
            <a:pPr marL="0" indent="0">
              <a:buNone/>
            </a:pPr>
            <a:r>
              <a:rPr lang="en-US" sz="2000" dirty="0" smtClean="0">
                <a:solidFill>
                  <a:schemeClr val="tx1"/>
                </a:solidFill>
              </a:rPr>
              <a:t>	</a:t>
            </a:r>
            <a:r>
              <a:rPr lang="en-US" sz="1600" i="1" dirty="0" smtClean="0">
                <a:solidFill>
                  <a:schemeClr val="tx1"/>
                </a:solidFill>
              </a:rPr>
              <a:t>Intent </a:t>
            </a:r>
            <a:r>
              <a:rPr lang="en-US" sz="1600" i="1" dirty="0" err="1">
                <a:solidFill>
                  <a:schemeClr val="tx1"/>
                </a:solidFill>
              </a:rPr>
              <a:t>resultIntent</a:t>
            </a:r>
            <a:r>
              <a:rPr lang="en-US" sz="1600" i="1" dirty="0">
                <a:solidFill>
                  <a:schemeClr val="tx1"/>
                </a:solidFill>
              </a:rPr>
              <a:t> = new Intent(this, </a:t>
            </a:r>
            <a:r>
              <a:rPr lang="en-US" sz="1600" i="1" dirty="0" err="1">
                <a:solidFill>
                  <a:schemeClr val="tx1"/>
                </a:solidFill>
              </a:rPr>
              <a:t>ResultActivity.class</a:t>
            </a:r>
            <a:r>
              <a:rPr lang="en-US" sz="1600" i="1" dirty="0">
                <a:solidFill>
                  <a:schemeClr val="tx1"/>
                </a:solidFill>
              </a:rPr>
              <a:t>);</a:t>
            </a:r>
            <a:endParaRPr lang="en-US" sz="1600" i="1" dirty="0" smtClean="0">
              <a:solidFill>
                <a:schemeClr val="tx1"/>
              </a:solidFill>
            </a:endParaRPr>
          </a:p>
          <a:p>
            <a:endParaRPr lang="en-US" sz="2000" dirty="0">
              <a:solidFill>
                <a:schemeClr val="tx1"/>
              </a:solidFill>
            </a:endParaRPr>
          </a:p>
        </p:txBody>
      </p:sp>
      <p:pic>
        <p:nvPicPr>
          <p:cNvPr id="6" name="Picture 5"/>
          <p:cNvPicPr>
            <a:picLocks noChangeAspect="1"/>
          </p:cNvPicPr>
          <p:nvPr/>
        </p:nvPicPr>
        <p:blipFill>
          <a:blip r:embed="rId2"/>
          <a:stretch>
            <a:fillRect/>
          </a:stretch>
        </p:blipFill>
        <p:spPr>
          <a:xfrm>
            <a:off x="6345113" y="411510"/>
            <a:ext cx="2619375" cy="1743075"/>
          </a:xfrm>
          <a:prstGeom prst="rect">
            <a:avLst/>
          </a:prstGeom>
        </p:spPr>
      </p:pic>
    </p:spTree>
    <p:extLst>
      <p:ext uri="{BB962C8B-B14F-4D97-AF65-F5344CB8AC3E}">
        <p14:creationId xmlns:p14="http://schemas.microsoft.com/office/powerpoint/2010/main" val="2512594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a:xfrm>
            <a:off x="467545" y="1091804"/>
            <a:ext cx="8208912" cy="3262144"/>
          </a:xfrm>
        </p:spPr>
        <p:txBody>
          <a:bodyPr/>
          <a:lstStyle/>
          <a:p>
            <a:r>
              <a:rPr lang="en-US" sz="2400" dirty="0" smtClean="0">
                <a:solidFill>
                  <a:schemeClr val="tx1"/>
                </a:solidFill>
              </a:rPr>
              <a:t>This week, you will learn how create a toolbar, and add items for a menu.</a:t>
            </a:r>
          </a:p>
          <a:p>
            <a:r>
              <a:rPr lang="en-US" sz="2400" dirty="0" smtClean="0">
                <a:solidFill>
                  <a:schemeClr val="tx1"/>
                </a:solidFill>
              </a:rPr>
              <a:t>You will also learn how to create dialog boxes for getting user input, and displaying information to the user.</a:t>
            </a:r>
          </a:p>
        </p:txBody>
      </p:sp>
    </p:spTree>
    <p:extLst>
      <p:ext uri="{BB962C8B-B14F-4D97-AF65-F5344CB8AC3E}">
        <p14:creationId xmlns:p14="http://schemas.microsoft.com/office/powerpoint/2010/main" val="41211626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Notifications</a:t>
            </a:r>
            <a:endParaRPr lang="en-US" dirty="0"/>
          </a:p>
        </p:txBody>
      </p:sp>
      <p:sp>
        <p:nvSpPr>
          <p:cNvPr id="3" name="Content Placeholder 2"/>
          <p:cNvSpPr>
            <a:spLocks noGrp="1"/>
          </p:cNvSpPr>
          <p:nvPr>
            <p:ph idx="1"/>
          </p:nvPr>
        </p:nvSpPr>
        <p:spPr>
          <a:xfrm>
            <a:off x="467545" y="987574"/>
            <a:ext cx="7560839" cy="3366374"/>
          </a:xfrm>
        </p:spPr>
        <p:txBody>
          <a:bodyPr/>
          <a:lstStyle/>
          <a:p>
            <a:r>
              <a:rPr lang="en-US" sz="2000" dirty="0" smtClean="0">
                <a:solidFill>
                  <a:schemeClr val="tx1"/>
                </a:solidFill>
              </a:rPr>
              <a:t>Tie the two together:</a:t>
            </a:r>
          </a:p>
          <a:p>
            <a:pPr marL="0" indent="0">
              <a:buNone/>
            </a:pPr>
            <a:r>
              <a:rPr lang="en-US" sz="1600" i="1" dirty="0" err="1">
                <a:solidFill>
                  <a:schemeClr val="tx1"/>
                </a:solidFill>
              </a:rPr>
              <a:t>PendingIntent</a:t>
            </a:r>
            <a:r>
              <a:rPr lang="en-US" sz="1600" i="1" dirty="0">
                <a:solidFill>
                  <a:schemeClr val="tx1"/>
                </a:solidFill>
              </a:rPr>
              <a:t> </a:t>
            </a:r>
            <a:r>
              <a:rPr lang="en-US" sz="1600" i="1" dirty="0" err="1">
                <a:solidFill>
                  <a:schemeClr val="tx1"/>
                </a:solidFill>
              </a:rPr>
              <a:t>resultPendingIntent</a:t>
            </a:r>
            <a:r>
              <a:rPr lang="en-US" sz="1600" i="1" dirty="0">
                <a:solidFill>
                  <a:schemeClr val="tx1"/>
                </a:solidFill>
              </a:rPr>
              <a:t> </a:t>
            </a:r>
            <a:r>
              <a:rPr lang="en-US" sz="1600" i="1" dirty="0" smtClean="0">
                <a:solidFill>
                  <a:schemeClr val="tx1"/>
                </a:solidFill>
              </a:rPr>
              <a:t>= </a:t>
            </a:r>
            <a:r>
              <a:rPr lang="en-US" sz="1600" i="1" dirty="0" err="1" smtClean="0">
                <a:solidFill>
                  <a:schemeClr val="tx1"/>
                </a:solidFill>
              </a:rPr>
              <a:t>PendingIntent.getActivity</a:t>
            </a:r>
            <a:r>
              <a:rPr lang="en-US" sz="1600" i="1" dirty="0" smtClean="0">
                <a:solidFill>
                  <a:schemeClr val="tx1"/>
                </a:solidFill>
              </a:rPr>
              <a:t>( this, 0, </a:t>
            </a:r>
            <a:r>
              <a:rPr lang="en-US" sz="1600" i="1" dirty="0" err="1">
                <a:solidFill>
                  <a:schemeClr val="tx1"/>
                </a:solidFill>
              </a:rPr>
              <a:t>resultIntent</a:t>
            </a:r>
            <a:r>
              <a:rPr lang="en-US" sz="1600" i="1" dirty="0" smtClean="0">
                <a:solidFill>
                  <a:schemeClr val="tx1"/>
                </a:solidFill>
              </a:rPr>
              <a:t>, </a:t>
            </a:r>
            <a:r>
              <a:rPr lang="en-US" sz="1600" i="1" dirty="0" err="1" smtClean="0">
                <a:solidFill>
                  <a:schemeClr val="tx1"/>
                </a:solidFill>
              </a:rPr>
              <a:t>PendingIntent.FLAG_UPDATE_CURRENT</a:t>
            </a:r>
            <a:r>
              <a:rPr lang="en-US" sz="1600" i="1" dirty="0" smtClean="0">
                <a:solidFill>
                  <a:schemeClr val="tx1"/>
                </a:solidFill>
              </a:rPr>
              <a:t>);</a:t>
            </a:r>
          </a:p>
          <a:p>
            <a:pPr marL="0" indent="0">
              <a:buNone/>
            </a:pPr>
            <a:r>
              <a:rPr lang="en-US" sz="1600" i="1" dirty="0" err="1" smtClean="0">
                <a:solidFill>
                  <a:schemeClr val="tx1"/>
                </a:solidFill>
              </a:rPr>
              <a:t>mBuilder.setContentIntent</a:t>
            </a:r>
            <a:r>
              <a:rPr lang="en-US" sz="1600" i="1" dirty="0" smtClean="0">
                <a:solidFill>
                  <a:schemeClr val="tx1"/>
                </a:solidFill>
              </a:rPr>
              <a:t>(</a:t>
            </a:r>
            <a:r>
              <a:rPr lang="en-US" sz="1600" i="1" dirty="0" err="1" smtClean="0">
                <a:solidFill>
                  <a:schemeClr val="tx1"/>
                </a:solidFill>
              </a:rPr>
              <a:t>resultPendingIntent</a:t>
            </a:r>
            <a:r>
              <a:rPr lang="en-US" sz="1600" i="1" dirty="0" smtClean="0">
                <a:solidFill>
                  <a:schemeClr val="tx1"/>
                </a:solidFill>
              </a:rPr>
              <a:t>);</a:t>
            </a:r>
          </a:p>
          <a:p>
            <a:r>
              <a:rPr lang="en-US" sz="2000" dirty="0" smtClean="0">
                <a:solidFill>
                  <a:schemeClr val="tx1"/>
                </a:solidFill>
              </a:rPr>
              <a:t>Then launch the Notification:</a:t>
            </a:r>
          </a:p>
          <a:p>
            <a:pPr marL="0" indent="0">
              <a:buNone/>
            </a:pPr>
            <a:r>
              <a:rPr lang="en-US" sz="1600" i="1" dirty="0" err="1">
                <a:solidFill>
                  <a:schemeClr val="tx1"/>
                </a:solidFill>
              </a:rPr>
              <a:t>int</a:t>
            </a:r>
            <a:r>
              <a:rPr lang="en-US" sz="1600" i="1" dirty="0">
                <a:solidFill>
                  <a:schemeClr val="tx1"/>
                </a:solidFill>
              </a:rPr>
              <a:t> </a:t>
            </a:r>
            <a:r>
              <a:rPr lang="en-US" sz="1600" i="1" dirty="0" err="1">
                <a:solidFill>
                  <a:schemeClr val="tx1"/>
                </a:solidFill>
              </a:rPr>
              <a:t>mNotificationId</a:t>
            </a:r>
            <a:r>
              <a:rPr lang="en-US" sz="1600" i="1" dirty="0">
                <a:solidFill>
                  <a:schemeClr val="tx1"/>
                </a:solidFill>
              </a:rPr>
              <a:t> = 001</a:t>
            </a:r>
            <a:r>
              <a:rPr lang="en-US" sz="1600" i="1" dirty="0" smtClean="0">
                <a:solidFill>
                  <a:schemeClr val="tx1"/>
                </a:solidFill>
              </a:rPr>
              <a:t>;</a:t>
            </a:r>
          </a:p>
          <a:p>
            <a:pPr marL="0" indent="0">
              <a:buNone/>
            </a:pPr>
            <a:r>
              <a:rPr lang="en-US" sz="1600" i="1" dirty="0" err="1" smtClean="0">
                <a:solidFill>
                  <a:schemeClr val="tx1"/>
                </a:solidFill>
              </a:rPr>
              <a:t>NotificationManager</a:t>
            </a:r>
            <a:r>
              <a:rPr lang="en-US" sz="1600" i="1" dirty="0" smtClean="0">
                <a:solidFill>
                  <a:schemeClr val="tx1"/>
                </a:solidFill>
              </a:rPr>
              <a:t> </a:t>
            </a:r>
            <a:r>
              <a:rPr lang="en-US" sz="1600" i="1" dirty="0" err="1">
                <a:solidFill>
                  <a:schemeClr val="tx1"/>
                </a:solidFill>
              </a:rPr>
              <a:t>mNotifyMgr</a:t>
            </a:r>
            <a:r>
              <a:rPr lang="en-US" sz="1600" i="1" dirty="0">
                <a:solidFill>
                  <a:schemeClr val="tx1"/>
                </a:solidFill>
              </a:rPr>
              <a:t> </a:t>
            </a:r>
            <a:r>
              <a:rPr lang="en-US" sz="1600" i="1" dirty="0" smtClean="0">
                <a:solidFill>
                  <a:schemeClr val="tx1"/>
                </a:solidFill>
              </a:rPr>
              <a:t>= </a:t>
            </a:r>
            <a:r>
              <a:rPr lang="en-US" sz="1600" i="1" dirty="0">
                <a:solidFill>
                  <a:schemeClr val="tx1"/>
                </a:solidFill>
              </a:rPr>
              <a:t>(</a:t>
            </a:r>
            <a:r>
              <a:rPr lang="en-US" sz="1600" i="1" dirty="0" err="1">
                <a:solidFill>
                  <a:schemeClr val="tx1"/>
                </a:solidFill>
              </a:rPr>
              <a:t>NotificationManager</a:t>
            </a:r>
            <a:r>
              <a:rPr lang="en-US" sz="1600" i="1" dirty="0">
                <a:solidFill>
                  <a:schemeClr val="tx1"/>
                </a:solidFill>
              </a:rPr>
              <a:t>) </a:t>
            </a:r>
            <a:r>
              <a:rPr lang="en-US" sz="1600" i="1" dirty="0" err="1">
                <a:solidFill>
                  <a:schemeClr val="tx1"/>
                </a:solidFill>
              </a:rPr>
              <a:t>getSystemService</a:t>
            </a:r>
            <a:r>
              <a:rPr lang="en-US" sz="1600" i="1" dirty="0">
                <a:solidFill>
                  <a:schemeClr val="tx1"/>
                </a:solidFill>
              </a:rPr>
              <a:t>(NOTIFICATION_SERVICE);</a:t>
            </a:r>
          </a:p>
          <a:p>
            <a:pPr marL="0" indent="0">
              <a:buNone/>
            </a:pPr>
            <a:r>
              <a:rPr lang="en-US" sz="1600" i="1" dirty="0" err="1" smtClean="0">
                <a:solidFill>
                  <a:schemeClr val="tx1"/>
                </a:solidFill>
              </a:rPr>
              <a:t>mNotifyMgr.notify</a:t>
            </a:r>
            <a:r>
              <a:rPr lang="en-US" sz="1600" i="1" dirty="0" smtClean="0">
                <a:solidFill>
                  <a:schemeClr val="tx1"/>
                </a:solidFill>
              </a:rPr>
              <a:t>(</a:t>
            </a:r>
            <a:r>
              <a:rPr lang="en-US" sz="1600" i="1" dirty="0" err="1" smtClean="0">
                <a:solidFill>
                  <a:schemeClr val="tx1"/>
                </a:solidFill>
              </a:rPr>
              <a:t>mNotificationId</a:t>
            </a:r>
            <a:r>
              <a:rPr lang="en-US" sz="1600" i="1" dirty="0">
                <a:solidFill>
                  <a:schemeClr val="tx1"/>
                </a:solidFill>
              </a:rPr>
              <a:t>, </a:t>
            </a:r>
            <a:r>
              <a:rPr lang="en-US" sz="1600" i="1" dirty="0" err="1">
                <a:solidFill>
                  <a:schemeClr val="tx1"/>
                </a:solidFill>
              </a:rPr>
              <a:t>mBuilder.build</a:t>
            </a:r>
            <a:r>
              <a:rPr lang="en-US" sz="1600" i="1" dirty="0">
                <a:solidFill>
                  <a:schemeClr val="tx1"/>
                </a:solidFill>
              </a:rPr>
              <a:t>());</a:t>
            </a:r>
            <a:endParaRPr lang="en-US" sz="1600" i="1" dirty="0" smtClean="0">
              <a:solidFill>
                <a:schemeClr val="tx1"/>
              </a:solidFill>
            </a:endParaRPr>
          </a:p>
          <a:p>
            <a:r>
              <a:rPr lang="en-US" sz="2000" dirty="0" smtClean="0">
                <a:solidFill>
                  <a:schemeClr val="tx1"/>
                </a:solidFill>
              </a:rPr>
              <a:t>When the user clicks the notification, the Intent will transition to the new Activity.</a:t>
            </a:r>
            <a:endParaRPr lang="en-US" sz="2000" dirty="0">
              <a:solidFill>
                <a:schemeClr val="tx1"/>
              </a:solidFill>
            </a:endParaRPr>
          </a:p>
        </p:txBody>
      </p:sp>
    </p:spTree>
    <p:extLst>
      <p:ext uri="{BB962C8B-B14F-4D97-AF65-F5344CB8AC3E}">
        <p14:creationId xmlns:p14="http://schemas.microsoft.com/office/powerpoint/2010/main" val="25959604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Notifications on Watch or Auto</a:t>
            </a:r>
            <a:endParaRPr lang="en-US" dirty="0"/>
          </a:p>
        </p:txBody>
      </p:sp>
      <p:sp>
        <p:nvSpPr>
          <p:cNvPr id="3" name="Content Placeholder 2"/>
          <p:cNvSpPr>
            <a:spLocks noGrp="1"/>
          </p:cNvSpPr>
          <p:nvPr>
            <p:ph idx="1"/>
          </p:nvPr>
        </p:nvSpPr>
        <p:spPr>
          <a:xfrm>
            <a:off x="467545" y="987574"/>
            <a:ext cx="8280919" cy="3366374"/>
          </a:xfrm>
        </p:spPr>
        <p:txBody>
          <a:bodyPr/>
          <a:lstStyle/>
          <a:p>
            <a:r>
              <a:rPr lang="en-US" sz="2000" dirty="0" smtClean="0">
                <a:solidFill>
                  <a:schemeClr val="tx1"/>
                </a:solidFill>
              </a:rPr>
              <a:t>You need an “Extender” to redirect the Notification to Wear:</a:t>
            </a:r>
          </a:p>
          <a:p>
            <a:pPr marL="0" indent="0">
              <a:buNone/>
            </a:pPr>
            <a:r>
              <a:rPr lang="en-US" sz="1600" i="1" dirty="0" err="1">
                <a:solidFill>
                  <a:schemeClr val="tx1"/>
                </a:solidFill>
              </a:rPr>
              <a:t>NotificationCompat.WearableExtender</a:t>
            </a:r>
            <a:r>
              <a:rPr lang="en-US" sz="1600" i="1" dirty="0">
                <a:solidFill>
                  <a:schemeClr val="tx1"/>
                </a:solidFill>
              </a:rPr>
              <a:t> </a:t>
            </a:r>
            <a:r>
              <a:rPr lang="en-US" sz="1600" i="1" dirty="0" err="1">
                <a:solidFill>
                  <a:schemeClr val="tx1"/>
                </a:solidFill>
              </a:rPr>
              <a:t>wearableExtender</a:t>
            </a:r>
            <a:r>
              <a:rPr lang="en-US" sz="1600" i="1" dirty="0">
                <a:solidFill>
                  <a:schemeClr val="tx1"/>
                </a:solidFill>
              </a:rPr>
              <a:t> </a:t>
            </a:r>
            <a:r>
              <a:rPr lang="en-US" sz="1600" i="1" dirty="0" smtClean="0">
                <a:solidFill>
                  <a:schemeClr val="tx1"/>
                </a:solidFill>
              </a:rPr>
              <a:t>= </a:t>
            </a:r>
            <a:r>
              <a:rPr lang="en-US" sz="1600" i="1" dirty="0">
                <a:solidFill>
                  <a:schemeClr val="tx1"/>
                </a:solidFill>
              </a:rPr>
              <a:t>new </a:t>
            </a:r>
            <a:r>
              <a:rPr lang="en-US" sz="1600" i="1" dirty="0" err="1">
                <a:solidFill>
                  <a:schemeClr val="tx1"/>
                </a:solidFill>
              </a:rPr>
              <a:t>NotificationCompat.WearableExtender</a:t>
            </a:r>
            <a:r>
              <a:rPr lang="en-US" sz="1600" i="1" dirty="0" smtClean="0">
                <a:solidFill>
                  <a:schemeClr val="tx1"/>
                </a:solidFill>
              </a:rPr>
              <a:t>(). </a:t>
            </a:r>
            <a:r>
              <a:rPr lang="en-US" sz="1600" i="1" dirty="0" err="1" smtClean="0">
                <a:solidFill>
                  <a:schemeClr val="tx1"/>
                </a:solidFill>
              </a:rPr>
              <a:t>setHintHideIcon</a:t>
            </a:r>
            <a:r>
              <a:rPr lang="en-US" sz="1600" i="1" dirty="0" smtClean="0">
                <a:solidFill>
                  <a:schemeClr val="tx1"/>
                </a:solidFill>
              </a:rPr>
              <a:t>(true).</a:t>
            </a:r>
            <a:r>
              <a:rPr lang="en-US" sz="1600" i="1" dirty="0" err="1">
                <a:solidFill>
                  <a:schemeClr val="tx1"/>
                </a:solidFill>
              </a:rPr>
              <a:t>setBackground</a:t>
            </a:r>
            <a:r>
              <a:rPr lang="en-US" sz="1600" i="1" dirty="0">
                <a:solidFill>
                  <a:schemeClr val="tx1"/>
                </a:solidFill>
              </a:rPr>
              <a:t>(</a:t>
            </a:r>
            <a:r>
              <a:rPr lang="en-US" sz="1600" i="1" dirty="0" err="1">
                <a:solidFill>
                  <a:schemeClr val="tx1"/>
                </a:solidFill>
              </a:rPr>
              <a:t>mBitmap</a:t>
            </a:r>
            <a:r>
              <a:rPr lang="en-US" sz="1600" i="1" dirty="0" smtClean="0">
                <a:solidFill>
                  <a:schemeClr val="tx1"/>
                </a:solidFill>
              </a:rPr>
              <a:t>)</a:t>
            </a:r>
            <a:r>
              <a:rPr lang="en-US" sz="1600" dirty="0" smtClean="0">
                <a:solidFill>
                  <a:schemeClr val="tx1"/>
                </a:solidFill>
              </a:rPr>
              <a:t>;</a:t>
            </a:r>
          </a:p>
          <a:p>
            <a:r>
              <a:rPr lang="en-US" sz="2000" dirty="0" smtClean="0">
                <a:solidFill>
                  <a:schemeClr val="tx1"/>
                </a:solidFill>
              </a:rPr>
              <a:t>For </a:t>
            </a:r>
            <a:r>
              <a:rPr lang="en-US" sz="2000" dirty="0">
                <a:solidFill>
                  <a:schemeClr val="tx1"/>
                </a:solidFill>
              </a:rPr>
              <a:t>A</a:t>
            </a:r>
            <a:r>
              <a:rPr lang="en-US" sz="2000" dirty="0" smtClean="0">
                <a:solidFill>
                  <a:schemeClr val="tx1"/>
                </a:solidFill>
              </a:rPr>
              <a:t>ndroid Auto:</a:t>
            </a:r>
          </a:p>
          <a:p>
            <a:pPr marL="0" indent="0">
              <a:buNone/>
            </a:pPr>
            <a:r>
              <a:rPr lang="en-US" sz="1600" i="1" dirty="0" err="1" smtClean="0">
                <a:solidFill>
                  <a:schemeClr val="tx1"/>
                </a:solidFill>
              </a:rPr>
              <a:t>NotificationCompat.CarExtender</a:t>
            </a:r>
            <a:r>
              <a:rPr lang="en-US" sz="1600" i="1" dirty="0" smtClean="0">
                <a:solidFill>
                  <a:schemeClr val="tx1"/>
                </a:solidFill>
              </a:rPr>
              <a:t> </a:t>
            </a:r>
            <a:r>
              <a:rPr lang="en-US" sz="1600" i="1" dirty="0" err="1" smtClean="0">
                <a:solidFill>
                  <a:schemeClr val="tx1"/>
                </a:solidFill>
              </a:rPr>
              <a:t>carExtender</a:t>
            </a:r>
            <a:r>
              <a:rPr lang="en-US" sz="1600" i="1" dirty="0" smtClean="0">
                <a:solidFill>
                  <a:schemeClr val="tx1"/>
                </a:solidFill>
              </a:rPr>
              <a:t> </a:t>
            </a:r>
            <a:r>
              <a:rPr lang="en-US" sz="1600" i="1" dirty="0">
                <a:solidFill>
                  <a:schemeClr val="tx1"/>
                </a:solidFill>
              </a:rPr>
              <a:t>= new </a:t>
            </a:r>
            <a:r>
              <a:rPr lang="en-US" sz="1600" i="1" dirty="0" err="1" smtClean="0">
                <a:solidFill>
                  <a:schemeClr val="tx1"/>
                </a:solidFill>
              </a:rPr>
              <a:t>NotificationCompat.CarExtender</a:t>
            </a:r>
            <a:r>
              <a:rPr lang="en-US" sz="1600" i="1" dirty="0">
                <a:solidFill>
                  <a:schemeClr val="tx1"/>
                </a:solidFill>
              </a:rPr>
              <a:t>(). </a:t>
            </a:r>
            <a:r>
              <a:rPr lang="en-US" sz="1600" i="1" dirty="0" err="1" smtClean="0">
                <a:solidFill>
                  <a:schemeClr val="tx1"/>
                </a:solidFill>
              </a:rPr>
              <a:t>setColor</a:t>
            </a:r>
            <a:r>
              <a:rPr lang="en-US" sz="1600" i="1" dirty="0" smtClean="0">
                <a:solidFill>
                  <a:schemeClr val="tx1"/>
                </a:solidFill>
              </a:rPr>
              <a:t>(</a:t>
            </a:r>
            <a:r>
              <a:rPr lang="en-US" sz="1600" i="1" dirty="0" err="1" smtClean="0">
                <a:solidFill>
                  <a:schemeClr val="tx1"/>
                </a:solidFill>
              </a:rPr>
              <a:t>R.id.colorAccent</a:t>
            </a:r>
            <a:r>
              <a:rPr lang="en-US" sz="1600" i="1" dirty="0" smtClean="0">
                <a:solidFill>
                  <a:schemeClr val="tx1"/>
                </a:solidFill>
              </a:rPr>
              <a:t>).</a:t>
            </a:r>
            <a:r>
              <a:rPr lang="en-US" sz="1600" i="1" dirty="0" err="1" smtClean="0">
                <a:solidFill>
                  <a:schemeClr val="tx1"/>
                </a:solidFill>
              </a:rPr>
              <a:t>setIcon</a:t>
            </a:r>
            <a:r>
              <a:rPr lang="en-US" sz="1600" i="1" dirty="0" smtClean="0">
                <a:solidFill>
                  <a:schemeClr val="tx1"/>
                </a:solidFill>
              </a:rPr>
              <a:t>(</a:t>
            </a:r>
            <a:r>
              <a:rPr lang="en-US" sz="1600" i="1" dirty="0" err="1" smtClean="0">
                <a:solidFill>
                  <a:schemeClr val="tx1"/>
                </a:solidFill>
              </a:rPr>
              <a:t>mBitmap</a:t>
            </a:r>
            <a:r>
              <a:rPr lang="en-US" sz="1600" i="1" dirty="0" smtClean="0">
                <a:solidFill>
                  <a:schemeClr val="tx1"/>
                </a:solidFill>
              </a:rPr>
              <a:t>)</a:t>
            </a:r>
            <a:r>
              <a:rPr lang="en-US" sz="1600" dirty="0" smtClean="0">
                <a:solidFill>
                  <a:schemeClr val="tx1"/>
                </a:solidFill>
              </a:rPr>
              <a:t>;</a:t>
            </a:r>
            <a:endParaRPr lang="en-US" sz="1600" dirty="0">
              <a:solidFill>
                <a:schemeClr val="tx1"/>
              </a:solidFill>
            </a:endParaRPr>
          </a:p>
          <a:p>
            <a:endParaRPr lang="en-US" sz="2000" dirty="0" smtClean="0">
              <a:solidFill>
                <a:schemeClr val="tx1"/>
              </a:solidFill>
            </a:endParaRPr>
          </a:p>
          <a:p>
            <a:r>
              <a:rPr lang="en-US" sz="2000" dirty="0" smtClean="0">
                <a:solidFill>
                  <a:schemeClr val="tx1"/>
                </a:solidFill>
              </a:rPr>
              <a:t>Add </a:t>
            </a:r>
            <a:r>
              <a:rPr lang="en-US" sz="2000" dirty="0">
                <a:solidFill>
                  <a:schemeClr val="tx1"/>
                </a:solidFill>
              </a:rPr>
              <a:t>the “redirect” to the builder() function</a:t>
            </a:r>
            <a:r>
              <a:rPr lang="en-US" sz="2000" dirty="0" smtClean="0">
                <a:solidFill>
                  <a:schemeClr val="tx1"/>
                </a:solidFill>
              </a:rPr>
              <a:t>:</a:t>
            </a:r>
          </a:p>
          <a:p>
            <a:pPr marL="0" indent="0">
              <a:buNone/>
            </a:pPr>
            <a:r>
              <a:rPr lang="en-US" sz="2000" dirty="0">
                <a:solidFill>
                  <a:schemeClr val="tx1"/>
                </a:solidFill>
              </a:rPr>
              <a:t> </a:t>
            </a:r>
            <a:r>
              <a:rPr lang="en-US" sz="2000" dirty="0" smtClean="0">
                <a:solidFill>
                  <a:schemeClr val="tx1"/>
                </a:solidFill>
              </a:rPr>
              <a:t>	</a:t>
            </a:r>
            <a:r>
              <a:rPr lang="en-US" sz="1600" dirty="0" smtClean="0">
                <a:solidFill>
                  <a:schemeClr val="tx1"/>
                </a:solidFill>
              </a:rPr>
              <a:t>new </a:t>
            </a:r>
            <a:r>
              <a:rPr lang="en-US" sz="1600" dirty="0" err="1">
                <a:solidFill>
                  <a:schemeClr val="tx1"/>
                </a:solidFill>
              </a:rPr>
              <a:t>NotificationCompat.Builder</a:t>
            </a:r>
            <a:r>
              <a:rPr lang="en-US" sz="1600" dirty="0">
                <a:solidFill>
                  <a:schemeClr val="tx1"/>
                </a:solidFill>
              </a:rPr>
              <a:t>(this)</a:t>
            </a:r>
            <a:r>
              <a:rPr lang="en-US" sz="1600" i="1" dirty="0" smtClean="0">
                <a:solidFill>
                  <a:schemeClr val="tx1"/>
                </a:solidFill>
              </a:rPr>
              <a:t>.</a:t>
            </a:r>
            <a:r>
              <a:rPr lang="en-US" sz="1600" i="1" dirty="0">
                <a:solidFill>
                  <a:schemeClr val="tx1"/>
                </a:solidFill>
              </a:rPr>
              <a:t>extend(</a:t>
            </a:r>
            <a:r>
              <a:rPr lang="en-US" sz="1600" i="1" dirty="0" err="1">
                <a:solidFill>
                  <a:schemeClr val="tx1"/>
                </a:solidFill>
              </a:rPr>
              <a:t>wearableExtender</a:t>
            </a:r>
            <a:r>
              <a:rPr lang="en-US" sz="1600" i="1" dirty="0" smtClean="0">
                <a:solidFill>
                  <a:schemeClr val="tx1"/>
                </a:solidFill>
              </a:rPr>
              <a:t>).</a:t>
            </a:r>
            <a:r>
              <a:rPr lang="en-US" sz="1600" i="1" smtClean="0">
                <a:solidFill>
                  <a:schemeClr val="tx1"/>
                </a:solidFill>
              </a:rPr>
              <a:t>build();</a:t>
            </a:r>
            <a:endParaRPr lang="en-US" sz="1600" i="1" dirty="0">
              <a:solidFill>
                <a:schemeClr val="tx1"/>
              </a:solidFill>
            </a:endParaRPr>
          </a:p>
          <a:p>
            <a:endParaRPr lang="en-US" sz="2000" dirty="0">
              <a:solidFill>
                <a:schemeClr val="tx1"/>
              </a:solidFill>
            </a:endParaRPr>
          </a:p>
        </p:txBody>
      </p:sp>
    </p:spTree>
    <p:extLst>
      <p:ext uri="{BB962C8B-B14F-4D97-AF65-F5344CB8AC3E}">
        <p14:creationId xmlns:p14="http://schemas.microsoft.com/office/powerpoint/2010/main" val="27148063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a:xfrm>
            <a:off x="323528" y="771550"/>
            <a:ext cx="8496944" cy="3510390"/>
          </a:xfrm>
        </p:spPr>
        <p:txBody>
          <a:bodyPr/>
          <a:lstStyle/>
          <a:p>
            <a:pPr eaLnBrk="1" fontAlgn="auto" hangingPunct="1">
              <a:spcBef>
                <a:spcPts val="0"/>
              </a:spcBef>
              <a:spcAft>
                <a:spcPts val="0"/>
              </a:spcAft>
              <a:buClrTx/>
            </a:pPr>
            <a:r>
              <a:rPr lang="en-US" sz="2400" dirty="0" err="1" smtClean="0">
                <a:solidFill>
                  <a:schemeClr val="tx1"/>
                </a:solidFill>
              </a:rPr>
              <a:t>ToolBars</a:t>
            </a:r>
            <a:r>
              <a:rPr lang="en-US" sz="2400" dirty="0" smtClean="0">
                <a:solidFill>
                  <a:schemeClr val="tx1"/>
                </a:solidFill>
              </a:rPr>
              <a:t> allow you to put menus at the top of your activity</a:t>
            </a:r>
          </a:p>
          <a:p>
            <a:pPr eaLnBrk="1" fontAlgn="auto" hangingPunct="1">
              <a:spcBef>
                <a:spcPts val="0"/>
              </a:spcBef>
              <a:spcAft>
                <a:spcPts val="0"/>
              </a:spcAft>
              <a:buClrTx/>
            </a:pPr>
            <a:r>
              <a:rPr lang="en-US" sz="2400" dirty="0" smtClean="0">
                <a:solidFill>
                  <a:schemeClr val="tx1"/>
                </a:solidFill>
              </a:rPr>
              <a:t>There is some work involved in getting it set up, but then you can just add Menu Items to your Menu resource, and handle the case when their ID is selected in </a:t>
            </a:r>
            <a:r>
              <a:rPr lang="en-US" sz="2400" dirty="0" err="1" smtClean="0">
                <a:solidFill>
                  <a:schemeClr val="tx1"/>
                </a:solidFill>
              </a:rPr>
              <a:t>onOptionsItemSelected</a:t>
            </a:r>
            <a:r>
              <a:rPr lang="en-US" sz="2400" dirty="0" smtClean="0">
                <a:solidFill>
                  <a:schemeClr val="tx1"/>
                </a:solidFill>
              </a:rPr>
              <a:t>().</a:t>
            </a:r>
          </a:p>
          <a:p>
            <a:pPr eaLnBrk="1" fontAlgn="auto" hangingPunct="1">
              <a:spcBef>
                <a:spcPts val="0"/>
              </a:spcBef>
              <a:spcAft>
                <a:spcPts val="0"/>
              </a:spcAft>
              <a:buClrTx/>
            </a:pPr>
            <a:r>
              <a:rPr lang="en-US" sz="2400" dirty="0" smtClean="0">
                <a:solidFill>
                  <a:schemeClr val="tx1"/>
                </a:solidFill>
              </a:rPr>
              <a:t>Dialog boxes allow you to quickly create custom Dialogs. </a:t>
            </a:r>
            <a:r>
              <a:rPr lang="en-US" sz="2400" smtClean="0">
                <a:solidFill>
                  <a:schemeClr val="tx1"/>
                </a:solidFill>
              </a:rPr>
              <a:t>You can also create your own layout and attach callbacks.</a:t>
            </a:r>
            <a:endParaRPr lang="en-US" sz="2400" dirty="0" smtClean="0">
              <a:solidFill>
                <a:schemeClr val="tx1"/>
              </a:solidFill>
            </a:endParaRPr>
          </a:p>
        </p:txBody>
      </p:sp>
    </p:spTree>
    <p:extLst>
      <p:ext uri="{BB962C8B-B14F-4D97-AF65-F5344CB8AC3E}">
        <p14:creationId xmlns:p14="http://schemas.microsoft.com/office/powerpoint/2010/main" val="16446295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Action Bar</a:t>
            </a:r>
            <a:endParaRPr lang="en-US" dirty="0"/>
          </a:p>
        </p:txBody>
      </p:sp>
      <p:pic>
        <p:nvPicPr>
          <p:cNvPr id="5" name="Content Placeholder 3" descr="Screen Shot 2016-03-22 at 9.15.02 AM.png"/>
          <p:cNvPicPr>
            <a:picLocks noGrp="1" noChangeAspect="1"/>
          </p:cNvPicPr>
          <p:nvPr>
            <p:ph idx="1"/>
          </p:nvPr>
        </p:nvPicPr>
        <p:blipFill>
          <a:blip r:embed="rId2">
            <a:extLst>
              <a:ext uri="{28A0092B-C50C-407E-A947-70E740481C1C}">
                <a14:useLocalDpi xmlns:a14="http://schemas.microsoft.com/office/drawing/2010/main" val="0"/>
              </a:ext>
            </a:extLst>
          </a:blip>
          <a:srcRect t="4486" b="4486"/>
          <a:stretch>
            <a:fillRect/>
          </a:stretch>
        </p:blipFill>
        <p:spPr>
          <a:xfrm>
            <a:off x="3203848" y="555526"/>
            <a:ext cx="5637609" cy="3608834"/>
          </a:xfrm>
        </p:spPr>
      </p:pic>
      <p:sp>
        <p:nvSpPr>
          <p:cNvPr id="7" name="TextBox 6"/>
          <p:cNvSpPr txBox="1"/>
          <p:nvPr/>
        </p:nvSpPr>
        <p:spPr>
          <a:xfrm>
            <a:off x="683568" y="3651870"/>
            <a:ext cx="2124800" cy="461665"/>
          </a:xfrm>
          <a:prstGeom prst="rect">
            <a:avLst/>
          </a:prstGeom>
          <a:noFill/>
        </p:spPr>
        <p:txBody>
          <a:bodyPr wrap="none" rtlCol="0">
            <a:spAutoFit/>
          </a:bodyPr>
          <a:lstStyle/>
          <a:p>
            <a:r>
              <a:rPr lang="en-US" dirty="0" smtClean="0"/>
              <a:t>Overflow menu</a:t>
            </a:r>
            <a:endParaRPr lang="en-US" dirty="0"/>
          </a:p>
        </p:txBody>
      </p:sp>
      <p:sp>
        <p:nvSpPr>
          <p:cNvPr id="10" name="TextBox 9"/>
          <p:cNvSpPr txBox="1"/>
          <p:nvPr/>
        </p:nvSpPr>
        <p:spPr>
          <a:xfrm>
            <a:off x="683568" y="2129110"/>
            <a:ext cx="1390124" cy="369332"/>
          </a:xfrm>
          <a:prstGeom prst="rect">
            <a:avLst/>
          </a:prstGeom>
          <a:noFill/>
        </p:spPr>
        <p:txBody>
          <a:bodyPr wrap="none" rtlCol="0">
            <a:spAutoFit/>
          </a:bodyPr>
          <a:lstStyle/>
          <a:p>
            <a:r>
              <a:rPr lang="en-US" dirty="0" smtClean="0"/>
              <a:t>Menu Items</a:t>
            </a:r>
            <a:endParaRPr lang="en-US" dirty="0"/>
          </a:p>
        </p:txBody>
      </p:sp>
      <p:cxnSp>
        <p:nvCxnSpPr>
          <p:cNvPr id="11" name="Straight Arrow Connector 10"/>
          <p:cNvCxnSpPr/>
          <p:nvPr/>
        </p:nvCxnSpPr>
        <p:spPr>
          <a:xfrm flipV="1">
            <a:off x="2555776" y="1995686"/>
            <a:ext cx="5472608" cy="1887016"/>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a:stCxn id="10" idx="3"/>
          </p:cNvCxnSpPr>
          <p:nvPr/>
        </p:nvCxnSpPr>
        <p:spPr>
          <a:xfrm flipV="1">
            <a:off x="2073692" y="1898277"/>
            <a:ext cx="4154492" cy="415499"/>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149279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Action Bar</a:t>
            </a:r>
            <a:endParaRPr lang="en-US" dirty="0"/>
          </a:p>
        </p:txBody>
      </p:sp>
      <p:sp>
        <p:nvSpPr>
          <p:cNvPr id="3" name="Content Placeholder 2"/>
          <p:cNvSpPr>
            <a:spLocks noGrp="1"/>
          </p:cNvSpPr>
          <p:nvPr>
            <p:ph idx="1"/>
          </p:nvPr>
        </p:nvSpPr>
        <p:spPr>
          <a:xfrm>
            <a:off x="467544" y="843558"/>
            <a:ext cx="4896544" cy="3510390"/>
          </a:xfrm>
        </p:spPr>
        <p:txBody>
          <a:bodyPr/>
          <a:lstStyle/>
          <a:p>
            <a:r>
              <a:rPr lang="is-IS" sz="2400" dirty="0" smtClean="0">
                <a:solidFill>
                  <a:schemeClr val="tx1"/>
                </a:solidFill>
              </a:rPr>
              <a:t>All Activities have an Action Bar associated with them. </a:t>
            </a:r>
            <a:r>
              <a:rPr lang="en-US" sz="2400" dirty="0" smtClean="0">
                <a:solidFill>
                  <a:schemeClr val="tx1"/>
                </a:solidFill>
              </a:rPr>
              <a:t>I</a:t>
            </a:r>
            <a:r>
              <a:rPr lang="is-IS" sz="2400" dirty="0" smtClean="0">
                <a:solidFill>
                  <a:schemeClr val="tx1"/>
                </a:solidFill>
              </a:rPr>
              <a:t>t is really a menu, but you can associate Icons with the menu items.</a:t>
            </a:r>
          </a:p>
          <a:p>
            <a:r>
              <a:rPr lang="is-IS" sz="2400" dirty="0" smtClean="0">
                <a:solidFill>
                  <a:schemeClr val="tx1"/>
                </a:solidFill>
              </a:rPr>
              <a:t>It was introduced in Android version 3. Previously, Android had a dedicated hardware button for making the menu appear.</a:t>
            </a:r>
            <a:endParaRPr lang="is-IS" sz="2400" dirty="0">
              <a:solidFill>
                <a:schemeClr val="tx1"/>
              </a:solidFill>
            </a:endParaRPr>
          </a:p>
          <a:p>
            <a:pPr lvl="1"/>
            <a:endParaRPr lang="is-IS" sz="1600" dirty="0" smtClean="0">
              <a:solidFill>
                <a:schemeClr val="tx1"/>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60032" y="1491630"/>
            <a:ext cx="4487205" cy="2991470"/>
          </a:xfrm>
          <a:prstGeom prst="rect">
            <a:avLst/>
          </a:prstGeom>
        </p:spPr>
      </p:pic>
    </p:spTree>
    <p:extLst>
      <p:ext uri="{BB962C8B-B14F-4D97-AF65-F5344CB8AC3E}">
        <p14:creationId xmlns:p14="http://schemas.microsoft.com/office/powerpoint/2010/main" val="17797127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Toolbar</a:t>
            </a:r>
            <a:endParaRPr lang="en-US" dirty="0"/>
          </a:p>
        </p:txBody>
      </p:sp>
      <p:sp>
        <p:nvSpPr>
          <p:cNvPr id="3" name="Content Placeholder 2"/>
          <p:cNvSpPr>
            <a:spLocks noGrp="1"/>
          </p:cNvSpPr>
          <p:nvPr>
            <p:ph idx="1"/>
          </p:nvPr>
        </p:nvSpPr>
        <p:spPr>
          <a:xfrm>
            <a:off x="395536" y="843558"/>
            <a:ext cx="8424936" cy="3510390"/>
          </a:xfrm>
        </p:spPr>
        <p:txBody>
          <a:bodyPr/>
          <a:lstStyle/>
          <a:p>
            <a:r>
              <a:rPr lang="en-US" sz="2400" dirty="0">
                <a:solidFill>
                  <a:schemeClr val="tx1"/>
                </a:solidFill>
              </a:rPr>
              <a:t>To use the </a:t>
            </a:r>
            <a:r>
              <a:rPr lang="en-US" sz="2400" b="1" dirty="0" err="1">
                <a:solidFill>
                  <a:schemeClr val="tx1"/>
                </a:solidFill>
              </a:rPr>
              <a:t>ToolBar</a:t>
            </a:r>
            <a:r>
              <a:rPr lang="en-US" sz="2400" dirty="0">
                <a:solidFill>
                  <a:schemeClr val="tx1"/>
                </a:solidFill>
              </a:rPr>
              <a:t> class:</a:t>
            </a:r>
          </a:p>
          <a:p>
            <a:pPr lvl="1"/>
            <a:r>
              <a:rPr lang="en-US" sz="2400" dirty="0">
                <a:solidFill>
                  <a:schemeClr val="tx1"/>
                </a:solidFill>
              </a:rPr>
              <a:t>Add V7 </a:t>
            </a:r>
            <a:r>
              <a:rPr lang="en-US" sz="2400" dirty="0" err="1">
                <a:solidFill>
                  <a:schemeClr val="tx1"/>
                </a:solidFill>
              </a:rPr>
              <a:t>AppCompat</a:t>
            </a:r>
            <a:r>
              <a:rPr lang="en-US" sz="2400" dirty="0">
                <a:solidFill>
                  <a:schemeClr val="tx1"/>
                </a:solidFill>
              </a:rPr>
              <a:t> library to the project</a:t>
            </a:r>
          </a:p>
          <a:p>
            <a:pPr lvl="2"/>
            <a:r>
              <a:rPr lang="en-US" dirty="0">
                <a:solidFill>
                  <a:schemeClr val="tx1"/>
                </a:solidFill>
              </a:rPr>
              <a:t>See </a:t>
            </a:r>
            <a:r>
              <a:rPr lang="en-US" sz="1600" dirty="0">
                <a:solidFill>
                  <a:schemeClr val="tx1"/>
                </a:solidFill>
              </a:rPr>
              <a:t>http://</a:t>
            </a:r>
            <a:r>
              <a:rPr lang="en-US" sz="1600" dirty="0" err="1">
                <a:solidFill>
                  <a:schemeClr val="tx1"/>
                </a:solidFill>
              </a:rPr>
              <a:t>developer.android.com</a:t>
            </a:r>
            <a:r>
              <a:rPr lang="en-US" sz="1600" dirty="0">
                <a:solidFill>
                  <a:schemeClr val="tx1"/>
                </a:solidFill>
              </a:rPr>
              <a:t>/tools/support-library/</a:t>
            </a:r>
            <a:r>
              <a:rPr lang="en-US" sz="1600" dirty="0" err="1">
                <a:solidFill>
                  <a:schemeClr val="tx1"/>
                </a:solidFill>
              </a:rPr>
              <a:t>setup.html</a:t>
            </a:r>
            <a:endParaRPr lang="en-US" sz="1600" dirty="0">
              <a:solidFill>
                <a:schemeClr val="tx1"/>
              </a:solidFill>
            </a:endParaRPr>
          </a:p>
          <a:p>
            <a:pPr lvl="1"/>
            <a:r>
              <a:rPr lang="en-US" sz="2400" dirty="0">
                <a:solidFill>
                  <a:schemeClr val="tx1"/>
                </a:solidFill>
              </a:rPr>
              <a:t>Make your </a:t>
            </a:r>
            <a:r>
              <a:rPr lang="en-US" sz="2400" b="1" dirty="0">
                <a:solidFill>
                  <a:schemeClr val="tx1"/>
                </a:solidFill>
              </a:rPr>
              <a:t>Activity</a:t>
            </a:r>
            <a:r>
              <a:rPr lang="en-US" sz="2400" dirty="0">
                <a:solidFill>
                  <a:schemeClr val="tx1"/>
                </a:solidFill>
              </a:rPr>
              <a:t> extend </a:t>
            </a:r>
            <a:r>
              <a:rPr lang="en-US" sz="2400" b="1" dirty="0" err="1">
                <a:solidFill>
                  <a:schemeClr val="tx1"/>
                </a:solidFill>
              </a:rPr>
              <a:t>AppCompatActivity</a:t>
            </a:r>
            <a:endParaRPr lang="en-US" sz="2400" b="1" dirty="0">
              <a:solidFill>
                <a:schemeClr val="tx1"/>
              </a:solidFill>
            </a:endParaRPr>
          </a:p>
          <a:p>
            <a:pPr lvl="1"/>
            <a:r>
              <a:rPr lang="en-US" sz="2400" dirty="0" smtClean="0">
                <a:solidFill>
                  <a:schemeClr val="tx1"/>
                </a:solidFill>
              </a:rPr>
              <a:t>In the Manifest, specify </a:t>
            </a:r>
            <a:r>
              <a:rPr lang="en-US" sz="2400" dirty="0">
                <a:solidFill>
                  <a:schemeClr val="tx1"/>
                </a:solidFill>
              </a:rPr>
              <a:t>a theme with NO </a:t>
            </a:r>
            <a:r>
              <a:rPr lang="en-US" sz="2400" dirty="0" err="1">
                <a:solidFill>
                  <a:schemeClr val="tx1"/>
                </a:solidFill>
              </a:rPr>
              <a:t>ActionBar</a:t>
            </a:r>
            <a:endParaRPr lang="en-US" sz="2400" dirty="0">
              <a:solidFill>
                <a:schemeClr val="tx1"/>
              </a:solidFill>
            </a:endParaRPr>
          </a:p>
          <a:p>
            <a:pPr lvl="1"/>
            <a:r>
              <a:rPr lang="en-US" sz="2400" dirty="0">
                <a:solidFill>
                  <a:schemeClr val="tx1"/>
                </a:solidFill>
              </a:rPr>
              <a:t> Add a </a:t>
            </a:r>
            <a:r>
              <a:rPr lang="en-US" sz="2400" b="1" dirty="0" err="1">
                <a:solidFill>
                  <a:schemeClr val="tx1"/>
                </a:solidFill>
              </a:rPr>
              <a:t>ToolBar</a:t>
            </a:r>
            <a:r>
              <a:rPr lang="en-US" sz="2400" dirty="0">
                <a:solidFill>
                  <a:schemeClr val="tx1"/>
                </a:solidFill>
              </a:rPr>
              <a:t> element to the Activity’s layout</a:t>
            </a:r>
          </a:p>
        </p:txBody>
      </p:sp>
    </p:spTree>
    <p:extLst>
      <p:ext uri="{BB962C8B-B14F-4D97-AF65-F5344CB8AC3E}">
        <p14:creationId xmlns:p14="http://schemas.microsoft.com/office/powerpoint/2010/main" val="169815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the </a:t>
            </a:r>
            <a:r>
              <a:rPr lang="en-US" dirty="0" err="1" smtClean="0"/>
              <a:t>ToolBar</a:t>
            </a:r>
            <a:endParaRPr lang="en-US" dirty="0"/>
          </a:p>
        </p:txBody>
      </p:sp>
      <p:sp>
        <p:nvSpPr>
          <p:cNvPr id="5" name="Content Placeholder 2"/>
          <p:cNvSpPr>
            <a:spLocks noGrp="1"/>
          </p:cNvSpPr>
          <p:nvPr>
            <p:ph idx="1"/>
          </p:nvPr>
        </p:nvSpPr>
        <p:spPr>
          <a:xfrm>
            <a:off x="467544" y="771551"/>
            <a:ext cx="7920880" cy="3744416"/>
          </a:xfrm>
        </p:spPr>
        <p:txBody>
          <a:bodyPr/>
          <a:lstStyle/>
          <a:p>
            <a:pPr marL="82550" indent="0">
              <a:buNone/>
            </a:pPr>
            <a:r>
              <a:rPr lang="hr-HR" sz="2000" b="1" dirty="0" smtClean="0">
                <a:latin typeface="Courier New"/>
                <a:cs typeface="Courier New"/>
              </a:rPr>
              <a:t>.</a:t>
            </a:r>
            <a:r>
              <a:rPr lang="hr-HR" sz="2000" b="1" dirty="0">
                <a:latin typeface="Courier New"/>
                <a:cs typeface="Courier New"/>
              </a:rPr>
              <a:t>.. </a:t>
            </a:r>
            <a:r>
              <a:rPr lang="en-US" sz="2000" b="1" dirty="0">
                <a:latin typeface="Courier New"/>
                <a:cs typeface="Courier New"/>
              </a:rPr>
              <a:t>In </a:t>
            </a:r>
            <a:r>
              <a:rPr lang="en-US" sz="2000" b="1" dirty="0" err="1" smtClean="0">
                <a:latin typeface="Courier New"/>
                <a:cs typeface="Courier New"/>
              </a:rPr>
              <a:t>MyActivity.java</a:t>
            </a:r>
            <a:r>
              <a:rPr lang="is-IS" sz="2000" b="1" dirty="0" smtClean="0">
                <a:latin typeface="Courier New"/>
                <a:cs typeface="Courier New"/>
              </a:rPr>
              <a:t>…</a:t>
            </a:r>
            <a:endParaRPr lang="hr-HR" sz="2000" b="1" dirty="0">
              <a:latin typeface="Courier New"/>
              <a:cs typeface="Courier New"/>
            </a:endParaRPr>
          </a:p>
          <a:p>
            <a:pPr marL="82550" indent="0">
              <a:buNone/>
            </a:pPr>
            <a:r>
              <a:rPr lang="en-US" sz="2000" dirty="0">
                <a:latin typeface="Courier New"/>
                <a:cs typeface="Courier New"/>
              </a:rPr>
              <a:t>public class </a:t>
            </a:r>
            <a:r>
              <a:rPr lang="en-US" sz="2000" dirty="0" err="1">
                <a:latin typeface="Courier New"/>
                <a:cs typeface="Courier New"/>
              </a:rPr>
              <a:t>MyActivity</a:t>
            </a:r>
            <a:r>
              <a:rPr lang="en-US" sz="2000" dirty="0">
                <a:latin typeface="Courier New"/>
                <a:cs typeface="Courier New"/>
              </a:rPr>
              <a:t> extends </a:t>
            </a:r>
            <a:r>
              <a:rPr lang="en-US" sz="2000" dirty="0" err="1">
                <a:latin typeface="Courier New"/>
                <a:cs typeface="Courier New"/>
              </a:rPr>
              <a:t>AppCompatActivity</a:t>
            </a:r>
            <a:r>
              <a:rPr lang="en-US" sz="2000" dirty="0">
                <a:latin typeface="Courier New"/>
                <a:cs typeface="Courier New"/>
              </a:rPr>
              <a:t> {</a:t>
            </a:r>
          </a:p>
          <a:p>
            <a:pPr marL="82550" indent="0">
              <a:buNone/>
            </a:pPr>
            <a:r>
              <a:rPr lang="bg-BG" sz="2000" dirty="0">
                <a:latin typeface="Courier New"/>
                <a:cs typeface="Courier New"/>
              </a:rPr>
              <a:t>  // ...</a:t>
            </a:r>
          </a:p>
          <a:p>
            <a:pPr marL="82550" indent="0">
              <a:buNone/>
            </a:pPr>
            <a:r>
              <a:rPr lang="bg-BG" sz="2000" dirty="0">
                <a:latin typeface="Courier New"/>
                <a:cs typeface="Courier New"/>
              </a:rPr>
              <a:t>}</a:t>
            </a:r>
            <a:endParaRPr lang="hr-HR" sz="2000" b="1" dirty="0" smtClean="0">
              <a:latin typeface="Courier New"/>
              <a:cs typeface="Courier New"/>
            </a:endParaRPr>
          </a:p>
          <a:p>
            <a:pPr marL="82550" indent="0">
              <a:buNone/>
            </a:pPr>
            <a:r>
              <a:rPr lang="hr-HR" sz="2000" b="1" dirty="0" smtClean="0">
                <a:latin typeface="Courier New"/>
                <a:cs typeface="Courier New"/>
              </a:rPr>
              <a:t>.</a:t>
            </a:r>
            <a:r>
              <a:rPr lang="hr-HR" sz="2000" b="1" dirty="0">
                <a:latin typeface="Courier New"/>
                <a:cs typeface="Courier New"/>
              </a:rPr>
              <a:t>.. </a:t>
            </a:r>
            <a:r>
              <a:rPr lang="en-US" sz="2000" b="1" dirty="0">
                <a:latin typeface="Courier New"/>
                <a:cs typeface="Courier New"/>
              </a:rPr>
              <a:t>In Manifest</a:t>
            </a:r>
            <a:r>
              <a:rPr lang="hr-HR" sz="2000" b="1" dirty="0">
                <a:latin typeface="Courier New"/>
                <a:cs typeface="Courier New"/>
              </a:rPr>
              <a:t>...</a:t>
            </a:r>
            <a:endParaRPr lang="en-US" sz="2000" dirty="0"/>
          </a:p>
          <a:p>
            <a:pPr marL="82550" indent="0">
              <a:buNone/>
            </a:pPr>
            <a:r>
              <a:rPr lang="en-US" sz="2000" dirty="0">
                <a:latin typeface="Courier New"/>
                <a:cs typeface="Courier New"/>
              </a:rPr>
              <a:t>&lt;application</a:t>
            </a:r>
          </a:p>
          <a:p>
            <a:pPr marL="82550" indent="0">
              <a:buNone/>
            </a:pPr>
            <a:r>
              <a:rPr lang="en-US" sz="2000" dirty="0">
                <a:latin typeface="Courier New"/>
                <a:cs typeface="Courier New"/>
              </a:rPr>
              <a:t>    </a:t>
            </a:r>
            <a:r>
              <a:rPr lang="en-US" sz="2000" dirty="0" err="1">
                <a:latin typeface="Courier New"/>
                <a:cs typeface="Courier New"/>
              </a:rPr>
              <a:t>android:theme</a:t>
            </a:r>
            <a:r>
              <a:rPr lang="en-US" sz="2000" dirty="0">
                <a:latin typeface="Courier New"/>
                <a:cs typeface="Courier New"/>
              </a:rPr>
              <a:t>="@style/</a:t>
            </a:r>
            <a:r>
              <a:rPr lang="en-US" sz="2000" dirty="0" err="1">
                <a:latin typeface="Courier New"/>
                <a:cs typeface="Courier New"/>
              </a:rPr>
              <a:t>Theme.AppCompat.Light.NoActionBar</a:t>
            </a:r>
            <a:r>
              <a:rPr lang="en-US" sz="2000" dirty="0">
                <a:latin typeface="Courier New"/>
                <a:cs typeface="Courier New"/>
              </a:rPr>
              <a:t>"</a:t>
            </a:r>
          </a:p>
          <a:p>
            <a:pPr marL="82550" indent="0">
              <a:buNone/>
            </a:pPr>
            <a:r>
              <a:rPr lang="hr-HR" sz="2000" dirty="0">
                <a:latin typeface="Courier New"/>
                <a:cs typeface="Courier New"/>
              </a:rPr>
              <a:t>    </a:t>
            </a:r>
            <a:r>
              <a:rPr lang="hr-HR" sz="2000" dirty="0" smtClean="0">
                <a:latin typeface="Courier New"/>
                <a:cs typeface="Courier New"/>
              </a:rPr>
              <a:t>/&gt;</a:t>
            </a:r>
            <a:endParaRPr lang="hr-HR" sz="2000" dirty="0">
              <a:latin typeface="Courier New"/>
              <a:cs typeface="Courier New"/>
            </a:endParaRPr>
          </a:p>
        </p:txBody>
      </p:sp>
    </p:spTree>
    <p:extLst>
      <p:ext uri="{BB962C8B-B14F-4D97-AF65-F5344CB8AC3E}">
        <p14:creationId xmlns:p14="http://schemas.microsoft.com/office/powerpoint/2010/main" val="20956554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ToolBar</a:t>
            </a:r>
            <a:endParaRPr lang="en-US" dirty="0"/>
          </a:p>
        </p:txBody>
      </p:sp>
      <p:sp>
        <p:nvSpPr>
          <p:cNvPr id="3" name="Content Placeholder 2"/>
          <p:cNvSpPr>
            <a:spLocks noGrp="1"/>
          </p:cNvSpPr>
          <p:nvPr>
            <p:ph idx="1"/>
          </p:nvPr>
        </p:nvSpPr>
        <p:spPr>
          <a:xfrm>
            <a:off x="467544" y="843558"/>
            <a:ext cx="8280920" cy="3510390"/>
          </a:xfrm>
        </p:spPr>
        <p:txBody>
          <a:bodyPr/>
          <a:lstStyle/>
          <a:p>
            <a:pPr marL="82550" indent="0">
              <a:buNone/>
            </a:pPr>
            <a:r>
              <a:rPr lang="hr-HR" sz="1800" b="1" dirty="0">
                <a:latin typeface="Courier New"/>
                <a:cs typeface="Courier New"/>
              </a:rPr>
              <a:t>... </a:t>
            </a:r>
            <a:r>
              <a:rPr lang="en-US" sz="1800" b="1" dirty="0">
                <a:latin typeface="Courier New"/>
                <a:cs typeface="Courier New"/>
              </a:rPr>
              <a:t>T</a:t>
            </a:r>
            <a:r>
              <a:rPr lang="hr-HR" sz="1800" b="1" dirty="0" err="1">
                <a:latin typeface="Courier New"/>
                <a:cs typeface="Courier New"/>
              </a:rPr>
              <a:t>hen</a:t>
            </a:r>
            <a:r>
              <a:rPr lang="hr-HR" sz="1800" b="1" dirty="0">
                <a:latin typeface="Courier New"/>
                <a:cs typeface="Courier New"/>
              </a:rPr>
              <a:t> </a:t>
            </a:r>
            <a:r>
              <a:rPr lang="hr-HR" sz="1800" b="1" dirty="0" err="1">
                <a:latin typeface="Courier New"/>
                <a:cs typeface="Courier New"/>
              </a:rPr>
              <a:t>in</a:t>
            </a:r>
            <a:r>
              <a:rPr lang="hr-HR" sz="1800" b="1" dirty="0">
                <a:latin typeface="Courier New"/>
                <a:cs typeface="Courier New"/>
              </a:rPr>
              <a:t> </a:t>
            </a:r>
            <a:r>
              <a:rPr lang="hr-HR" sz="1800" b="1" dirty="0" err="1">
                <a:latin typeface="Courier New"/>
                <a:cs typeface="Courier New"/>
              </a:rPr>
              <a:t>layout</a:t>
            </a:r>
            <a:r>
              <a:rPr lang="hr-HR" sz="1800" b="1" dirty="0">
                <a:latin typeface="Courier New"/>
                <a:cs typeface="Courier New"/>
              </a:rPr>
              <a:t>...</a:t>
            </a:r>
          </a:p>
          <a:p>
            <a:pPr marL="82550" indent="0">
              <a:buNone/>
            </a:pPr>
            <a:r>
              <a:rPr lang="en-US" sz="1800" dirty="0">
                <a:latin typeface="Courier New"/>
                <a:cs typeface="Courier New"/>
              </a:rPr>
              <a:t>&lt;android.support.v7.widget.Toolbar</a:t>
            </a:r>
          </a:p>
          <a:p>
            <a:pPr marL="82550" indent="0">
              <a:buNone/>
            </a:pPr>
            <a:r>
              <a:rPr lang="en-US" sz="1800" dirty="0">
                <a:latin typeface="Courier New"/>
                <a:cs typeface="Courier New"/>
              </a:rPr>
              <a:t>   </a:t>
            </a:r>
            <a:r>
              <a:rPr lang="en-US" sz="1800" dirty="0" err="1">
                <a:latin typeface="Courier New"/>
                <a:cs typeface="Courier New"/>
              </a:rPr>
              <a:t>android:id</a:t>
            </a:r>
            <a:r>
              <a:rPr lang="en-US" sz="1800" dirty="0">
                <a:latin typeface="Courier New"/>
                <a:cs typeface="Courier New"/>
              </a:rPr>
              <a:t>="@+id/</a:t>
            </a:r>
            <a:r>
              <a:rPr lang="en-US" sz="1800" dirty="0" err="1">
                <a:latin typeface="Courier New"/>
                <a:cs typeface="Courier New"/>
              </a:rPr>
              <a:t>my_toolbar</a:t>
            </a:r>
            <a:r>
              <a:rPr lang="en-US" sz="1800" dirty="0">
                <a:latin typeface="Courier New"/>
                <a:cs typeface="Courier New"/>
              </a:rPr>
              <a:t>"</a:t>
            </a:r>
          </a:p>
          <a:p>
            <a:pPr marL="82550" indent="0">
              <a:buNone/>
            </a:pPr>
            <a:r>
              <a:rPr lang="en-US" sz="1800" dirty="0">
                <a:latin typeface="Courier New"/>
                <a:cs typeface="Courier New"/>
              </a:rPr>
              <a:t>   </a:t>
            </a:r>
            <a:r>
              <a:rPr lang="en-US" sz="1800" dirty="0" err="1">
                <a:latin typeface="Courier New"/>
                <a:cs typeface="Courier New"/>
              </a:rPr>
              <a:t>android:layout_width</a:t>
            </a:r>
            <a:r>
              <a:rPr lang="en-US" sz="1800" dirty="0">
                <a:latin typeface="Courier New"/>
                <a:cs typeface="Courier New"/>
              </a:rPr>
              <a:t>="</a:t>
            </a:r>
            <a:r>
              <a:rPr lang="en-US" sz="1800" dirty="0" err="1">
                <a:latin typeface="Courier New"/>
                <a:cs typeface="Courier New"/>
              </a:rPr>
              <a:t>match_parent</a:t>
            </a:r>
            <a:r>
              <a:rPr lang="en-US" sz="1800" dirty="0">
                <a:latin typeface="Courier New"/>
                <a:cs typeface="Courier New"/>
              </a:rPr>
              <a:t>"</a:t>
            </a:r>
          </a:p>
          <a:p>
            <a:pPr marL="82550" indent="0">
              <a:buNone/>
            </a:pPr>
            <a:r>
              <a:rPr lang="en-US" sz="1800" dirty="0">
                <a:latin typeface="Courier New"/>
                <a:cs typeface="Courier New"/>
              </a:rPr>
              <a:t>   </a:t>
            </a:r>
            <a:r>
              <a:rPr lang="en-US" sz="1800" dirty="0" err="1">
                <a:latin typeface="Courier New"/>
                <a:cs typeface="Courier New"/>
              </a:rPr>
              <a:t>android:layout_height</a:t>
            </a:r>
            <a:r>
              <a:rPr lang="en-US" sz="1800" dirty="0">
                <a:latin typeface="Courier New"/>
                <a:cs typeface="Courier New"/>
              </a:rPr>
              <a:t>="?</a:t>
            </a:r>
            <a:r>
              <a:rPr lang="en-US" sz="1800" dirty="0" err="1">
                <a:latin typeface="Courier New"/>
                <a:cs typeface="Courier New"/>
              </a:rPr>
              <a:t>attr</a:t>
            </a:r>
            <a:r>
              <a:rPr lang="en-US" sz="1800" dirty="0">
                <a:latin typeface="Courier New"/>
                <a:cs typeface="Courier New"/>
              </a:rPr>
              <a:t>/</a:t>
            </a:r>
            <a:r>
              <a:rPr lang="en-US" sz="1800" dirty="0" err="1">
                <a:latin typeface="Courier New"/>
                <a:cs typeface="Courier New"/>
              </a:rPr>
              <a:t>actionBarSize</a:t>
            </a:r>
            <a:r>
              <a:rPr lang="en-US" sz="1800" dirty="0">
                <a:latin typeface="Courier New"/>
                <a:cs typeface="Courier New"/>
              </a:rPr>
              <a:t>"</a:t>
            </a:r>
          </a:p>
          <a:p>
            <a:pPr marL="82550" indent="0">
              <a:buNone/>
            </a:pPr>
            <a:r>
              <a:rPr lang="en-US" sz="1800" dirty="0">
                <a:latin typeface="Courier New"/>
                <a:cs typeface="Courier New"/>
              </a:rPr>
              <a:t>   </a:t>
            </a:r>
            <a:r>
              <a:rPr lang="en-US" sz="1800" dirty="0" err="1">
                <a:latin typeface="Courier New"/>
                <a:cs typeface="Courier New"/>
              </a:rPr>
              <a:t>android:background</a:t>
            </a:r>
            <a:r>
              <a:rPr lang="en-US" sz="1800" dirty="0">
                <a:latin typeface="Courier New"/>
                <a:cs typeface="Courier New"/>
              </a:rPr>
              <a:t>="?</a:t>
            </a:r>
            <a:r>
              <a:rPr lang="en-US" sz="1800" dirty="0" err="1">
                <a:latin typeface="Courier New"/>
                <a:cs typeface="Courier New"/>
              </a:rPr>
              <a:t>attr</a:t>
            </a:r>
            <a:r>
              <a:rPr lang="en-US" sz="1800" dirty="0">
                <a:latin typeface="Courier New"/>
                <a:cs typeface="Courier New"/>
              </a:rPr>
              <a:t>/</a:t>
            </a:r>
            <a:r>
              <a:rPr lang="en-US" sz="1800" dirty="0" err="1">
                <a:latin typeface="Courier New"/>
                <a:cs typeface="Courier New"/>
              </a:rPr>
              <a:t>colorPrimary</a:t>
            </a:r>
            <a:r>
              <a:rPr lang="en-US" sz="1800" dirty="0">
                <a:latin typeface="Courier New"/>
                <a:cs typeface="Courier New"/>
              </a:rPr>
              <a:t>"</a:t>
            </a:r>
          </a:p>
          <a:p>
            <a:pPr marL="82550" indent="0">
              <a:buNone/>
            </a:pPr>
            <a:r>
              <a:rPr lang="en-US" sz="1800" dirty="0">
                <a:latin typeface="Courier New"/>
                <a:cs typeface="Courier New"/>
              </a:rPr>
              <a:t>   </a:t>
            </a:r>
            <a:r>
              <a:rPr lang="en-US" sz="1800" dirty="0" err="1">
                <a:latin typeface="Courier New"/>
                <a:cs typeface="Courier New"/>
              </a:rPr>
              <a:t>android:elevation</a:t>
            </a:r>
            <a:r>
              <a:rPr lang="en-US" sz="1800" dirty="0">
                <a:latin typeface="Courier New"/>
                <a:cs typeface="Courier New"/>
              </a:rPr>
              <a:t>="4dp"</a:t>
            </a:r>
          </a:p>
          <a:p>
            <a:pPr marL="82550" indent="0">
              <a:buNone/>
            </a:pPr>
            <a:r>
              <a:rPr lang="en-US" sz="1800" dirty="0">
                <a:latin typeface="Courier New"/>
                <a:cs typeface="Courier New"/>
              </a:rPr>
              <a:t>   </a:t>
            </a:r>
            <a:r>
              <a:rPr lang="en-US" sz="1800" dirty="0" err="1">
                <a:latin typeface="Courier New"/>
                <a:cs typeface="Courier New"/>
              </a:rPr>
              <a:t>android:theme</a:t>
            </a:r>
            <a:r>
              <a:rPr lang="en-US" sz="1800" dirty="0">
                <a:latin typeface="Courier New"/>
                <a:cs typeface="Courier New"/>
              </a:rPr>
              <a:t>="@style/</a:t>
            </a:r>
            <a:r>
              <a:rPr lang="en-US" sz="1800" dirty="0" err="1">
                <a:latin typeface="Courier New"/>
                <a:cs typeface="Courier New"/>
              </a:rPr>
              <a:t>ThemeOverlay.AppCompat.ActionBar</a:t>
            </a:r>
            <a:r>
              <a:rPr lang="en-US" sz="1800" dirty="0">
                <a:latin typeface="Courier New"/>
                <a:cs typeface="Courier New"/>
              </a:rPr>
              <a:t>"</a:t>
            </a:r>
          </a:p>
          <a:p>
            <a:pPr marL="82550" indent="0">
              <a:buNone/>
            </a:pPr>
            <a:r>
              <a:rPr lang="en-US" sz="1800" dirty="0">
                <a:latin typeface="Courier New"/>
                <a:cs typeface="Courier New"/>
              </a:rPr>
              <a:t>   </a:t>
            </a:r>
            <a:r>
              <a:rPr lang="en-US" sz="1800" dirty="0" err="1">
                <a:latin typeface="Courier New"/>
                <a:cs typeface="Courier New"/>
              </a:rPr>
              <a:t>app:popupTheme</a:t>
            </a:r>
            <a:r>
              <a:rPr lang="en-US" sz="1800" dirty="0">
                <a:latin typeface="Courier New"/>
                <a:cs typeface="Courier New"/>
              </a:rPr>
              <a:t>="@style/</a:t>
            </a:r>
            <a:r>
              <a:rPr lang="en-US" sz="1800" dirty="0" err="1">
                <a:latin typeface="Courier New"/>
                <a:cs typeface="Courier New"/>
              </a:rPr>
              <a:t>ThemeOverlay.AppCompat.Light</a:t>
            </a:r>
            <a:r>
              <a:rPr lang="en-US" sz="1800" dirty="0" smtClean="0">
                <a:latin typeface="Courier New"/>
                <a:cs typeface="Courier New"/>
              </a:rPr>
              <a:t>"/&gt;</a:t>
            </a:r>
            <a:endParaRPr lang="en-US" sz="1800" dirty="0">
              <a:latin typeface="Courier New"/>
              <a:cs typeface="Courier New"/>
            </a:endParaRPr>
          </a:p>
        </p:txBody>
      </p:sp>
    </p:spTree>
    <p:extLst>
      <p:ext uri="{BB962C8B-B14F-4D97-AF65-F5344CB8AC3E}">
        <p14:creationId xmlns:p14="http://schemas.microsoft.com/office/powerpoint/2010/main" val="16349141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ToolBar</a:t>
            </a:r>
            <a:endParaRPr lang="en-US" dirty="0"/>
          </a:p>
        </p:txBody>
      </p:sp>
      <p:sp>
        <p:nvSpPr>
          <p:cNvPr id="3" name="Content Placeholder 2"/>
          <p:cNvSpPr>
            <a:spLocks noGrp="1"/>
          </p:cNvSpPr>
          <p:nvPr>
            <p:ph idx="1"/>
          </p:nvPr>
        </p:nvSpPr>
        <p:spPr>
          <a:xfrm>
            <a:off x="467544" y="843558"/>
            <a:ext cx="8280920" cy="3510390"/>
          </a:xfrm>
        </p:spPr>
        <p:txBody>
          <a:bodyPr/>
          <a:lstStyle/>
          <a:p>
            <a:pPr marL="82550" indent="0">
              <a:buNone/>
            </a:pPr>
            <a:r>
              <a:rPr lang="hr-HR" sz="2000" b="1" dirty="0">
                <a:latin typeface="Courier New"/>
                <a:cs typeface="Courier New"/>
              </a:rPr>
              <a:t>... </a:t>
            </a:r>
            <a:r>
              <a:rPr lang="en-US" sz="2000" b="1" dirty="0">
                <a:latin typeface="Courier New"/>
                <a:cs typeface="Courier New"/>
              </a:rPr>
              <a:t>In </a:t>
            </a:r>
            <a:r>
              <a:rPr lang="en-US" sz="2000" b="1" dirty="0" err="1">
                <a:latin typeface="Courier New"/>
                <a:cs typeface="Courier New"/>
              </a:rPr>
              <a:t>MyActivity.java</a:t>
            </a:r>
            <a:r>
              <a:rPr lang="is-IS" sz="2000" b="1" dirty="0">
                <a:latin typeface="Courier New"/>
                <a:cs typeface="Courier New"/>
              </a:rPr>
              <a:t>…</a:t>
            </a:r>
            <a:endParaRPr lang="en-US" sz="2000" dirty="0">
              <a:latin typeface="Courier New"/>
              <a:cs typeface="Courier New"/>
            </a:endParaRPr>
          </a:p>
          <a:p>
            <a:pPr marL="82550" indent="0">
              <a:buNone/>
            </a:pPr>
            <a:r>
              <a:rPr lang="en-US" sz="2000" dirty="0">
                <a:latin typeface="Courier New"/>
                <a:cs typeface="Courier New"/>
              </a:rPr>
              <a:t>@Override</a:t>
            </a:r>
          </a:p>
          <a:p>
            <a:pPr marL="82550" indent="0">
              <a:buNone/>
            </a:pPr>
            <a:r>
              <a:rPr lang="en-US" sz="2000" dirty="0">
                <a:latin typeface="Courier New"/>
                <a:cs typeface="Courier New"/>
              </a:rPr>
              <a:t>protected void </a:t>
            </a:r>
            <a:r>
              <a:rPr lang="en-US" sz="2000" dirty="0" err="1">
                <a:latin typeface="Courier New"/>
                <a:cs typeface="Courier New"/>
              </a:rPr>
              <a:t>onCreate</a:t>
            </a:r>
            <a:r>
              <a:rPr lang="en-US" sz="2000" dirty="0">
                <a:latin typeface="Courier New"/>
                <a:cs typeface="Courier New"/>
              </a:rPr>
              <a:t>(Bundle </a:t>
            </a:r>
            <a:r>
              <a:rPr lang="en-US" sz="2000" dirty="0" err="1">
                <a:latin typeface="Courier New"/>
                <a:cs typeface="Courier New"/>
              </a:rPr>
              <a:t>savedInstanceState</a:t>
            </a:r>
            <a:r>
              <a:rPr lang="en-US" sz="2000" dirty="0">
                <a:latin typeface="Courier New"/>
                <a:cs typeface="Courier New"/>
              </a:rPr>
              <a:t>) {</a:t>
            </a:r>
          </a:p>
          <a:p>
            <a:pPr marL="82550" indent="0">
              <a:buNone/>
            </a:pPr>
            <a:r>
              <a:rPr lang="en-US" sz="2000" dirty="0">
                <a:latin typeface="Courier New"/>
                <a:cs typeface="Courier New"/>
              </a:rPr>
              <a:t>    </a:t>
            </a:r>
            <a:r>
              <a:rPr lang="en-US" sz="2000" dirty="0" err="1">
                <a:latin typeface="Courier New"/>
                <a:cs typeface="Courier New"/>
              </a:rPr>
              <a:t>super.onCreate</a:t>
            </a:r>
            <a:r>
              <a:rPr lang="en-US" sz="2000" dirty="0">
                <a:latin typeface="Courier New"/>
                <a:cs typeface="Courier New"/>
              </a:rPr>
              <a:t>(</a:t>
            </a:r>
            <a:r>
              <a:rPr lang="en-US" sz="2000" dirty="0" err="1">
                <a:latin typeface="Courier New"/>
                <a:cs typeface="Courier New"/>
              </a:rPr>
              <a:t>savedInstanceState</a:t>
            </a:r>
            <a:r>
              <a:rPr lang="en-US" sz="2000" dirty="0">
                <a:latin typeface="Courier New"/>
                <a:cs typeface="Courier New"/>
              </a:rPr>
              <a:t>);</a:t>
            </a:r>
          </a:p>
          <a:p>
            <a:pPr marL="82550" indent="0">
              <a:buNone/>
            </a:pPr>
            <a:r>
              <a:rPr lang="en-US" sz="2000" dirty="0">
                <a:latin typeface="Courier New"/>
                <a:cs typeface="Courier New"/>
              </a:rPr>
              <a:t>    </a:t>
            </a:r>
            <a:r>
              <a:rPr lang="en-US" sz="2000" dirty="0" err="1">
                <a:latin typeface="Courier New"/>
                <a:cs typeface="Courier New"/>
              </a:rPr>
              <a:t>setContentView</a:t>
            </a:r>
            <a:r>
              <a:rPr lang="en-US" sz="2000" dirty="0">
                <a:latin typeface="Courier New"/>
                <a:cs typeface="Courier New"/>
              </a:rPr>
              <a:t>(</a:t>
            </a:r>
            <a:r>
              <a:rPr lang="en-US" sz="2000" dirty="0" err="1">
                <a:latin typeface="Courier New"/>
                <a:cs typeface="Courier New"/>
              </a:rPr>
              <a:t>R.layout.activity_my</a:t>
            </a:r>
            <a:r>
              <a:rPr lang="en-US" sz="2000" dirty="0">
                <a:latin typeface="Courier New"/>
                <a:cs typeface="Courier New"/>
              </a:rPr>
              <a:t>);</a:t>
            </a:r>
          </a:p>
          <a:p>
            <a:pPr marL="82550" indent="0">
              <a:buNone/>
            </a:pPr>
            <a:r>
              <a:rPr lang="en-US" sz="2000" dirty="0">
                <a:latin typeface="Courier New"/>
                <a:cs typeface="Courier New"/>
              </a:rPr>
              <a:t>    </a:t>
            </a:r>
            <a:r>
              <a:rPr lang="en-US" sz="2000" dirty="0" smtClean="0">
                <a:latin typeface="Courier New"/>
                <a:cs typeface="Courier New"/>
              </a:rPr>
              <a:t>	</a:t>
            </a:r>
            <a:r>
              <a:rPr lang="en-US" sz="2000" dirty="0" smtClean="0">
                <a:solidFill>
                  <a:srgbClr val="FF0000"/>
                </a:solidFill>
                <a:latin typeface="Courier New"/>
                <a:cs typeface="Courier New"/>
              </a:rPr>
              <a:t>Toolbar </a:t>
            </a:r>
            <a:r>
              <a:rPr lang="en-US" sz="2000" dirty="0" err="1">
                <a:solidFill>
                  <a:srgbClr val="FF0000"/>
                </a:solidFill>
                <a:latin typeface="Courier New"/>
                <a:cs typeface="Courier New"/>
              </a:rPr>
              <a:t>myToolbar</a:t>
            </a:r>
            <a:r>
              <a:rPr lang="en-US" sz="2000" dirty="0">
                <a:solidFill>
                  <a:srgbClr val="FF0000"/>
                </a:solidFill>
                <a:latin typeface="Courier New"/>
                <a:cs typeface="Courier New"/>
              </a:rPr>
              <a:t> = (Toolbar) </a:t>
            </a:r>
            <a:r>
              <a:rPr lang="en-US" sz="2000" dirty="0" smtClean="0">
                <a:solidFill>
                  <a:srgbClr val="FF0000"/>
                </a:solidFill>
                <a:latin typeface="Courier New"/>
                <a:cs typeface="Courier New"/>
              </a:rPr>
              <a:t>	</a:t>
            </a:r>
            <a:r>
              <a:rPr lang="en-US" sz="2000" dirty="0" err="1" smtClean="0">
                <a:solidFill>
                  <a:srgbClr val="FF0000"/>
                </a:solidFill>
                <a:latin typeface="Courier New"/>
                <a:cs typeface="Courier New"/>
              </a:rPr>
              <a:t>findViewById</a:t>
            </a:r>
            <a:r>
              <a:rPr lang="en-US" sz="2000" dirty="0" smtClean="0">
                <a:solidFill>
                  <a:srgbClr val="FF0000"/>
                </a:solidFill>
                <a:latin typeface="Courier New"/>
                <a:cs typeface="Courier New"/>
              </a:rPr>
              <a:t>(</a:t>
            </a:r>
            <a:r>
              <a:rPr lang="en-US" sz="2000" dirty="0" err="1" smtClean="0">
                <a:solidFill>
                  <a:srgbClr val="FF0000"/>
                </a:solidFill>
                <a:latin typeface="Courier New"/>
                <a:cs typeface="Courier New"/>
              </a:rPr>
              <a:t>R.id.my_toolbar</a:t>
            </a:r>
            <a:r>
              <a:rPr lang="en-US" sz="2000" dirty="0">
                <a:solidFill>
                  <a:srgbClr val="FF0000"/>
                </a:solidFill>
                <a:latin typeface="Courier New"/>
                <a:cs typeface="Courier New"/>
              </a:rPr>
              <a:t>);     </a:t>
            </a:r>
            <a:endParaRPr lang="en-US" sz="2000" dirty="0" smtClean="0">
              <a:solidFill>
                <a:srgbClr val="FF0000"/>
              </a:solidFill>
              <a:latin typeface="Courier New"/>
              <a:cs typeface="Courier New"/>
            </a:endParaRPr>
          </a:p>
          <a:p>
            <a:pPr marL="82550" indent="0">
              <a:buNone/>
            </a:pPr>
            <a:r>
              <a:rPr lang="en-US" sz="2000" dirty="0">
                <a:solidFill>
                  <a:srgbClr val="FF0000"/>
                </a:solidFill>
                <a:latin typeface="Courier New"/>
                <a:cs typeface="Courier New"/>
              </a:rPr>
              <a:t>	</a:t>
            </a:r>
            <a:r>
              <a:rPr lang="en-US" sz="2000" dirty="0" err="1" smtClean="0">
                <a:solidFill>
                  <a:srgbClr val="FF0000"/>
                </a:solidFill>
                <a:latin typeface="Courier New"/>
                <a:cs typeface="Courier New"/>
              </a:rPr>
              <a:t>setSupportActionBar</a:t>
            </a:r>
            <a:r>
              <a:rPr lang="en-US" sz="2000" dirty="0" smtClean="0">
                <a:solidFill>
                  <a:srgbClr val="FF0000"/>
                </a:solidFill>
                <a:latin typeface="Courier New"/>
                <a:cs typeface="Courier New"/>
              </a:rPr>
              <a:t>(</a:t>
            </a:r>
            <a:r>
              <a:rPr lang="en-US" sz="2000" dirty="0" err="1" smtClean="0">
                <a:solidFill>
                  <a:srgbClr val="FF0000"/>
                </a:solidFill>
                <a:latin typeface="Courier New"/>
                <a:cs typeface="Courier New"/>
              </a:rPr>
              <a:t>myToolbar</a:t>
            </a:r>
            <a:r>
              <a:rPr lang="en-US" sz="2000" dirty="0">
                <a:solidFill>
                  <a:srgbClr val="FF0000"/>
                </a:solidFill>
                <a:latin typeface="Courier New"/>
                <a:cs typeface="Courier New"/>
              </a:rPr>
              <a:t>);</a:t>
            </a:r>
          </a:p>
          <a:p>
            <a:pPr marL="82550" indent="0">
              <a:buNone/>
            </a:pPr>
            <a:r>
              <a:rPr lang="en-US" sz="2400" dirty="0">
                <a:latin typeface="Courier New"/>
                <a:cs typeface="Courier New"/>
              </a:rPr>
              <a:t>    }</a:t>
            </a:r>
          </a:p>
          <a:p>
            <a:endParaRPr lang="en-US" sz="2400" dirty="0" smtClean="0">
              <a:solidFill>
                <a:schemeClr val="tx1"/>
              </a:solidFill>
            </a:endParaRPr>
          </a:p>
        </p:txBody>
      </p:sp>
    </p:spTree>
    <p:extLst>
      <p:ext uri="{BB962C8B-B14F-4D97-AF65-F5344CB8AC3E}">
        <p14:creationId xmlns:p14="http://schemas.microsoft.com/office/powerpoint/2010/main" val="21167350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items</a:t>
            </a:r>
            <a:endParaRPr lang="en-US" dirty="0"/>
          </a:p>
        </p:txBody>
      </p:sp>
      <p:sp>
        <p:nvSpPr>
          <p:cNvPr id="3" name="Content Placeholder 2"/>
          <p:cNvSpPr>
            <a:spLocks noGrp="1"/>
          </p:cNvSpPr>
          <p:nvPr>
            <p:ph idx="1"/>
          </p:nvPr>
        </p:nvSpPr>
        <p:spPr>
          <a:xfrm>
            <a:off x="467544" y="843558"/>
            <a:ext cx="8280920" cy="3510390"/>
          </a:xfrm>
        </p:spPr>
        <p:txBody>
          <a:bodyPr/>
          <a:lstStyle/>
          <a:p>
            <a:r>
              <a:rPr lang="en-US" sz="2400" dirty="0" smtClean="0">
                <a:solidFill>
                  <a:schemeClr val="tx1"/>
                </a:solidFill>
              </a:rPr>
              <a:t>By now, the toolbar is empty but it is integrated with the Activity. The next step is to create a &lt;Menu&gt; resource, and add &lt;Item&gt; tags to your menu.</a:t>
            </a:r>
          </a:p>
          <a:p>
            <a:endParaRPr lang="en-US" sz="2000" dirty="0" smtClean="0">
              <a:solidFill>
                <a:schemeClr val="tx1"/>
              </a:solidFill>
            </a:endParaRPr>
          </a:p>
          <a:p>
            <a:endParaRPr lang="en-US" sz="2400" dirty="0" smtClean="0">
              <a:solidFill>
                <a:schemeClr val="tx1"/>
              </a:solidFill>
            </a:endParaRPr>
          </a:p>
        </p:txBody>
      </p:sp>
    </p:spTree>
    <p:extLst>
      <p:ext uri="{BB962C8B-B14F-4D97-AF65-F5344CB8AC3E}">
        <p14:creationId xmlns:p14="http://schemas.microsoft.com/office/powerpoint/2010/main" val="1440026768"/>
      </p:ext>
    </p:extLst>
  </p:cSld>
  <p:clrMapOvr>
    <a:masterClrMapping/>
  </p:clrMapOvr>
</p:sld>
</file>

<file path=ppt/theme/theme1.xml><?xml version="1.0" encoding="utf-8"?>
<a:theme xmlns:a="http://schemas.openxmlformats.org/drawingml/2006/main" name="Office Theme">
  <a:themeElements>
    <a:clrScheme name="Custom 8">
      <a:dk1>
        <a:sysClr val="windowText" lastClr="000000"/>
      </a:dk1>
      <a:lt1>
        <a:sysClr val="window" lastClr="FFFFFF"/>
      </a:lt1>
      <a:dk2>
        <a:srgbClr val="00673E"/>
      </a:dk2>
      <a:lt2>
        <a:srgbClr val="A0C93C"/>
      </a:lt2>
      <a:accent1>
        <a:srgbClr val="00675A"/>
      </a:accent1>
      <a:accent2>
        <a:srgbClr val="009AA6"/>
      </a:accent2>
      <a:accent3>
        <a:srgbClr val="007096"/>
      </a:accent3>
      <a:accent4>
        <a:srgbClr val="EAAB00"/>
      </a:accent4>
      <a:accent5>
        <a:srgbClr val="63666A"/>
      </a:accent5>
      <a:accent6>
        <a:srgbClr val="00673E"/>
      </a:accent6>
      <a:hlink>
        <a:srgbClr val="A0C93C"/>
      </a:hlink>
      <a:folHlink>
        <a:srgbClr val="C2A87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20612</TotalTime>
  <Words>652</Words>
  <Application>Microsoft Office PowerPoint</Application>
  <PresentationFormat>On-screen Show (16:9)</PresentationFormat>
  <Paragraphs>164</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Calibri</vt:lpstr>
      <vt:lpstr>Courier New</vt:lpstr>
      <vt:lpstr>Office Theme</vt:lpstr>
      <vt:lpstr>CST2335 Graphical Interface programming</vt:lpstr>
      <vt:lpstr>Introduction</vt:lpstr>
      <vt:lpstr>Action Bar</vt:lpstr>
      <vt:lpstr>Action Bar</vt:lpstr>
      <vt:lpstr>Toolbar</vt:lpstr>
      <vt:lpstr>Using the ToolBar</vt:lpstr>
      <vt:lpstr>ToolBar</vt:lpstr>
      <vt:lpstr>ToolBar</vt:lpstr>
      <vt:lpstr>Adding items</vt:lpstr>
      <vt:lpstr>Menu Items</vt:lpstr>
      <vt:lpstr>Example</vt:lpstr>
      <vt:lpstr>Activity functions</vt:lpstr>
      <vt:lpstr>Activity functions</vt:lpstr>
      <vt:lpstr>ToolBar summary</vt:lpstr>
      <vt:lpstr>Dialog Boxes</vt:lpstr>
      <vt:lpstr>Dialog Boxes</vt:lpstr>
      <vt:lpstr>Dialog Boxes</vt:lpstr>
      <vt:lpstr>Custom Dialog Boxes</vt:lpstr>
      <vt:lpstr>Notifications</vt:lpstr>
      <vt:lpstr>Notifications</vt:lpstr>
      <vt:lpstr>Notifications on Watch or Auto</vt:lpstr>
      <vt:lpstr>Summary</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Lisa Haggis</dc:creator>
  <cp:lastModifiedBy>Eric Torunski</cp:lastModifiedBy>
  <cp:revision>709</cp:revision>
  <cp:lastPrinted>2011-05-25T13:43:07Z</cp:lastPrinted>
  <dcterms:created xsi:type="dcterms:W3CDTF">2010-07-27T15:40:45Z</dcterms:created>
  <dcterms:modified xsi:type="dcterms:W3CDTF">2017-03-22T02:26:11Z</dcterms:modified>
</cp:coreProperties>
</file>