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media/image2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318" r:id="rId3"/>
    <p:sldId id="298" r:id="rId4"/>
    <p:sldId id="319" r:id="rId5"/>
    <p:sldId id="305" r:id="rId6"/>
    <p:sldId id="259" r:id="rId7"/>
    <p:sldId id="308" r:id="rId8"/>
    <p:sldId id="309" r:id="rId9"/>
    <p:sldId id="310" r:id="rId10"/>
    <p:sldId id="312" r:id="rId11"/>
    <p:sldId id="311" r:id="rId12"/>
    <p:sldId id="313" r:id="rId13"/>
    <p:sldId id="315" r:id="rId14"/>
    <p:sldId id="316" r:id="rId15"/>
    <p:sldId id="263" r:id="rId16"/>
    <p:sldId id="299" r:id="rId17"/>
    <p:sldId id="261" r:id="rId18"/>
    <p:sldId id="317" r:id="rId19"/>
    <p:sldId id="304" r:id="rId20"/>
    <p:sldId id="320" r:id="rId21"/>
    <p:sldId id="302" r:id="rId22"/>
    <p:sldId id="280" r:id="rId2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5"/>
    </p:embeddedFont>
    <p:embeddedFont>
      <p:font typeface="Fira Sans Extra Condensed Medium" panose="020B0604020202020204" charset="0"/>
      <p:regular r:id="rId26"/>
      <p:bold r:id="rId27"/>
      <p:italic r:id="rId28"/>
      <p:boldItalic r:id="rId29"/>
    </p:embeddedFont>
    <p:embeddedFont>
      <p:font typeface="Source Sans Pro" panose="020B0604020202020204" charset="0"/>
      <p:regular r:id="rId30"/>
      <p:bold r:id="rId31"/>
      <p:italic r:id="rId32"/>
      <p:boldItalic r:id="rId33"/>
    </p:embeddedFont>
    <p:embeddedFont>
      <p:font typeface="Fira Sans Extra Condensed" panose="020B0604020202020204" charset="0"/>
      <p:regular r:id="rId34"/>
      <p:bold r:id="rId35"/>
      <p:italic r:id="rId36"/>
      <p:boldItalic r:id="rId37"/>
    </p:embeddedFont>
    <p:embeddedFont>
      <p:font typeface="Roboto" panose="020B0604020202020204" charset="0"/>
      <p:regular r:id="rId38"/>
      <p:bold r:id="rId39"/>
      <p:italic r:id="rId40"/>
      <p:boldItalic r:id="rId41"/>
    </p:embeddedFont>
    <p:embeddedFont>
      <p:font typeface="Roboto Slab" panose="020B0604020202020204" charset="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96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636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56390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0916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5412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043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069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335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640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71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1465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6655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9378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6901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698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653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6465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752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67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hyperlink" Target="https://github.com/spperez8/masiv_mode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615534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Segmentación y Recomendador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i="1" dirty="0" smtClean="0"/>
              <a:t>K-</a:t>
            </a:r>
            <a:r>
              <a:rPr lang="es-CO" i="1" dirty="0" err="1"/>
              <a:t>M</a:t>
            </a:r>
            <a:r>
              <a:rPr lang="es-CO" i="1" dirty="0" err="1" smtClean="0"/>
              <a:t>eans</a:t>
            </a:r>
            <a:endParaRPr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Google Shape;141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54635" y="1230973"/>
                <a:ext cx="2419800" cy="3725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" b="1" i="1" dirty="0" smtClean="0"/>
                  <a:t>K-Means</a:t>
                </a:r>
              </a:p>
              <a:p>
                <a:pPr marL="0" lvl="0" indent="0">
                  <a:buNone/>
                </a:pPr>
                <a:r>
                  <a:rPr lang="es-CO" dirty="0" smtClean="0">
                    <a:solidFill>
                      <a:schemeClr val="tx1"/>
                    </a:solidFill>
                  </a:rPr>
                  <a:t>El algoritmo K-</a:t>
                </a:r>
                <a:r>
                  <a:rPr lang="es-CO" i="1" dirty="0" err="1" smtClean="0">
                    <a:solidFill>
                      <a:schemeClr val="tx1"/>
                    </a:solidFill>
                  </a:rPr>
                  <a:t>means</a:t>
                </a:r>
                <a:r>
                  <a:rPr lang="es-CO" dirty="0" smtClean="0">
                    <a:solidFill>
                      <a:schemeClr val="tx1"/>
                    </a:solidFill>
                  </a:rPr>
                  <a:t> encuentra </a:t>
                </a:r>
                <a:r>
                  <a:rPr lang="es-CO" dirty="0">
                    <a:solidFill>
                      <a:schemeClr val="tx1"/>
                    </a:solidFill>
                  </a:rPr>
                  <a:t>los </a:t>
                </a:r>
                <a14:m>
                  <m:oMath xmlns:m="http://schemas.openxmlformats.org/officeDocument/2006/math">
                    <m:r>
                      <a:rPr lang="es-C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CO" dirty="0" smtClean="0">
                    <a:solidFill>
                      <a:schemeClr val="tx1"/>
                    </a:solidFill>
                  </a:rPr>
                  <a:t> </a:t>
                </a:r>
                <a:r>
                  <a:rPr lang="es-CO" dirty="0">
                    <a:solidFill>
                      <a:schemeClr val="tx1"/>
                    </a:solidFill>
                  </a:rPr>
                  <a:t>mejores </a:t>
                </a:r>
                <a:r>
                  <a:rPr lang="es-CO" dirty="0" smtClean="0">
                    <a:solidFill>
                      <a:schemeClr val="tx1"/>
                    </a:solidFill>
                  </a:rPr>
                  <a:t>clústeres</a:t>
                </a:r>
                <a:r>
                  <a:rPr lang="es-CO" dirty="0">
                    <a:solidFill>
                      <a:schemeClr val="tx1"/>
                    </a:solidFill>
                  </a:rPr>
                  <a:t>, </a:t>
                </a:r>
                <a:r>
                  <a:rPr lang="es-CO" dirty="0" smtClean="0">
                    <a:solidFill>
                      <a:schemeClr val="tx1"/>
                    </a:solidFill>
                  </a:rPr>
                  <a:t>cuya </a:t>
                </a:r>
                <a:r>
                  <a:rPr lang="es-CO" dirty="0">
                    <a:solidFill>
                      <a:schemeClr val="tx1"/>
                    </a:solidFill>
                  </a:rPr>
                  <a:t>varianza </a:t>
                </a:r>
                <a:r>
                  <a:rPr lang="es-CO" dirty="0" smtClean="0">
                    <a:solidFill>
                      <a:schemeClr val="tx1"/>
                    </a:solidFill>
                  </a:rPr>
                  <a:t>interna sea </a:t>
                </a:r>
                <a:r>
                  <a:rPr lang="es-CO" dirty="0">
                    <a:solidFill>
                      <a:schemeClr val="tx1"/>
                    </a:solidFill>
                  </a:rPr>
                  <a:t>lo más pequeña </a:t>
                </a:r>
                <a:r>
                  <a:rPr lang="es-CO" dirty="0" smtClean="0">
                    <a:solidFill>
                      <a:schemeClr val="tx1"/>
                    </a:solidFill>
                  </a:rPr>
                  <a:t>posible.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Google Shape;141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4635" y="1230973"/>
                <a:ext cx="2419800" cy="3725700"/>
              </a:xfrm>
              <a:prstGeom prst="rect">
                <a:avLst/>
              </a:prstGeom>
              <a:blipFill rotWithShape="0">
                <a:blip r:embed="rId3"/>
                <a:stretch>
                  <a:fillRect l="-2015" r="-37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Google Shape;142;p20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2898477" y="1230973"/>
                <a:ext cx="2419800" cy="3725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None/>
                </a:pPr>
                <a:r>
                  <a:rPr lang="es-CO" b="1" dirty="0" smtClean="0"/>
                  <a:t>Método del Codo</a:t>
                </a:r>
                <a:endParaRPr lang="es-CO" dirty="0" smtClean="0"/>
              </a:p>
              <a:p>
                <a:pPr marL="0" indent="0">
                  <a:buNone/>
                </a:pPr>
                <a:r>
                  <a:rPr lang="es-CO" dirty="0" smtClean="0"/>
                  <a:t>El </a:t>
                </a:r>
                <a:r>
                  <a:rPr lang="es-CO" dirty="0"/>
                  <a:t>método del codo (</a:t>
                </a:r>
                <a:r>
                  <a:rPr lang="es-CO" dirty="0" err="1"/>
                  <a:t>Elbow</a:t>
                </a:r>
                <a:r>
                  <a:rPr lang="es-CO" dirty="0"/>
                  <a:t>) calcula la varianza total </a:t>
                </a:r>
                <a:r>
                  <a:rPr lang="es-CO" dirty="0" smtClean="0"/>
                  <a:t>dentro clúster </a:t>
                </a:r>
                <a:r>
                  <a:rPr lang="es-CO" dirty="0"/>
                  <a:t>en función del número de clústeres y escoge el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CO" dirty="0" smtClean="0"/>
                  <a:t> </a:t>
                </a:r>
                <a:r>
                  <a:rPr lang="es-CO" dirty="0"/>
                  <a:t>óptimo aquel valor a partir del cual añadir más clústeres apenas consigue </a:t>
                </a:r>
                <a:r>
                  <a:rPr lang="es-CO" dirty="0" smtClean="0"/>
                  <a:t>mejoría.</a:t>
                </a:r>
                <a:endParaRPr lang="es-CO" dirty="0"/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b="1" dirty="0"/>
              </a:p>
            </p:txBody>
          </p:sp>
        </mc:Choice>
        <mc:Fallback xmlns="">
          <p:sp>
            <p:nvSpPr>
              <p:cNvPr id="142" name="Google Shape;142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2898477" y="1230973"/>
                <a:ext cx="2419800" cy="3725700"/>
              </a:xfrm>
              <a:prstGeom prst="rect">
                <a:avLst/>
              </a:prstGeom>
              <a:blipFill rotWithShape="0">
                <a:blip r:embed="rId4"/>
                <a:stretch>
                  <a:fillRect l="-2015" r="-7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Google Shape;143;p20"/>
          <p:cNvSpPr txBox="1">
            <a:spLocks noGrp="1"/>
          </p:cNvSpPr>
          <p:nvPr>
            <p:ph type="body" idx="3"/>
          </p:nvPr>
        </p:nvSpPr>
        <p:spPr>
          <a:xfrm>
            <a:off x="5442318" y="1230973"/>
            <a:ext cx="2787281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CO" b="1" dirty="0"/>
              <a:t>Coeficiente </a:t>
            </a:r>
            <a:r>
              <a:rPr lang="es-CO" b="1" i="1" dirty="0" err="1" smtClean="0"/>
              <a:t>Silhouette</a:t>
            </a:r>
            <a:endParaRPr b="1" dirty="0"/>
          </a:p>
          <a:p>
            <a:pPr marL="0" lvl="0" indent="0">
              <a:buNone/>
            </a:pPr>
            <a:r>
              <a:rPr lang="es-CO" dirty="0" smtClean="0"/>
              <a:t>Cuantifica qué </a:t>
            </a:r>
            <a:r>
              <a:rPr lang="es-CO" dirty="0"/>
              <a:t>tan buena es la asignación de una observación a un </a:t>
            </a:r>
            <a:r>
              <a:rPr lang="es-CO" dirty="0" smtClean="0"/>
              <a:t>clúster, </a:t>
            </a:r>
            <a:r>
              <a:rPr lang="es-CO" dirty="0"/>
              <a:t>comparando la distancia media a elementos del mismo </a:t>
            </a:r>
            <a:r>
              <a:rPr lang="es-CO" dirty="0" smtClean="0"/>
              <a:t>clúster </a:t>
            </a:r>
            <a:r>
              <a:rPr lang="es-CO" dirty="0"/>
              <a:t>con la distancia media a elementos de los otros </a:t>
            </a:r>
            <a:r>
              <a:rPr lang="es-CO" dirty="0" smtClean="0"/>
              <a:t>clústeres.</a:t>
            </a: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861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i="1" dirty="0" smtClean="0"/>
              <a:t>K-</a:t>
            </a:r>
            <a:r>
              <a:rPr lang="es-CO" i="1" dirty="0" err="1"/>
              <a:t>M</a:t>
            </a:r>
            <a:r>
              <a:rPr lang="es-CO" i="1" dirty="0" err="1" smtClean="0"/>
              <a:t>eans</a:t>
            </a:r>
            <a:endParaRPr lang="es-CO" i="1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11</a:t>
            </a:fld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4756837" y="2126315"/>
                <a:ext cx="316619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800" dirty="0" smtClean="0">
                    <a:latin typeface="Source Sans Pro" panose="020B0604020202020204" charset="0"/>
                  </a:rPr>
                  <a:t>El método del Codo sugiere que el </a:t>
                </a:r>
                <a14:m>
                  <m:oMath xmlns:m="http://schemas.openxmlformats.org/officeDocument/2006/math"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1800" i="1" dirty="0" smtClean="0">
                    <a:latin typeface="Source Sans Pro" panose="020B0604020202020204" charset="0"/>
                  </a:rPr>
                  <a:t>ó</a:t>
                </a:r>
                <a:r>
                  <a:rPr lang="es-CO" sz="1800" dirty="0" smtClean="0">
                    <a:latin typeface="Source Sans Pro" panose="020B0604020202020204" charset="0"/>
                  </a:rPr>
                  <a:t>ptimo está entre 4 y 5.</a:t>
                </a:r>
                <a:endParaRPr lang="es-CO" sz="1800" dirty="0">
                  <a:latin typeface="Source Sans Pro" panose="020B0604020202020204" charset="0"/>
                </a:endParaRPr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837" y="2126315"/>
                <a:ext cx="3166190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538" t="-3974" b="-993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30" y="1109608"/>
            <a:ext cx="4155870" cy="295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5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i="1" dirty="0" smtClean="0"/>
              <a:t>K-</a:t>
            </a:r>
            <a:r>
              <a:rPr lang="es-CO" i="1" dirty="0"/>
              <a:t>M</a:t>
            </a:r>
            <a:r>
              <a:rPr lang="es-CO" i="1" dirty="0" smtClean="0"/>
              <a:t>eans</a:t>
            </a:r>
            <a:endParaRPr lang="es-CO" i="1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12</a:t>
            </a:fld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84" y="1226478"/>
            <a:ext cx="3978000" cy="290095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494" y="2242579"/>
            <a:ext cx="3977890" cy="29008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4741522" y="1257317"/>
                <a:ext cx="2820257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CO" dirty="0" smtClean="0">
                    <a:solidFill>
                      <a:schemeClr val="tx1"/>
                    </a:solidFill>
                    <a:latin typeface="Source Sans Pro" panose="020B0604020202020204" charset="0"/>
                  </a:rPr>
                  <a:t>Un numero aceptable para el índice Silhouett es &gt; 0.5, por tanto el </a:t>
                </a:r>
                <a14:m>
                  <m:oMath xmlns:m="http://schemas.openxmlformats.org/officeDocument/2006/math">
                    <m:r>
                      <a:rPr lang="es-C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CO" dirty="0" smtClean="0">
                    <a:solidFill>
                      <a:schemeClr val="tx1"/>
                    </a:solidFill>
                    <a:latin typeface="Source Sans Pro" panose="020B0604020202020204" charset="0"/>
                  </a:rPr>
                  <a:t> óptimo es igual 4.</a:t>
                </a:r>
                <a:endParaRPr lang="es-CO" dirty="0">
                  <a:solidFill>
                    <a:schemeClr val="tx1"/>
                  </a:solidFill>
                  <a:latin typeface="Source Sans Pro" panose="020B0604020202020204" charset="0"/>
                </a:endParaRPr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522" y="1257317"/>
                <a:ext cx="2820257" cy="738664"/>
              </a:xfrm>
              <a:prstGeom prst="rect">
                <a:avLst/>
              </a:prstGeom>
              <a:blipFill rotWithShape="0">
                <a:blip r:embed="rId4"/>
                <a:stretch>
                  <a:fillRect t="-826" b="-826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30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i="1" dirty="0" smtClean="0"/>
              <a:t>K-</a:t>
            </a:r>
            <a:r>
              <a:rPr lang="es-CO" i="1" dirty="0"/>
              <a:t>M</a:t>
            </a:r>
            <a:r>
              <a:rPr lang="es-CO" i="1" dirty="0" smtClean="0"/>
              <a:t>eans</a:t>
            </a:r>
            <a:endParaRPr lang="es-CO" i="1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13</a:t>
            </a:fld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4756837" y="2126315"/>
            <a:ext cx="3166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dirty="0" smtClean="0">
                <a:latin typeface="Source Sans Pro" panose="020B0604020202020204" charset="0"/>
              </a:rPr>
              <a:t>Representación en dos dimensiones de los datos con en los diferentes clústeres.</a:t>
            </a:r>
            <a:endParaRPr lang="es-CO" sz="1800" dirty="0">
              <a:latin typeface="Source Sans Pro" panose="020B060402020202020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118223"/>
            <a:ext cx="4154400" cy="293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1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14</a:t>
            </a:fld>
            <a:endParaRPr lang="es-CO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786150" y="225671"/>
            <a:ext cx="7571700" cy="702600"/>
          </a:xfrm>
        </p:spPr>
        <p:txBody>
          <a:bodyPr/>
          <a:lstStyle/>
          <a:p>
            <a:r>
              <a:rPr lang="es-CO" dirty="0" smtClean="0"/>
              <a:t>Descripción de Grupos</a:t>
            </a:r>
            <a:endParaRPr lang="es-CO" dirty="0"/>
          </a:p>
        </p:txBody>
      </p:sp>
      <p:grpSp>
        <p:nvGrpSpPr>
          <p:cNvPr id="24" name="Google Shape;747;p48"/>
          <p:cNvGrpSpPr/>
          <p:nvPr/>
        </p:nvGrpSpPr>
        <p:grpSpPr>
          <a:xfrm>
            <a:off x="808279" y="2030929"/>
            <a:ext cx="181247" cy="243679"/>
            <a:chOff x="596350" y="929175"/>
            <a:chExt cx="407950" cy="497475"/>
          </a:xfrm>
        </p:grpSpPr>
        <p:sp>
          <p:nvSpPr>
            <p:cNvPr id="25" name="Google Shape;748;p4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26" name="Google Shape;749;p4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27" name="Google Shape;750;p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28" name="Google Shape;751;p4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29" name="Google Shape;752;p4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30" name="Google Shape;753;p4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31" name="Google Shape;754;p4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Google Shape;1051;p48"/>
          <p:cNvGrpSpPr/>
          <p:nvPr/>
        </p:nvGrpSpPr>
        <p:grpSpPr>
          <a:xfrm>
            <a:off x="795330" y="1475237"/>
            <a:ext cx="194196" cy="228095"/>
            <a:chOff x="5973900" y="318475"/>
            <a:chExt cx="401900" cy="380575"/>
          </a:xfrm>
        </p:grpSpPr>
        <p:sp>
          <p:nvSpPr>
            <p:cNvPr id="33" name="Google Shape;1052;p4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34" name="Google Shape;1053;p4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35" name="Google Shape;1054;p4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36" name="Google Shape;1055;p4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37" name="Google Shape;1056;p4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38" name="Google Shape;1057;p4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39" name="Google Shape;1058;p4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40" name="Google Shape;1059;p4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41" name="Google Shape;1060;p4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42" name="Google Shape;1061;p4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43" name="Google Shape;1062;p4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44" name="Google Shape;1063;p4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45" name="Google Shape;1064;p4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46" name="Google Shape;1065;p4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7" name="Google Shape;893;p48"/>
          <p:cNvGrpSpPr/>
          <p:nvPr/>
        </p:nvGrpSpPr>
        <p:grpSpPr>
          <a:xfrm>
            <a:off x="786150" y="1772123"/>
            <a:ext cx="211253" cy="204737"/>
            <a:chOff x="1923075" y="3694075"/>
            <a:chExt cx="437200" cy="341600"/>
          </a:xfrm>
        </p:grpSpPr>
        <p:sp>
          <p:nvSpPr>
            <p:cNvPr id="48" name="Google Shape;894;p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49" name="Google Shape;895;p4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50" name="Google Shape;896;p4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51" name="Google Shape;897;p4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52" name="Google Shape;898;p4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53" name="Google Shape;899;p4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54" name="Google Shape;900;p4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55" name="Google Shape;901;p4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56" name="Google Shape;902;p4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sp>
        <p:nvSpPr>
          <p:cNvPr id="57" name="CuadroTexto 56"/>
          <p:cNvSpPr txBox="1"/>
          <p:nvPr/>
        </p:nvSpPr>
        <p:spPr>
          <a:xfrm>
            <a:off x="1014773" y="1438864"/>
            <a:ext cx="94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latin typeface="Source Sans Pro" panose="020B0604020202020204" charset="0"/>
              </a:rPr>
              <a:t>R:</a:t>
            </a:r>
            <a:r>
              <a:rPr lang="es-CO" dirty="0" smtClean="0">
                <a:latin typeface="Source Sans Pro" panose="020B0604020202020204" charset="0"/>
              </a:rPr>
              <a:t> 16 días</a:t>
            </a:r>
            <a:endParaRPr lang="es-CO" dirty="0">
              <a:latin typeface="Source Sans Pro" panose="020B0604020202020204" charset="0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005919" y="1713864"/>
            <a:ext cx="1245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latin typeface="Source Sans Pro" panose="020B0604020202020204" charset="0"/>
              </a:rPr>
              <a:t>F</a:t>
            </a:r>
            <a:r>
              <a:rPr lang="es-CO" b="1" dirty="0" smtClean="0">
                <a:latin typeface="Source Sans Pro" panose="020B0604020202020204" charset="0"/>
              </a:rPr>
              <a:t>:</a:t>
            </a:r>
            <a:r>
              <a:rPr lang="es-CO" dirty="0" smtClean="0">
                <a:latin typeface="Source Sans Pro" panose="020B0604020202020204" charset="0"/>
              </a:rPr>
              <a:t> 14 Transa.</a:t>
            </a:r>
            <a:endParaRPr lang="es-CO" dirty="0">
              <a:latin typeface="Source Sans Pro" panose="020B0604020202020204" charset="0"/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1014772" y="1976860"/>
            <a:ext cx="118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latin typeface="Source Sans Pro" panose="020B0604020202020204" charset="0"/>
              </a:rPr>
              <a:t>M</a:t>
            </a:r>
            <a:r>
              <a:rPr lang="es-CO" b="1" dirty="0" smtClean="0">
                <a:latin typeface="Source Sans Pro" panose="020B0604020202020204" charset="0"/>
              </a:rPr>
              <a:t>:</a:t>
            </a:r>
            <a:r>
              <a:rPr lang="es-CO" dirty="0" smtClean="0">
                <a:latin typeface="Source Sans Pro" panose="020B0604020202020204" charset="0"/>
              </a:rPr>
              <a:t> </a:t>
            </a:r>
            <a:r>
              <a:rPr lang="es-CO" dirty="0" smtClean="0">
                <a:latin typeface="Source Sans Pro" panose="020B0604020202020204" charset="0"/>
              </a:rPr>
              <a:t>8,008 USD</a:t>
            </a:r>
            <a:endParaRPr lang="es-CO" dirty="0">
              <a:latin typeface="Source Sans Pro" panose="020B0604020202020204" charset="0"/>
            </a:endParaRPr>
          </a:p>
        </p:txBody>
      </p:sp>
      <p:grpSp>
        <p:nvGrpSpPr>
          <p:cNvPr id="60" name="Google Shape;747;p48"/>
          <p:cNvGrpSpPr/>
          <p:nvPr/>
        </p:nvGrpSpPr>
        <p:grpSpPr>
          <a:xfrm>
            <a:off x="6032716" y="1897339"/>
            <a:ext cx="181247" cy="243679"/>
            <a:chOff x="596350" y="929175"/>
            <a:chExt cx="407950" cy="497475"/>
          </a:xfrm>
        </p:grpSpPr>
        <p:sp>
          <p:nvSpPr>
            <p:cNvPr id="61" name="Google Shape;748;p4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62" name="Google Shape;749;p4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63" name="Google Shape;750;p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64" name="Google Shape;751;p4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65" name="Google Shape;752;p4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66" name="Google Shape;753;p4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67" name="Google Shape;754;p4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8" name="Google Shape;1051;p48"/>
          <p:cNvGrpSpPr/>
          <p:nvPr/>
        </p:nvGrpSpPr>
        <p:grpSpPr>
          <a:xfrm>
            <a:off x="6019767" y="1341647"/>
            <a:ext cx="194196" cy="228095"/>
            <a:chOff x="5973900" y="318475"/>
            <a:chExt cx="401900" cy="380575"/>
          </a:xfrm>
        </p:grpSpPr>
        <p:sp>
          <p:nvSpPr>
            <p:cNvPr id="69" name="Google Shape;1052;p4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70" name="Google Shape;1053;p4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71" name="Google Shape;1054;p4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72" name="Google Shape;1055;p4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73" name="Google Shape;1056;p4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74" name="Google Shape;1057;p4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75" name="Google Shape;1058;p4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76" name="Google Shape;1059;p4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77" name="Google Shape;1060;p4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78" name="Google Shape;1061;p4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79" name="Google Shape;1062;p4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80" name="Google Shape;1063;p4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81" name="Google Shape;1064;p4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82" name="Google Shape;1065;p4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3" name="Google Shape;893;p48"/>
          <p:cNvGrpSpPr/>
          <p:nvPr/>
        </p:nvGrpSpPr>
        <p:grpSpPr>
          <a:xfrm>
            <a:off x="6010587" y="1638533"/>
            <a:ext cx="211253" cy="204737"/>
            <a:chOff x="1923075" y="3694075"/>
            <a:chExt cx="437200" cy="341600"/>
          </a:xfrm>
        </p:grpSpPr>
        <p:sp>
          <p:nvSpPr>
            <p:cNvPr id="84" name="Google Shape;894;p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85" name="Google Shape;895;p4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86" name="Google Shape;896;p4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87" name="Google Shape;897;p4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88" name="Google Shape;898;p4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89" name="Google Shape;899;p4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90" name="Google Shape;900;p4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91" name="Google Shape;901;p4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92" name="Google Shape;902;p4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sp>
        <p:nvSpPr>
          <p:cNvPr id="93" name="CuadroTexto 92"/>
          <p:cNvSpPr txBox="1"/>
          <p:nvPr/>
        </p:nvSpPr>
        <p:spPr>
          <a:xfrm>
            <a:off x="6239210" y="1305274"/>
            <a:ext cx="94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latin typeface="Source Sans Pro" panose="020B0604020202020204" charset="0"/>
              </a:rPr>
              <a:t>R:</a:t>
            </a:r>
            <a:r>
              <a:rPr lang="es-CO" dirty="0" smtClean="0">
                <a:latin typeface="Source Sans Pro" panose="020B0604020202020204" charset="0"/>
              </a:rPr>
              <a:t> 36 días</a:t>
            </a:r>
            <a:endParaRPr lang="es-CO" dirty="0">
              <a:latin typeface="Source Sans Pro" panose="020B0604020202020204" charset="0"/>
            </a:endParaRPr>
          </a:p>
        </p:txBody>
      </p:sp>
      <p:sp>
        <p:nvSpPr>
          <p:cNvPr id="94" name="CuadroTexto 93"/>
          <p:cNvSpPr txBox="1"/>
          <p:nvPr/>
        </p:nvSpPr>
        <p:spPr>
          <a:xfrm>
            <a:off x="6230356" y="1580274"/>
            <a:ext cx="1245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latin typeface="Source Sans Pro" panose="020B0604020202020204" charset="0"/>
              </a:rPr>
              <a:t>F</a:t>
            </a:r>
            <a:r>
              <a:rPr lang="es-CO" b="1" dirty="0" smtClean="0">
                <a:latin typeface="Source Sans Pro" panose="020B0604020202020204" charset="0"/>
              </a:rPr>
              <a:t>:</a:t>
            </a:r>
            <a:r>
              <a:rPr lang="es-CO" dirty="0" smtClean="0">
                <a:latin typeface="Source Sans Pro" panose="020B0604020202020204" charset="0"/>
              </a:rPr>
              <a:t> 3 Transa.</a:t>
            </a:r>
            <a:endParaRPr lang="es-CO" dirty="0">
              <a:latin typeface="Source Sans Pro" panose="020B0604020202020204" charset="0"/>
            </a:endParaRPr>
          </a:p>
        </p:txBody>
      </p:sp>
      <p:sp>
        <p:nvSpPr>
          <p:cNvPr id="95" name="CuadroTexto 94"/>
          <p:cNvSpPr txBox="1"/>
          <p:nvPr/>
        </p:nvSpPr>
        <p:spPr>
          <a:xfrm>
            <a:off x="6239209" y="1843270"/>
            <a:ext cx="118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latin typeface="Source Sans Pro" panose="020B0604020202020204" charset="0"/>
              </a:rPr>
              <a:t>M</a:t>
            </a:r>
            <a:r>
              <a:rPr lang="es-CO" b="1" dirty="0" smtClean="0">
                <a:latin typeface="Source Sans Pro" panose="020B0604020202020204" charset="0"/>
              </a:rPr>
              <a:t>:</a:t>
            </a:r>
            <a:r>
              <a:rPr lang="es-CO" dirty="0" smtClean="0">
                <a:latin typeface="Source Sans Pro" panose="020B0604020202020204" charset="0"/>
              </a:rPr>
              <a:t> </a:t>
            </a:r>
            <a:r>
              <a:rPr lang="es-CO" dirty="0" smtClean="0">
                <a:latin typeface="Source Sans Pro" panose="020B0604020202020204" charset="0"/>
              </a:rPr>
              <a:t>1,069 USD</a:t>
            </a:r>
            <a:endParaRPr lang="es-CO" dirty="0">
              <a:latin typeface="Source Sans Pro" panose="020B0604020202020204" charset="0"/>
            </a:endParaRPr>
          </a:p>
        </p:txBody>
      </p:sp>
      <p:grpSp>
        <p:nvGrpSpPr>
          <p:cNvPr id="96" name="Google Shape;747;p48"/>
          <p:cNvGrpSpPr/>
          <p:nvPr/>
        </p:nvGrpSpPr>
        <p:grpSpPr>
          <a:xfrm>
            <a:off x="2281605" y="4132160"/>
            <a:ext cx="181247" cy="243679"/>
            <a:chOff x="596350" y="929175"/>
            <a:chExt cx="407950" cy="497475"/>
          </a:xfrm>
        </p:grpSpPr>
        <p:sp>
          <p:nvSpPr>
            <p:cNvPr id="97" name="Google Shape;748;p4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98" name="Google Shape;749;p4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99" name="Google Shape;750;p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00" name="Google Shape;751;p4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01" name="Google Shape;752;p4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02" name="Google Shape;753;p4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03" name="Google Shape;754;p4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4" name="Google Shape;1051;p48"/>
          <p:cNvGrpSpPr/>
          <p:nvPr/>
        </p:nvGrpSpPr>
        <p:grpSpPr>
          <a:xfrm>
            <a:off x="2268656" y="3576468"/>
            <a:ext cx="194196" cy="228095"/>
            <a:chOff x="5973900" y="318475"/>
            <a:chExt cx="401900" cy="380575"/>
          </a:xfrm>
        </p:grpSpPr>
        <p:sp>
          <p:nvSpPr>
            <p:cNvPr id="105" name="Google Shape;1052;p4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53;p4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54;p4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55;p4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56;p4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10" name="Google Shape;1057;p4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11" name="Google Shape;1058;p4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12" name="Google Shape;1059;p4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13" name="Google Shape;1060;p4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14" name="Google Shape;1061;p4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15" name="Google Shape;1062;p4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16" name="Google Shape;1063;p4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17" name="Google Shape;1064;p4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18" name="Google Shape;1065;p4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19" name="Google Shape;893;p48"/>
          <p:cNvGrpSpPr/>
          <p:nvPr/>
        </p:nvGrpSpPr>
        <p:grpSpPr>
          <a:xfrm>
            <a:off x="2259476" y="3873354"/>
            <a:ext cx="211253" cy="204737"/>
            <a:chOff x="1923075" y="3694075"/>
            <a:chExt cx="437200" cy="341600"/>
          </a:xfrm>
        </p:grpSpPr>
        <p:sp>
          <p:nvSpPr>
            <p:cNvPr id="120" name="Google Shape;894;p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21" name="Google Shape;895;p4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22" name="Google Shape;896;p4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23" name="Google Shape;897;p4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24" name="Google Shape;898;p4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25" name="Google Shape;899;p4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26" name="Google Shape;900;p4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27" name="Google Shape;901;p4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28" name="Google Shape;902;p4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sp>
        <p:nvSpPr>
          <p:cNvPr id="129" name="CuadroTexto 128"/>
          <p:cNvSpPr txBox="1"/>
          <p:nvPr/>
        </p:nvSpPr>
        <p:spPr>
          <a:xfrm>
            <a:off x="2488099" y="3540095"/>
            <a:ext cx="108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latin typeface="Source Sans Pro" panose="020B0604020202020204" charset="0"/>
              </a:rPr>
              <a:t>R:</a:t>
            </a:r>
            <a:r>
              <a:rPr lang="es-CO" dirty="0" smtClean="0">
                <a:latin typeface="Source Sans Pro" panose="020B0604020202020204" charset="0"/>
              </a:rPr>
              <a:t> 146 días</a:t>
            </a:r>
            <a:endParaRPr lang="es-CO" dirty="0">
              <a:latin typeface="Source Sans Pro" panose="020B0604020202020204" charset="0"/>
            </a:endParaRPr>
          </a:p>
        </p:txBody>
      </p:sp>
      <p:sp>
        <p:nvSpPr>
          <p:cNvPr id="130" name="CuadroTexto 129"/>
          <p:cNvSpPr txBox="1"/>
          <p:nvPr/>
        </p:nvSpPr>
        <p:spPr>
          <a:xfrm>
            <a:off x="2479245" y="3815095"/>
            <a:ext cx="1245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latin typeface="Source Sans Pro" panose="020B0604020202020204" charset="0"/>
              </a:rPr>
              <a:t>F</a:t>
            </a:r>
            <a:r>
              <a:rPr lang="es-CO" b="1" dirty="0" smtClean="0">
                <a:latin typeface="Source Sans Pro" panose="020B0604020202020204" charset="0"/>
              </a:rPr>
              <a:t>:</a:t>
            </a:r>
            <a:r>
              <a:rPr lang="es-CO" dirty="0" smtClean="0">
                <a:latin typeface="Source Sans Pro" panose="020B0604020202020204" charset="0"/>
              </a:rPr>
              <a:t> 2 Transa.</a:t>
            </a:r>
            <a:endParaRPr lang="es-CO" dirty="0">
              <a:latin typeface="Source Sans Pro" panose="020B0604020202020204" charset="0"/>
            </a:endParaRPr>
          </a:p>
        </p:txBody>
      </p:sp>
      <p:sp>
        <p:nvSpPr>
          <p:cNvPr id="131" name="CuadroTexto 130"/>
          <p:cNvSpPr txBox="1"/>
          <p:nvPr/>
        </p:nvSpPr>
        <p:spPr>
          <a:xfrm>
            <a:off x="2488098" y="4078091"/>
            <a:ext cx="118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latin typeface="Source Sans Pro" panose="020B0604020202020204" charset="0"/>
              </a:rPr>
              <a:t>M</a:t>
            </a:r>
            <a:r>
              <a:rPr lang="es-CO" b="1" dirty="0" smtClean="0">
                <a:latin typeface="Source Sans Pro" panose="020B0604020202020204" charset="0"/>
              </a:rPr>
              <a:t>:</a:t>
            </a:r>
            <a:r>
              <a:rPr lang="es-CO" dirty="0" smtClean="0">
                <a:latin typeface="Source Sans Pro" panose="020B0604020202020204" charset="0"/>
              </a:rPr>
              <a:t> </a:t>
            </a:r>
            <a:r>
              <a:rPr lang="es-CO" dirty="0" smtClean="0">
                <a:latin typeface="Source Sans Pro" panose="020B0604020202020204" charset="0"/>
              </a:rPr>
              <a:t>800 USD</a:t>
            </a:r>
            <a:endParaRPr lang="es-CO" dirty="0">
              <a:latin typeface="Source Sans Pro" panose="020B0604020202020204" charset="0"/>
            </a:endParaRPr>
          </a:p>
        </p:txBody>
      </p:sp>
      <p:grpSp>
        <p:nvGrpSpPr>
          <p:cNvPr id="132" name="Google Shape;747;p48"/>
          <p:cNvGrpSpPr/>
          <p:nvPr/>
        </p:nvGrpSpPr>
        <p:grpSpPr>
          <a:xfrm>
            <a:off x="6751941" y="4178161"/>
            <a:ext cx="181247" cy="243679"/>
            <a:chOff x="596350" y="929175"/>
            <a:chExt cx="407950" cy="497475"/>
          </a:xfrm>
        </p:grpSpPr>
        <p:sp>
          <p:nvSpPr>
            <p:cNvPr id="133" name="Google Shape;748;p4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34" name="Google Shape;749;p4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35" name="Google Shape;750;p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36" name="Google Shape;751;p4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37" name="Google Shape;752;p4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38" name="Google Shape;753;p4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39" name="Google Shape;754;p4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40" name="Google Shape;1051;p48"/>
          <p:cNvGrpSpPr/>
          <p:nvPr/>
        </p:nvGrpSpPr>
        <p:grpSpPr>
          <a:xfrm>
            <a:off x="6738992" y="3622469"/>
            <a:ext cx="194196" cy="228095"/>
            <a:chOff x="5973900" y="318475"/>
            <a:chExt cx="401900" cy="380575"/>
          </a:xfrm>
        </p:grpSpPr>
        <p:sp>
          <p:nvSpPr>
            <p:cNvPr id="141" name="Google Shape;1052;p4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42" name="Google Shape;1053;p4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43" name="Google Shape;1054;p4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44" name="Google Shape;1055;p4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45" name="Google Shape;1056;p4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46" name="Google Shape;1057;p4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47" name="Google Shape;1058;p4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48" name="Google Shape;1059;p4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49" name="Google Shape;1060;p4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50" name="Google Shape;1061;p4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51" name="Google Shape;1062;p4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52" name="Google Shape;1063;p4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53" name="Google Shape;1064;p4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54" name="Google Shape;1065;p4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5" name="Google Shape;893;p48"/>
          <p:cNvGrpSpPr/>
          <p:nvPr/>
        </p:nvGrpSpPr>
        <p:grpSpPr>
          <a:xfrm>
            <a:off x="6729812" y="3919355"/>
            <a:ext cx="211253" cy="204737"/>
            <a:chOff x="1923075" y="3694075"/>
            <a:chExt cx="437200" cy="341600"/>
          </a:xfrm>
        </p:grpSpPr>
        <p:sp>
          <p:nvSpPr>
            <p:cNvPr id="156" name="Google Shape;894;p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57" name="Google Shape;895;p4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58" name="Google Shape;896;p4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59" name="Google Shape;897;p4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60" name="Google Shape;898;p4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61" name="Google Shape;899;p4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62" name="Google Shape;900;p4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63" name="Google Shape;901;p4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64" name="Google Shape;902;p4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sp>
        <p:nvSpPr>
          <p:cNvPr id="165" name="CuadroTexto 164"/>
          <p:cNvSpPr txBox="1"/>
          <p:nvPr/>
        </p:nvSpPr>
        <p:spPr>
          <a:xfrm>
            <a:off x="6958434" y="3586096"/>
            <a:ext cx="1056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latin typeface="Source Sans Pro" panose="020B0604020202020204" charset="0"/>
              </a:rPr>
              <a:t>R:</a:t>
            </a:r>
            <a:r>
              <a:rPr lang="es-CO" dirty="0" smtClean="0">
                <a:latin typeface="Source Sans Pro" panose="020B0604020202020204" charset="0"/>
              </a:rPr>
              <a:t> 285 días</a:t>
            </a:r>
            <a:endParaRPr lang="es-CO" dirty="0">
              <a:latin typeface="Source Sans Pro" panose="020B0604020202020204" charset="0"/>
            </a:endParaRPr>
          </a:p>
        </p:txBody>
      </p:sp>
      <p:sp>
        <p:nvSpPr>
          <p:cNvPr id="166" name="CuadroTexto 165"/>
          <p:cNvSpPr txBox="1"/>
          <p:nvPr/>
        </p:nvSpPr>
        <p:spPr>
          <a:xfrm>
            <a:off x="6949581" y="3861096"/>
            <a:ext cx="1245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latin typeface="Source Sans Pro" panose="020B0604020202020204" charset="0"/>
              </a:rPr>
              <a:t>F</a:t>
            </a:r>
            <a:r>
              <a:rPr lang="es-CO" b="1" dirty="0" smtClean="0">
                <a:latin typeface="Source Sans Pro" panose="020B0604020202020204" charset="0"/>
              </a:rPr>
              <a:t>:</a:t>
            </a:r>
            <a:r>
              <a:rPr lang="es-CO" dirty="0" smtClean="0">
                <a:latin typeface="Source Sans Pro" panose="020B0604020202020204" charset="0"/>
              </a:rPr>
              <a:t> 1 Transa.</a:t>
            </a:r>
            <a:endParaRPr lang="es-CO" dirty="0">
              <a:latin typeface="Source Sans Pro" panose="020B0604020202020204" charset="0"/>
            </a:endParaRPr>
          </a:p>
        </p:txBody>
      </p:sp>
      <p:sp>
        <p:nvSpPr>
          <p:cNvPr id="167" name="CuadroTexto 166"/>
          <p:cNvSpPr txBox="1"/>
          <p:nvPr/>
        </p:nvSpPr>
        <p:spPr>
          <a:xfrm>
            <a:off x="6958434" y="4124092"/>
            <a:ext cx="118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latin typeface="Source Sans Pro" panose="020B0604020202020204" charset="0"/>
              </a:rPr>
              <a:t>M:</a:t>
            </a:r>
            <a:r>
              <a:rPr lang="es-CO" dirty="0" smtClean="0">
                <a:latin typeface="Source Sans Pro" panose="020B0604020202020204" charset="0"/>
              </a:rPr>
              <a:t> </a:t>
            </a:r>
            <a:r>
              <a:rPr lang="es-CO" dirty="0" smtClean="0">
                <a:latin typeface="Source Sans Pro" panose="020B0604020202020204" charset="0"/>
              </a:rPr>
              <a:t>597 USD</a:t>
            </a:r>
            <a:endParaRPr lang="es-CO" dirty="0">
              <a:latin typeface="Source Sans Pro" panose="020B0604020202020204" charset="0"/>
            </a:endParaRPr>
          </a:p>
        </p:txBody>
      </p:sp>
      <p:sp>
        <p:nvSpPr>
          <p:cNvPr id="168" name="CuadroTexto 167"/>
          <p:cNvSpPr txBox="1"/>
          <p:nvPr/>
        </p:nvSpPr>
        <p:spPr>
          <a:xfrm>
            <a:off x="1005919" y="103834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00" b="1" dirty="0" smtClean="0">
                <a:latin typeface="Source Sans Pro" panose="020B0604020202020204" charset="0"/>
              </a:rPr>
              <a:t>Premium</a:t>
            </a:r>
            <a:endParaRPr lang="es-CO" sz="1800" b="1" dirty="0">
              <a:latin typeface="Source Sans Pro" panose="020B0604020202020204" charset="0"/>
            </a:endParaRPr>
          </a:p>
        </p:txBody>
      </p:sp>
      <p:sp>
        <p:nvSpPr>
          <p:cNvPr id="169" name="CuadroTexto 168"/>
          <p:cNvSpPr txBox="1"/>
          <p:nvPr/>
        </p:nvSpPr>
        <p:spPr>
          <a:xfrm>
            <a:off x="6239209" y="957086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00" b="1" dirty="0" smtClean="0">
                <a:latin typeface="Source Sans Pro" panose="020B0604020202020204" charset="0"/>
              </a:rPr>
              <a:t>Fieles </a:t>
            </a:r>
            <a:endParaRPr lang="es-CO" sz="1800" b="1" dirty="0">
              <a:latin typeface="Source Sans Pro" panose="020B0604020202020204" charset="0"/>
            </a:endParaRPr>
          </a:p>
        </p:txBody>
      </p:sp>
      <p:sp>
        <p:nvSpPr>
          <p:cNvPr id="170" name="CuadroTexto 169"/>
          <p:cNvSpPr txBox="1"/>
          <p:nvPr/>
        </p:nvSpPr>
        <p:spPr>
          <a:xfrm>
            <a:off x="2428944" y="318785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00" b="1" dirty="0">
                <a:latin typeface="Source Sans Pro" panose="020B0604020202020204" charset="0"/>
              </a:rPr>
              <a:t>P</a:t>
            </a:r>
            <a:r>
              <a:rPr lang="es-CO" sz="1800" b="1" dirty="0" smtClean="0">
                <a:latin typeface="Source Sans Pro" panose="020B0604020202020204" charset="0"/>
              </a:rPr>
              <a:t>otenciales</a:t>
            </a:r>
            <a:endParaRPr lang="es-CO" sz="1800" b="1" dirty="0">
              <a:latin typeface="Source Sans Pro" panose="020B0604020202020204" charset="0"/>
            </a:endParaRPr>
          </a:p>
        </p:txBody>
      </p:sp>
      <p:sp>
        <p:nvSpPr>
          <p:cNvPr id="171" name="CuadroTexto 170"/>
          <p:cNvSpPr txBox="1"/>
          <p:nvPr/>
        </p:nvSpPr>
        <p:spPr>
          <a:xfrm>
            <a:off x="6933188" y="3226960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00" b="1" dirty="0" smtClean="0">
                <a:latin typeface="Source Sans Pro" panose="020B0604020202020204" charset="0"/>
              </a:rPr>
              <a:t>Ocasionales</a:t>
            </a:r>
            <a:endParaRPr lang="es-CO" sz="1800" b="1" dirty="0">
              <a:latin typeface="Source Sans Pro" panose="020B0604020202020204" charset="0"/>
            </a:endParaRPr>
          </a:p>
        </p:txBody>
      </p:sp>
      <p:sp>
        <p:nvSpPr>
          <p:cNvPr id="177" name="Google Shape;169;p23"/>
          <p:cNvSpPr/>
          <p:nvPr/>
        </p:nvSpPr>
        <p:spPr>
          <a:xfrm>
            <a:off x="462569" y="919469"/>
            <a:ext cx="2052000" cy="20520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8" name="Google Shape;169;p23"/>
          <p:cNvSpPr/>
          <p:nvPr/>
        </p:nvSpPr>
        <p:spPr>
          <a:xfrm>
            <a:off x="5555952" y="849653"/>
            <a:ext cx="2052000" cy="20520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9" name="Google Shape;169;p23"/>
          <p:cNvSpPr/>
          <p:nvPr/>
        </p:nvSpPr>
        <p:spPr>
          <a:xfrm>
            <a:off x="1984990" y="2982562"/>
            <a:ext cx="2052000" cy="20520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0" name="Google Shape;169;p23"/>
          <p:cNvSpPr/>
          <p:nvPr/>
        </p:nvSpPr>
        <p:spPr>
          <a:xfrm>
            <a:off x="6449932" y="2977293"/>
            <a:ext cx="2052000" cy="20520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5" name="CuadroTexto 194"/>
          <p:cNvSpPr txBox="1"/>
          <p:nvPr/>
        </p:nvSpPr>
        <p:spPr>
          <a:xfrm>
            <a:off x="1014772" y="2300826"/>
            <a:ext cx="118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latin typeface="Source Sans Pro" panose="020B0604020202020204" charset="0"/>
              </a:rPr>
              <a:t>692</a:t>
            </a:r>
            <a:r>
              <a:rPr lang="es-CO" b="1" dirty="0" smtClean="0">
                <a:latin typeface="Source Sans Pro" panose="020B0604020202020204" charset="0"/>
              </a:rPr>
              <a:t> clientes</a:t>
            </a:r>
            <a:endParaRPr lang="es-CO" dirty="0">
              <a:latin typeface="Source Sans Pro" panose="020B0604020202020204" charset="0"/>
            </a:endParaRPr>
          </a:p>
        </p:txBody>
      </p:sp>
      <p:grpSp>
        <p:nvGrpSpPr>
          <p:cNvPr id="199" name="Google Shape;848;p48"/>
          <p:cNvGrpSpPr/>
          <p:nvPr/>
        </p:nvGrpSpPr>
        <p:grpSpPr>
          <a:xfrm>
            <a:off x="846827" y="2355407"/>
            <a:ext cx="142699" cy="244117"/>
            <a:chOff x="4747025" y="2332025"/>
            <a:chExt cx="166850" cy="378750"/>
          </a:xfrm>
          <a:solidFill>
            <a:schemeClr val="accent2"/>
          </a:solidFill>
        </p:grpSpPr>
        <p:sp>
          <p:nvSpPr>
            <p:cNvPr id="200" name="Google Shape;849;p4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grp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201" name="Google Shape;850;p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grp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sp>
        <p:nvSpPr>
          <p:cNvPr id="202" name="CuadroTexto 201"/>
          <p:cNvSpPr txBox="1"/>
          <p:nvPr/>
        </p:nvSpPr>
        <p:spPr>
          <a:xfrm>
            <a:off x="6221839" y="2184699"/>
            <a:ext cx="1349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latin typeface="Source Sans Pro" panose="020B0604020202020204" charset="0"/>
              </a:rPr>
              <a:t>2,206</a:t>
            </a:r>
            <a:r>
              <a:rPr lang="es-CO" b="1" dirty="0" smtClean="0">
                <a:latin typeface="Source Sans Pro" panose="020B0604020202020204" charset="0"/>
              </a:rPr>
              <a:t> </a:t>
            </a:r>
            <a:r>
              <a:rPr lang="es-CO" b="1" dirty="0" smtClean="0">
                <a:latin typeface="Source Sans Pro" panose="020B0604020202020204" charset="0"/>
              </a:rPr>
              <a:t>clientes</a:t>
            </a:r>
            <a:endParaRPr lang="es-CO" dirty="0">
              <a:latin typeface="Source Sans Pro" panose="020B0604020202020204" charset="0"/>
            </a:endParaRPr>
          </a:p>
        </p:txBody>
      </p:sp>
      <p:grpSp>
        <p:nvGrpSpPr>
          <p:cNvPr id="203" name="Google Shape;848;p48"/>
          <p:cNvGrpSpPr/>
          <p:nvPr/>
        </p:nvGrpSpPr>
        <p:grpSpPr>
          <a:xfrm>
            <a:off x="6066544" y="2208112"/>
            <a:ext cx="142699" cy="244117"/>
            <a:chOff x="4747025" y="2332025"/>
            <a:chExt cx="166850" cy="378750"/>
          </a:xfrm>
          <a:solidFill>
            <a:schemeClr val="accent2"/>
          </a:solidFill>
        </p:grpSpPr>
        <p:sp>
          <p:nvSpPr>
            <p:cNvPr id="204" name="Google Shape;849;p4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grp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205" name="Google Shape;850;p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grp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sp>
        <p:nvSpPr>
          <p:cNvPr id="206" name="CuadroTexto 205"/>
          <p:cNvSpPr txBox="1"/>
          <p:nvPr/>
        </p:nvSpPr>
        <p:spPr>
          <a:xfrm>
            <a:off x="2486226" y="4370782"/>
            <a:ext cx="118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latin typeface="Source Sans Pro" panose="020B0604020202020204" charset="0"/>
              </a:rPr>
              <a:t>741</a:t>
            </a:r>
            <a:r>
              <a:rPr lang="es-CO" b="1" dirty="0" smtClean="0">
                <a:latin typeface="Source Sans Pro" panose="020B0604020202020204" charset="0"/>
              </a:rPr>
              <a:t> clientes</a:t>
            </a:r>
            <a:endParaRPr lang="es-CO" dirty="0">
              <a:latin typeface="Source Sans Pro" panose="020B0604020202020204" charset="0"/>
            </a:endParaRPr>
          </a:p>
        </p:txBody>
      </p:sp>
      <p:grpSp>
        <p:nvGrpSpPr>
          <p:cNvPr id="207" name="Google Shape;848;p48"/>
          <p:cNvGrpSpPr/>
          <p:nvPr/>
        </p:nvGrpSpPr>
        <p:grpSpPr>
          <a:xfrm>
            <a:off x="2318281" y="4425363"/>
            <a:ext cx="142699" cy="244117"/>
            <a:chOff x="4747025" y="2332025"/>
            <a:chExt cx="166850" cy="378750"/>
          </a:xfrm>
          <a:solidFill>
            <a:schemeClr val="accent2"/>
          </a:solidFill>
        </p:grpSpPr>
        <p:sp>
          <p:nvSpPr>
            <p:cNvPr id="208" name="Google Shape;849;p4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grp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209" name="Google Shape;850;p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grp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sp>
        <p:nvSpPr>
          <p:cNvPr id="210" name="CuadroTexto 209"/>
          <p:cNvSpPr txBox="1"/>
          <p:nvPr/>
        </p:nvSpPr>
        <p:spPr>
          <a:xfrm>
            <a:off x="6960308" y="4442013"/>
            <a:ext cx="118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latin typeface="Source Sans Pro" panose="020B0604020202020204" charset="0"/>
              </a:rPr>
              <a:t>699</a:t>
            </a:r>
            <a:r>
              <a:rPr lang="es-CO" b="1" dirty="0" smtClean="0">
                <a:latin typeface="Source Sans Pro" panose="020B0604020202020204" charset="0"/>
              </a:rPr>
              <a:t> clientes</a:t>
            </a:r>
            <a:endParaRPr lang="es-CO" dirty="0">
              <a:latin typeface="Source Sans Pro" panose="020B0604020202020204" charset="0"/>
            </a:endParaRPr>
          </a:p>
        </p:txBody>
      </p:sp>
      <p:grpSp>
        <p:nvGrpSpPr>
          <p:cNvPr id="211" name="Google Shape;848;p48"/>
          <p:cNvGrpSpPr/>
          <p:nvPr/>
        </p:nvGrpSpPr>
        <p:grpSpPr>
          <a:xfrm>
            <a:off x="6792363" y="4496594"/>
            <a:ext cx="142699" cy="244117"/>
            <a:chOff x="4747025" y="2332025"/>
            <a:chExt cx="166850" cy="378750"/>
          </a:xfrm>
          <a:solidFill>
            <a:schemeClr val="accent2"/>
          </a:solidFill>
        </p:grpSpPr>
        <p:sp>
          <p:nvSpPr>
            <p:cNvPr id="212" name="Google Shape;849;p4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grp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213" name="Google Shape;850;p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grp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sp>
        <p:nvSpPr>
          <p:cNvPr id="214" name="CuadroTexto 213"/>
          <p:cNvSpPr txBox="1"/>
          <p:nvPr/>
        </p:nvSpPr>
        <p:spPr>
          <a:xfrm>
            <a:off x="2760260" y="1124863"/>
            <a:ext cx="1536637" cy="73866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latin typeface="Source Sans Pro" panose="020B0604020202020204" charset="0"/>
              </a:rPr>
              <a:t>El </a:t>
            </a:r>
            <a:r>
              <a:rPr lang="es-CO" b="1" dirty="0" smtClean="0">
                <a:latin typeface="Source Sans Pro" panose="020B0604020202020204" charset="0"/>
              </a:rPr>
              <a:t>16% </a:t>
            </a:r>
            <a:r>
              <a:rPr lang="es-CO" dirty="0" smtClean="0">
                <a:latin typeface="Source Sans Pro" panose="020B0604020202020204" charset="0"/>
              </a:rPr>
              <a:t>de los clientes hacen el </a:t>
            </a:r>
            <a:r>
              <a:rPr lang="es-CO" b="1" dirty="0" smtClean="0">
                <a:latin typeface="Source Sans Pro" panose="020B0604020202020204" charset="0"/>
              </a:rPr>
              <a:t>62% </a:t>
            </a:r>
            <a:r>
              <a:rPr lang="es-CO" dirty="0" smtClean="0">
                <a:latin typeface="Source Sans Pro" panose="020B0604020202020204" charset="0"/>
              </a:rPr>
              <a:t>de la venta</a:t>
            </a:r>
          </a:p>
        </p:txBody>
      </p:sp>
      <p:cxnSp>
        <p:nvCxnSpPr>
          <p:cNvPr id="215" name="Google Shape;280;p30"/>
          <p:cNvCxnSpPr>
            <a:stCxn id="177" idx="6"/>
            <a:endCxn id="214" idx="1"/>
          </p:cNvCxnSpPr>
          <p:nvPr/>
        </p:nvCxnSpPr>
        <p:spPr>
          <a:xfrm flipV="1">
            <a:off x="2514569" y="1494195"/>
            <a:ext cx="245691" cy="451274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219" name="CuadroTexto 218"/>
          <p:cNvSpPr txBox="1"/>
          <p:nvPr/>
        </p:nvSpPr>
        <p:spPr>
          <a:xfrm>
            <a:off x="3660073" y="2047306"/>
            <a:ext cx="1536637" cy="73866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latin typeface="Source Sans Pro" panose="020B0604020202020204" charset="0"/>
              </a:rPr>
              <a:t>El </a:t>
            </a:r>
            <a:r>
              <a:rPr lang="es-CO" b="1" dirty="0" smtClean="0">
                <a:latin typeface="Source Sans Pro" panose="020B0604020202020204" charset="0"/>
              </a:rPr>
              <a:t>51% </a:t>
            </a:r>
            <a:r>
              <a:rPr lang="es-CO" dirty="0" smtClean="0">
                <a:latin typeface="Source Sans Pro" panose="020B0604020202020204" charset="0"/>
              </a:rPr>
              <a:t>de los clientes hacen el </a:t>
            </a:r>
            <a:r>
              <a:rPr lang="es-CO" b="1" dirty="0" smtClean="0">
                <a:latin typeface="Source Sans Pro" panose="020B0604020202020204" charset="0"/>
              </a:rPr>
              <a:t>26% </a:t>
            </a:r>
            <a:r>
              <a:rPr lang="es-CO" dirty="0" smtClean="0">
                <a:latin typeface="Source Sans Pro" panose="020B0604020202020204" charset="0"/>
              </a:rPr>
              <a:t>de la venta</a:t>
            </a:r>
          </a:p>
        </p:txBody>
      </p:sp>
      <p:cxnSp>
        <p:nvCxnSpPr>
          <p:cNvPr id="220" name="Google Shape;280;p30"/>
          <p:cNvCxnSpPr>
            <a:stCxn id="219" idx="3"/>
            <a:endCxn id="178" idx="2"/>
          </p:cNvCxnSpPr>
          <p:nvPr/>
        </p:nvCxnSpPr>
        <p:spPr>
          <a:xfrm flipV="1">
            <a:off x="5196710" y="1875653"/>
            <a:ext cx="359242" cy="540985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223" name="CuadroTexto 222"/>
          <p:cNvSpPr txBox="1"/>
          <p:nvPr/>
        </p:nvSpPr>
        <p:spPr>
          <a:xfrm>
            <a:off x="4327680" y="3054227"/>
            <a:ext cx="1536637" cy="73866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latin typeface="Source Sans Pro" panose="020B0604020202020204" charset="0"/>
              </a:rPr>
              <a:t>El </a:t>
            </a:r>
            <a:r>
              <a:rPr lang="es-CO" b="1" dirty="0" smtClean="0">
                <a:latin typeface="Source Sans Pro" panose="020B0604020202020204" charset="0"/>
              </a:rPr>
              <a:t>17% </a:t>
            </a:r>
            <a:r>
              <a:rPr lang="es-CO" dirty="0" smtClean="0">
                <a:latin typeface="Source Sans Pro" panose="020B0604020202020204" charset="0"/>
              </a:rPr>
              <a:t>de los clientes hacen el </a:t>
            </a:r>
            <a:r>
              <a:rPr lang="es-CO" b="1" dirty="0">
                <a:latin typeface="Source Sans Pro" panose="020B0604020202020204" charset="0"/>
              </a:rPr>
              <a:t>7</a:t>
            </a:r>
            <a:r>
              <a:rPr lang="es-CO" b="1" dirty="0" smtClean="0">
                <a:latin typeface="Source Sans Pro" panose="020B0604020202020204" charset="0"/>
              </a:rPr>
              <a:t>% </a:t>
            </a:r>
            <a:r>
              <a:rPr lang="es-CO" dirty="0" smtClean="0">
                <a:latin typeface="Source Sans Pro" panose="020B0604020202020204" charset="0"/>
              </a:rPr>
              <a:t>de la venta</a:t>
            </a:r>
          </a:p>
        </p:txBody>
      </p:sp>
      <p:cxnSp>
        <p:nvCxnSpPr>
          <p:cNvPr id="224" name="Google Shape;280;p30"/>
          <p:cNvCxnSpPr>
            <a:stCxn id="179" idx="6"/>
            <a:endCxn id="223" idx="1"/>
          </p:cNvCxnSpPr>
          <p:nvPr/>
        </p:nvCxnSpPr>
        <p:spPr>
          <a:xfrm flipV="1">
            <a:off x="4036990" y="3423559"/>
            <a:ext cx="290690" cy="585003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226" name="CuadroTexto 225"/>
          <p:cNvSpPr txBox="1"/>
          <p:nvPr/>
        </p:nvSpPr>
        <p:spPr>
          <a:xfrm>
            <a:off x="4615265" y="4122872"/>
            <a:ext cx="1536637" cy="73866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latin typeface="Source Sans Pro" panose="020B0604020202020204" charset="0"/>
              </a:rPr>
              <a:t>El </a:t>
            </a:r>
            <a:r>
              <a:rPr lang="es-CO" b="1" dirty="0" smtClean="0">
                <a:latin typeface="Source Sans Pro" panose="020B0604020202020204" charset="0"/>
              </a:rPr>
              <a:t>5% </a:t>
            </a:r>
            <a:r>
              <a:rPr lang="es-CO" dirty="0" smtClean="0">
                <a:latin typeface="Source Sans Pro" panose="020B0604020202020204" charset="0"/>
              </a:rPr>
              <a:t>de los clientes hacen el </a:t>
            </a:r>
            <a:r>
              <a:rPr lang="es-CO" b="1" dirty="0" smtClean="0">
                <a:latin typeface="Source Sans Pro" panose="020B0604020202020204" charset="0"/>
              </a:rPr>
              <a:t>16% </a:t>
            </a:r>
            <a:r>
              <a:rPr lang="es-CO" dirty="0" smtClean="0">
                <a:latin typeface="Source Sans Pro" panose="020B0604020202020204" charset="0"/>
              </a:rPr>
              <a:t>de la venta</a:t>
            </a:r>
          </a:p>
        </p:txBody>
      </p:sp>
      <p:cxnSp>
        <p:nvCxnSpPr>
          <p:cNvPr id="227" name="Google Shape;280;p30"/>
          <p:cNvCxnSpPr>
            <a:stCxn id="226" idx="3"/>
            <a:endCxn id="180" idx="2"/>
          </p:cNvCxnSpPr>
          <p:nvPr/>
        </p:nvCxnSpPr>
        <p:spPr>
          <a:xfrm flipV="1">
            <a:off x="6151902" y="4003293"/>
            <a:ext cx="298030" cy="488911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ys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7051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50" y="1105435"/>
            <a:ext cx="3675300" cy="11526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dirty="0" smtClean="0">
                <a:solidFill>
                  <a:schemeClr val="tx1"/>
                </a:solidFill>
              </a:rPr>
              <a:t>Los datos proporcionaron suficiente información para responder a la solicitud.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Conclusiones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6" name="Google Shape;132;p19"/>
          <p:cNvSpPr txBox="1">
            <a:spLocks/>
          </p:cNvSpPr>
          <p:nvPr/>
        </p:nvSpPr>
        <p:spPr>
          <a:xfrm>
            <a:off x="809350" y="2352781"/>
            <a:ext cx="3652100" cy="2024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s-CO" dirty="0" smtClean="0">
                <a:solidFill>
                  <a:schemeClr val="tx1"/>
                </a:solidFill>
              </a:rPr>
              <a:t>Es importante tener cuidado con los clientes “Premium”, dado que el abandono por parte de uno de ellos, puede representar perdidas para la compañía.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Google Shape;132;p19"/>
          <p:cNvSpPr txBox="1">
            <a:spLocks/>
          </p:cNvSpPr>
          <p:nvPr/>
        </p:nvSpPr>
        <p:spPr>
          <a:xfrm>
            <a:off x="4461450" y="1999287"/>
            <a:ext cx="4148294" cy="2017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s-CO" dirty="0" smtClean="0">
                <a:solidFill>
                  <a:schemeClr val="tx1"/>
                </a:solidFill>
              </a:rPr>
              <a:t>Implementar estrategias comerciales de bajos costo con el grupo de clientes “Potenciales” puede significar un aumento importante de las ganancias.</a:t>
            </a:r>
            <a:endParaRPr lang="es-CO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2</a:t>
            </a:r>
            <a:r>
              <a:rPr lang="en" sz="6000" dirty="0" smtClean="0">
                <a:solidFill>
                  <a:schemeClr val="accent4"/>
                </a:solidFill>
              </a:rPr>
              <a:t>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Recomendador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4" y="3011511"/>
            <a:ext cx="6548493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Productos Como el Mío 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159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Enfoque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grpSp>
        <p:nvGrpSpPr>
          <p:cNvPr id="6" name="object 7"/>
          <p:cNvGrpSpPr/>
          <p:nvPr/>
        </p:nvGrpSpPr>
        <p:grpSpPr>
          <a:xfrm>
            <a:off x="336083" y="1264474"/>
            <a:ext cx="5290185" cy="2691765"/>
            <a:chOff x="675131" y="1213103"/>
            <a:chExt cx="5290185" cy="2691765"/>
          </a:xfrm>
        </p:grpSpPr>
        <p:pic>
          <p:nvPicPr>
            <p:cNvPr id="7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5131" y="1213103"/>
              <a:ext cx="1828800" cy="2691384"/>
            </a:xfrm>
            <a:prstGeom prst="rect">
              <a:avLst/>
            </a:prstGeom>
          </p:spPr>
        </p:pic>
        <p:pic>
          <p:nvPicPr>
            <p:cNvPr id="8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4955" y="1949195"/>
              <a:ext cx="975359" cy="1525524"/>
            </a:xfrm>
            <a:prstGeom prst="rect">
              <a:avLst/>
            </a:prstGeom>
          </p:spPr>
        </p:pic>
        <p:sp>
          <p:nvSpPr>
            <p:cNvPr id="9" name="object 10"/>
            <p:cNvSpPr/>
            <p:nvPr/>
          </p:nvSpPr>
          <p:spPr>
            <a:xfrm>
              <a:off x="3291077" y="2654807"/>
              <a:ext cx="2673985" cy="114935"/>
            </a:xfrm>
            <a:custGeom>
              <a:avLst/>
              <a:gdLst/>
              <a:ahLst/>
              <a:cxnLst/>
              <a:rect l="l" t="t" r="r" b="b"/>
              <a:pathLst>
                <a:path w="2673985" h="114935">
                  <a:moveTo>
                    <a:pt x="2559600" y="76830"/>
                  </a:moveTo>
                  <a:lnTo>
                    <a:pt x="2559558" y="114935"/>
                  </a:lnTo>
                  <a:lnTo>
                    <a:pt x="2635758" y="76835"/>
                  </a:lnTo>
                  <a:lnTo>
                    <a:pt x="2559600" y="76830"/>
                  </a:lnTo>
                  <a:close/>
                </a:path>
                <a:path w="2673985" h="114935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4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2673985" h="114935">
                  <a:moveTo>
                    <a:pt x="2559642" y="38730"/>
                  </a:moveTo>
                  <a:lnTo>
                    <a:pt x="2559600" y="76830"/>
                  </a:lnTo>
                  <a:lnTo>
                    <a:pt x="2578608" y="76835"/>
                  </a:lnTo>
                  <a:lnTo>
                    <a:pt x="2578608" y="38735"/>
                  </a:lnTo>
                  <a:lnTo>
                    <a:pt x="2559642" y="38730"/>
                  </a:lnTo>
                  <a:close/>
                </a:path>
                <a:path w="2673985" h="114935">
                  <a:moveTo>
                    <a:pt x="2559685" y="635"/>
                  </a:moveTo>
                  <a:lnTo>
                    <a:pt x="2559642" y="38730"/>
                  </a:lnTo>
                  <a:lnTo>
                    <a:pt x="2578608" y="38735"/>
                  </a:lnTo>
                  <a:lnTo>
                    <a:pt x="2578608" y="76835"/>
                  </a:lnTo>
                  <a:lnTo>
                    <a:pt x="2635767" y="76830"/>
                  </a:lnTo>
                  <a:lnTo>
                    <a:pt x="2673858" y="57785"/>
                  </a:lnTo>
                  <a:lnTo>
                    <a:pt x="2559685" y="635"/>
                  </a:lnTo>
                  <a:close/>
                </a:path>
                <a:path w="2673985" h="114935">
                  <a:moveTo>
                    <a:pt x="114300" y="38104"/>
                  </a:moveTo>
                  <a:lnTo>
                    <a:pt x="114300" y="76204"/>
                  </a:lnTo>
                  <a:lnTo>
                    <a:pt x="2559600" y="76830"/>
                  </a:lnTo>
                  <a:lnTo>
                    <a:pt x="2559642" y="38730"/>
                  </a:lnTo>
                  <a:lnTo>
                    <a:pt x="114300" y="38104"/>
                  </a:lnTo>
                  <a:close/>
                </a:path>
                <a:path w="2673985" h="114935">
                  <a:moveTo>
                    <a:pt x="95250" y="38100"/>
                  </a:moveTo>
                  <a:lnTo>
                    <a:pt x="95250" y="76200"/>
                  </a:lnTo>
                  <a:lnTo>
                    <a:pt x="114300" y="76204"/>
                  </a:lnTo>
                  <a:lnTo>
                    <a:pt x="114300" y="38104"/>
                  </a:lnTo>
                  <a:lnTo>
                    <a:pt x="95250" y="38100"/>
                  </a:lnTo>
                  <a:close/>
                </a:path>
                <a:path w="2673985" h="114935">
                  <a:moveTo>
                    <a:pt x="114300" y="38100"/>
                  </a:moveTo>
                  <a:lnTo>
                    <a:pt x="95250" y="38100"/>
                  </a:lnTo>
                  <a:lnTo>
                    <a:pt x="114300" y="38104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0" name="object 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53745" y="1536139"/>
            <a:ext cx="2275332" cy="2790443"/>
          </a:xfrm>
          <a:prstGeom prst="rect">
            <a:avLst/>
          </a:prstGeom>
        </p:spPr>
      </p:pic>
      <p:sp>
        <p:nvSpPr>
          <p:cNvPr id="11" name="object 6"/>
          <p:cNvSpPr txBox="1"/>
          <p:nvPr/>
        </p:nvSpPr>
        <p:spPr>
          <a:xfrm>
            <a:off x="5799351" y="4176722"/>
            <a:ext cx="265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chemeClr val="tx2">
                    <a:lumMod val="10000"/>
                  </a:schemeClr>
                </a:solidFill>
                <a:latin typeface="Source Sans Pro" panose="020B0604020202020204" charset="0"/>
              </a:rPr>
              <a:t>Matriz</a:t>
            </a:r>
            <a:r>
              <a:rPr sz="1800" b="1" spc="-15" dirty="0">
                <a:solidFill>
                  <a:schemeClr val="tx2">
                    <a:lumMod val="10000"/>
                  </a:schemeClr>
                </a:solidFill>
                <a:latin typeface="Source Sans Pro" panose="020B0604020202020204" charset="0"/>
              </a:rPr>
              <a:t> </a:t>
            </a:r>
            <a:r>
              <a:rPr sz="1800" b="1" dirty="0">
                <a:solidFill>
                  <a:schemeClr val="tx2">
                    <a:lumMod val="10000"/>
                  </a:schemeClr>
                </a:solidFill>
                <a:latin typeface="Source Sans Pro" panose="020B0604020202020204" charset="0"/>
              </a:rPr>
              <a:t>de</a:t>
            </a:r>
            <a:r>
              <a:rPr sz="1800" b="1" spc="-15" dirty="0">
                <a:solidFill>
                  <a:schemeClr val="tx2">
                    <a:lumMod val="10000"/>
                  </a:schemeClr>
                </a:solidFill>
                <a:latin typeface="Source Sans Pro" panose="020B0604020202020204" charset="0"/>
              </a:rPr>
              <a:t> </a:t>
            </a:r>
            <a:r>
              <a:rPr sz="1800" b="1" dirty="0" smtClean="0">
                <a:solidFill>
                  <a:schemeClr val="tx2">
                    <a:lumMod val="10000"/>
                  </a:schemeClr>
                </a:solidFill>
                <a:latin typeface="Source Sans Pro" panose="020B0604020202020204" charset="0"/>
              </a:rPr>
              <a:t>similitude</a:t>
            </a:r>
            <a:r>
              <a:rPr lang="es-CO" sz="1800" b="1" dirty="0" smtClean="0">
                <a:solidFill>
                  <a:schemeClr val="tx2">
                    <a:lumMod val="10000"/>
                  </a:schemeClr>
                </a:solidFill>
                <a:latin typeface="Source Sans Pro" panose="020B0604020202020204" charset="0"/>
              </a:rPr>
              <a:t>s D</a:t>
            </a:r>
            <a:endParaRPr sz="1800" dirty="0">
              <a:solidFill>
                <a:schemeClr val="tx2">
                  <a:lumMod val="10000"/>
                </a:schemeClr>
              </a:solidFill>
              <a:latin typeface="Source Sans Pro" panose="020B0604020202020204" charset="0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3443561" y="2100739"/>
            <a:ext cx="18894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Source Sans Pro" panose="020B0604020202020204" charset="0"/>
                <a:cs typeface="Arial MT"/>
              </a:rPr>
              <a:t>Buscar</a:t>
            </a:r>
            <a:r>
              <a:rPr sz="1600" spc="-45" dirty="0">
                <a:latin typeface="Source Sans Pro" panose="020B0604020202020204" charset="0"/>
                <a:cs typeface="Arial MT"/>
              </a:rPr>
              <a:t> </a:t>
            </a:r>
            <a:r>
              <a:rPr sz="1600" dirty="0">
                <a:latin typeface="Source Sans Pro" panose="020B0604020202020204" charset="0"/>
                <a:cs typeface="Arial MT"/>
              </a:rPr>
              <a:t>el</a:t>
            </a:r>
            <a:r>
              <a:rPr sz="1600" spc="-20" dirty="0">
                <a:latin typeface="Source Sans Pro" panose="020B0604020202020204" charset="0"/>
                <a:cs typeface="Arial MT"/>
              </a:rPr>
              <a:t> </a:t>
            </a:r>
            <a:r>
              <a:rPr sz="1600" i="1" dirty="0">
                <a:latin typeface="Source Sans Pro" panose="020B0604020202020204" charset="0"/>
              </a:rPr>
              <a:t>ítem</a:t>
            </a:r>
            <a:r>
              <a:rPr sz="1600" i="1" spc="-50" dirty="0">
                <a:latin typeface="Source Sans Pro" panose="020B0604020202020204" charset="0"/>
              </a:rPr>
              <a:t> </a:t>
            </a:r>
            <a:r>
              <a:rPr sz="1600" spc="-5" dirty="0">
                <a:latin typeface="Source Sans Pro" panose="020B0604020202020204" charset="0"/>
                <a:cs typeface="Arial MT"/>
              </a:rPr>
              <a:t>más</a:t>
            </a:r>
            <a:endParaRPr sz="1600" dirty="0">
              <a:latin typeface="Source Sans Pro" panose="020B0604020202020204" charset="0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Source Sans Pro" panose="020B0604020202020204" charset="0"/>
                <a:cs typeface="Arial MT"/>
              </a:rPr>
              <a:t>próximo</a:t>
            </a:r>
            <a:r>
              <a:rPr sz="1600" spc="-30" dirty="0">
                <a:latin typeface="Source Sans Pro" panose="020B0604020202020204" charset="0"/>
                <a:cs typeface="Arial MT"/>
              </a:rPr>
              <a:t> </a:t>
            </a:r>
            <a:r>
              <a:rPr sz="1600" dirty="0">
                <a:latin typeface="Source Sans Pro" panose="020B0604020202020204" charset="0"/>
                <a:cs typeface="Arial MT"/>
              </a:rPr>
              <a:t>alojado</a:t>
            </a:r>
            <a:r>
              <a:rPr sz="1600" spc="-50" dirty="0">
                <a:latin typeface="Source Sans Pro" panose="020B0604020202020204" charset="0"/>
                <a:cs typeface="Arial MT"/>
              </a:rPr>
              <a:t> </a:t>
            </a:r>
            <a:r>
              <a:rPr sz="1600" dirty="0">
                <a:latin typeface="Source Sans Pro" panose="020B0604020202020204" charset="0"/>
                <a:cs typeface="Arial MT"/>
              </a:rPr>
              <a:t>en</a:t>
            </a:r>
            <a:r>
              <a:rPr sz="1600" spc="-25" dirty="0">
                <a:latin typeface="Source Sans Pro" panose="020B0604020202020204" charset="0"/>
                <a:cs typeface="Arial MT"/>
              </a:rPr>
              <a:t> </a:t>
            </a:r>
            <a:r>
              <a:rPr sz="1600" dirty="0">
                <a:latin typeface="Source Sans Pro" panose="020B0604020202020204" charset="0"/>
                <a:cs typeface="Cambria Math"/>
              </a:rPr>
              <a:t>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i="1" dirty="0" err="1" smtClean="0"/>
              <a:t>Recomendador</a:t>
            </a:r>
            <a:endParaRPr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Google Shape;141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54634" y="1230973"/>
                <a:ext cx="3642013" cy="3725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" b="1" i="1" dirty="0" smtClean="0"/>
                  <a:t>Similaridad de Coseno</a:t>
                </a:r>
              </a:p>
              <a:p>
                <a:pPr marL="0" lvl="0" indent="0">
                  <a:buNone/>
                </a:pPr>
                <a:r>
                  <a:rPr lang="es-CO" dirty="0" smtClean="0"/>
                  <a:t>Está definida como: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s-CO" dirty="0" smtClean="0"/>
              </a:p>
              <a:p>
                <a:pPr marL="0" lvl="0" indent="0">
                  <a:buNone/>
                </a:pPr>
                <a:r>
                  <a:rPr lang="es-CO" dirty="0" smtClean="0"/>
                  <a:t>Donde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dirty="0" smtClean="0"/>
                  <a:t>y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CO" dirty="0" smtClean="0"/>
                  <a:t> son vectores fila. La similitud de coseno 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b="0" i="0" smtClean="0">
                        <a:latin typeface="Cambria Math" panose="02040503050406030204" pitchFamily="18" charset="0"/>
                      </a:rPr>
                      <m:t>CD</m:t>
                    </m:r>
                    <m:r>
                      <a:rPr lang="es-CO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dirty="0" smtClean="0"/>
                  <a:t> donde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𝐶𝐷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s-CO" dirty="0" smtClean="0"/>
                  <a:t>.</a:t>
                </a:r>
                <a:endParaRPr dirty="0"/>
              </a:p>
            </p:txBody>
          </p:sp>
        </mc:Choice>
        <mc:Fallback xmlns="">
          <p:sp>
            <p:nvSpPr>
              <p:cNvPr id="141" name="Google Shape;141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4634" y="1230973"/>
                <a:ext cx="3642013" cy="3725700"/>
              </a:xfrm>
              <a:prstGeom prst="rect">
                <a:avLst/>
              </a:prstGeom>
              <a:blipFill rotWithShape="0">
                <a:blip r:embed="rId3"/>
                <a:stretch>
                  <a:fillRect l="-133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4932239" y="1571911"/>
            <a:ext cx="2885874" cy="1808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s-CO" b="1" dirty="0" smtClean="0"/>
              <a:t>Producto Preferido</a:t>
            </a:r>
          </a:p>
          <a:p>
            <a:pPr marL="0" lvl="0" indent="0">
              <a:buNone/>
            </a:pPr>
            <a:r>
              <a:rPr lang="es-CO" dirty="0" smtClean="0"/>
              <a:t>El producto preferido está definido como aquél que el cliente más lleva en termino de unidades.</a:t>
            </a:r>
            <a:endParaRPr b="1"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48736" y="3314664"/>
            <a:ext cx="660743" cy="95938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09480" y="3587080"/>
            <a:ext cx="366673" cy="50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-484909" y="253036"/>
            <a:ext cx="4779600" cy="10601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/>
              <a:t>Resultado</a:t>
            </a:r>
            <a:endParaRPr sz="6000" b="1" dirty="0"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91" y="1182125"/>
            <a:ext cx="2857500" cy="2857500"/>
          </a:xfrm>
          <a:prstGeom prst="rect">
            <a:avLst/>
          </a:prstGeom>
        </p:spPr>
      </p:pic>
      <p:grpSp>
        <p:nvGrpSpPr>
          <p:cNvPr id="11" name="Google Shape;282;p12"/>
          <p:cNvGrpSpPr/>
          <p:nvPr/>
        </p:nvGrpSpPr>
        <p:grpSpPr>
          <a:xfrm>
            <a:off x="4333066" y="670173"/>
            <a:ext cx="3767234" cy="4012503"/>
            <a:chOff x="4333066" y="670173"/>
            <a:chExt cx="3767234" cy="4012503"/>
          </a:xfrm>
        </p:grpSpPr>
        <p:pic>
          <p:nvPicPr>
            <p:cNvPr id="12" name="Google Shape;283;p12"/>
            <p:cNvPicPr preferRelativeResize="0"/>
            <p:nvPr/>
          </p:nvPicPr>
          <p:blipFill rotWithShape="1">
            <a:blip r:embed="rId4">
              <a:alphaModFix/>
            </a:blip>
            <a:srcRect r="64002"/>
            <a:stretch/>
          </p:blipFill>
          <p:spPr>
            <a:xfrm>
              <a:off x="4333066" y="1313225"/>
              <a:ext cx="1028643" cy="285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284;p12"/>
            <p:cNvPicPr preferRelativeResize="0"/>
            <p:nvPr/>
          </p:nvPicPr>
          <p:blipFill rotWithShape="1">
            <a:blip r:embed="rId5">
              <a:alphaModFix/>
            </a:blip>
            <a:srcRect l="29192"/>
            <a:stretch/>
          </p:blipFill>
          <p:spPr>
            <a:xfrm>
              <a:off x="5259123" y="670173"/>
              <a:ext cx="2841177" cy="401250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5506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Introducción</a:t>
            </a:r>
            <a:endParaRPr dirty="0"/>
          </a:p>
        </p:txBody>
      </p:sp>
      <p:sp>
        <p:nvSpPr>
          <p:cNvPr id="53" name="Google Shape;53;p2"/>
          <p:cNvSpPr txBox="1"/>
          <p:nvPr/>
        </p:nvSpPr>
        <p:spPr>
          <a:xfrm>
            <a:off x="786150" y="1164834"/>
            <a:ext cx="31794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1" i="0" u="none" strike="noStrike" cap="none" dirty="0" smtClean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Solicitud</a:t>
            </a:r>
            <a:endParaRPr sz="1400" b="0" i="0" u="none" strike="noStrike" cap="none"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s-CO" dirty="0" smtClean="0">
                <a:latin typeface="Source Sans Pro" panose="020B0604020202020204" charset="0"/>
              </a:rPr>
              <a:t>Realizar una </a:t>
            </a:r>
            <a:r>
              <a:rPr lang="es-CO" dirty="0">
                <a:latin typeface="Source Sans Pro" panose="020B0604020202020204" charset="0"/>
              </a:rPr>
              <a:t>segmentación de </a:t>
            </a:r>
            <a:r>
              <a:rPr lang="es-CO" dirty="0" smtClean="0">
                <a:latin typeface="Source Sans Pro" panose="020B0604020202020204" charset="0"/>
              </a:rPr>
              <a:t>clientes que permita identificar </a:t>
            </a:r>
            <a:r>
              <a:rPr lang="es-CO" dirty="0">
                <a:latin typeface="Source Sans Pro" panose="020B0604020202020204" charset="0"/>
              </a:rPr>
              <a:t>desde los mejores clientes hasta aquellos que ya no </a:t>
            </a:r>
            <a:r>
              <a:rPr lang="es-CO" dirty="0" smtClean="0">
                <a:latin typeface="Source Sans Pro" panose="020B0604020202020204" charset="0"/>
              </a:rPr>
              <a:t>lo son.</a:t>
            </a:r>
          </a:p>
          <a:p>
            <a:r>
              <a:rPr lang="es-CO" dirty="0">
                <a:latin typeface="Source Sans Pro" panose="020B0604020202020204" charset="0"/>
              </a:rPr>
              <a:t>I</a:t>
            </a:r>
            <a:r>
              <a:rPr lang="es-CO" dirty="0" smtClean="0">
                <a:latin typeface="Source Sans Pro" panose="020B0604020202020204" charset="0"/>
              </a:rPr>
              <a:t>mplementar </a:t>
            </a:r>
            <a:r>
              <a:rPr lang="es-CO" dirty="0">
                <a:latin typeface="Source Sans Pro" panose="020B0604020202020204" charset="0"/>
              </a:rPr>
              <a:t>un sistema de recomendación de </a:t>
            </a:r>
            <a:r>
              <a:rPr lang="es-CO" dirty="0" smtClean="0">
                <a:latin typeface="Source Sans Pro" panose="020B0604020202020204" charset="0"/>
              </a:rPr>
              <a:t>productos con el fin de incrementar las ventas </a:t>
            </a:r>
            <a:r>
              <a:rPr lang="es-CO" dirty="0">
                <a:latin typeface="Source Sans Pro" panose="020B0604020202020204" charset="0"/>
              </a:rPr>
              <a:t>y el monto de las </a:t>
            </a:r>
            <a:r>
              <a:rPr lang="es-CO" dirty="0" smtClean="0">
                <a:latin typeface="Source Sans Pro" panose="020B0604020202020204" charset="0"/>
              </a:rPr>
              <a:t>mismas.</a:t>
            </a:r>
            <a:endParaRPr sz="1400" b="0" i="0" u="none" strike="noStrike" cap="none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" name="Google Shape;54;p2"/>
          <p:cNvSpPr txBox="1"/>
          <p:nvPr/>
        </p:nvSpPr>
        <p:spPr>
          <a:xfrm>
            <a:off x="4445930" y="2580615"/>
            <a:ext cx="33183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1" i="0" u="none" strike="noStrike" cap="none" dirty="0" smtClean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Herramientas</a:t>
            </a:r>
            <a:endParaRPr sz="1400" b="1" i="0" u="none" strike="noStrike" cap="none"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" name="Google Shape;56;p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930" y="3187306"/>
            <a:ext cx="2307003" cy="10894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7778" l="889" r="86667">
                        <a14:foregroundMark x1="61778" y1="75111" x2="61778" y2="75111"/>
                        <a14:foregroundMark x1="73778" y1="83111" x2="73778" y2="83111"/>
                        <a14:foregroundMark x1="72444" y1="70667" x2="72444" y2="70667"/>
                        <a14:foregroundMark x1="82667" y1="78667" x2="82667" y2="7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587" y="3187306"/>
            <a:ext cx="971675" cy="9716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347" b="71257" l="0" r="96346">
                        <a14:foregroundMark x1="7309" y1="58084" x2="7309" y2="58084"/>
                        <a14:foregroundMark x1="10299" y1="59880" x2="10299" y2="59880"/>
                        <a14:foregroundMark x1="14950" y1="59880" x2="14950" y2="59880"/>
                        <a14:foregroundMark x1="18937" y1="62874" x2="18937" y2="62874"/>
                        <a14:foregroundMark x1="34551" y1="56287" x2="34551" y2="56287"/>
                        <a14:foregroundMark x1="42193" y1="56287" x2="42193" y2="56287"/>
                        <a14:foregroundMark x1="52492" y1="56886" x2="52492" y2="56886"/>
                        <a14:foregroundMark x1="64452" y1="57485" x2="64452" y2="57485"/>
                        <a14:foregroundMark x1="72425" y1="55090" x2="72425" y2="55090"/>
                        <a14:foregroundMark x1="83389" y1="48503" x2="83389" y2="48503"/>
                        <a14:foregroundMark x1="92691" y1="49102" x2="92691" y2="491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381" y="4151684"/>
            <a:ext cx="1923507" cy="1067195"/>
          </a:xfrm>
          <a:prstGeom prst="rect">
            <a:avLst/>
          </a:prstGeom>
        </p:spPr>
      </p:pic>
      <p:sp>
        <p:nvSpPr>
          <p:cNvPr id="13" name="Google Shape;53;p2"/>
          <p:cNvSpPr txBox="1"/>
          <p:nvPr/>
        </p:nvSpPr>
        <p:spPr>
          <a:xfrm>
            <a:off x="4445930" y="1164834"/>
            <a:ext cx="31794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b="1" dirty="0" smtClean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Base de datos</a:t>
            </a:r>
            <a:endParaRPr sz="1400" b="0" i="0" u="none" strike="noStrike" cap="none"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600"/>
              </a:spcBef>
              <a:buSzPts val="1400"/>
            </a:pPr>
            <a:r>
              <a:rPr lang="es-CO" dirty="0" smtClean="0">
                <a:latin typeface="Source Sans Pro" panose="020B0604020202020204" charset="0"/>
              </a:rPr>
              <a:t>Se tienen datos de </a:t>
            </a:r>
            <a:r>
              <a:rPr lang="es-CO" b="1" dirty="0" smtClean="0">
                <a:latin typeface="Source Sans Pro" panose="020B0604020202020204" charset="0"/>
              </a:rPr>
              <a:t>4338</a:t>
            </a:r>
            <a:r>
              <a:rPr lang="es-CO" dirty="0" smtClean="0">
                <a:latin typeface="Source Sans Pro" panose="020B0604020202020204" charset="0"/>
              </a:rPr>
              <a:t> clientes, los cuales corresponden a todas las transacciones que se realizaron entre diciembre de 2010 y diciembre de 2011.</a:t>
            </a:r>
            <a:endParaRPr sz="1400" b="0" i="0" u="none" strike="noStrike" cap="none" dirty="0">
              <a:solidFill>
                <a:srgbClr val="263238"/>
              </a:solidFill>
              <a:latin typeface="Source Sans Pro" panose="020B0604020202020204" charset="0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84452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Conclusiones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8" name="Google Shape;132;p19"/>
          <p:cNvSpPr txBox="1">
            <a:spLocks/>
          </p:cNvSpPr>
          <p:nvPr/>
        </p:nvSpPr>
        <p:spPr>
          <a:xfrm>
            <a:off x="4420354" y="1138346"/>
            <a:ext cx="4148294" cy="2017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s-CO" dirty="0" smtClean="0"/>
              <a:t>Es un </a:t>
            </a:r>
            <a:r>
              <a:rPr lang="es-CO" dirty="0" err="1" smtClean="0"/>
              <a:t>recomendador</a:t>
            </a:r>
            <a:r>
              <a:rPr lang="es-CO" dirty="0" smtClean="0"/>
              <a:t> que no permite hacer validaciones antes de la puesta en producción, por tanto es un buen modelo base pero se podrían implementar algunos más sofisticados.</a:t>
            </a:r>
            <a:endParaRPr lang="es-CO" dirty="0"/>
          </a:p>
        </p:txBody>
      </p:sp>
      <p:sp>
        <p:nvSpPr>
          <p:cNvPr id="7" name="Google Shape;132;p19"/>
          <p:cNvSpPr txBox="1">
            <a:spLocks noGrp="1"/>
          </p:cNvSpPr>
          <p:nvPr>
            <p:ph type="body" idx="1"/>
          </p:nvPr>
        </p:nvSpPr>
        <p:spPr>
          <a:xfrm>
            <a:off x="424841" y="1138346"/>
            <a:ext cx="3818385" cy="11526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dirty="0" smtClean="0"/>
              <a:t>El sistema de recomendación desarrollado es de un enfoque sencillo, tanto en los tecnico como para la puesta en producción, aun así responde a la solicitud y sin duda puede hacer aumentar transacciones y montos.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887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Referencias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8166947" cy="3725700"/>
          </a:xfrm>
        </p:spPr>
        <p:txBody>
          <a:bodyPr/>
          <a:lstStyle/>
          <a:p>
            <a:r>
              <a:rPr lang="es-CO" sz="1400" dirty="0" err="1" smtClean="0"/>
              <a:t>Ashishkumar</a:t>
            </a:r>
            <a:r>
              <a:rPr lang="es-CO" sz="1400" dirty="0" smtClean="0"/>
              <a:t> Singh, </a:t>
            </a:r>
            <a:r>
              <a:rPr lang="es-CO" sz="1400" dirty="0"/>
              <a:t>Grace </a:t>
            </a:r>
            <a:r>
              <a:rPr lang="es-CO" sz="1400" dirty="0" err="1" smtClean="0"/>
              <a:t>Rumantir</a:t>
            </a:r>
            <a:r>
              <a:rPr lang="es-CO" sz="1400" dirty="0" smtClean="0"/>
              <a:t>, </a:t>
            </a:r>
            <a:r>
              <a:rPr lang="es-CO" sz="1400" dirty="0" err="1"/>
              <a:t>Annie</a:t>
            </a:r>
            <a:r>
              <a:rPr lang="es-CO" sz="1400" dirty="0"/>
              <a:t> South </a:t>
            </a:r>
            <a:r>
              <a:rPr lang="es-CO" sz="1400" dirty="0" smtClean="0"/>
              <a:t>and Blair </a:t>
            </a:r>
            <a:r>
              <a:rPr lang="es-CO" sz="1400" dirty="0" err="1" smtClean="0"/>
              <a:t>Bethwaite</a:t>
            </a:r>
            <a:r>
              <a:rPr lang="es-CO" sz="1400" dirty="0" smtClean="0"/>
              <a:t>. </a:t>
            </a:r>
            <a:r>
              <a:rPr lang="en-US" sz="1400" i="1" dirty="0" smtClean="0"/>
              <a:t>Clustering </a:t>
            </a:r>
            <a:r>
              <a:rPr lang="en-US" sz="1400" i="1" dirty="0"/>
              <a:t>Experiments on Big Transaction Data for Market </a:t>
            </a:r>
            <a:r>
              <a:rPr lang="en-US" sz="1400" i="1" dirty="0" smtClean="0"/>
              <a:t>Segmentation.</a:t>
            </a:r>
            <a:r>
              <a:rPr lang="en-US" sz="1400" dirty="0" smtClean="0"/>
              <a:t> </a:t>
            </a:r>
            <a:r>
              <a:rPr lang="en-US" sz="1400" dirty="0"/>
              <a:t>The evolution of direct, data and digital marketing, Richard Webber, Journal of Direct, Data and Digital Marketing Practice (2013</a:t>
            </a:r>
            <a:r>
              <a:rPr lang="en-US" sz="1400" dirty="0" smtClean="0"/>
              <a:t>).</a:t>
            </a:r>
          </a:p>
          <a:p>
            <a:r>
              <a:rPr lang="en-US" sz="1400" dirty="0" err="1" smtClean="0"/>
              <a:t>lboukadel</a:t>
            </a:r>
            <a:r>
              <a:rPr lang="en-US" sz="1400" dirty="0" smtClean="0"/>
              <a:t> </a:t>
            </a:r>
            <a:r>
              <a:rPr lang="en-US" sz="1400" dirty="0" err="1"/>
              <a:t>Kassambara</a:t>
            </a:r>
            <a:r>
              <a:rPr lang="en-US" sz="1400" dirty="0"/>
              <a:t>. </a:t>
            </a:r>
            <a:r>
              <a:rPr lang="en-US" sz="1400" i="1" dirty="0"/>
              <a:t>Practical Guide to Cluster </a:t>
            </a:r>
            <a:r>
              <a:rPr lang="en-US" sz="1400" i="1" dirty="0" smtClean="0"/>
              <a:t>Analysis in </a:t>
            </a:r>
            <a:r>
              <a:rPr lang="en-US" sz="1400" i="1" dirty="0"/>
              <a:t>R: Unsupervised Machine Learning</a:t>
            </a:r>
            <a:r>
              <a:rPr lang="en-US" sz="1400" dirty="0"/>
              <a:t>, volume 1. </a:t>
            </a:r>
            <a:r>
              <a:rPr lang="en-US" sz="1400" dirty="0" smtClean="0"/>
              <a:t>STHDA,2017.</a:t>
            </a:r>
          </a:p>
          <a:p>
            <a:r>
              <a:rPr lang="pt-BR" sz="1400" dirty="0"/>
              <a:t>Jonathan Galindo Estrada </a:t>
            </a:r>
            <a:r>
              <a:rPr lang="pt-BR" sz="1400" dirty="0" smtClean="0"/>
              <a:t>, Reinaldo Uribe. </a:t>
            </a:r>
            <a:r>
              <a:rPr lang="en-US" sz="1400" i="1" dirty="0" smtClean="0"/>
              <a:t>Basket-similarity-based Model For Product Recommendation In Retail</a:t>
            </a:r>
            <a:r>
              <a:rPr lang="en-US" sz="1400" dirty="0" smtClean="0"/>
              <a:t>. </a:t>
            </a:r>
            <a:r>
              <a:rPr lang="es-CO" sz="1400" dirty="0"/>
              <a:t>XII Coloquio de </a:t>
            </a:r>
            <a:r>
              <a:rPr lang="es-CO" sz="1400" dirty="0" smtClean="0"/>
              <a:t>Estadística Medellín</a:t>
            </a:r>
            <a:r>
              <a:rPr lang="es-CO" sz="1400" dirty="0"/>
              <a:t>, Colombia 19 al 22 de Noviembre </a:t>
            </a:r>
            <a:r>
              <a:rPr lang="es-CO" sz="1400" dirty="0" smtClean="0"/>
              <a:t>2019.</a:t>
            </a:r>
            <a:endParaRPr lang="en-US" sz="1400" spc="-5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4606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737171" y="1739166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!</a:t>
            </a:r>
            <a:r>
              <a:rPr lang="en" sz="6000" b="1" dirty="0" smtClean="0"/>
              <a:t>Gracias!</a:t>
            </a:r>
            <a:endParaRPr sz="6000" b="1" dirty="0"/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6" name="Google Shape;601;p4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697" y="1409766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" name="Google Shape;602;p45"/>
          <p:cNvSpPr txBox="1"/>
          <p:nvPr/>
        </p:nvSpPr>
        <p:spPr>
          <a:xfrm>
            <a:off x="5495722" y="3028791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Stiven Pérez Pulgarín</a:t>
            </a: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 dirty="0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CIENTÍFICO DE DATOS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agen 1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1934" y="3472475"/>
            <a:ext cx="727060" cy="4202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MX" dirty="0" smtClean="0"/>
              <a:t>Comportamiento de Ventas y Transacciones 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276" y="1498863"/>
            <a:ext cx="5154182" cy="3469975"/>
          </a:xfrm>
          <a:prstGeom prst="rect">
            <a:avLst/>
          </a:prstGeom>
        </p:spPr>
      </p:pic>
      <p:sp>
        <p:nvSpPr>
          <p:cNvPr id="115" name="CuadroTexto 114"/>
          <p:cNvSpPr txBox="1"/>
          <p:nvPr/>
        </p:nvSpPr>
        <p:spPr>
          <a:xfrm>
            <a:off x="510499" y="2115312"/>
            <a:ext cx="26642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dirty="0" smtClean="0">
                <a:latin typeface="Source Sans Pro" panose="020B0604020202020204" charset="0"/>
              </a:rPr>
              <a:t>Se destacan las semanas 3, 38, 40 y 49, donde es notoria la separación entre la proporción de las ventas y la transacciones, indicando que en esos días se hicieron pocas transacciones pero de montos altos.  </a:t>
            </a:r>
            <a:endParaRPr lang="es-CO" dirty="0"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MX" dirty="0" smtClean="0"/>
              <a:t>Comportamiento de Ventas y Transacciones </a:t>
            </a:r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932" y="1571947"/>
            <a:ext cx="5079861" cy="34704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51595" y="2413263"/>
            <a:ext cx="26642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dirty="0" smtClean="0">
                <a:latin typeface="Source Sans Pro" panose="020B0604020202020204" charset="0"/>
              </a:rPr>
              <a:t>Al hacer una agregación mensual, no se aprecia un alejamiento de las transacciones y la  venta en términos de proporción.</a:t>
            </a:r>
            <a:endParaRPr lang="es-CO" dirty="0"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8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CO" dirty="0" smtClean="0"/>
              <a:t>¿Quién es Nuestro Cliente Promedio?</a:t>
            </a:r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grpSp>
        <p:nvGrpSpPr>
          <p:cNvPr id="64" name="Google Shape;444;p24"/>
          <p:cNvGrpSpPr/>
          <p:nvPr/>
        </p:nvGrpSpPr>
        <p:grpSpPr>
          <a:xfrm>
            <a:off x="917312" y="1156281"/>
            <a:ext cx="851359" cy="852810"/>
            <a:chOff x="851762" y="1342427"/>
            <a:chExt cx="1244039" cy="1244039"/>
          </a:xfrm>
        </p:grpSpPr>
        <p:sp>
          <p:nvSpPr>
            <p:cNvPr id="65" name="Google Shape;445;p24"/>
            <p:cNvSpPr/>
            <p:nvPr/>
          </p:nvSpPr>
          <p:spPr>
            <a:xfrm>
              <a:off x="851762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446;p24"/>
            <p:cNvSpPr/>
            <p:nvPr/>
          </p:nvSpPr>
          <p:spPr>
            <a:xfrm>
              <a:off x="895152" y="1385620"/>
              <a:ext cx="1157203" cy="1157571"/>
            </a:xfrm>
            <a:prstGeom prst="blockArc">
              <a:avLst>
                <a:gd name="adj1" fmla="val 10812714"/>
                <a:gd name="adj2" fmla="val 21599774"/>
                <a:gd name="adj3" fmla="val 849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6" name="Google Shape;455;p24"/>
          <p:cNvGrpSpPr/>
          <p:nvPr/>
        </p:nvGrpSpPr>
        <p:grpSpPr>
          <a:xfrm>
            <a:off x="3220110" y="1122473"/>
            <a:ext cx="853200" cy="853200"/>
            <a:chOff x="4935067" y="1342427"/>
            <a:chExt cx="1244039" cy="1244039"/>
          </a:xfrm>
        </p:grpSpPr>
        <p:sp>
          <p:nvSpPr>
            <p:cNvPr id="77" name="Google Shape;456;p24"/>
            <p:cNvSpPr/>
            <p:nvPr/>
          </p:nvSpPr>
          <p:spPr>
            <a:xfrm>
              <a:off x="4935067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457;p24"/>
            <p:cNvSpPr/>
            <p:nvPr/>
          </p:nvSpPr>
          <p:spPr>
            <a:xfrm>
              <a:off x="4978457" y="1385620"/>
              <a:ext cx="1157203" cy="1157571"/>
            </a:xfrm>
            <a:prstGeom prst="blockArc">
              <a:avLst>
                <a:gd name="adj1" fmla="val 7014339"/>
                <a:gd name="adj2" fmla="val 21599774"/>
                <a:gd name="adj3" fmla="val 849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8" name="Google Shape;466;p24"/>
          <p:cNvGrpSpPr/>
          <p:nvPr/>
        </p:nvGrpSpPr>
        <p:grpSpPr>
          <a:xfrm>
            <a:off x="5628260" y="1091760"/>
            <a:ext cx="853200" cy="853200"/>
            <a:chOff x="851762" y="3073379"/>
            <a:chExt cx="1244039" cy="1244039"/>
          </a:xfrm>
        </p:grpSpPr>
        <p:sp>
          <p:nvSpPr>
            <p:cNvPr id="89" name="Google Shape;467;p24"/>
            <p:cNvSpPr/>
            <p:nvPr/>
          </p:nvSpPr>
          <p:spPr>
            <a:xfrm>
              <a:off x="851762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468;p24"/>
            <p:cNvSpPr/>
            <p:nvPr/>
          </p:nvSpPr>
          <p:spPr>
            <a:xfrm>
              <a:off x="895152" y="3116572"/>
              <a:ext cx="1157203" cy="1157571"/>
            </a:xfrm>
            <a:prstGeom prst="blockArc">
              <a:avLst>
                <a:gd name="adj1" fmla="val 5431384"/>
                <a:gd name="adj2" fmla="val 21599774"/>
                <a:gd name="adj3" fmla="val 849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9" name="Google Shape;477;p24"/>
          <p:cNvSpPr txBox="1"/>
          <p:nvPr/>
        </p:nvSpPr>
        <p:spPr>
          <a:xfrm>
            <a:off x="1789113" y="1222903"/>
            <a:ext cx="137392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Transacciones en el año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483;p24"/>
          <p:cNvSpPr txBox="1"/>
          <p:nvPr/>
        </p:nvSpPr>
        <p:spPr>
          <a:xfrm>
            <a:off x="4101707" y="1219975"/>
            <a:ext cx="18846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USD es su ticket promedio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" name="Google Shape;496;p25"/>
          <p:cNvSpPr txBox="1"/>
          <p:nvPr/>
        </p:nvSpPr>
        <p:spPr>
          <a:xfrm>
            <a:off x="935722" y="1397885"/>
            <a:ext cx="8145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  <a:latin typeface="Fira Sans Extra Condensed Medium"/>
                <a:ea typeface="Fira Sans Extra Condensed"/>
                <a:cs typeface="Fira Sans Extra Condensed Medium"/>
                <a:sym typeface="Fira Sans Extra Condensed Medium"/>
              </a:rPr>
              <a:t>4</a:t>
            </a:r>
            <a:endParaRPr sz="1600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3" name="Google Shape;496;p25"/>
          <p:cNvSpPr txBox="1"/>
          <p:nvPr/>
        </p:nvSpPr>
        <p:spPr>
          <a:xfrm>
            <a:off x="3222943" y="1342275"/>
            <a:ext cx="8145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2"/>
                </a:solidFill>
                <a:latin typeface="Fira Sans Extra Condensed Medium"/>
                <a:ea typeface="Fira Sans Extra Condensed"/>
                <a:cs typeface="Fira Sans Extra Condensed Medium"/>
                <a:sym typeface="Fira Sans Extra Condensed Medium"/>
              </a:rPr>
              <a:t>480</a:t>
            </a:r>
            <a:endParaRPr sz="2000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" name="Google Shape;496;p25"/>
          <p:cNvSpPr txBox="1"/>
          <p:nvPr/>
        </p:nvSpPr>
        <p:spPr>
          <a:xfrm>
            <a:off x="5647590" y="1342082"/>
            <a:ext cx="8145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 smtClean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2,054</a:t>
            </a:r>
            <a:endParaRPr sz="1800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" name="Google Shape;483;p24"/>
          <p:cNvSpPr txBox="1"/>
          <p:nvPr/>
        </p:nvSpPr>
        <p:spPr>
          <a:xfrm>
            <a:off x="6538537" y="1176644"/>
            <a:ext cx="1660241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USD es su compra anual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9" name="Google Shape;444;p24"/>
          <p:cNvGrpSpPr/>
          <p:nvPr/>
        </p:nvGrpSpPr>
        <p:grpSpPr>
          <a:xfrm>
            <a:off x="914131" y="2231941"/>
            <a:ext cx="851359" cy="852810"/>
            <a:chOff x="851762" y="1342427"/>
            <a:chExt cx="1244039" cy="1244039"/>
          </a:xfrm>
        </p:grpSpPr>
        <p:sp>
          <p:nvSpPr>
            <p:cNvPr id="60" name="Google Shape;445;p24"/>
            <p:cNvSpPr/>
            <p:nvPr/>
          </p:nvSpPr>
          <p:spPr>
            <a:xfrm>
              <a:off x="851762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446;p24"/>
            <p:cNvSpPr/>
            <p:nvPr/>
          </p:nvSpPr>
          <p:spPr>
            <a:xfrm>
              <a:off x="895152" y="1385620"/>
              <a:ext cx="1157203" cy="1157571"/>
            </a:xfrm>
            <a:prstGeom prst="blockArc">
              <a:avLst>
                <a:gd name="adj1" fmla="val 10812714"/>
                <a:gd name="adj2" fmla="val 21599774"/>
                <a:gd name="adj3" fmla="val 849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2" name="Google Shape;477;p24"/>
          <p:cNvSpPr txBox="1"/>
          <p:nvPr/>
        </p:nvSpPr>
        <p:spPr>
          <a:xfrm>
            <a:off x="1804731" y="2309523"/>
            <a:ext cx="1463936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Días es su recompra 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496;p25"/>
          <p:cNvSpPr txBox="1"/>
          <p:nvPr/>
        </p:nvSpPr>
        <p:spPr>
          <a:xfrm>
            <a:off x="924018" y="2482068"/>
            <a:ext cx="8145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  <a:latin typeface="Fira Sans Extra Condensed Medium"/>
                <a:ea typeface="Fira Sans Extra Condensed"/>
                <a:cs typeface="Fira Sans Extra Condensed Medium"/>
                <a:sym typeface="Fira Sans Extra Condensed Medium"/>
              </a:rPr>
              <a:t>75</a:t>
            </a:r>
            <a:endParaRPr sz="1600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7" name="Google Shape;455;p24"/>
          <p:cNvGrpSpPr/>
          <p:nvPr/>
        </p:nvGrpSpPr>
        <p:grpSpPr>
          <a:xfrm>
            <a:off x="3163033" y="2233496"/>
            <a:ext cx="853200" cy="853200"/>
            <a:chOff x="4935067" y="1342427"/>
            <a:chExt cx="1244039" cy="1244039"/>
          </a:xfrm>
        </p:grpSpPr>
        <p:sp>
          <p:nvSpPr>
            <p:cNvPr id="108" name="Google Shape;456;p24"/>
            <p:cNvSpPr/>
            <p:nvPr/>
          </p:nvSpPr>
          <p:spPr>
            <a:xfrm>
              <a:off x="4935067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457;p24"/>
            <p:cNvSpPr/>
            <p:nvPr/>
          </p:nvSpPr>
          <p:spPr>
            <a:xfrm>
              <a:off x="4978457" y="1385620"/>
              <a:ext cx="1157203" cy="1157571"/>
            </a:xfrm>
            <a:prstGeom prst="blockArc">
              <a:avLst>
                <a:gd name="adj1" fmla="val 7014339"/>
                <a:gd name="adj2" fmla="val 21599774"/>
                <a:gd name="adj3" fmla="val 849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0" name="Google Shape;483;p24"/>
          <p:cNvSpPr txBox="1"/>
          <p:nvPr/>
        </p:nvSpPr>
        <p:spPr>
          <a:xfrm>
            <a:off x="4044630" y="2330998"/>
            <a:ext cx="1613388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Días visita la </a:t>
            </a:r>
            <a:r>
              <a:rPr lang="es-CO" sz="12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tienda </a:t>
            </a:r>
            <a:r>
              <a:rPr lang="es-CO" sz="12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 el año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496;p25"/>
          <p:cNvSpPr txBox="1"/>
          <p:nvPr/>
        </p:nvSpPr>
        <p:spPr>
          <a:xfrm>
            <a:off x="3222943" y="2481873"/>
            <a:ext cx="8145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2"/>
                </a:solidFill>
                <a:latin typeface="Fira Sans Extra Condensed Medium"/>
                <a:ea typeface="Fira Sans Extra Condensed"/>
                <a:cs typeface="Fira Sans Extra Condensed Medium"/>
                <a:sym typeface="Fira Sans Extra Condensed Medium"/>
              </a:rPr>
              <a:t>4</a:t>
            </a:r>
            <a:endParaRPr sz="2000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12" name="Google Shape;466;p24"/>
          <p:cNvGrpSpPr/>
          <p:nvPr/>
        </p:nvGrpSpPr>
        <p:grpSpPr>
          <a:xfrm>
            <a:off x="5658018" y="2231551"/>
            <a:ext cx="853200" cy="853200"/>
            <a:chOff x="851762" y="3073379"/>
            <a:chExt cx="1244039" cy="1244039"/>
          </a:xfrm>
        </p:grpSpPr>
        <p:sp>
          <p:nvSpPr>
            <p:cNvPr id="113" name="Google Shape;467;p24"/>
            <p:cNvSpPr/>
            <p:nvPr/>
          </p:nvSpPr>
          <p:spPr>
            <a:xfrm>
              <a:off x="851762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468;p24"/>
            <p:cNvSpPr/>
            <p:nvPr/>
          </p:nvSpPr>
          <p:spPr>
            <a:xfrm>
              <a:off x="895152" y="3116572"/>
              <a:ext cx="1157203" cy="1157571"/>
            </a:xfrm>
            <a:prstGeom prst="blockArc">
              <a:avLst>
                <a:gd name="adj1" fmla="val 5431384"/>
                <a:gd name="adj2" fmla="val 21599774"/>
                <a:gd name="adj3" fmla="val 849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5" name="Google Shape;483;p24"/>
          <p:cNvSpPr txBox="1"/>
          <p:nvPr/>
        </p:nvSpPr>
        <p:spPr>
          <a:xfrm>
            <a:off x="6538537" y="2309523"/>
            <a:ext cx="1660241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Días han pasado desde su ultima compra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496;p25"/>
          <p:cNvSpPr txBox="1"/>
          <p:nvPr/>
        </p:nvSpPr>
        <p:spPr>
          <a:xfrm>
            <a:off x="5686415" y="2481873"/>
            <a:ext cx="8145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 smtClean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92</a:t>
            </a:r>
            <a:endParaRPr sz="1800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17" name="Google Shape;444;p24"/>
          <p:cNvGrpSpPr/>
          <p:nvPr/>
        </p:nvGrpSpPr>
        <p:grpSpPr>
          <a:xfrm>
            <a:off x="914131" y="3287769"/>
            <a:ext cx="851359" cy="852810"/>
            <a:chOff x="851762" y="1342427"/>
            <a:chExt cx="1244039" cy="1244039"/>
          </a:xfrm>
        </p:grpSpPr>
        <p:sp>
          <p:nvSpPr>
            <p:cNvPr id="118" name="Google Shape;445;p24"/>
            <p:cNvSpPr/>
            <p:nvPr/>
          </p:nvSpPr>
          <p:spPr>
            <a:xfrm>
              <a:off x="851762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446;p24"/>
            <p:cNvSpPr/>
            <p:nvPr/>
          </p:nvSpPr>
          <p:spPr>
            <a:xfrm>
              <a:off x="895152" y="1385620"/>
              <a:ext cx="1157203" cy="1157571"/>
            </a:xfrm>
            <a:prstGeom prst="blockArc">
              <a:avLst>
                <a:gd name="adj1" fmla="val 10812714"/>
                <a:gd name="adj2" fmla="val 21599774"/>
                <a:gd name="adj3" fmla="val 849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0" name="Google Shape;477;p24"/>
          <p:cNvSpPr txBox="1"/>
          <p:nvPr/>
        </p:nvSpPr>
        <p:spPr>
          <a:xfrm>
            <a:off x="1804731" y="3365351"/>
            <a:ext cx="1340536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Unidades en cada transacción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1" name="Google Shape;455;p24"/>
          <p:cNvGrpSpPr/>
          <p:nvPr/>
        </p:nvGrpSpPr>
        <p:grpSpPr>
          <a:xfrm>
            <a:off x="3163033" y="3289324"/>
            <a:ext cx="853200" cy="853200"/>
            <a:chOff x="4935067" y="1342427"/>
            <a:chExt cx="1244039" cy="1244039"/>
          </a:xfrm>
        </p:grpSpPr>
        <p:sp>
          <p:nvSpPr>
            <p:cNvPr id="122" name="Google Shape;456;p24"/>
            <p:cNvSpPr/>
            <p:nvPr/>
          </p:nvSpPr>
          <p:spPr>
            <a:xfrm>
              <a:off x="4935067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457;p24"/>
            <p:cNvSpPr/>
            <p:nvPr/>
          </p:nvSpPr>
          <p:spPr>
            <a:xfrm>
              <a:off x="4978457" y="1385620"/>
              <a:ext cx="1157203" cy="1157571"/>
            </a:xfrm>
            <a:prstGeom prst="blockArc">
              <a:avLst>
                <a:gd name="adj1" fmla="val 7014339"/>
                <a:gd name="adj2" fmla="val 21599774"/>
                <a:gd name="adj3" fmla="val 849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4" name="Google Shape;483;p24"/>
          <p:cNvSpPr txBox="1"/>
          <p:nvPr/>
        </p:nvSpPr>
        <p:spPr>
          <a:xfrm>
            <a:off x="4044630" y="3386826"/>
            <a:ext cx="1613388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Productos diferentes en cada transacción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496;p25"/>
          <p:cNvSpPr txBox="1"/>
          <p:nvPr/>
        </p:nvSpPr>
        <p:spPr>
          <a:xfrm>
            <a:off x="933224" y="3520526"/>
            <a:ext cx="8145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  <a:latin typeface="Fira Sans Extra Condensed Medium"/>
                <a:ea typeface="Fira Sans Extra Condensed"/>
                <a:cs typeface="Fira Sans Extra Condensed Medium"/>
                <a:sym typeface="Fira Sans Extra Condensed Medium"/>
              </a:rPr>
              <a:t>253</a:t>
            </a:r>
            <a:endParaRPr sz="1600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0" name="Google Shape;496;p25"/>
          <p:cNvSpPr txBox="1"/>
          <p:nvPr/>
        </p:nvSpPr>
        <p:spPr>
          <a:xfrm>
            <a:off x="3172586" y="3537701"/>
            <a:ext cx="8145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2"/>
                </a:solidFill>
                <a:latin typeface="Fira Sans Extra Condensed Medium"/>
                <a:ea typeface="Fira Sans Extra Condensed"/>
                <a:cs typeface="Fira Sans Extra Condensed Medium"/>
                <a:sym typeface="Fira Sans Extra Condensed Medium"/>
              </a:rPr>
              <a:t>19</a:t>
            </a:r>
            <a:endParaRPr sz="2000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2" name="Google Shape;747;p48"/>
          <p:cNvGrpSpPr/>
          <p:nvPr/>
        </p:nvGrpSpPr>
        <p:grpSpPr>
          <a:xfrm>
            <a:off x="306315" y="1359511"/>
            <a:ext cx="342882" cy="418128"/>
            <a:chOff x="596350" y="929175"/>
            <a:chExt cx="407950" cy="497475"/>
          </a:xfrm>
        </p:grpSpPr>
        <p:sp>
          <p:nvSpPr>
            <p:cNvPr id="153" name="Google Shape;748;p4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54" name="Google Shape;749;p4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55" name="Google Shape;750;p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56" name="Google Shape;751;p4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57" name="Google Shape;752;p4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58" name="Google Shape;753;p4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59" name="Google Shape;754;p4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61" name="Google Shape;1051;p48"/>
          <p:cNvGrpSpPr/>
          <p:nvPr/>
        </p:nvGrpSpPr>
        <p:grpSpPr>
          <a:xfrm>
            <a:off x="375999" y="2514502"/>
            <a:ext cx="337797" cy="319871"/>
            <a:chOff x="5973900" y="318475"/>
            <a:chExt cx="401900" cy="380575"/>
          </a:xfrm>
        </p:grpSpPr>
        <p:sp>
          <p:nvSpPr>
            <p:cNvPr id="162" name="Google Shape;1052;p4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63" name="Google Shape;1053;p4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64" name="Google Shape;1054;p4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055;p4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66" name="Google Shape;1056;p4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67" name="Google Shape;1057;p4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68" name="Google Shape;1058;p4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69" name="Google Shape;1059;p4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70" name="Google Shape;1060;p4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71" name="Google Shape;1061;p4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72" name="Google Shape;1062;p4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73" name="Google Shape;1063;p4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74" name="Google Shape;1064;p4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75" name="Google Shape;1065;p4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77" name="Google Shape;893;p48"/>
          <p:cNvGrpSpPr/>
          <p:nvPr/>
        </p:nvGrpSpPr>
        <p:grpSpPr>
          <a:xfrm>
            <a:off x="313571" y="3569274"/>
            <a:ext cx="367467" cy="287115"/>
            <a:chOff x="1923075" y="3694075"/>
            <a:chExt cx="437200" cy="341600"/>
          </a:xfrm>
        </p:grpSpPr>
        <p:sp>
          <p:nvSpPr>
            <p:cNvPr id="178" name="Google Shape;894;p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79" name="Google Shape;895;p4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80" name="Google Shape;896;p4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81" name="Google Shape;897;p4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82" name="Google Shape;898;p4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83" name="Google Shape;899;p4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84" name="Google Shape;900;p4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85" name="Google Shape;901;p4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86" name="Google Shape;902;p4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293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1.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Segmentación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i="1" dirty="0" smtClean="0"/>
              <a:t>RFM y K-</a:t>
            </a:r>
            <a:r>
              <a:rPr lang="es-CO" i="1" dirty="0" err="1" smtClean="0"/>
              <a:t>means</a:t>
            </a:r>
            <a:endParaRPr i="1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Metodología</a:t>
            </a:r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7</a:t>
            </a:fld>
            <a:endParaRPr lang="es-CO"/>
          </a:p>
        </p:txBody>
      </p:sp>
      <p:sp>
        <p:nvSpPr>
          <p:cNvPr id="6" name="Google Shape;273;p30"/>
          <p:cNvSpPr/>
          <p:nvPr/>
        </p:nvSpPr>
        <p:spPr>
          <a:xfrm>
            <a:off x="550087" y="1109928"/>
            <a:ext cx="1866600" cy="18456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75;p30"/>
          <p:cNvSpPr/>
          <p:nvPr/>
        </p:nvSpPr>
        <p:spPr>
          <a:xfrm>
            <a:off x="714056" y="1272091"/>
            <a:ext cx="1538100" cy="1521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RFM</a:t>
            </a:r>
            <a:endParaRPr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Google Shape;276;p30"/>
          <p:cNvSpPr/>
          <p:nvPr/>
        </p:nvSpPr>
        <p:spPr>
          <a:xfrm>
            <a:off x="3198125" y="2312260"/>
            <a:ext cx="2002800" cy="19806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77;p30"/>
          <p:cNvSpPr/>
          <p:nvPr/>
        </p:nvSpPr>
        <p:spPr>
          <a:xfrm>
            <a:off x="3374092" y="2486289"/>
            <a:ext cx="1650900" cy="16329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K-Means</a:t>
            </a:r>
            <a:endParaRPr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Google Shape;278;p30"/>
          <p:cNvSpPr/>
          <p:nvPr/>
        </p:nvSpPr>
        <p:spPr>
          <a:xfrm>
            <a:off x="6265753" y="1628265"/>
            <a:ext cx="2211300" cy="21867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79;p30"/>
          <p:cNvSpPr/>
          <p:nvPr/>
        </p:nvSpPr>
        <p:spPr>
          <a:xfrm>
            <a:off x="6460064" y="1820311"/>
            <a:ext cx="1822500" cy="1802400"/>
          </a:xfrm>
          <a:prstGeom prst="ellipse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Descripción de Grupos</a:t>
            </a:r>
            <a:endParaRPr sz="16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" name="Google Shape;280;p30"/>
          <p:cNvCxnSpPr>
            <a:stCxn id="7" idx="6"/>
            <a:endCxn id="9" idx="2"/>
          </p:cNvCxnSpPr>
          <p:nvPr/>
        </p:nvCxnSpPr>
        <p:spPr>
          <a:xfrm>
            <a:off x="2252156" y="2032741"/>
            <a:ext cx="1121936" cy="126999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81;p30"/>
          <p:cNvCxnSpPr>
            <a:stCxn id="9" idx="6"/>
            <a:endCxn id="11" idx="2"/>
          </p:cNvCxnSpPr>
          <p:nvPr/>
        </p:nvCxnSpPr>
        <p:spPr>
          <a:xfrm flipV="1">
            <a:off x="5024992" y="2721511"/>
            <a:ext cx="1435072" cy="58122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CuadroTexto 19"/>
          <p:cNvSpPr txBox="1"/>
          <p:nvPr/>
        </p:nvSpPr>
        <p:spPr>
          <a:xfrm>
            <a:off x="550087" y="3093756"/>
            <a:ext cx="1935145" cy="123110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tx1"/>
                </a:solidFill>
                <a:latin typeface="Source Sans Pro" panose="020B0604020202020204" charset="0"/>
              </a:rPr>
              <a:t>Calculo de las variables</a:t>
            </a:r>
          </a:p>
          <a:p>
            <a:pPr algn="ctr"/>
            <a:r>
              <a:rPr lang="es-CO" sz="1600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R</a:t>
            </a:r>
            <a:r>
              <a:rPr lang="es-CO" dirty="0" err="1" smtClean="0">
                <a:solidFill>
                  <a:schemeClr val="tx1"/>
                </a:solidFill>
                <a:latin typeface="Source Sans Pro" panose="020B0604020202020204" charset="0"/>
              </a:rPr>
              <a:t>ecencia</a:t>
            </a:r>
            <a:endParaRPr lang="es-CO" dirty="0" smtClean="0">
              <a:solidFill>
                <a:schemeClr val="tx1"/>
              </a:solidFill>
              <a:latin typeface="Source Sans Pro" panose="020B0604020202020204" charset="0"/>
            </a:endParaRPr>
          </a:p>
          <a:p>
            <a:pPr algn="ctr"/>
            <a:r>
              <a:rPr lang="es-CO" sz="1600" b="1" dirty="0" smtClean="0">
                <a:solidFill>
                  <a:schemeClr val="tx1"/>
                </a:solidFill>
                <a:latin typeface="Source Sans Pro" panose="020B0604020202020204" charset="0"/>
              </a:rPr>
              <a:t>F</a:t>
            </a:r>
            <a:r>
              <a:rPr lang="es-CO" dirty="0" smtClean="0">
                <a:solidFill>
                  <a:schemeClr val="tx1"/>
                </a:solidFill>
                <a:latin typeface="Source Sans Pro" panose="020B0604020202020204" charset="0"/>
              </a:rPr>
              <a:t>recuencia</a:t>
            </a:r>
          </a:p>
          <a:p>
            <a:pPr algn="ctr"/>
            <a:r>
              <a:rPr lang="es-CO" b="1" dirty="0" smtClean="0">
                <a:solidFill>
                  <a:schemeClr val="tx1"/>
                </a:solidFill>
                <a:latin typeface="Source Sans Pro" panose="020B0604020202020204" charset="0"/>
              </a:rPr>
              <a:t>M</a:t>
            </a:r>
            <a:r>
              <a:rPr lang="es-CO" dirty="0" smtClean="0">
                <a:solidFill>
                  <a:schemeClr val="tx1"/>
                </a:solidFill>
                <a:latin typeface="Source Sans Pro" panose="020B0604020202020204" charset="0"/>
              </a:rPr>
              <a:t>onto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  <a:latin typeface="Source Sans Pro" panose="020B0604020202020204" charset="0"/>
              </a:rPr>
              <a:t>Recompra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3198125" y="1148996"/>
            <a:ext cx="2816797" cy="73866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Source Sans Pro" panose="020B0604020202020204" charset="0"/>
              </a:rPr>
              <a:t>Selección del numero de Clústeres.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  <a:latin typeface="Source Sans Pro" panose="020B0604020202020204" charset="0"/>
              </a:rPr>
              <a:t>Evaluación de la agrupación.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  <a:latin typeface="Source Sans Pro" panose="020B0604020202020204" charset="0"/>
              </a:rPr>
              <a:t>Visualización.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6265753" y="3972821"/>
            <a:ext cx="2289859" cy="52322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Source Sans Pro" panose="020B0604020202020204" charset="0"/>
              </a:rPr>
              <a:t>¿Quiénes son los clientes de cada clúster?</a:t>
            </a:r>
          </a:p>
        </p:txBody>
      </p:sp>
    </p:spTree>
    <p:extLst>
      <p:ext uri="{BB962C8B-B14F-4D97-AF65-F5344CB8AC3E}">
        <p14:creationId xmlns:p14="http://schemas.microsoft.com/office/powerpoint/2010/main" val="14660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Recencia</a:t>
            </a:r>
            <a:r>
              <a:rPr lang="es-CO" dirty="0" smtClean="0"/>
              <a:t>, Frecuencia y Monto</a:t>
            </a:r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8</a:t>
            </a:fld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340" y="1179888"/>
            <a:ext cx="3766763" cy="376676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26901" y="3063269"/>
            <a:ext cx="3166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800" dirty="0" smtClean="0">
                <a:latin typeface="Source Sans Pro" panose="020B0604020202020204" charset="0"/>
              </a:rPr>
              <a:t>En la gráfica se observa la distribución da cada variable y la relación con las demás. </a:t>
            </a:r>
          </a:p>
          <a:p>
            <a:pPr algn="r"/>
            <a:endParaRPr lang="es-CO" sz="1800" dirty="0" smtClean="0">
              <a:latin typeface="Source Sans Pro" panose="020B0604020202020204" charset="0"/>
            </a:endParaRPr>
          </a:p>
          <a:p>
            <a:pPr algn="r"/>
            <a:endParaRPr lang="es-CO" sz="1800" dirty="0">
              <a:latin typeface="Source Sans Pro" panose="020B0604020202020204" charset="0"/>
            </a:endParaRPr>
          </a:p>
          <a:p>
            <a:pPr algn="r"/>
            <a:endParaRPr lang="es-CO" sz="1800" dirty="0">
              <a:latin typeface="Source Sans Pro" panose="020B060402020202020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871825" y="4411297"/>
            <a:ext cx="19212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200" b="1" dirty="0">
                <a:solidFill>
                  <a:schemeClr val="tx1"/>
                </a:solidFill>
                <a:latin typeface="Source Sans Pro" panose="020B0604020202020204" charset="0"/>
              </a:rPr>
              <a:t>NOTA:</a:t>
            </a:r>
            <a:r>
              <a:rPr lang="es-CO" sz="1200" dirty="0">
                <a:solidFill>
                  <a:schemeClr val="tx1"/>
                </a:solidFill>
                <a:latin typeface="Source Sans Pro" panose="020B0604020202020204" charset="0"/>
              </a:rPr>
              <a:t> Las variables están estandarizadas </a:t>
            </a:r>
          </a:p>
          <a:p>
            <a:pPr algn="r"/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284468" y="1407464"/>
            <a:ext cx="35086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Recencia</a:t>
            </a:r>
            <a:r>
              <a:rPr lang="es-CO" dirty="0" smtClean="0">
                <a:solidFill>
                  <a:schemeClr val="tx1"/>
                </a:solidFill>
                <a:latin typeface="Source Sans Pro" panose="020B0604020202020204" charset="0"/>
              </a:rPr>
              <a:t>: Número </a:t>
            </a:r>
            <a:r>
              <a:rPr lang="es-CO" dirty="0">
                <a:solidFill>
                  <a:schemeClr val="tx1"/>
                </a:solidFill>
                <a:latin typeface="Source Sans Pro" panose="020B0604020202020204" charset="0"/>
              </a:rPr>
              <a:t>de días entre la fecha máxima de los datos y la fecha de la última compra de cada </a:t>
            </a:r>
            <a:r>
              <a:rPr lang="es-CO" dirty="0" smtClean="0">
                <a:solidFill>
                  <a:schemeClr val="tx1"/>
                </a:solidFill>
                <a:latin typeface="Source Sans Pro" panose="020B0604020202020204" charset="0"/>
              </a:rPr>
              <a:t>cliente.</a:t>
            </a:r>
          </a:p>
          <a:p>
            <a:pPr algn="r"/>
            <a:r>
              <a:rPr lang="es-CO" b="1" dirty="0" smtClean="0">
                <a:solidFill>
                  <a:schemeClr val="tx1"/>
                </a:solidFill>
                <a:latin typeface="Source Sans Pro" panose="020B0604020202020204" charset="0"/>
              </a:rPr>
              <a:t>Frecuencia</a:t>
            </a:r>
            <a:r>
              <a:rPr lang="es-CO" dirty="0" smtClean="0">
                <a:solidFill>
                  <a:schemeClr val="tx1"/>
                </a:solidFill>
                <a:latin typeface="Source Sans Pro" panose="020B0604020202020204" charset="0"/>
              </a:rPr>
              <a:t>: Número </a:t>
            </a:r>
            <a:r>
              <a:rPr lang="es-CO" dirty="0">
                <a:solidFill>
                  <a:schemeClr val="tx1"/>
                </a:solidFill>
                <a:latin typeface="Source Sans Pro" panose="020B0604020202020204" charset="0"/>
              </a:rPr>
              <a:t>de transacciones  </a:t>
            </a:r>
            <a:r>
              <a:rPr lang="es-CO" dirty="0" smtClean="0">
                <a:solidFill>
                  <a:schemeClr val="tx1"/>
                </a:solidFill>
                <a:latin typeface="Source Sans Pro" panose="020B0604020202020204" charset="0"/>
              </a:rPr>
              <a:t>de cada cliente.</a:t>
            </a:r>
            <a:endParaRPr lang="es-CO" dirty="0">
              <a:solidFill>
                <a:schemeClr val="tx1"/>
              </a:solidFill>
              <a:latin typeface="Source Sans Pro" panose="020B0604020202020204" charset="0"/>
            </a:endParaRPr>
          </a:p>
          <a:p>
            <a:pPr algn="r"/>
            <a:r>
              <a:rPr lang="es-CO" b="1" dirty="0" smtClean="0">
                <a:solidFill>
                  <a:schemeClr val="tx1"/>
                </a:solidFill>
                <a:latin typeface="Source Sans Pro" panose="020B0604020202020204" charset="0"/>
              </a:rPr>
              <a:t>Monto</a:t>
            </a:r>
            <a:r>
              <a:rPr lang="es-CO" dirty="0" smtClean="0">
                <a:solidFill>
                  <a:schemeClr val="tx1"/>
                </a:solidFill>
                <a:latin typeface="Source Sans Pro" panose="020B0604020202020204" charset="0"/>
              </a:rPr>
              <a:t>: Valor </a:t>
            </a:r>
            <a:r>
              <a:rPr lang="es-CO" dirty="0">
                <a:solidFill>
                  <a:schemeClr val="tx1"/>
                </a:solidFill>
                <a:latin typeface="Source Sans Pro" panose="020B0604020202020204" charset="0"/>
              </a:rPr>
              <a:t>de compra para cada </a:t>
            </a:r>
            <a:r>
              <a:rPr lang="es-CO" dirty="0" smtClean="0">
                <a:solidFill>
                  <a:schemeClr val="tx1"/>
                </a:solidFill>
                <a:latin typeface="Source Sans Pro" panose="020B0604020202020204" charset="0"/>
              </a:rPr>
              <a:t>cliente</a:t>
            </a:r>
            <a:endParaRPr lang="es-CO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95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Recencia</a:t>
            </a:r>
            <a:r>
              <a:rPr lang="es-CO" dirty="0" smtClean="0"/>
              <a:t>, Frecuencia y Monto</a:t>
            </a:r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9</a:t>
            </a:fld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5106158" y="2116208"/>
            <a:ext cx="3166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dirty="0" smtClean="0">
                <a:solidFill>
                  <a:schemeClr val="tx1"/>
                </a:solidFill>
                <a:latin typeface="Source Sans Pro" panose="020B0604020202020204" charset="0"/>
              </a:rPr>
              <a:t>Nótese la tendencia de agrupación natural de los datos. </a:t>
            </a:r>
          </a:p>
          <a:p>
            <a:pPr algn="r"/>
            <a:endParaRPr lang="es-CO" sz="1800" dirty="0" smtClean="0">
              <a:latin typeface="Source Sans Pro" panose="020B0604020202020204" charset="0"/>
            </a:endParaRPr>
          </a:p>
          <a:p>
            <a:pPr algn="r"/>
            <a:endParaRPr lang="es-CO" sz="1800" dirty="0">
              <a:latin typeface="Source Sans Pro" panose="020B0604020202020204" charset="0"/>
            </a:endParaRPr>
          </a:p>
          <a:p>
            <a:pPr algn="r"/>
            <a:endParaRPr lang="es-CO" sz="1800" dirty="0">
              <a:latin typeface="Source Sans Pro" panose="020B060402020202020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9" y="1010721"/>
            <a:ext cx="4704359" cy="330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900</Words>
  <Application>Microsoft Office PowerPoint</Application>
  <PresentationFormat>Presentación en pantalla (16:9)</PresentationFormat>
  <Paragraphs>140</Paragraphs>
  <Slides>22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2" baseType="lpstr">
      <vt:lpstr>Wingdings</vt:lpstr>
      <vt:lpstr>Arial</vt:lpstr>
      <vt:lpstr>Cambria Math</vt:lpstr>
      <vt:lpstr>Fira Sans Extra Condensed Medium</vt:lpstr>
      <vt:lpstr>Source Sans Pro</vt:lpstr>
      <vt:lpstr>Fira Sans Extra Condensed</vt:lpstr>
      <vt:lpstr>Roboto</vt:lpstr>
      <vt:lpstr>Roboto Slab</vt:lpstr>
      <vt:lpstr>Arial MT</vt:lpstr>
      <vt:lpstr>Cordelia template</vt:lpstr>
      <vt:lpstr>Segmentación y Recomendador</vt:lpstr>
      <vt:lpstr>Introducción</vt:lpstr>
      <vt:lpstr>Comportamiento de Ventas y Transacciones </vt:lpstr>
      <vt:lpstr>Comportamiento de Ventas y Transacciones </vt:lpstr>
      <vt:lpstr>¿Quién es Nuestro Cliente Promedio?</vt:lpstr>
      <vt:lpstr>1. Segmentación</vt:lpstr>
      <vt:lpstr>Metodología</vt:lpstr>
      <vt:lpstr>Recencia, Frecuencia y Monto</vt:lpstr>
      <vt:lpstr>Recencia, Frecuencia y Monto</vt:lpstr>
      <vt:lpstr>K-Means</vt:lpstr>
      <vt:lpstr>K-Means</vt:lpstr>
      <vt:lpstr>K-Means</vt:lpstr>
      <vt:lpstr>K-Means</vt:lpstr>
      <vt:lpstr>Descripción de Grupos</vt:lpstr>
      <vt:lpstr>Conclusiones</vt:lpstr>
      <vt:lpstr>2. Recomendador</vt:lpstr>
      <vt:lpstr>Enfoque</vt:lpstr>
      <vt:lpstr>Recomendador</vt:lpstr>
      <vt:lpstr>Resultado</vt:lpstr>
      <vt:lpstr>Conclusiones</vt:lpstr>
      <vt:lpstr>Referencias</vt:lpstr>
      <vt:lpstr>!Gracias!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Stiven Perez Pulgarín</dc:creator>
  <cp:lastModifiedBy>Stiven Perez Pulgarín</cp:lastModifiedBy>
  <cp:revision>51</cp:revision>
  <dcterms:modified xsi:type="dcterms:W3CDTF">2022-01-28T17:04:35Z</dcterms:modified>
</cp:coreProperties>
</file>