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C35E-F005-459F-BF54-A9099616296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BDC0-4B76-4254-B447-35CAE9F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Taxi Fare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Prashant Swarnapuri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55M records included (80/20 split)</a:t>
            </a:r>
          </a:p>
          <a:p>
            <a:r>
              <a:rPr lang="en-US" dirty="0" smtClean="0"/>
              <a:t>All features included</a:t>
            </a:r>
          </a:p>
          <a:p>
            <a:r>
              <a:rPr lang="en-US" dirty="0" smtClean="0"/>
              <a:t>Used the best parameters from the cross validation</a:t>
            </a:r>
          </a:p>
          <a:p>
            <a:r>
              <a:rPr lang="en-US" dirty="0" smtClean="0"/>
              <a:t>Final test data RMSE</a:t>
            </a:r>
          </a:p>
          <a:p>
            <a:pPr lvl="1"/>
            <a:r>
              <a:rPr lang="en-US" dirty="0"/>
              <a:t>Linear Regression – </a:t>
            </a:r>
            <a:r>
              <a:rPr lang="en-US" dirty="0" smtClean="0"/>
              <a:t>5.31</a:t>
            </a:r>
            <a:endParaRPr lang="en-US" dirty="0"/>
          </a:p>
          <a:p>
            <a:pPr lvl="1"/>
            <a:r>
              <a:rPr lang="en-US" dirty="0"/>
              <a:t>Random Forest </a:t>
            </a:r>
            <a:r>
              <a:rPr lang="en-US" dirty="0" smtClean="0"/>
              <a:t>- 4.31</a:t>
            </a:r>
            <a:endParaRPr lang="en-US" dirty="0"/>
          </a:p>
          <a:p>
            <a:pPr lvl="1"/>
            <a:r>
              <a:rPr lang="en-US" dirty="0"/>
              <a:t>Gradient Boosted Trees – </a:t>
            </a:r>
            <a:r>
              <a:rPr lang="en-US" dirty="0" smtClean="0"/>
              <a:t>4.06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on </a:t>
            </a:r>
            <a:r>
              <a:rPr lang="en-US" dirty="0" err="1" smtClean="0"/>
              <a:t>Kaggle</a:t>
            </a:r>
            <a:r>
              <a:rPr lang="en-US" dirty="0" smtClean="0"/>
              <a:t> by Google as part of a challenge</a:t>
            </a:r>
          </a:p>
          <a:p>
            <a:r>
              <a:rPr lang="en-US" dirty="0" smtClean="0"/>
              <a:t>55M records of taxi trips in the NYC region from 2009 to 2015</a:t>
            </a:r>
          </a:p>
          <a:p>
            <a:r>
              <a:rPr lang="en-US" dirty="0" smtClean="0"/>
              <a:t>Data set consists of:</a:t>
            </a:r>
          </a:p>
          <a:p>
            <a:pPr lvl="1"/>
            <a:r>
              <a:rPr lang="en-US" dirty="0" smtClean="0"/>
              <a:t>Pickup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Pickup coordinates</a:t>
            </a:r>
          </a:p>
          <a:p>
            <a:pPr lvl="1"/>
            <a:r>
              <a:rPr lang="en-US" dirty="0" err="1" smtClean="0"/>
              <a:t>Dropoff</a:t>
            </a:r>
            <a:r>
              <a:rPr lang="en-US" dirty="0" smtClean="0"/>
              <a:t> coordinates</a:t>
            </a:r>
          </a:p>
          <a:p>
            <a:pPr lvl="1"/>
            <a:r>
              <a:rPr lang="en-US" dirty="0" smtClean="0"/>
              <a:t>Passenger count</a:t>
            </a:r>
          </a:p>
        </p:txBody>
      </p:sp>
    </p:spTree>
    <p:extLst>
      <p:ext uri="{BB962C8B-B14F-4D97-AF65-F5344CB8AC3E}">
        <p14:creationId xmlns:p14="http://schemas.microsoft.com/office/powerpoint/2010/main" val="27564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</a:p>
          <a:p>
            <a:pPr lvl="1"/>
            <a:r>
              <a:rPr lang="en-US" dirty="0" smtClean="0"/>
              <a:t>Spark Cluster hosted on </a:t>
            </a:r>
            <a:r>
              <a:rPr lang="en-US" dirty="0" err="1" smtClean="0"/>
              <a:t>Databricks</a:t>
            </a:r>
            <a:r>
              <a:rPr lang="en-US" dirty="0" smtClean="0"/>
              <a:t> (AWS)</a:t>
            </a:r>
          </a:p>
          <a:p>
            <a:pPr lvl="1"/>
            <a:r>
              <a:rPr lang="en-US" dirty="0" err="1" smtClean="0"/>
              <a:t>PySpark</a:t>
            </a:r>
            <a:r>
              <a:rPr lang="en-US" dirty="0" smtClean="0"/>
              <a:t> 3.1.2</a:t>
            </a:r>
          </a:p>
          <a:p>
            <a:pPr lvl="1"/>
            <a:r>
              <a:rPr lang="en-US" dirty="0" smtClean="0"/>
              <a:t>32GB memory and 4 cores</a:t>
            </a:r>
          </a:p>
          <a:p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Notebook Environment</a:t>
            </a:r>
          </a:p>
          <a:p>
            <a:r>
              <a:rPr lang="en-US" dirty="0" smtClean="0"/>
              <a:t>Pandas + </a:t>
            </a:r>
            <a:r>
              <a:rPr lang="en-US" dirty="0" err="1" smtClean="0"/>
              <a:t>Seaborn</a:t>
            </a:r>
            <a:r>
              <a:rPr lang="en-US" dirty="0" smtClean="0"/>
              <a:t> for visualizations</a:t>
            </a:r>
          </a:p>
          <a:p>
            <a:r>
              <a:rPr lang="en-US" dirty="0" smtClean="0"/>
              <a:t>Machine Learning using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MLFlow</a:t>
            </a:r>
            <a:r>
              <a:rPr lang="en-US" dirty="0" smtClean="0"/>
              <a:t> used for tracking results of various runs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87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Exploration – Avg. Fares by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5005136"/>
            <a:ext cx="6281873" cy="1359569"/>
          </a:xfrm>
        </p:spPr>
        <p:txBody>
          <a:bodyPr/>
          <a:lstStyle/>
          <a:p>
            <a:r>
              <a:rPr lang="en-US" dirty="0" smtClean="0"/>
              <a:t>Average fares increased over the years</a:t>
            </a:r>
          </a:p>
          <a:p>
            <a:r>
              <a:rPr lang="en-US" dirty="0" smtClean="0"/>
              <a:t>$10 in 2009 to $13 in 2015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8447" y="134263"/>
            <a:ext cx="6612342" cy="46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Distance vs 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5342019"/>
            <a:ext cx="6281873" cy="13234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is a somewhat linear correlation between distance and fare</a:t>
            </a:r>
          </a:p>
          <a:p>
            <a:r>
              <a:rPr lang="en-US" dirty="0" smtClean="0"/>
              <a:t>Fares with 0 distance and non-zero fares are likely to be bad data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12372" y="165512"/>
            <a:ext cx="6888653" cy="48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Exploration – Special Airport Fares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5191377"/>
            <a:ext cx="6281873" cy="1245441"/>
          </a:xfrm>
        </p:spPr>
        <p:txBody>
          <a:bodyPr/>
          <a:lstStyle/>
          <a:p>
            <a:r>
              <a:rPr lang="en-US" dirty="0" smtClean="0"/>
              <a:t>Airport pickups tend to be more expensive</a:t>
            </a:r>
          </a:p>
          <a:p>
            <a:r>
              <a:rPr lang="en-US" dirty="0" smtClean="0"/>
              <a:t>There seems to be some fixed rate ceilings ($50-$60)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8447" y="177045"/>
            <a:ext cx="6822164" cy="46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821" y="469232"/>
            <a:ext cx="6515499" cy="558257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Distance calculated using coordinate locations using </a:t>
            </a:r>
            <a:r>
              <a:rPr lang="en-US" dirty="0" err="1"/>
              <a:t>Haversine</a:t>
            </a:r>
            <a:r>
              <a:rPr lang="en-US" dirty="0"/>
              <a:t> </a:t>
            </a:r>
            <a:r>
              <a:rPr lang="en-US" dirty="0" smtClean="0"/>
              <a:t>formula</a:t>
            </a:r>
          </a:p>
          <a:p>
            <a:r>
              <a:rPr lang="en-US" dirty="0" smtClean="0"/>
              <a:t>Extract day of week, year, month to account for seasonal fare trends</a:t>
            </a:r>
          </a:p>
          <a:p>
            <a:r>
              <a:rPr lang="en-US" dirty="0" smtClean="0"/>
              <a:t>Identify trips in peak time (weekday rush hour) and night trips</a:t>
            </a:r>
            <a:endParaRPr lang="en-US" dirty="0"/>
          </a:p>
          <a:p>
            <a:r>
              <a:rPr lang="en-US" dirty="0" smtClean="0"/>
              <a:t>Special Fare Locations</a:t>
            </a:r>
          </a:p>
          <a:p>
            <a:pPr lvl="1"/>
            <a:r>
              <a:rPr lang="en-US" dirty="0" smtClean="0"/>
              <a:t>Airports pickups – JFK, LGA, EWR</a:t>
            </a:r>
          </a:p>
          <a:p>
            <a:pPr lvl="1"/>
            <a:r>
              <a:rPr lang="en-US" dirty="0" smtClean="0"/>
              <a:t>1KM radius around these airports designated as special points of interest</a:t>
            </a:r>
          </a:p>
          <a:p>
            <a:r>
              <a:rPr lang="en-US" dirty="0"/>
              <a:t>Weather data</a:t>
            </a:r>
          </a:p>
          <a:p>
            <a:pPr lvl="1"/>
            <a:r>
              <a:rPr lang="en-US" dirty="0"/>
              <a:t>Obtained from NOAA ASOS records</a:t>
            </a:r>
          </a:p>
          <a:p>
            <a:pPr lvl="1"/>
            <a:r>
              <a:rPr lang="en-US" dirty="0"/>
              <a:t>Two NYC weather stations report data (Manhattan &amp; LaGuardia)</a:t>
            </a:r>
          </a:p>
          <a:p>
            <a:pPr lvl="1"/>
            <a:r>
              <a:rPr lang="en-US" dirty="0"/>
              <a:t>Contain Precipitation and snow information at hourly </a:t>
            </a:r>
            <a:r>
              <a:rPr lang="en-US" dirty="0" smtClean="0"/>
              <a:t>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</a:p>
          <a:p>
            <a:pPr lvl="1"/>
            <a:r>
              <a:rPr lang="en-US" dirty="0" smtClean="0"/>
              <a:t>Linear Regression from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Default hyper-parameters (</a:t>
            </a:r>
            <a:r>
              <a:rPr lang="en-US" dirty="0" err="1" smtClean="0"/>
              <a:t>reg</a:t>
            </a:r>
            <a:r>
              <a:rPr lang="en-US" dirty="0" smtClean="0"/>
              <a:t> = 0, </a:t>
            </a:r>
            <a:r>
              <a:rPr lang="en-US" dirty="0" err="1" smtClean="0"/>
              <a:t>elasticNet</a:t>
            </a:r>
            <a:r>
              <a:rPr lang="en-US" dirty="0" smtClean="0"/>
              <a:t> = 0)</a:t>
            </a:r>
          </a:p>
          <a:p>
            <a:pPr lvl="1"/>
            <a:r>
              <a:rPr lang="en-US" dirty="0" smtClean="0"/>
              <a:t>All 55M records with 80/20 split</a:t>
            </a:r>
          </a:p>
          <a:p>
            <a:pPr lvl="1"/>
            <a:r>
              <a:rPr lang="en-US" dirty="0" smtClean="0"/>
              <a:t> RMSE of 5.45 </a:t>
            </a:r>
          </a:p>
          <a:p>
            <a:r>
              <a:rPr lang="en-US" dirty="0" smtClean="0"/>
              <a:t>Random Forest Model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hyper-parameters</a:t>
            </a:r>
            <a:r>
              <a:rPr lang="en-US" dirty="0" smtClean="0"/>
              <a:t> (</a:t>
            </a:r>
            <a:r>
              <a:rPr lang="en-US" dirty="0" err="1" smtClean="0"/>
              <a:t>maxDepth</a:t>
            </a:r>
            <a:r>
              <a:rPr lang="en-US" dirty="0" smtClean="0"/>
              <a:t>=5, </a:t>
            </a:r>
            <a:r>
              <a:rPr lang="en-US" dirty="0" err="1" smtClean="0"/>
              <a:t>numTrees</a:t>
            </a:r>
            <a:r>
              <a:rPr lang="en-US" dirty="0" smtClean="0"/>
              <a:t>=20)</a:t>
            </a:r>
          </a:p>
          <a:p>
            <a:pPr lvl="1"/>
            <a:r>
              <a:rPr lang="en-US" dirty="0" smtClean="0"/>
              <a:t>RMSE of 4.94</a:t>
            </a:r>
          </a:p>
          <a:p>
            <a:r>
              <a:rPr lang="en-US" dirty="0" smtClean="0"/>
              <a:t>Gradient Boosted Model</a:t>
            </a:r>
          </a:p>
          <a:p>
            <a:pPr lvl="1"/>
            <a:r>
              <a:rPr lang="en-US" dirty="0"/>
              <a:t>Default hyper-parameters (</a:t>
            </a:r>
            <a:r>
              <a:rPr lang="en-US" dirty="0" err="1" smtClean="0"/>
              <a:t>maxDepth</a:t>
            </a:r>
            <a:r>
              <a:rPr lang="en-US" dirty="0" smtClean="0"/>
              <a:t>=10, </a:t>
            </a:r>
            <a:r>
              <a:rPr lang="en-US" dirty="0" err="1"/>
              <a:t>numTrees</a:t>
            </a:r>
            <a:r>
              <a:rPr lang="en-US" dirty="0"/>
              <a:t>=20)</a:t>
            </a:r>
          </a:p>
          <a:p>
            <a:pPr lvl="1"/>
            <a:r>
              <a:rPr lang="en-US" dirty="0" smtClean="0"/>
              <a:t>RMSE of 4.32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6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+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ampling of the dataset – 550K records</a:t>
            </a:r>
          </a:p>
          <a:p>
            <a:r>
              <a:rPr lang="en-US" dirty="0" smtClean="0"/>
              <a:t>Cross Validate with 4 folds </a:t>
            </a:r>
          </a:p>
          <a:p>
            <a:r>
              <a:rPr lang="en-US" dirty="0" smtClean="0"/>
              <a:t>9 different hyper parameter combinations per Model</a:t>
            </a:r>
          </a:p>
          <a:p>
            <a:pPr lvl="1"/>
            <a:r>
              <a:rPr lang="en-US" dirty="0" smtClean="0"/>
              <a:t>Linear Regression – </a:t>
            </a:r>
            <a:r>
              <a:rPr lang="en-US" dirty="0" err="1" smtClean="0"/>
              <a:t>regParam</a:t>
            </a:r>
            <a:r>
              <a:rPr lang="en-US" dirty="0" smtClean="0"/>
              <a:t>, </a:t>
            </a:r>
            <a:r>
              <a:rPr lang="en-US" dirty="0" err="1" smtClean="0"/>
              <a:t>elasticNetParam</a:t>
            </a:r>
            <a:endParaRPr lang="en-US" dirty="0" smtClean="0"/>
          </a:p>
          <a:p>
            <a:pPr lvl="1"/>
            <a:r>
              <a:rPr lang="en-US" dirty="0" smtClean="0"/>
              <a:t>Random Forest – </a:t>
            </a:r>
            <a:r>
              <a:rPr lang="en-US" dirty="0" err="1" smtClean="0"/>
              <a:t>numTrees</a:t>
            </a:r>
            <a:r>
              <a:rPr lang="en-US" dirty="0" smtClean="0"/>
              <a:t>, </a:t>
            </a:r>
            <a:r>
              <a:rPr lang="en-US" dirty="0" err="1" smtClean="0"/>
              <a:t>maxDepth</a:t>
            </a:r>
            <a:endParaRPr lang="en-US" dirty="0" smtClean="0"/>
          </a:p>
          <a:p>
            <a:pPr lvl="1"/>
            <a:r>
              <a:rPr lang="en-US" dirty="0" smtClean="0"/>
              <a:t>Gradient Boosted Trees – </a:t>
            </a:r>
            <a:r>
              <a:rPr lang="en-US" dirty="0" err="1" smtClean="0"/>
              <a:t>maxDepth</a:t>
            </a:r>
            <a:r>
              <a:rPr lang="en-US" dirty="0" smtClean="0"/>
              <a:t>, </a:t>
            </a:r>
            <a:r>
              <a:rPr lang="en-US" dirty="0" err="1" smtClean="0"/>
              <a:t>maxBins</a:t>
            </a:r>
            <a:endParaRPr lang="en-US" dirty="0" smtClean="0"/>
          </a:p>
          <a:p>
            <a:r>
              <a:rPr lang="en-US" dirty="0" smtClean="0"/>
              <a:t>Average RMSE with best parameters</a:t>
            </a:r>
          </a:p>
          <a:p>
            <a:pPr lvl="1"/>
            <a:r>
              <a:rPr lang="en-US" dirty="0" smtClean="0"/>
              <a:t>Linear Regression – 5.30</a:t>
            </a:r>
          </a:p>
          <a:p>
            <a:pPr lvl="1"/>
            <a:r>
              <a:rPr lang="en-US" dirty="0" smtClean="0"/>
              <a:t>Random Forest - 4.33</a:t>
            </a:r>
          </a:p>
          <a:p>
            <a:pPr lvl="1"/>
            <a:r>
              <a:rPr lang="en-US" dirty="0" smtClean="0"/>
              <a:t>Gradient Boosted Trees – 4.35</a:t>
            </a:r>
          </a:p>
        </p:txBody>
      </p:sp>
    </p:spTree>
    <p:extLst>
      <p:ext uri="{BB962C8B-B14F-4D97-AF65-F5344CB8AC3E}">
        <p14:creationId xmlns:p14="http://schemas.microsoft.com/office/powerpoint/2010/main" val="37145394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249</TotalTime>
  <Words>402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NYC Taxi Fare Prediction</vt:lpstr>
      <vt:lpstr>Dataset</vt:lpstr>
      <vt:lpstr>Technical Stack</vt:lpstr>
      <vt:lpstr>Data Exploration – Avg. Fares by Year</vt:lpstr>
      <vt:lpstr>Data Exploration – Distance vs Fare</vt:lpstr>
      <vt:lpstr>Data Exploration – Special Airport Fares</vt:lpstr>
      <vt:lpstr>Feature Engineering</vt:lpstr>
      <vt:lpstr>Training</vt:lpstr>
      <vt:lpstr>Cross Validation + Parameter Tuning</vt:lpstr>
      <vt:lpstr>Final Training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Fare Prediction</dc:title>
  <dc:creator>Prashant SP</dc:creator>
  <cp:lastModifiedBy>Prashant SP</cp:lastModifiedBy>
  <cp:revision>10</cp:revision>
  <dcterms:created xsi:type="dcterms:W3CDTF">2021-12-09T23:30:52Z</dcterms:created>
  <dcterms:modified xsi:type="dcterms:W3CDTF">2021-12-10T03:40:08Z</dcterms:modified>
</cp:coreProperties>
</file>