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3/25/2025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75000"/>
                  </a:schemeClr>
                </a:solidFill>
              </a:rPr>
              <a:t>HARVEST HUB POTRAL</a:t>
            </a:r>
            <a:endParaRPr lang="en-IN" b="1" dirty="0">
              <a:solidFill>
                <a:schemeClr val="accent2">
                  <a:lumMod val="75000"/>
                </a:schemeClr>
              </a:solidFill>
            </a:endParaRPr>
          </a:p>
        </p:txBody>
      </p:sp>
      <p:sp>
        <p:nvSpPr>
          <p:cNvPr id="3" name="Subtitle 2"/>
          <p:cNvSpPr>
            <a:spLocks noGrp="1"/>
          </p:cNvSpPr>
          <p:nvPr>
            <p:ph idx="1"/>
          </p:nvPr>
        </p:nvSpPr>
        <p:spPr/>
        <p:txBody>
          <a:bodyPr>
            <a:normAutofit/>
          </a:bodyPr>
          <a:lstStyle/>
          <a:p>
            <a:endParaRPr lang="en-US" dirty="0" smtClean="0"/>
          </a:p>
          <a:p>
            <a:pPr>
              <a:buFont typeface="Wingdings" panose="05000000000000000000" pitchFamily="2" charset="2"/>
              <a:buChar char="Ø"/>
            </a:pPr>
            <a:r>
              <a:rPr lang="en-US" dirty="0"/>
              <a:t>Lakshmi </a:t>
            </a:r>
            <a:r>
              <a:rPr lang="en-US" dirty="0" err="1"/>
              <a:t>Shaji</a:t>
            </a:r>
            <a:r>
              <a:rPr lang="en-US" dirty="0"/>
              <a:t> </a:t>
            </a:r>
            <a:endParaRPr lang="en-US" dirty="0" smtClean="0"/>
          </a:p>
          <a:p>
            <a:pPr>
              <a:buFont typeface="Wingdings" panose="05000000000000000000" pitchFamily="2" charset="2"/>
              <a:buChar char="Ø"/>
            </a:pPr>
            <a:r>
              <a:rPr lang="en-US" dirty="0" smtClean="0"/>
              <a:t>Arjun </a:t>
            </a:r>
            <a:r>
              <a:rPr lang="en-US" dirty="0"/>
              <a:t>Ajay </a:t>
            </a:r>
            <a:r>
              <a:rPr lang="en-US" dirty="0" smtClean="0"/>
              <a:t>                                                      </a:t>
            </a:r>
          </a:p>
          <a:p>
            <a:pPr>
              <a:buFont typeface="Wingdings" panose="05000000000000000000" pitchFamily="2" charset="2"/>
              <a:buChar char="Ø"/>
            </a:pPr>
            <a:r>
              <a:rPr lang="en-US" dirty="0" err="1" smtClean="0"/>
              <a:t>Vaishakh</a:t>
            </a:r>
            <a:r>
              <a:rPr lang="en-US" dirty="0" smtClean="0"/>
              <a:t> H.P</a:t>
            </a:r>
          </a:p>
          <a:p>
            <a:pPr>
              <a:buFont typeface="Wingdings" panose="05000000000000000000" pitchFamily="2" charset="2"/>
              <a:buChar char="Ø"/>
            </a:pPr>
            <a:r>
              <a:rPr lang="en-US" dirty="0" err="1" smtClean="0"/>
              <a:t>Theertha</a:t>
            </a:r>
            <a:r>
              <a:rPr lang="en-US" dirty="0" smtClean="0"/>
              <a:t> </a:t>
            </a:r>
            <a:r>
              <a:rPr lang="en-US" dirty="0"/>
              <a:t>S </a:t>
            </a:r>
            <a:r>
              <a:rPr lang="en-US" dirty="0" smtClean="0"/>
              <a:t>Nair                                </a:t>
            </a:r>
          </a:p>
          <a:p>
            <a:endParaRPr lang="en-US" dirty="0" smtClean="0"/>
          </a:p>
          <a:p>
            <a:endParaRPr lang="en-US" dirty="0"/>
          </a:p>
          <a:p>
            <a:endParaRPr lang="en-US" dirty="0" smtClean="0"/>
          </a:p>
          <a:p>
            <a:endParaRPr lang="en-US" dirty="0"/>
          </a:p>
          <a:p>
            <a:endParaRPr lang="en-US" dirty="0" smtClean="0"/>
          </a:p>
          <a:p>
            <a:endParaRPr lang="en-IN" dirty="0"/>
          </a:p>
        </p:txBody>
      </p:sp>
      <p:pic>
        <p:nvPicPr>
          <p:cNvPr id="4" name="Picture 3"/>
          <p:cNvPicPr>
            <a:picLocks noChangeAspect="1"/>
          </p:cNvPicPr>
          <p:nvPr/>
        </p:nvPicPr>
        <p:blipFill>
          <a:blip r:embed="rId2"/>
          <a:stretch>
            <a:fillRect/>
          </a:stretch>
        </p:blipFill>
        <p:spPr>
          <a:xfrm>
            <a:off x="6217920" y="2734656"/>
            <a:ext cx="2840018" cy="1481744"/>
          </a:xfrm>
          <a:prstGeom prst="rect">
            <a:avLst/>
          </a:prstGeom>
        </p:spPr>
      </p:pic>
      <p:sp>
        <p:nvSpPr>
          <p:cNvPr id="8" name="Rectangle 7"/>
          <p:cNvSpPr/>
          <p:nvPr/>
        </p:nvSpPr>
        <p:spPr>
          <a:xfrm>
            <a:off x="5741867" y="4487333"/>
            <a:ext cx="4187365" cy="1384995"/>
          </a:xfrm>
          <a:prstGeom prst="rect">
            <a:avLst/>
          </a:prstGeom>
        </p:spPr>
        <p:txBody>
          <a:bodyPr wrap="none">
            <a:spAutoFit/>
          </a:bodyPr>
          <a:lstStyle/>
          <a:p>
            <a:r>
              <a:rPr lang="en-IN" sz="4000" dirty="0">
                <a:solidFill>
                  <a:schemeClr val="accent5">
                    <a:lumMod val="50000"/>
                  </a:schemeClr>
                </a:solidFill>
              </a:rPr>
              <a:t>Project coordinator </a:t>
            </a:r>
            <a:endParaRPr lang="en-IN" sz="4000" dirty="0" smtClean="0">
              <a:solidFill>
                <a:schemeClr val="accent5">
                  <a:lumMod val="50000"/>
                </a:schemeClr>
              </a:solidFill>
            </a:endParaRPr>
          </a:p>
          <a:p>
            <a:r>
              <a:rPr lang="en-IN" sz="4400" dirty="0">
                <a:solidFill>
                  <a:schemeClr val="accent5">
                    <a:lumMod val="50000"/>
                  </a:schemeClr>
                </a:solidFill>
              </a:rPr>
              <a:t> </a:t>
            </a:r>
            <a:r>
              <a:rPr lang="en-IN" sz="4400" dirty="0" smtClean="0">
                <a:solidFill>
                  <a:schemeClr val="accent5">
                    <a:lumMod val="50000"/>
                  </a:schemeClr>
                </a:solidFill>
              </a:rPr>
              <a:t>     </a:t>
            </a:r>
            <a:r>
              <a:rPr lang="en-IN" sz="4400" dirty="0" err="1" smtClean="0">
                <a:solidFill>
                  <a:schemeClr val="accent5">
                    <a:lumMod val="50000"/>
                  </a:schemeClr>
                </a:solidFill>
              </a:rPr>
              <a:t>Shamla</a:t>
            </a:r>
            <a:r>
              <a:rPr lang="en-IN" sz="4400" dirty="0" smtClean="0">
                <a:solidFill>
                  <a:schemeClr val="accent5">
                    <a:lumMod val="50000"/>
                  </a:schemeClr>
                </a:solidFill>
              </a:rPr>
              <a:t> </a:t>
            </a:r>
            <a:r>
              <a:rPr lang="en-IN" sz="4400" dirty="0">
                <a:solidFill>
                  <a:schemeClr val="accent5">
                    <a:lumMod val="50000"/>
                  </a:schemeClr>
                </a:solidFill>
              </a:rPr>
              <a:t>L</a:t>
            </a:r>
          </a:p>
        </p:txBody>
      </p:sp>
    </p:spTree>
    <p:extLst>
      <p:ext uri="{BB962C8B-B14F-4D97-AF65-F5344CB8AC3E}">
        <p14:creationId xmlns:p14="http://schemas.microsoft.com/office/powerpoint/2010/main" val="93643360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ROLE OF DEALER</a:t>
            </a:r>
            <a:endParaRPr lang="en-IN"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3">
                    <a:lumMod val="50000"/>
                  </a:schemeClr>
                </a:solidFill>
              </a:rPr>
              <a:t>Supply of Agricultural Inputs </a:t>
            </a:r>
            <a:endParaRPr lang="en-IN" dirty="0" smtClean="0">
              <a:solidFill>
                <a:schemeClr val="accent3">
                  <a:lumMod val="50000"/>
                </a:schemeClr>
              </a:solidFill>
            </a:endParaRPr>
          </a:p>
          <a:p>
            <a:r>
              <a:rPr lang="en-IN" dirty="0">
                <a:solidFill>
                  <a:schemeClr val="accent3">
                    <a:lumMod val="50000"/>
                  </a:schemeClr>
                </a:solidFill>
              </a:rPr>
              <a:t>Advisory &amp; Technical </a:t>
            </a:r>
            <a:r>
              <a:rPr lang="en-IN" dirty="0" smtClean="0">
                <a:solidFill>
                  <a:schemeClr val="accent3">
                    <a:lumMod val="50000"/>
                  </a:schemeClr>
                </a:solidFill>
              </a:rPr>
              <a:t>Support</a:t>
            </a:r>
          </a:p>
          <a:p>
            <a:r>
              <a:rPr lang="en-IN" dirty="0">
                <a:solidFill>
                  <a:schemeClr val="accent3">
                    <a:lumMod val="50000"/>
                  </a:schemeClr>
                </a:solidFill>
              </a:rPr>
              <a:t>Logistics &amp; Delivery Support </a:t>
            </a:r>
            <a:endParaRPr lang="en-IN" dirty="0" smtClean="0">
              <a:solidFill>
                <a:schemeClr val="accent3">
                  <a:lumMod val="50000"/>
                </a:schemeClr>
              </a:solidFill>
            </a:endParaRPr>
          </a:p>
          <a:p>
            <a:r>
              <a:rPr lang="en-IN" dirty="0">
                <a:solidFill>
                  <a:schemeClr val="accent3">
                    <a:lumMod val="50000"/>
                  </a:schemeClr>
                </a:solidFill>
              </a:rPr>
              <a:t>Support Farmers</a:t>
            </a:r>
          </a:p>
        </p:txBody>
      </p:sp>
    </p:spTree>
    <p:extLst>
      <p:ext uri="{BB962C8B-B14F-4D97-AF65-F5344CB8AC3E}">
        <p14:creationId xmlns:p14="http://schemas.microsoft.com/office/powerpoint/2010/main" val="36262040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ROLE OF USER</a:t>
            </a:r>
            <a:endParaRPr lang="en-IN"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3">
                    <a:lumMod val="50000"/>
                  </a:schemeClr>
                </a:solidFill>
              </a:rPr>
              <a:t>Purchasing Agricultural Products </a:t>
            </a:r>
            <a:endParaRPr lang="en-IN" dirty="0" smtClean="0">
              <a:solidFill>
                <a:schemeClr val="accent3">
                  <a:lumMod val="50000"/>
                </a:schemeClr>
              </a:solidFill>
            </a:endParaRPr>
          </a:p>
          <a:p>
            <a:r>
              <a:rPr lang="en-IN" dirty="0">
                <a:solidFill>
                  <a:schemeClr val="accent3">
                    <a:lumMod val="50000"/>
                  </a:schemeClr>
                </a:solidFill>
              </a:rPr>
              <a:t>Supporting Local </a:t>
            </a:r>
            <a:r>
              <a:rPr lang="en-IN" dirty="0" smtClean="0">
                <a:solidFill>
                  <a:schemeClr val="accent3">
                    <a:lumMod val="50000"/>
                  </a:schemeClr>
                </a:solidFill>
              </a:rPr>
              <a:t>Farmers</a:t>
            </a:r>
          </a:p>
          <a:p>
            <a:r>
              <a:rPr lang="en-IN" dirty="0">
                <a:solidFill>
                  <a:schemeClr val="accent3">
                    <a:lumMod val="50000"/>
                  </a:schemeClr>
                </a:solidFill>
              </a:rPr>
              <a:t>Connecting with Farmers </a:t>
            </a:r>
            <a:endParaRPr lang="en-IN" dirty="0" smtClean="0">
              <a:solidFill>
                <a:schemeClr val="accent3">
                  <a:lumMod val="50000"/>
                </a:schemeClr>
              </a:solidFill>
            </a:endParaRPr>
          </a:p>
          <a:p>
            <a:r>
              <a:rPr lang="en-IN" dirty="0">
                <a:solidFill>
                  <a:schemeClr val="accent3">
                    <a:lumMod val="50000"/>
                  </a:schemeClr>
                </a:solidFill>
              </a:rPr>
              <a:t>Encourage Fair Trade</a:t>
            </a:r>
          </a:p>
        </p:txBody>
      </p:sp>
    </p:spTree>
    <p:extLst>
      <p:ext uri="{BB962C8B-B14F-4D97-AF65-F5344CB8AC3E}">
        <p14:creationId xmlns:p14="http://schemas.microsoft.com/office/powerpoint/2010/main" val="1122356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ROLE OF BANK</a:t>
            </a:r>
            <a:endParaRPr lang="en-IN" dirty="0">
              <a:solidFill>
                <a:schemeClr val="accent1"/>
              </a:solidFill>
            </a:endParaRPr>
          </a:p>
        </p:txBody>
      </p:sp>
      <p:sp>
        <p:nvSpPr>
          <p:cNvPr id="3" name="Content Placeholder 2"/>
          <p:cNvSpPr>
            <a:spLocks noGrp="1"/>
          </p:cNvSpPr>
          <p:nvPr>
            <p:ph idx="1"/>
          </p:nvPr>
        </p:nvSpPr>
        <p:spPr/>
        <p:txBody>
          <a:bodyPr/>
          <a:lstStyle/>
          <a:p>
            <a:r>
              <a:rPr lang="en-IN" dirty="0" smtClean="0">
                <a:solidFill>
                  <a:schemeClr val="accent3">
                    <a:lumMod val="50000"/>
                  </a:schemeClr>
                </a:solidFill>
              </a:rPr>
              <a:t> </a:t>
            </a:r>
            <a:r>
              <a:rPr lang="en-IN" dirty="0">
                <a:solidFill>
                  <a:schemeClr val="accent3">
                    <a:lumMod val="50000"/>
                  </a:schemeClr>
                </a:solidFill>
              </a:rPr>
              <a:t>Secure Payment </a:t>
            </a:r>
            <a:r>
              <a:rPr lang="en-IN" dirty="0" smtClean="0">
                <a:solidFill>
                  <a:schemeClr val="accent3">
                    <a:lumMod val="50000"/>
                  </a:schemeClr>
                </a:solidFill>
              </a:rPr>
              <a:t>Processing</a:t>
            </a:r>
          </a:p>
          <a:p>
            <a:r>
              <a:rPr lang="en-IN" dirty="0">
                <a:solidFill>
                  <a:schemeClr val="accent3">
                    <a:lumMod val="50000"/>
                  </a:schemeClr>
                </a:solidFill>
              </a:rPr>
              <a:t>Providing Loans &amp; Credit Facilities </a:t>
            </a:r>
            <a:endParaRPr lang="en-IN" dirty="0" smtClean="0">
              <a:solidFill>
                <a:schemeClr val="accent3">
                  <a:lumMod val="50000"/>
                </a:schemeClr>
              </a:solidFill>
            </a:endParaRPr>
          </a:p>
          <a:p>
            <a:r>
              <a:rPr lang="en-IN" dirty="0">
                <a:solidFill>
                  <a:schemeClr val="accent3">
                    <a:lumMod val="50000"/>
                  </a:schemeClr>
                </a:solidFill>
              </a:rPr>
              <a:t>Promote Agricultural </a:t>
            </a:r>
            <a:r>
              <a:rPr lang="en-IN" dirty="0" smtClean="0">
                <a:solidFill>
                  <a:schemeClr val="accent3">
                    <a:lumMod val="50000"/>
                  </a:schemeClr>
                </a:solidFill>
              </a:rPr>
              <a:t>Stability</a:t>
            </a:r>
          </a:p>
          <a:p>
            <a:r>
              <a:rPr lang="en-IN" dirty="0">
                <a:solidFill>
                  <a:schemeClr val="accent3">
                    <a:lumMod val="50000"/>
                  </a:schemeClr>
                </a:solidFill>
              </a:rPr>
              <a:t>Digital Wallet &amp; Online Banking</a:t>
            </a:r>
          </a:p>
        </p:txBody>
      </p:sp>
    </p:spTree>
    <p:extLst>
      <p:ext uri="{BB962C8B-B14F-4D97-AF65-F5344CB8AC3E}">
        <p14:creationId xmlns:p14="http://schemas.microsoft.com/office/powerpoint/2010/main" val="480268939"/>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rPr>
              <a:t>ABSTRACT</a:t>
            </a:r>
            <a:endParaRPr lang="en-IN" sz="5400" dirty="0">
              <a:solidFill>
                <a:schemeClr val="accent1"/>
              </a:solidFill>
            </a:endParaRPr>
          </a:p>
        </p:txBody>
      </p:sp>
      <p:sp>
        <p:nvSpPr>
          <p:cNvPr id="3" name="Content Placeholder 2"/>
          <p:cNvSpPr>
            <a:spLocks noGrp="1"/>
          </p:cNvSpPr>
          <p:nvPr>
            <p:ph idx="1"/>
          </p:nvPr>
        </p:nvSpPr>
        <p:spPr/>
        <p:txBody>
          <a:bodyPr>
            <a:normAutofit fontScale="85000" lnSpcReduction="20000"/>
          </a:bodyPr>
          <a:lstStyle/>
          <a:p>
            <a:pPr>
              <a:buFont typeface="Arial" panose="020B0604020202020204" pitchFamily="34" charset="0"/>
              <a:buChar char="•"/>
            </a:pPr>
            <a:r>
              <a:rPr lang="en-US" dirty="0">
                <a:solidFill>
                  <a:schemeClr val="accent3">
                    <a:lumMod val="50000"/>
                  </a:schemeClr>
                </a:solidFill>
              </a:rPr>
              <a:t>The portal introduces a user-friendly interface for farmers to showcase </a:t>
            </a:r>
            <a:r>
              <a:rPr lang="en-US" dirty="0" smtClean="0">
                <a:solidFill>
                  <a:schemeClr val="accent3">
                    <a:lumMod val="50000"/>
                  </a:schemeClr>
                </a:solidFill>
              </a:rPr>
              <a:t>their products</a:t>
            </a:r>
            <a:r>
              <a:rPr lang="en-US" dirty="0">
                <a:solidFill>
                  <a:schemeClr val="accent3">
                    <a:lumMod val="50000"/>
                  </a:schemeClr>
                </a:solidFill>
              </a:rPr>
              <a:t>, including fruits, vegetables, and other agricultural goods</a:t>
            </a:r>
            <a:r>
              <a:rPr lang="en-US" dirty="0" smtClean="0">
                <a:solidFill>
                  <a:schemeClr val="accent3">
                    <a:lumMod val="50000"/>
                  </a:schemeClr>
                </a:solidFill>
              </a:rPr>
              <a:t>.</a:t>
            </a:r>
          </a:p>
          <a:p>
            <a:pPr>
              <a:buFont typeface="Arial" panose="020B0604020202020204" pitchFamily="34" charset="0"/>
              <a:buChar char="•"/>
            </a:pPr>
            <a:r>
              <a:rPr lang="en-US" dirty="0" smtClean="0">
                <a:solidFill>
                  <a:schemeClr val="accent3">
                    <a:lumMod val="50000"/>
                  </a:schemeClr>
                </a:solidFill>
              </a:rPr>
              <a:t>Customers</a:t>
            </a:r>
            <a:r>
              <a:rPr lang="en-US" dirty="0">
                <a:solidFill>
                  <a:schemeClr val="accent3">
                    <a:lumMod val="50000"/>
                  </a:schemeClr>
                </a:solidFill>
              </a:rPr>
              <a:t>, in turn, can explore a diverse range of locally sourced produce and make direct purchases from the farmers</a:t>
            </a:r>
            <a:r>
              <a:rPr lang="en-US" dirty="0" smtClean="0">
                <a:solidFill>
                  <a:schemeClr val="accent3">
                    <a:lumMod val="50000"/>
                  </a:schemeClr>
                </a:solidFill>
              </a:rPr>
              <a:t>.</a:t>
            </a:r>
          </a:p>
          <a:p>
            <a:pPr>
              <a:buFont typeface="Arial" panose="020B0604020202020204" pitchFamily="34" charset="0"/>
              <a:buChar char="•"/>
            </a:pPr>
            <a:r>
              <a:rPr lang="en-US" dirty="0" smtClean="0">
                <a:solidFill>
                  <a:schemeClr val="accent3">
                    <a:lumMod val="50000"/>
                  </a:schemeClr>
                </a:solidFill>
              </a:rPr>
              <a:t>The </a:t>
            </a:r>
            <a:r>
              <a:rPr lang="en-US" dirty="0">
                <a:solidFill>
                  <a:schemeClr val="accent3">
                    <a:lumMod val="50000"/>
                  </a:schemeClr>
                </a:solidFill>
              </a:rPr>
              <a:t>system incorporates features that allow farmers to provide detailed information about their products, including cultivation methods, freshness, and harvesting practices, enabling customers to make informed decisions. </a:t>
            </a:r>
            <a:endParaRPr lang="en-US" dirty="0" smtClean="0">
              <a:solidFill>
                <a:schemeClr val="accent3">
                  <a:lumMod val="50000"/>
                </a:schemeClr>
              </a:solidFill>
            </a:endParaRPr>
          </a:p>
          <a:p>
            <a:pPr>
              <a:buFont typeface="Arial" panose="020B0604020202020204" pitchFamily="34" charset="0"/>
              <a:buChar char="•"/>
            </a:pPr>
            <a:r>
              <a:rPr lang="en-US" dirty="0" smtClean="0">
                <a:solidFill>
                  <a:schemeClr val="accent3">
                    <a:lumMod val="50000"/>
                  </a:schemeClr>
                </a:solidFill>
              </a:rPr>
              <a:t>Farmers </a:t>
            </a:r>
            <a:r>
              <a:rPr lang="en-US" dirty="0">
                <a:solidFill>
                  <a:schemeClr val="accent3">
                    <a:lumMod val="50000"/>
                  </a:schemeClr>
                </a:solidFill>
              </a:rPr>
              <a:t>can manage their product listings, update availability, and set prices, while customers can easily browse, add items to their carts, and make secure online payments directly to the farmers. This direct transaction model not only ensures fair compensation for farmers but also promotes community-driven agriculture. </a:t>
            </a:r>
            <a:endParaRPr lang="en-IN" dirty="0">
              <a:solidFill>
                <a:schemeClr val="accent3">
                  <a:lumMod val="50000"/>
                </a:schemeClr>
              </a:solidFill>
            </a:endParaRPr>
          </a:p>
        </p:txBody>
      </p:sp>
    </p:spTree>
    <p:extLst>
      <p:ext uri="{BB962C8B-B14F-4D97-AF65-F5344CB8AC3E}">
        <p14:creationId xmlns:p14="http://schemas.microsoft.com/office/powerpoint/2010/main" val="1967787400"/>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rPr>
              <a:t>EXISTING SYSTEM</a:t>
            </a:r>
            <a:endParaRPr lang="en-IN" sz="5400" dirty="0">
              <a:solidFill>
                <a:schemeClr val="accent1"/>
              </a:solidFill>
            </a:endParaRPr>
          </a:p>
        </p:txBody>
      </p:sp>
      <p:sp>
        <p:nvSpPr>
          <p:cNvPr id="3" name="Content Placeholder 2"/>
          <p:cNvSpPr>
            <a:spLocks noGrp="1"/>
          </p:cNvSpPr>
          <p:nvPr>
            <p:ph idx="1"/>
          </p:nvPr>
        </p:nvSpPr>
        <p:spPr/>
        <p:txBody>
          <a:bodyPr/>
          <a:lstStyle/>
          <a:p>
            <a:r>
              <a:rPr lang="en-US" dirty="0">
                <a:solidFill>
                  <a:schemeClr val="accent3">
                    <a:lumMod val="50000"/>
                  </a:schemeClr>
                </a:solidFill>
              </a:rPr>
              <a:t>Traditional farming methods with minimal technology use.</a:t>
            </a:r>
          </a:p>
          <a:p>
            <a:r>
              <a:rPr lang="en-US" smtClean="0">
                <a:solidFill>
                  <a:schemeClr val="accent3">
                    <a:lumMod val="50000"/>
                  </a:schemeClr>
                </a:solidFill>
              </a:rPr>
              <a:t>Depends </a:t>
            </a:r>
            <a:r>
              <a:rPr lang="en-US" dirty="0">
                <a:solidFill>
                  <a:schemeClr val="accent3">
                    <a:lumMod val="50000"/>
                  </a:schemeClr>
                </a:solidFill>
              </a:rPr>
              <a:t>on seasonal weather conditions.</a:t>
            </a:r>
          </a:p>
          <a:p>
            <a:r>
              <a:rPr lang="en-US" dirty="0">
                <a:solidFill>
                  <a:schemeClr val="accent3">
                    <a:lumMod val="50000"/>
                  </a:schemeClr>
                </a:solidFill>
              </a:rPr>
              <a:t>Limited market access for small-scale farmers.</a:t>
            </a:r>
          </a:p>
          <a:p>
            <a:r>
              <a:rPr lang="en-US" dirty="0">
                <a:solidFill>
                  <a:schemeClr val="accent3">
                    <a:lumMod val="50000"/>
                  </a:schemeClr>
                </a:solidFill>
              </a:rPr>
              <a:t>Manual labor-intensive processes with low efficiency.</a:t>
            </a:r>
          </a:p>
          <a:p>
            <a:r>
              <a:rPr lang="en-US" dirty="0">
                <a:solidFill>
                  <a:schemeClr val="accent3">
                    <a:lumMod val="50000"/>
                  </a:schemeClr>
                </a:solidFill>
              </a:rPr>
              <a:t>Lack of proper supply chain management.</a:t>
            </a:r>
          </a:p>
          <a:p>
            <a:pPr marL="0" indent="0">
              <a:buNone/>
            </a:pPr>
            <a:endParaRPr lang="en-IN" dirty="0"/>
          </a:p>
        </p:txBody>
      </p:sp>
    </p:spTree>
    <p:extLst>
      <p:ext uri="{BB962C8B-B14F-4D97-AF65-F5344CB8AC3E}">
        <p14:creationId xmlns:p14="http://schemas.microsoft.com/office/powerpoint/2010/main" val="3292746170"/>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1"/>
                </a:solidFill>
              </a:rPr>
              <a:t>DISADVANTAGE OF EXISTING SYSTEM</a:t>
            </a:r>
            <a:endParaRPr lang="en-IN" dirty="0">
              <a:solidFill>
                <a:schemeClr val="accent1"/>
              </a:solidFill>
            </a:endParaRPr>
          </a:p>
        </p:txBody>
      </p:sp>
      <p:sp>
        <p:nvSpPr>
          <p:cNvPr id="3" name="Content Placeholder 2"/>
          <p:cNvSpPr>
            <a:spLocks noGrp="1"/>
          </p:cNvSpPr>
          <p:nvPr>
            <p:ph idx="1"/>
          </p:nvPr>
        </p:nvSpPr>
        <p:spPr/>
        <p:txBody>
          <a:bodyPr/>
          <a:lstStyle/>
          <a:p>
            <a:r>
              <a:rPr lang="en-US" dirty="0">
                <a:solidFill>
                  <a:schemeClr val="accent3">
                    <a:lumMod val="50000"/>
                  </a:schemeClr>
                </a:solidFill>
              </a:rPr>
              <a:t>Low productivity and inefficiency in farming practices.</a:t>
            </a:r>
          </a:p>
          <a:p>
            <a:r>
              <a:rPr lang="en-US" dirty="0">
                <a:solidFill>
                  <a:schemeClr val="accent3">
                    <a:lumMod val="50000"/>
                  </a:schemeClr>
                </a:solidFill>
              </a:rPr>
              <a:t>High dependency on natural resources, leading to risk in case of climate change.</a:t>
            </a:r>
          </a:p>
          <a:p>
            <a:r>
              <a:rPr lang="en-US" dirty="0">
                <a:solidFill>
                  <a:schemeClr val="accent3">
                    <a:lumMod val="50000"/>
                  </a:schemeClr>
                </a:solidFill>
              </a:rPr>
              <a:t>Lack of access to financial aid for small farmers.</a:t>
            </a:r>
          </a:p>
          <a:p>
            <a:r>
              <a:rPr lang="en-US" dirty="0">
                <a:solidFill>
                  <a:schemeClr val="accent3">
                    <a:lumMod val="50000"/>
                  </a:schemeClr>
                </a:solidFill>
              </a:rPr>
              <a:t>Poor infrastructure for storage and transportation.</a:t>
            </a:r>
          </a:p>
          <a:p>
            <a:r>
              <a:rPr lang="en-US" dirty="0">
                <a:solidFill>
                  <a:schemeClr val="accent3">
                    <a:lumMod val="50000"/>
                  </a:schemeClr>
                </a:solidFill>
              </a:rPr>
              <a:t>Limited market reach, resulting in lower profits for farmers.</a:t>
            </a:r>
          </a:p>
        </p:txBody>
      </p:sp>
    </p:spTree>
    <p:extLst>
      <p:ext uri="{BB962C8B-B14F-4D97-AF65-F5344CB8AC3E}">
        <p14:creationId xmlns:p14="http://schemas.microsoft.com/office/powerpoint/2010/main" val="1602351707"/>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rPr>
              <a:t>PROPOSED SYSTEM</a:t>
            </a:r>
            <a:endParaRPr lang="en-IN" sz="5400" dirty="0">
              <a:solidFill>
                <a:schemeClr val="accent1"/>
              </a:solidFill>
            </a:endParaRPr>
          </a:p>
        </p:txBody>
      </p:sp>
      <p:sp>
        <p:nvSpPr>
          <p:cNvPr id="3" name="Content Placeholder 2"/>
          <p:cNvSpPr>
            <a:spLocks noGrp="1"/>
          </p:cNvSpPr>
          <p:nvPr>
            <p:ph idx="1"/>
          </p:nvPr>
        </p:nvSpPr>
        <p:spPr/>
        <p:txBody>
          <a:bodyPr/>
          <a:lstStyle/>
          <a:p>
            <a:r>
              <a:rPr lang="en-US" dirty="0" smtClean="0">
                <a:solidFill>
                  <a:schemeClr val="accent3">
                    <a:lumMod val="50000"/>
                  </a:schemeClr>
                </a:solidFill>
              </a:rPr>
              <a:t>Use </a:t>
            </a:r>
            <a:r>
              <a:rPr lang="en-US" dirty="0">
                <a:solidFill>
                  <a:schemeClr val="accent3">
                    <a:lumMod val="50000"/>
                  </a:schemeClr>
                </a:solidFill>
              </a:rPr>
              <a:t>of automated farming equipment to increase efficiency.</a:t>
            </a:r>
          </a:p>
          <a:p>
            <a:r>
              <a:rPr lang="en-US" dirty="0">
                <a:solidFill>
                  <a:schemeClr val="accent3">
                    <a:lumMod val="50000"/>
                  </a:schemeClr>
                </a:solidFill>
              </a:rPr>
              <a:t>Improved irrigation and water management systems.</a:t>
            </a:r>
          </a:p>
          <a:p>
            <a:r>
              <a:rPr lang="en-US" dirty="0">
                <a:solidFill>
                  <a:schemeClr val="accent3">
                    <a:lumMod val="50000"/>
                  </a:schemeClr>
                </a:solidFill>
              </a:rPr>
              <a:t>Digital platforms for direct farmer-to-market transactions.</a:t>
            </a:r>
          </a:p>
          <a:p>
            <a:r>
              <a:rPr lang="en-US" dirty="0">
                <a:solidFill>
                  <a:schemeClr val="accent3">
                    <a:lumMod val="50000"/>
                  </a:schemeClr>
                </a:solidFill>
              </a:rPr>
              <a:t>Government and private sector collaborations for financial assistance.</a:t>
            </a:r>
          </a:p>
          <a:p>
            <a:r>
              <a:rPr lang="en-US" dirty="0">
                <a:solidFill>
                  <a:schemeClr val="accent3">
                    <a:lumMod val="50000"/>
                  </a:schemeClr>
                </a:solidFill>
              </a:rPr>
              <a:t>Sustainable and climate-resilient agricultural practices.</a:t>
            </a:r>
          </a:p>
          <a:p>
            <a:endParaRPr lang="en-IN" dirty="0"/>
          </a:p>
        </p:txBody>
      </p:sp>
    </p:spTree>
    <p:extLst>
      <p:ext uri="{BB962C8B-B14F-4D97-AF65-F5344CB8AC3E}">
        <p14:creationId xmlns:p14="http://schemas.microsoft.com/office/powerpoint/2010/main" val="108068161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smtClean="0">
                <a:solidFill>
                  <a:schemeClr val="accent1"/>
                </a:solidFill>
              </a:rPr>
              <a:t>ADVANTAGE OF PROPOSED SYSTEM</a:t>
            </a:r>
            <a:endParaRPr lang="en-IN" sz="5400" dirty="0">
              <a:solidFill>
                <a:schemeClr val="accent1"/>
              </a:solidFill>
            </a:endParaRPr>
          </a:p>
        </p:txBody>
      </p:sp>
      <p:sp>
        <p:nvSpPr>
          <p:cNvPr id="3" name="Content Placeholder 2"/>
          <p:cNvSpPr>
            <a:spLocks noGrp="1"/>
          </p:cNvSpPr>
          <p:nvPr>
            <p:ph idx="1"/>
          </p:nvPr>
        </p:nvSpPr>
        <p:spPr/>
        <p:txBody>
          <a:bodyPr/>
          <a:lstStyle/>
          <a:p>
            <a:r>
              <a:rPr lang="en-US" dirty="0">
                <a:solidFill>
                  <a:schemeClr val="accent3">
                    <a:lumMod val="50000"/>
                  </a:schemeClr>
                </a:solidFill>
              </a:rPr>
              <a:t>Increased agricultural productivity and efficiency.</a:t>
            </a:r>
          </a:p>
          <a:p>
            <a:r>
              <a:rPr lang="en-US" dirty="0">
                <a:solidFill>
                  <a:schemeClr val="accent3">
                    <a:lumMod val="50000"/>
                  </a:schemeClr>
                </a:solidFill>
              </a:rPr>
              <a:t>Reduced dependency on seasonal weather conditions.</a:t>
            </a:r>
          </a:p>
          <a:p>
            <a:r>
              <a:rPr lang="en-US" dirty="0">
                <a:solidFill>
                  <a:schemeClr val="accent3">
                    <a:lumMod val="50000"/>
                  </a:schemeClr>
                </a:solidFill>
              </a:rPr>
              <a:t>Better financial support and accessibility for farmers.</a:t>
            </a:r>
          </a:p>
          <a:p>
            <a:r>
              <a:rPr lang="en-US" dirty="0">
                <a:solidFill>
                  <a:schemeClr val="accent3">
                    <a:lumMod val="50000"/>
                  </a:schemeClr>
                </a:solidFill>
              </a:rPr>
              <a:t>Enhanced storage and transportation infrastructure.</a:t>
            </a:r>
          </a:p>
          <a:p>
            <a:r>
              <a:rPr lang="en-US" dirty="0">
                <a:solidFill>
                  <a:schemeClr val="accent3">
                    <a:lumMod val="50000"/>
                  </a:schemeClr>
                </a:solidFill>
              </a:rPr>
              <a:t>Wider market reach through digital platforms, increasing farmer profits.</a:t>
            </a:r>
          </a:p>
          <a:p>
            <a:r>
              <a:rPr lang="en-US" dirty="0">
                <a:solidFill>
                  <a:schemeClr val="accent3">
                    <a:lumMod val="50000"/>
                  </a:schemeClr>
                </a:solidFill>
              </a:rPr>
              <a:t>Sustainable and eco-friendly agricultural practices.</a:t>
            </a:r>
          </a:p>
          <a:p>
            <a:endParaRPr lang="en-IN" dirty="0"/>
          </a:p>
        </p:txBody>
      </p:sp>
    </p:spTree>
    <p:extLst>
      <p:ext uri="{BB962C8B-B14F-4D97-AF65-F5344CB8AC3E}">
        <p14:creationId xmlns:p14="http://schemas.microsoft.com/office/powerpoint/2010/main" val="3182286423"/>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1"/>
                </a:solidFill>
              </a:rPr>
              <a:t>MODULES</a:t>
            </a:r>
            <a:endParaRPr lang="en-IN" sz="5400"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3">
                    <a:lumMod val="50000"/>
                  </a:schemeClr>
                </a:solidFill>
              </a:rPr>
              <a:t>ADMIN </a:t>
            </a:r>
            <a:endParaRPr lang="en-IN" dirty="0" smtClean="0">
              <a:solidFill>
                <a:schemeClr val="accent3">
                  <a:lumMod val="50000"/>
                </a:schemeClr>
              </a:solidFill>
            </a:endParaRPr>
          </a:p>
          <a:p>
            <a:r>
              <a:rPr lang="en-IN" dirty="0" smtClean="0">
                <a:solidFill>
                  <a:schemeClr val="accent3">
                    <a:lumMod val="50000"/>
                  </a:schemeClr>
                </a:solidFill>
              </a:rPr>
              <a:t> FARMER</a:t>
            </a:r>
          </a:p>
          <a:p>
            <a:r>
              <a:rPr lang="en-IN" dirty="0" smtClean="0">
                <a:solidFill>
                  <a:schemeClr val="accent3">
                    <a:lumMod val="50000"/>
                  </a:schemeClr>
                </a:solidFill>
              </a:rPr>
              <a:t>DEALER </a:t>
            </a:r>
          </a:p>
          <a:p>
            <a:r>
              <a:rPr lang="en-US" dirty="0" smtClean="0">
                <a:solidFill>
                  <a:schemeClr val="accent3">
                    <a:lumMod val="50000"/>
                  </a:schemeClr>
                </a:solidFill>
              </a:rPr>
              <a:t>USER</a:t>
            </a:r>
            <a:endParaRPr lang="en-IN" dirty="0" smtClean="0">
              <a:solidFill>
                <a:schemeClr val="accent3">
                  <a:lumMod val="50000"/>
                </a:schemeClr>
              </a:solidFill>
            </a:endParaRPr>
          </a:p>
          <a:p>
            <a:r>
              <a:rPr lang="en-IN" dirty="0" smtClean="0">
                <a:solidFill>
                  <a:schemeClr val="accent3">
                    <a:lumMod val="50000"/>
                  </a:schemeClr>
                </a:solidFill>
              </a:rPr>
              <a:t>BANK</a:t>
            </a:r>
            <a:endParaRPr lang="en-IN" dirty="0">
              <a:solidFill>
                <a:schemeClr val="accent3">
                  <a:lumMod val="50000"/>
                </a:schemeClr>
              </a:solidFill>
            </a:endParaRPr>
          </a:p>
        </p:txBody>
      </p:sp>
    </p:spTree>
    <p:extLst>
      <p:ext uri="{BB962C8B-B14F-4D97-AF65-F5344CB8AC3E}">
        <p14:creationId xmlns:p14="http://schemas.microsoft.com/office/powerpoint/2010/main" val="17957138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heel(1)">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ADMIN ROLE</a:t>
            </a:r>
            <a:endParaRPr lang="en-IN"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3">
                    <a:lumMod val="50000"/>
                  </a:schemeClr>
                </a:solidFill>
              </a:rPr>
              <a:t>User </a:t>
            </a:r>
            <a:r>
              <a:rPr lang="en-IN" dirty="0" smtClean="0">
                <a:solidFill>
                  <a:schemeClr val="accent3">
                    <a:lumMod val="50000"/>
                  </a:schemeClr>
                </a:solidFill>
              </a:rPr>
              <a:t>Management</a:t>
            </a:r>
          </a:p>
          <a:p>
            <a:r>
              <a:rPr lang="en-IN" dirty="0">
                <a:solidFill>
                  <a:schemeClr val="accent3">
                    <a:lumMod val="50000"/>
                  </a:schemeClr>
                </a:solidFill>
              </a:rPr>
              <a:t>Product </a:t>
            </a:r>
            <a:r>
              <a:rPr lang="en-IN" dirty="0" smtClean="0">
                <a:solidFill>
                  <a:schemeClr val="accent3">
                    <a:lumMod val="50000"/>
                  </a:schemeClr>
                </a:solidFill>
              </a:rPr>
              <a:t>Moderation</a:t>
            </a:r>
          </a:p>
          <a:p>
            <a:r>
              <a:rPr lang="en-IN" dirty="0">
                <a:solidFill>
                  <a:schemeClr val="accent3">
                    <a:lumMod val="50000"/>
                  </a:schemeClr>
                </a:solidFill>
              </a:rPr>
              <a:t>Transaction </a:t>
            </a:r>
            <a:r>
              <a:rPr lang="en-IN" dirty="0" smtClean="0">
                <a:solidFill>
                  <a:schemeClr val="accent3">
                    <a:lumMod val="50000"/>
                  </a:schemeClr>
                </a:solidFill>
              </a:rPr>
              <a:t>Monitoring</a:t>
            </a:r>
          </a:p>
          <a:p>
            <a:r>
              <a:rPr lang="en-IN" dirty="0">
                <a:solidFill>
                  <a:schemeClr val="accent3">
                    <a:lumMod val="50000"/>
                  </a:schemeClr>
                </a:solidFill>
              </a:rPr>
              <a:t>Impact of Climate Change</a:t>
            </a:r>
          </a:p>
        </p:txBody>
      </p:sp>
    </p:spTree>
    <p:extLst>
      <p:ext uri="{BB962C8B-B14F-4D97-AF65-F5344CB8AC3E}">
        <p14:creationId xmlns:p14="http://schemas.microsoft.com/office/powerpoint/2010/main" val="72611371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ROLE OF FARMER</a:t>
            </a:r>
            <a:endParaRPr lang="en-IN"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3">
                    <a:lumMod val="50000"/>
                  </a:schemeClr>
                </a:solidFill>
              </a:rPr>
              <a:t>Food Production </a:t>
            </a:r>
            <a:endParaRPr lang="en-IN" dirty="0" smtClean="0">
              <a:solidFill>
                <a:schemeClr val="accent3">
                  <a:lumMod val="50000"/>
                </a:schemeClr>
              </a:solidFill>
            </a:endParaRPr>
          </a:p>
          <a:p>
            <a:r>
              <a:rPr lang="en-IN" dirty="0">
                <a:solidFill>
                  <a:schemeClr val="accent3">
                    <a:lumMod val="50000"/>
                  </a:schemeClr>
                </a:solidFill>
              </a:rPr>
              <a:t>Order </a:t>
            </a:r>
            <a:r>
              <a:rPr lang="en-IN" dirty="0" smtClean="0">
                <a:solidFill>
                  <a:schemeClr val="accent3">
                    <a:lumMod val="50000"/>
                  </a:schemeClr>
                </a:solidFill>
              </a:rPr>
              <a:t>Placement</a:t>
            </a:r>
          </a:p>
          <a:p>
            <a:r>
              <a:rPr lang="en-IN" dirty="0">
                <a:solidFill>
                  <a:schemeClr val="accent3">
                    <a:lumMod val="50000"/>
                  </a:schemeClr>
                </a:solidFill>
              </a:rPr>
              <a:t>Delivery </a:t>
            </a:r>
            <a:r>
              <a:rPr lang="en-IN" dirty="0" smtClean="0">
                <a:solidFill>
                  <a:schemeClr val="accent3">
                    <a:lumMod val="50000"/>
                  </a:schemeClr>
                </a:solidFill>
              </a:rPr>
              <a:t>Assignment </a:t>
            </a:r>
          </a:p>
          <a:p>
            <a:r>
              <a:rPr lang="en-IN" dirty="0">
                <a:solidFill>
                  <a:schemeClr val="accent3">
                    <a:lumMod val="50000"/>
                  </a:schemeClr>
                </a:solidFill>
              </a:rPr>
              <a:t>Order Tracking &amp; Notifications </a:t>
            </a:r>
          </a:p>
        </p:txBody>
      </p:sp>
    </p:spTree>
    <p:extLst>
      <p:ext uri="{BB962C8B-B14F-4D97-AF65-F5344CB8AC3E}">
        <p14:creationId xmlns:p14="http://schemas.microsoft.com/office/powerpoint/2010/main" val="374251511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168</TotalTime>
  <Words>412</Words>
  <Application>Microsoft Office PowerPoint</Application>
  <PresentationFormat>Widescreen</PresentationFormat>
  <Paragraphs>73</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Wingdings</vt:lpstr>
      <vt:lpstr>Organic</vt:lpstr>
      <vt:lpstr>HARVEST HUB POTRAL</vt:lpstr>
      <vt:lpstr>ABSTRACT</vt:lpstr>
      <vt:lpstr>EXISTING SYSTEM</vt:lpstr>
      <vt:lpstr>DISADVANTAGE OF EXISTING SYSTEM</vt:lpstr>
      <vt:lpstr>PROPOSED SYSTEM</vt:lpstr>
      <vt:lpstr>ADVANTAGE OF PROPOSED SYSTEM</vt:lpstr>
      <vt:lpstr>MODULES</vt:lpstr>
      <vt:lpstr>ADMIN ROLE</vt:lpstr>
      <vt:lpstr>ROLE OF FARMER</vt:lpstr>
      <vt:lpstr>ROLE OF DEALER</vt:lpstr>
      <vt:lpstr>ROLE OF USER</vt:lpstr>
      <vt:lpstr>ROLE OF BANK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HARVEST HUB POTRAL</dc:title>
  <dc:creator>User</dc:creator>
  <cp:lastModifiedBy>User</cp:lastModifiedBy>
  <cp:revision>17</cp:revision>
  <dcterms:created xsi:type="dcterms:W3CDTF">2025-03-24T12:20:06Z</dcterms:created>
  <dcterms:modified xsi:type="dcterms:W3CDTF">2025-03-25T07:59:30Z</dcterms:modified>
</cp:coreProperties>
</file>