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70" r:id="rId12"/>
    <p:sldId id="271" r:id="rId13"/>
    <p:sldId id="277" r:id="rId14"/>
    <p:sldId id="284" r:id="rId15"/>
    <p:sldId id="285" r:id="rId16"/>
    <p:sldId id="289" r:id="rId17"/>
    <p:sldId id="288" r:id="rId1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27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3799" y="54736"/>
            <a:ext cx="327342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324" y="1406690"/>
            <a:ext cx="8419351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125" y="1166638"/>
            <a:ext cx="7896225" cy="121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 algn="ctr">
              <a:lnSpc>
                <a:spcPct val="100000"/>
              </a:lnSpc>
              <a:spcBef>
                <a:spcPts val="100"/>
              </a:spcBef>
            </a:pPr>
            <a:r>
              <a:rPr sz="4200" spc="190"/>
              <a:t>CAPSTONE</a:t>
            </a:r>
            <a:r>
              <a:rPr sz="4200" spc="-80"/>
              <a:t> </a:t>
            </a:r>
            <a:r>
              <a:rPr sz="4200" spc="175" smtClean="0"/>
              <a:t>PROJECT</a:t>
            </a:r>
            <a:endParaRPr sz="4200"/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lang="en-US" spc="130" dirty="0" smtClean="0">
                <a:solidFill>
                  <a:srgbClr val="0B044F"/>
                </a:solidFill>
              </a:rPr>
              <a:t>AIRBNB BOOKING ANALYSIS</a:t>
            </a:r>
            <a:endParaRPr spc="114" dirty="0">
              <a:solidFill>
                <a:srgbClr val="0B044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2709" y="3161249"/>
            <a:ext cx="3799840" cy="443711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lang="en-US" sz="2800" b="1" spc="15" dirty="0" smtClean="0">
                <a:solidFill>
                  <a:srgbClr val="C00000"/>
                </a:solidFill>
                <a:latin typeface="Tahoma"/>
                <a:cs typeface="Tahoma"/>
              </a:rPr>
              <a:t>Pradeep Singh</a:t>
            </a:r>
            <a:endParaRPr sz="2800">
              <a:solidFill>
                <a:srgbClr val="C0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9025" y="255182"/>
            <a:ext cx="5347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3705860" algn="l"/>
              </a:tabLst>
            </a:pPr>
            <a:r>
              <a:rPr sz="2400" dirty="0"/>
              <a:t>ANALYSIS</a:t>
            </a:r>
            <a:r>
              <a:rPr sz="2400" spc="-20" dirty="0"/>
              <a:t> </a:t>
            </a:r>
            <a:r>
              <a:rPr sz="2400" spc="155"/>
              <a:t>OF</a:t>
            </a:r>
            <a:r>
              <a:rPr sz="2400" spc="-20"/>
              <a:t> </a:t>
            </a:r>
            <a:r>
              <a:rPr lang="en-US" sz="2400" spc="100" dirty="0" smtClean="0"/>
              <a:t>ROOM TYPE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1125" y="4171949"/>
            <a:ext cx="8701405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spcBef>
                <a:spcPts val="100"/>
              </a:spcBef>
              <a:buFont typeface="MS PGothic"/>
              <a:buChar char="➢"/>
              <a:tabLst>
                <a:tab pos="431165" algn="l"/>
                <a:tab pos="431800" algn="l"/>
              </a:tabLst>
            </a:pPr>
            <a:r>
              <a:rPr lang="en-US" sz="1600" b="1" spc="55" dirty="0" smtClean="0">
                <a:solidFill>
                  <a:srgbClr val="0B044F"/>
                </a:solidFill>
                <a:latin typeface="Tahoma"/>
                <a:cs typeface="Tahoma"/>
              </a:rPr>
              <a:t>From the above plot we seen that in the top 20 Most Expensive </a:t>
            </a:r>
            <a:r>
              <a:rPr lang="en-US" sz="1600" b="1" spc="55" dirty="0" err="1" smtClean="0">
                <a:solidFill>
                  <a:srgbClr val="0B044F"/>
                </a:solidFill>
                <a:latin typeface="Tahoma"/>
                <a:cs typeface="Tahoma"/>
              </a:rPr>
              <a:t>Airbnbs</a:t>
            </a:r>
            <a:r>
              <a:rPr lang="en-US" sz="1600" b="1" spc="55" dirty="0" smtClean="0">
                <a:solidFill>
                  <a:srgbClr val="0B044F"/>
                </a:solidFill>
                <a:latin typeface="Tahoma"/>
                <a:cs typeface="Tahoma"/>
              </a:rPr>
              <a:t> room is the 1- BR Lincoln Centre Hotel room</a:t>
            </a:r>
          </a:p>
          <a:p>
            <a:pPr marL="431800" indent="-419100">
              <a:spcBef>
                <a:spcPts val="100"/>
              </a:spcBef>
              <a:buFont typeface="MS PGothic"/>
              <a:buChar char="➢"/>
              <a:tabLst>
                <a:tab pos="431165" algn="l"/>
                <a:tab pos="431800" algn="l"/>
              </a:tabLst>
            </a:pPr>
            <a:endParaRPr lang="en-US" sz="1600" b="1" spc="55" dirty="0" smtClean="0">
              <a:solidFill>
                <a:srgbClr val="0B044F"/>
              </a:solidFill>
              <a:latin typeface="Tahoma"/>
              <a:cs typeface="Tahoma"/>
            </a:endParaRPr>
          </a:p>
          <a:p>
            <a:pPr marL="431800" indent="-419100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431165" algn="l"/>
                <a:tab pos="431800" algn="l"/>
              </a:tabLst>
            </a:pPr>
            <a:endParaRPr sz="1500">
              <a:latin typeface="Tahoma"/>
              <a:cs typeface="Tahoma"/>
            </a:endParaRPr>
          </a:p>
        </p:txBody>
      </p:sp>
      <p:pic>
        <p:nvPicPr>
          <p:cNvPr id="5" name="Picture 4" descr="Screenshot (12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94095"/>
            <a:ext cx="8534400" cy="3249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39708"/>
            <a:ext cx="75437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ANALYSIS</a:t>
            </a:r>
            <a:r>
              <a:rPr sz="2400" spc="-35" dirty="0"/>
              <a:t> </a:t>
            </a:r>
            <a:r>
              <a:rPr sz="2400" spc="155"/>
              <a:t>OF</a:t>
            </a:r>
            <a:r>
              <a:rPr sz="2400" spc="-40"/>
              <a:t> </a:t>
            </a:r>
            <a:r>
              <a:rPr lang="en-US" sz="2400" spc="30" dirty="0" smtClean="0"/>
              <a:t>LOCATION WISE BOOKING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" y="4248150"/>
            <a:ext cx="9144000" cy="816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100">
              <a:lnSpc>
                <a:spcPct val="114999"/>
              </a:lnSpc>
              <a:spcBef>
                <a:spcPts val="100"/>
              </a:spcBef>
              <a:buFont typeface="MS PGothic"/>
              <a:buChar char="➢"/>
              <a:tabLst>
                <a:tab pos="431165" algn="l"/>
                <a:tab pos="431800" algn="l"/>
              </a:tabLst>
            </a:pPr>
            <a:r>
              <a:rPr sz="1500" b="1" spc="-80" dirty="0">
                <a:solidFill>
                  <a:srgbClr val="0B044F"/>
                </a:solidFill>
                <a:latin typeface="Tahoma"/>
                <a:cs typeface="Tahoma"/>
              </a:rPr>
              <a:t>In</a:t>
            </a:r>
            <a:r>
              <a:rPr sz="15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55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0">
                <a:solidFill>
                  <a:srgbClr val="0B044F"/>
                </a:solidFill>
                <a:latin typeface="Tahoma"/>
                <a:cs typeface="Tahoma"/>
              </a:rPr>
              <a:t>above</a:t>
            </a:r>
            <a:r>
              <a:rPr sz="1500" b="1" spc="-1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lang="en-US" sz="1500" b="1" spc="50" dirty="0" smtClean="0">
                <a:solidFill>
                  <a:srgbClr val="0B044F"/>
                </a:solidFill>
                <a:latin typeface="Tahoma"/>
                <a:cs typeface="Tahoma"/>
              </a:rPr>
              <a:t>count</a:t>
            </a:r>
            <a:r>
              <a:rPr sz="1500" b="1" spc="-1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0" smtClean="0">
                <a:solidFill>
                  <a:srgbClr val="0B044F"/>
                </a:solidFill>
                <a:latin typeface="Tahoma"/>
                <a:cs typeface="Tahoma"/>
              </a:rPr>
              <a:t>plot</a:t>
            </a:r>
            <a:r>
              <a:rPr lang="en-US"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0" smtClean="0">
                <a:solidFill>
                  <a:srgbClr val="0B044F"/>
                </a:solidFill>
                <a:latin typeface="Tahoma"/>
                <a:cs typeface="Tahoma"/>
              </a:rPr>
              <a:t>shows</a:t>
            </a:r>
            <a:r>
              <a:rPr sz="1500" b="1" spc="-15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lang="en-US" sz="1500" b="1" spc="-15" dirty="0" smtClean="0">
                <a:solidFill>
                  <a:srgbClr val="0B044F"/>
                </a:solidFill>
                <a:latin typeface="Tahoma"/>
                <a:cs typeface="Tahoma"/>
              </a:rPr>
              <a:t>that </a:t>
            </a:r>
            <a:r>
              <a:rPr sz="1500" b="1" spc="55" smtClean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500" b="1" spc="-1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lang="en-US" sz="1500" b="1" spc="50" dirty="0" smtClean="0">
                <a:solidFill>
                  <a:srgbClr val="0B044F"/>
                </a:solidFill>
                <a:latin typeface="Tahoma"/>
                <a:cs typeface="Tahoma"/>
              </a:rPr>
              <a:t>Williamsburg is the Highest </a:t>
            </a:r>
            <a:r>
              <a:rPr lang="en-US" sz="1500" b="1" spc="50" dirty="0" err="1" smtClean="0">
                <a:solidFill>
                  <a:srgbClr val="0B044F"/>
                </a:solidFill>
                <a:latin typeface="Tahoma"/>
                <a:cs typeface="Tahoma"/>
              </a:rPr>
              <a:t>nuber</a:t>
            </a:r>
            <a:r>
              <a:rPr lang="en-US" sz="1500" b="1" spc="50" dirty="0" smtClean="0">
                <a:solidFill>
                  <a:srgbClr val="0B044F"/>
                </a:solidFill>
                <a:latin typeface="Tahoma"/>
                <a:cs typeface="Tahoma"/>
              </a:rPr>
              <a:t> of bookings</a:t>
            </a:r>
            <a:endParaRPr sz="1500">
              <a:latin typeface="Tahoma"/>
              <a:cs typeface="Tahoma"/>
            </a:endParaRPr>
          </a:p>
          <a:p>
            <a:pPr marL="431800" indent="-419100">
              <a:spcBef>
                <a:spcPts val="270"/>
              </a:spcBef>
              <a:buFont typeface="MS PGothic"/>
              <a:buChar char="➢"/>
              <a:tabLst>
                <a:tab pos="431165" algn="l"/>
                <a:tab pos="431800" algn="l"/>
              </a:tabLst>
            </a:pPr>
            <a:r>
              <a:rPr lang="en-US" sz="1500" b="1" spc="-80" dirty="0" smtClean="0">
                <a:solidFill>
                  <a:srgbClr val="0B044F"/>
                </a:solidFill>
                <a:latin typeface="Tahoma"/>
                <a:cs typeface="Tahoma"/>
              </a:rPr>
              <a:t>In</a:t>
            </a:r>
            <a:r>
              <a:rPr lang="en-US" sz="1500" b="1" spc="-15" dirty="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lang="en-US" sz="1500" b="1" spc="55" dirty="0" smtClean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lang="en-US" sz="1500" b="1" spc="-10" dirty="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lang="en-US" sz="1500" b="1" spc="40" dirty="0" smtClean="0">
                <a:solidFill>
                  <a:srgbClr val="0B044F"/>
                </a:solidFill>
                <a:latin typeface="Tahoma"/>
                <a:cs typeface="Tahoma"/>
              </a:rPr>
              <a:t>above</a:t>
            </a:r>
            <a:r>
              <a:rPr lang="en-US" sz="1500" b="1" spc="-10" dirty="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lang="en-US" sz="1500" b="1" spc="50" dirty="0" smtClean="0">
                <a:solidFill>
                  <a:srgbClr val="0B044F"/>
                </a:solidFill>
                <a:latin typeface="Tahoma"/>
                <a:cs typeface="Tahoma"/>
              </a:rPr>
              <a:t>count</a:t>
            </a:r>
            <a:r>
              <a:rPr lang="en-US" sz="1500" b="1" spc="-10" dirty="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lang="en-US" sz="1500" b="1" spc="40" dirty="0" smtClean="0">
                <a:solidFill>
                  <a:srgbClr val="0B044F"/>
                </a:solidFill>
                <a:latin typeface="Tahoma"/>
                <a:cs typeface="Tahoma"/>
              </a:rPr>
              <a:t>plot</a:t>
            </a:r>
            <a:r>
              <a:rPr lang="en-US" sz="1500" b="1" spc="-10" dirty="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lang="en-US" sz="1500" b="1" spc="40" dirty="0" smtClean="0">
                <a:solidFill>
                  <a:srgbClr val="0B044F"/>
                </a:solidFill>
                <a:latin typeface="Tahoma"/>
                <a:cs typeface="Tahoma"/>
              </a:rPr>
              <a:t>shows</a:t>
            </a:r>
            <a:r>
              <a:rPr lang="en-US" sz="1500" b="1" spc="-15" dirty="0" smtClean="0">
                <a:solidFill>
                  <a:srgbClr val="0B044F"/>
                </a:solidFill>
                <a:latin typeface="Tahoma"/>
                <a:cs typeface="Tahoma"/>
              </a:rPr>
              <a:t> that </a:t>
            </a:r>
            <a:r>
              <a:rPr lang="en-US" sz="1500" b="1" spc="55" dirty="0" smtClean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lang="en-US" sz="1500" b="1" spc="-10" dirty="0" smtClean="0">
                <a:solidFill>
                  <a:srgbClr val="0B044F"/>
                </a:solidFill>
                <a:latin typeface="Tahoma"/>
                <a:cs typeface="Tahoma"/>
              </a:rPr>
              <a:t> Midtown</a:t>
            </a:r>
            <a:r>
              <a:rPr lang="en-US" sz="1500" b="1" spc="50" dirty="0" smtClean="0">
                <a:solidFill>
                  <a:srgbClr val="0B044F"/>
                </a:solidFill>
                <a:latin typeface="Tahoma"/>
                <a:cs typeface="Tahoma"/>
              </a:rPr>
              <a:t> is the lowest </a:t>
            </a:r>
            <a:r>
              <a:rPr lang="en-US" sz="1500" b="1" spc="50" dirty="0" err="1" smtClean="0">
                <a:solidFill>
                  <a:srgbClr val="0B044F"/>
                </a:solidFill>
                <a:latin typeface="Tahoma"/>
                <a:cs typeface="Tahoma"/>
              </a:rPr>
              <a:t>nuber</a:t>
            </a:r>
            <a:r>
              <a:rPr lang="en-US" sz="1500" b="1" spc="50" dirty="0" smtClean="0">
                <a:solidFill>
                  <a:srgbClr val="0B044F"/>
                </a:solidFill>
                <a:latin typeface="Tahoma"/>
                <a:cs typeface="Tahoma"/>
              </a:rPr>
              <a:t> of bookings</a:t>
            </a:r>
            <a:endParaRPr lang="en-US" sz="1500" dirty="0" smtClean="0">
              <a:latin typeface="Tahoma"/>
              <a:cs typeface="Tahoma"/>
            </a:endParaRPr>
          </a:p>
          <a:p>
            <a:pPr marL="431800" indent="-419100">
              <a:lnSpc>
                <a:spcPct val="100000"/>
              </a:lnSpc>
              <a:spcBef>
                <a:spcPts val="270"/>
              </a:spcBef>
              <a:buFont typeface="MS PGothic"/>
              <a:buChar char="➢"/>
              <a:tabLst>
                <a:tab pos="431165" algn="l"/>
                <a:tab pos="431800" algn="l"/>
              </a:tabLst>
            </a:pPr>
            <a:endParaRPr sz="1500">
              <a:latin typeface="Tahoma"/>
              <a:cs typeface="Tahoma"/>
            </a:endParaRPr>
          </a:p>
        </p:txBody>
      </p:sp>
      <p:pic>
        <p:nvPicPr>
          <p:cNvPr id="5" name="Picture 4" descr="Screenshot (13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32937"/>
            <a:ext cx="8458200" cy="3486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825" y="115659"/>
            <a:ext cx="7448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spc="70" dirty="0" smtClean="0"/>
              <a:t>MAXIMUM NUMBER BOOKING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120650" y="4019550"/>
            <a:ext cx="8916670" cy="7817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62865" indent="-409575">
              <a:lnSpc>
                <a:spcPct val="114999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lang="en-US" sz="1400" b="1" spc="55" dirty="0" smtClean="0">
                <a:solidFill>
                  <a:srgbClr val="0B044F"/>
                </a:solidFill>
                <a:latin typeface="Tahoma"/>
                <a:cs typeface="Tahoma"/>
              </a:rPr>
              <a:t>In the top 10 Number of Bookings of percentage the Williamsburg is the 16.75%</a:t>
            </a:r>
          </a:p>
          <a:p>
            <a:pPr marL="422275" marR="62865" indent="-409575">
              <a:lnSpc>
                <a:spcPct val="114999"/>
              </a:lnSpc>
              <a:spcBef>
                <a:spcPts val="100"/>
              </a:spcBef>
              <a:tabLst>
                <a:tab pos="421640" algn="l"/>
                <a:tab pos="422275" algn="l"/>
              </a:tabLst>
            </a:pPr>
            <a:endParaRPr lang="en-US" sz="1400" b="1" spc="55" dirty="0" smtClean="0">
              <a:solidFill>
                <a:srgbClr val="0B044F"/>
              </a:solidFill>
              <a:latin typeface="Tahoma"/>
              <a:cs typeface="Tahoma"/>
            </a:endParaRPr>
          </a:p>
          <a:p>
            <a:pPr marL="422275" marR="62865" indent="-409575">
              <a:lnSpc>
                <a:spcPct val="114999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lang="en-US" sz="1400" b="1" spc="55" dirty="0" smtClean="0">
                <a:solidFill>
                  <a:srgbClr val="0B044F"/>
                </a:solidFill>
                <a:latin typeface="Tahoma"/>
                <a:cs typeface="Tahoma"/>
              </a:rPr>
              <a:t>And the least Number of Booking is the Midtown which is percentage wise is 6.59% 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0" name="Picture 9" descr="Screenshot (13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66750"/>
            <a:ext cx="84582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199" y="133350"/>
            <a:ext cx="571500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spc="75" dirty="0" smtClean="0"/>
              <a:t>Analysis of </a:t>
            </a:r>
            <a:r>
              <a:rPr lang="en-US" sz="3200" spc="75" dirty="0" err="1" smtClean="0"/>
              <a:t>room_type</a:t>
            </a:r>
            <a:endParaRPr sz="3200"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85724" y="4171950"/>
            <a:ext cx="800735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marR="5080" indent="-444500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456565" algn="l"/>
                <a:tab pos="457200" algn="l"/>
              </a:tabLst>
            </a:pPr>
            <a:r>
              <a:rPr lang="en-US" sz="1700" b="1" spc="25" dirty="0" smtClean="0">
                <a:solidFill>
                  <a:srgbClr val="0B044F"/>
                </a:solidFill>
                <a:latin typeface="Tahoma"/>
                <a:cs typeface="Tahoma"/>
              </a:rPr>
              <a:t>the Number of private room is the around 2600 &amp; the number of the Entire home/apt is the around 600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6" name="Picture 5" descr="Screenshot (13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42950"/>
            <a:ext cx="8534400" cy="32268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2025" y="217937"/>
            <a:ext cx="3260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324" y="1406690"/>
            <a:ext cx="8338184" cy="2782813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94665" indent="-482600">
              <a:lnSpc>
                <a:spcPct val="100000"/>
              </a:lnSpc>
              <a:spcBef>
                <a:spcPts val="1300"/>
              </a:spcBef>
              <a:buFont typeface="MS PGothic"/>
              <a:buChar char="➢"/>
              <a:tabLst>
                <a:tab pos="494665" algn="l"/>
                <a:tab pos="495300" algn="l"/>
              </a:tabLst>
            </a:pPr>
            <a:r>
              <a:rPr sz="2000" b="1" spc="60" dirty="0">
                <a:solidFill>
                  <a:srgbClr val="0B044F"/>
                </a:solidFill>
                <a:latin typeface="Tahoma"/>
                <a:cs typeface="Tahoma"/>
              </a:rPr>
              <a:t>Large</a:t>
            </a:r>
            <a:r>
              <a:rPr sz="2000" b="1" spc="-3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000" b="1" spc="55" dirty="0">
                <a:solidFill>
                  <a:srgbClr val="0B044F"/>
                </a:solidFill>
                <a:latin typeface="Tahoma"/>
                <a:cs typeface="Tahoma"/>
              </a:rPr>
              <a:t>Dataset</a:t>
            </a:r>
            <a:r>
              <a:rPr sz="2000" b="1" spc="-3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000" b="1" spc="35" dirty="0">
                <a:solidFill>
                  <a:srgbClr val="0B044F"/>
                </a:solidFill>
                <a:latin typeface="Tahoma"/>
                <a:cs typeface="Tahoma"/>
              </a:rPr>
              <a:t>to</a:t>
            </a:r>
            <a:r>
              <a:rPr sz="2000" b="1" spc="-3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000" b="1" spc="45" dirty="0">
                <a:solidFill>
                  <a:srgbClr val="0B044F"/>
                </a:solidFill>
                <a:latin typeface="Tahoma"/>
                <a:cs typeface="Tahoma"/>
              </a:rPr>
              <a:t>handle.</a:t>
            </a:r>
            <a:endParaRPr sz="2000">
              <a:latin typeface="Tahoma"/>
              <a:cs typeface="Tahoma"/>
            </a:endParaRPr>
          </a:p>
          <a:p>
            <a:pPr marL="494665" indent="-482600">
              <a:lnSpc>
                <a:spcPct val="100000"/>
              </a:lnSpc>
              <a:spcBef>
                <a:spcPts val="1200"/>
              </a:spcBef>
              <a:buFont typeface="MS PGothic"/>
              <a:buChar char="➢"/>
              <a:tabLst>
                <a:tab pos="494665" algn="l"/>
                <a:tab pos="495300" algn="l"/>
              </a:tabLst>
            </a:pPr>
            <a:r>
              <a:rPr sz="2000" b="1" spc="75" dirty="0">
                <a:solidFill>
                  <a:srgbClr val="0B044F"/>
                </a:solidFill>
                <a:latin typeface="Tahoma"/>
                <a:cs typeface="Tahoma"/>
              </a:rPr>
              <a:t>Needs</a:t>
            </a:r>
            <a:r>
              <a:rPr sz="2000" b="1" spc="-2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000" b="1" spc="35" dirty="0">
                <a:solidFill>
                  <a:srgbClr val="0B044F"/>
                </a:solidFill>
                <a:latin typeface="Tahoma"/>
                <a:cs typeface="Tahoma"/>
              </a:rPr>
              <a:t>to</a:t>
            </a:r>
            <a:r>
              <a:rPr sz="20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000" b="1" spc="55" dirty="0">
                <a:solidFill>
                  <a:srgbClr val="0B044F"/>
                </a:solidFill>
                <a:latin typeface="Tahoma"/>
                <a:cs typeface="Tahoma"/>
              </a:rPr>
              <a:t>plot</a:t>
            </a:r>
            <a:r>
              <a:rPr sz="2000" b="1" spc="-2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000" b="1" spc="35" dirty="0">
                <a:solidFill>
                  <a:srgbClr val="0B044F"/>
                </a:solidFill>
                <a:latin typeface="Tahoma"/>
                <a:cs typeface="Tahoma"/>
              </a:rPr>
              <a:t>lot</a:t>
            </a:r>
            <a:r>
              <a:rPr sz="20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000" b="1" spc="40" dirty="0">
                <a:solidFill>
                  <a:srgbClr val="0B044F"/>
                </a:solidFill>
                <a:latin typeface="Tahoma"/>
                <a:cs typeface="Tahoma"/>
              </a:rPr>
              <a:t>of</a:t>
            </a:r>
            <a:r>
              <a:rPr sz="2000" b="1" spc="-2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000" b="1" spc="50" dirty="0">
                <a:solidFill>
                  <a:srgbClr val="0B044F"/>
                </a:solidFill>
                <a:latin typeface="Tahoma"/>
                <a:cs typeface="Tahoma"/>
              </a:rPr>
              <a:t>Graphs</a:t>
            </a:r>
            <a:r>
              <a:rPr sz="20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000" b="1" spc="35" dirty="0">
                <a:solidFill>
                  <a:srgbClr val="0B044F"/>
                </a:solidFill>
                <a:latin typeface="Tahoma"/>
                <a:cs typeface="Tahoma"/>
              </a:rPr>
              <a:t>to</a:t>
            </a:r>
            <a:r>
              <a:rPr sz="2000" b="1" spc="-2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000" b="1" spc="25">
                <a:solidFill>
                  <a:srgbClr val="0B044F"/>
                </a:solidFill>
                <a:latin typeface="Tahoma"/>
                <a:cs typeface="Tahoma"/>
              </a:rPr>
              <a:t>analyse</a:t>
            </a:r>
            <a:r>
              <a:rPr sz="2000" b="1" spc="25" smtClean="0">
                <a:solidFill>
                  <a:srgbClr val="0B044F"/>
                </a:solidFill>
                <a:latin typeface="Tahoma"/>
                <a:cs typeface="Tahoma"/>
              </a:rPr>
              <a:t>.</a:t>
            </a:r>
            <a:endParaRPr lang="en-US" sz="2000" b="1" spc="25" dirty="0" smtClean="0">
              <a:solidFill>
                <a:srgbClr val="0B044F"/>
              </a:solidFill>
              <a:latin typeface="Tahoma"/>
              <a:cs typeface="Tahoma"/>
            </a:endParaRPr>
          </a:p>
          <a:p>
            <a:pPr marL="494665" indent="-482600">
              <a:lnSpc>
                <a:spcPct val="100000"/>
              </a:lnSpc>
              <a:spcBef>
                <a:spcPts val="1200"/>
              </a:spcBef>
              <a:buFont typeface="MS PGothic"/>
              <a:buChar char="➢"/>
              <a:tabLst>
                <a:tab pos="494665" algn="l"/>
                <a:tab pos="495300" algn="l"/>
              </a:tabLst>
            </a:pPr>
            <a:r>
              <a:rPr lang="en-US" sz="2000" b="1" spc="25" dirty="0" smtClean="0">
                <a:solidFill>
                  <a:srgbClr val="0B044F"/>
                </a:solidFill>
                <a:latin typeface="Tahoma"/>
                <a:cs typeface="Tahoma"/>
              </a:rPr>
              <a:t>Do the lot of EDAs for relationship between the features</a:t>
            </a:r>
            <a:endParaRPr sz="2000">
              <a:latin typeface="Tahoma"/>
              <a:cs typeface="Tahoma"/>
            </a:endParaRPr>
          </a:p>
          <a:p>
            <a:pPr marL="567055" indent="-554990">
              <a:lnSpc>
                <a:spcPct val="100000"/>
              </a:lnSpc>
              <a:spcBef>
                <a:spcPts val="1200"/>
              </a:spcBef>
              <a:buFont typeface="MS PGothic"/>
              <a:buChar char="➢"/>
              <a:tabLst>
                <a:tab pos="566420" algn="l"/>
                <a:tab pos="567690" algn="l"/>
              </a:tabLst>
            </a:pPr>
            <a:r>
              <a:rPr sz="2000" b="1" spc="45" dirty="0">
                <a:solidFill>
                  <a:srgbClr val="0B044F"/>
                </a:solidFill>
                <a:latin typeface="Tahoma"/>
                <a:cs typeface="Tahoma"/>
              </a:rPr>
              <a:t>Feature</a:t>
            </a:r>
            <a:r>
              <a:rPr sz="2000" b="1" spc="-3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000" b="1" spc="70" dirty="0">
                <a:solidFill>
                  <a:srgbClr val="0B044F"/>
                </a:solidFill>
                <a:latin typeface="Tahoma"/>
                <a:cs typeface="Tahoma"/>
              </a:rPr>
              <a:t>engineering</a:t>
            </a:r>
            <a:endParaRPr sz="2000">
              <a:latin typeface="Tahoma"/>
              <a:cs typeface="Tahoma"/>
            </a:endParaRPr>
          </a:p>
          <a:p>
            <a:pPr marL="494665" indent="-482600">
              <a:lnSpc>
                <a:spcPct val="100000"/>
              </a:lnSpc>
              <a:spcBef>
                <a:spcPts val="1200"/>
              </a:spcBef>
              <a:buFont typeface="MS PGothic"/>
              <a:buChar char="➢"/>
              <a:tabLst>
                <a:tab pos="494665" algn="l"/>
                <a:tab pos="495300" algn="l"/>
              </a:tabLst>
            </a:pPr>
            <a:r>
              <a:rPr sz="2000" b="1" spc="45">
                <a:solidFill>
                  <a:srgbClr val="0B044F"/>
                </a:solidFill>
                <a:latin typeface="Tahoma"/>
                <a:cs typeface="Tahoma"/>
              </a:rPr>
              <a:t>Feature</a:t>
            </a:r>
            <a:r>
              <a:rPr sz="2000" b="1" spc="-35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000" b="1" spc="55" smtClean="0">
                <a:solidFill>
                  <a:srgbClr val="0B044F"/>
                </a:solidFill>
                <a:latin typeface="Tahoma"/>
                <a:cs typeface="Tahoma"/>
              </a:rPr>
              <a:t>selection</a:t>
            </a:r>
            <a:endParaRPr sz="2000" b="1" spc="90" smtClean="0">
              <a:solidFill>
                <a:srgbClr val="0B044F"/>
              </a:solidFill>
              <a:latin typeface="Tahoma"/>
              <a:cs typeface="Tahoma"/>
            </a:endParaRPr>
          </a:p>
          <a:p>
            <a:pPr marL="494665" indent="-470534">
              <a:lnSpc>
                <a:spcPct val="100000"/>
              </a:lnSpc>
              <a:spcBef>
                <a:spcPts val="1200"/>
              </a:spcBef>
              <a:buSzPct val="95000"/>
              <a:buFont typeface="MS PGothic"/>
              <a:buChar char="➢"/>
              <a:tabLst>
                <a:tab pos="494665" algn="l"/>
                <a:tab pos="495300" algn="l"/>
              </a:tabLst>
            </a:pPr>
            <a:r>
              <a:rPr lang="en-US" sz="2000" b="1" spc="55" dirty="0" smtClean="0">
                <a:solidFill>
                  <a:srgbClr val="0B044F"/>
                </a:solidFill>
                <a:latin typeface="Tahoma"/>
                <a:cs typeface="Tahoma"/>
              </a:rPr>
              <a:t>Get lot of conclusions which will highly affect the data set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1" y="590550"/>
            <a:ext cx="8534400" cy="5138381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5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Top 20 Earners in terms of Hosts, one after the other. We can say that "Olson" is the Top Earner followed by "Rum" and "Jay And Liz".</a:t>
            </a:r>
          </a:p>
          <a:p>
            <a:pPr>
              <a:buFont typeface="Wingdings" pitchFamily="2" charset="2"/>
              <a:buChar char="Ø"/>
            </a:pPr>
            <a:r>
              <a:rPr lang="en-US" sz="15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In the feature of 'name' the maximum count of Hillside Hotel is 18</a:t>
            </a:r>
          </a:p>
          <a:p>
            <a:pPr>
              <a:buFont typeface="Wingdings" pitchFamily="2" charset="2"/>
              <a:buChar char="Ø"/>
            </a:pPr>
            <a:r>
              <a:rPr lang="en-US" sz="15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We can observe the one thing that Mostly Guests prefer "Entire room/apt" Rooms not Much Expensive, nor Much Less.</a:t>
            </a:r>
          </a:p>
          <a:p>
            <a:pPr>
              <a:buFont typeface="Wingdings" pitchFamily="2" charset="2"/>
              <a:buChar char="Ø"/>
            </a:pPr>
            <a:r>
              <a:rPr lang="en-US" sz="15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We can say, "Entire home/apt" was the First Choice/Most Preferred Room Type by approx. '52%' Guests followed by "Private Room" and "Shared Room" which are about '45.7%' &amp; '2.37%' respectively.</a:t>
            </a:r>
          </a:p>
          <a:p>
            <a:pPr>
              <a:buFont typeface="Wingdings" pitchFamily="2" charset="2"/>
              <a:buChar char="Ø"/>
            </a:pPr>
            <a:r>
              <a:rPr lang="en-US" sz="15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We can say, "Shared Room" has much Less Preferred by the Guests. This might because of there is a likelihood/</a:t>
            </a:r>
            <a:r>
              <a:rPr lang="en-US" sz="1500" dirty="0" err="1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possiblity</a:t>
            </a:r>
            <a:r>
              <a:rPr lang="en-US" sz="15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like Most of the Guests Not prefer to Stay in Shared Room.</a:t>
            </a:r>
          </a:p>
          <a:p>
            <a:pPr>
              <a:buFont typeface="Wingdings" pitchFamily="2" charset="2"/>
              <a:buChar char="Ø"/>
            </a:pPr>
            <a:r>
              <a:rPr lang="en-US" sz="15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We have Total "110454" </a:t>
            </a:r>
            <a:r>
              <a:rPr lang="en-US" sz="1500" dirty="0" err="1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AirBnB's</a:t>
            </a:r>
            <a:r>
              <a:rPr lang="en-US" sz="15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which are the Affordable/Budgeted </a:t>
            </a:r>
            <a:r>
              <a:rPr lang="en-US" sz="1500" dirty="0" err="1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AirBnB's</a:t>
            </a:r>
            <a:r>
              <a:rPr lang="en-US" sz="15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that are below "500". It means, these are come under our "Budget Hotel" as well as they are "Affordable".</a:t>
            </a:r>
          </a:p>
          <a:p>
            <a:pPr>
              <a:buFont typeface="Wingdings" pitchFamily="2" charset="2"/>
              <a:buChar char="Ø"/>
            </a:pPr>
            <a:r>
              <a:rPr lang="en-US" sz="15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"Luxury 1 bedroom apt. -stunning Manhattan views", "Furnished room in Astoria apartment" &amp; "1-BR Lincoln Center" are the Most Expensive ones followed by "Rosecrans Beauty" and "180 View La Jolla Ocean Front".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Most of these/Almost All these Expensive ones has bookings for "Entire home/apt" as a Room Type. Hence, It seems to be like Most of the guests prefer to Stay in "Entire home/apt" and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AirBnB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has More Earners from these kind of Room Types.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>
              <a:solidFill>
                <a:schemeClr val="tx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41325" indent="-428625">
              <a:lnSpc>
                <a:spcPct val="100000"/>
              </a:lnSpc>
              <a:spcBef>
                <a:spcPts val="1060"/>
              </a:spcBef>
              <a:tabLst>
                <a:tab pos="440690" algn="l"/>
                <a:tab pos="441325" algn="l"/>
              </a:tabLst>
            </a:pP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3799" y="54736"/>
            <a:ext cx="3458401" cy="1107996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324" y="819150"/>
            <a:ext cx="8419351" cy="406413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In terms of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Neighbourhood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Locations, Most of the Bookings were takes place for "Williamsburg " of around "16.7%" followed by "Bedford-Stuyvesant", "Harlem " which has "15.8%" &amp; "11.3%" respectively...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In terms of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Neighbourhood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Locations, Most of the Bookings were takes place for "Williamsburg " of around "16.7%" followed by "Bedford-Stuyvesant", "Harlem " which has "15.8%" &amp; "11.3%" respectively...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Top 20s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AirBnB's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that are located at "Astoria" and "Green point", were Super Expensive and at the same time, there are less Number of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AirBnB's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available which are "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Bushwick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&amp; Flatiron District.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best Location 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Neighbourhood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with lower Priced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AirBnB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has Most of the Bookings / Most preferred by the Guests.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As "Green point" Location has Moderate Level Priced, Most of the guests preferred to Stay there. Next, If we see the "East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flatbush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" on, Prices are slightly high compared to "Green point". Hence, less number of guests prefer to stay here than "Green Point".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Most of the guest prefer to have bookings for "best Locations 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Neighbourhood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)" and at the same time, "Moderate level Priced"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AirBnB's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675" y="2158691"/>
            <a:ext cx="3867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0" dirty="0"/>
              <a:t>THANK</a:t>
            </a:r>
            <a:r>
              <a:rPr sz="4800" spc="-114" dirty="0"/>
              <a:t> </a:t>
            </a:r>
            <a:r>
              <a:rPr sz="4800" spc="155" dirty="0"/>
              <a:t>YOU</a:t>
            </a: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1775" y="215811"/>
            <a:ext cx="2350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C</a:t>
            </a:r>
            <a:r>
              <a:rPr spc="125" dirty="0"/>
              <a:t>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624" y="1062532"/>
            <a:ext cx="5568950" cy="267509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ü"/>
              <a:tabLst>
                <a:tab pos="545465" algn="l"/>
              </a:tabLst>
            </a:pPr>
            <a:r>
              <a:rPr lang="en-US" sz="2400" b="1" spc="20" dirty="0">
                <a:solidFill>
                  <a:srgbClr val="0B044F"/>
                </a:solidFill>
                <a:latin typeface="MS PGothic"/>
                <a:cs typeface="Tahoma"/>
              </a:rPr>
              <a:t> </a:t>
            </a:r>
            <a:r>
              <a:rPr sz="2400" b="1" spc="20" smtClean="0">
                <a:solidFill>
                  <a:srgbClr val="0B044F"/>
                </a:solidFill>
                <a:latin typeface="Tahoma"/>
                <a:cs typeface="Tahoma"/>
              </a:rPr>
              <a:t>BUSINESS</a:t>
            </a:r>
            <a:r>
              <a:rPr sz="2400" b="1" spc="-5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400" b="1" spc="50" smtClean="0">
                <a:solidFill>
                  <a:srgbClr val="0B044F"/>
                </a:solidFill>
                <a:latin typeface="Tahoma"/>
                <a:cs typeface="Tahoma"/>
              </a:rPr>
              <a:t>UNDERSTANDING</a:t>
            </a:r>
            <a:endParaRPr lang="en-US" sz="2400" b="1" spc="50" dirty="0">
              <a:solidFill>
                <a:srgbClr val="0B044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ü"/>
              <a:tabLst>
                <a:tab pos="545465" algn="l"/>
              </a:tabLst>
            </a:pPr>
            <a:r>
              <a:rPr lang="en-US" sz="2400" b="1" spc="90" dirty="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400" b="1" spc="90" smtClean="0">
                <a:solidFill>
                  <a:srgbClr val="0B044F"/>
                </a:solidFill>
                <a:latin typeface="Tahoma"/>
                <a:cs typeface="Tahoma"/>
              </a:rPr>
              <a:t>DATA</a:t>
            </a:r>
            <a:r>
              <a:rPr sz="2400" b="1" spc="-65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400" b="1" spc="90" smtClean="0">
                <a:solidFill>
                  <a:srgbClr val="0B044F"/>
                </a:solidFill>
                <a:latin typeface="Tahoma"/>
                <a:cs typeface="Tahoma"/>
              </a:rPr>
              <a:t>SUMMARY</a:t>
            </a:r>
            <a:endParaRPr lang="en-US" sz="2400" b="1" spc="90" dirty="0">
              <a:solidFill>
                <a:srgbClr val="0B044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ü"/>
              <a:tabLst>
                <a:tab pos="545465" algn="l"/>
              </a:tabLst>
            </a:pPr>
            <a:r>
              <a:rPr lang="en-US" sz="2400" b="1" spc="90" dirty="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400" b="1" spc="90" smtClean="0">
                <a:solidFill>
                  <a:srgbClr val="0B044F"/>
                </a:solidFill>
                <a:latin typeface="Tahoma"/>
                <a:cs typeface="Tahoma"/>
              </a:rPr>
              <a:t>FEATURE</a:t>
            </a:r>
            <a:r>
              <a:rPr sz="2400" b="1" spc="-65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400" b="1" smtClean="0">
                <a:solidFill>
                  <a:srgbClr val="0B044F"/>
                </a:solidFill>
                <a:latin typeface="Tahoma"/>
                <a:cs typeface="Tahoma"/>
              </a:rPr>
              <a:t>ANALYSIS</a:t>
            </a:r>
            <a:endParaRPr lang="en-US" sz="2400" b="1" dirty="0">
              <a:solidFill>
                <a:srgbClr val="0B044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ü"/>
              <a:tabLst>
                <a:tab pos="545465" algn="l"/>
              </a:tabLst>
            </a:pPr>
            <a:r>
              <a:rPr lang="en-US" sz="2400" b="1" spc="70" dirty="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400" b="1" spc="70" smtClean="0">
                <a:solidFill>
                  <a:srgbClr val="0B044F"/>
                </a:solidFill>
                <a:latin typeface="Tahoma"/>
                <a:cs typeface="Tahoma"/>
              </a:rPr>
              <a:t>EXPLORATORY</a:t>
            </a:r>
            <a:r>
              <a:rPr sz="2400" b="1" spc="-4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400" b="1" spc="90">
                <a:solidFill>
                  <a:srgbClr val="0B044F"/>
                </a:solidFill>
                <a:latin typeface="Tahoma"/>
                <a:cs typeface="Tahoma"/>
              </a:rPr>
              <a:t>DATA</a:t>
            </a:r>
            <a:r>
              <a:rPr sz="2400" b="1" spc="-4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400" b="1" smtClean="0">
                <a:solidFill>
                  <a:srgbClr val="0B044F"/>
                </a:solidFill>
                <a:latin typeface="Tahoma"/>
                <a:cs typeface="Tahoma"/>
              </a:rPr>
              <a:t>ANALYSIS</a:t>
            </a:r>
            <a:endParaRPr lang="en-US" sz="2400" b="1" dirty="0">
              <a:solidFill>
                <a:srgbClr val="0B044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ü"/>
              <a:tabLst>
                <a:tab pos="545465" algn="l"/>
              </a:tabLst>
            </a:pPr>
            <a:r>
              <a:rPr lang="en-US" sz="2400" b="1" spc="90" dirty="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400" b="1" spc="90" smtClean="0">
                <a:solidFill>
                  <a:srgbClr val="0B044F"/>
                </a:solidFill>
                <a:latin typeface="Tahoma"/>
                <a:cs typeface="Tahoma"/>
              </a:rPr>
              <a:t>DATA</a:t>
            </a:r>
            <a:r>
              <a:rPr sz="2400" b="1" spc="-5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400" b="1" spc="55" smtClean="0">
                <a:solidFill>
                  <a:srgbClr val="0B044F"/>
                </a:solidFill>
                <a:latin typeface="Tahoma"/>
                <a:cs typeface="Tahoma"/>
              </a:rPr>
              <a:t>PREPROCESSING</a:t>
            </a:r>
            <a:endParaRPr lang="en-US" sz="2400" b="1" spc="40" dirty="0">
              <a:solidFill>
                <a:srgbClr val="0B044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ü"/>
              <a:tabLst>
                <a:tab pos="545465" algn="l"/>
              </a:tabLst>
            </a:pPr>
            <a:r>
              <a:rPr lang="en-US" sz="2400" b="1" spc="100" dirty="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400" b="1" spc="100" smtClean="0">
                <a:solidFill>
                  <a:srgbClr val="0B044F"/>
                </a:solidFill>
                <a:latin typeface="Tahoma"/>
                <a:cs typeface="Tahoma"/>
              </a:rPr>
              <a:t>CHALLENGES</a:t>
            </a:r>
            <a:endParaRPr lang="en-US" sz="2400" b="1" spc="100" dirty="0">
              <a:solidFill>
                <a:srgbClr val="0B044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ü"/>
              <a:tabLst>
                <a:tab pos="545465" algn="l"/>
              </a:tabLst>
            </a:pPr>
            <a:r>
              <a:rPr lang="en-US" sz="2400" b="1" spc="55" dirty="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400" b="1" spc="55" smtClean="0">
                <a:solidFill>
                  <a:srgbClr val="0B044F"/>
                </a:solidFill>
                <a:latin typeface="Tahoma"/>
                <a:cs typeface="Tahoma"/>
              </a:rPr>
              <a:t>CONCLUSIONS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475" y="175862"/>
            <a:ext cx="6839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BUSINESS</a:t>
            </a:r>
            <a:r>
              <a:rPr spc="-95" dirty="0"/>
              <a:t> </a:t>
            </a:r>
            <a:r>
              <a:rPr spc="75" dirty="0"/>
              <a:t>UNDERSTANDING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047750"/>
            <a:ext cx="7848600" cy="299825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wrap="square" lIns="0" tIns="12700" rIns="0" bIns="0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 this project we are analyzing on </a:t>
            </a:r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airbnb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data of 2008</a:t>
            </a: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This dataset has around 49,000 observations in it with 16</a:t>
            </a:r>
          </a:p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columns and it is a mix between categorical and numeric values</a:t>
            </a: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which describes information regarding the </a:t>
            </a:r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Airbnb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property</a:t>
            </a:r>
          </a:p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listings, host, location, property type, price, minimum nights,</a:t>
            </a:r>
          </a:p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number of reviews, and availability.</a:t>
            </a: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Our goal here is to perform an exploratory data analysis on the</a:t>
            </a:r>
          </a:p>
          <a:p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Airbnb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NYC dataset, which could help in understanding the</a:t>
            </a:r>
          </a:p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story the dataset entails.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325" y="144486"/>
            <a:ext cx="3996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DATA</a:t>
            </a:r>
            <a:r>
              <a:rPr spc="-125" dirty="0"/>
              <a:t> </a:t>
            </a:r>
            <a:r>
              <a:rPr spc="135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600" y="3409950"/>
            <a:ext cx="8724900" cy="1680588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41325" indent="-428625">
              <a:lnSpc>
                <a:spcPct val="100000"/>
              </a:lnSpc>
              <a:spcBef>
                <a:spcPts val="385"/>
              </a:spcBef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b="1" spc="25" dirty="0">
                <a:solidFill>
                  <a:srgbClr val="0B044F"/>
                </a:solidFill>
                <a:latin typeface="Tahoma"/>
                <a:cs typeface="Tahoma"/>
              </a:rPr>
              <a:t>This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0B044F"/>
                </a:solidFill>
                <a:latin typeface="Tahoma"/>
                <a:cs typeface="Tahoma"/>
              </a:rPr>
              <a:t>Dataset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85">
                <a:solidFill>
                  <a:srgbClr val="0B044F"/>
                </a:solidFill>
                <a:latin typeface="Tahoma"/>
                <a:cs typeface="Tahoma"/>
              </a:rPr>
              <a:t>c</a:t>
            </a:r>
            <a:r>
              <a:rPr sz="1600" b="1" spc="40">
                <a:solidFill>
                  <a:srgbClr val="0B044F"/>
                </a:solidFill>
                <a:latin typeface="Tahoma"/>
                <a:cs typeface="Tahoma"/>
              </a:rPr>
              <a:t>ontains</a:t>
            </a:r>
            <a:r>
              <a:rPr sz="1600" b="1" spc="-2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lang="en-US" sz="1600" b="1" spc="5" dirty="0" smtClean="0">
                <a:solidFill>
                  <a:srgbClr val="0B044F"/>
                </a:solidFill>
                <a:latin typeface="Tahoma"/>
                <a:cs typeface="Tahoma"/>
              </a:rPr>
              <a:t>48895</a:t>
            </a:r>
            <a:r>
              <a:rPr sz="1600" b="1" spc="-2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15" dirty="0">
                <a:solidFill>
                  <a:srgbClr val="0B044F"/>
                </a:solidFill>
                <a:latin typeface="Tahoma"/>
                <a:cs typeface="Tahoma"/>
              </a:rPr>
              <a:t>li</a:t>
            </a:r>
            <a:r>
              <a:rPr sz="1600" b="1" spc="45" dirty="0">
                <a:solidFill>
                  <a:srgbClr val="0B044F"/>
                </a:solidFill>
                <a:latin typeface="Tahoma"/>
                <a:cs typeface="Tahoma"/>
              </a:rPr>
              <a:t>n</a:t>
            </a:r>
            <a:r>
              <a:rPr sz="1600" b="1" spc="40" dirty="0">
                <a:solidFill>
                  <a:srgbClr val="0B044F"/>
                </a:solidFill>
                <a:latin typeface="Tahoma"/>
                <a:cs typeface="Tahoma"/>
              </a:rPr>
              <a:t>es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0">
                <a:solidFill>
                  <a:srgbClr val="0B044F"/>
                </a:solidFill>
                <a:latin typeface="Tahoma"/>
                <a:cs typeface="Tahoma"/>
              </a:rPr>
              <a:t>a</a:t>
            </a:r>
            <a:r>
              <a:rPr sz="1600" b="1" spc="60">
                <a:solidFill>
                  <a:srgbClr val="0B044F"/>
                </a:solidFill>
                <a:latin typeface="Tahoma"/>
                <a:cs typeface="Tahoma"/>
              </a:rPr>
              <a:t>n</a:t>
            </a:r>
            <a:r>
              <a:rPr sz="1600" b="1" spc="100">
                <a:solidFill>
                  <a:srgbClr val="0B044F"/>
                </a:solidFill>
                <a:latin typeface="Tahoma"/>
                <a:cs typeface="Tahoma"/>
              </a:rPr>
              <a:t>d</a:t>
            </a:r>
            <a:r>
              <a:rPr sz="1600" b="1" spc="-2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-155" smtClean="0">
                <a:solidFill>
                  <a:srgbClr val="0B044F"/>
                </a:solidFill>
                <a:latin typeface="Tahoma"/>
                <a:cs typeface="Tahoma"/>
              </a:rPr>
              <a:t>1</a:t>
            </a:r>
            <a:r>
              <a:rPr lang="en-US" sz="1600" b="1" spc="-155" dirty="0" smtClean="0">
                <a:solidFill>
                  <a:srgbClr val="0B044F"/>
                </a:solidFill>
                <a:latin typeface="Tahoma"/>
                <a:cs typeface="Tahoma"/>
              </a:rPr>
              <a:t>6</a:t>
            </a:r>
            <a:r>
              <a:rPr sz="1600" b="1" spc="-2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85">
                <a:solidFill>
                  <a:srgbClr val="0B044F"/>
                </a:solidFill>
                <a:latin typeface="Tahoma"/>
                <a:cs typeface="Tahoma"/>
              </a:rPr>
              <a:t>c</a:t>
            </a:r>
            <a:r>
              <a:rPr sz="1600" b="1" spc="40">
                <a:solidFill>
                  <a:srgbClr val="0B044F"/>
                </a:solidFill>
                <a:latin typeface="Tahoma"/>
                <a:cs typeface="Tahoma"/>
              </a:rPr>
              <a:t>olumns</a:t>
            </a:r>
            <a:r>
              <a:rPr sz="1600" b="1" spc="40" smtClean="0">
                <a:solidFill>
                  <a:srgbClr val="0B044F"/>
                </a:solidFill>
                <a:latin typeface="Tahoma"/>
                <a:cs typeface="Tahoma"/>
              </a:rPr>
              <a:t>.</a:t>
            </a:r>
            <a:endParaRPr lang="en-US" sz="1600" b="1" spc="40" dirty="0" smtClean="0">
              <a:solidFill>
                <a:srgbClr val="0B044F"/>
              </a:solidFill>
              <a:latin typeface="Tahoma"/>
              <a:cs typeface="Tahoma"/>
            </a:endParaRPr>
          </a:p>
          <a:p>
            <a:pPr marL="441325" indent="-428625">
              <a:lnSpc>
                <a:spcPct val="100000"/>
              </a:lnSpc>
              <a:spcBef>
                <a:spcPts val="385"/>
              </a:spcBef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lang="en-US" sz="1600" b="1" spc="40" dirty="0" smtClean="0">
                <a:solidFill>
                  <a:srgbClr val="0B044F"/>
                </a:solidFill>
                <a:latin typeface="Tahoma"/>
                <a:cs typeface="Tahoma"/>
              </a:rPr>
              <a:t>Some of the ‘Categorical’ type features like name, </a:t>
            </a:r>
            <a:r>
              <a:rPr lang="en-US" sz="1600" b="1" spc="40" dirty="0" err="1" smtClean="0">
                <a:solidFill>
                  <a:srgbClr val="0B044F"/>
                </a:solidFill>
                <a:latin typeface="Tahoma"/>
                <a:cs typeface="Tahoma"/>
              </a:rPr>
              <a:t>host_name</a:t>
            </a:r>
            <a:r>
              <a:rPr lang="en-US" sz="1600" b="1" spc="40" dirty="0" smtClean="0">
                <a:solidFill>
                  <a:srgbClr val="0B044F"/>
                </a:solidFill>
                <a:latin typeface="Tahoma"/>
                <a:cs typeface="Tahoma"/>
              </a:rPr>
              <a:t>,  </a:t>
            </a:r>
            <a:r>
              <a:rPr lang="en-US" sz="1600" b="1" spc="40" dirty="0" err="1" smtClean="0">
                <a:solidFill>
                  <a:srgbClr val="0B044F"/>
                </a:solidFill>
                <a:latin typeface="Tahoma"/>
                <a:cs typeface="Tahoma"/>
              </a:rPr>
              <a:t>neighborhood_group</a:t>
            </a:r>
            <a:r>
              <a:rPr lang="en-US" sz="1600" b="1" spc="40" dirty="0" smtClean="0">
                <a:solidFill>
                  <a:srgbClr val="0B044F"/>
                </a:solidFill>
                <a:latin typeface="Tahoma"/>
                <a:cs typeface="Tahoma"/>
              </a:rPr>
              <a:t>, neighborhood, </a:t>
            </a:r>
            <a:r>
              <a:rPr lang="en-US" sz="1600" b="1" spc="40" dirty="0" err="1" smtClean="0">
                <a:solidFill>
                  <a:srgbClr val="0B044F"/>
                </a:solidFill>
                <a:latin typeface="Tahoma"/>
                <a:cs typeface="Tahoma"/>
              </a:rPr>
              <a:t>room_type</a:t>
            </a:r>
            <a:r>
              <a:rPr lang="en-US" sz="1600" b="1" spc="40" dirty="0" smtClean="0">
                <a:solidFill>
                  <a:srgbClr val="0B044F"/>
                </a:solidFill>
                <a:latin typeface="Tahoma"/>
                <a:cs typeface="Tahoma"/>
              </a:rPr>
              <a:t>, </a:t>
            </a:r>
            <a:r>
              <a:rPr lang="en-US" sz="1600" b="1" spc="40" dirty="0" err="1" smtClean="0">
                <a:solidFill>
                  <a:srgbClr val="0B044F"/>
                </a:solidFill>
                <a:latin typeface="Tahoma"/>
                <a:cs typeface="Tahoma"/>
              </a:rPr>
              <a:t>last_review</a:t>
            </a:r>
            <a:r>
              <a:rPr lang="en-US" sz="1600" b="1" spc="40" dirty="0" smtClean="0">
                <a:solidFill>
                  <a:srgbClr val="0B044F"/>
                </a:solidFill>
                <a:latin typeface="Tahoma"/>
                <a:cs typeface="Tahoma"/>
              </a:rPr>
              <a:t>.</a:t>
            </a:r>
            <a:endParaRPr lang="en-US" sz="1600" b="1" spc="40" dirty="0">
              <a:solidFill>
                <a:srgbClr val="0B044F"/>
              </a:solidFill>
              <a:latin typeface="Tahoma"/>
              <a:cs typeface="Tahoma"/>
            </a:endParaRPr>
          </a:p>
          <a:p>
            <a:pPr marL="441325" indent="-428625">
              <a:lnSpc>
                <a:spcPct val="100000"/>
              </a:lnSpc>
              <a:spcBef>
                <a:spcPts val="385"/>
              </a:spcBef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lang="en-US" sz="1600" b="1" spc="40" dirty="0" smtClean="0">
                <a:solidFill>
                  <a:srgbClr val="0B044F"/>
                </a:solidFill>
                <a:latin typeface="Tahoma"/>
                <a:cs typeface="Tahoma"/>
              </a:rPr>
              <a:t>Some of the ‘Integer’ type feature like id, </a:t>
            </a:r>
            <a:r>
              <a:rPr lang="en-US" sz="1600" b="1" spc="40" dirty="0" err="1" smtClean="0">
                <a:solidFill>
                  <a:srgbClr val="0B044F"/>
                </a:solidFill>
                <a:latin typeface="Tahoma"/>
                <a:cs typeface="Tahoma"/>
              </a:rPr>
              <a:t>host_id</a:t>
            </a:r>
            <a:r>
              <a:rPr lang="en-US" sz="1600" b="1" spc="40" dirty="0" smtClean="0">
                <a:solidFill>
                  <a:srgbClr val="0B044F"/>
                </a:solidFill>
                <a:latin typeface="Tahoma"/>
                <a:cs typeface="Tahoma"/>
              </a:rPr>
              <a:t>, latitude, longitude, price, </a:t>
            </a:r>
            <a:r>
              <a:rPr lang="en-US" sz="1600" b="1" spc="40" dirty="0" err="1" smtClean="0">
                <a:solidFill>
                  <a:srgbClr val="0B044F"/>
                </a:solidFill>
                <a:latin typeface="Tahoma"/>
                <a:cs typeface="Tahoma"/>
              </a:rPr>
              <a:t>minimum_nights</a:t>
            </a:r>
            <a:r>
              <a:rPr lang="en-US" sz="1600" b="1" spc="40" dirty="0" smtClean="0">
                <a:solidFill>
                  <a:srgbClr val="0B044F"/>
                </a:solidFill>
                <a:latin typeface="Tahoma"/>
                <a:cs typeface="Tahoma"/>
              </a:rPr>
              <a:t> and more.</a:t>
            </a:r>
          </a:p>
          <a:p>
            <a:pPr marL="441325" indent="-428625">
              <a:lnSpc>
                <a:spcPct val="100000"/>
              </a:lnSpc>
              <a:spcBef>
                <a:spcPts val="385"/>
              </a:spcBef>
              <a:buFont typeface="MS PGothic"/>
              <a:buChar char="➢"/>
              <a:tabLst>
                <a:tab pos="440690" algn="l"/>
                <a:tab pos="441325" algn="l"/>
              </a:tabLst>
            </a:pPr>
            <a:endParaRPr lang="en-US" sz="1600" b="1" spc="40" dirty="0" smtClean="0">
              <a:solidFill>
                <a:srgbClr val="0B044F"/>
              </a:solidFill>
              <a:latin typeface="Tahoma"/>
              <a:cs typeface="Tahoma"/>
            </a:endParaRPr>
          </a:p>
        </p:txBody>
      </p:sp>
      <p:pic>
        <p:nvPicPr>
          <p:cNvPr id="5" name="Picture 4" descr="Screenshot (12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66751"/>
            <a:ext cx="86868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6175" y="170700"/>
            <a:ext cx="61518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/>
              <a:t>ANALYSIS</a:t>
            </a:r>
            <a:r>
              <a:rPr sz="2500" spc="-35" dirty="0"/>
              <a:t> </a:t>
            </a:r>
            <a:r>
              <a:rPr sz="2500" spc="160"/>
              <a:t>OF</a:t>
            </a:r>
            <a:r>
              <a:rPr sz="2500" spc="-35"/>
              <a:t> </a:t>
            </a:r>
            <a:r>
              <a:rPr lang="en-US" sz="2500" spc="95" dirty="0" smtClean="0"/>
              <a:t>HOTEL NAME </a:t>
            </a:r>
            <a:r>
              <a:rPr sz="2500" spc="120" smtClean="0"/>
              <a:t>COLUMN</a:t>
            </a:r>
            <a:endParaRPr sz="2500"/>
          </a:p>
        </p:txBody>
      </p:sp>
      <p:sp>
        <p:nvSpPr>
          <p:cNvPr id="5" name="object 5"/>
          <p:cNvSpPr txBox="1"/>
          <p:nvPr/>
        </p:nvSpPr>
        <p:spPr>
          <a:xfrm>
            <a:off x="5638800" y="1504950"/>
            <a:ext cx="3225165" cy="18851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431165" algn="l"/>
                <a:tab pos="431800" algn="l"/>
              </a:tabLst>
            </a:pPr>
            <a:r>
              <a:rPr sz="1500" b="1" spc="45" smtClean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lang="en-US" sz="1500" b="1" spc="-15" dirty="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lang="en-US" sz="1500" b="1" spc="-15" dirty="0" err="1" smtClean="0">
                <a:solidFill>
                  <a:srgbClr val="0B044F"/>
                </a:solidFill>
                <a:latin typeface="Tahoma"/>
                <a:cs typeface="Tahoma"/>
              </a:rPr>
              <a:t>countplot</a:t>
            </a:r>
            <a:r>
              <a:rPr lang="en-US" sz="1500" b="1" spc="-15" dirty="0" smtClean="0">
                <a:solidFill>
                  <a:srgbClr val="0B044F"/>
                </a:solidFill>
                <a:latin typeface="Tahoma"/>
                <a:cs typeface="Tahoma"/>
              </a:rPr>
              <a:t> shows that maximum number of </a:t>
            </a:r>
            <a:r>
              <a:rPr lang="en-US" sz="1500" b="1" spc="-15" dirty="0" err="1" smtClean="0">
                <a:solidFill>
                  <a:srgbClr val="0B044F"/>
                </a:solidFill>
                <a:latin typeface="Tahoma"/>
                <a:cs typeface="Tahoma"/>
              </a:rPr>
              <a:t>Airbnb</a:t>
            </a:r>
            <a:r>
              <a:rPr lang="en-US" sz="1500" b="1" spc="-15" dirty="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lang="en-US" sz="1500" b="1" spc="-15" dirty="0" err="1" smtClean="0">
                <a:solidFill>
                  <a:srgbClr val="0B044F"/>
                </a:solidFill>
                <a:latin typeface="Tahoma"/>
                <a:cs typeface="Tahoma"/>
              </a:rPr>
              <a:t>hotal</a:t>
            </a:r>
            <a:r>
              <a:rPr lang="en-US" sz="1500" b="1" spc="-15" dirty="0" smtClean="0">
                <a:solidFill>
                  <a:srgbClr val="0B044F"/>
                </a:solidFill>
                <a:latin typeface="Tahoma"/>
                <a:cs typeface="Tahoma"/>
              </a:rPr>
              <a:t> ‘name’ that is Hillside Hotel </a:t>
            </a:r>
          </a:p>
          <a:p>
            <a:pPr marL="431800" indent="-419100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431165" algn="l"/>
                <a:tab pos="431800" algn="l"/>
              </a:tabLst>
            </a:pPr>
            <a:endParaRPr lang="en-US" sz="1500" b="1" spc="-15" dirty="0" smtClean="0">
              <a:solidFill>
                <a:srgbClr val="0B044F"/>
              </a:solidFill>
              <a:latin typeface="Tahoma"/>
              <a:cs typeface="Tahoma"/>
            </a:endParaRPr>
          </a:p>
          <a:p>
            <a:pPr marL="431800" indent="-419100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431165" algn="l"/>
                <a:tab pos="431800" algn="l"/>
              </a:tabLst>
            </a:pPr>
            <a:r>
              <a:rPr lang="en-US" sz="1500" b="1" spc="-15" dirty="0" smtClean="0">
                <a:solidFill>
                  <a:srgbClr val="0B044F"/>
                </a:solidFill>
                <a:latin typeface="Tahoma"/>
                <a:cs typeface="Tahoma"/>
              </a:rPr>
              <a:t>The second highest </a:t>
            </a:r>
            <a:r>
              <a:rPr lang="en-US" sz="1500" b="1" spc="-15" dirty="0" err="1" smtClean="0">
                <a:solidFill>
                  <a:srgbClr val="0B044F"/>
                </a:solidFill>
                <a:latin typeface="Tahoma"/>
                <a:cs typeface="Tahoma"/>
              </a:rPr>
              <a:t>Airbnb</a:t>
            </a:r>
            <a:r>
              <a:rPr lang="en-US" sz="1500" b="1" spc="-15" dirty="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lang="en-US" sz="1500" b="1" spc="-15" dirty="0" err="1" smtClean="0">
                <a:solidFill>
                  <a:srgbClr val="0B044F"/>
                </a:solidFill>
                <a:latin typeface="Tahoma"/>
                <a:cs typeface="Tahoma"/>
              </a:rPr>
              <a:t>hotal</a:t>
            </a:r>
            <a:r>
              <a:rPr lang="en-US" sz="1500" b="1" spc="-15" dirty="0" smtClean="0">
                <a:solidFill>
                  <a:srgbClr val="0B044F"/>
                </a:solidFill>
                <a:latin typeface="Tahoma"/>
                <a:cs typeface="Tahoma"/>
              </a:rPr>
              <a:t> ‘name’ is </a:t>
            </a:r>
            <a:r>
              <a:rPr lang="en-US" sz="1500" b="1" spc="-15" dirty="0" err="1" smtClean="0">
                <a:solidFill>
                  <a:srgbClr val="0B044F"/>
                </a:solidFill>
                <a:latin typeface="Tahoma"/>
                <a:cs typeface="Tahoma"/>
              </a:rPr>
              <a:t>Homeaway</a:t>
            </a:r>
            <a:r>
              <a:rPr lang="en-US" sz="1500" b="1" spc="-15" dirty="0" smtClean="0">
                <a:solidFill>
                  <a:srgbClr val="0B044F"/>
                </a:solidFill>
                <a:latin typeface="Tahoma"/>
                <a:cs typeface="Tahoma"/>
              </a:rPr>
              <a:t> from home</a:t>
            </a:r>
          </a:p>
        </p:txBody>
      </p:sp>
      <p:pic>
        <p:nvPicPr>
          <p:cNvPr id="6" name="Picture 5" descr="Screenshot (11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90550"/>
            <a:ext cx="5410199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6175" y="170700"/>
            <a:ext cx="57666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500"/>
              <a:t>ANALYSIS</a:t>
            </a:r>
            <a:r>
              <a:rPr sz="2500" spc="-35"/>
              <a:t> </a:t>
            </a:r>
            <a:r>
              <a:rPr sz="2500" spc="160" smtClean="0"/>
              <a:t>OF</a:t>
            </a:r>
            <a:r>
              <a:rPr lang="en-US" sz="2500" spc="-35" dirty="0" smtClean="0"/>
              <a:t> HOST NAME</a:t>
            </a:r>
            <a:r>
              <a:rPr sz="2500" spc="-35" smtClean="0"/>
              <a:t> </a:t>
            </a:r>
            <a:r>
              <a:rPr sz="2500" spc="120" smtClean="0"/>
              <a:t>COLUMN</a:t>
            </a:r>
            <a:endParaRPr sz="2500"/>
          </a:p>
        </p:txBody>
      </p:sp>
      <p:sp>
        <p:nvSpPr>
          <p:cNvPr id="5" name="object 5"/>
          <p:cNvSpPr txBox="1"/>
          <p:nvPr/>
        </p:nvSpPr>
        <p:spPr>
          <a:xfrm>
            <a:off x="228600" y="3867150"/>
            <a:ext cx="8601710" cy="1016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5080" indent="-409575">
              <a:lnSpc>
                <a:spcPct val="114999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lang="en-US" sz="1400" b="1" spc="30" dirty="0" smtClean="0">
                <a:solidFill>
                  <a:srgbClr val="0B044F"/>
                </a:solidFill>
                <a:latin typeface="Tahoma"/>
                <a:cs typeface="Tahoma"/>
              </a:rPr>
              <a:t>In the Top 20 Earners in terms of Host Names, top most earners is ‘Olson’ and second highest is ‘Rum’</a:t>
            </a:r>
          </a:p>
          <a:p>
            <a:pPr marL="422275" marR="5080" indent="-409575">
              <a:lnSpc>
                <a:spcPct val="114999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lang="en-US" sz="1400" b="1" spc="30" dirty="0" smtClean="0">
                <a:solidFill>
                  <a:srgbClr val="0B044F"/>
                </a:solidFill>
                <a:latin typeface="Tahoma"/>
                <a:cs typeface="Tahoma"/>
              </a:rPr>
              <a:t>And the bottom most earners in the list are ‘</a:t>
            </a:r>
            <a:r>
              <a:rPr lang="en-US" sz="1400" b="1" spc="30" dirty="0" err="1" smtClean="0">
                <a:solidFill>
                  <a:srgbClr val="0B044F"/>
                </a:solidFill>
                <a:latin typeface="Tahoma"/>
                <a:cs typeface="Tahoma"/>
              </a:rPr>
              <a:t>Algerchaabi</a:t>
            </a:r>
            <a:r>
              <a:rPr lang="en-US" sz="1400" b="1" spc="30" dirty="0" smtClean="0">
                <a:solidFill>
                  <a:srgbClr val="0B044F"/>
                </a:solidFill>
                <a:latin typeface="Tahoma"/>
                <a:cs typeface="Tahoma"/>
              </a:rPr>
              <a:t>’ and the second below name is  ‘Ben And Jess’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Picture 5" descr="Screenshot (11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26337"/>
            <a:ext cx="8534400" cy="2988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4825" y="147159"/>
            <a:ext cx="64433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ANALYSIS</a:t>
            </a:r>
            <a:r>
              <a:rPr sz="3000" spc="-50" dirty="0"/>
              <a:t> </a:t>
            </a:r>
            <a:r>
              <a:rPr sz="3000" spc="195"/>
              <a:t>OF</a:t>
            </a:r>
            <a:r>
              <a:rPr sz="3000" spc="-50"/>
              <a:t> </a:t>
            </a:r>
            <a:r>
              <a:rPr lang="en-US" sz="3000" spc="130" dirty="0" smtClean="0"/>
              <a:t>ROOM TYPE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101600" y="4019550"/>
            <a:ext cx="8693150" cy="5791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325" marR="5080" indent="-428625">
              <a:lnSpc>
                <a:spcPct val="114999"/>
              </a:lnSpc>
              <a:spcBef>
                <a:spcPts val="100"/>
              </a:spcBef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b="1" spc="65" dirty="0">
                <a:solidFill>
                  <a:srgbClr val="0B044F"/>
                </a:solidFill>
                <a:latin typeface="Tahoma"/>
                <a:cs typeface="Tahoma"/>
              </a:rPr>
              <a:t>From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the </a:t>
            </a:r>
            <a:r>
              <a:rPr sz="1600" b="1" spc="40">
                <a:solidFill>
                  <a:srgbClr val="0B044F"/>
                </a:solidFill>
                <a:latin typeface="Tahoma"/>
                <a:cs typeface="Tahoma"/>
              </a:rPr>
              <a:t>above </a:t>
            </a:r>
            <a:r>
              <a:rPr lang="en-US" sz="1600" b="1" spc="30" dirty="0" smtClean="0">
                <a:solidFill>
                  <a:srgbClr val="0B044F"/>
                </a:solidFill>
                <a:latin typeface="Tahoma"/>
                <a:cs typeface="Tahoma"/>
              </a:rPr>
              <a:t>plot we see that the Entire home/apt has the more price and the shared room has the lowest price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5" name="Picture 4" descr="Screenshot (11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66750"/>
            <a:ext cx="4724400" cy="3124200"/>
          </a:xfrm>
          <a:prstGeom prst="rect">
            <a:avLst/>
          </a:prstGeom>
        </p:spPr>
      </p:pic>
      <p:pic>
        <p:nvPicPr>
          <p:cNvPr id="6" name="Picture 5" descr="Screenshot (12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666750"/>
            <a:ext cx="3352800" cy="29718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224" y="150207"/>
            <a:ext cx="7610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ANALYSIS</a:t>
            </a:r>
            <a:r>
              <a:rPr sz="2400" spc="-40" dirty="0"/>
              <a:t> </a:t>
            </a:r>
            <a:r>
              <a:rPr sz="2400" spc="155"/>
              <a:t>OF</a:t>
            </a:r>
            <a:r>
              <a:rPr sz="2400" spc="-40"/>
              <a:t> </a:t>
            </a:r>
            <a:r>
              <a:rPr lang="en-US" sz="2400" spc="95" dirty="0" smtClean="0"/>
              <a:t>PRICE_NAME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94193" y="4095750"/>
            <a:ext cx="8856345" cy="12900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55" smtClean="0">
                <a:solidFill>
                  <a:srgbClr val="0B044F"/>
                </a:solidFill>
                <a:latin typeface="Tahoma"/>
                <a:cs typeface="Tahoma"/>
              </a:rPr>
              <a:t>Fro</a:t>
            </a:r>
            <a:r>
              <a:rPr lang="en-US" sz="1400" b="1" spc="55" dirty="0" smtClean="0">
                <a:solidFill>
                  <a:srgbClr val="0B044F"/>
                </a:solidFill>
                <a:latin typeface="Tahoma"/>
                <a:cs typeface="Tahoma"/>
              </a:rPr>
              <a:t>m the above plot we seen that in the top 20 Affordable </a:t>
            </a:r>
            <a:r>
              <a:rPr lang="en-US" sz="1400" b="1" spc="55" dirty="0" err="1" smtClean="0">
                <a:solidFill>
                  <a:srgbClr val="0B044F"/>
                </a:solidFill>
                <a:latin typeface="Tahoma"/>
                <a:cs typeface="Tahoma"/>
              </a:rPr>
              <a:t>Airbnbs</a:t>
            </a:r>
            <a:r>
              <a:rPr lang="en-US" sz="1400" b="1" spc="55" dirty="0" smtClean="0">
                <a:solidFill>
                  <a:srgbClr val="0B044F"/>
                </a:solidFill>
                <a:latin typeface="Tahoma"/>
                <a:cs typeface="Tahoma"/>
              </a:rPr>
              <a:t> the </a:t>
            </a:r>
            <a:r>
              <a:rPr lang="en-US" sz="1400" b="1" spc="55" dirty="0" err="1" smtClean="0">
                <a:solidFill>
                  <a:srgbClr val="0B044F"/>
                </a:solidFill>
                <a:latin typeface="Tahoma"/>
                <a:cs typeface="Tahoma"/>
              </a:rPr>
              <a:t>skylit</a:t>
            </a:r>
            <a:r>
              <a:rPr lang="en-US" sz="1400" b="1" spc="55" dirty="0" smtClean="0">
                <a:solidFill>
                  <a:srgbClr val="0B044F"/>
                </a:solidFill>
                <a:latin typeface="Tahoma"/>
                <a:cs typeface="Tahoma"/>
              </a:rPr>
              <a:t> Midtown Castle is the most Affordable </a:t>
            </a:r>
            <a:r>
              <a:rPr lang="en-US" sz="1400" b="1" spc="55" dirty="0" err="1" smtClean="0">
                <a:solidFill>
                  <a:srgbClr val="0B044F"/>
                </a:solidFill>
                <a:latin typeface="Tahoma"/>
                <a:cs typeface="Tahoma"/>
              </a:rPr>
              <a:t>Airbnb</a:t>
            </a:r>
            <a:r>
              <a:rPr lang="en-US" sz="1400" b="1" spc="55" dirty="0" smtClean="0">
                <a:solidFill>
                  <a:srgbClr val="0B044F"/>
                </a:solidFill>
                <a:latin typeface="Tahoma"/>
                <a:cs typeface="Tahoma"/>
              </a:rPr>
              <a:t> Hotel</a:t>
            </a:r>
          </a:p>
          <a:p>
            <a:pPr marL="348615" marR="5080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lang="en-US" sz="1400" b="1" spc="55" dirty="0" smtClean="0">
                <a:solidFill>
                  <a:srgbClr val="0B044F"/>
                </a:solidFill>
                <a:latin typeface="Tahoma"/>
                <a:cs typeface="Tahoma"/>
              </a:rPr>
              <a:t>we seen that the </a:t>
            </a:r>
            <a:r>
              <a:rPr lang="en-US" sz="1400" b="1" spc="55" dirty="0" err="1" smtClean="0">
                <a:solidFill>
                  <a:srgbClr val="0B044F"/>
                </a:solidFill>
                <a:latin typeface="Tahoma"/>
                <a:cs typeface="Tahoma"/>
              </a:rPr>
              <a:t>BlissArtsSpace</a:t>
            </a:r>
            <a:r>
              <a:rPr lang="en-US" sz="1400" b="1" spc="55" dirty="0" smtClean="0">
                <a:solidFill>
                  <a:srgbClr val="0B044F"/>
                </a:solidFill>
                <a:latin typeface="Tahoma"/>
                <a:cs typeface="Tahoma"/>
              </a:rPr>
              <a:t> is the least Affordable </a:t>
            </a:r>
            <a:r>
              <a:rPr lang="en-US" sz="1400" b="1" spc="55" dirty="0" err="1" smtClean="0">
                <a:solidFill>
                  <a:srgbClr val="0B044F"/>
                </a:solidFill>
                <a:latin typeface="Tahoma"/>
                <a:cs typeface="Tahoma"/>
              </a:rPr>
              <a:t>Airbnb</a:t>
            </a:r>
            <a:r>
              <a:rPr lang="en-US" sz="1400" b="1" spc="55" dirty="0" smtClean="0">
                <a:solidFill>
                  <a:srgbClr val="0B044F"/>
                </a:solidFill>
                <a:latin typeface="Tahoma"/>
                <a:cs typeface="Tahoma"/>
              </a:rPr>
              <a:t> Hotel</a:t>
            </a:r>
          </a:p>
          <a:p>
            <a:pPr marL="348615" marR="5080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endParaRPr lang="en-US" sz="1400" b="1" spc="55" dirty="0" smtClean="0">
              <a:solidFill>
                <a:srgbClr val="0B044F"/>
              </a:solidFill>
              <a:latin typeface="Tahoma"/>
              <a:cs typeface="Tahoma"/>
            </a:endParaRPr>
          </a:p>
          <a:p>
            <a:pPr marL="348615" marR="5080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endParaRPr sz="1400">
              <a:latin typeface="Tahoma"/>
              <a:cs typeface="Tahoma"/>
            </a:endParaRPr>
          </a:p>
        </p:txBody>
      </p:sp>
      <p:pic>
        <p:nvPicPr>
          <p:cNvPr id="6" name="Picture 5" descr="Screenshot (12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3287"/>
            <a:ext cx="8382000" cy="3180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29183"/>
            <a:ext cx="7239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/>
              <a:t>ANALYSIS</a:t>
            </a:r>
            <a:r>
              <a:rPr sz="2400" spc="-40"/>
              <a:t> </a:t>
            </a:r>
            <a:r>
              <a:rPr sz="2400" spc="155" smtClean="0"/>
              <a:t>OF</a:t>
            </a:r>
            <a:r>
              <a:rPr lang="en-US" sz="2400" spc="60" dirty="0" smtClean="0"/>
              <a:t> CHEAPEST AIRBNBS</a:t>
            </a:r>
            <a:endParaRPr sz="2400"/>
          </a:p>
        </p:txBody>
      </p:sp>
      <p:pic>
        <p:nvPicPr>
          <p:cNvPr id="5" name="Picture 4" descr="Screenshot (12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71247"/>
            <a:ext cx="8077200" cy="30435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4019550"/>
            <a:ext cx="8305800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lang="en-US" b="1" spc="55" dirty="0" smtClean="0">
                <a:solidFill>
                  <a:srgbClr val="0B044F"/>
                </a:solidFill>
                <a:latin typeface="Tahoma"/>
                <a:cs typeface="Tahoma"/>
              </a:rPr>
              <a:t>From the above plot we seen that in the top 20 Cheapest </a:t>
            </a:r>
            <a:r>
              <a:rPr lang="en-US" b="1" spc="55" dirty="0" err="1" smtClean="0">
                <a:solidFill>
                  <a:srgbClr val="0B044F"/>
                </a:solidFill>
                <a:latin typeface="Tahoma"/>
                <a:cs typeface="Tahoma"/>
              </a:rPr>
              <a:t>Airbnbs</a:t>
            </a:r>
            <a:r>
              <a:rPr lang="en-US" b="1" spc="55" dirty="0" smtClean="0">
                <a:solidFill>
                  <a:srgbClr val="0B044F"/>
                </a:solidFill>
                <a:latin typeface="Tahoma"/>
                <a:cs typeface="Tahoma"/>
              </a:rPr>
              <a:t> the </a:t>
            </a:r>
            <a:r>
              <a:rPr lang="en-US" b="1" spc="55" dirty="0" err="1" smtClean="0">
                <a:solidFill>
                  <a:srgbClr val="0B044F"/>
                </a:solidFill>
                <a:latin typeface="Tahoma"/>
                <a:cs typeface="Tahoma"/>
              </a:rPr>
              <a:t>jen</a:t>
            </a:r>
            <a:r>
              <a:rPr lang="en-US" b="1" spc="55" dirty="0" smtClean="0">
                <a:solidFill>
                  <a:srgbClr val="0B044F"/>
                </a:solidFill>
                <a:latin typeface="Tahoma"/>
                <a:cs typeface="Tahoma"/>
              </a:rPr>
              <a:t> Apt is the most Cheapest </a:t>
            </a:r>
            <a:r>
              <a:rPr lang="en-US" b="1" spc="55" dirty="0" err="1" smtClean="0">
                <a:solidFill>
                  <a:srgbClr val="0B044F"/>
                </a:solidFill>
                <a:latin typeface="Tahoma"/>
                <a:cs typeface="Tahoma"/>
              </a:rPr>
              <a:t>Airbnb</a:t>
            </a:r>
            <a:r>
              <a:rPr lang="en-US" b="1" spc="55" dirty="0" smtClean="0">
                <a:solidFill>
                  <a:srgbClr val="0B044F"/>
                </a:solidFill>
                <a:latin typeface="Tahoma"/>
                <a:cs typeface="Tahoma"/>
              </a:rPr>
              <a:t> Hotel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1039</Words>
  <Application>Microsoft Office PowerPoint</Application>
  <PresentationFormat>On-screen Show (16:9)</PresentationFormat>
  <Paragraphs>77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CAPSTONE PROJECT AIRBNB BOOKING ANALYSIS</vt:lpstr>
      <vt:lpstr>CONTENT</vt:lpstr>
      <vt:lpstr>BUSINESS UNDERSTANDING</vt:lpstr>
      <vt:lpstr>DATA SUMMARY</vt:lpstr>
      <vt:lpstr>ANALYSIS OF HOTEL NAME COLUMN</vt:lpstr>
      <vt:lpstr>ANALYSIS OF HOST NAME COLUMN</vt:lpstr>
      <vt:lpstr>ANALYSIS OF ROOM TYPE</vt:lpstr>
      <vt:lpstr>ANALYSIS OF PRICE_NAME</vt:lpstr>
      <vt:lpstr>ANALYSIS OF CHEAPEST AIRBNBS</vt:lpstr>
      <vt:lpstr>ANALYSIS OF ROOM TYPE</vt:lpstr>
      <vt:lpstr>ANALYSIS OF LOCATION WISE BOOKING</vt:lpstr>
      <vt:lpstr>MAXIMUM NUMBER BOOKING</vt:lpstr>
      <vt:lpstr>Analysis of room_type</vt:lpstr>
      <vt:lpstr>CHALLENGES</vt:lpstr>
      <vt:lpstr>CONCLUSION</vt:lpstr>
      <vt:lpstr>CONCLUSIONS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sharing demand prediction ppt</dc:title>
  <dc:creator>pradeep</dc:creator>
  <cp:lastModifiedBy>pradeep</cp:lastModifiedBy>
  <cp:revision>43</cp:revision>
  <dcterms:created xsi:type="dcterms:W3CDTF">2022-10-28T06:52:45Z</dcterms:created>
  <dcterms:modified xsi:type="dcterms:W3CDTF">2022-11-19T14:27:29Z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