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77" r:id="rId16"/>
    <p:sldId id="278" r:id="rId17"/>
    <p:sldId id="282" r:id="rId18"/>
    <p:sldId id="283" r:id="rId19"/>
    <p:sldId id="284" r:id="rId20"/>
    <p:sldId id="285" r:id="rId21"/>
    <p:sldId id="288" r:id="rId2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27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3799" y="54736"/>
            <a:ext cx="327342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324" y="1406690"/>
            <a:ext cx="8419351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125" y="1166638"/>
            <a:ext cx="7896225" cy="11515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 algn="ctr">
              <a:lnSpc>
                <a:spcPct val="100000"/>
              </a:lnSpc>
              <a:spcBef>
                <a:spcPts val="100"/>
              </a:spcBef>
            </a:pPr>
            <a:r>
              <a:rPr sz="4200" spc="190" dirty="0"/>
              <a:t>CAPSTONE</a:t>
            </a:r>
            <a:r>
              <a:rPr sz="4200" spc="-80" dirty="0"/>
              <a:t> </a:t>
            </a:r>
            <a:r>
              <a:rPr sz="4200" spc="175" dirty="0"/>
              <a:t>PROJECT</a:t>
            </a:r>
            <a:endParaRPr sz="4200"/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3200" spc="130" smtClean="0">
                <a:solidFill>
                  <a:srgbClr val="0B044F"/>
                </a:solidFill>
              </a:rPr>
              <a:t>Bike</a:t>
            </a:r>
            <a:r>
              <a:rPr sz="3200" spc="-40" smtClean="0">
                <a:solidFill>
                  <a:srgbClr val="0B044F"/>
                </a:solidFill>
              </a:rPr>
              <a:t> </a:t>
            </a:r>
            <a:r>
              <a:rPr sz="3200" spc="95" dirty="0">
                <a:solidFill>
                  <a:srgbClr val="0B044F"/>
                </a:solidFill>
              </a:rPr>
              <a:t>Sharing</a:t>
            </a:r>
            <a:r>
              <a:rPr sz="3200" spc="-40" dirty="0">
                <a:solidFill>
                  <a:srgbClr val="0B044F"/>
                </a:solidFill>
              </a:rPr>
              <a:t> </a:t>
            </a:r>
            <a:r>
              <a:rPr sz="3200" spc="200" dirty="0">
                <a:solidFill>
                  <a:srgbClr val="0B044F"/>
                </a:solidFill>
              </a:rPr>
              <a:t>Demand</a:t>
            </a:r>
            <a:r>
              <a:rPr sz="3200" spc="-40" dirty="0">
                <a:solidFill>
                  <a:srgbClr val="0B044F"/>
                </a:solidFill>
              </a:rPr>
              <a:t> </a:t>
            </a:r>
            <a:r>
              <a:rPr sz="3200" spc="114" dirty="0">
                <a:solidFill>
                  <a:srgbClr val="0B044F"/>
                </a:solidFill>
              </a:rPr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2709" y="3161249"/>
            <a:ext cx="3799840" cy="443711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lang="en-US" sz="2800" b="1" spc="15" dirty="0" smtClean="0">
                <a:solidFill>
                  <a:srgbClr val="C00000"/>
                </a:solidFill>
                <a:latin typeface="Tahoma"/>
                <a:cs typeface="Tahoma"/>
              </a:rPr>
              <a:t>Pradeep Singh</a:t>
            </a:r>
            <a:endParaRPr sz="2800">
              <a:solidFill>
                <a:srgbClr val="C0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224" y="150207"/>
            <a:ext cx="7610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ANALYSIS</a:t>
            </a:r>
            <a:r>
              <a:rPr sz="2400" spc="-40" dirty="0"/>
              <a:t> </a:t>
            </a:r>
            <a:r>
              <a:rPr sz="2400" spc="155" dirty="0"/>
              <a:t>OF</a:t>
            </a:r>
            <a:r>
              <a:rPr sz="2400" spc="-40" dirty="0"/>
              <a:t> </a:t>
            </a:r>
            <a:r>
              <a:rPr sz="2400" spc="95" dirty="0"/>
              <a:t>WEEKDAYS_WEEKEND</a:t>
            </a:r>
            <a:r>
              <a:rPr sz="2400" spc="-50" dirty="0"/>
              <a:t> </a:t>
            </a:r>
            <a:r>
              <a:rPr sz="2400" spc="60" dirty="0"/>
              <a:t>VARIABLE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94193" y="3486150"/>
            <a:ext cx="8856345" cy="150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55" dirty="0">
                <a:solidFill>
                  <a:srgbClr val="0B044F"/>
                </a:solidFill>
                <a:latin typeface="Tahoma"/>
                <a:cs typeface="Tahoma"/>
              </a:rPr>
              <a:t>From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35">
                <a:solidFill>
                  <a:srgbClr val="0B044F"/>
                </a:solidFill>
                <a:latin typeface="Tahoma"/>
                <a:cs typeface="Tahoma"/>
              </a:rPr>
              <a:t>above</a:t>
            </a:r>
            <a:r>
              <a:rPr sz="1400" b="1" spc="-1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lang="en-US" sz="1400" b="1" spc="45" dirty="0" smtClean="0">
                <a:solidFill>
                  <a:srgbClr val="0B044F"/>
                </a:solidFill>
                <a:latin typeface="Tahoma"/>
                <a:cs typeface="Tahoma"/>
              </a:rPr>
              <a:t>Bar</a:t>
            </a:r>
            <a:r>
              <a:rPr sz="1400" b="1" spc="-15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0" smtClean="0">
                <a:solidFill>
                  <a:srgbClr val="0B044F"/>
                </a:solidFill>
                <a:latin typeface="Tahoma"/>
                <a:cs typeface="Tahoma"/>
              </a:rPr>
              <a:t>plot</a:t>
            </a:r>
            <a:r>
              <a:rPr sz="1400" b="1" spc="-15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0B044F"/>
                </a:solidFill>
                <a:latin typeface="Tahoma"/>
                <a:cs typeface="Tahoma"/>
              </a:rPr>
              <a:t>we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0B044F"/>
                </a:solidFill>
                <a:latin typeface="Tahoma"/>
                <a:cs typeface="Tahoma"/>
              </a:rPr>
              <a:t>can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0B044F"/>
                </a:solidFill>
                <a:latin typeface="Tahoma"/>
                <a:cs typeface="Tahoma"/>
              </a:rPr>
              <a:t>say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0B044F"/>
                </a:solidFill>
                <a:latin typeface="Tahoma"/>
                <a:cs typeface="Tahoma"/>
              </a:rPr>
              <a:t>that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0B044F"/>
                </a:solidFill>
                <a:latin typeface="Tahoma"/>
                <a:cs typeface="Tahoma"/>
              </a:rPr>
              <a:t>in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400" b="1" spc="-4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0B044F"/>
                </a:solidFill>
                <a:latin typeface="Tahoma"/>
                <a:cs typeface="Tahoma"/>
              </a:rPr>
              <a:t>weekdays</a:t>
            </a:r>
            <a:r>
              <a:rPr sz="1400" b="1" spc="-2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0B044F"/>
                </a:solidFill>
                <a:latin typeface="Tahoma"/>
                <a:cs typeface="Tahoma"/>
              </a:rPr>
              <a:t>which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0B044F"/>
                </a:solidFill>
                <a:latin typeface="Tahoma"/>
                <a:cs typeface="Tahoma"/>
              </a:rPr>
              <a:t>represent</a:t>
            </a:r>
            <a:r>
              <a:rPr sz="1400" b="1" spc="-2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0B044F"/>
                </a:solidFill>
                <a:latin typeface="Tahoma"/>
                <a:cs typeface="Tahoma"/>
              </a:rPr>
              <a:t>in </a:t>
            </a:r>
            <a:r>
              <a:rPr sz="1400" b="1" spc="-39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0B044F"/>
                </a:solidFill>
                <a:latin typeface="Tahoma"/>
                <a:cs typeface="Tahoma"/>
              </a:rPr>
              <a:t>blue</a:t>
            </a:r>
            <a:r>
              <a:rPr sz="14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0B044F"/>
                </a:solidFill>
                <a:latin typeface="Tahoma"/>
                <a:cs typeface="Tahoma"/>
              </a:rPr>
              <a:t>colour</a:t>
            </a:r>
            <a:r>
              <a:rPr sz="14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0B044F"/>
                </a:solidFill>
                <a:latin typeface="Tahoma"/>
                <a:cs typeface="Tahoma"/>
              </a:rPr>
              <a:t>show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0B044F"/>
                </a:solidFill>
                <a:latin typeface="Tahoma"/>
                <a:cs typeface="Tahoma"/>
              </a:rPr>
              <a:t>that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75" dirty="0">
                <a:solidFill>
                  <a:srgbClr val="0B044F"/>
                </a:solidFill>
                <a:latin typeface="Tahoma"/>
                <a:cs typeface="Tahoma"/>
              </a:rPr>
              <a:t>demand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0B044F"/>
                </a:solidFill>
                <a:latin typeface="Tahoma"/>
                <a:cs typeface="Tahoma"/>
              </a:rPr>
              <a:t>of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0B044F"/>
                </a:solidFill>
                <a:latin typeface="Tahoma"/>
                <a:cs typeface="Tahoma"/>
              </a:rPr>
              <a:t>bike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0B044F"/>
                </a:solidFill>
                <a:latin typeface="Tahoma"/>
                <a:cs typeface="Tahoma"/>
              </a:rPr>
              <a:t>higher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0B044F"/>
                </a:solidFill>
                <a:latin typeface="Tahoma"/>
                <a:cs typeface="Tahoma"/>
              </a:rPr>
              <a:t>because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0B044F"/>
                </a:solidFill>
                <a:latin typeface="Tahoma"/>
                <a:cs typeface="Tahoma"/>
              </a:rPr>
              <a:t>of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0B044F"/>
                </a:solidFill>
                <a:latin typeface="Tahoma"/>
                <a:cs typeface="Tahoma"/>
              </a:rPr>
              <a:t>ofﬁce.</a:t>
            </a:r>
            <a:endParaRPr sz="1400">
              <a:latin typeface="Tahoma"/>
              <a:cs typeface="Tahoma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55" dirty="0">
                <a:solidFill>
                  <a:srgbClr val="0B044F"/>
                </a:solidFill>
                <a:latin typeface="Tahoma"/>
                <a:cs typeface="Tahoma"/>
              </a:rPr>
              <a:t>Peak</a:t>
            </a:r>
            <a:r>
              <a:rPr sz="14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0B044F"/>
                </a:solidFill>
                <a:latin typeface="Tahoma"/>
                <a:cs typeface="Tahoma"/>
              </a:rPr>
              <a:t>Time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0B044F"/>
                </a:solidFill>
                <a:latin typeface="Tahoma"/>
                <a:cs typeface="Tahoma"/>
              </a:rPr>
              <a:t>are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-25" dirty="0">
                <a:solidFill>
                  <a:srgbClr val="0B044F"/>
                </a:solidFill>
                <a:latin typeface="Tahoma"/>
                <a:cs typeface="Tahoma"/>
              </a:rPr>
              <a:t>7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75" dirty="0">
                <a:solidFill>
                  <a:srgbClr val="0B044F"/>
                </a:solidFill>
                <a:latin typeface="Tahoma"/>
                <a:cs typeface="Tahoma"/>
              </a:rPr>
              <a:t>am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0B044F"/>
                </a:solidFill>
                <a:latin typeface="Tahoma"/>
                <a:cs typeface="Tahoma"/>
              </a:rPr>
              <a:t>to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B044F"/>
                </a:solidFill>
                <a:latin typeface="Tahoma"/>
                <a:cs typeface="Tahoma"/>
              </a:rPr>
              <a:t>9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75" dirty="0">
                <a:solidFill>
                  <a:srgbClr val="0B044F"/>
                </a:solidFill>
                <a:latin typeface="Tahoma"/>
                <a:cs typeface="Tahoma"/>
              </a:rPr>
              <a:t>am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0B044F"/>
                </a:solidFill>
                <a:latin typeface="Tahoma"/>
                <a:cs typeface="Tahoma"/>
              </a:rPr>
              <a:t>and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-60" dirty="0">
                <a:solidFill>
                  <a:srgbClr val="0B044F"/>
                </a:solidFill>
                <a:latin typeface="Tahoma"/>
                <a:cs typeface="Tahoma"/>
              </a:rPr>
              <a:t>5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105" dirty="0">
                <a:solidFill>
                  <a:srgbClr val="0B044F"/>
                </a:solidFill>
                <a:latin typeface="Tahoma"/>
                <a:cs typeface="Tahoma"/>
              </a:rPr>
              <a:t>pm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0B044F"/>
                </a:solidFill>
                <a:latin typeface="Tahoma"/>
                <a:cs typeface="Tahoma"/>
              </a:rPr>
              <a:t>to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-25" dirty="0">
                <a:solidFill>
                  <a:srgbClr val="0B044F"/>
                </a:solidFill>
                <a:latin typeface="Tahoma"/>
                <a:cs typeface="Tahoma"/>
              </a:rPr>
              <a:t>7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105" dirty="0">
                <a:solidFill>
                  <a:srgbClr val="0B044F"/>
                </a:solidFill>
                <a:latin typeface="Tahoma"/>
                <a:cs typeface="Tahoma"/>
              </a:rPr>
              <a:t>pm</a:t>
            </a:r>
            <a:endParaRPr sz="1400">
              <a:latin typeface="Tahoma"/>
              <a:cs typeface="Tahoma"/>
            </a:endParaRPr>
          </a:p>
          <a:p>
            <a:pPr marL="348615" marR="27305" indent="-336550">
              <a:lnSpc>
                <a:spcPct val="114999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45" dirty="0">
                <a:solidFill>
                  <a:srgbClr val="0B044F"/>
                </a:solidFill>
                <a:latin typeface="Tahoma"/>
                <a:cs typeface="Tahoma"/>
              </a:rPr>
              <a:t>The orange </a:t>
            </a:r>
            <a:r>
              <a:rPr sz="1400" b="1" spc="35" dirty="0">
                <a:solidFill>
                  <a:srgbClr val="0B044F"/>
                </a:solidFill>
                <a:latin typeface="Tahoma"/>
                <a:cs typeface="Tahoma"/>
              </a:rPr>
              <a:t>color represent </a:t>
            </a:r>
            <a:r>
              <a:rPr sz="1400" b="1" spc="50" dirty="0">
                <a:solidFill>
                  <a:srgbClr val="0B044F"/>
                </a:solidFill>
                <a:latin typeface="Tahoma"/>
                <a:cs typeface="Tahoma"/>
              </a:rPr>
              <a:t>the </a:t>
            </a:r>
            <a:r>
              <a:rPr sz="1400" b="1" spc="55" dirty="0">
                <a:solidFill>
                  <a:srgbClr val="0B044F"/>
                </a:solidFill>
                <a:latin typeface="Tahoma"/>
                <a:cs typeface="Tahoma"/>
              </a:rPr>
              <a:t>weekend </a:t>
            </a:r>
            <a:r>
              <a:rPr sz="1400" b="1" spc="10" dirty="0">
                <a:solidFill>
                  <a:srgbClr val="0B044F"/>
                </a:solidFill>
                <a:latin typeface="Tahoma"/>
                <a:cs typeface="Tahoma"/>
              </a:rPr>
              <a:t>days, </a:t>
            </a:r>
            <a:r>
              <a:rPr sz="1400" b="1" spc="60" dirty="0">
                <a:solidFill>
                  <a:srgbClr val="0B044F"/>
                </a:solidFill>
                <a:latin typeface="Tahoma"/>
                <a:cs typeface="Tahoma"/>
              </a:rPr>
              <a:t>and </a:t>
            </a:r>
            <a:r>
              <a:rPr sz="1400" b="1" spc="10" dirty="0">
                <a:solidFill>
                  <a:srgbClr val="0B044F"/>
                </a:solidFill>
                <a:latin typeface="Tahoma"/>
                <a:cs typeface="Tahoma"/>
              </a:rPr>
              <a:t>it </a:t>
            </a:r>
            <a:r>
              <a:rPr sz="1400" b="1" spc="45" dirty="0">
                <a:solidFill>
                  <a:srgbClr val="0B044F"/>
                </a:solidFill>
                <a:latin typeface="Tahoma"/>
                <a:cs typeface="Tahoma"/>
              </a:rPr>
              <a:t>show </a:t>
            </a:r>
            <a:r>
              <a:rPr sz="1400" b="1" spc="35" dirty="0">
                <a:solidFill>
                  <a:srgbClr val="0B044F"/>
                </a:solidFill>
                <a:latin typeface="Tahoma"/>
                <a:cs typeface="Tahoma"/>
              </a:rPr>
              <a:t>that </a:t>
            </a:r>
            <a:r>
              <a:rPr sz="1400" b="1" spc="50" dirty="0">
                <a:solidFill>
                  <a:srgbClr val="0B044F"/>
                </a:solidFill>
                <a:latin typeface="Tahoma"/>
                <a:cs typeface="Tahoma"/>
              </a:rPr>
              <a:t>the </a:t>
            </a:r>
            <a:r>
              <a:rPr sz="1400" b="1" spc="75" dirty="0">
                <a:solidFill>
                  <a:srgbClr val="0B044F"/>
                </a:solidFill>
                <a:latin typeface="Tahoma"/>
                <a:cs typeface="Tahoma"/>
              </a:rPr>
              <a:t>demand </a:t>
            </a:r>
            <a:r>
              <a:rPr sz="1400" b="1" spc="25" dirty="0">
                <a:solidFill>
                  <a:srgbClr val="0B044F"/>
                </a:solidFill>
                <a:latin typeface="Tahoma"/>
                <a:cs typeface="Tahoma"/>
              </a:rPr>
              <a:t>of </a:t>
            </a:r>
            <a:r>
              <a:rPr sz="1400" b="1" spc="40" dirty="0">
                <a:solidFill>
                  <a:srgbClr val="0B044F"/>
                </a:solidFill>
                <a:latin typeface="Tahoma"/>
                <a:cs typeface="Tahoma"/>
              </a:rPr>
              <a:t>rented </a:t>
            </a:r>
            <a:r>
              <a:rPr sz="1400" b="1" spc="4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0B044F"/>
                </a:solidFill>
                <a:latin typeface="Tahoma"/>
                <a:cs typeface="Tahoma"/>
              </a:rPr>
              <a:t>bikes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0B044F"/>
                </a:solidFill>
                <a:latin typeface="Tahoma"/>
                <a:cs typeface="Tahoma"/>
              </a:rPr>
              <a:t>are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0B044F"/>
                </a:solidFill>
                <a:latin typeface="Tahoma"/>
                <a:cs typeface="Tahoma"/>
              </a:rPr>
              <a:t>very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0B044F"/>
                </a:solidFill>
                <a:latin typeface="Tahoma"/>
                <a:cs typeface="Tahoma"/>
              </a:rPr>
              <a:t>low</a:t>
            </a:r>
            <a:r>
              <a:rPr sz="14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0B044F"/>
                </a:solidFill>
                <a:latin typeface="Tahoma"/>
                <a:cs typeface="Tahoma"/>
              </a:rPr>
              <a:t>especially</a:t>
            </a:r>
            <a:r>
              <a:rPr sz="14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0B044F"/>
                </a:solidFill>
                <a:latin typeface="Tahoma"/>
                <a:cs typeface="Tahoma"/>
              </a:rPr>
              <a:t>in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0B044F"/>
                </a:solidFill>
                <a:latin typeface="Tahoma"/>
                <a:cs typeface="Tahoma"/>
              </a:rPr>
              <a:t>morning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0B044F"/>
                </a:solidFill>
                <a:latin typeface="Tahoma"/>
                <a:cs typeface="Tahoma"/>
              </a:rPr>
              <a:t>hour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0B044F"/>
                </a:solidFill>
                <a:latin typeface="Tahoma"/>
                <a:cs typeface="Tahoma"/>
              </a:rPr>
              <a:t>but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65" dirty="0">
                <a:solidFill>
                  <a:srgbClr val="0B044F"/>
                </a:solidFill>
                <a:latin typeface="Tahoma"/>
                <a:cs typeface="Tahoma"/>
              </a:rPr>
              <a:t>when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0B044F"/>
                </a:solidFill>
                <a:latin typeface="Tahoma"/>
                <a:cs typeface="Tahoma"/>
              </a:rPr>
              <a:t>evening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0B044F"/>
                </a:solidFill>
                <a:latin typeface="Tahoma"/>
                <a:cs typeface="Tahoma"/>
              </a:rPr>
              <a:t>start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70" dirty="0">
                <a:solidFill>
                  <a:srgbClr val="0B044F"/>
                </a:solidFill>
                <a:latin typeface="Tahoma"/>
                <a:cs typeface="Tahoma"/>
              </a:rPr>
              <a:t>from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70" dirty="0">
                <a:solidFill>
                  <a:srgbClr val="0B044F"/>
                </a:solidFill>
                <a:latin typeface="Tahoma"/>
                <a:cs typeface="Tahoma"/>
              </a:rPr>
              <a:t>4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105" dirty="0">
                <a:solidFill>
                  <a:srgbClr val="0B044F"/>
                </a:solidFill>
                <a:latin typeface="Tahoma"/>
                <a:cs typeface="Tahoma"/>
              </a:rPr>
              <a:t>pm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0B044F"/>
                </a:solidFill>
                <a:latin typeface="Tahoma"/>
                <a:cs typeface="Tahoma"/>
              </a:rPr>
              <a:t>to </a:t>
            </a:r>
            <a:r>
              <a:rPr sz="1400" b="1" spc="-39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0B044F"/>
                </a:solidFill>
                <a:latin typeface="Tahoma"/>
                <a:cs typeface="Tahoma"/>
              </a:rPr>
              <a:t>8</a:t>
            </a:r>
            <a:r>
              <a:rPr sz="14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105" dirty="0">
                <a:solidFill>
                  <a:srgbClr val="0B044F"/>
                </a:solidFill>
                <a:latin typeface="Tahoma"/>
                <a:cs typeface="Tahoma"/>
              </a:rPr>
              <a:t>pm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75" dirty="0">
                <a:solidFill>
                  <a:srgbClr val="0B044F"/>
                </a:solidFill>
                <a:latin typeface="Tahoma"/>
                <a:cs typeface="Tahoma"/>
              </a:rPr>
              <a:t>demand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0B044F"/>
                </a:solidFill>
                <a:latin typeface="Tahoma"/>
                <a:cs typeface="Tahoma"/>
              </a:rPr>
              <a:t>slightly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0B044F"/>
                </a:solidFill>
                <a:latin typeface="Tahoma"/>
                <a:cs typeface="Tahoma"/>
              </a:rPr>
              <a:t>increases.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90550"/>
            <a:ext cx="8458200" cy="27789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7974" y="129183"/>
            <a:ext cx="4898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ANALYSIS</a:t>
            </a:r>
            <a:r>
              <a:rPr sz="2400" spc="-40" dirty="0"/>
              <a:t> </a:t>
            </a:r>
            <a:r>
              <a:rPr sz="2400" spc="155" dirty="0"/>
              <a:t>OF</a:t>
            </a:r>
            <a:r>
              <a:rPr sz="2400" spc="-45" dirty="0"/>
              <a:t> </a:t>
            </a:r>
            <a:r>
              <a:rPr sz="2400" spc="105" dirty="0"/>
              <a:t>HOUR</a:t>
            </a:r>
            <a:r>
              <a:rPr sz="2400" spc="-40" dirty="0"/>
              <a:t> </a:t>
            </a:r>
            <a:r>
              <a:rPr sz="2400" spc="60" dirty="0"/>
              <a:t>VARIABLE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2925"/>
            <a:ext cx="9143999" cy="26945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725" y="3245771"/>
            <a:ext cx="8798560" cy="114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325" marR="28575" indent="-428625">
              <a:lnSpc>
                <a:spcPct val="114999"/>
              </a:lnSpc>
              <a:spcBef>
                <a:spcPts val="100"/>
              </a:spcBef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b="1" spc="-85" dirty="0">
                <a:solidFill>
                  <a:srgbClr val="0B044F"/>
                </a:solidFill>
                <a:latin typeface="Tahoma"/>
                <a:cs typeface="Tahoma"/>
              </a:rPr>
              <a:t>In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0B044F"/>
                </a:solidFill>
                <a:latin typeface="Tahoma"/>
                <a:cs typeface="Tahoma"/>
              </a:rPr>
              <a:t>above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0B044F"/>
                </a:solidFill>
                <a:latin typeface="Tahoma"/>
                <a:cs typeface="Tahoma"/>
              </a:rPr>
              <a:t>plot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0B044F"/>
                </a:solidFill>
                <a:latin typeface="Tahoma"/>
                <a:cs typeface="Tahoma"/>
              </a:rPr>
              <a:t>which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0B044F"/>
                </a:solidFill>
                <a:latin typeface="Tahoma"/>
                <a:cs typeface="Tahoma"/>
              </a:rPr>
              <a:t>shows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0B044F"/>
                </a:solidFill>
                <a:latin typeface="Tahoma"/>
                <a:cs typeface="Tahoma"/>
              </a:rPr>
              <a:t>use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0B044F"/>
                </a:solidFill>
                <a:latin typeface="Tahoma"/>
                <a:cs typeface="Tahoma"/>
              </a:rPr>
              <a:t>of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0B044F"/>
                </a:solidFill>
                <a:latin typeface="Tahoma"/>
                <a:cs typeface="Tahoma"/>
              </a:rPr>
              <a:t>rented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0B044F"/>
                </a:solidFill>
                <a:latin typeface="Tahoma"/>
                <a:cs typeface="Tahoma"/>
              </a:rPr>
              <a:t>bike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0B044F"/>
                </a:solidFill>
                <a:latin typeface="Tahoma"/>
                <a:cs typeface="Tahoma"/>
              </a:rPr>
              <a:t>according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0B044F"/>
                </a:solidFill>
                <a:latin typeface="Tahoma"/>
                <a:cs typeface="Tahoma"/>
              </a:rPr>
              <a:t>hours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0B044F"/>
                </a:solidFill>
                <a:latin typeface="Tahoma"/>
                <a:cs typeface="Tahoma"/>
              </a:rPr>
              <a:t>and </a:t>
            </a:r>
            <a:r>
              <a:rPr sz="1600" b="1" spc="-45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0B044F"/>
                </a:solidFill>
                <a:latin typeface="Tahoma"/>
                <a:cs typeface="Tahoma"/>
              </a:rPr>
              <a:t>data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0B044F"/>
                </a:solidFill>
                <a:latin typeface="Tahoma"/>
                <a:cs typeface="Tahoma"/>
              </a:rPr>
              <a:t>are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80" dirty="0">
                <a:solidFill>
                  <a:srgbClr val="0B044F"/>
                </a:solidFill>
                <a:latin typeface="Tahoma"/>
                <a:cs typeface="Tahoma"/>
              </a:rPr>
              <a:t>from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" dirty="0">
                <a:solidFill>
                  <a:srgbClr val="0B044F"/>
                </a:solidFill>
                <a:latin typeface="Tahoma"/>
                <a:cs typeface="Tahoma"/>
              </a:rPr>
              <a:t>all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0B044F"/>
                </a:solidFill>
                <a:latin typeface="Tahoma"/>
                <a:cs typeface="Tahoma"/>
              </a:rPr>
              <a:t>over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0B044F"/>
                </a:solidFill>
                <a:latin typeface="Tahoma"/>
                <a:cs typeface="Tahoma"/>
              </a:rPr>
              <a:t>year.</a:t>
            </a:r>
            <a:endParaRPr sz="1600">
              <a:latin typeface="Tahoma"/>
              <a:cs typeface="Tahoma"/>
            </a:endParaRPr>
          </a:p>
          <a:p>
            <a:pPr marL="441325" marR="5080" indent="-428625">
              <a:lnSpc>
                <a:spcPct val="114999"/>
              </a:lnSpc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lang="en-US" sz="1600" b="1" spc="40" dirty="0" smtClean="0">
                <a:solidFill>
                  <a:srgbClr val="0B044F"/>
                </a:solidFill>
                <a:latin typeface="Tahoma"/>
                <a:cs typeface="Tahoma"/>
              </a:rPr>
              <a:t>Most of the</a:t>
            </a:r>
            <a:r>
              <a:rPr sz="1600" b="1" spc="-2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0B044F"/>
                </a:solidFill>
                <a:latin typeface="Tahoma"/>
                <a:cs typeface="Tahoma"/>
              </a:rPr>
              <a:t>people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0B044F"/>
                </a:solidFill>
                <a:latin typeface="Tahoma"/>
                <a:cs typeface="Tahoma"/>
              </a:rPr>
              <a:t>use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0B044F"/>
                </a:solidFill>
                <a:latin typeface="Tahoma"/>
                <a:cs typeface="Tahoma"/>
              </a:rPr>
              <a:t>rented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0B044F"/>
                </a:solidFill>
                <a:latin typeface="Tahoma"/>
                <a:cs typeface="Tahoma"/>
              </a:rPr>
              <a:t>bikes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0B044F"/>
                </a:solidFill>
                <a:latin typeface="Tahoma"/>
                <a:cs typeface="Tahoma"/>
              </a:rPr>
              <a:t>during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0B044F"/>
                </a:solidFill>
                <a:latin typeface="Tahoma"/>
                <a:cs typeface="Tahoma"/>
              </a:rPr>
              <a:t>their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working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0B044F"/>
                </a:solidFill>
                <a:latin typeface="Tahoma"/>
                <a:cs typeface="Tahoma"/>
              </a:rPr>
              <a:t>hour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80" dirty="0">
                <a:solidFill>
                  <a:srgbClr val="0B044F"/>
                </a:solidFill>
                <a:latin typeface="Tahoma"/>
                <a:cs typeface="Tahoma"/>
              </a:rPr>
              <a:t>from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0B044F"/>
                </a:solidFill>
                <a:latin typeface="Tahoma"/>
                <a:cs typeface="Tahoma"/>
              </a:rPr>
              <a:t>7am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0B044F"/>
                </a:solidFill>
                <a:latin typeface="Tahoma"/>
                <a:cs typeface="Tahoma"/>
              </a:rPr>
              <a:t>to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0B044F"/>
                </a:solidFill>
                <a:latin typeface="Tahoma"/>
                <a:cs typeface="Tahoma"/>
              </a:rPr>
              <a:t>9am </a:t>
            </a:r>
            <a:r>
              <a:rPr sz="1600" b="1" spc="-45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0B044F"/>
                </a:solidFill>
                <a:latin typeface="Tahoma"/>
                <a:cs typeface="Tahoma"/>
              </a:rPr>
              <a:t>and</a:t>
            </a:r>
            <a:r>
              <a:rPr sz="1600" b="1" spc="-2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0B044F"/>
                </a:solidFill>
                <a:latin typeface="Tahoma"/>
                <a:cs typeface="Tahoma"/>
              </a:rPr>
              <a:t>5pm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0B044F"/>
                </a:solidFill>
                <a:latin typeface="Tahoma"/>
                <a:cs typeface="Tahoma"/>
              </a:rPr>
              <a:t>to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0B044F"/>
                </a:solidFill>
                <a:latin typeface="Tahoma"/>
                <a:cs typeface="Tahoma"/>
              </a:rPr>
              <a:t>7pm.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9025" y="255182"/>
            <a:ext cx="5347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3705860" algn="l"/>
              </a:tabLst>
            </a:pPr>
            <a:r>
              <a:rPr sz="2400" dirty="0"/>
              <a:t>ANALYSIS</a:t>
            </a:r>
            <a:r>
              <a:rPr sz="2400" spc="-20" dirty="0"/>
              <a:t> </a:t>
            </a:r>
            <a:r>
              <a:rPr sz="2400" spc="155"/>
              <a:t>OF</a:t>
            </a:r>
            <a:r>
              <a:rPr sz="2400" spc="-20"/>
              <a:t> </a:t>
            </a:r>
            <a:r>
              <a:rPr sz="2400" spc="100" smtClean="0"/>
              <a:t>SEASON</a:t>
            </a:r>
            <a:r>
              <a:rPr lang="en-US" sz="2400" spc="100" dirty="0" smtClean="0"/>
              <a:t>S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69375"/>
            <a:ext cx="9143999" cy="2663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125" y="3718705"/>
            <a:ext cx="87014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431165" algn="l"/>
                <a:tab pos="431800" algn="l"/>
              </a:tabLst>
            </a:pPr>
            <a:r>
              <a:rPr sz="1500" b="1" spc="25" dirty="0">
                <a:solidFill>
                  <a:srgbClr val="0B044F"/>
                </a:solidFill>
                <a:latin typeface="Tahoma"/>
                <a:cs typeface="Tahoma"/>
              </a:rPr>
              <a:t>This</a:t>
            </a:r>
            <a:r>
              <a:rPr sz="15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0B044F"/>
                </a:solidFill>
                <a:latin typeface="Tahoma"/>
                <a:cs typeface="Tahoma"/>
              </a:rPr>
              <a:t>above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30" dirty="0">
                <a:solidFill>
                  <a:srgbClr val="0B044F"/>
                </a:solidFill>
                <a:latin typeface="Tahoma"/>
                <a:cs typeface="Tahoma"/>
              </a:rPr>
              <a:t>bar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0B044F"/>
                </a:solidFill>
                <a:latin typeface="Tahoma"/>
                <a:cs typeface="Tahoma"/>
              </a:rPr>
              <a:t>plot</a:t>
            </a:r>
            <a:r>
              <a:rPr sz="15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0B044F"/>
                </a:solidFill>
                <a:latin typeface="Tahoma"/>
                <a:cs typeface="Tahoma"/>
              </a:rPr>
              <a:t>shows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55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35" dirty="0">
                <a:solidFill>
                  <a:srgbClr val="0B044F"/>
                </a:solidFill>
                <a:latin typeface="Tahoma"/>
                <a:cs typeface="Tahoma"/>
              </a:rPr>
              <a:t>distribution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30" dirty="0">
                <a:solidFill>
                  <a:srgbClr val="0B044F"/>
                </a:solidFill>
                <a:latin typeface="Tahoma"/>
                <a:cs typeface="Tahoma"/>
              </a:rPr>
              <a:t>of</a:t>
            </a:r>
            <a:r>
              <a:rPr sz="15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0B044F"/>
                </a:solidFill>
                <a:latin typeface="Tahoma"/>
                <a:cs typeface="Tahoma"/>
              </a:rPr>
              <a:t>rented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5" dirty="0">
                <a:solidFill>
                  <a:srgbClr val="0B044F"/>
                </a:solidFill>
                <a:latin typeface="Tahoma"/>
                <a:cs typeface="Tahoma"/>
              </a:rPr>
              <a:t>bike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60" dirty="0">
                <a:solidFill>
                  <a:srgbClr val="0B044F"/>
                </a:solidFill>
                <a:latin typeface="Tahoma"/>
                <a:cs typeface="Tahoma"/>
              </a:rPr>
              <a:t>count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0B044F"/>
                </a:solidFill>
                <a:latin typeface="Tahoma"/>
                <a:cs typeface="Tahoma"/>
              </a:rPr>
              <a:t>season</a:t>
            </a:r>
            <a:r>
              <a:rPr sz="15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35" dirty="0">
                <a:solidFill>
                  <a:srgbClr val="0B044F"/>
                </a:solidFill>
                <a:latin typeface="Tahoma"/>
                <a:cs typeface="Tahoma"/>
              </a:rPr>
              <a:t>wise</a:t>
            </a:r>
            <a:endParaRPr sz="1500">
              <a:latin typeface="Tahoma"/>
              <a:cs typeface="Tahoma"/>
            </a:endParaRPr>
          </a:p>
          <a:p>
            <a:pPr marL="431800" marR="133350" indent="-419100">
              <a:lnSpc>
                <a:spcPct val="100000"/>
              </a:lnSpc>
              <a:buFont typeface="MS PGothic"/>
              <a:buChar char="➢"/>
              <a:tabLst>
                <a:tab pos="431165" algn="l"/>
                <a:tab pos="431800" algn="l"/>
              </a:tabLst>
            </a:pPr>
            <a:r>
              <a:rPr sz="1500" b="1" spc="95" dirty="0">
                <a:solidFill>
                  <a:srgbClr val="0B044F"/>
                </a:solidFill>
                <a:latin typeface="Tahoma"/>
                <a:cs typeface="Tahoma"/>
              </a:rPr>
              <a:t>And</a:t>
            </a:r>
            <a:r>
              <a:rPr sz="15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0B044F"/>
                </a:solidFill>
                <a:latin typeface="Tahoma"/>
                <a:cs typeface="Tahoma"/>
              </a:rPr>
              <a:t>we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65" dirty="0">
                <a:solidFill>
                  <a:srgbClr val="0B044F"/>
                </a:solidFill>
                <a:latin typeface="Tahoma"/>
                <a:cs typeface="Tahoma"/>
              </a:rPr>
              <a:t>can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20" dirty="0">
                <a:solidFill>
                  <a:srgbClr val="0B044F"/>
                </a:solidFill>
                <a:latin typeface="Tahoma"/>
                <a:cs typeface="Tahoma"/>
              </a:rPr>
              <a:t>clearly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5" dirty="0">
                <a:solidFill>
                  <a:srgbClr val="0B044F"/>
                </a:solidFill>
                <a:latin typeface="Tahoma"/>
                <a:cs typeface="Tahoma"/>
              </a:rPr>
              <a:t>see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0B044F"/>
                </a:solidFill>
                <a:latin typeface="Tahoma"/>
                <a:cs typeface="Tahoma"/>
              </a:rPr>
              <a:t>that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0B044F"/>
                </a:solidFill>
                <a:latin typeface="Tahoma"/>
                <a:cs typeface="Tahoma"/>
              </a:rPr>
              <a:t>that</a:t>
            </a:r>
            <a:r>
              <a:rPr sz="15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0B044F"/>
                </a:solidFill>
                <a:latin typeface="Tahoma"/>
                <a:cs typeface="Tahoma"/>
              </a:rPr>
              <a:t>peoples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20" dirty="0">
                <a:solidFill>
                  <a:srgbClr val="0B044F"/>
                </a:solidFill>
                <a:latin typeface="Tahoma"/>
                <a:cs typeface="Tahoma"/>
              </a:rPr>
              <a:t>love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25" dirty="0">
                <a:solidFill>
                  <a:srgbClr val="0B044F"/>
                </a:solidFill>
                <a:latin typeface="Tahoma"/>
                <a:cs typeface="Tahoma"/>
              </a:rPr>
              <a:t>to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30" dirty="0">
                <a:solidFill>
                  <a:srgbClr val="0B044F"/>
                </a:solidFill>
                <a:latin typeface="Tahoma"/>
                <a:cs typeface="Tahoma"/>
              </a:rPr>
              <a:t>ride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5" dirty="0">
                <a:solidFill>
                  <a:srgbClr val="0B044F"/>
                </a:solidFill>
                <a:latin typeface="Tahoma"/>
                <a:cs typeface="Tahoma"/>
              </a:rPr>
              <a:t>bike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35" dirty="0">
                <a:solidFill>
                  <a:srgbClr val="0B044F"/>
                </a:solidFill>
                <a:latin typeface="Tahoma"/>
                <a:cs typeface="Tahoma"/>
              </a:rPr>
              <a:t>in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70" dirty="0">
                <a:solidFill>
                  <a:srgbClr val="0B044F"/>
                </a:solidFill>
                <a:latin typeface="Tahoma"/>
                <a:cs typeface="Tahoma"/>
              </a:rPr>
              <a:t>summer</a:t>
            </a:r>
            <a:r>
              <a:rPr sz="15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35" dirty="0">
                <a:solidFill>
                  <a:srgbClr val="0B044F"/>
                </a:solidFill>
                <a:latin typeface="Tahoma"/>
                <a:cs typeface="Tahoma"/>
              </a:rPr>
              <a:t>seasons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65" dirty="0">
                <a:solidFill>
                  <a:srgbClr val="0B044F"/>
                </a:solidFill>
                <a:latin typeface="Tahoma"/>
                <a:cs typeface="Tahoma"/>
              </a:rPr>
              <a:t>and </a:t>
            </a:r>
            <a:r>
              <a:rPr sz="1500" b="1" spc="-42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65" dirty="0">
                <a:solidFill>
                  <a:srgbClr val="0B044F"/>
                </a:solidFill>
                <a:latin typeface="Tahoma"/>
                <a:cs typeface="Tahoma"/>
              </a:rPr>
              <a:t>autumn</a:t>
            </a:r>
            <a:r>
              <a:rPr sz="15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0B044F"/>
                </a:solidFill>
                <a:latin typeface="Tahoma"/>
                <a:cs typeface="Tahoma"/>
              </a:rPr>
              <a:t>season</a:t>
            </a:r>
            <a:endParaRPr sz="1500">
              <a:latin typeface="Tahoma"/>
              <a:cs typeface="Tahoma"/>
            </a:endParaRPr>
          </a:p>
          <a:p>
            <a:pPr marL="431800" indent="-419100">
              <a:lnSpc>
                <a:spcPct val="100000"/>
              </a:lnSpc>
              <a:buFont typeface="MS PGothic"/>
              <a:buChar char="➢"/>
              <a:tabLst>
                <a:tab pos="431165" algn="l"/>
                <a:tab pos="431800" algn="l"/>
              </a:tabLst>
            </a:pPr>
            <a:r>
              <a:rPr sz="1500" b="1" spc="70" dirty="0">
                <a:solidFill>
                  <a:srgbClr val="0B044F"/>
                </a:solidFill>
                <a:latin typeface="Tahoma"/>
                <a:cs typeface="Tahoma"/>
              </a:rPr>
              <a:t>But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35" dirty="0">
                <a:solidFill>
                  <a:srgbClr val="0B044F"/>
                </a:solidFill>
                <a:latin typeface="Tahoma"/>
                <a:cs typeface="Tahoma"/>
              </a:rPr>
              <a:t>in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30" dirty="0">
                <a:solidFill>
                  <a:srgbClr val="0B044F"/>
                </a:solidFill>
                <a:latin typeface="Tahoma"/>
                <a:cs typeface="Tahoma"/>
              </a:rPr>
              <a:t>winter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0B044F"/>
                </a:solidFill>
                <a:latin typeface="Tahoma"/>
                <a:cs typeface="Tahoma"/>
              </a:rPr>
              <a:t>season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55" dirty="0">
                <a:solidFill>
                  <a:srgbClr val="0B044F"/>
                </a:solidFill>
                <a:latin typeface="Tahoma"/>
                <a:cs typeface="Tahoma"/>
              </a:rPr>
              <a:t>people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35">
                <a:solidFill>
                  <a:srgbClr val="0B044F"/>
                </a:solidFill>
                <a:latin typeface="Tahoma"/>
                <a:cs typeface="Tahoma"/>
              </a:rPr>
              <a:t>don't</a:t>
            </a:r>
            <a:r>
              <a:rPr sz="1500" b="1" spc="-1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lang="en-US" sz="1500" b="1" spc="-10" dirty="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0" smtClean="0">
                <a:solidFill>
                  <a:srgbClr val="0B044F"/>
                </a:solidFill>
                <a:latin typeface="Tahoma"/>
                <a:cs typeface="Tahoma"/>
              </a:rPr>
              <a:t>take</a:t>
            </a:r>
            <a:r>
              <a:rPr sz="1500" b="1" spc="-1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0B044F"/>
                </a:solidFill>
                <a:latin typeface="Tahoma"/>
                <a:cs typeface="Tahoma"/>
              </a:rPr>
              <a:t>any</a:t>
            </a:r>
            <a:r>
              <a:rPr sz="1500" b="1" spc="-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0B044F"/>
                </a:solidFill>
                <a:latin typeface="Tahoma"/>
                <a:cs typeface="Tahoma"/>
              </a:rPr>
              <a:t>rented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5" dirty="0">
                <a:solidFill>
                  <a:srgbClr val="0B044F"/>
                </a:solidFill>
                <a:latin typeface="Tahoma"/>
                <a:cs typeface="Tahoma"/>
              </a:rPr>
              <a:t>bike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70" dirty="0">
                <a:solidFill>
                  <a:srgbClr val="0B044F"/>
                </a:solidFill>
                <a:latin typeface="Tahoma"/>
                <a:cs typeface="Tahoma"/>
              </a:rPr>
              <a:t>due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25">
                <a:solidFill>
                  <a:srgbClr val="0B044F"/>
                </a:solidFill>
                <a:latin typeface="Tahoma"/>
                <a:cs typeface="Tahoma"/>
              </a:rPr>
              <a:t>to</a:t>
            </a:r>
            <a:r>
              <a:rPr sz="1500" b="1" spc="-1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25" smtClean="0">
                <a:solidFill>
                  <a:srgbClr val="0B044F"/>
                </a:solidFill>
                <a:latin typeface="Tahoma"/>
                <a:cs typeface="Tahoma"/>
              </a:rPr>
              <a:t>snowfall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775" y="139708"/>
            <a:ext cx="539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ANALYSIS</a:t>
            </a:r>
            <a:r>
              <a:rPr sz="2400" spc="-35" dirty="0"/>
              <a:t> </a:t>
            </a:r>
            <a:r>
              <a:rPr sz="2400" spc="155" dirty="0"/>
              <a:t>OF</a:t>
            </a:r>
            <a:r>
              <a:rPr sz="2400" spc="-40" dirty="0"/>
              <a:t> </a:t>
            </a:r>
            <a:r>
              <a:rPr sz="2400" spc="30" dirty="0"/>
              <a:t>HOLIDAY</a:t>
            </a:r>
            <a:r>
              <a:rPr sz="2400" spc="-35" dirty="0"/>
              <a:t> </a:t>
            </a:r>
            <a:r>
              <a:rPr sz="2400" spc="60" dirty="0"/>
              <a:t>VARIABLE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785375"/>
            <a:ext cx="8839199" cy="25790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125" y="3710415"/>
            <a:ext cx="8836025" cy="5475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100">
              <a:lnSpc>
                <a:spcPct val="114999"/>
              </a:lnSpc>
              <a:spcBef>
                <a:spcPts val="100"/>
              </a:spcBef>
              <a:buFont typeface="MS PGothic"/>
              <a:buChar char="➢"/>
              <a:tabLst>
                <a:tab pos="431165" algn="l"/>
                <a:tab pos="431800" algn="l"/>
              </a:tabLst>
            </a:pPr>
            <a:r>
              <a:rPr sz="1500" b="1" spc="-80" dirty="0">
                <a:solidFill>
                  <a:srgbClr val="0B044F"/>
                </a:solidFill>
                <a:latin typeface="Tahoma"/>
                <a:cs typeface="Tahoma"/>
              </a:rPr>
              <a:t>In</a:t>
            </a:r>
            <a:r>
              <a:rPr sz="15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55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0">
                <a:solidFill>
                  <a:srgbClr val="0B044F"/>
                </a:solidFill>
                <a:latin typeface="Tahoma"/>
                <a:cs typeface="Tahoma"/>
              </a:rPr>
              <a:t>above</a:t>
            </a:r>
            <a:r>
              <a:rPr sz="1500" b="1" spc="-1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50" smtClean="0">
                <a:solidFill>
                  <a:srgbClr val="0B044F"/>
                </a:solidFill>
                <a:latin typeface="Tahoma"/>
                <a:cs typeface="Tahoma"/>
              </a:rPr>
              <a:t>point</a:t>
            </a:r>
            <a:r>
              <a:rPr sz="1500" b="1" spc="-1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0" smtClean="0">
                <a:solidFill>
                  <a:srgbClr val="0B044F"/>
                </a:solidFill>
                <a:latin typeface="Tahoma"/>
                <a:cs typeface="Tahoma"/>
              </a:rPr>
              <a:t>plot</a:t>
            </a:r>
            <a:r>
              <a:rPr lang="en-US"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0" smtClean="0">
                <a:solidFill>
                  <a:srgbClr val="0B044F"/>
                </a:solidFill>
                <a:latin typeface="Tahoma"/>
                <a:cs typeface="Tahoma"/>
              </a:rPr>
              <a:t>shows</a:t>
            </a:r>
            <a:r>
              <a:rPr sz="1500" b="1" spc="-15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lang="en-US" sz="1500" b="1" spc="-15" dirty="0" smtClean="0">
                <a:solidFill>
                  <a:srgbClr val="0B044F"/>
                </a:solidFill>
                <a:latin typeface="Tahoma"/>
                <a:cs typeface="Tahoma"/>
              </a:rPr>
              <a:t>that </a:t>
            </a:r>
            <a:r>
              <a:rPr sz="1500" b="1" spc="55" smtClean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500" b="1" spc="-1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0B044F"/>
                </a:solidFill>
                <a:latin typeface="Tahoma"/>
                <a:cs typeface="Tahoma"/>
              </a:rPr>
              <a:t>use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30" dirty="0">
                <a:solidFill>
                  <a:srgbClr val="0B044F"/>
                </a:solidFill>
                <a:latin typeface="Tahoma"/>
                <a:cs typeface="Tahoma"/>
              </a:rPr>
              <a:t>of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0B044F"/>
                </a:solidFill>
                <a:latin typeface="Tahoma"/>
                <a:cs typeface="Tahoma"/>
              </a:rPr>
              <a:t>rented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5" dirty="0">
                <a:solidFill>
                  <a:srgbClr val="0B044F"/>
                </a:solidFill>
                <a:latin typeface="Tahoma"/>
                <a:cs typeface="Tahoma"/>
              </a:rPr>
              <a:t>bike</a:t>
            </a:r>
            <a:r>
              <a:rPr sz="15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35" dirty="0">
                <a:solidFill>
                  <a:srgbClr val="0B044F"/>
                </a:solidFill>
                <a:latin typeface="Tahoma"/>
                <a:cs typeface="Tahoma"/>
              </a:rPr>
              <a:t>in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25">
                <a:solidFill>
                  <a:srgbClr val="0B044F"/>
                </a:solidFill>
                <a:latin typeface="Tahoma"/>
                <a:cs typeface="Tahoma"/>
              </a:rPr>
              <a:t>a</a:t>
            </a:r>
            <a:r>
              <a:rPr sz="1500" b="1" spc="-1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15" smtClean="0">
                <a:solidFill>
                  <a:srgbClr val="0B044F"/>
                </a:solidFill>
                <a:latin typeface="Tahoma"/>
                <a:cs typeface="Tahoma"/>
              </a:rPr>
              <a:t>holiday</a:t>
            </a:r>
            <a:endParaRPr sz="1500">
              <a:latin typeface="Tahoma"/>
              <a:cs typeface="Tahoma"/>
            </a:endParaRPr>
          </a:p>
          <a:p>
            <a:pPr marL="431800" indent="-419100">
              <a:lnSpc>
                <a:spcPct val="100000"/>
              </a:lnSpc>
              <a:spcBef>
                <a:spcPts val="270"/>
              </a:spcBef>
              <a:buFont typeface="MS PGothic"/>
              <a:buChar char="➢"/>
              <a:tabLst>
                <a:tab pos="431165" algn="l"/>
                <a:tab pos="431800" algn="l"/>
              </a:tabLst>
            </a:pPr>
            <a:r>
              <a:rPr sz="1500" b="1" spc="40" dirty="0">
                <a:solidFill>
                  <a:srgbClr val="0B044F"/>
                </a:solidFill>
                <a:latin typeface="Tahoma"/>
                <a:cs typeface="Tahoma"/>
              </a:rPr>
              <a:t>plot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0B044F"/>
                </a:solidFill>
                <a:latin typeface="Tahoma"/>
                <a:cs typeface="Tahoma"/>
              </a:rPr>
              <a:t>shows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0B044F"/>
                </a:solidFill>
                <a:latin typeface="Tahoma"/>
                <a:cs typeface="Tahoma"/>
              </a:rPr>
              <a:t>that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35" dirty="0">
                <a:solidFill>
                  <a:srgbClr val="0B044F"/>
                </a:solidFill>
                <a:latin typeface="Tahoma"/>
                <a:cs typeface="Tahoma"/>
              </a:rPr>
              <a:t>in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35" dirty="0">
                <a:solidFill>
                  <a:srgbClr val="0B044F"/>
                </a:solidFill>
                <a:latin typeface="Tahoma"/>
                <a:cs typeface="Tahoma"/>
              </a:rPr>
              <a:t>holiday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55" dirty="0">
                <a:solidFill>
                  <a:srgbClr val="0B044F"/>
                </a:solidFill>
                <a:latin typeface="Tahoma"/>
                <a:cs typeface="Tahoma"/>
              </a:rPr>
              <a:t>people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0B044F"/>
                </a:solidFill>
                <a:latin typeface="Tahoma"/>
                <a:cs typeface="Tahoma"/>
              </a:rPr>
              <a:t>uses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55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0B044F"/>
                </a:solidFill>
                <a:latin typeface="Tahoma"/>
                <a:cs typeface="Tahoma"/>
              </a:rPr>
              <a:t>rented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5" dirty="0">
                <a:solidFill>
                  <a:srgbClr val="0B044F"/>
                </a:solidFill>
                <a:latin typeface="Tahoma"/>
                <a:cs typeface="Tahoma"/>
              </a:rPr>
              <a:t>bike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75" dirty="0">
                <a:solidFill>
                  <a:srgbClr val="0B044F"/>
                </a:solidFill>
                <a:latin typeface="Tahoma"/>
                <a:cs typeface="Tahoma"/>
              </a:rPr>
              <a:t>from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0B044F"/>
                </a:solidFill>
                <a:latin typeface="Tahoma"/>
                <a:cs typeface="Tahoma"/>
              </a:rPr>
              <a:t>2pm-8pm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825" y="115659"/>
            <a:ext cx="7448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/>
              <a:t>NUMERICAL</a:t>
            </a:r>
            <a:r>
              <a:rPr sz="3000" spc="-45" dirty="0"/>
              <a:t> </a:t>
            </a:r>
            <a:r>
              <a:rPr sz="3000" spc="85" dirty="0"/>
              <a:t>VS.RENTED</a:t>
            </a:r>
            <a:r>
              <a:rPr sz="3000" spc="-40" dirty="0"/>
              <a:t> </a:t>
            </a:r>
            <a:r>
              <a:rPr sz="3000" spc="15" dirty="0"/>
              <a:t>BIKE</a:t>
            </a:r>
            <a:r>
              <a:rPr sz="3000" spc="-40" dirty="0"/>
              <a:t> </a:t>
            </a:r>
            <a:r>
              <a:rPr sz="3000" spc="130" dirty="0"/>
              <a:t>COUNT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120650" y="3335334"/>
            <a:ext cx="8916670" cy="1499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62865" indent="-409575">
              <a:lnSpc>
                <a:spcPct val="114999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400" b="1" spc="55" dirty="0">
                <a:solidFill>
                  <a:srgbClr val="0B044F"/>
                </a:solidFill>
                <a:latin typeface="Tahoma"/>
                <a:cs typeface="Tahoma"/>
              </a:rPr>
              <a:t>From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0B044F"/>
                </a:solidFill>
                <a:latin typeface="Tahoma"/>
                <a:cs typeface="Tahoma"/>
              </a:rPr>
              <a:t>above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0B044F"/>
                </a:solidFill>
                <a:latin typeface="Tahoma"/>
                <a:cs typeface="Tahoma"/>
              </a:rPr>
              <a:t>plot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0B044F"/>
                </a:solidFill>
                <a:latin typeface="Tahoma"/>
                <a:cs typeface="Tahoma"/>
              </a:rPr>
              <a:t>we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0B044F"/>
                </a:solidFill>
                <a:latin typeface="Tahoma"/>
                <a:cs typeface="Tahoma"/>
              </a:rPr>
              <a:t>see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0B044F"/>
                </a:solidFill>
                <a:latin typeface="Tahoma"/>
                <a:cs typeface="Tahoma"/>
              </a:rPr>
              <a:t>that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0B044F"/>
                </a:solidFill>
                <a:latin typeface="Tahoma"/>
                <a:cs typeface="Tahoma"/>
              </a:rPr>
              <a:t>people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0B044F"/>
                </a:solidFill>
                <a:latin typeface="Tahoma"/>
                <a:cs typeface="Tahoma"/>
              </a:rPr>
              <a:t>like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0B044F"/>
                </a:solidFill>
                <a:latin typeface="Tahoma"/>
                <a:cs typeface="Tahoma"/>
              </a:rPr>
              <a:t>to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0B044F"/>
                </a:solidFill>
                <a:latin typeface="Tahoma"/>
                <a:cs typeface="Tahoma"/>
              </a:rPr>
              <a:t>ride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0B044F"/>
                </a:solidFill>
                <a:latin typeface="Tahoma"/>
                <a:cs typeface="Tahoma"/>
              </a:rPr>
              <a:t>bikes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65">
                <a:solidFill>
                  <a:srgbClr val="0B044F"/>
                </a:solidFill>
                <a:latin typeface="Tahoma"/>
                <a:cs typeface="Tahoma"/>
              </a:rPr>
              <a:t>when</a:t>
            </a:r>
            <a:r>
              <a:rPr sz="1400" b="1" spc="-1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lang="en-US" sz="1400" b="1" spc="10" dirty="0" smtClean="0">
                <a:solidFill>
                  <a:srgbClr val="0B044F"/>
                </a:solidFill>
                <a:latin typeface="Tahoma"/>
                <a:cs typeface="Tahoma"/>
              </a:rPr>
              <a:t>temperature is </a:t>
            </a:r>
            <a:r>
              <a:rPr sz="1400" b="1" spc="45" smtClean="0">
                <a:solidFill>
                  <a:srgbClr val="0B044F"/>
                </a:solidFill>
                <a:latin typeface="Tahoma"/>
                <a:cs typeface="Tahoma"/>
              </a:rPr>
              <a:t>around</a:t>
            </a:r>
            <a:r>
              <a:rPr sz="1400" b="1" spc="-1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Tahoma"/>
                <a:cs typeface="Tahoma"/>
              </a:rPr>
              <a:t>25°C </a:t>
            </a:r>
            <a:r>
              <a:rPr sz="1400" b="1" spc="-39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0B044F"/>
                </a:solidFill>
                <a:latin typeface="Tahoma"/>
                <a:cs typeface="Tahoma"/>
              </a:rPr>
              <a:t>in</a:t>
            </a:r>
            <a:r>
              <a:rPr sz="14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0B044F"/>
                </a:solidFill>
                <a:latin typeface="Tahoma"/>
                <a:cs typeface="Tahoma"/>
              </a:rPr>
              <a:t>average</a:t>
            </a:r>
            <a:endParaRPr sz="1400">
              <a:latin typeface="Tahoma"/>
              <a:cs typeface="Tahoma"/>
            </a:endParaRPr>
          </a:p>
          <a:p>
            <a:pPr marL="422275" marR="5080" indent="-409575">
              <a:lnSpc>
                <a:spcPct val="114999"/>
              </a:lnSpc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400" b="1" spc="55" dirty="0">
                <a:solidFill>
                  <a:srgbClr val="0B044F"/>
                </a:solidFill>
                <a:latin typeface="Tahoma"/>
                <a:cs typeface="Tahoma"/>
              </a:rPr>
              <a:t>From</a:t>
            </a:r>
            <a:r>
              <a:rPr sz="1400" b="1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400" b="1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0B044F"/>
                </a:solidFill>
                <a:latin typeface="Tahoma"/>
                <a:cs typeface="Tahoma"/>
              </a:rPr>
              <a:t>above</a:t>
            </a:r>
            <a:r>
              <a:rPr sz="1400" b="1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0B044F"/>
                </a:solidFill>
                <a:latin typeface="Tahoma"/>
                <a:cs typeface="Tahoma"/>
              </a:rPr>
              <a:t>plot</a:t>
            </a:r>
            <a:r>
              <a:rPr sz="1400" b="1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0B044F"/>
                </a:solidFill>
                <a:latin typeface="Tahoma"/>
                <a:cs typeface="Tahoma"/>
              </a:rPr>
              <a:t>of</a:t>
            </a:r>
            <a:r>
              <a:rPr sz="1400" b="1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0B044F"/>
                </a:solidFill>
                <a:latin typeface="Tahoma"/>
                <a:cs typeface="Tahoma"/>
              </a:rPr>
              <a:t>"Dew_point_temperature'</a:t>
            </a:r>
            <a:r>
              <a:rPr sz="1400" b="1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0B044F"/>
                </a:solidFill>
                <a:latin typeface="Tahoma"/>
                <a:cs typeface="Tahoma"/>
              </a:rPr>
              <a:t>is</a:t>
            </a:r>
            <a:r>
              <a:rPr sz="1400" b="1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0B044F"/>
                </a:solidFill>
                <a:latin typeface="Tahoma"/>
                <a:cs typeface="Tahoma"/>
              </a:rPr>
              <a:t>almost</a:t>
            </a:r>
            <a:r>
              <a:rPr sz="1400" b="1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0B044F"/>
                </a:solidFill>
                <a:latin typeface="Tahoma"/>
                <a:cs typeface="Tahoma"/>
              </a:rPr>
              <a:t>same</a:t>
            </a:r>
            <a:r>
              <a:rPr sz="1400" b="1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0B044F"/>
                </a:solidFill>
                <a:latin typeface="Tahoma"/>
                <a:cs typeface="Tahoma"/>
              </a:rPr>
              <a:t>as</a:t>
            </a:r>
            <a:r>
              <a:rPr sz="1400" b="1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400" b="1" spc="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0B044F"/>
                </a:solidFill>
                <a:latin typeface="Tahoma"/>
                <a:cs typeface="Tahoma"/>
              </a:rPr>
              <a:t>'temperature'</a:t>
            </a:r>
            <a:r>
              <a:rPr sz="1400" b="1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0B044F"/>
                </a:solidFill>
                <a:latin typeface="Tahoma"/>
                <a:cs typeface="Tahoma"/>
              </a:rPr>
              <a:t>there </a:t>
            </a:r>
            <a:r>
              <a:rPr sz="1400" b="1" spc="-39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0B044F"/>
                </a:solidFill>
                <a:latin typeface="Tahoma"/>
                <a:cs typeface="Tahoma"/>
              </a:rPr>
              <a:t>is</a:t>
            </a:r>
            <a:r>
              <a:rPr sz="14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65" dirty="0">
                <a:solidFill>
                  <a:srgbClr val="0B044F"/>
                </a:solidFill>
                <a:latin typeface="Tahoma"/>
                <a:cs typeface="Tahoma"/>
              </a:rPr>
              <a:t>some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0B044F"/>
                </a:solidFill>
                <a:latin typeface="Tahoma"/>
                <a:cs typeface="Tahoma"/>
              </a:rPr>
              <a:t>similarity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0">
                <a:solidFill>
                  <a:srgbClr val="0B044F"/>
                </a:solidFill>
                <a:latin typeface="Tahoma"/>
                <a:cs typeface="Tahoma"/>
              </a:rPr>
              <a:t>present</a:t>
            </a:r>
            <a:r>
              <a:rPr sz="1400" b="1" spc="-15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lang="en-US" sz="1400" b="1" spc="45" dirty="0" smtClean="0">
                <a:solidFill>
                  <a:srgbClr val="0B044F"/>
                </a:solidFill>
                <a:latin typeface="Tahoma"/>
                <a:cs typeface="Tahoma"/>
              </a:rPr>
              <a:t>between them</a:t>
            </a:r>
            <a:endParaRPr sz="1400">
              <a:latin typeface="Tahoma"/>
              <a:cs typeface="Tahoma"/>
            </a:endParaRPr>
          </a:p>
          <a:p>
            <a:pPr marL="422275" marR="241935" indent="-409575">
              <a:lnSpc>
                <a:spcPct val="114999"/>
              </a:lnSpc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400" b="1" spc="70" dirty="0">
                <a:solidFill>
                  <a:srgbClr val="0B044F"/>
                </a:solidFill>
                <a:latin typeface="Tahoma"/>
                <a:cs typeface="Tahoma"/>
              </a:rPr>
              <a:t>from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0B044F"/>
                </a:solidFill>
                <a:latin typeface="Tahoma"/>
                <a:cs typeface="Tahoma"/>
              </a:rPr>
              <a:t>above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0B044F"/>
                </a:solidFill>
                <a:latin typeface="Tahoma"/>
                <a:cs typeface="Tahoma"/>
              </a:rPr>
              <a:t>plot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0B044F"/>
                </a:solidFill>
                <a:latin typeface="Tahoma"/>
                <a:cs typeface="Tahoma"/>
              </a:rPr>
              <a:t>we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0B044F"/>
                </a:solidFill>
                <a:latin typeface="Tahoma"/>
                <a:cs typeface="Tahoma"/>
              </a:rPr>
              <a:t>see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0B044F"/>
                </a:solidFill>
                <a:latin typeface="Tahoma"/>
                <a:cs typeface="Tahoma"/>
              </a:rPr>
              <a:t>that,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0B044F"/>
                </a:solidFill>
                <a:latin typeface="Tahoma"/>
                <a:cs typeface="Tahoma"/>
              </a:rPr>
              <a:t>amount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0B044F"/>
                </a:solidFill>
                <a:latin typeface="Tahoma"/>
                <a:cs typeface="Tahoma"/>
              </a:rPr>
              <a:t>of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0B044F"/>
                </a:solidFill>
                <a:latin typeface="Tahoma"/>
                <a:cs typeface="Tahoma"/>
              </a:rPr>
              <a:t>rented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0B044F"/>
                </a:solidFill>
                <a:latin typeface="Tahoma"/>
                <a:cs typeface="Tahoma"/>
              </a:rPr>
              <a:t>bikes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0B044F"/>
                </a:solidFill>
                <a:latin typeface="Tahoma"/>
                <a:cs typeface="Tahoma"/>
              </a:rPr>
              <a:t>is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0B044F"/>
                </a:solidFill>
                <a:latin typeface="Tahoma"/>
                <a:cs typeface="Tahoma"/>
              </a:rPr>
              <a:t>huge,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65" dirty="0">
                <a:solidFill>
                  <a:srgbClr val="0B044F"/>
                </a:solidFill>
                <a:latin typeface="Tahoma"/>
                <a:cs typeface="Tahoma"/>
              </a:rPr>
              <a:t>when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0B044F"/>
                </a:solidFill>
                <a:latin typeface="Tahoma"/>
                <a:cs typeface="Tahoma"/>
              </a:rPr>
              <a:t>there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0B044F"/>
                </a:solidFill>
                <a:latin typeface="Tahoma"/>
                <a:cs typeface="Tahoma"/>
              </a:rPr>
              <a:t>is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0B044F"/>
                </a:solidFill>
                <a:latin typeface="Tahoma"/>
                <a:cs typeface="Tahoma"/>
              </a:rPr>
              <a:t>solar </a:t>
            </a:r>
            <a:r>
              <a:rPr sz="1400" b="1" spc="-39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0B044F"/>
                </a:solidFill>
                <a:latin typeface="Tahoma"/>
                <a:cs typeface="Tahoma"/>
              </a:rPr>
              <a:t>radiation,</a:t>
            </a:r>
            <a:r>
              <a:rPr sz="14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0B044F"/>
                </a:solidFill>
                <a:latin typeface="Tahoma"/>
                <a:cs typeface="Tahoma"/>
              </a:rPr>
              <a:t>counter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0B044F"/>
                </a:solidFill>
                <a:latin typeface="Tahoma"/>
                <a:cs typeface="Tahoma"/>
              </a:rPr>
              <a:t>of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0B044F"/>
                </a:solidFill>
                <a:latin typeface="Tahoma"/>
                <a:cs typeface="Tahoma"/>
              </a:rPr>
              <a:t>rents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0B044F"/>
                </a:solidFill>
                <a:latin typeface="Tahoma"/>
                <a:cs typeface="Tahoma"/>
              </a:rPr>
              <a:t>is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0B044F"/>
                </a:solidFill>
                <a:latin typeface="Tahoma"/>
                <a:cs typeface="Tahoma"/>
              </a:rPr>
              <a:t>around</a:t>
            </a:r>
            <a:r>
              <a:rPr sz="14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0B044F"/>
                </a:solidFill>
                <a:latin typeface="Tahoma"/>
                <a:cs typeface="Tahoma"/>
              </a:rPr>
              <a:t>1000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Picture 6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666750"/>
            <a:ext cx="2743200" cy="2514600"/>
          </a:xfrm>
          <a:prstGeom prst="rect">
            <a:avLst/>
          </a:prstGeom>
        </p:spPr>
      </p:pic>
      <p:pic>
        <p:nvPicPr>
          <p:cNvPr id="8" name="Picture 7" descr="due poi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666750"/>
            <a:ext cx="2971799" cy="2463508"/>
          </a:xfrm>
          <a:prstGeom prst="rect">
            <a:avLst/>
          </a:prstGeom>
        </p:spPr>
      </p:pic>
      <p:pic>
        <p:nvPicPr>
          <p:cNvPr id="9" name="Picture 8" descr="sol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66750"/>
            <a:ext cx="28194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475" y="54736"/>
            <a:ext cx="5515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CORRELATION</a:t>
            </a:r>
            <a:r>
              <a:rPr spc="-70" dirty="0"/>
              <a:t> </a:t>
            </a:r>
            <a:r>
              <a:rPr spc="-5" dirty="0"/>
              <a:t>MATRIX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00" y="692174"/>
            <a:ext cx="8839199" cy="36146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5724" y="4499888"/>
            <a:ext cx="80073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marR="5080" indent="-444500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456565" algn="l"/>
                <a:tab pos="457200" algn="l"/>
              </a:tabLst>
            </a:pPr>
            <a:r>
              <a:rPr sz="1700" b="1" spc="25" dirty="0">
                <a:solidFill>
                  <a:srgbClr val="0B044F"/>
                </a:solidFill>
                <a:latin typeface="Tahoma"/>
                <a:cs typeface="Tahoma"/>
              </a:rPr>
              <a:t>Variables</a:t>
            </a:r>
            <a:r>
              <a:rPr sz="17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25" dirty="0">
                <a:solidFill>
                  <a:srgbClr val="0B044F"/>
                </a:solidFill>
                <a:latin typeface="Tahoma"/>
                <a:cs typeface="Tahoma"/>
              </a:rPr>
              <a:t>like</a:t>
            </a:r>
            <a:r>
              <a:rPr sz="17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80" dirty="0">
                <a:solidFill>
                  <a:srgbClr val="0B044F"/>
                </a:solidFill>
                <a:latin typeface="Tahoma"/>
                <a:cs typeface="Tahoma"/>
              </a:rPr>
              <a:t>Dew</a:t>
            </a:r>
            <a:r>
              <a:rPr sz="17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55" dirty="0">
                <a:solidFill>
                  <a:srgbClr val="0B044F"/>
                </a:solidFill>
                <a:latin typeface="Tahoma"/>
                <a:cs typeface="Tahoma"/>
              </a:rPr>
              <a:t>Point</a:t>
            </a:r>
            <a:r>
              <a:rPr sz="17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30" dirty="0">
                <a:solidFill>
                  <a:srgbClr val="0B044F"/>
                </a:solidFill>
                <a:latin typeface="Tahoma"/>
                <a:cs typeface="Tahoma"/>
              </a:rPr>
              <a:t>Temperature,</a:t>
            </a:r>
            <a:r>
              <a:rPr sz="17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75" dirty="0">
                <a:solidFill>
                  <a:srgbClr val="0B044F"/>
                </a:solidFill>
                <a:latin typeface="Tahoma"/>
                <a:cs typeface="Tahoma"/>
              </a:rPr>
              <a:t>and</a:t>
            </a:r>
            <a:r>
              <a:rPr sz="17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40" dirty="0">
                <a:solidFill>
                  <a:srgbClr val="0B044F"/>
                </a:solidFill>
                <a:latin typeface="Tahoma"/>
                <a:cs typeface="Tahoma"/>
              </a:rPr>
              <a:t>Temperature</a:t>
            </a:r>
            <a:r>
              <a:rPr sz="17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20" dirty="0">
                <a:solidFill>
                  <a:srgbClr val="0B044F"/>
                </a:solidFill>
                <a:latin typeface="Tahoma"/>
                <a:cs typeface="Tahoma"/>
              </a:rPr>
              <a:t>are</a:t>
            </a:r>
            <a:r>
              <a:rPr sz="17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50" dirty="0">
                <a:solidFill>
                  <a:srgbClr val="0B044F"/>
                </a:solidFill>
                <a:latin typeface="Tahoma"/>
                <a:cs typeface="Tahoma"/>
              </a:rPr>
              <a:t>highly </a:t>
            </a:r>
            <a:r>
              <a:rPr sz="1700" b="1" spc="-484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25" dirty="0">
                <a:solidFill>
                  <a:srgbClr val="0B044F"/>
                </a:solidFill>
                <a:latin typeface="Tahoma"/>
                <a:cs typeface="Tahoma"/>
              </a:rPr>
              <a:t>correlated.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2024" y="155437"/>
            <a:ext cx="4323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MODEL</a:t>
            </a:r>
            <a:r>
              <a:rPr spc="-120" dirty="0"/>
              <a:t> </a:t>
            </a:r>
            <a:r>
              <a:rPr spc="-10" dirty="0"/>
              <a:t>BUILDING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524" y="1428750"/>
            <a:ext cx="7360920" cy="1497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469265" algn="l"/>
                <a:tab pos="469900" algn="l"/>
              </a:tabLst>
            </a:pPr>
            <a:r>
              <a:rPr sz="1800" b="1" spc="15">
                <a:solidFill>
                  <a:srgbClr val="0B044F"/>
                </a:solidFill>
                <a:latin typeface="Tahoma"/>
                <a:cs typeface="Tahoma"/>
              </a:rPr>
              <a:t>LINEAR</a:t>
            </a:r>
            <a:r>
              <a:rPr sz="1800" b="1" spc="-55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800" b="1" spc="20" smtClean="0">
                <a:solidFill>
                  <a:srgbClr val="0B044F"/>
                </a:solidFill>
                <a:latin typeface="Tahoma"/>
                <a:cs typeface="Tahoma"/>
              </a:rPr>
              <a:t>REGRESS</a:t>
            </a:r>
            <a:r>
              <a:rPr lang="en-US" b="1" spc="20" dirty="0" smtClean="0">
                <a:solidFill>
                  <a:srgbClr val="0B044F"/>
                </a:solidFill>
                <a:latin typeface="Tahoma"/>
                <a:cs typeface="Tahoma"/>
              </a:rPr>
              <a:t>ER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B044F"/>
              </a:buClr>
              <a:buFont typeface="MS PGothic"/>
              <a:buChar char="➢"/>
            </a:pPr>
            <a:endParaRPr sz="175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buFont typeface="MS PGothic"/>
              <a:buChar char="➢"/>
              <a:tabLst>
                <a:tab pos="469265" algn="l"/>
                <a:tab pos="469900" algn="l"/>
              </a:tabLst>
            </a:pPr>
            <a:r>
              <a:rPr sz="1800" b="1" spc="25">
                <a:solidFill>
                  <a:srgbClr val="0B044F"/>
                </a:solidFill>
                <a:latin typeface="Tahoma"/>
                <a:cs typeface="Tahoma"/>
              </a:rPr>
              <a:t>GRADIENT</a:t>
            </a:r>
            <a:r>
              <a:rPr sz="1800" b="1" spc="-35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800" b="1" spc="90" smtClean="0">
                <a:solidFill>
                  <a:srgbClr val="0B044F"/>
                </a:solidFill>
                <a:latin typeface="Tahoma"/>
                <a:cs typeface="Tahoma"/>
              </a:rPr>
              <a:t>BOOST</a:t>
            </a:r>
            <a:r>
              <a:rPr lang="en-US" sz="1800" b="1" spc="90" dirty="0" smtClean="0">
                <a:solidFill>
                  <a:srgbClr val="0B044F"/>
                </a:solidFill>
                <a:latin typeface="Tahoma"/>
                <a:cs typeface="Tahoma"/>
              </a:rPr>
              <a:t>ING</a:t>
            </a:r>
            <a:r>
              <a:rPr sz="1800" b="1" spc="-3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800" b="1" spc="45" dirty="0">
                <a:solidFill>
                  <a:srgbClr val="0B044F"/>
                </a:solidFill>
                <a:latin typeface="Tahoma"/>
                <a:cs typeface="Tahoma"/>
              </a:rPr>
              <a:t>REGRESSOR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B044F"/>
              </a:buClr>
              <a:buFont typeface="MS PGothic"/>
              <a:buChar char="➢"/>
            </a:pPr>
            <a:endParaRPr sz="250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buFont typeface="MS PGothic"/>
              <a:buChar char="➢"/>
              <a:tabLst>
                <a:tab pos="469265" algn="l"/>
                <a:tab pos="469900" algn="l"/>
              </a:tabLst>
            </a:pPr>
            <a:r>
              <a:rPr sz="1800" b="1" spc="25" dirty="0">
                <a:solidFill>
                  <a:srgbClr val="0B044F"/>
                </a:solidFill>
                <a:latin typeface="Tahoma"/>
                <a:cs typeface="Tahoma"/>
              </a:rPr>
              <a:t>GRADIENT</a:t>
            </a:r>
            <a:r>
              <a:rPr sz="1800" b="1" spc="-2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800" b="1" spc="30" dirty="0">
                <a:solidFill>
                  <a:srgbClr val="0B044F"/>
                </a:solidFill>
                <a:latin typeface="Tahoma"/>
                <a:cs typeface="Tahoma"/>
              </a:rPr>
              <a:t>BOOSTING</a:t>
            </a:r>
            <a:r>
              <a:rPr sz="1800" b="1" spc="-2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800" b="1" spc="45" dirty="0">
                <a:solidFill>
                  <a:srgbClr val="0B044F"/>
                </a:solidFill>
                <a:latin typeface="Tahoma"/>
                <a:cs typeface="Tahoma"/>
              </a:rPr>
              <a:t>REGRESSOR</a:t>
            </a:r>
            <a:r>
              <a:rPr sz="1800" b="1" spc="-2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800" b="1" spc="5" dirty="0">
                <a:solidFill>
                  <a:srgbClr val="0B044F"/>
                </a:solidFill>
                <a:latin typeface="Tahoma"/>
                <a:cs typeface="Tahoma"/>
              </a:rPr>
              <a:t>WITH</a:t>
            </a:r>
            <a:r>
              <a:rPr sz="1800" b="1" spc="-2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800" b="1" spc="50" dirty="0">
                <a:solidFill>
                  <a:srgbClr val="0B044F"/>
                </a:solidFill>
                <a:latin typeface="Tahoma"/>
                <a:cs typeface="Tahoma"/>
              </a:rPr>
              <a:t>GRIDSEARCHCV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4074" y="57784"/>
            <a:ext cx="43738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5" dirty="0"/>
              <a:t>GRADIENT</a:t>
            </a:r>
            <a:r>
              <a:rPr sz="3000" spc="-95" dirty="0"/>
              <a:t> </a:t>
            </a:r>
            <a:r>
              <a:rPr sz="3000" spc="50" dirty="0"/>
              <a:t>BOOSTING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13599" y="656988"/>
            <a:ext cx="159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solidFill>
                  <a:srgbClr val="0B044F"/>
                </a:solidFill>
                <a:latin typeface="Tahoma"/>
                <a:cs typeface="Tahoma"/>
              </a:rPr>
              <a:t>Train</a:t>
            </a:r>
            <a:r>
              <a:rPr sz="1400" b="1" spc="-4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0B044F"/>
                </a:solidFill>
                <a:latin typeface="Tahoma"/>
                <a:cs typeface="Tahoma"/>
              </a:rPr>
              <a:t>Set</a:t>
            </a:r>
            <a:r>
              <a:rPr sz="1400" b="1" spc="-4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0B044F"/>
                </a:solidFill>
                <a:latin typeface="Tahoma"/>
                <a:cs typeface="Tahoma"/>
              </a:rPr>
              <a:t>Results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599" y="2059013"/>
            <a:ext cx="150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0B044F"/>
                </a:solidFill>
                <a:latin typeface="Tahoma"/>
                <a:cs typeface="Tahoma"/>
              </a:rPr>
              <a:t>Test</a:t>
            </a:r>
            <a:r>
              <a:rPr sz="1400" b="1" spc="-5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0B044F"/>
                </a:solidFill>
                <a:latin typeface="Tahoma"/>
                <a:cs typeface="Tahoma"/>
              </a:rPr>
              <a:t>Set</a:t>
            </a:r>
            <a:r>
              <a:rPr sz="1400" b="1" spc="-4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0B044F"/>
                </a:solidFill>
                <a:latin typeface="Tahoma"/>
                <a:cs typeface="Tahoma"/>
              </a:rPr>
              <a:t>Results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574" y="976524"/>
            <a:ext cx="2247899" cy="923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562" y="2457375"/>
            <a:ext cx="2209799" cy="7715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57575" y="1134800"/>
            <a:ext cx="5434024" cy="26851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7598" y="3427171"/>
            <a:ext cx="2613920" cy="164207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600" y="53344"/>
            <a:ext cx="6523355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400" spc="35" dirty="0"/>
              <a:t>GRADIENT</a:t>
            </a:r>
            <a:r>
              <a:rPr sz="2400" spc="-45" dirty="0"/>
              <a:t> </a:t>
            </a:r>
            <a:r>
              <a:rPr sz="2400" spc="40" dirty="0"/>
              <a:t>BOOSTING</a:t>
            </a:r>
            <a:r>
              <a:rPr sz="2400" spc="-40" dirty="0"/>
              <a:t> </a:t>
            </a:r>
            <a:r>
              <a:rPr sz="2400" spc="65" dirty="0"/>
              <a:t>REGRESSOR</a:t>
            </a:r>
            <a:r>
              <a:rPr sz="2400" spc="-40" dirty="0"/>
              <a:t> </a:t>
            </a:r>
            <a:r>
              <a:rPr sz="2400" spc="5" dirty="0"/>
              <a:t>WITH </a:t>
            </a:r>
            <a:r>
              <a:rPr sz="2400" spc="-690" dirty="0"/>
              <a:t> </a:t>
            </a:r>
            <a:r>
              <a:rPr sz="2400" spc="65" dirty="0"/>
              <a:t>GRIDSEARCHCV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55600" y="1003387"/>
            <a:ext cx="1590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solidFill>
                  <a:srgbClr val="0B044F"/>
                </a:solidFill>
                <a:latin typeface="Tahoma"/>
                <a:cs typeface="Tahoma"/>
              </a:rPr>
              <a:t>Train</a:t>
            </a:r>
            <a:r>
              <a:rPr sz="1400" b="1" spc="-4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0B044F"/>
                </a:solidFill>
                <a:latin typeface="Tahoma"/>
                <a:cs typeface="Tahoma"/>
              </a:rPr>
              <a:t>Set</a:t>
            </a:r>
            <a:r>
              <a:rPr sz="1400" b="1" spc="-4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0B044F"/>
                </a:solidFill>
                <a:latin typeface="Tahoma"/>
                <a:cs typeface="Tahoma"/>
              </a:rPr>
              <a:t>Results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600" y="2437563"/>
            <a:ext cx="1504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0B044F"/>
                </a:solidFill>
                <a:latin typeface="Tahoma"/>
                <a:cs typeface="Tahoma"/>
              </a:rPr>
              <a:t>Test</a:t>
            </a:r>
            <a:r>
              <a:rPr sz="1400" b="1" spc="-5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0B044F"/>
                </a:solidFill>
                <a:latin typeface="Tahoma"/>
                <a:cs typeface="Tahoma"/>
              </a:rPr>
              <a:t>Set</a:t>
            </a:r>
            <a:r>
              <a:rPr sz="1400" b="1" spc="-4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0B044F"/>
                </a:solidFill>
                <a:latin typeface="Tahoma"/>
                <a:cs typeface="Tahoma"/>
              </a:rPr>
              <a:t>Results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349" y="3661263"/>
            <a:ext cx="16167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45" dirty="0">
                <a:solidFill>
                  <a:srgbClr val="0B044F"/>
                </a:solidFill>
                <a:latin typeface="Tahoma"/>
                <a:cs typeface="Tahoma"/>
              </a:rPr>
              <a:t>Hyper</a:t>
            </a:r>
            <a:r>
              <a:rPr sz="1400" b="1" spc="-7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0B044F"/>
                </a:solidFill>
                <a:latin typeface="Tahoma"/>
                <a:cs typeface="Tahoma"/>
              </a:rPr>
              <a:t>parameter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325" y="3995550"/>
            <a:ext cx="1790699" cy="6191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750" y="1337675"/>
            <a:ext cx="2209799" cy="904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6175" y="2709475"/>
            <a:ext cx="2209799" cy="7715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98849" y="842999"/>
            <a:ext cx="5867399" cy="23744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72169" y="3296375"/>
            <a:ext cx="2950298" cy="158354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2025" y="217937"/>
            <a:ext cx="3260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324" y="1406690"/>
            <a:ext cx="8338184" cy="27686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94665" indent="-482600">
              <a:lnSpc>
                <a:spcPct val="100000"/>
              </a:lnSpc>
              <a:spcBef>
                <a:spcPts val="1300"/>
              </a:spcBef>
              <a:buFont typeface="MS PGothic"/>
              <a:buChar char="➢"/>
              <a:tabLst>
                <a:tab pos="494665" algn="l"/>
                <a:tab pos="495300" algn="l"/>
              </a:tabLst>
            </a:pPr>
            <a:r>
              <a:rPr sz="2000" b="1" spc="60" dirty="0">
                <a:solidFill>
                  <a:srgbClr val="0B044F"/>
                </a:solidFill>
                <a:latin typeface="Tahoma"/>
                <a:cs typeface="Tahoma"/>
              </a:rPr>
              <a:t>Large</a:t>
            </a:r>
            <a:r>
              <a:rPr sz="2000" b="1" spc="-3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000" b="1" spc="55" dirty="0">
                <a:solidFill>
                  <a:srgbClr val="0B044F"/>
                </a:solidFill>
                <a:latin typeface="Tahoma"/>
                <a:cs typeface="Tahoma"/>
              </a:rPr>
              <a:t>Dataset</a:t>
            </a:r>
            <a:r>
              <a:rPr sz="2000" b="1" spc="-3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000" b="1" spc="35" dirty="0">
                <a:solidFill>
                  <a:srgbClr val="0B044F"/>
                </a:solidFill>
                <a:latin typeface="Tahoma"/>
                <a:cs typeface="Tahoma"/>
              </a:rPr>
              <a:t>to</a:t>
            </a:r>
            <a:r>
              <a:rPr sz="2000" b="1" spc="-3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000" b="1" spc="45" dirty="0">
                <a:solidFill>
                  <a:srgbClr val="0B044F"/>
                </a:solidFill>
                <a:latin typeface="Tahoma"/>
                <a:cs typeface="Tahoma"/>
              </a:rPr>
              <a:t>handle.</a:t>
            </a:r>
            <a:endParaRPr sz="2000">
              <a:latin typeface="Tahoma"/>
              <a:cs typeface="Tahoma"/>
            </a:endParaRPr>
          </a:p>
          <a:p>
            <a:pPr marL="494665" indent="-482600">
              <a:lnSpc>
                <a:spcPct val="100000"/>
              </a:lnSpc>
              <a:spcBef>
                <a:spcPts val="1200"/>
              </a:spcBef>
              <a:buFont typeface="MS PGothic"/>
              <a:buChar char="➢"/>
              <a:tabLst>
                <a:tab pos="494665" algn="l"/>
                <a:tab pos="495300" algn="l"/>
              </a:tabLst>
            </a:pPr>
            <a:r>
              <a:rPr sz="2000" b="1" spc="75" dirty="0">
                <a:solidFill>
                  <a:srgbClr val="0B044F"/>
                </a:solidFill>
                <a:latin typeface="Tahoma"/>
                <a:cs typeface="Tahoma"/>
              </a:rPr>
              <a:t>Needs</a:t>
            </a:r>
            <a:r>
              <a:rPr sz="2000" b="1" spc="-2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000" b="1" spc="35" dirty="0">
                <a:solidFill>
                  <a:srgbClr val="0B044F"/>
                </a:solidFill>
                <a:latin typeface="Tahoma"/>
                <a:cs typeface="Tahoma"/>
              </a:rPr>
              <a:t>to</a:t>
            </a:r>
            <a:r>
              <a:rPr sz="20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000" b="1" spc="55" dirty="0">
                <a:solidFill>
                  <a:srgbClr val="0B044F"/>
                </a:solidFill>
                <a:latin typeface="Tahoma"/>
                <a:cs typeface="Tahoma"/>
              </a:rPr>
              <a:t>plot</a:t>
            </a:r>
            <a:r>
              <a:rPr sz="2000" b="1" spc="-2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000" b="1" spc="35" dirty="0">
                <a:solidFill>
                  <a:srgbClr val="0B044F"/>
                </a:solidFill>
                <a:latin typeface="Tahoma"/>
                <a:cs typeface="Tahoma"/>
              </a:rPr>
              <a:t>lot</a:t>
            </a:r>
            <a:r>
              <a:rPr sz="20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000" b="1" spc="40" dirty="0">
                <a:solidFill>
                  <a:srgbClr val="0B044F"/>
                </a:solidFill>
                <a:latin typeface="Tahoma"/>
                <a:cs typeface="Tahoma"/>
              </a:rPr>
              <a:t>of</a:t>
            </a:r>
            <a:r>
              <a:rPr sz="2000" b="1" spc="-2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000" b="1" spc="50" dirty="0">
                <a:solidFill>
                  <a:srgbClr val="0B044F"/>
                </a:solidFill>
                <a:latin typeface="Tahoma"/>
                <a:cs typeface="Tahoma"/>
              </a:rPr>
              <a:t>Graphs</a:t>
            </a:r>
            <a:r>
              <a:rPr sz="20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000" b="1" spc="35" dirty="0">
                <a:solidFill>
                  <a:srgbClr val="0B044F"/>
                </a:solidFill>
                <a:latin typeface="Tahoma"/>
                <a:cs typeface="Tahoma"/>
              </a:rPr>
              <a:t>to</a:t>
            </a:r>
            <a:r>
              <a:rPr sz="2000" b="1" spc="-2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000" b="1" spc="25" dirty="0">
                <a:solidFill>
                  <a:srgbClr val="0B044F"/>
                </a:solidFill>
                <a:latin typeface="Tahoma"/>
                <a:cs typeface="Tahoma"/>
              </a:rPr>
              <a:t>analyse.</a:t>
            </a:r>
            <a:endParaRPr sz="2000">
              <a:latin typeface="Tahoma"/>
              <a:cs typeface="Tahoma"/>
            </a:endParaRPr>
          </a:p>
          <a:p>
            <a:pPr marL="567055" indent="-554990">
              <a:lnSpc>
                <a:spcPct val="100000"/>
              </a:lnSpc>
              <a:spcBef>
                <a:spcPts val="1200"/>
              </a:spcBef>
              <a:buFont typeface="MS PGothic"/>
              <a:buChar char="➢"/>
              <a:tabLst>
                <a:tab pos="566420" algn="l"/>
                <a:tab pos="567690" algn="l"/>
              </a:tabLst>
            </a:pPr>
            <a:r>
              <a:rPr sz="2000" b="1" spc="45" dirty="0">
                <a:solidFill>
                  <a:srgbClr val="0B044F"/>
                </a:solidFill>
                <a:latin typeface="Tahoma"/>
                <a:cs typeface="Tahoma"/>
              </a:rPr>
              <a:t>Feature</a:t>
            </a:r>
            <a:r>
              <a:rPr sz="2000" b="1" spc="-3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000" b="1" spc="70" dirty="0">
                <a:solidFill>
                  <a:srgbClr val="0B044F"/>
                </a:solidFill>
                <a:latin typeface="Tahoma"/>
                <a:cs typeface="Tahoma"/>
              </a:rPr>
              <a:t>engineering</a:t>
            </a:r>
            <a:endParaRPr sz="2000">
              <a:latin typeface="Tahoma"/>
              <a:cs typeface="Tahoma"/>
            </a:endParaRPr>
          </a:p>
          <a:p>
            <a:pPr marL="494665" indent="-482600">
              <a:lnSpc>
                <a:spcPct val="100000"/>
              </a:lnSpc>
              <a:spcBef>
                <a:spcPts val="1200"/>
              </a:spcBef>
              <a:buFont typeface="MS PGothic"/>
              <a:buChar char="➢"/>
              <a:tabLst>
                <a:tab pos="494665" algn="l"/>
                <a:tab pos="495300" algn="l"/>
              </a:tabLst>
            </a:pPr>
            <a:r>
              <a:rPr sz="2000" b="1" spc="45">
                <a:solidFill>
                  <a:srgbClr val="0B044F"/>
                </a:solidFill>
                <a:latin typeface="Tahoma"/>
                <a:cs typeface="Tahoma"/>
              </a:rPr>
              <a:t>Feature</a:t>
            </a:r>
            <a:r>
              <a:rPr sz="2000" b="1" spc="-35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000" b="1" spc="55" smtClean="0">
                <a:solidFill>
                  <a:srgbClr val="0B044F"/>
                </a:solidFill>
                <a:latin typeface="Tahoma"/>
                <a:cs typeface="Tahoma"/>
              </a:rPr>
              <a:t>selection</a:t>
            </a:r>
            <a:endParaRPr sz="2000">
              <a:latin typeface="Tahoma"/>
              <a:cs typeface="Tahoma"/>
            </a:endParaRPr>
          </a:p>
          <a:p>
            <a:pPr marL="494665" indent="-482600">
              <a:lnSpc>
                <a:spcPct val="100000"/>
              </a:lnSpc>
              <a:spcBef>
                <a:spcPts val="1200"/>
              </a:spcBef>
              <a:buFont typeface="MS PGothic"/>
              <a:buChar char="➢"/>
              <a:tabLst>
                <a:tab pos="494665" algn="l"/>
                <a:tab pos="495300" algn="l"/>
              </a:tabLst>
            </a:pPr>
            <a:r>
              <a:rPr sz="2000" b="1" spc="75" dirty="0">
                <a:solidFill>
                  <a:srgbClr val="0B044F"/>
                </a:solidFill>
                <a:latin typeface="Tahoma"/>
                <a:cs typeface="Tahoma"/>
              </a:rPr>
              <a:t>Optimising</a:t>
            </a:r>
            <a:r>
              <a:rPr sz="2000" b="1" spc="-3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000" b="1" spc="75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2000" b="1" spc="-35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000" b="1" spc="90" smtClean="0">
                <a:solidFill>
                  <a:srgbClr val="0B044F"/>
                </a:solidFill>
                <a:latin typeface="Tahoma"/>
                <a:cs typeface="Tahoma"/>
              </a:rPr>
              <a:t>model</a:t>
            </a:r>
          </a:p>
          <a:p>
            <a:pPr marL="494665" indent="-470534">
              <a:lnSpc>
                <a:spcPct val="100000"/>
              </a:lnSpc>
              <a:spcBef>
                <a:spcPts val="1200"/>
              </a:spcBef>
              <a:buSzPct val="95000"/>
              <a:buFont typeface="MS PGothic"/>
              <a:buChar char="➢"/>
              <a:tabLst>
                <a:tab pos="494665" algn="l"/>
                <a:tab pos="495300" algn="l"/>
              </a:tabLst>
            </a:pPr>
            <a:r>
              <a:rPr sz="2000" b="1" spc="55" smtClean="0">
                <a:solidFill>
                  <a:srgbClr val="0B044F"/>
                </a:solidFill>
                <a:latin typeface="Tahoma"/>
                <a:cs typeface="Tahoma"/>
              </a:rPr>
              <a:t>Hyperparameters</a:t>
            </a:r>
            <a:r>
              <a:rPr lang="en-US" sz="2000" b="1" spc="55" dirty="0" smtClean="0">
                <a:solidFill>
                  <a:srgbClr val="0B044F"/>
                </a:solidFill>
                <a:latin typeface="Tahoma"/>
                <a:cs typeface="Tahoma"/>
              </a:rPr>
              <a:t> tuning for better results &amp; accuracy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1775" y="215811"/>
            <a:ext cx="2350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C</a:t>
            </a:r>
            <a:r>
              <a:rPr spc="125" dirty="0"/>
              <a:t>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624" y="1062532"/>
            <a:ext cx="5568950" cy="305724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ü"/>
              <a:tabLst>
                <a:tab pos="545465" algn="l"/>
              </a:tabLst>
            </a:pPr>
            <a:r>
              <a:rPr lang="en-US" sz="2400" b="1" spc="20" dirty="0">
                <a:solidFill>
                  <a:srgbClr val="0B044F"/>
                </a:solidFill>
                <a:latin typeface="MS PGothic"/>
                <a:cs typeface="Tahoma"/>
              </a:rPr>
              <a:t> </a:t>
            </a:r>
            <a:r>
              <a:rPr sz="2400" b="1" spc="20" smtClean="0">
                <a:solidFill>
                  <a:srgbClr val="0B044F"/>
                </a:solidFill>
                <a:latin typeface="Tahoma"/>
                <a:cs typeface="Tahoma"/>
              </a:rPr>
              <a:t>BUSINESS</a:t>
            </a:r>
            <a:r>
              <a:rPr sz="2400" b="1" spc="-5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400" b="1" spc="50" smtClean="0">
                <a:solidFill>
                  <a:srgbClr val="0B044F"/>
                </a:solidFill>
                <a:latin typeface="Tahoma"/>
                <a:cs typeface="Tahoma"/>
              </a:rPr>
              <a:t>UNDERSTANDING</a:t>
            </a:r>
            <a:endParaRPr lang="en-US" sz="2400" b="1" spc="50" dirty="0">
              <a:solidFill>
                <a:srgbClr val="0B044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ü"/>
              <a:tabLst>
                <a:tab pos="545465" algn="l"/>
              </a:tabLst>
            </a:pPr>
            <a:r>
              <a:rPr lang="en-US" sz="2400" b="1" spc="90" dirty="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400" b="1" spc="90" smtClean="0">
                <a:solidFill>
                  <a:srgbClr val="0B044F"/>
                </a:solidFill>
                <a:latin typeface="Tahoma"/>
                <a:cs typeface="Tahoma"/>
              </a:rPr>
              <a:t>DATA</a:t>
            </a:r>
            <a:r>
              <a:rPr sz="2400" b="1" spc="-65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400" b="1" spc="90" smtClean="0">
                <a:solidFill>
                  <a:srgbClr val="0B044F"/>
                </a:solidFill>
                <a:latin typeface="Tahoma"/>
                <a:cs typeface="Tahoma"/>
              </a:rPr>
              <a:t>SUMMARY</a:t>
            </a:r>
            <a:endParaRPr lang="en-US" sz="2400" b="1" spc="90" dirty="0">
              <a:solidFill>
                <a:srgbClr val="0B044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ü"/>
              <a:tabLst>
                <a:tab pos="545465" algn="l"/>
              </a:tabLst>
            </a:pPr>
            <a:r>
              <a:rPr lang="en-US" sz="2400" b="1" spc="90" dirty="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400" b="1" spc="90" smtClean="0">
                <a:solidFill>
                  <a:srgbClr val="0B044F"/>
                </a:solidFill>
                <a:latin typeface="Tahoma"/>
                <a:cs typeface="Tahoma"/>
              </a:rPr>
              <a:t>FEATURE</a:t>
            </a:r>
            <a:r>
              <a:rPr sz="2400" b="1" spc="-65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400" b="1" smtClean="0">
                <a:solidFill>
                  <a:srgbClr val="0B044F"/>
                </a:solidFill>
                <a:latin typeface="Tahoma"/>
                <a:cs typeface="Tahoma"/>
              </a:rPr>
              <a:t>ANALYSIS</a:t>
            </a:r>
            <a:endParaRPr lang="en-US" sz="2400" b="1" dirty="0">
              <a:solidFill>
                <a:srgbClr val="0B044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ü"/>
              <a:tabLst>
                <a:tab pos="545465" algn="l"/>
              </a:tabLst>
            </a:pPr>
            <a:r>
              <a:rPr lang="en-US" sz="2400" b="1" spc="70" dirty="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400" b="1" spc="70" smtClean="0">
                <a:solidFill>
                  <a:srgbClr val="0B044F"/>
                </a:solidFill>
                <a:latin typeface="Tahoma"/>
                <a:cs typeface="Tahoma"/>
              </a:rPr>
              <a:t>EXPLORATORY</a:t>
            </a:r>
            <a:r>
              <a:rPr sz="2400" b="1" spc="-4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400" b="1" spc="90">
                <a:solidFill>
                  <a:srgbClr val="0B044F"/>
                </a:solidFill>
                <a:latin typeface="Tahoma"/>
                <a:cs typeface="Tahoma"/>
              </a:rPr>
              <a:t>DATA</a:t>
            </a:r>
            <a:r>
              <a:rPr sz="2400" b="1" spc="-4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400" b="1" smtClean="0">
                <a:solidFill>
                  <a:srgbClr val="0B044F"/>
                </a:solidFill>
                <a:latin typeface="Tahoma"/>
                <a:cs typeface="Tahoma"/>
              </a:rPr>
              <a:t>ANALYSIS</a:t>
            </a:r>
            <a:endParaRPr lang="en-US" sz="2400" b="1" dirty="0">
              <a:solidFill>
                <a:srgbClr val="0B044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ü"/>
              <a:tabLst>
                <a:tab pos="545465" algn="l"/>
              </a:tabLst>
            </a:pPr>
            <a:r>
              <a:rPr lang="en-US" sz="2400" b="1" spc="90" dirty="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400" b="1" spc="90" smtClean="0">
                <a:solidFill>
                  <a:srgbClr val="0B044F"/>
                </a:solidFill>
                <a:latin typeface="Tahoma"/>
                <a:cs typeface="Tahoma"/>
              </a:rPr>
              <a:t>DATA</a:t>
            </a:r>
            <a:r>
              <a:rPr sz="2400" b="1" spc="-5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400" b="1" spc="55" smtClean="0">
                <a:solidFill>
                  <a:srgbClr val="0B044F"/>
                </a:solidFill>
                <a:latin typeface="Tahoma"/>
                <a:cs typeface="Tahoma"/>
              </a:rPr>
              <a:t>PREPROCESSING</a:t>
            </a:r>
            <a:endParaRPr lang="en-US" sz="2400" b="1" spc="55" dirty="0">
              <a:solidFill>
                <a:srgbClr val="0B044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ü"/>
              <a:tabLst>
                <a:tab pos="545465" algn="l"/>
              </a:tabLst>
            </a:pPr>
            <a:r>
              <a:rPr lang="en-US" sz="2400" b="1" spc="25" dirty="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400" b="1" spc="25" smtClean="0">
                <a:solidFill>
                  <a:srgbClr val="0B044F"/>
                </a:solidFill>
                <a:latin typeface="Tahoma"/>
                <a:cs typeface="Tahoma"/>
              </a:rPr>
              <a:t>IMPLEMENTING</a:t>
            </a:r>
            <a:r>
              <a:rPr sz="2400" b="1" spc="-65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400" b="1" spc="40" smtClean="0">
                <a:solidFill>
                  <a:srgbClr val="0B044F"/>
                </a:solidFill>
                <a:latin typeface="Tahoma"/>
                <a:cs typeface="Tahoma"/>
              </a:rPr>
              <a:t>ALGORITHMS</a:t>
            </a:r>
            <a:endParaRPr lang="en-US" sz="2400" b="1" spc="40" dirty="0">
              <a:solidFill>
                <a:srgbClr val="0B044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ü"/>
              <a:tabLst>
                <a:tab pos="545465" algn="l"/>
              </a:tabLst>
            </a:pPr>
            <a:r>
              <a:rPr lang="en-US" sz="2400" b="1" spc="100" dirty="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400" b="1" spc="100" smtClean="0">
                <a:solidFill>
                  <a:srgbClr val="0B044F"/>
                </a:solidFill>
                <a:latin typeface="Tahoma"/>
                <a:cs typeface="Tahoma"/>
              </a:rPr>
              <a:t>CHALLENGES</a:t>
            </a:r>
            <a:endParaRPr lang="en-US" sz="2400" b="1" spc="100" dirty="0">
              <a:solidFill>
                <a:srgbClr val="0B044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ü"/>
              <a:tabLst>
                <a:tab pos="545465" algn="l"/>
              </a:tabLst>
            </a:pPr>
            <a:r>
              <a:rPr lang="en-US" sz="2400" b="1" spc="55" dirty="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2400" b="1" spc="55" smtClean="0">
                <a:solidFill>
                  <a:srgbClr val="0B044F"/>
                </a:solidFill>
                <a:latin typeface="Tahoma"/>
                <a:cs typeface="Tahoma"/>
              </a:rPr>
              <a:t>CONCLUSIONS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" y="580527"/>
            <a:ext cx="8956675" cy="40487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441325" indent="-428625">
              <a:lnSpc>
                <a:spcPct val="100000"/>
              </a:lnSpc>
              <a:spcBef>
                <a:spcPts val="1060"/>
              </a:spcBef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b="1" spc="35" dirty="0">
                <a:solidFill>
                  <a:srgbClr val="0B044F"/>
                </a:solidFill>
                <a:latin typeface="Tahoma"/>
                <a:cs typeface="Tahoma"/>
              </a:rPr>
              <a:t>‘Hour’</a:t>
            </a:r>
            <a:r>
              <a:rPr sz="1600" b="1" spc="-2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0B044F"/>
                </a:solidFill>
                <a:latin typeface="Tahoma"/>
                <a:cs typeface="Tahoma"/>
              </a:rPr>
              <a:t>of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600" b="1" spc="-2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0B044F"/>
                </a:solidFill>
                <a:latin typeface="Tahoma"/>
                <a:cs typeface="Tahoma"/>
              </a:rPr>
              <a:t>day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0B044F"/>
                </a:solidFill>
                <a:latin typeface="Tahoma"/>
                <a:cs typeface="Tahoma"/>
              </a:rPr>
              <a:t>holds</a:t>
            </a:r>
            <a:r>
              <a:rPr sz="1600" b="1" spc="-2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0B044F"/>
                </a:solidFill>
                <a:latin typeface="Tahoma"/>
                <a:cs typeface="Tahoma"/>
              </a:rPr>
              <a:t>most</a:t>
            </a:r>
            <a:r>
              <a:rPr sz="1600" b="1" spc="-2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important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15" dirty="0">
                <a:solidFill>
                  <a:srgbClr val="0B044F"/>
                </a:solidFill>
                <a:latin typeface="Tahoma"/>
                <a:cs typeface="Tahoma"/>
              </a:rPr>
              <a:t>feature.</a:t>
            </a:r>
            <a:endParaRPr sz="1600">
              <a:latin typeface="Tahoma"/>
              <a:cs typeface="Tahoma"/>
            </a:endParaRPr>
          </a:p>
          <a:p>
            <a:pPr marL="441325" marR="22860" indent="-428625">
              <a:lnSpc>
                <a:spcPct val="150000"/>
              </a:lnSpc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Bike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0B044F"/>
                </a:solidFill>
                <a:latin typeface="Tahoma"/>
                <a:cs typeface="Tahoma"/>
              </a:rPr>
              <a:t>rental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0B044F"/>
                </a:solidFill>
                <a:latin typeface="Tahoma"/>
                <a:cs typeface="Tahoma"/>
              </a:rPr>
              <a:t>count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10" dirty="0">
                <a:solidFill>
                  <a:srgbClr val="0B044F"/>
                </a:solidFill>
                <a:latin typeface="Tahoma"/>
                <a:cs typeface="Tahoma"/>
              </a:rPr>
              <a:t>is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0B044F"/>
                </a:solidFill>
                <a:latin typeface="Tahoma"/>
                <a:cs typeface="Tahoma"/>
              </a:rPr>
              <a:t>mostly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0B044F"/>
                </a:solidFill>
                <a:latin typeface="Tahoma"/>
                <a:cs typeface="Tahoma"/>
              </a:rPr>
              <a:t>correlated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0B044F"/>
                </a:solidFill>
                <a:latin typeface="Tahoma"/>
                <a:cs typeface="Tahoma"/>
              </a:rPr>
              <a:t>with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0B044F"/>
                </a:solidFill>
                <a:latin typeface="Tahoma"/>
                <a:cs typeface="Tahoma"/>
              </a:rPr>
              <a:t>time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0B044F"/>
                </a:solidFill>
                <a:latin typeface="Tahoma"/>
                <a:cs typeface="Tahoma"/>
              </a:rPr>
              <a:t>of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0B044F"/>
                </a:solidFill>
                <a:latin typeface="Tahoma"/>
                <a:cs typeface="Tahoma"/>
              </a:rPr>
              <a:t>day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0B044F"/>
                </a:solidFill>
                <a:latin typeface="Tahoma"/>
                <a:cs typeface="Tahoma"/>
              </a:rPr>
              <a:t>as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15" dirty="0">
                <a:solidFill>
                  <a:srgbClr val="0B044F"/>
                </a:solidFill>
                <a:latin typeface="Tahoma"/>
                <a:cs typeface="Tahoma"/>
              </a:rPr>
              <a:t>it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10" dirty="0">
                <a:solidFill>
                  <a:srgbClr val="0B044F"/>
                </a:solidFill>
                <a:latin typeface="Tahoma"/>
                <a:cs typeface="Tahoma"/>
              </a:rPr>
              <a:t>is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0B044F"/>
                </a:solidFill>
                <a:latin typeface="Tahoma"/>
                <a:cs typeface="Tahoma"/>
              </a:rPr>
              <a:t>peak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0B044F"/>
                </a:solidFill>
                <a:latin typeface="Tahoma"/>
                <a:cs typeface="Tahoma"/>
              </a:rPr>
              <a:t>at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-165" dirty="0">
                <a:solidFill>
                  <a:srgbClr val="0B044F"/>
                </a:solidFill>
                <a:latin typeface="Tahoma"/>
                <a:cs typeface="Tahoma"/>
              </a:rPr>
              <a:t>10 </a:t>
            </a:r>
            <a:r>
              <a:rPr sz="1600" b="1" spc="-45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90" dirty="0">
                <a:solidFill>
                  <a:srgbClr val="0B044F"/>
                </a:solidFill>
                <a:latin typeface="Tahoma"/>
                <a:cs typeface="Tahoma"/>
              </a:rPr>
              <a:t>am</a:t>
            </a:r>
            <a:r>
              <a:rPr sz="1600" b="1" spc="-2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0B044F"/>
                </a:solidFill>
                <a:latin typeface="Tahoma"/>
                <a:cs typeface="Tahoma"/>
              </a:rPr>
              <a:t>morning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0B044F"/>
                </a:solidFill>
                <a:latin typeface="Tahoma"/>
                <a:cs typeface="Tahoma"/>
              </a:rPr>
              <a:t>and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0B044F"/>
                </a:solidFill>
                <a:latin typeface="Tahoma"/>
                <a:cs typeface="Tahoma"/>
              </a:rPr>
              <a:t>8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120" dirty="0">
                <a:solidFill>
                  <a:srgbClr val="0B044F"/>
                </a:solidFill>
                <a:latin typeface="Tahoma"/>
                <a:cs typeface="Tahoma"/>
              </a:rPr>
              <a:t>pm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0B044F"/>
                </a:solidFill>
                <a:latin typeface="Tahoma"/>
                <a:cs typeface="Tahoma"/>
              </a:rPr>
              <a:t>at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0B044F"/>
                </a:solidFill>
                <a:latin typeface="Tahoma"/>
                <a:cs typeface="Tahoma"/>
              </a:rPr>
              <a:t>evening.</a:t>
            </a:r>
            <a:endParaRPr sz="1600">
              <a:latin typeface="Tahoma"/>
              <a:cs typeface="Tahoma"/>
            </a:endParaRPr>
          </a:p>
          <a:p>
            <a:pPr marL="441325" marR="671830" indent="-428625">
              <a:lnSpc>
                <a:spcPct val="150000"/>
              </a:lnSpc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b="1" spc="90" dirty="0">
                <a:solidFill>
                  <a:srgbClr val="0B044F"/>
                </a:solidFill>
                <a:latin typeface="Tahoma"/>
                <a:cs typeface="Tahoma"/>
              </a:rPr>
              <a:t>We</a:t>
            </a:r>
            <a:r>
              <a:rPr sz="1600" b="1" spc="-2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0B044F"/>
                </a:solidFill>
                <a:latin typeface="Tahoma"/>
                <a:cs typeface="Tahoma"/>
              </a:rPr>
              <a:t>observed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0B044F"/>
                </a:solidFill>
                <a:latin typeface="Tahoma"/>
                <a:cs typeface="Tahoma"/>
              </a:rPr>
              <a:t>that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0B044F"/>
                </a:solidFill>
                <a:latin typeface="Tahoma"/>
                <a:cs typeface="Tahoma"/>
              </a:rPr>
              <a:t>bike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0B044F"/>
                </a:solidFill>
                <a:latin typeface="Tahoma"/>
                <a:cs typeface="Tahoma"/>
              </a:rPr>
              <a:t>rental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0B044F"/>
                </a:solidFill>
                <a:latin typeface="Tahoma"/>
                <a:cs typeface="Tahoma"/>
              </a:rPr>
              <a:t>count</a:t>
            </a:r>
            <a:r>
              <a:rPr sz="1600" b="1" spc="-2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10" dirty="0">
                <a:solidFill>
                  <a:srgbClr val="0B044F"/>
                </a:solidFill>
                <a:latin typeface="Tahoma"/>
                <a:cs typeface="Tahoma"/>
              </a:rPr>
              <a:t>is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0B044F"/>
                </a:solidFill>
                <a:latin typeface="Tahoma"/>
                <a:cs typeface="Tahoma"/>
              </a:rPr>
              <a:t>high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0B044F"/>
                </a:solidFill>
                <a:latin typeface="Tahoma"/>
                <a:cs typeface="Tahoma"/>
              </a:rPr>
              <a:t>during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working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0B044F"/>
                </a:solidFill>
                <a:latin typeface="Tahoma"/>
                <a:cs typeface="Tahoma"/>
              </a:rPr>
              <a:t>days</a:t>
            </a:r>
            <a:r>
              <a:rPr sz="1600" b="1" spc="-2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than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75" dirty="0">
                <a:solidFill>
                  <a:srgbClr val="0B044F"/>
                </a:solidFill>
                <a:latin typeface="Tahoma"/>
                <a:cs typeface="Tahoma"/>
              </a:rPr>
              <a:t>non </a:t>
            </a:r>
            <a:r>
              <a:rPr sz="1600" b="1" spc="-45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working</a:t>
            </a:r>
            <a:r>
              <a:rPr sz="1600" b="1" spc="-2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0B044F"/>
                </a:solidFill>
                <a:latin typeface="Tahoma"/>
                <a:cs typeface="Tahoma"/>
              </a:rPr>
              <a:t>day.</a:t>
            </a:r>
            <a:endParaRPr sz="1600">
              <a:latin typeface="Tahoma"/>
              <a:cs typeface="Tahoma"/>
            </a:endParaRPr>
          </a:p>
          <a:p>
            <a:pPr marL="441325" marR="139065" indent="-428625">
              <a:lnSpc>
                <a:spcPct val="150000"/>
              </a:lnSpc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b="1" spc="90" dirty="0">
                <a:solidFill>
                  <a:srgbClr val="0B044F"/>
                </a:solidFill>
                <a:latin typeface="Tahoma"/>
                <a:cs typeface="Tahoma"/>
              </a:rPr>
              <a:t>We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0B044F"/>
                </a:solidFill>
                <a:latin typeface="Tahoma"/>
                <a:cs typeface="Tahoma"/>
              </a:rPr>
              <a:t>see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0B044F"/>
                </a:solidFill>
                <a:latin typeface="Tahoma"/>
                <a:cs typeface="Tahoma"/>
              </a:rPr>
              <a:t>that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0B044F"/>
                </a:solidFill>
                <a:latin typeface="Tahoma"/>
                <a:cs typeface="Tahoma"/>
              </a:rPr>
              <a:t>people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0B044F"/>
                </a:solidFill>
                <a:latin typeface="Tahoma"/>
                <a:cs typeface="Tahoma"/>
              </a:rPr>
              <a:t>generally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0B044F"/>
                </a:solidFill>
                <a:latin typeface="Tahoma"/>
                <a:cs typeface="Tahoma"/>
              </a:rPr>
              <a:t>prefer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0B044F"/>
                </a:solidFill>
                <a:latin typeface="Tahoma"/>
                <a:cs typeface="Tahoma"/>
              </a:rPr>
              <a:t>to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0B044F"/>
                </a:solidFill>
                <a:latin typeface="Tahoma"/>
                <a:cs typeface="Tahoma"/>
              </a:rPr>
              <a:t>bike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0B044F"/>
                </a:solidFill>
                <a:latin typeface="Tahoma"/>
                <a:cs typeface="Tahoma"/>
              </a:rPr>
              <a:t>at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moderate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0B044F"/>
                </a:solidFill>
                <a:latin typeface="Tahoma"/>
                <a:cs typeface="Tahoma"/>
              </a:rPr>
              <a:t>to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0B044F"/>
                </a:solidFill>
                <a:latin typeface="Tahoma"/>
                <a:cs typeface="Tahoma"/>
              </a:rPr>
              <a:t>high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0B044F"/>
                </a:solidFill>
                <a:latin typeface="Tahoma"/>
                <a:cs typeface="Tahoma"/>
              </a:rPr>
              <a:t>temperatures, </a:t>
            </a:r>
            <a:r>
              <a:rPr sz="1600" b="1" spc="-45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0B044F"/>
                </a:solidFill>
                <a:latin typeface="Tahoma"/>
                <a:cs typeface="Tahoma"/>
              </a:rPr>
              <a:t>and</a:t>
            </a:r>
            <a:r>
              <a:rPr sz="1600" b="1" spc="-2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75" dirty="0">
                <a:solidFill>
                  <a:srgbClr val="0B044F"/>
                </a:solidFill>
                <a:latin typeface="Tahoma"/>
                <a:cs typeface="Tahoma"/>
              </a:rPr>
              <a:t>when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15" dirty="0">
                <a:solidFill>
                  <a:srgbClr val="0B044F"/>
                </a:solidFill>
                <a:latin typeface="Tahoma"/>
                <a:cs typeface="Tahoma"/>
              </a:rPr>
              <a:t>little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windy</a:t>
            </a:r>
            <a:endParaRPr sz="1600">
              <a:latin typeface="Tahoma"/>
              <a:cs typeface="Tahoma"/>
            </a:endParaRPr>
          </a:p>
          <a:p>
            <a:pPr marL="441325" marR="5080" indent="-428625">
              <a:lnSpc>
                <a:spcPct val="150000"/>
              </a:lnSpc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b="1" spc="-110" dirty="0">
                <a:solidFill>
                  <a:srgbClr val="0B044F"/>
                </a:solidFill>
                <a:latin typeface="Tahoma"/>
                <a:cs typeface="Tahoma"/>
              </a:rPr>
              <a:t>It </a:t>
            </a:r>
            <a:r>
              <a:rPr sz="1600" b="1" spc="10" dirty="0">
                <a:solidFill>
                  <a:srgbClr val="0B044F"/>
                </a:solidFill>
                <a:latin typeface="Tahoma"/>
                <a:cs typeface="Tahoma"/>
              </a:rPr>
              <a:t>is </a:t>
            </a:r>
            <a:r>
              <a:rPr sz="1600" b="1" spc="50" dirty="0">
                <a:solidFill>
                  <a:srgbClr val="0B044F"/>
                </a:solidFill>
                <a:latin typeface="Tahoma"/>
                <a:cs typeface="Tahoma"/>
              </a:rPr>
              <a:t>observed </a:t>
            </a:r>
            <a:r>
              <a:rPr sz="1600" b="1" spc="40" dirty="0">
                <a:solidFill>
                  <a:srgbClr val="0B044F"/>
                </a:solidFill>
                <a:latin typeface="Tahoma"/>
                <a:cs typeface="Tahoma"/>
              </a:rPr>
              <a:t>that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highest </a:t>
            </a:r>
            <a:r>
              <a:rPr sz="1600" b="1" spc="75" dirty="0">
                <a:solidFill>
                  <a:srgbClr val="0B044F"/>
                </a:solidFill>
                <a:latin typeface="Tahoma"/>
                <a:cs typeface="Tahoma"/>
              </a:rPr>
              <a:t>number </a:t>
            </a:r>
            <a:r>
              <a:rPr sz="1600" b="1" spc="50" dirty="0">
                <a:solidFill>
                  <a:srgbClr val="0B044F"/>
                </a:solidFill>
                <a:latin typeface="Tahoma"/>
                <a:cs typeface="Tahoma"/>
              </a:rPr>
              <a:t>bike </a:t>
            </a:r>
            <a:r>
              <a:rPr sz="1600" b="1" spc="25" dirty="0">
                <a:solidFill>
                  <a:srgbClr val="0B044F"/>
                </a:solidFill>
                <a:latin typeface="Tahoma"/>
                <a:cs typeface="Tahoma"/>
              </a:rPr>
              <a:t>rentals </a:t>
            </a:r>
            <a:r>
              <a:rPr sz="1600" b="1" spc="60" dirty="0">
                <a:solidFill>
                  <a:srgbClr val="0B044F"/>
                </a:solidFill>
                <a:latin typeface="Tahoma"/>
                <a:cs typeface="Tahoma"/>
              </a:rPr>
              <a:t>counts </a:t>
            </a:r>
            <a:r>
              <a:rPr sz="1600" b="1" spc="40" dirty="0">
                <a:solidFill>
                  <a:srgbClr val="0B044F"/>
                </a:solidFill>
                <a:latin typeface="Tahoma"/>
                <a:cs typeface="Tahoma"/>
              </a:rPr>
              <a:t>in </a:t>
            </a:r>
            <a:r>
              <a:rPr sz="1600" b="1" spc="85" dirty="0">
                <a:solidFill>
                  <a:srgbClr val="0B044F"/>
                </a:solidFill>
                <a:latin typeface="Tahoma"/>
                <a:cs typeface="Tahoma"/>
              </a:rPr>
              <a:t>Autumn </a:t>
            </a:r>
            <a:r>
              <a:rPr sz="1600" b="1" spc="-90" dirty="0">
                <a:solidFill>
                  <a:srgbClr val="0B044F"/>
                </a:solidFill>
                <a:latin typeface="Tahoma"/>
                <a:cs typeface="Tahoma"/>
              </a:rPr>
              <a:t>&amp; </a:t>
            </a:r>
            <a:r>
              <a:rPr sz="1600" b="1" spc="70" dirty="0">
                <a:solidFill>
                  <a:srgbClr val="0B044F"/>
                </a:solidFill>
                <a:latin typeface="Tahoma"/>
                <a:cs typeface="Tahoma"/>
              </a:rPr>
              <a:t>Summer </a:t>
            </a:r>
            <a:r>
              <a:rPr sz="1600" b="1" spc="7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0B044F"/>
                </a:solidFill>
                <a:latin typeface="Tahoma"/>
                <a:cs typeface="Tahoma"/>
              </a:rPr>
              <a:t>seasons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-90" dirty="0">
                <a:solidFill>
                  <a:srgbClr val="0B044F"/>
                </a:solidFill>
                <a:latin typeface="Tahoma"/>
                <a:cs typeface="Tahoma"/>
              </a:rPr>
              <a:t>&amp;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0B044F"/>
                </a:solidFill>
                <a:latin typeface="Tahoma"/>
                <a:cs typeface="Tahoma"/>
              </a:rPr>
              <a:t>lowest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0B044F"/>
                </a:solidFill>
                <a:latin typeface="Tahoma"/>
                <a:cs typeface="Tahoma"/>
              </a:rPr>
              <a:t>in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0B044F"/>
                </a:solidFill>
                <a:latin typeface="Tahoma"/>
                <a:cs typeface="Tahoma"/>
              </a:rPr>
              <a:t>winter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0B044F"/>
                </a:solidFill>
                <a:latin typeface="Tahoma"/>
                <a:cs typeface="Tahoma"/>
              </a:rPr>
              <a:t>season.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90" dirty="0">
                <a:solidFill>
                  <a:srgbClr val="0B044F"/>
                </a:solidFill>
                <a:latin typeface="Tahoma"/>
                <a:cs typeface="Tahoma"/>
              </a:rPr>
              <a:t>We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0B044F"/>
                </a:solidFill>
                <a:latin typeface="Tahoma"/>
                <a:cs typeface="Tahoma"/>
              </a:rPr>
              <a:t>observed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0B044F"/>
                </a:solidFill>
                <a:latin typeface="Tahoma"/>
                <a:cs typeface="Tahoma"/>
              </a:rPr>
              <a:t>that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highest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75" dirty="0">
                <a:solidFill>
                  <a:srgbClr val="0B044F"/>
                </a:solidFill>
                <a:latin typeface="Tahoma"/>
                <a:cs typeface="Tahoma"/>
              </a:rPr>
              <a:t>number</a:t>
            </a:r>
            <a:r>
              <a:rPr sz="1600" b="1" spc="-2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0B044F"/>
                </a:solidFill>
                <a:latin typeface="Tahoma"/>
                <a:cs typeface="Tahoma"/>
              </a:rPr>
              <a:t>of </a:t>
            </a:r>
            <a:r>
              <a:rPr sz="1600" b="1" spc="-45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0B044F"/>
                </a:solidFill>
                <a:latin typeface="Tahoma"/>
                <a:cs typeface="Tahoma"/>
              </a:rPr>
              <a:t>bike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0B044F"/>
                </a:solidFill>
                <a:latin typeface="Tahoma"/>
                <a:cs typeface="Tahoma"/>
              </a:rPr>
              <a:t>rentals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0B044F"/>
                </a:solidFill>
                <a:latin typeface="Tahoma"/>
                <a:cs typeface="Tahoma"/>
              </a:rPr>
              <a:t>on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0B044F"/>
                </a:solidFill>
                <a:latin typeface="Tahoma"/>
                <a:cs typeface="Tahoma"/>
              </a:rPr>
              <a:t>a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0B044F"/>
                </a:solidFill>
                <a:latin typeface="Tahoma"/>
                <a:cs typeface="Tahoma"/>
              </a:rPr>
              <a:t>clear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0B044F"/>
                </a:solidFill>
                <a:latin typeface="Tahoma"/>
                <a:cs typeface="Tahoma"/>
              </a:rPr>
              <a:t>day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0B044F"/>
                </a:solidFill>
                <a:latin typeface="Tahoma"/>
                <a:cs typeface="Tahoma"/>
              </a:rPr>
              <a:t>and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0B044F"/>
                </a:solidFill>
                <a:latin typeface="Tahoma"/>
                <a:cs typeface="Tahoma"/>
              </a:rPr>
              <a:t>lowest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0B044F"/>
                </a:solidFill>
                <a:latin typeface="Tahoma"/>
                <a:cs typeface="Tahoma"/>
              </a:rPr>
              <a:t>on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0B044F"/>
                </a:solidFill>
                <a:latin typeface="Tahoma"/>
                <a:cs typeface="Tahoma"/>
              </a:rPr>
              <a:t>a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0B044F"/>
                </a:solidFill>
                <a:latin typeface="Tahoma"/>
                <a:cs typeface="Tahoma"/>
              </a:rPr>
              <a:t>snowy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0B044F"/>
                </a:solidFill>
                <a:latin typeface="Tahoma"/>
                <a:cs typeface="Tahoma"/>
              </a:rPr>
              <a:t>or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0B044F"/>
                </a:solidFill>
                <a:latin typeface="Tahoma"/>
                <a:cs typeface="Tahoma"/>
              </a:rPr>
              <a:t>rainy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0B044F"/>
                </a:solidFill>
                <a:latin typeface="Tahoma"/>
                <a:cs typeface="Tahoma"/>
              </a:rPr>
              <a:t>day.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90" dirty="0">
                <a:solidFill>
                  <a:srgbClr val="0B044F"/>
                </a:solidFill>
                <a:latin typeface="Tahoma"/>
                <a:cs typeface="Tahoma"/>
              </a:rPr>
              <a:t>We</a:t>
            </a:r>
            <a:r>
              <a:rPr sz="1600" b="1" spc="-3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0B044F"/>
                </a:solidFill>
                <a:latin typeface="Tahoma"/>
                <a:cs typeface="Tahoma"/>
              </a:rPr>
              <a:t>observed </a:t>
            </a:r>
            <a:r>
              <a:rPr sz="1600" b="1" spc="-45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0B044F"/>
                </a:solidFill>
                <a:latin typeface="Tahoma"/>
                <a:cs typeface="Tahoma"/>
              </a:rPr>
              <a:t>that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0B044F"/>
                </a:solidFill>
                <a:latin typeface="Tahoma"/>
                <a:cs typeface="Tahoma"/>
              </a:rPr>
              <a:t>with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0B044F"/>
                </a:solidFill>
                <a:latin typeface="Tahoma"/>
                <a:cs typeface="Tahoma"/>
              </a:rPr>
              <a:t>increasing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0B044F"/>
                </a:solidFill>
                <a:latin typeface="Tahoma"/>
                <a:cs typeface="Tahoma"/>
              </a:rPr>
              <a:t>humidity,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75" dirty="0">
                <a:solidFill>
                  <a:srgbClr val="0B044F"/>
                </a:solidFill>
                <a:latin typeface="Tahoma"/>
                <a:cs typeface="Tahoma"/>
              </a:rPr>
              <a:t>number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0B044F"/>
                </a:solidFill>
                <a:latin typeface="Tahoma"/>
                <a:cs typeface="Tahoma"/>
              </a:rPr>
              <a:t>of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0B044F"/>
                </a:solidFill>
                <a:latin typeface="Tahoma"/>
                <a:cs typeface="Tahoma"/>
              </a:rPr>
              <a:t>bike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0B044F"/>
                </a:solidFill>
                <a:latin typeface="Tahoma"/>
                <a:cs typeface="Tahoma"/>
              </a:rPr>
              <a:t>rental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0B044F"/>
                </a:solidFill>
                <a:latin typeface="Tahoma"/>
                <a:cs typeface="Tahoma"/>
              </a:rPr>
              <a:t>counts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0B044F"/>
                </a:solidFill>
                <a:latin typeface="Tahoma"/>
                <a:cs typeface="Tahoma"/>
              </a:rPr>
              <a:t>decreases.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675" y="2158691"/>
            <a:ext cx="3867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0" dirty="0"/>
              <a:t>THANK</a:t>
            </a:r>
            <a:r>
              <a:rPr sz="4800" spc="-114" dirty="0"/>
              <a:t> </a:t>
            </a:r>
            <a:r>
              <a:rPr sz="4800" spc="155" dirty="0"/>
              <a:t>YOU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475" y="175862"/>
            <a:ext cx="6839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BUSINESS</a:t>
            </a:r>
            <a:r>
              <a:rPr spc="-95" dirty="0"/>
              <a:t> </a:t>
            </a:r>
            <a:r>
              <a:rPr spc="75" dirty="0"/>
              <a:t>UNDERSTANDING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025" y="1088307"/>
            <a:ext cx="8807450" cy="351686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wrap="square" lIns="0" tIns="12700" rIns="0" bIns="0" rtlCol="0">
            <a:spAutoFit/>
          </a:bodyPr>
          <a:lstStyle/>
          <a:p>
            <a:pPr marL="469900" marR="23495" indent="-457200">
              <a:lnSpc>
                <a:spcPct val="114999"/>
              </a:lnSpc>
              <a:buFont typeface="MS PGothic"/>
              <a:buChar char="➢"/>
              <a:tabLst>
                <a:tab pos="469265" algn="l"/>
                <a:tab pos="469900" algn="l"/>
              </a:tabLst>
            </a:pPr>
            <a:r>
              <a:rPr lang="en-US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Bike sharing described as “a pool of publicly available bicycles placed around the city and ready to be used for a low payment.” Bike sharing main aim is to complement the current transportation system</a:t>
            </a:r>
          </a:p>
          <a:p>
            <a:pPr marL="469900" marR="23495" indent="-457200">
              <a:lnSpc>
                <a:spcPct val="114999"/>
              </a:lnSpc>
              <a:buFont typeface="MS PGothic"/>
              <a:buChar char="➢"/>
              <a:tabLst>
                <a:tab pos="469265" algn="l"/>
                <a:tab pos="469900" algn="l"/>
              </a:tabLst>
            </a:pPr>
            <a:r>
              <a:rPr lang="en-US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 imbalance of bikes distribution has a major issue, its particularly vital that users can find bikes when needed. </a:t>
            </a:r>
            <a:endParaRPr sz="1800" b="1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69900" marR="5080" indent="-457200">
              <a:lnSpc>
                <a:spcPct val="114999"/>
              </a:lnSpc>
              <a:buFont typeface="MS PGothic"/>
              <a:buChar char="➢"/>
              <a:tabLst>
                <a:tab pos="469265" algn="l"/>
                <a:tab pos="469900" algn="l"/>
                <a:tab pos="1966595" algn="l"/>
              </a:tabLst>
            </a:pPr>
            <a:r>
              <a:rPr lang="en-US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Our project goal is the How to predict the number of bikes/ devices needed on an hourly basis in various locations so that the bike sharing system can relocate them as needed with the maximum profitable way</a:t>
            </a:r>
          </a:p>
          <a:p>
            <a:pPr marL="469900" marR="5080" indent="-457200">
              <a:lnSpc>
                <a:spcPct val="114999"/>
              </a:lnSpc>
              <a:buFont typeface="MS PGothic"/>
              <a:buChar char="➢"/>
              <a:tabLst>
                <a:tab pos="469265" algn="l"/>
                <a:tab pos="469900" algn="l"/>
                <a:tab pos="1966595" algn="l"/>
              </a:tabLst>
            </a:pPr>
            <a:r>
              <a:rPr lang="en-US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aim of this study is to forecast bike sharing demand to address the rebalancing problem of the bike sharing system by assessing different machine learning models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325" y="144486"/>
            <a:ext cx="3996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DATA</a:t>
            </a:r>
            <a:r>
              <a:rPr spc="-125" dirty="0"/>
              <a:t> </a:t>
            </a:r>
            <a:r>
              <a:rPr spc="135" dirty="0"/>
              <a:t>SUMMARY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876075"/>
            <a:ext cx="8839199" cy="21481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600" y="3182796"/>
            <a:ext cx="8724900" cy="17081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41325" indent="-428625">
              <a:lnSpc>
                <a:spcPct val="100000"/>
              </a:lnSpc>
              <a:spcBef>
                <a:spcPts val="385"/>
              </a:spcBef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b="1" spc="25" dirty="0">
                <a:solidFill>
                  <a:srgbClr val="0B044F"/>
                </a:solidFill>
                <a:latin typeface="Tahoma"/>
                <a:cs typeface="Tahoma"/>
              </a:rPr>
              <a:t>This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0B044F"/>
                </a:solidFill>
                <a:latin typeface="Tahoma"/>
                <a:cs typeface="Tahoma"/>
              </a:rPr>
              <a:t>Dataset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85" dirty="0">
                <a:solidFill>
                  <a:srgbClr val="0B044F"/>
                </a:solidFill>
                <a:latin typeface="Tahoma"/>
                <a:cs typeface="Tahoma"/>
              </a:rPr>
              <a:t>c</a:t>
            </a:r>
            <a:r>
              <a:rPr sz="1600" b="1" spc="40" dirty="0">
                <a:solidFill>
                  <a:srgbClr val="0B044F"/>
                </a:solidFill>
                <a:latin typeface="Tahoma"/>
                <a:cs typeface="Tahoma"/>
              </a:rPr>
              <a:t>ontains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" dirty="0">
                <a:solidFill>
                  <a:srgbClr val="0B044F"/>
                </a:solidFill>
                <a:latin typeface="Tahoma"/>
                <a:cs typeface="Tahoma"/>
              </a:rPr>
              <a:t>8</a:t>
            </a:r>
            <a:r>
              <a:rPr sz="1600" b="1" spc="-30" dirty="0">
                <a:solidFill>
                  <a:srgbClr val="0B044F"/>
                </a:solidFill>
                <a:latin typeface="Tahoma"/>
                <a:cs typeface="Tahoma"/>
              </a:rPr>
              <a:t>7</a:t>
            </a:r>
            <a:r>
              <a:rPr sz="1600" b="1" spc="30" dirty="0">
                <a:solidFill>
                  <a:srgbClr val="0B044F"/>
                </a:solidFill>
                <a:latin typeface="Tahoma"/>
                <a:cs typeface="Tahoma"/>
              </a:rPr>
              <a:t>60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15" dirty="0">
                <a:solidFill>
                  <a:srgbClr val="0B044F"/>
                </a:solidFill>
                <a:latin typeface="Tahoma"/>
                <a:cs typeface="Tahoma"/>
              </a:rPr>
              <a:t>li</a:t>
            </a:r>
            <a:r>
              <a:rPr sz="1600" b="1" spc="45" dirty="0">
                <a:solidFill>
                  <a:srgbClr val="0B044F"/>
                </a:solidFill>
                <a:latin typeface="Tahoma"/>
                <a:cs typeface="Tahoma"/>
              </a:rPr>
              <a:t>n</a:t>
            </a:r>
            <a:r>
              <a:rPr sz="1600" b="1" spc="40" dirty="0">
                <a:solidFill>
                  <a:srgbClr val="0B044F"/>
                </a:solidFill>
                <a:latin typeface="Tahoma"/>
                <a:cs typeface="Tahoma"/>
              </a:rPr>
              <a:t>es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0B044F"/>
                </a:solidFill>
                <a:latin typeface="Tahoma"/>
                <a:cs typeface="Tahoma"/>
              </a:rPr>
              <a:t>a</a:t>
            </a:r>
            <a:r>
              <a:rPr sz="1600" b="1" spc="60" dirty="0">
                <a:solidFill>
                  <a:srgbClr val="0B044F"/>
                </a:solidFill>
                <a:latin typeface="Tahoma"/>
                <a:cs typeface="Tahoma"/>
              </a:rPr>
              <a:t>n</a:t>
            </a:r>
            <a:r>
              <a:rPr sz="1600" b="1" spc="100" dirty="0">
                <a:solidFill>
                  <a:srgbClr val="0B044F"/>
                </a:solidFill>
                <a:latin typeface="Tahoma"/>
                <a:cs typeface="Tahoma"/>
              </a:rPr>
              <a:t>d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-155" dirty="0">
                <a:solidFill>
                  <a:srgbClr val="0B044F"/>
                </a:solidFill>
                <a:latin typeface="Tahoma"/>
                <a:cs typeface="Tahoma"/>
              </a:rPr>
              <a:t>14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85" dirty="0">
                <a:solidFill>
                  <a:srgbClr val="0B044F"/>
                </a:solidFill>
                <a:latin typeface="Tahoma"/>
                <a:cs typeface="Tahoma"/>
              </a:rPr>
              <a:t>c</a:t>
            </a:r>
            <a:r>
              <a:rPr sz="1600" b="1" spc="40" dirty="0">
                <a:solidFill>
                  <a:srgbClr val="0B044F"/>
                </a:solidFill>
                <a:latin typeface="Tahoma"/>
                <a:cs typeface="Tahoma"/>
              </a:rPr>
              <a:t>olumns.</a:t>
            </a:r>
            <a:endParaRPr sz="1600">
              <a:latin typeface="Tahoma"/>
              <a:cs typeface="Tahoma"/>
            </a:endParaRPr>
          </a:p>
          <a:p>
            <a:pPr marL="441325" indent="-428625">
              <a:lnSpc>
                <a:spcPct val="100000"/>
              </a:lnSpc>
              <a:spcBef>
                <a:spcPts val="290"/>
              </a:spcBef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b="1" spc="35" dirty="0">
                <a:solidFill>
                  <a:srgbClr val="0B044F"/>
                </a:solidFill>
                <a:latin typeface="Tahoma"/>
                <a:cs typeface="Tahoma"/>
              </a:rPr>
              <a:t>Three</a:t>
            </a:r>
            <a:r>
              <a:rPr sz="16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0B044F"/>
                </a:solidFill>
                <a:latin typeface="Tahoma"/>
                <a:cs typeface="Tahoma"/>
              </a:rPr>
              <a:t>categorical</a:t>
            </a:r>
            <a:r>
              <a:rPr sz="16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0B044F"/>
                </a:solidFill>
                <a:latin typeface="Tahoma"/>
                <a:cs typeface="Tahoma"/>
              </a:rPr>
              <a:t>features</a:t>
            </a:r>
            <a:r>
              <a:rPr sz="16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10" dirty="0">
                <a:solidFill>
                  <a:srgbClr val="0B044F"/>
                </a:solidFill>
                <a:latin typeface="Tahoma"/>
                <a:cs typeface="Tahoma"/>
              </a:rPr>
              <a:t>‘Seasons’,</a:t>
            </a:r>
            <a:r>
              <a:rPr sz="1600" b="1" spc="-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10" dirty="0">
                <a:solidFill>
                  <a:srgbClr val="0B044F"/>
                </a:solidFill>
                <a:latin typeface="Tahoma"/>
                <a:cs typeface="Tahoma"/>
              </a:rPr>
              <a:t>‘Holiday’,</a:t>
            </a:r>
            <a:r>
              <a:rPr sz="16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-90" dirty="0">
                <a:solidFill>
                  <a:srgbClr val="0B044F"/>
                </a:solidFill>
                <a:latin typeface="Tahoma"/>
                <a:cs typeface="Tahoma"/>
              </a:rPr>
              <a:t>&amp;</a:t>
            </a:r>
            <a:r>
              <a:rPr sz="16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‘Functioning</a:t>
            </a:r>
            <a:r>
              <a:rPr sz="1600" b="1" spc="-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" dirty="0">
                <a:solidFill>
                  <a:srgbClr val="0B044F"/>
                </a:solidFill>
                <a:latin typeface="Tahoma"/>
                <a:cs typeface="Tahoma"/>
              </a:rPr>
              <a:t>Day’.</a:t>
            </a:r>
            <a:endParaRPr sz="1600">
              <a:latin typeface="Tahoma"/>
              <a:cs typeface="Tahoma"/>
            </a:endParaRPr>
          </a:p>
          <a:p>
            <a:pPr marL="441325" indent="-428625">
              <a:lnSpc>
                <a:spcPct val="100000"/>
              </a:lnSpc>
              <a:spcBef>
                <a:spcPts val="285"/>
              </a:spcBef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b="1" spc="85" dirty="0">
                <a:solidFill>
                  <a:srgbClr val="0B044F"/>
                </a:solidFill>
                <a:latin typeface="Tahoma"/>
                <a:cs typeface="Tahoma"/>
              </a:rPr>
              <a:t>One</a:t>
            </a:r>
            <a:r>
              <a:rPr sz="1600" b="1" spc="-3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Datetime</a:t>
            </a:r>
            <a:r>
              <a:rPr sz="1600" b="1" spc="-3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0B044F"/>
                </a:solidFill>
                <a:latin typeface="Tahoma"/>
                <a:cs typeface="Tahoma"/>
              </a:rPr>
              <a:t>features</a:t>
            </a:r>
            <a:r>
              <a:rPr sz="1600" b="1" spc="-3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" dirty="0">
                <a:solidFill>
                  <a:srgbClr val="0B044F"/>
                </a:solidFill>
                <a:latin typeface="Tahoma"/>
                <a:cs typeface="Tahoma"/>
              </a:rPr>
              <a:t>‘Date’.</a:t>
            </a:r>
            <a:endParaRPr sz="1600">
              <a:latin typeface="Tahoma"/>
              <a:cs typeface="Tahoma"/>
            </a:endParaRPr>
          </a:p>
          <a:p>
            <a:pPr marL="441325" marR="5080" indent="-428625">
              <a:lnSpc>
                <a:spcPct val="114999"/>
              </a:lnSpc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b="1" spc="90" dirty="0">
                <a:solidFill>
                  <a:srgbClr val="0B044F"/>
                </a:solidFill>
                <a:latin typeface="Tahoma"/>
                <a:cs typeface="Tahoma"/>
              </a:rPr>
              <a:t>We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0B044F"/>
                </a:solidFill>
                <a:latin typeface="Tahoma"/>
                <a:cs typeface="Tahoma"/>
              </a:rPr>
              <a:t>have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75" dirty="0">
                <a:solidFill>
                  <a:srgbClr val="0B044F"/>
                </a:solidFill>
                <a:latin typeface="Tahoma"/>
                <a:cs typeface="Tahoma"/>
              </a:rPr>
              <a:t>some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0B044F"/>
                </a:solidFill>
                <a:latin typeface="Tahoma"/>
                <a:cs typeface="Tahoma"/>
              </a:rPr>
              <a:t>numerical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0B044F"/>
                </a:solidFill>
                <a:latin typeface="Tahoma"/>
                <a:cs typeface="Tahoma"/>
              </a:rPr>
              <a:t>type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0B044F"/>
                </a:solidFill>
                <a:latin typeface="Tahoma"/>
                <a:cs typeface="Tahoma"/>
              </a:rPr>
              <a:t>variables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0B044F"/>
                </a:solidFill>
                <a:latin typeface="Tahoma"/>
                <a:cs typeface="Tahoma"/>
              </a:rPr>
              <a:t>such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0B044F"/>
                </a:solidFill>
                <a:latin typeface="Tahoma"/>
                <a:cs typeface="Tahoma"/>
              </a:rPr>
              <a:t>as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0B044F"/>
                </a:solidFill>
                <a:latin typeface="Tahoma"/>
                <a:cs typeface="Tahoma"/>
              </a:rPr>
              <a:t>temperature,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0B044F"/>
                </a:solidFill>
                <a:latin typeface="Tahoma"/>
                <a:cs typeface="Tahoma"/>
              </a:rPr>
              <a:t>humidity,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0B044F"/>
                </a:solidFill>
                <a:latin typeface="Tahoma"/>
                <a:cs typeface="Tahoma"/>
              </a:rPr>
              <a:t>wind, </a:t>
            </a:r>
            <a:r>
              <a:rPr sz="1600" b="1" spc="-45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" dirty="0">
                <a:solidFill>
                  <a:srgbClr val="0B044F"/>
                </a:solidFill>
                <a:latin typeface="Tahoma"/>
                <a:cs typeface="Tahoma"/>
              </a:rPr>
              <a:t>visibility, </a:t>
            </a:r>
            <a:r>
              <a:rPr sz="1600" b="1" spc="70" dirty="0">
                <a:solidFill>
                  <a:srgbClr val="0B044F"/>
                </a:solidFill>
                <a:latin typeface="Tahoma"/>
                <a:cs typeface="Tahoma"/>
              </a:rPr>
              <a:t>dew </a:t>
            </a:r>
            <a:r>
              <a:rPr sz="1600" b="1" spc="50" dirty="0">
                <a:solidFill>
                  <a:srgbClr val="0B044F"/>
                </a:solidFill>
                <a:latin typeface="Tahoma"/>
                <a:cs typeface="Tahoma"/>
              </a:rPr>
              <a:t>point </a:t>
            </a:r>
            <a:r>
              <a:rPr sz="1600" b="1" spc="40" dirty="0">
                <a:solidFill>
                  <a:srgbClr val="0B044F"/>
                </a:solidFill>
                <a:latin typeface="Tahoma"/>
                <a:cs typeface="Tahoma"/>
              </a:rPr>
              <a:t>temp, </a:t>
            </a:r>
            <a:r>
              <a:rPr sz="1600" b="1" spc="20" dirty="0">
                <a:solidFill>
                  <a:srgbClr val="0B044F"/>
                </a:solidFill>
                <a:latin typeface="Tahoma"/>
                <a:cs typeface="Tahoma"/>
              </a:rPr>
              <a:t>solar radiation, </a:t>
            </a:r>
            <a:r>
              <a:rPr sz="1600" b="1" dirty="0">
                <a:solidFill>
                  <a:srgbClr val="0B044F"/>
                </a:solidFill>
                <a:latin typeface="Tahoma"/>
                <a:cs typeface="Tahoma"/>
              </a:rPr>
              <a:t>rainfall, </a:t>
            </a:r>
            <a:r>
              <a:rPr sz="1600" b="1" spc="25" dirty="0">
                <a:solidFill>
                  <a:srgbClr val="0B044F"/>
                </a:solidFill>
                <a:latin typeface="Tahoma"/>
                <a:cs typeface="Tahoma"/>
              </a:rPr>
              <a:t>snowfall </a:t>
            </a:r>
            <a:r>
              <a:rPr sz="1600" b="1" spc="65" dirty="0">
                <a:solidFill>
                  <a:srgbClr val="0B044F"/>
                </a:solidFill>
                <a:latin typeface="Tahoma"/>
                <a:cs typeface="Tahoma"/>
              </a:rPr>
              <a:t>which </a:t>
            </a:r>
            <a:r>
              <a:rPr sz="1600" b="1" spc="15" dirty="0">
                <a:solidFill>
                  <a:srgbClr val="0B044F"/>
                </a:solidFill>
                <a:latin typeface="Tahoma"/>
                <a:cs typeface="Tahoma"/>
              </a:rPr>
              <a:t>tells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the </a:t>
            </a:r>
            <a:r>
              <a:rPr sz="1600" b="1" spc="6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environment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0B044F"/>
                </a:solidFill>
                <a:latin typeface="Tahoma"/>
                <a:cs typeface="Tahoma"/>
              </a:rPr>
              <a:t>conditions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0B044F"/>
                </a:solidFill>
                <a:latin typeface="Tahoma"/>
                <a:cs typeface="Tahoma"/>
              </a:rPr>
              <a:t>at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0B044F"/>
                </a:solidFill>
                <a:latin typeface="Tahoma"/>
                <a:cs typeface="Tahoma"/>
              </a:rPr>
              <a:t>that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0B044F"/>
                </a:solidFill>
                <a:latin typeface="Tahoma"/>
                <a:cs typeface="Tahoma"/>
              </a:rPr>
              <a:t>particular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0B044F"/>
                </a:solidFill>
                <a:latin typeface="Tahoma"/>
                <a:cs typeface="Tahoma"/>
              </a:rPr>
              <a:t>hour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0B044F"/>
                </a:solidFill>
                <a:latin typeface="Tahoma"/>
                <a:cs typeface="Tahoma"/>
              </a:rPr>
              <a:t>of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0B044F"/>
                </a:solidFill>
                <a:latin typeface="Tahoma"/>
                <a:cs typeface="Tahoma"/>
              </a:rPr>
              <a:t>day.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299" y="719402"/>
            <a:ext cx="7894320" cy="419671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wrap="square" lIns="0" tIns="51435" rIns="0" bIns="0" rtlCol="0">
            <a:spAutoFit/>
          </a:bodyPr>
          <a:lstStyle/>
          <a:p>
            <a:pPr marL="456565" indent="-444500">
              <a:lnSpc>
                <a:spcPct val="100000"/>
              </a:lnSpc>
              <a:spcBef>
                <a:spcPts val="405"/>
              </a:spcBef>
              <a:buFont typeface="MS PGothic"/>
              <a:buChar char="➢"/>
              <a:tabLst>
                <a:tab pos="456565" algn="l"/>
                <a:tab pos="457200" algn="l"/>
              </a:tabLst>
            </a:pPr>
            <a:r>
              <a:rPr sz="1700" b="1" spc="65" dirty="0">
                <a:solidFill>
                  <a:srgbClr val="0B044F"/>
                </a:solidFill>
                <a:latin typeface="Tahoma"/>
                <a:cs typeface="Tahoma"/>
              </a:rPr>
              <a:t>Da</a:t>
            </a:r>
            <a:r>
              <a:rPr sz="1700" b="1" spc="10" dirty="0">
                <a:solidFill>
                  <a:srgbClr val="0B044F"/>
                </a:solidFill>
                <a:latin typeface="Tahoma"/>
                <a:cs typeface="Tahoma"/>
              </a:rPr>
              <a:t>t</a:t>
            </a:r>
            <a:r>
              <a:rPr sz="1700" b="1" spc="60" dirty="0">
                <a:solidFill>
                  <a:srgbClr val="0B044F"/>
                </a:solidFill>
                <a:latin typeface="Tahoma"/>
                <a:cs typeface="Tahoma"/>
              </a:rPr>
              <a:t>e</a:t>
            </a:r>
            <a:r>
              <a:rPr sz="17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-175" dirty="0">
                <a:solidFill>
                  <a:srgbClr val="0B044F"/>
                </a:solidFill>
                <a:latin typeface="Tahoma"/>
                <a:cs typeface="Tahoma"/>
              </a:rPr>
              <a:t>:</a:t>
            </a:r>
            <a:r>
              <a:rPr sz="17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-100" dirty="0">
                <a:solidFill>
                  <a:srgbClr val="0B044F"/>
                </a:solidFill>
                <a:latin typeface="Tahoma"/>
                <a:cs typeface="Tahoma"/>
              </a:rPr>
              <a:t>Y</a:t>
            </a:r>
            <a:r>
              <a:rPr sz="1700" b="1" spc="35" dirty="0">
                <a:solidFill>
                  <a:srgbClr val="0B044F"/>
                </a:solidFill>
                <a:latin typeface="Tahoma"/>
                <a:cs typeface="Tahoma"/>
              </a:rPr>
              <a:t>e</a:t>
            </a:r>
            <a:r>
              <a:rPr sz="1700" b="1" spc="15" dirty="0">
                <a:solidFill>
                  <a:srgbClr val="0B044F"/>
                </a:solidFill>
                <a:latin typeface="Tahoma"/>
                <a:cs typeface="Tahoma"/>
              </a:rPr>
              <a:t>a</a:t>
            </a:r>
            <a:r>
              <a:rPr sz="1700" b="1" spc="-5" dirty="0">
                <a:solidFill>
                  <a:srgbClr val="0B044F"/>
                </a:solidFill>
                <a:latin typeface="Tahoma"/>
                <a:cs typeface="Tahoma"/>
              </a:rPr>
              <a:t>r</a:t>
            </a:r>
            <a:r>
              <a:rPr sz="1700" b="1" spc="40" dirty="0">
                <a:solidFill>
                  <a:srgbClr val="0B044F"/>
                </a:solidFill>
                <a:latin typeface="Tahoma"/>
                <a:cs typeface="Tahoma"/>
              </a:rPr>
              <a:t>-Month-D</a:t>
            </a:r>
            <a:r>
              <a:rPr sz="1700" b="1" spc="20" dirty="0">
                <a:solidFill>
                  <a:srgbClr val="0B044F"/>
                </a:solidFill>
                <a:latin typeface="Tahoma"/>
                <a:cs typeface="Tahoma"/>
              </a:rPr>
              <a:t>a</a:t>
            </a:r>
            <a:r>
              <a:rPr sz="1700" b="1" spc="35" dirty="0">
                <a:solidFill>
                  <a:srgbClr val="0B044F"/>
                </a:solidFill>
                <a:latin typeface="Tahoma"/>
                <a:cs typeface="Tahoma"/>
              </a:rPr>
              <a:t>y</a:t>
            </a:r>
            <a:endParaRPr sz="1700">
              <a:latin typeface="Tahoma"/>
              <a:cs typeface="Tahom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MS PGothic"/>
              <a:buChar char="➢"/>
              <a:tabLst>
                <a:tab pos="456565" algn="l"/>
                <a:tab pos="457200" algn="l"/>
              </a:tabLst>
            </a:pPr>
            <a:r>
              <a:rPr sz="1700" b="1" spc="55" dirty="0">
                <a:solidFill>
                  <a:srgbClr val="0B044F"/>
                </a:solidFill>
                <a:latin typeface="Tahoma"/>
                <a:cs typeface="Tahoma"/>
              </a:rPr>
              <a:t>Rented</a:t>
            </a:r>
            <a:r>
              <a:rPr sz="17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60" dirty="0">
                <a:solidFill>
                  <a:srgbClr val="0B044F"/>
                </a:solidFill>
                <a:latin typeface="Tahoma"/>
                <a:cs typeface="Tahoma"/>
              </a:rPr>
              <a:t>Bike</a:t>
            </a:r>
            <a:r>
              <a:rPr sz="17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65" dirty="0">
                <a:solidFill>
                  <a:srgbClr val="0B044F"/>
                </a:solidFill>
                <a:latin typeface="Tahoma"/>
                <a:cs typeface="Tahoma"/>
              </a:rPr>
              <a:t>Count</a:t>
            </a:r>
            <a:r>
              <a:rPr sz="17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-80" dirty="0">
                <a:solidFill>
                  <a:srgbClr val="0B044F"/>
                </a:solidFill>
                <a:latin typeface="Tahoma"/>
                <a:cs typeface="Tahoma"/>
              </a:rPr>
              <a:t>-</a:t>
            </a:r>
            <a:r>
              <a:rPr sz="17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65" dirty="0">
                <a:solidFill>
                  <a:srgbClr val="0B044F"/>
                </a:solidFill>
                <a:latin typeface="Tahoma"/>
                <a:cs typeface="Tahoma"/>
              </a:rPr>
              <a:t>Count</a:t>
            </a:r>
            <a:r>
              <a:rPr sz="17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35" dirty="0">
                <a:solidFill>
                  <a:srgbClr val="0B044F"/>
                </a:solidFill>
                <a:latin typeface="Tahoma"/>
                <a:cs typeface="Tahoma"/>
              </a:rPr>
              <a:t>of</a:t>
            </a:r>
            <a:r>
              <a:rPr sz="17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45" dirty="0">
                <a:solidFill>
                  <a:srgbClr val="0B044F"/>
                </a:solidFill>
                <a:latin typeface="Tahoma"/>
                <a:cs typeface="Tahoma"/>
              </a:rPr>
              <a:t>bikes</a:t>
            </a:r>
            <a:r>
              <a:rPr sz="17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50" dirty="0">
                <a:solidFill>
                  <a:srgbClr val="0B044F"/>
                </a:solidFill>
                <a:latin typeface="Tahoma"/>
                <a:cs typeface="Tahoma"/>
              </a:rPr>
              <a:t>rented</a:t>
            </a:r>
            <a:r>
              <a:rPr sz="17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30" dirty="0">
                <a:solidFill>
                  <a:srgbClr val="0B044F"/>
                </a:solidFill>
                <a:latin typeface="Tahoma"/>
                <a:cs typeface="Tahoma"/>
              </a:rPr>
              <a:t>at</a:t>
            </a:r>
            <a:r>
              <a:rPr sz="17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60" dirty="0">
                <a:solidFill>
                  <a:srgbClr val="0B044F"/>
                </a:solidFill>
                <a:latin typeface="Tahoma"/>
                <a:cs typeface="Tahoma"/>
              </a:rPr>
              <a:t>each</a:t>
            </a:r>
            <a:r>
              <a:rPr sz="17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55" dirty="0">
                <a:solidFill>
                  <a:srgbClr val="0B044F"/>
                </a:solidFill>
                <a:latin typeface="Tahoma"/>
                <a:cs typeface="Tahoma"/>
              </a:rPr>
              <a:t>hour</a:t>
            </a:r>
            <a:endParaRPr sz="1700">
              <a:latin typeface="Tahoma"/>
              <a:cs typeface="Tahom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MS PGothic"/>
              <a:buChar char="➢"/>
              <a:tabLst>
                <a:tab pos="456565" algn="l"/>
                <a:tab pos="457200" algn="l"/>
              </a:tabLst>
            </a:pPr>
            <a:r>
              <a:rPr sz="1700" b="1" spc="50" dirty="0">
                <a:solidFill>
                  <a:srgbClr val="0B044F"/>
                </a:solidFill>
                <a:latin typeface="Tahoma"/>
                <a:cs typeface="Tahoma"/>
              </a:rPr>
              <a:t>Hour</a:t>
            </a:r>
            <a:r>
              <a:rPr sz="1700" b="1" spc="-3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-80" dirty="0">
                <a:solidFill>
                  <a:srgbClr val="0B044F"/>
                </a:solidFill>
                <a:latin typeface="Tahoma"/>
                <a:cs typeface="Tahoma"/>
              </a:rPr>
              <a:t>-</a:t>
            </a:r>
            <a:r>
              <a:rPr sz="1700" b="1" spc="-3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50" dirty="0">
                <a:solidFill>
                  <a:srgbClr val="0B044F"/>
                </a:solidFill>
                <a:latin typeface="Tahoma"/>
                <a:cs typeface="Tahoma"/>
              </a:rPr>
              <a:t>Hour</a:t>
            </a:r>
            <a:r>
              <a:rPr sz="1700" b="1" spc="-2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35" dirty="0">
                <a:solidFill>
                  <a:srgbClr val="0B044F"/>
                </a:solidFill>
                <a:latin typeface="Tahoma"/>
                <a:cs typeface="Tahoma"/>
              </a:rPr>
              <a:t>of</a:t>
            </a:r>
            <a:r>
              <a:rPr sz="1700" b="1" spc="-3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60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700" b="1" spc="-2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50" dirty="0">
                <a:solidFill>
                  <a:srgbClr val="0B044F"/>
                </a:solidFill>
                <a:latin typeface="Tahoma"/>
                <a:cs typeface="Tahoma"/>
              </a:rPr>
              <a:t>day</a:t>
            </a:r>
            <a:endParaRPr sz="1700">
              <a:latin typeface="Tahoma"/>
              <a:cs typeface="Tahom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MS PGothic"/>
              <a:buChar char="➢"/>
              <a:tabLst>
                <a:tab pos="456565" algn="l"/>
                <a:tab pos="457200" algn="l"/>
              </a:tabLst>
            </a:pPr>
            <a:r>
              <a:rPr sz="1700" b="1" spc="40" dirty="0">
                <a:solidFill>
                  <a:srgbClr val="0B044F"/>
                </a:solidFill>
                <a:latin typeface="Tahoma"/>
                <a:cs typeface="Tahoma"/>
              </a:rPr>
              <a:t>Temperature</a:t>
            </a:r>
            <a:r>
              <a:rPr sz="17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-80" dirty="0">
                <a:solidFill>
                  <a:srgbClr val="0B044F"/>
                </a:solidFill>
                <a:latin typeface="Tahoma"/>
                <a:cs typeface="Tahoma"/>
              </a:rPr>
              <a:t>-</a:t>
            </a:r>
            <a:r>
              <a:rPr sz="17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40" dirty="0">
                <a:solidFill>
                  <a:srgbClr val="0B044F"/>
                </a:solidFill>
                <a:latin typeface="Tahoma"/>
                <a:cs typeface="Tahoma"/>
              </a:rPr>
              <a:t>Temperature</a:t>
            </a:r>
            <a:r>
              <a:rPr sz="17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40" dirty="0">
                <a:solidFill>
                  <a:srgbClr val="0B044F"/>
                </a:solidFill>
                <a:latin typeface="Tahoma"/>
                <a:cs typeface="Tahoma"/>
              </a:rPr>
              <a:t>in</a:t>
            </a:r>
            <a:r>
              <a:rPr sz="17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35" dirty="0">
                <a:solidFill>
                  <a:srgbClr val="0B044F"/>
                </a:solidFill>
                <a:latin typeface="Tahoma"/>
                <a:cs typeface="Tahoma"/>
              </a:rPr>
              <a:t>Celsius</a:t>
            </a:r>
            <a:endParaRPr sz="1700">
              <a:latin typeface="Tahoma"/>
              <a:cs typeface="Tahoma"/>
            </a:endParaRPr>
          </a:p>
          <a:p>
            <a:pPr marL="456565" indent="-444500">
              <a:lnSpc>
                <a:spcPct val="100000"/>
              </a:lnSpc>
              <a:spcBef>
                <a:spcPts val="309"/>
              </a:spcBef>
              <a:buFont typeface="MS PGothic"/>
              <a:buChar char="➢"/>
              <a:tabLst>
                <a:tab pos="456565" algn="l"/>
                <a:tab pos="457200" algn="l"/>
              </a:tabLst>
            </a:pPr>
            <a:r>
              <a:rPr sz="1700" b="1" spc="55" dirty="0">
                <a:solidFill>
                  <a:srgbClr val="0B044F"/>
                </a:solidFill>
                <a:latin typeface="Tahoma"/>
                <a:cs typeface="Tahoma"/>
              </a:rPr>
              <a:t>Humidity</a:t>
            </a:r>
            <a:r>
              <a:rPr sz="1700" b="1" spc="-4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-80" dirty="0">
                <a:solidFill>
                  <a:srgbClr val="0B044F"/>
                </a:solidFill>
                <a:latin typeface="Tahoma"/>
                <a:cs typeface="Tahoma"/>
              </a:rPr>
              <a:t>-</a:t>
            </a:r>
            <a:r>
              <a:rPr sz="1700" b="1" spc="-4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-550" dirty="0">
                <a:solidFill>
                  <a:srgbClr val="0B044F"/>
                </a:solidFill>
                <a:latin typeface="Tahoma"/>
                <a:cs typeface="Tahoma"/>
              </a:rPr>
              <a:t>%</a:t>
            </a:r>
            <a:endParaRPr sz="1700">
              <a:latin typeface="Tahoma"/>
              <a:cs typeface="Tahom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MS PGothic"/>
              <a:buChar char="➢"/>
              <a:tabLst>
                <a:tab pos="456565" algn="l"/>
                <a:tab pos="457200" algn="l"/>
              </a:tabLst>
            </a:pPr>
            <a:r>
              <a:rPr sz="1700" b="1" spc="105" dirty="0">
                <a:solidFill>
                  <a:srgbClr val="0B044F"/>
                </a:solidFill>
                <a:latin typeface="Tahoma"/>
                <a:cs typeface="Tahoma"/>
              </a:rPr>
              <a:t>Wind</a:t>
            </a:r>
            <a:r>
              <a:rPr sz="1700" b="1" spc="-4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65" dirty="0">
                <a:solidFill>
                  <a:srgbClr val="0B044F"/>
                </a:solidFill>
                <a:latin typeface="Tahoma"/>
                <a:cs typeface="Tahoma"/>
              </a:rPr>
              <a:t>Speed</a:t>
            </a:r>
            <a:r>
              <a:rPr sz="1700" b="1" spc="-3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-80" dirty="0">
                <a:solidFill>
                  <a:srgbClr val="0B044F"/>
                </a:solidFill>
                <a:latin typeface="Tahoma"/>
                <a:cs typeface="Tahoma"/>
              </a:rPr>
              <a:t>-</a:t>
            </a:r>
            <a:r>
              <a:rPr sz="1700" b="1" spc="-4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-80" dirty="0">
                <a:solidFill>
                  <a:srgbClr val="0B044F"/>
                </a:solidFill>
                <a:latin typeface="Tahoma"/>
                <a:cs typeface="Tahoma"/>
              </a:rPr>
              <a:t>m/s</a:t>
            </a:r>
            <a:endParaRPr sz="1700">
              <a:latin typeface="Tahoma"/>
              <a:cs typeface="Tahom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MS PGothic"/>
              <a:buChar char="➢"/>
              <a:tabLst>
                <a:tab pos="456565" algn="l"/>
                <a:tab pos="457200" algn="l"/>
              </a:tabLst>
            </a:pPr>
            <a:r>
              <a:rPr sz="1700" b="1" spc="25" dirty="0">
                <a:solidFill>
                  <a:srgbClr val="0B044F"/>
                </a:solidFill>
                <a:latin typeface="Tahoma"/>
                <a:cs typeface="Tahoma"/>
              </a:rPr>
              <a:t>Visibility</a:t>
            </a:r>
            <a:r>
              <a:rPr sz="1700" b="1" spc="-4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-80" dirty="0">
                <a:solidFill>
                  <a:srgbClr val="0B044F"/>
                </a:solidFill>
                <a:latin typeface="Tahoma"/>
                <a:cs typeface="Tahoma"/>
              </a:rPr>
              <a:t>-</a:t>
            </a:r>
            <a:r>
              <a:rPr sz="1700" b="1" spc="-3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-65" dirty="0">
                <a:solidFill>
                  <a:srgbClr val="0B044F"/>
                </a:solidFill>
                <a:latin typeface="Tahoma"/>
                <a:cs typeface="Tahoma"/>
              </a:rPr>
              <a:t>10m</a:t>
            </a:r>
            <a:endParaRPr sz="1700">
              <a:latin typeface="Tahoma"/>
              <a:cs typeface="Tahom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MS PGothic"/>
              <a:buChar char="➢"/>
              <a:tabLst>
                <a:tab pos="456565" algn="l"/>
                <a:tab pos="457200" algn="l"/>
              </a:tabLst>
            </a:pPr>
            <a:r>
              <a:rPr sz="1700" b="1" spc="80" dirty="0">
                <a:solidFill>
                  <a:srgbClr val="0B044F"/>
                </a:solidFill>
                <a:latin typeface="Tahoma"/>
                <a:cs typeface="Tahoma"/>
              </a:rPr>
              <a:t>Dew</a:t>
            </a:r>
            <a:r>
              <a:rPr sz="1700" b="1" spc="-4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55" dirty="0">
                <a:solidFill>
                  <a:srgbClr val="0B044F"/>
                </a:solidFill>
                <a:latin typeface="Tahoma"/>
                <a:cs typeface="Tahoma"/>
              </a:rPr>
              <a:t>point</a:t>
            </a:r>
            <a:r>
              <a:rPr sz="1700" b="1" spc="-4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50" dirty="0">
                <a:solidFill>
                  <a:srgbClr val="0B044F"/>
                </a:solidFill>
                <a:latin typeface="Tahoma"/>
                <a:cs typeface="Tahoma"/>
              </a:rPr>
              <a:t>temperature</a:t>
            </a:r>
            <a:r>
              <a:rPr sz="1700" b="1" spc="-4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25" dirty="0">
                <a:solidFill>
                  <a:srgbClr val="0B044F"/>
                </a:solidFill>
                <a:latin typeface="Tahoma"/>
                <a:cs typeface="Tahoma"/>
              </a:rPr>
              <a:t>-Celsius</a:t>
            </a:r>
            <a:endParaRPr sz="1700">
              <a:latin typeface="Tahoma"/>
              <a:cs typeface="Tahom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MS PGothic"/>
              <a:buChar char="➢"/>
              <a:tabLst>
                <a:tab pos="456565" algn="l"/>
                <a:tab pos="457200" algn="l"/>
              </a:tabLst>
            </a:pPr>
            <a:r>
              <a:rPr sz="1700" b="1" spc="15" dirty="0">
                <a:solidFill>
                  <a:srgbClr val="0B044F"/>
                </a:solidFill>
                <a:latin typeface="Tahoma"/>
                <a:cs typeface="Tahoma"/>
              </a:rPr>
              <a:t>Solar</a:t>
            </a:r>
            <a:r>
              <a:rPr sz="1700" b="1" spc="-3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35" dirty="0">
                <a:solidFill>
                  <a:srgbClr val="0B044F"/>
                </a:solidFill>
                <a:latin typeface="Tahoma"/>
                <a:cs typeface="Tahoma"/>
              </a:rPr>
              <a:t>radiation</a:t>
            </a:r>
            <a:r>
              <a:rPr sz="1700" b="1" spc="-3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-50" dirty="0">
                <a:solidFill>
                  <a:srgbClr val="0B044F"/>
                </a:solidFill>
                <a:latin typeface="Tahoma"/>
                <a:cs typeface="Tahoma"/>
              </a:rPr>
              <a:t>-MJ/m2</a:t>
            </a:r>
            <a:endParaRPr sz="1700">
              <a:latin typeface="Tahoma"/>
              <a:cs typeface="Tahoma"/>
            </a:endParaRPr>
          </a:p>
          <a:p>
            <a:pPr marL="456565" indent="-444500">
              <a:lnSpc>
                <a:spcPct val="100000"/>
              </a:lnSpc>
              <a:spcBef>
                <a:spcPts val="309"/>
              </a:spcBef>
              <a:buFont typeface="MS PGothic"/>
              <a:buChar char="➢"/>
              <a:tabLst>
                <a:tab pos="456565" algn="l"/>
                <a:tab pos="457200" algn="l"/>
              </a:tabLst>
            </a:pPr>
            <a:r>
              <a:rPr sz="1700" b="1" spc="15" dirty="0">
                <a:solidFill>
                  <a:srgbClr val="0B044F"/>
                </a:solidFill>
                <a:latin typeface="Tahoma"/>
                <a:cs typeface="Tahoma"/>
              </a:rPr>
              <a:t>Rainfall</a:t>
            </a:r>
            <a:r>
              <a:rPr sz="1700" b="1" spc="-5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80" dirty="0">
                <a:solidFill>
                  <a:srgbClr val="0B044F"/>
                </a:solidFill>
                <a:latin typeface="Tahoma"/>
                <a:cs typeface="Tahoma"/>
              </a:rPr>
              <a:t>-mm</a:t>
            </a:r>
            <a:endParaRPr sz="1700">
              <a:latin typeface="Tahoma"/>
              <a:cs typeface="Tahom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MS PGothic"/>
              <a:buChar char="➢"/>
              <a:tabLst>
                <a:tab pos="456565" algn="l"/>
                <a:tab pos="457200" algn="l"/>
              </a:tabLst>
            </a:pPr>
            <a:r>
              <a:rPr sz="1700" b="1" spc="30" dirty="0">
                <a:solidFill>
                  <a:srgbClr val="0B044F"/>
                </a:solidFill>
                <a:latin typeface="Tahoma"/>
                <a:cs typeface="Tahoma"/>
              </a:rPr>
              <a:t>Snowfall</a:t>
            </a:r>
            <a:r>
              <a:rPr sz="1700" b="1" spc="-6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65" dirty="0">
                <a:solidFill>
                  <a:srgbClr val="0B044F"/>
                </a:solidFill>
                <a:latin typeface="Tahoma"/>
                <a:cs typeface="Tahoma"/>
              </a:rPr>
              <a:t>-cm</a:t>
            </a:r>
            <a:endParaRPr sz="1700">
              <a:latin typeface="Tahoma"/>
              <a:cs typeface="Tahom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MS PGothic"/>
              <a:buChar char="➢"/>
              <a:tabLst>
                <a:tab pos="456565" algn="l"/>
                <a:tab pos="457200" algn="l"/>
              </a:tabLst>
            </a:pPr>
            <a:r>
              <a:rPr sz="1700" b="1" spc="40" dirty="0">
                <a:solidFill>
                  <a:srgbClr val="0B044F"/>
                </a:solidFill>
                <a:latin typeface="Tahoma"/>
                <a:cs typeface="Tahoma"/>
              </a:rPr>
              <a:t>Seasons</a:t>
            </a:r>
            <a:r>
              <a:rPr sz="1700" b="1" spc="-3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15" dirty="0">
                <a:solidFill>
                  <a:srgbClr val="0B044F"/>
                </a:solidFill>
                <a:latin typeface="Tahoma"/>
                <a:cs typeface="Tahoma"/>
              </a:rPr>
              <a:t>-Winter,</a:t>
            </a:r>
            <a:r>
              <a:rPr sz="1700" b="1" spc="-2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30" dirty="0">
                <a:solidFill>
                  <a:srgbClr val="0B044F"/>
                </a:solidFill>
                <a:latin typeface="Tahoma"/>
                <a:cs typeface="Tahoma"/>
              </a:rPr>
              <a:t>Spring,</a:t>
            </a:r>
            <a:r>
              <a:rPr sz="1700" b="1" spc="-2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50" dirty="0">
                <a:solidFill>
                  <a:srgbClr val="0B044F"/>
                </a:solidFill>
                <a:latin typeface="Tahoma"/>
                <a:cs typeface="Tahoma"/>
              </a:rPr>
              <a:t>Summer,</a:t>
            </a:r>
            <a:r>
              <a:rPr sz="1700" b="1" spc="-2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90" dirty="0">
                <a:solidFill>
                  <a:srgbClr val="0B044F"/>
                </a:solidFill>
                <a:latin typeface="Tahoma"/>
                <a:cs typeface="Tahoma"/>
              </a:rPr>
              <a:t>Autumn</a:t>
            </a:r>
            <a:endParaRPr sz="1700">
              <a:latin typeface="Tahoma"/>
              <a:cs typeface="Tahom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MS PGothic"/>
              <a:buChar char="➢"/>
              <a:tabLst>
                <a:tab pos="456565" algn="l"/>
                <a:tab pos="457200" algn="l"/>
              </a:tabLst>
            </a:pPr>
            <a:r>
              <a:rPr sz="1700" b="1" spc="40" dirty="0">
                <a:solidFill>
                  <a:srgbClr val="0B044F"/>
                </a:solidFill>
                <a:latin typeface="Tahoma"/>
                <a:cs typeface="Tahoma"/>
              </a:rPr>
              <a:t>Holiday</a:t>
            </a:r>
            <a:r>
              <a:rPr sz="1700" b="1" spc="-4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-5" dirty="0">
                <a:solidFill>
                  <a:srgbClr val="0B044F"/>
                </a:solidFill>
                <a:latin typeface="Tahoma"/>
                <a:cs typeface="Tahoma"/>
              </a:rPr>
              <a:t>-Holiday/No</a:t>
            </a:r>
            <a:r>
              <a:rPr sz="1700" b="1" spc="-3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40" dirty="0">
                <a:solidFill>
                  <a:srgbClr val="0B044F"/>
                </a:solidFill>
                <a:latin typeface="Tahoma"/>
                <a:cs typeface="Tahoma"/>
              </a:rPr>
              <a:t>Holiday</a:t>
            </a:r>
            <a:endParaRPr sz="1700">
              <a:latin typeface="Tahoma"/>
              <a:cs typeface="Tahom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Font typeface="MS PGothic"/>
              <a:buChar char="➢"/>
              <a:tabLst>
                <a:tab pos="456565" algn="l"/>
                <a:tab pos="457200" algn="l"/>
              </a:tabLst>
            </a:pPr>
            <a:r>
              <a:rPr sz="1700" b="1" spc="55" dirty="0">
                <a:solidFill>
                  <a:srgbClr val="0B044F"/>
                </a:solidFill>
                <a:latin typeface="Tahoma"/>
                <a:cs typeface="Tahoma"/>
              </a:rPr>
              <a:t>Functional</a:t>
            </a:r>
            <a:r>
              <a:rPr sz="17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55" dirty="0">
                <a:solidFill>
                  <a:srgbClr val="0B044F"/>
                </a:solidFill>
                <a:latin typeface="Tahoma"/>
                <a:cs typeface="Tahoma"/>
              </a:rPr>
              <a:t>Day</a:t>
            </a:r>
            <a:r>
              <a:rPr sz="17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-80" dirty="0">
                <a:solidFill>
                  <a:srgbClr val="0B044F"/>
                </a:solidFill>
                <a:latin typeface="Tahoma"/>
                <a:cs typeface="Tahoma"/>
              </a:rPr>
              <a:t>-</a:t>
            </a:r>
            <a:r>
              <a:rPr sz="17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50" dirty="0">
                <a:solidFill>
                  <a:srgbClr val="0B044F"/>
                </a:solidFill>
                <a:latin typeface="Tahoma"/>
                <a:cs typeface="Tahoma"/>
              </a:rPr>
              <a:t>NoFunc(Non</a:t>
            </a:r>
            <a:r>
              <a:rPr sz="17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55" dirty="0">
                <a:solidFill>
                  <a:srgbClr val="0B044F"/>
                </a:solidFill>
                <a:latin typeface="Tahoma"/>
                <a:cs typeface="Tahoma"/>
              </a:rPr>
              <a:t>Functional</a:t>
            </a:r>
            <a:r>
              <a:rPr sz="17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25" dirty="0">
                <a:solidFill>
                  <a:srgbClr val="0B044F"/>
                </a:solidFill>
                <a:latin typeface="Tahoma"/>
                <a:cs typeface="Tahoma"/>
              </a:rPr>
              <a:t>Hrs),Fun(Functional</a:t>
            </a:r>
            <a:r>
              <a:rPr sz="17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700" b="1" spc="-20" dirty="0">
                <a:solidFill>
                  <a:srgbClr val="0B044F"/>
                </a:solidFill>
                <a:latin typeface="Tahoma"/>
                <a:cs typeface="Tahoma"/>
              </a:rPr>
              <a:t>Hrs)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2400" y="105159"/>
            <a:ext cx="40754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0" dirty="0"/>
              <a:t>FEATURE</a:t>
            </a:r>
            <a:r>
              <a:rPr sz="3000" spc="-70" dirty="0"/>
              <a:t> </a:t>
            </a:r>
            <a:r>
              <a:rPr sz="3000" spc="110" dirty="0"/>
              <a:t>SUMMARY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25" y="157634"/>
            <a:ext cx="61779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75" dirty="0" smtClean="0"/>
              <a:t>ANALYSIS OF</a:t>
            </a:r>
            <a:r>
              <a:rPr sz="3000" spc="-50" smtClean="0"/>
              <a:t> </a:t>
            </a:r>
            <a:r>
              <a:rPr sz="3000" spc="130" dirty="0"/>
              <a:t>OUR</a:t>
            </a:r>
            <a:r>
              <a:rPr sz="3000" spc="-50" dirty="0"/>
              <a:t> </a:t>
            </a:r>
            <a:r>
              <a:rPr sz="3000" spc="95" dirty="0"/>
              <a:t>DATASET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20650" y="810557"/>
            <a:ext cx="8099425" cy="386587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txBody>
          <a:bodyPr vert="horz" wrap="square" lIns="0" tIns="119380" rIns="0" bIns="0" rtlCol="0">
            <a:spAutoFit/>
          </a:bodyPr>
          <a:lstStyle/>
          <a:p>
            <a:pPr marL="422275" indent="-409575">
              <a:lnSpc>
                <a:spcPct val="100000"/>
              </a:lnSpc>
              <a:spcBef>
                <a:spcPts val="94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400" b="1" spc="3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There</a:t>
            </a:r>
            <a:r>
              <a:rPr sz="1400" b="1" spc="-2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are</a:t>
            </a:r>
            <a:r>
              <a:rPr sz="1400" b="1" spc="-2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5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</a:t>
            </a:r>
            <a:r>
              <a:rPr sz="1400" b="1" spc="-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4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Missing</a:t>
            </a:r>
            <a:r>
              <a:rPr sz="1400" b="1" spc="-2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3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Values</a:t>
            </a:r>
            <a:r>
              <a:rPr sz="1400" b="1" spc="-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4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present</a:t>
            </a:r>
            <a:endParaRPr sz="1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22275" indent="-409575">
              <a:lnSpc>
                <a:spcPct val="100000"/>
              </a:lnSpc>
              <a:spcBef>
                <a:spcPts val="84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400" b="1" spc="3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There</a:t>
            </a:r>
            <a:r>
              <a:rPr sz="1400" b="1" spc="-2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are</a:t>
            </a:r>
            <a:r>
              <a:rPr sz="1400" b="1" spc="-2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5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</a:t>
            </a:r>
            <a:r>
              <a:rPr sz="1400" b="1" spc="-2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4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Duplicate</a:t>
            </a:r>
            <a:r>
              <a:rPr sz="1400" b="1" spc="-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2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values</a:t>
            </a:r>
            <a:r>
              <a:rPr sz="1400" b="1" spc="-2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4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present</a:t>
            </a:r>
            <a:endParaRPr sz="1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22275" indent="-409575">
              <a:lnSpc>
                <a:spcPct val="100000"/>
              </a:lnSpc>
              <a:spcBef>
                <a:spcPts val="84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400" b="1" spc="3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There</a:t>
            </a:r>
            <a:r>
              <a:rPr sz="1400" b="1" spc="-2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are</a:t>
            </a:r>
            <a:r>
              <a:rPr sz="1400" b="1" spc="-2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5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</a:t>
            </a:r>
            <a:r>
              <a:rPr sz="1400" b="1" spc="-2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3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null</a:t>
            </a:r>
            <a:r>
              <a:rPr sz="1400" b="1" spc="-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1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values.</a:t>
            </a:r>
            <a:endParaRPr sz="1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22275" marR="47625" indent="-409575">
              <a:lnSpc>
                <a:spcPct val="150000"/>
              </a:lnSpc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400" b="1" spc="9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And</a:t>
            </a:r>
            <a:r>
              <a:rPr sz="1400" b="1" spc="-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4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ﬁnally</a:t>
            </a:r>
            <a:r>
              <a:rPr sz="1400" b="1" spc="-1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4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</a:t>
            </a:r>
            <a:r>
              <a:rPr sz="1400" b="1" spc="-1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3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have</a:t>
            </a:r>
            <a:r>
              <a:rPr sz="1400" b="1" spc="-1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2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'rented</a:t>
            </a:r>
            <a:r>
              <a:rPr sz="1400" b="1" spc="-1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4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bike</a:t>
            </a:r>
            <a:r>
              <a:rPr sz="1400" b="1" spc="-1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3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count'</a:t>
            </a:r>
            <a:r>
              <a:rPr sz="1400" b="1" spc="-1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2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variable</a:t>
            </a:r>
            <a:r>
              <a:rPr sz="1400" b="1" spc="-1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5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which</a:t>
            </a:r>
            <a:r>
              <a:rPr sz="1400" b="1" spc="-1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4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</a:t>
            </a:r>
            <a:r>
              <a:rPr sz="1400" b="1" spc="-1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6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need</a:t>
            </a:r>
            <a:r>
              <a:rPr sz="1400" b="1" spc="-1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2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</a:t>
            </a:r>
            <a:r>
              <a:rPr sz="1400" b="1" spc="-1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4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predict</a:t>
            </a:r>
            <a:r>
              <a:rPr sz="1400" b="1" spc="-1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</a:t>
            </a:r>
            <a:r>
              <a:rPr sz="1400" b="1" spc="-1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5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new </a:t>
            </a:r>
            <a:r>
              <a:rPr sz="1400" b="1" spc="-39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3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observations</a:t>
            </a:r>
            <a:endParaRPr sz="1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22275" marR="913765" indent="-409575">
              <a:lnSpc>
                <a:spcPct val="150000"/>
              </a:lnSpc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400" b="1" spc="4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</a:t>
            </a:r>
            <a:r>
              <a:rPr sz="1400" b="1" spc="-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3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dataset</a:t>
            </a:r>
            <a:r>
              <a:rPr sz="1400" b="1" spc="-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4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shows</a:t>
            </a:r>
            <a:r>
              <a:rPr sz="1400" b="1" spc="-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3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hourly</a:t>
            </a:r>
            <a:r>
              <a:rPr sz="1400" b="1" spc="-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2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rental</a:t>
            </a:r>
            <a:r>
              <a:rPr sz="1400" b="1" spc="-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4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sz="1400" b="1" spc="-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</a:t>
            </a:r>
            <a:r>
              <a:rPr sz="1400" b="1" spc="-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6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one</a:t>
            </a:r>
            <a:r>
              <a:rPr sz="1400" b="1" spc="-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year</a:t>
            </a:r>
            <a:r>
              <a:rPr sz="1400" b="1" spc="-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-23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(1</a:t>
            </a:r>
            <a:r>
              <a:rPr sz="1400" b="1" spc="-18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6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December</a:t>
            </a:r>
            <a:r>
              <a:rPr sz="1400" b="1" spc="-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-10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2017</a:t>
            </a:r>
            <a:r>
              <a:rPr sz="1400" b="1" spc="-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2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</a:t>
            </a:r>
            <a:r>
              <a:rPr sz="1400" b="1" spc="-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-204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31 </a:t>
            </a:r>
            <a:r>
              <a:rPr sz="1400" b="1" spc="-40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-3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November(2018)(365</a:t>
            </a:r>
            <a:r>
              <a:rPr sz="1400" b="1" spc="-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-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days).we</a:t>
            </a:r>
            <a:r>
              <a:rPr sz="1400" b="1" spc="-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4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consider</a:t>
            </a:r>
            <a:r>
              <a:rPr sz="1400" b="1" spc="-1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3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this</a:t>
            </a:r>
            <a:r>
              <a:rPr sz="1400" b="1" spc="-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2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</a:t>
            </a:r>
            <a:r>
              <a:rPr sz="1400" b="1" spc="-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2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sz="1400" b="1" spc="-1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4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single</a:t>
            </a:r>
            <a:r>
              <a:rPr sz="1400" b="1" spc="-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1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year</a:t>
            </a:r>
            <a:r>
              <a:rPr sz="1400" b="1" spc="-1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4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endParaRPr sz="1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22275" indent="-409575">
              <a:lnSpc>
                <a:spcPct val="100000"/>
              </a:lnSpc>
              <a:spcBef>
                <a:spcPts val="84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400" b="1" spc="2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</a:t>
            </a:r>
            <a:r>
              <a:rPr sz="1400" b="1" spc="-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4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</a:t>
            </a:r>
            <a:r>
              <a:rPr sz="1400" b="1" spc="-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4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convert</a:t>
            </a:r>
            <a:r>
              <a:rPr sz="1400" b="1" spc="-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5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</a:t>
            </a:r>
            <a:r>
              <a:rPr sz="1400" b="1" spc="-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-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"date"</a:t>
            </a:r>
            <a:r>
              <a:rPr sz="1400" b="1" spc="-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6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column</a:t>
            </a:r>
            <a:r>
              <a:rPr sz="1400" b="1" spc="-1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3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into</a:t>
            </a:r>
            <a:r>
              <a:rPr sz="1400" b="1" spc="-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-6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sz="1400" b="1" spc="-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3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different</a:t>
            </a:r>
            <a:r>
              <a:rPr sz="1400" b="1" spc="-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6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column</a:t>
            </a:r>
            <a:r>
              <a:rPr sz="1400" b="1" spc="-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-1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i.e </a:t>
            </a:r>
            <a:r>
              <a:rPr sz="1400" b="1" spc="-2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"year","month","day".</a:t>
            </a:r>
            <a:endParaRPr sz="1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22275" marR="5080" indent="-409575">
              <a:lnSpc>
                <a:spcPct val="150000"/>
              </a:lnSpc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400" b="1" spc="8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 </a:t>
            </a:r>
            <a:r>
              <a:rPr sz="1400" b="1" spc="6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change </a:t>
            </a:r>
            <a:r>
              <a:rPr sz="1400" b="1" spc="5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sz="1400" b="1" spc="7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name </a:t>
            </a:r>
            <a:r>
              <a:rPr sz="1400" b="1" spc="2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 </a:t>
            </a:r>
            <a:r>
              <a:rPr sz="1400" b="1" spc="6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some </a:t>
            </a:r>
            <a:r>
              <a:rPr sz="1400" b="1" spc="2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features </a:t>
            </a:r>
            <a:r>
              <a:rPr sz="1400" b="1" spc="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</a:t>
            </a:r>
            <a:r>
              <a:rPr sz="1400" b="1" spc="3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our </a:t>
            </a:r>
            <a:r>
              <a:rPr sz="1400" b="1" spc="5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convenience </a:t>
            </a:r>
            <a:r>
              <a:rPr sz="1400" b="1" spc="-7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sz="1400" b="1" spc="4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they </a:t>
            </a:r>
            <a:r>
              <a:rPr sz="1400" b="1" spc="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are </a:t>
            </a:r>
            <a:r>
              <a:rPr sz="1400" b="1" spc="2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 </a:t>
            </a:r>
            <a:r>
              <a:rPr sz="1400" b="1" spc="4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below </a:t>
            </a:r>
            <a:r>
              <a:rPr sz="1400" b="1" spc="5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'Rented_Bike_Count', </a:t>
            </a:r>
            <a:r>
              <a:rPr sz="1400" b="1" spc="-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'Hour', </a:t>
            </a:r>
            <a:r>
              <a:rPr sz="1400" b="1" spc="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'Temperature', </a:t>
            </a:r>
            <a:r>
              <a:rPr sz="1400" b="1" spc="1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'Humidity', 'Wind_speed', </a:t>
            </a:r>
            <a:r>
              <a:rPr sz="1400" b="1" spc="-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'Visibility', </a:t>
            </a:r>
            <a:r>
              <a:rPr sz="1400" b="1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‘Dew_point_temperature',</a:t>
            </a:r>
            <a:r>
              <a:rPr sz="1400" b="1" spc="-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'Solar_Radiation',</a:t>
            </a:r>
            <a:r>
              <a:rPr sz="1400" b="1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-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'Rainfall',</a:t>
            </a:r>
            <a:r>
              <a:rPr sz="1400" b="1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-1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'Snowfall',</a:t>
            </a:r>
            <a:r>
              <a:rPr sz="1400" b="1" spc="-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'Seasons',</a:t>
            </a:r>
            <a:r>
              <a:rPr sz="1400" b="1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-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'Holiday', </a:t>
            </a:r>
            <a:r>
              <a:rPr sz="1400" b="1" spc="-39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'Functioning_Day',</a:t>
            </a:r>
            <a:r>
              <a:rPr sz="1400" b="1" spc="-20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400" b="1" spc="15" dirty="0">
                <a:solidFill>
                  <a:srgbClr val="0B044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'month','weekdays_weekend'</a:t>
            </a:r>
            <a:endParaRPr sz="1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6175" y="170700"/>
            <a:ext cx="61518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/>
              <a:t>ANALYSIS</a:t>
            </a:r>
            <a:r>
              <a:rPr sz="2500" spc="-35" dirty="0"/>
              <a:t> </a:t>
            </a:r>
            <a:r>
              <a:rPr sz="2500" spc="160" dirty="0"/>
              <a:t>OF</a:t>
            </a:r>
            <a:r>
              <a:rPr sz="2500" spc="-35" dirty="0"/>
              <a:t> </a:t>
            </a:r>
            <a:r>
              <a:rPr sz="2500" spc="95" dirty="0"/>
              <a:t>RENTED</a:t>
            </a:r>
            <a:r>
              <a:rPr sz="2500" spc="-30" dirty="0"/>
              <a:t> </a:t>
            </a:r>
            <a:r>
              <a:rPr sz="2500" spc="10" dirty="0"/>
              <a:t>BIKE</a:t>
            </a:r>
            <a:r>
              <a:rPr sz="2500" spc="-35" dirty="0"/>
              <a:t> </a:t>
            </a:r>
            <a:r>
              <a:rPr sz="2500" spc="120" dirty="0"/>
              <a:t>COLUMN</a:t>
            </a:r>
            <a:endParaRPr sz="2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832175"/>
            <a:ext cx="3793574" cy="29101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755012"/>
            <a:ext cx="4560724" cy="30644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25" y="4095750"/>
            <a:ext cx="882904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431165" algn="l"/>
                <a:tab pos="431800" algn="l"/>
              </a:tabLst>
            </a:pPr>
            <a:r>
              <a:rPr sz="1500" b="1" spc="45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5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0B044F"/>
                </a:solidFill>
                <a:latin typeface="Tahoma"/>
                <a:cs typeface="Tahoma"/>
              </a:rPr>
              <a:t>above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55" dirty="0">
                <a:solidFill>
                  <a:srgbClr val="0B044F"/>
                </a:solidFill>
                <a:latin typeface="Tahoma"/>
                <a:cs typeface="Tahoma"/>
              </a:rPr>
              <a:t>graph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0B044F"/>
                </a:solidFill>
                <a:latin typeface="Tahoma"/>
                <a:cs typeface="Tahoma"/>
              </a:rPr>
              <a:t>shows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0B044F"/>
                </a:solidFill>
                <a:latin typeface="Tahoma"/>
                <a:cs typeface="Tahoma"/>
              </a:rPr>
              <a:t>that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5" dirty="0">
                <a:solidFill>
                  <a:srgbClr val="0B044F"/>
                </a:solidFill>
                <a:latin typeface="Tahoma"/>
                <a:cs typeface="Tahoma"/>
              </a:rPr>
              <a:t>Rented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55" dirty="0">
                <a:solidFill>
                  <a:srgbClr val="0B044F"/>
                </a:solidFill>
                <a:latin typeface="Tahoma"/>
                <a:cs typeface="Tahoma"/>
              </a:rPr>
              <a:t>Bike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60" dirty="0">
                <a:solidFill>
                  <a:srgbClr val="0B044F"/>
                </a:solidFill>
                <a:latin typeface="Tahoma"/>
                <a:cs typeface="Tahoma"/>
              </a:rPr>
              <a:t>Count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0B044F"/>
                </a:solidFill>
                <a:latin typeface="Tahoma"/>
                <a:cs typeface="Tahoma"/>
              </a:rPr>
              <a:t>has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0B044F"/>
                </a:solidFill>
                <a:latin typeface="Tahoma"/>
                <a:cs typeface="Tahoma"/>
              </a:rPr>
              <a:t>moderate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35">
                <a:solidFill>
                  <a:srgbClr val="0B044F"/>
                </a:solidFill>
                <a:latin typeface="Tahoma"/>
                <a:cs typeface="Tahoma"/>
              </a:rPr>
              <a:t>right</a:t>
            </a:r>
            <a:r>
              <a:rPr sz="1500" b="1" spc="-15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30" smtClean="0">
                <a:solidFill>
                  <a:srgbClr val="0B044F"/>
                </a:solidFill>
                <a:latin typeface="Tahoma"/>
                <a:cs typeface="Tahoma"/>
              </a:rPr>
              <a:t>skew</a:t>
            </a:r>
            <a:r>
              <a:rPr lang="en-US" sz="1500" b="1" spc="30" dirty="0" err="1" smtClean="0">
                <a:solidFill>
                  <a:srgbClr val="0B044F"/>
                </a:solidFill>
                <a:latin typeface="Tahoma"/>
                <a:cs typeface="Tahoma"/>
              </a:rPr>
              <a:t>ed</a:t>
            </a:r>
            <a:r>
              <a:rPr sz="1500" b="1" spc="30" smtClean="0">
                <a:solidFill>
                  <a:srgbClr val="0B044F"/>
                </a:solidFill>
                <a:latin typeface="Tahoma"/>
                <a:cs typeface="Tahoma"/>
              </a:rPr>
              <a:t>.</a:t>
            </a:r>
            <a:endParaRPr sz="1500">
              <a:latin typeface="Tahoma"/>
              <a:cs typeface="Tahoma"/>
            </a:endParaRPr>
          </a:p>
          <a:p>
            <a:pPr marL="431800" indent="-419100">
              <a:lnSpc>
                <a:spcPct val="100000"/>
              </a:lnSpc>
              <a:buFont typeface="MS PGothic"/>
              <a:buChar char="➢"/>
              <a:tabLst>
                <a:tab pos="431165" algn="l"/>
                <a:tab pos="431800" algn="l"/>
              </a:tabLst>
            </a:pPr>
            <a:r>
              <a:rPr sz="1500" b="1" spc="45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5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0B044F"/>
                </a:solidFill>
                <a:latin typeface="Tahoma"/>
                <a:cs typeface="Tahoma"/>
              </a:rPr>
              <a:t>above</a:t>
            </a:r>
            <a:r>
              <a:rPr sz="15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0B044F"/>
                </a:solidFill>
                <a:latin typeface="Tahoma"/>
                <a:cs typeface="Tahoma"/>
              </a:rPr>
              <a:t>boxplot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0B044F"/>
                </a:solidFill>
                <a:latin typeface="Tahoma"/>
                <a:cs typeface="Tahoma"/>
              </a:rPr>
              <a:t>shows</a:t>
            </a:r>
            <a:r>
              <a:rPr sz="15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0B044F"/>
                </a:solidFill>
                <a:latin typeface="Tahoma"/>
                <a:cs typeface="Tahoma"/>
              </a:rPr>
              <a:t>that</a:t>
            </a:r>
            <a:r>
              <a:rPr sz="15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0B044F"/>
                </a:solidFill>
                <a:latin typeface="Tahoma"/>
                <a:cs typeface="Tahoma"/>
              </a:rPr>
              <a:t>we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35" dirty="0">
                <a:solidFill>
                  <a:srgbClr val="0B044F"/>
                </a:solidFill>
                <a:latin typeface="Tahoma"/>
                <a:cs typeface="Tahoma"/>
              </a:rPr>
              <a:t>have</a:t>
            </a:r>
            <a:r>
              <a:rPr sz="15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55" dirty="0">
                <a:solidFill>
                  <a:srgbClr val="0B044F"/>
                </a:solidFill>
                <a:latin typeface="Tahoma"/>
                <a:cs typeface="Tahoma"/>
              </a:rPr>
              <a:t>detect</a:t>
            </a:r>
            <a:r>
              <a:rPr sz="15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25" dirty="0">
                <a:solidFill>
                  <a:srgbClr val="0B044F"/>
                </a:solidFill>
                <a:latin typeface="Tahoma"/>
                <a:cs typeface="Tahoma"/>
              </a:rPr>
              <a:t>outliers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35" dirty="0">
                <a:solidFill>
                  <a:srgbClr val="0B044F"/>
                </a:solidFill>
                <a:latin typeface="Tahoma"/>
                <a:cs typeface="Tahoma"/>
              </a:rPr>
              <a:t>in</a:t>
            </a:r>
            <a:r>
              <a:rPr sz="15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45" dirty="0">
                <a:solidFill>
                  <a:srgbClr val="0B044F"/>
                </a:solidFill>
                <a:latin typeface="Tahoma"/>
                <a:cs typeface="Tahoma"/>
              </a:rPr>
              <a:t>Rented</a:t>
            </a:r>
            <a:r>
              <a:rPr sz="15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55" dirty="0">
                <a:solidFill>
                  <a:srgbClr val="0B044F"/>
                </a:solidFill>
                <a:latin typeface="Tahoma"/>
                <a:cs typeface="Tahoma"/>
              </a:rPr>
              <a:t>Bike</a:t>
            </a:r>
            <a:r>
              <a:rPr sz="15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60">
                <a:solidFill>
                  <a:srgbClr val="0B044F"/>
                </a:solidFill>
                <a:latin typeface="Tahoma"/>
                <a:cs typeface="Tahoma"/>
              </a:rPr>
              <a:t>Count</a:t>
            </a:r>
            <a:r>
              <a:rPr sz="1500" b="1" spc="-15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500" b="1" spc="70" smtClean="0">
                <a:solidFill>
                  <a:srgbClr val="0B044F"/>
                </a:solidFill>
                <a:latin typeface="Tahoma"/>
                <a:cs typeface="Tahoma"/>
              </a:rPr>
              <a:t>column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1175"/>
            <a:ext cx="4176900" cy="2954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6175" y="170700"/>
            <a:ext cx="61518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/>
              <a:t>ANALYSIS</a:t>
            </a:r>
            <a:r>
              <a:rPr sz="2500" spc="-35" dirty="0"/>
              <a:t> </a:t>
            </a:r>
            <a:r>
              <a:rPr sz="2500" spc="160" dirty="0"/>
              <a:t>OF</a:t>
            </a:r>
            <a:r>
              <a:rPr sz="2500" spc="-35" dirty="0"/>
              <a:t> </a:t>
            </a:r>
            <a:r>
              <a:rPr sz="2500" spc="95" dirty="0"/>
              <a:t>RENTED</a:t>
            </a:r>
            <a:r>
              <a:rPr sz="2500" spc="-30" dirty="0"/>
              <a:t> </a:t>
            </a:r>
            <a:r>
              <a:rPr sz="2500" spc="10" dirty="0"/>
              <a:t>BIKE</a:t>
            </a:r>
            <a:r>
              <a:rPr sz="2500" spc="-35" dirty="0"/>
              <a:t> </a:t>
            </a:r>
            <a:r>
              <a:rPr sz="2500" spc="120" dirty="0"/>
              <a:t>COLUMN</a:t>
            </a:r>
            <a:endParaRPr sz="25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1700" y="778537"/>
            <a:ext cx="4662299" cy="29198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0650" y="3870684"/>
            <a:ext cx="8709660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5080" indent="-409575">
              <a:lnSpc>
                <a:spcPct val="114999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400" b="1" spc="30" dirty="0">
                <a:solidFill>
                  <a:srgbClr val="0B044F"/>
                </a:solidFill>
                <a:latin typeface="Tahoma"/>
                <a:cs typeface="Tahoma"/>
              </a:rPr>
              <a:t>After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0B044F"/>
                </a:solidFill>
                <a:latin typeface="Tahoma"/>
                <a:cs typeface="Tahoma"/>
              </a:rPr>
              <a:t>applying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0B044F"/>
                </a:solidFill>
                <a:latin typeface="Tahoma"/>
                <a:cs typeface="Tahoma"/>
              </a:rPr>
              <a:t>Square</a:t>
            </a:r>
            <a:r>
              <a:rPr sz="1400" b="1" spc="-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0B044F"/>
                </a:solidFill>
                <a:latin typeface="Tahoma"/>
                <a:cs typeface="Tahoma"/>
              </a:rPr>
              <a:t>root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0B044F"/>
                </a:solidFill>
                <a:latin typeface="Tahoma"/>
                <a:cs typeface="Tahoma"/>
              </a:rPr>
              <a:t>to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400" b="1" spc="-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0B044F"/>
                </a:solidFill>
                <a:latin typeface="Tahoma"/>
                <a:cs typeface="Tahoma"/>
              </a:rPr>
              <a:t>skewed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0B044F"/>
                </a:solidFill>
                <a:latin typeface="Tahoma"/>
                <a:cs typeface="Tahoma"/>
              </a:rPr>
              <a:t>Rented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0B044F"/>
                </a:solidFill>
                <a:latin typeface="Tahoma"/>
                <a:cs typeface="Tahoma"/>
              </a:rPr>
              <a:t>Bike</a:t>
            </a:r>
            <a:r>
              <a:rPr sz="1400" b="1" spc="-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0B044F"/>
                </a:solidFill>
                <a:latin typeface="Tahoma"/>
                <a:cs typeface="Tahoma"/>
              </a:rPr>
              <a:t>Count,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0B044F"/>
                </a:solidFill>
                <a:latin typeface="Tahoma"/>
                <a:cs typeface="Tahoma"/>
              </a:rPr>
              <a:t>here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0B044F"/>
                </a:solidFill>
                <a:latin typeface="Tahoma"/>
                <a:cs typeface="Tahoma"/>
              </a:rPr>
              <a:t>we</a:t>
            </a:r>
            <a:r>
              <a:rPr sz="1400" b="1" spc="-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0B044F"/>
                </a:solidFill>
                <a:latin typeface="Tahoma"/>
                <a:cs typeface="Tahoma"/>
              </a:rPr>
              <a:t>get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0B044F"/>
                </a:solidFill>
                <a:latin typeface="Tahoma"/>
                <a:cs typeface="Tahoma"/>
              </a:rPr>
              <a:t>almost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0B044F"/>
                </a:solidFill>
                <a:latin typeface="Tahoma"/>
                <a:cs typeface="Tahoma"/>
              </a:rPr>
              <a:t>normal </a:t>
            </a:r>
            <a:r>
              <a:rPr sz="1400" b="1" spc="-39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0B044F"/>
                </a:solidFill>
                <a:latin typeface="Tahoma"/>
                <a:cs typeface="Tahoma"/>
              </a:rPr>
              <a:t>distribution.</a:t>
            </a:r>
            <a:endParaRPr sz="1400">
              <a:latin typeface="Tahoma"/>
              <a:cs typeface="Tahoma"/>
            </a:endParaRPr>
          </a:p>
          <a:p>
            <a:pPr marL="422275" marR="350520" indent="-409575">
              <a:lnSpc>
                <a:spcPct val="114999"/>
              </a:lnSpc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400" b="1" spc="30" dirty="0">
                <a:solidFill>
                  <a:srgbClr val="0B044F"/>
                </a:solidFill>
                <a:latin typeface="Tahoma"/>
                <a:cs typeface="Tahoma"/>
              </a:rPr>
              <a:t>After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0B044F"/>
                </a:solidFill>
                <a:latin typeface="Tahoma"/>
                <a:cs typeface="Tahoma"/>
              </a:rPr>
              <a:t>applying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0B044F"/>
                </a:solidFill>
                <a:latin typeface="Tahoma"/>
                <a:cs typeface="Tahoma"/>
              </a:rPr>
              <a:t>Square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0B044F"/>
                </a:solidFill>
                <a:latin typeface="Tahoma"/>
                <a:cs typeface="Tahoma"/>
              </a:rPr>
              <a:t>root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0B044F"/>
                </a:solidFill>
                <a:latin typeface="Tahoma"/>
                <a:cs typeface="Tahoma"/>
              </a:rPr>
              <a:t>to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0B044F"/>
                </a:solidFill>
                <a:latin typeface="Tahoma"/>
                <a:cs typeface="Tahoma"/>
              </a:rPr>
              <a:t>Rented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0B044F"/>
                </a:solidFill>
                <a:latin typeface="Tahoma"/>
                <a:cs typeface="Tahoma"/>
              </a:rPr>
              <a:t>Bike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0B044F"/>
                </a:solidFill>
                <a:latin typeface="Tahoma"/>
                <a:cs typeface="Tahoma"/>
              </a:rPr>
              <a:t>Count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0B044F"/>
                </a:solidFill>
                <a:latin typeface="Tahoma"/>
                <a:cs typeface="Tahoma"/>
              </a:rPr>
              <a:t>column,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0B044F"/>
                </a:solidFill>
                <a:latin typeface="Tahoma"/>
                <a:cs typeface="Tahoma"/>
              </a:rPr>
              <a:t>we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95" dirty="0">
                <a:solidFill>
                  <a:srgbClr val="0B044F"/>
                </a:solidFill>
                <a:latin typeface="Tahoma"/>
                <a:cs typeface="Tahoma"/>
              </a:rPr>
              <a:t>ﬁnd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0B044F"/>
                </a:solidFill>
                <a:latin typeface="Tahoma"/>
                <a:cs typeface="Tahoma"/>
              </a:rPr>
              <a:t>that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0B044F"/>
                </a:solidFill>
                <a:latin typeface="Tahoma"/>
                <a:cs typeface="Tahoma"/>
              </a:rPr>
              <a:t>there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0B044F"/>
                </a:solidFill>
                <a:latin typeface="Tahoma"/>
                <a:cs typeface="Tahoma"/>
              </a:rPr>
              <a:t>is</a:t>
            </a:r>
            <a:r>
              <a:rPr sz="1400" b="1" spc="-1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0B044F"/>
                </a:solidFill>
                <a:latin typeface="Tahoma"/>
                <a:cs typeface="Tahoma"/>
              </a:rPr>
              <a:t>no </a:t>
            </a:r>
            <a:r>
              <a:rPr sz="1400" b="1" spc="-39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0B044F"/>
                </a:solidFill>
                <a:latin typeface="Tahoma"/>
                <a:cs typeface="Tahoma"/>
              </a:rPr>
              <a:t>outliers</a:t>
            </a:r>
            <a:r>
              <a:rPr sz="14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0B044F"/>
                </a:solidFill>
                <a:latin typeface="Tahoma"/>
                <a:cs typeface="Tahoma"/>
              </a:rPr>
              <a:t>present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4825" y="147159"/>
            <a:ext cx="64433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ANALYSIS</a:t>
            </a:r>
            <a:r>
              <a:rPr sz="3000" spc="-50" dirty="0"/>
              <a:t> </a:t>
            </a:r>
            <a:r>
              <a:rPr sz="3000" spc="195" dirty="0"/>
              <a:t>OF</a:t>
            </a:r>
            <a:r>
              <a:rPr sz="3000" spc="-50" dirty="0"/>
              <a:t> </a:t>
            </a:r>
            <a:r>
              <a:rPr sz="3000" spc="130" dirty="0"/>
              <a:t>MONTH</a:t>
            </a:r>
            <a:r>
              <a:rPr sz="3000" spc="-50" dirty="0"/>
              <a:t> </a:t>
            </a:r>
            <a:r>
              <a:rPr sz="3000" spc="80" dirty="0"/>
              <a:t>VARIABLE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050" y="751074"/>
            <a:ext cx="8292924" cy="29912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600" y="3875596"/>
            <a:ext cx="8693150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325" marR="5080" indent="-428625">
              <a:lnSpc>
                <a:spcPct val="114999"/>
              </a:lnSpc>
              <a:spcBef>
                <a:spcPts val="100"/>
              </a:spcBef>
              <a:buFont typeface="MS PGothic"/>
              <a:buChar char="➢"/>
              <a:tabLst>
                <a:tab pos="440690" algn="l"/>
                <a:tab pos="441325" algn="l"/>
              </a:tabLst>
            </a:pPr>
            <a:r>
              <a:rPr sz="1600" b="1" spc="65" dirty="0">
                <a:solidFill>
                  <a:srgbClr val="0B044F"/>
                </a:solidFill>
                <a:latin typeface="Tahoma"/>
                <a:cs typeface="Tahoma"/>
              </a:rPr>
              <a:t>From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the </a:t>
            </a:r>
            <a:r>
              <a:rPr sz="1600" b="1" spc="40" dirty="0">
                <a:solidFill>
                  <a:srgbClr val="0B044F"/>
                </a:solidFill>
                <a:latin typeface="Tahoma"/>
                <a:cs typeface="Tahoma"/>
              </a:rPr>
              <a:t>above </a:t>
            </a:r>
            <a:r>
              <a:rPr sz="1600" b="1" spc="30" dirty="0">
                <a:solidFill>
                  <a:srgbClr val="0B044F"/>
                </a:solidFill>
                <a:latin typeface="Tahoma"/>
                <a:cs typeface="Tahoma"/>
              </a:rPr>
              <a:t>bar </a:t>
            </a:r>
            <a:r>
              <a:rPr sz="1600" b="1" spc="45" dirty="0">
                <a:solidFill>
                  <a:srgbClr val="0B044F"/>
                </a:solidFill>
                <a:latin typeface="Tahoma"/>
                <a:cs typeface="Tahoma"/>
              </a:rPr>
              <a:t>plot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we </a:t>
            </a:r>
            <a:r>
              <a:rPr sz="1600" b="1" spc="70" dirty="0">
                <a:solidFill>
                  <a:srgbClr val="0B044F"/>
                </a:solidFill>
                <a:latin typeface="Tahoma"/>
                <a:cs typeface="Tahoma"/>
              </a:rPr>
              <a:t>can </a:t>
            </a:r>
            <a:r>
              <a:rPr sz="1600" b="1" spc="25" dirty="0">
                <a:solidFill>
                  <a:srgbClr val="0B044F"/>
                </a:solidFill>
                <a:latin typeface="Tahoma"/>
                <a:cs typeface="Tahoma"/>
              </a:rPr>
              <a:t>clearly </a:t>
            </a:r>
            <a:r>
              <a:rPr sz="1600" b="1" spc="20" dirty="0">
                <a:solidFill>
                  <a:srgbClr val="0B044F"/>
                </a:solidFill>
                <a:latin typeface="Tahoma"/>
                <a:cs typeface="Tahoma"/>
              </a:rPr>
              <a:t>say </a:t>
            </a:r>
            <a:r>
              <a:rPr sz="1600" b="1" spc="40" dirty="0">
                <a:solidFill>
                  <a:srgbClr val="0B044F"/>
                </a:solidFill>
                <a:latin typeface="Tahoma"/>
                <a:cs typeface="Tahoma"/>
              </a:rPr>
              <a:t>that </a:t>
            </a:r>
            <a:r>
              <a:rPr sz="1600" b="1" spc="80" dirty="0">
                <a:solidFill>
                  <a:srgbClr val="0B044F"/>
                </a:solidFill>
                <a:latin typeface="Tahoma"/>
                <a:cs typeface="Tahoma"/>
              </a:rPr>
              <a:t>from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the </a:t>
            </a:r>
            <a:r>
              <a:rPr sz="1600" b="1" spc="80" dirty="0">
                <a:solidFill>
                  <a:srgbClr val="0B044F"/>
                </a:solidFill>
                <a:latin typeface="Tahoma"/>
                <a:cs typeface="Tahoma"/>
              </a:rPr>
              <a:t>month </a:t>
            </a:r>
            <a:r>
              <a:rPr sz="1600" b="1" spc="-70" dirty="0">
                <a:solidFill>
                  <a:srgbClr val="0B044F"/>
                </a:solidFill>
                <a:latin typeface="Tahoma"/>
                <a:cs typeface="Tahoma"/>
              </a:rPr>
              <a:t>5 </a:t>
            </a:r>
            <a:r>
              <a:rPr sz="1600" b="1" spc="30" dirty="0">
                <a:solidFill>
                  <a:srgbClr val="0B044F"/>
                </a:solidFill>
                <a:latin typeface="Tahoma"/>
                <a:cs typeface="Tahoma"/>
              </a:rPr>
              <a:t>to </a:t>
            </a:r>
            <a:r>
              <a:rPr sz="1600" b="1" spc="-165" dirty="0">
                <a:solidFill>
                  <a:srgbClr val="0B044F"/>
                </a:solidFill>
                <a:latin typeface="Tahoma"/>
                <a:cs typeface="Tahoma"/>
              </a:rPr>
              <a:t>10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the </a:t>
            </a:r>
            <a:r>
              <a:rPr sz="1600" b="1" spc="6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85" dirty="0">
                <a:solidFill>
                  <a:srgbClr val="0B044F"/>
                </a:solidFill>
                <a:latin typeface="Tahoma"/>
                <a:cs typeface="Tahoma"/>
              </a:rPr>
              <a:t>demand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0B044F"/>
                </a:solidFill>
                <a:latin typeface="Tahoma"/>
                <a:cs typeface="Tahoma"/>
              </a:rPr>
              <a:t>of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0B044F"/>
                </a:solidFill>
                <a:latin typeface="Tahoma"/>
                <a:cs typeface="Tahoma"/>
              </a:rPr>
              <a:t>rented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0B044F"/>
                </a:solidFill>
                <a:latin typeface="Tahoma"/>
                <a:cs typeface="Tahoma"/>
              </a:rPr>
              <a:t>bike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10" dirty="0">
                <a:solidFill>
                  <a:srgbClr val="0B044F"/>
                </a:solidFill>
                <a:latin typeface="Tahoma"/>
                <a:cs typeface="Tahoma"/>
              </a:rPr>
              <a:t>is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0B044F"/>
                </a:solidFill>
                <a:latin typeface="Tahoma"/>
                <a:cs typeface="Tahoma"/>
              </a:rPr>
              <a:t>high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0B044F"/>
                </a:solidFill>
                <a:latin typeface="Tahoma"/>
                <a:cs typeface="Tahoma"/>
              </a:rPr>
              <a:t>as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0B044F"/>
                </a:solidFill>
                <a:latin typeface="Tahoma"/>
                <a:cs typeface="Tahoma"/>
              </a:rPr>
              <a:t>compare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0B044F"/>
                </a:solidFill>
                <a:latin typeface="Tahoma"/>
                <a:cs typeface="Tahoma"/>
              </a:rPr>
              <a:t>to</a:t>
            </a:r>
            <a:r>
              <a:rPr sz="1600" b="1" spc="-1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0B044F"/>
                </a:solidFill>
                <a:latin typeface="Tahoma"/>
                <a:cs typeface="Tahoma"/>
              </a:rPr>
              <a:t>other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0B044F"/>
                </a:solidFill>
                <a:latin typeface="Tahoma"/>
                <a:cs typeface="Tahoma"/>
              </a:rPr>
              <a:t>months.these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0B044F"/>
                </a:solidFill>
                <a:latin typeface="Tahoma"/>
                <a:cs typeface="Tahoma"/>
              </a:rPr>
              <a:t>months </a:t>
            </a:r>
            <a:r>
              <a:rPr sz="1600" b="1" spc="-45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20" dirty="0">
                <a:solidFill>
                  <a:srgbClr val="0B044F"/>
                </a:solidFill>
                <a:latin typeface="Tahoma"/>
                <a:cs typeface="Tahoma"/>
              </a:rPr>
              <a:t>are</a:t>
            </a:r>
            <a:r>
              <a:rPr sz="1600" b="1" spc="-25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75">
                <a:solidFill>
                  <a:srgbClr val="0B044F"/>
                </a:solidFill>
                <a:latin typeface="Tahoma"/>
                <a:cs typeface="Tahoma"/>
              </a:rPr>
              <a:t>comes</a:t>
            </a:r>
            <a:r>
              <a:rPr sz="1600" b="1" spc="-2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lang="en-US" sz="1600" b="1" spc="40" dirty="0" smtClean="0">
                <a:solidFill>
                  <a:srgbClr val="0B044F"/>
                </a:solidFill>
                <a:latin typeface="Tahoma"/>
                <a:cs typeface="Tahoma"/>
              </a:rPr>
              <a:t>belongs to</a:t>
            </a:r>
            <a:r>
              <a:rPr sz="1600" b="1" spc="-20" smtClean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0B044F"/>
                </a:solidFill>
                <a:latin typeface="Tahoma"/>
                <a:cs typeface="Tahoma"/>
              </a:rPr>
              <a:t>the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75" dirty="0">
                <a:solidFill>
                  <a:srgbClr val="0B044F"/>
                </a:solidFill>
                <a:latin typeface="Tahoma"/>
                <a:cs typeface="Tahoma"/>
              </a:rPr>
              <a:t>summer</a:t>
            </a:r>
            <a:r>
              <a:rPr sz="1600" b="1" spc="-20" dirty="0">
                <a:solidFill>
                  <a:srgbClr val="0B044F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0B044F"/>
                </a:solidFill>
                <a:latin typeface="Tahoma"/>
                <a:cs typeface="Tahoma"/>
              </a:rPr>
              <a:t>season.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1053</Words>
  <Application>Microsoft Office PowerPoint</Application>
  <PresentationFormat>On-screen Show (16:9)</PresentationFormat>
  <Paragraphs>100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CAPSTONE PROJECT Bike Sharing Demand Prediction</vt:lpstr>
      <vt:lpstr>CONTENT</vt:lpstr>
      <vt:lpstr>BUSINESS UNDERSTANDING</vt:lpstr>
      <vt:lpstr>DATA SUMMARY</vt:lpstr>
      <vt:lpstr>FEATURE SUMMARY</vt:lpstr>
      <vt:lpstr>ANALYSIS OF OUR DATASET</vt:lpstr>
      <vt:lpstr>ANALYSIS OF RENTED BIKE COLUMN</vt:lpstr>
      <vt:lpstr>ANALYSIS OF RENTED BIKE COLUMN</vt:lpstr>
      <vt:lpstr>ANALYSIS OF MONTH VARIABLE</vt:lpstr>
      <vt:lpstr>ANALYSIS OF WEEKDAYS_WEEKEND VARIABLE</vt:lpstr>
      <vt:lpstr>ANALYSIS OF HOUR VARIABLE</vt:lpstr>
      <vt:lpstr>ANALYSIS OF SEASONS</vt:lpstr>
      <vt:lpstr>ANALYSIS OF HOLIDAY VARIABLE</vt:lpstr>
      <vt:lpstr>NUMERICAL VS.RENTED BIKE COUNT</vt:lpstr>
      <vt:lpstr>CORRELATION MATRIX</vt:lpstr>
      <vt:lpstr>MODEL BUILDING</vt:lpstr>
      <vt:lpstr>GRADIENT BOOSTING</vt:lpstr>
      <vt:lpstr>GRADIENT BOOSTING REGRESSOR WITH  GRIDSEARCHCV</vt:lpstr>
      <vt:lpstr>CHALLENGES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sharing demand prediction ppt</dc:title>
  <cp:lastModifiedBy>pradeep</cp:lastModifiedBy>
  <cp:revision>15</cp:revision>
  <dcterms:created xsi:type="dcterms:W3CDTF">2022-10-28T06:52:45Z</dcterms:created>
  <dcterms:modified xsi:type="dcterms:W3CDTF">2022-10-28T12:32:29Z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