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6" r:id="rId20"/>
  </p:sldIdLst>
  <p:sldSz cx="9144000" cy="5143500" type="screen16x9"/>
  <p:notesSz cx="9144000" cy="5143500"/>
  <p:embeddedFontLst>
    <p:embeddedFont>
      <p:font typeface="Tahoma" pitchFamily="34" charset="0"/>
      <p:regular r:id="rId22"/>
      <p:bold r:id="rId23"/>
    </p:embeddedFont>
    <p:embeddedFont>
      <p:font typeface="MS PGothic" pitchFamily="34" charset="-128"/>
      <p:regular r:id="rId24"/>
    </p:embeddedFont>
    <p:embeddedFont>
      <p:font typeface="Calibri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jO8yr0hunwKPyRS6SeRbJvDrtf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27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3"/>
          <p:cNvSpPr txBox="1">
            <a:spLocks noGrp="1"/>
          </p:cNvSpPr>
          <p:nvPr>
            <p:ph type="title"/>
          </p:nvPr>
        </p:nvSpPr>
        <p:spPr>
          <a:xfrm>
            <a:off x="2713799" y="54736"/>
            <a:ext cx="327342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body" idx="1"/>
          </p:nvPr>
        </p:nvSpPr>
        <p:spPr>
          <a:xfrm>
            <a:off x="362324" y="1406690"/>
            <a:ext cx="8419351" cy="2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4"/>
          <p:cNvSpPr txBox="1">
            <a:spLocks noGrp="1"/>
          </p:cNvSpPr>
          <p:nvPr>
            <p:ph type="title"/>
          </p:nvPr>
        </p:nvSpPr>
        <p:spPr>
          <a:xfrm>
            <a:off x="2713799" y="54736"/>
            <a:ext cx="327342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2713799" y="54736"/>
            <a:ext cx="327342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02975" y="66525"/>
            <a:ext cx="348618" cy="35795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2"/>
          <p:cNvSpPr txBox="1">
            <a:spLocks noGrp="1"/>
          </p:cNvSpPr>
          <p:nvPr>
            <p:ph type="title"/>
          </p:nvPr>
        </p:nvSpPr>
        <p:spPr>
          <a:xfrm>
            <a:off x="2713799" y="54736"/>
            <a:ext cx="327342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body" idx="1"/>
          </p:nvPr>
        </p:nvSpPr>
        <p:spPr>
          <a:xfrm>
            <a:off x="362324" y="1406690"/>
            <a:ext cx="8419351" cy="2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>
            <a:spLocks noGrp="1"/>
          </p:cNvSpPr>
          <p:nvPr>
            <p:ph type="title"/>
          </p:nvPr>
        </p:nvSpPr>
        <p:spPr>
          <a:xfrm>
            <a:off x="585125" y="1166638"/>
            <a:ext cx="7896300" cy="16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59689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CAPSTONE PROJECT</a:t>
            </a:r>
            <a:endParaRPr sz="4200"/>
          </a:p>
          <a:p>
            <a:pPr marL="0" lvl="0" indent="0" algn="ctr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B044F"/>
                </a:solidFill>
              </a:rPr>
              <a:t>NETFLIX MOVIES AND SHOWS CLUSTERING</a:t>
            </a:r>
            <a:endParaRPr/>
          </a:p>
        </p:txBody>
      </p:sp>
      <p:sp>
        <p:nvSpPr>
          <p:cNvPr id="45" name="Google Shape;45;p1"/>
          <p:cNvSpPr txBox="1"/>
          <p:nvPr/>
        </p:nvSpPr>
        <p:spPr>
          <a:xfrm>
            <a:off x="2672709" y="3161249"/>
            <a:ext cx="3799840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065" marR="50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Pradeep Singh</a:t>
            </a:r>
            <a:endParaRPr sz="2800" b="0" i="0" u="none" strike="noStrike" cap="none">
              <a:solidFill>
                <a:srgbClr val="C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>
            <a:spLocks noGrp="1"/>
          </p:cNvSpPr>
          <p:nvPr>
            <p:ph type="title"/>
          </p:nvPr>
        </p:nvSpPr>
        <p:spPr>
          <a:xfrm>
            <a:off x="740224" y="150207"/>
            <a:ext cx="761047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ANALYSIS OF </a:t>
            </a:r>
            <a:r>
              <a:rPr lang="en-US" sz="2400" dirty="0" smtClean="0"/>
              <a:t>RATINGS</a:t>
            </a:r>
            <a:endParaRPr sz="2400"/>
          </a:p>
        </p:txBody>
      </p:sp>
      <p:sp>
        <p:nvSpPr>
          <p:cNvPr id="105" name="Google Shape;105;p10"/>
          <p:cNvSpPr txBox="1"/>
          <p:nvPr/>
        </p:nvSpPr>
        <p:spPr>
          <a:xfrm>
            <a:off x="194193" y="3666392"/>
            <a:ext cx="8856345" cy="762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48615" marR="5080" lvl="0" indent="-33655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B044F"/>
              </a:buClr>
              <a:buSzPts val="1400"/>
              <a:buFont typeface="Arial"/>
              <a:buChar char="●"/>
            </a:pPr>
            <a:r>
              <a:rPr lang="en-US" sz="1400" b="1" i="0" u="none" strike="noStrike" cap="none" dirty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From the above </a:t>
            </a:r>
            <a:r>
              <a:rPr lang="en-US" b="1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Count</a:t>
            </a:r>
            <a:r>
              <a:rPr lang="en-US" sz="1400" b="1" i="0" u="none" strike="noStrike" cap="none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400" b="1" i="0" u="none" strike="noStrike" cap="none" dirty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plot we can say </a:t>
            </a:r>
            <a:r>
              <a:rPr lang="en-US" sz="1400" b="1" i="0" u="none" strike="noStrike" cap="none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That the top most Ratings of Shows is TV-MA and the second most Ratings of Shows is TV-14 </a:t>
            </a:r>
            <a:endParaRPr sz="1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8615" marR="0" lvl="0" indent="-33655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0B044F"/>
              </a:buClr>
              <a:buSzPts val="1400"/>
              <a:buFont typeface="Arial"/>
              <a:buChar char="●"/>
            </a:pPr>
            <a:r>
              <a:rPr lang="en-US" b="1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The percentage of TV-MA Ratings of Shows is 37% and the TV-14 Percentage is 25%</a:t>
            </a:r>
            <a:endParaRPr sz="1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" name="Picture 4" descr="download (6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39" y="731907"/>
            <a:ext cx="4211515" cy="2415740"/>
          </a:xfrm>
          <a:prstGeom prst="rect">
            <a:avLst/>
          </a:prstGeom>
        </p:spPr>
      </p:pic>
      <p:pic>
        <p:nvPicPr>
          <p:cNvPr id="6" name="Picture 5" descr="download (7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092" y="492369"/>
            <a:ext cx="3830107" cy="27168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 txBox="1">
            <a:spLocks noGrp="1"/>
          </p:cNvSpPr>
          <p:nvPr>
            <p:ph type="title"/>
          </p:nvPr>
        </p:nvSpPr>
        <p:spPr>
          <a:xfrm>
            <a:off x="1997974" y="129183"/>
            <a:ext cx="489839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ANALYSIS OF </a:t>
            </a:r>
            <a:r>
              <a:rPr lang="en-US" sz="2400" dirty="0" smtClean="0"/>
              <a:t>RELEASE YEAR</a:t>
            </a:r>
            <a:endParaRPr sz="2400"/>
          </a:p>
        </p:txBody>
      </p:sp>
      <p:sp>
        <p:nvSpPr>
          <p:cNvPr id="113" name="Google Shape;113;p11"/>
          <p:cNvSpPr txBox="1"/>
          <p:nvPr/>
        </p:nvSpPr>
        <p:spPr>
          <a:xfrm>
            <a:off x="101725" y="3779185"/>
            <a:ext cx="8798560" cy="57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41325" marR="28575" lvl="0" indent="-428625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B044F"/>
              </a:buClr>
              <a:buSzPts val="1600"/>
              <a:buFont typeface="MS PGothic"/>
              <a:buChar char="➢"/>
            </a:pPr>
            <a:r>
              <a:rPr lang="en-US" sz="1600" b="1" i="0" u="none" strike="noStrike" cap="none" dirty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In the above plot which shows </a:t>
            </a:r>
            <a:r>
              <a:rPr lang="en-US" sz="1600" b="1" i="0" u="none" strike="noStrike" cap="none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the Most Content release in years is 2018</a:t>
            </a:r>
            <a:r>
              <a:rPr lang="en-US" sz="16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lang="en-US" sz="1600" dirty="0" smtClean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41325" marR="28575" lvl="0" indent="-428625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B044F"/>
              </a:buClr>
              <a:buSzPts val="1600"/>
              <a:buFont typeface="MS PGothic"/>
              <a:buChar char="➢"/>
            </a:pP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and the least number of content in Years is 2001</a:t>
            </a:r>
            <a:endParaRPr sz="1600" b="1" i="0" u="none" strike="noStrike" cap="none">
              <a:solidFill>
                <a:schemeClr val="bg2">
                  <a:lumMod val="50000"/>
                </a:schemeClr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" name="Picture 4" descr="download (8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85" y="624254"/>
            <a:ext cx="7886700" cy="303334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>
            <a:spLocks noGrp="1"/>
          </p:cNvSpPr>
          <p:nvPr>
            <p:ph type="title"/>
          </p:nvPr>
        </p:nvSpPr>
        <p:spPr>
          <a:xfrm>
            <a:off x="1879025" y="255182"/>
            <a:ext cx="534733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ANALYSIS OF </a:t>
            </a:r>
            <a:r>
              <a:rPr lang="en-US" sz="2400" dirty="0" smtClean="0"/>
              <a:t>RELEASE YEAR</a:t>
            </a:r>
            <a:endParaRPr sz="2400"/>
          </a:p>
        </p:txBody>
      </p:sp>
      <p:sp>
        <p:nvSpPr>
          <p:cNvPr id="120" name="Google Shape;120;p12"/>
          <p:cNvSpPr txBox="1"/>
          <p:nvPr/>
        </p:nvSpPr>
        <p:spPr>
          <a:xfrm>
            <a:off x="5249008" y="1292469"/>
            <a:ext cx="3563522" cy="2782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318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44F"/>
              </a:buClr>
              <a:buSzPts val="1500"/>
              <a:buFont typeface="MS PGothic"/>
              <a:buChar char="➢"/>
            </a:pPr>
            <a:r>
              <a:rPr lang="en-US" sz="1500" b="1" i="0" u="none" strike="noStrike" cap="none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lang="en-US" sz="1500" b="1" i="0" u="none" strike="noStrike" cap="none" dirty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above </a:t>
            </a:r>
            <a:r>
              <a:rPr lang="en-US" sz="1500" b="1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pie</a:t>
            </a:r>
            <a:r>
              <a:rPr lang="en-US" sz="1500" b="1" i="0" u="none" strike="noStrike" cap="none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500" b="1" i="0" u="none" strike="noStrike" cap="none" dirty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plot shows the distribution </a:t>
            </a:r>
            <a:r>
              <a:rPr lang="en-US" sz="1500" b="1" i="0" u="none" strike="noStrike" cap="none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of Release Year</a:t>
            </a:r>
          </a:p>
          <a:p>
            <a:pPr marL="4318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44F"/>
              </a:buClr>
              <a:buSzPts val="1500"/>
            </a:pPr>
            <a:endParaRPr lang="en-US" sz="1500" b="1" i="0" u="none" strike="noStrike" cap="none" dirty="0" smtClean="0">
              <a:solidFill>
                <a:srgbClr val="0B044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318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44F"/>
              </a:buClr>
              <a:buSzPts val="1500"/>
            </a:pPr>
            <a:endParaRPr sz="15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31800" marR="13335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44F"/>
              </a:buClr>
              <a:buSzPts val="1500"/>
              <a:buFont typeface="MS PGothic"/>
              <a:buChar char="➢"/>
            </a:pPr>
            <a:r>
              <a:rPr lang="en-US" sz="1500" b="1" i="0" u="none" strike="noStrike" cap="none" dirty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And we </a:t>
            </a:r>
            <a:r>
              <a:rPr lang="en-US" sz="1500" b="1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 are </a:t>
            </a:r>
            <a:r>
              <a:rPr lang="en-US" sz="1500" b="1" i="0" u="none" strike="noStrike" cap="none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clearly </a:t>
            </a:r>
            <a:r>
              <a:rPr lang="en-US" sz="1500" b="1" i="0" u="none" strike="noStrike" cap="none" dirty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see that </a:t>
            </a:r>
            <a:r>
              <a:rPr lang="en-US" sz="1500" b="1" i="0" u="none" strike="noStrike" cap="none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that </a:t>
            </a:r>
            <a:r>
              <a:rPr lang="en-US" sz="1500" b="1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year 2018 is most Release Year</a:t>
            </a:r>
          </a:p>
          <a:p>
            <a:pPr marL="431800" marR="13335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44F"/>
              </a:buClr>
              <a:buSzPts val="1500"/>
              <a:buFont typeface="MS PGothic"/>
              <a:buChar char="➢"/>
            </a:pPr>
            <a:endParaRPr lang="en-US" sz="1500" b="0" i="0" u="none" strike="noStrike" cap="none" dirty="0" smtClean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31800" marR="13335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44F"/>
              </a:buClr>
              <a:buSzPts val="1500"/>
            </a:pPr>
            <a:endParaRPr sz="15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318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44F"/>
              </a:buClr>
              <a:buSzPts val="1500"/>
              <a:buFont typeface="MS PGothic"/>
              <a:buChar char="➢"/>
            </a:pPr>
            <a:r>
              <a:rPr lang="en-US" sz="1500" b="1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And the other Release year Distribution is show by the pie plot</a:t>
            </a:r>
            <a:endParaRPr sz="15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" name="Picture 4" descr="download (9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68" y="835269"/>
            <a:ext cx="4360985" cy="385982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>
            <a:spLocks noGrp="1"/>
          </p:cNvSpPr>
          <p:nvPr>
            <p:ph type="title"/>
          </p:nvPr>
        </p:nvSpPr>
        <p:spPr>
          <a:xfrm>
            <a:off x="1831775" y="139708"/>
            <a:ext cx="539369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ANALYSIS </a:t>
            </a:r>
            <a:r>
              <a:rPr lang="en-US" sz="2400" dirty="0" smtClean="0"/>
              <a:t>OF GENERE</a:t>
            </a:r>
            <a:endParaRPr sz="2400"/>
          </a:p>
        </p:txBody>
      </p:sp>
      <p:sp>
        <p:nvSpPr>
          <p:cNvPr id="127" name="Google Shape;127;p13"/>
          <p:cNvSpPr txBox="1"/>
          <p:nvPr/>
        </p:nvSpPr>
        <p:spPr>
          <a:xfrm>
            <a:off x="111125" y="4202723"/>
            <a:ext cx="8836025" cy="547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31800" marR="5080" lvl="0" indent="-4191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B044F"/>
              </a:buClr>
              <a:buSzPts val="1500"/>
              <a:buFont typeface="MS PGothic"/>
              <a:buChar char="➢"/>
            </a:pPr>
            <a:r>
              <a:rPr lang="en-US" sz="1500" b="1" i="0" u="none" strike="noStrike" cap="none" dirty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In the above </a:t>
            </a:r>
            <a:r>
              <a:rPr lang="en-US" sz="1500" b="1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count </a:t>
            </a:r>
            <a:r>
              <a:rPr lang="en-US" sz="1500" b="1" i="0" u="none" strike="noStrike" cap="none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plot </a:t>
            </a:r>
            <a:r>
              <a:rPr lang="en-US" sz="1500" b="1" i="0" u="none" strike="noStrike" cap="none" dirty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shows that the </a:t>
            </a:r>
            <a:r>
              <a:rPr lang="en-US" sz="1500" b="1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Top most Genere is Documentaries</a:t>
            </a:r>
            <a:endParaRPr sz="15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31800" marR="0" lvl="0" indent="-41910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0B044F"/>
              </a:buClr>
              <a:buSzPts val="1500"/>
              <a:buFont typeface="MS PGothic"/>
              <a:buChar char="➢"/>
            </a:pPr>
            <a:r>
              <a:rPr lang="en-US" sz="1500" b="1" i="0" u="none" strike="noStrike" cap="none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&amp; the minimum Genere is Comedies </a:t>
            </a:r>
            <a:endParaRPr sz="15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" name="Picture 4" descr="download (10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7" y="622256"/>
            <a:ext cx="8757138" cy="342220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title"/>
          </p:nvPr>
        </p:nvSpPr>
        <p:spPr>
          <a:xfrm>
            <a:off x="839825" y="115659"/>
            <a:ext cx="744855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/>
              <a:t>PERCENTAGE WISE GENERE</a:t>
            </a:r>
            <a:endParaRPr sz="3000"/>
          </a:p>
        </p:txBody>
      </p:sp>
      <p:sp>
        <p:nvSpPr>
          <p:cNvPr id="133" name="Google Shape;133;p14"/>
          <p:cNvSpPr txBox="1"/>
          <p:nvPr/>
        </p:nvSpPr>
        <p:spPr>
          <a:xfrm>
            <a:off x="5671038" y="1283677"/>
            <a:ext cx="3366282" cy="2738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22275" marR="62864" lvl="0" indent="-409575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B044F"/>
              </a:buClr>
              <a:buSzPts val="1400"/>
              <a:buFont typeface="MS PGothic"/>
              <a:buChar char="➢"/>
            </a:pPr>
            <a:r>
              <a:rPr lang="en-US" sz="1400" b="1" i="0" u="none" strike="noStrike" cap="none" dirty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From the above plot we see that </a:t>
            </a:r>
            <a:r>
              <a:rPr lang="en-US" b="1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Most percentage of Genere is Documentaries which is aprox. 14%</a:t>
            </a:r>
          </a:p>
          <a:p>
            <a:pPr marL="422275" marR="62864" lvl="0" indent="-409575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B044F"/>
              </a:buClr>
              <a:buSzPts val="1400"/>
              <a:buFont typeface="MS PGothic"/>
              <a:buChar char="➢"/>
            </a:pPr>
            <a:endParaRPr lang="en-US" b="1" dirty="0" smtClean="0">
              <a:solidFill>
                <a:srgbClr val="0B044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22275" marR="62864" lvl="0" indent="-409575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B044F"/>
              </a:buClr>
              <a:buSzPts val="1400"/>
            </a:pPr>
            <a:endParaRPr lang="en-US" b="1" dirty="0" smtClean="0">
              <a:solidFill>
                <a:srgbClr val="0B044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22275" marR="62864" indent="-409575">
              <a:lnSpc>
                <a:spcPct val="114999"/>
              </a:lnSpc>
              <a:buClr>
                <a:srgbClr val="0B044F"/>
              </a:buClr>
              <a:buSzPts val="1400"/>
              <a:buFont typeface="MS PGothic"/>
              <a:buChar char="➢"/>
            </a:pPr>
            <a:r>
              <a:rPr lang="en-US" b="1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 And the Least percentage of Genere is Comedis, International Movies which is aprox. 7%</a:t>
            </a:r>
          </a:p>
          <a:p>
            <a:pPr marL="422275" marR="62864" lvl="0" indent="-409575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B044F"/>
              </a:buClr>
              <a:buSzPts val="1400"/>
              <a:buFont typeface="MS PGothic"/>
              <a:buChar char="➢"/>
            </a:pPr>
            <a:endParaRPr sz="1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" name="Picture 6" descr="download (1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9422"/>
            <a:ext cx="5653454" cy="414996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1798475" y="54736"/>
            <a:ext cx="551561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 MATRIX</a:t>
            </a:r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185724" y="3710354"/>
            <a:ext cx="8007350" cy="11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b="1" dirty="0" smtClean="0"/>
              <a:t>   So here we clearly say that the maximum production of TV Shows is Between of year 2000 to 2020</a:t>
            </a:r>
          </a:p>
          <a:p>
            <a:pPr>
              <a:buFont typeface="Wingdings" pitchFamily="2" charset="2"/>
              <a:buChar char="Ø"/>
            </a:pPr>
            <a:r>
              <a:rPr lang="en-US" sz="1800" b="1" dirty="0" smtClean="0"/>
              <a:t>   and the production of TV Shows is greater than Movies in years 2000 to 2020</a:t>
            </a:r>
          </a:p>
        </p:txBody>
      </p:sp>
      <p:pic>
        <p:nvPicPr>
          <p:cNvPr id="5" name="Picture 4" descr="download (1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47" y="729763"/>
            <a:ext cx="4167553" cy="2857500"/>
          </a:xfrm>
          <a:prstGeom prst="rect">
            <a:avLst/>
          </a:prstGeom>
        </p:spPr>
      </p:pic>
      <p:pic>
        <p:nvPicPr>
          <p:cNvPr id="6" name="Picture 5" descr="download (13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038" y="685800"/>
            <a:ext cx="4158762" cy="269044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2102024" y="155437"/>
            <a:ext cx="432371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RATINGS VS TYPE</a:t>
            </a:r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5644662" y="1428750"/>
            <a:ext cx="3077306" cy="2782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b="1" dirty="0" smtClean="0"/>
              <a:t>  So.. through the histogram we </a:t>
            </a:r>
            <a:r>
              <a:rPr lang="en-US" sz="1800" b="1" dirty="0" smtClean="0"/>
              <a:t>clearly </a:t>
            </a:r>
            <a:r>
              <a:rPr lang="en-US" sz="1800" b="1" dirty="0" smtClean="0"/>
              <a:t>see that the maximum rating of Movie category is TV-MA which is 1845</a:t>
            </a:r>
          </a:p>
          <a:p>
            <a:endParaRPr lang="en-US" sz="1800" b="1" dirty="0" smtClean="0"/>
          </a:p>
          <a:p>
            <a:endParaRPr lang="en-US" sz="1800" b="1" dirty="0" smtClean="0"/>
          </a:p>
          <a:p>
            <a:pPr>
              <a:buFont typeface="Wingdings" pitchFamily="2" charset="2"/>
              <a:buChar char="ü"/>
            </a:pPr>
            <a:r>
              <a:rPr lang="en-US" sz="1800" b="1" dirty="0" smtClean="0"/>
              <a:t>  and the maximum rating of TV Show is TV-MA which is 1018</a:t>
            </a:r>
            <a:endParaRPr lang="en-US" sz="1800" b="1" dirty="0"/>
          </a:p>
        </p:txBody>
      </p:sp>
      <p:pic>
        <p:nvPicPr>
          <p:cNvPr id="5" name="Picture 4" descr="download (14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92" y="931985"/>
            <a:ext cx="4888523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>
            <a:spLocks noGrp="1"/>
          </p:cNvSpPr>
          <p:nvPr>
            <p:ph type="title"/>
          </p:nvPr>
        </p:nvSpPr>
        <p:spPr>
          <a:xfrm>
            <a:off x="2782025" y="217937"/>
            <a:ext cx="326009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179" name="Google Shape;179;p19"/>
          <p:cNvSpPr txBox="1"/>
          <p:nvPr/>
        </p:nvSpPr>
        <p:spPr>
          <a:xfrm>
            <a:off x="362324" y="1406690"/>
            <a:ext cx="8338184" cy="22288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txBody>
          <a:bodyPr spcFirstLastPara="1" wrap="square" lIns="0" tIns="165100" rIns="0" bIns="0" anchor="t" anchorCtr="0">
            <a:spAutoFit/>
          </a:bodyPr>
          <a:lstStyle/>
          <a:p>
            <a:pPr marL="494665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44F"/>
              </a:buClr>
              <a:buSzPts val="2000"/>
              <a:buFont typeface="MS PGothic"/>
              <a:buChar char="➢"/>
            </a:pPr>
            <a:r>
              <a:rPr lang="en-US" sz="2000" b="1" i="0" u="none" strike="noStrike" cap="none" dirty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Large Dataset to handle.</a:t>
            </a: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94665" marR="0" lvl="0" indent="-482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B044F"/>
              </a:buClr>
              <a:buSzPts val="2000"/>
              <a:buFont typeface="MS PGothic"/>
              <a:buChar char="➢"/>
            </a:pPr>
            <a:r>
              <a:rPr lang="en-US" sz="2000" b="1" i="0" u="none" strike="noStrike" cap="none" dirty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Needs to plot lot of Graphs to </a:t>
            </a:r>
            <a:r>
              <a:rPr lang="en-US" sz="2000" b="1" i="0" u="none" strike="noStrike" cap="none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analyze</a:t>
            </a:r>
            <a:r>
              <a:rPr lang="en-US" sz="2000" b="1" i="0" u="none" strike="noStrike" cap="none" dirty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67055" lvl="0" indent="-554990">
              <a:spcBef>
                <a:spcPts val="1200"/>
              </a:spcBef>
              <a:buClr>
                <a:srgbClr val="0B044F"/>
              </a:buClr>
              <a:buSzPts val="2000"/>
              <a:buFont typeface="MS PGothic"/>
              <a:buChar char="➢"/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Difficult to analyze and create relationship between them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sz="2000" b="0" i="0" u="none" strike="noStrike" cap="none">
              <a:solidFill>
                <a:schemeClr val="bg2">
                  <a:lumMod val="50000"/>
                </a:schemeClr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94665" marR="0" lvl="0" indent="-482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B044F"/>
              </a:buClr>
              <a:buSzPts val="2000"/>
              <a:buFont typeface="MS PGothic"/>
              <a:buChar char="➢"/>
            </a:pPr>
            <a:r>
              <a:rPr lang="en-US" sz="2000" b="1" i="0" u="none" strike="noStrike" cap="none" dirty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Feature selection</a:t>
            </a: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94665" marR="0" lvl="0" indent="-482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B044F"/>
              </a:buClr>
              <a:buSzPts val="2000"/>
              <a:buFont typeface="MS PGothic"/>
              <a:buChar char="➢"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2014074" y="57784"/>
            <a:ext cx="437388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/>
              <a:t>CONCLUSIONS </a:t>
            </a:r>
            <a:endParaRPr sz="3000"/>
          </a:p>
        </p:txBody>
      </p:sp>
      <p:sp>
        <p:nvSpPr>
          <p:cNvPr id="155" name="Google Shape;155;p17"/>
          <p:cNvSpPr txBox="1"/>
          <p:nvPr/>
        </p:nvSpPr>
        <p:spPr>
          <a:xfrm>
            <a:off x="313599" y="509954"/>
            <a:ext cx="8408370" cy="453713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 Netflix has more movies than 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</a:rPr>
              <a:t>tv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shows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 Most number of Movies and 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</a:rPr>
              <a:t>tv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Shows are produced by United States, followed by 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</a:rPr>
              <a:t>india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who has produced the second most number of Movies on Netflix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 Most of the content on Netflix(Movies and TV Shows combine) is for Mature Audience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 2018 is the Year in which Netflix released lot more content to other Years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 International Movies and Dramas are the most popular Genere on Netflix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 the maximum production of TV Shows is Between of year 2000 to 2020 and the production of TV Shows is greater than Movies in years 2000 to 2020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 The maximum show produced by country is India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 The Maximum Movie produced by any country is South Korea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 through the histogram we clearly see that the maximum rating of Movie category is TV-MA which is 1845 and the maximum rating of TV Show is TV-MA which is 1018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bg2">
                  <a:lumMod val="50000"/>
                </a:schemeClr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>
            <a:spLocks noGrp="1"/>
          </p:cNvSpPr>
          <p:nvPr>
            <p:ph type="title"/>
          </p:nvPr>
        </p:nvSpPr>
        <p:spPr>
          <a:xfrm>
            <a:off x="2567675" y="2158691"/>
            <a:ext cx="3867150" cy="7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THANK YOU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>
            <a:spLocks noGrp="1"/>
          </p:cNvSpPr>
          <p:nvPr>
            <p:ph type="title"/>
          </p:nvPr>
        </p:nvSpPr>
        <p:spPr>
          <a:xfrm>
            <a:off x="3181775" y="215811"/>
            <a:ext cx="235077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</a:t>
            </a:r>
            <a:endParaRPr/>
          </a:p>
        </p:txBody>
      </p:sp>
      <p:sp>
        <p:nvSpPr>
          <p:cNvPr id="51" name="Google Shape;51;p2"/>
          <p:cNvSpPr txBox="1"/>
          <p:nvPr/>
        </p:nvSpPr>
        <p:spPr>
          <a:xfrm>
            <a:off x="487624" y="1062532"/>
            <a:ext cx="5568950" cy="2675091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44F"/>
              </a:buClr>
              <a:buSzPts val="2400"/>
              <a:buFont typeface="Noto Sans Symbols"/>
              <a:buChar char="✔"/>
            </a:pPr>
            <a:r>
              <a:rPr lang="en-US" sz="2400" b="1" i="0" u="none" strike="noStrike" cap="none" dirty="0">
                <a:solidFill>
                  <a:srgbClr val="0B044F"/>
                </a:solidFill>
                <a:latin typeface="MS PGothic"/>
                <a:ea typeface="MS PGothic"/>
                <a:cs typeface="MS PGothic"/>
                <a:sym typeface="MS PGothic"/>
              </a:rPr>
              <a:t> </a:t>
            </a:r>
            <a:r>
              <a:rPr lang="en-US" sz="2400" b="1" i="0" u="none" strike="noStrike" cap="none" dirty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BUSINESS UNDERSTANDING</a:t>
            </a:r>
            <a:endParaRPr sz="2400" b="1" i="0" u="none" strike="noStrike" cap="none">
              <a:solidFill>
                <a:srgbClr val="0B044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marR="0" lvl="0" indent="-1524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B044F"/>
              </a:buClr>
              <a:buSzPts val="2400"/>
              <a:buFont typeface="Noto Sans Symbols"/>
              <a:buChar char="✔"/>
            </a:pPr>
            <a:r>
              <a:rPr lang="en-US" sz="2400" b="1" i="0" u="none" strike="noStrike" cap="none" dirty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 DATA SUMMARY</a:t>
            </a:r>
            <a:endParaRPr sz="2400" b="1" i="0" u="none" strike="noStrike" cap="none">
              <a:solidFill>
                <a:srgbClr val="0B044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marR="0" lvl="0" indent="-1524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B044F"/>
              </a:buClr>
              <a:buSzPts val="2400"/>
              <a:buFont typeface="Noto Sans Symbols"/>
              <a:buChar char="✔"/>
            </a:pPr>
            <a:r>
              <a:rPr lang="en-US" sz="2400" b="1" i="0" u="none" strike="noStrike" cap="none" dirty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 FEATURE ANALYSIS</a:t>
            </a:r>
            <a:endParaRPr sz="2400" b="1" i="0" u="none" strike="noStrike" cap="none">
              <a:solidFill>
                <a:srgbClr val="0B044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marR="0" lvl="0" indent="-1524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B044F"/>
              </a:buClr>
              <a:buSzPts val="2400"/>
              <a:buFont typeface="Noto Sans Symbols"/>
              <a:buChar char="✔"/>
            </a:pPr>
            <a:r>
              <a:rPr lang="en-US" sz="2400" b="1" i="0" u="none" strike="noStrike" cap="none" dirty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 EXPLORATORY DATA ANALYSIS</a:t>
            </a:r>
            <a:endParaRPr sz="2400" b="1" i="0" u="none" strike="noStrike" cap="none">
              <a:solidFill>
                <a:srgbClr val="0B044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marR="0" lvl="0" indent="-1524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B044F"/>
              </a:buClr>
              <a:buSzPts val="2400"/>
              <a:buFont typeface="Noto Sans Symbols"/>
              <a:buChar char="✔"/>
            </a:pPr>
            <a:r>
              <a:rPr lang="en-US" sz="2400" b="1" i="0" u="none" strike="noStrike" cap="none" dirty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 DATA </a:t>
            </a:r>
            <a:r>
              <a:rPr lang="en-US" sz="2400" b="1" i="0" u="none" strike="noStrike" cap="none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PREPROCESSING</a:t>
            </a:r>
            <a:endParaRPr sz="2400" b="1" i="0" u="none" strike="noStrike" cap="none">
              <a:solidFill>
                <a:srgbClr val="0B044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marR="0" lvl="0" indent="-1524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B044F"/>
              </a:buClr>
              <a:buSzPts val="2400"/>
              <a:buFont typeface="Noto Sans Symbols"/>
              <a:buChar char="✔"/>
            </a:pPr>
            <a:r>
              <a:rPr lang="en-US" sz="2400" b="1" i="0" u="none" strike="noStrike" cap="none" dirty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 CHALLENGES</a:t>
            </a:r>
            <a:endParaRPr sz="2400" b="1" i="0" u="none" strike="noStrike" cap="none">
              <a:solidFill>
                <a:srgbClr val="0B044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marR="0" lvl="0" indent="-1524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B044F"/>
              </a:buClr>
              <a:buSzPts val="2400"/>
              <a:buFont typeface="Noto Sans Symbols"/>
              <a:buChar char="✔"/>
            </a:pPr>
            <a:r>
              <a:rPr lang="en-US" sz="2400" b="1" i="0" u="none" strike="noStrike" cap="none" dirty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 CONCLUSIONS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>
            <a:spLocks noGrp="1"/>
          </p:cNvSpPr>
          <p:nvPr>
            <p:ph type="title"/>
          </p:nvPr>
        </p:nvSpPr>
        <p:spPr>
          <a:xfrm>
            <a:off x="1155475" y="175862"/>
            <a:ext cx="6839584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UNDERSTANDING</a:t>
            </a:r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73025" y="844063"/>
            <a:ext cx="8807400" cy="526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69900" marR="23495" lvl="0" indent="-4572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MS PGothic"/>
              <a:buChar char="➢"/>
            </a:pPr>
            <a:r>
              <a:rPr lang="en-US" sz="1800" b="1" dirty="0">
                <a:solidFill>
                  <a:srgbClr val="002060"/>
                </a:solidFill>
                <a:highlight>
                  <a:srgbClr val="FFFFFF"/>
                </a:highlight>
                <a:latin typeface="Tahoma" pitchFamily="34" charset="0"/>
                <a:ea typeface="Tahoma" pitchFamily="34" charset="0"/>
                <a:cs typeface="Tahoma" pitchFamily="34" charset="0"/>
              </a:rPr>
              <a:t>The goal of this project is to find similarity within groups of people to build a movie recommendation system for users. We are going to analyze a dataset from the Netflix database to explore the characteristics that people share in movies. </a:t>
            </a:r>
            <a:endParaRPr lang="en-US" sz="1800" b="1" dirty="0" smtClean="0">
              <a:solidFill>
                <a:srgbClr val="002060"/>
              </a:solidFill>
              <a:highlight>
                <a:srgbClr val="FFFFFF"/>
              </a:highligh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69900" marR="23495" lvl="0" indent="-4572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MS PGothic"/>
              <a:buChar char="➢"/>
            </a:pPr>
            <a:r>
              <a:rPr lang="en-US" sz="1800" b="1" dirty="0" smtClean="0">
                <a:solidFill>
                  <a:srgbClr val="002060"/>
                </a:solidFill>
                <a:highlight>
                  <a:srgbClr val="FFFFFF"/>
                </a:highlight>
                <a:latin typeface="Tahoma" pitchFamily="34" charset="0"/>
                <a:ea typeface="Tahoma" pitchFamily="34" charset="0"/>
                <a:cs typeface="Tahoma" pitchFamily="34" charset="0"/>
              </a:rPr>
              <a:t>We </a:t>
            </a:r>
            <a:r>
              <a:rPr lang="en-US" sz="1800" b="1" dirty="0">
                <a:solidFill>
                  <a:srgbClr val="002060"/>
                </a:solidFill>
                <a:highlight>
                  <a:srgbClr val="FFFFFF"/>
                </a:highlight>
                <a:latin typeface="Tahoma" pitchFamily="34" charset="0"/>
                <a:ea typeface="Tahoma" pitchFamily="34" charset="0"/>
                <a:cs typeface="Tahoma" pitchFamily="34" charset="0"/>
              </a:rPr>
              <a:t>have experienced it ourselves or have been in the room, the endless scrolling of selecting what to watch. Users spend more time </a:t>
            </a:r>
            <a:r>
              <a:rPr lang="en-US" sz="1800" b="1" dirty="0" smtClean="0">
                <a:solidFill>
                  <a:srgbClr val="002060"/>
                </a:solidFill>
                <a:highlight>
                  <a:srgbClr val="FFFFFF"/>
                </a:highlight>
                <a:latin typeface="Tahoma" pitchFamily="34" charset="0"/>
                <a:ea typeface="Tahoma" pitchFamily="34" charset="0"/>
                <a:cs typeface="Tahoma" pitchFamily="34" charset="0"/>
              </a:rPr>
              <a:t>deciding what to watch than watching their movie.</a:t>
            </a:r>
          </a:p>
          <a:p>
            <a:pPr marL="469900" marR="23495" lvl="0" indent="-4572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MS PGothic"/>
              <a:buChar char="➢"/>
            </a:pPr>
            <a:r>
              <a:rPr lang="en-US" sz="1800" b="1" dirty="0" smtClean="0">
                <a:solidFill>
                  <a:srgbClr val="002060"/>
                </a:solidFill>
                <a:highlight>
                  <a:srgbClr val="FFFFFF"/>
                </a:highlight>
                <a:latin typeface="Tahoma" pitchFamily="34" charset="0"/>
                <a:ea typeface="Tahoma" pitchFamily="34" charset="0"/>
                <a:cs typeface="Tahoma" pitchFamily="34" charset="0"/>
              </a:rPr>
              <a:t>The Main Aim of the Dataset is:</a:t>
            </a:r>
          </a:p>
          <a:p>
            <a:pPr marL="469900" marR="23495" indent="-457200">
              <a:lnSpc>
                <a:spcPct val="114999"/>
              </a:lnSpc>
              <a:buClr>
                <a:srgbClr val="002060"/>
              </a:buClr>
              <a:buSzPts val="1800"/>
              <a:buFont typeface="MS PGothic"/>
              <a:buChar char="➢"/>
            </a:pPr>
            <a:r>
              <a:rPr lang="en-US" sz="1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Exploratory Data Analysis</a:t>
            </a:r>
          </a:p>
          <a:p>
            <a:pPr marL="469900" marR="23495" indent="-457200">
              <a:lnSpc>
                <a:spcPct val="114999"/>
              </a:lnSpc>
              <a:buClr>
                <a:srgbClr val="002060"/>
              </a:buClr>
              <a:buSzPts val="1800"/>
              <a:buFont typeface="MS PGothic"/>
              <a:buChar char="➢"/>
            </a:pPr>
            <a:r>
              <a:rPr lang="en-US" sz="1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Understanding what type content is available in different countries</a:t>
            </a:r>
          </a:p>
          <a:p>
            <a:pPr marL="469900" marR="23495" indent="-457200">
              <a:lnSpc>
                <a:spcPct val="114999"/>
              </a:lnSpc>
              <a:buClr>
                <a:srgbClr val="002060"/>
              </a:buClr>
              <a:buSzPts val="1800"/>
              <a:buFont typeface="MS PGothic"/>
              <a:buChar char="➢"/>
            </a:pPr>
            <a:r>
              <a:rPr lang="en-US" sz="1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Is Netflix has increasingly focusing on TV rather than movies in recent years.</a:t>
            </a:r>
          </a:p>
          <a:p>
            <a:pPr marL="469900" marR="23495" indent="-457200">
              <a:lnSpc>
                <a:spcPct val="114999"/>
              </a:lnSpc>
              <a:buClr>
                <a:srgbClr val="002060"/>
              </a:buClr>
              <a:buSzPts val="1800"/>
              <a:buFont typeface="MS PGothic"/>
              <a:buChar char="➢"/>
            </a:pPr>
            <a:r>
              <a:rPr lang="en-US" sz="1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Clustering similar content by matching text-based features</a:t>
            </a:r>
          </a:p>
          <a:p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b="1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>
            <a:spLocks noGrp="1"/>
          </p:cNvSpPr>
          <p:nvPr>
            <p:ph type="title"/>
          </p:nvPr>
        </p:nvSpPr>
        <p:spPr>
          <a:xfrm>
            <a:off x="2524325" y="144486"/>
            <a:ext cx="399669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SUMMARY</a:t>
            </a:r>
            <a:endParaRPr/>
          </a:p>
        </p:txBody>
      </p:sp>
      <p:sp>
        <p:nvSpPr>
          <p:cNvPr id="64" name="Google Shape;64;p4"/>
          <p:cNvSpPr txBox="1"/>
          <p:nvPr/>
        </p:nvSpPr>
        <p:spPr>
          <a:xfrm>
            <a:off x="101600" y="3182796"/>
            <a:ext cx="8724900" cy="1431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8875" rIns="0" bIns="0" anchor="t" anchorCtr="0">
            <a:spAutoFit/>
          </a:bodyPr>
          <a:lstStyle/>
          <a:p>
            <a:pPr marL="441325" marR="0" lvl="0" indent="-428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44F"/>
              </a:buClr>
              <a:buSzPts val="1600"/>
              <a:buFont typeface="MS PGothic"/>
              <a:buChar char="➢"/>
            </a:pPr>
            <a:r>
              <a:rPr lang="en-US" sz="1600" b="1" i="0" u="none" strike="noStrike" cap="none" dirty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This Dataset contains </a:t>
            </a:r>
            <a:r>
              <a:rPr lang="en-US" sz="1600" b="1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7786</a:t>
            </a:r>
            <a:r>
              <a:rPr lang="en-US" sz="1600" b="1" i="0" u="none" strike="noStrike" cap="none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600" b="1" i="0" u="none" strike="noStrike" cap="none" dirty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lines and </a:t>
            </a:r>
            <a:r>
              <a:rPr lang="en-US" sz="1600" b="1" i="0" u="none" strike="noStrike" cap="none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12 </a:t>
            </a:r>
            <a:r>
              <a:rPr lang="en-US" sz="1600" b="1" i="0" u="none" strike="noStrike" cap="none" dirty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columns.</a:t>
            </a:r>
            <a:endParaRPr sz="16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41325" marR="0" lvl="0" indent="-428625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0B044F"/>
              </a:buClr>
              <a:buSzPts val="1600"/>
              <a:buFont typeface="MS PGothic"/>
              <a:buChar char="➢"/>
            </a:pPr>
            <a:r>
              <a:rPr lang="en-US" sz="1600" b="1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One</a:t>
            </a:r>
            <a:r>
              <a:rPr lang="en-US" sz="1600" b="1" i="0" u="none" strike="noStrike" cap="none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600" b="1" i="0" u="none" strike="noStrike" cap="none" dirty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categorical features </a:t>
            </a:r>
            <a:r>
              <a:rPr lang="en-US" sz="1600" b="1" i="0" u="none" strike="noStrike" cap="none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‘Type’ and Mostly features are object type.</a:t>
            </a:r>
            <a:endParaRPr sz="16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41325" marR="0" lvl="0" indent="-428625" algn="l" rtl="0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0B044F"/>
              </a:buClr>
              <a:buSzPts val="1600"/>
              <a:buFont typeface="MS PGothic"/>
              <a:buChar char="➢"/>
            </a:pPr>
            <a:r>
              <a:rPr lang="en-US" sz="1600" b="1" i="0" u="none" strike="noStrike" cap="none" dirty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One </a:t>
            </a:r>
            <a:r>
              <a:rPr lang="en-US" sz="1600" b="1" i="0" u="none" strike="noStrike" cap="none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Date time features ‘</a:t>
            </a:r>
            <a:r>
              <a:rPr lang="en-US" sz="1600" b="1" i="0" u="none" strike="noStrike" cap="none" dirty="0" err="1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date_added</a:t>
            </a:r>
            <a:r>
              <a:rPr lang="en-US" sz="1600" b="1" i="0" u="none" strike="noStrike" cap="none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’.</a:t>
            </a:r>
            <a:endParaRPr sz="16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41325" marR="5080" lvl="0" indent="-428625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B044F"/>
              </a:buClr>
              <a:buSzPts val="1600"/>
              <a:buFont typeface="MS PGothic"/>
              <a:buChar char="➢"/>
            </a:pPr>
            <a:r>
              <a:rPr lang="en-US" sz="1600" b="1" i="0" u="none" strike="noStrike" cap="none" dirty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We have some </a:t>
            </a:r>
            <a:r>
              <a:rPr lang="en-US" sz="1600" b="1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object</a:t>
            </a:r>
            <a:r>
              <a:rPr lang="en-US" sz="1600" b="1" i="0" u="none" strike="noStrike" cap="none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600" b="1" i="0" u="none" strike="noStrike" cap="none" dirty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type variables such as </a:t>
            </a:r>
            <a:r>
              <a:rPr lang="en-US" sz="1600" b="1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show_id</a:t>
            </a:r>
            <a:r>
              <a:rPr lang="en-US" sz="1600" b="1" i="0" u="none" strike="noStrike" cap="none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, title, Director,  cast, country, rating, duration &amp; description.</a:t>
            </a:r>
            <a:endParaRPr sz="16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" name="Picture 5" descr="Screenshot (78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69" y="729762"/>
            <a:ext cx="8132886" cy="24178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 txBox="1"/>
          <p:nvPr/>
        </p:nvSpPr>
        <p:spPr>
          <a:xfrm>
            <a:off x="620299" y="844060"/>
            <a:ext cx="7894320" cy="3375914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0" tIns="51425" rIns="0" bIns="0" anchor="t" anchorCtr="0">
            <a:spAutoFit/>
          </a:bodyPr>
          <a:lstStyle/>
          <a:p>
            <a:pPr marL="456565" indent="-444500">
              <a:buClr>
                <a:srgbClr val="0B044F"/>
              </a:buClr>
              <a:buSzPts val="1700"/>
              <a:buFont typeface="MS PGothic"/>
              <a:buChar char="➢"/>
            </a:pPr>
            <a:r>
              <a:rPr lang="en-US" sz="1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show_id : Unique ID for every Movie / </a:t>
            </a:r>
            <a:r>
              <a:rPr lang="en-US" sz="1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Tv</a:t>
            </a:r>
            <a:r>
              <a:rPr lang="en-US" sz="1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Show</a:t>
            </a:r>
          </a:p>
          <a:p>
            <a:pPr marL="456565" indent="-444500">
              <a:buClr>
                <a:srgbClr val="0B044F"/>
              </a:buClr>
              <a:buSzPts val="1700"/>
              <a:buFont typeface="MS PGothic"/>
              <a:buChar char="➢"/>
            </a:pPr>
            <a:r>
              <a:rPr lang="en-US" sz="1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type : Identifier - A Movie or TV Show</a:t>
            </a:r>
          </a:p>
          <a:p>
            <a:pPr marL="456565" indent="-444500">
              <a:buClr>
                <a:srgbClr val="0B044F"/>
              </a:buClr>
              <a:buSzPts val="1700"/>
              <a:buFont typeface="MS PGothic"/>
              <a:buChar char="➢"/>
            </a:pPr>
            <a:r>
              <a:rPr lang="en-US" sz="1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title : Title of the Movie / TV Show</a:t>
            </a:r>
          </a:p>
          <a:p>
            <a:pPr marL="456565" indent="-444500">
              <a:buClr>
                <a:srgbClr val="0B044F"/>
              </a:buClr>
              <a:buSzPts val="1700"/>
              <a:buFont typeface="MS PGothic"/>
              <a:buChar char="➢"/>
            </a:pPr>
            <a:r>
              <a:rPr lang="en-US" sz="1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director : Director of the Movie</a:t>
            </a:r>
          </a:p>
          <a:p>
            <a:pPr marL="456565" indent="-444500">
              <a:buClr>
                <a:srgbClr val="0B044F"/>
              </a:buClr>
              <a:buSzPts val="1700"/>
              <a:buFont typeface="MS PGothic"/>
              <a:buChar char="➢"/>
            </a:pPr>
            <a:r>
              <a:rPr lang="en-US" sz="1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cast : Actors involved in the movie / show</a:t>
            </a:r>
          </a:p>
          <a:p>
            <a:pPr marL="456565" indent="-444500">
              <a:buClr>
                <a:srgbClr val="0B044F"/>
              </a:buClr>
              <a:buSzPts val="1700"/>
              <a:buFont typeface="MS PGothic"/>
              <a:buChar char="➢"/>
            </a:pPr>
            <a:r>
              <a:rPr lang="en-US" sz="1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country : Country where the movie / show was produced</a:t>
            </a:r>
          </a:p>
          <a:p>
            <a:pPr marL="456565" indent="-444500">
              <a:buClr>
                <a:srgbClr val="0B044F"/>
              </a:buClr>
              <a:buSzPts val="1700"/>
              <a:buFont typeface="MS PGothic"/>
              <a:buChar char="➢"/>
            </a:pPr>
            <a:r>
              <a:rPr lang="en-US" sz="1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date_added : Date it was added on Netflix</a:t>
            </a:r>
          </a:p>
          <a:p>
            <a:pPr marL="456565" indent="-444500">
              <a:buClr>
                <a:srgbClr val="0B044F"/>
              </a:buClr>
              <a:buSzPts val="1700"/>
              <a:buFont typeface="MS PGothic"/>
              <a:buChar char="➢"/>
            </a:pPr>
            <a:r>
              <a:rPr lang="en-US" sz="1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release_year : Actual Release year of the movie / show</a:t>
            </a:r>
          </a:p>
          <a:p>
            <a:pPr marL="456565" indent="-444500">
              <a:buClr>
                <a:srgbClr val="0B044F"/>
              </a:buClr>
              <a:buSzPts val="1700"/>
              <a:buFont typeface="MS PGothic"/>
              <a:buChar char="➢"/>
            </a:pPr>
            <a:r>
              <a:rPr lang="en-US" sz="1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rating : TV Rating of the movie / show</a:t>
            </a:r>
          </a:p>
          <a:p>
            <a:pPr marL="456565" indent="-444500">
              <a:buClr>
                <a:srgbClr val="0B044F"/>
              </a:buClr>
              <a:buSzPts val="1700"/>
              <a:buFont typeface="MS PGothic"/>
              <a:buChar char="➢"/>
            </a:pPr>
            <a:r>
              <a:rPr lang="en-US" sz="1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duration : Total Duration - in minutes or number of seasons</a:t>
            </a:r>
          </a:p>
          <a:p>
            <a:pPr marL="456565" indent="-444500">
              <a:buClr>
                <a:srgbClr val="0B044F"/>
              </a:buClr>
              <a:buSzPts val="1700"/>
              <a:buFont typeface="MS PGothic"/>
              <a:buChar char="➢"/>
            </a:pPr>
            <a:r>
              <a:rPr lang="en-US" sz="1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listed_in : Genere</a:t>
            </a:r>
          </a:p>
          <a:p>
            <a:pPr marL="456565" indent="-444500">
              <a:buClr>
                <a:srgbClr val="0B044F"/>
              </a:buClr>
              <a:buSzPts val="1700"/>
              <a:buFont typeface="MS PGothic"/>
              <a:buChar char="➢"/>
            </a:pPr>
            <a:r>
              <a:rPr lang="en-US" sz="1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description: The Summary description</a:t>
            </a:r>
          </a:p>
        </p:txBody>
      </p:sp>
      <p:sp>
        <p:nvSpPr>
          <p:cNvPr id="70" name="Google Shape;70;p5"/>
          <p:cNvSpPr txBox="1">
            <a:spLocks noGrp="1"/>
          </p:cNvSpPr>
          <p:nvPr>
            <p:ph type="title"/>
          </p:nvPr>
        </p:nvSpPr>
        <p:spPr>
          <a:xfrm>
            <a:off x="2612400" y="105159"/>
            <a:ext cx="4075429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FEATURE SUMMARY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1464425" y="157634"/>
            <a:ext cx="6177915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ANALYSIS OF OUR DATASET</a:t>
            </a:r>
            <a:endParaRPr sz="3000"/>
          </a:p>
        </p:txBody>
      </p:sp>
      <p:sp>
        <p:nvSpPr>
          <p:cNvPr id="76" name="Google Shape;76;p6"/>
          <p:cNvSpPr txBox="1"/>
          <p:nvPr/>
        </p:nvSpPr>
        <p:spPr>
          <a:xfrm>
            <a:off x="633046" y="764930"/>
            <a:ext cx="7420708" cy="4180980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0" tIns="119375" rIns="0" bIns="0" anchor="t" anchorCtr="0">
            <a:spAutoFit/>
          </a:bodyPr>
          <a:lstStyle/>
          <a:p>
            <a:pPr marL="422275" marR="0" lvl="0" indent="-409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44F"/>
              </a:buClr>
              <a:buSzPts val="1400"/>
              <a:buFont typeface="MS PGothic"/>
              <a:buChar char="➢"/>
            </a:pPr>
            <a:r>
              <a:rPr lang="en-US" sz="1400" b="1" i="0" u="none" strike="noStrike" cap="none" dirty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There are </a:t>
            </a:r>
            <a:r>
              <a:rPr lang="en-US" b="1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some</a:t>
            </a:r>
            <a:r>
              <a:rPr lang="en-US" sz="1400" b="1" i="0" u="none" strike="noStrike" cap="none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400" b="1" i="0" u="none" strike="noStrike" cap="none" dirty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Missing Values present</a:t>
            </a:r>
            <a:endParaRPr sz="1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22275" marR="0" lvl="0" indent="-409575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B044F"/>
              </a:buClr>
              <a:buSzPts val="1400"/>
              <a:buFont typeface="MS PGothic"/>
              <a:buChar char="➢"/>
            </a:pPr>
            <a:r>
              <a:rPr lang="en-US" sz="1400" b="1" i="0" u="none" strike="noStrike" cap="none" dirty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There are No Duplicate</a:t>
            </a:r>
            <a:r>
              <a:rPr lang="en-US" sz="1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 values </a:t>
            </a:r>
            <a:r>
              <a:rPr lang="en-US" sz="1400" b="1" i="0" u="none" strike="noStrike" cap="none" dirty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present</a:t>
            </a:r>
            <a:endParaRPr sz="1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22275" marR="0" lvl="0" indent="-409575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B044F"/>
              </a:buClr>
              <a:buSzPts val="1400"/>
              <a:buFont typeface="MS PGothic"/>
              <a:buChar char="➢"/>
            </a:pPr>
            <a:r>
              <a:rPr lang="en-US" sz="1400" b="1" i="0" u="none" strike="noStrike" cap="none" dirty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There are </a:t>
            </a:r>
            <a:r>
              <a:rPr lang="en-US" b="1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some</a:t>
            </a:r>
            <a:r>
              <a:rPr lang="en-US" sz="1400" b="1" i="0" u="none" strike="noStrike" cap="none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400" b="1" i="0" u="none" strike="noStrike" cap="none" dirty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null </a:t>
            </a:r>
            <a:r>
              <a:rPr lang="en-US" sz="1400" b="1" i="0" u="none" strike="noStrike" cap="none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values present.</a:t>
            </a:r>
            <a:endParaRPr sz="1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22275" marR="47625" lvl="0" indent="-4095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044F"/>
              </a:buClr>
              <a:buSzPts val="1400"/>
              <a:buFont typeface="MS PGothic"/>
              <a:buChar char="➢"/>
            </a:pPr>
            <a:r>
              <a:rPr lang="en-US" sz="1400" b="1" i="0" u="none" strike="noStrike" cap="none" dirty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And </a:t>
            </a:r>
            <a:r>
              <a:rPr lang="en-US" sz="1400" b="1" i="0" u="none" strike="noStrike" cap="none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ﬁnally we </a:t>
            </a:r>
            <a:r>
              <a:rPr lang="en-US" sz="1400" b="1" i="0" u="none" strike="noStrike" cap="none" dirty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have </a:t>
            </a:r>
            <a:r>
              <a:rPr lang="en-US" sz="1400" b="1" i="0" u="none" strike="noStrike" cap="none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‘type' </a:t>
            </a:r>
            <a:r>
              <a:rPr lang="en-US" sz="1400" b="1" i="0" u="none" strike="noStrike" cap="none" dirty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variable which we need to predict for new  observations</a:t>
            </a:r>
            <a:endParaRPr sz="1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22275" marR="913764" lvl="0" indent="-4095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044F"/>
              </a:buClr>
              <a:buSzPts val="1400"/>
              <a:buFont typeface="MS PGothic"/>
              <a:buChar char="➢"/>
            </a:pPr>
            <a:r>
              <a:rPr lang="en-US" sz="1400" b="1" i="0" u="none" strike="noStrike" cap="none" dirty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The dataset shows </a:t>
            </a:r>
            <a:r>
              <a:rPr lang="en-US" sz="1400" b="1" i="0" u="none" strike="noStrike" cap="none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‘</a:t>
            </a:r>
            <a:r>
              <a:rPr lang="en-US" b="1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type’</a:t>
            </a:r>
            <a:r>
              <a:rPr lang="en-US" sz="1400" b="1" i="0" u="none" strike="noStrike" cap="none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400" b="1" i="0" u="none" strike="noStrike" cap="none" dirty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data for </a:t>
            </a:r>
            <a:r>
              <a:rPr lang="en-US" b="1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count of movies and shows</a:t>
            </a:r>
            <a:r>
              <a:rPr lang="en-US" sz="1400" b="1" i="0" u="none" strike="noStrike" cap="none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US" b="1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which is 5377 movies and 2410 shows </a:t>
            </a:r>
            <a:r>
              <a:rPr lang="en-US" sz="1400" b="1" i="0" u="none" strike="noStrike" cap="none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).</a:t>
            </a:r>
            <a:r>
              <a:rPr lang="en-US" sz="1400" b="1" i="0" u="none" strike="noStrike" cap="none" dirty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we consider this as a </a:t>
            </a:r>
            <a:r>
              <a:rPr lang="en-US" sz="1400" b="1" i="0" u="none" strike="noStrike" cap="none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single ‘type’ </a:t>
            </a:r>
            <a:r>
              <a:rPr lang="en-US" sz="1400" b="1" i="0" u="none" strike="noStrike" cap="none" dirty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data</a:t>
            </a:r>
            <a:endParaRPr sz="1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22275" indent="-409575">
              <a:spcBef>
                <a:spcPts val="840"/>
              </a:spcBef>
              <a:buClr>
                <a:srgbClr val="0B044F"/>
              </a:buClr>
              <a:buSzPts val="1400"/>
              <a:buFont typeface="MS PGothic"/>
              <a:buChar char="➢"/>
            </a:pPr>
            <a:r>
              <a:rPr lang="en-US" sz="1400" b="1" i="0" u="none" strike="noStrike" cap="none" dirty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So </a:t>
            </a:r>
            <a:r>
              <a:rPr lang="en-US" b="1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the ‘United States’ is the country which had produce most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Country Wise Content on Netflix‘ which is around 48%</a:t>
            </a:r>
          </a:p>
          <a:p>
            <a:pPr marL="422275" indent="-409575">
              <a:spcBef>
                <a:spcPts val="840"/>
              </a:spcBef>
              <a:buClr>
                <a:srgbClr val="0B044F"/>
              </a:buClr>
              <a:buSzPts val="1400"/>
              <a:buFont typeface="MS PGothic"/>
              <a:buChar char="➢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And the most Ratings of shows in Netflix is ‘TV-MA‘ which is around 37%</a:t>
            </a:r>
          </a:p>
          <a:p>
            <a:pPr marL="422275" indent="-409575">
              <a:spcBef>
                <a:spcPts val="840"/>
              </a:spcBef>
              <a:buClr>
                <a:srgbClr val="0B044F"/>
              </a:buClr>
              <a:buSzPts val="1400"/>
              <a:buFont typeface="MS PGothic"/>
              <a:buChar char="➢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And In the Year 2018 the most Content Release on Netflix</a:t>
            </a:r>
          </a:p>
          <a:p>
            <a:pPr marL="422275" indent="-409575">
              <a:spcBef>
                <a:spcPts val="840"/>
              </a:spcBef>
              <a:buClr>
                <a:srgbClr val="0B044F"/>
              </a:buClr>
              <a:buSzPts val="1400"/>
              <a:buFont typeface="MS PGothic"/>
              <a:buChar char="➢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And the most Popular Genres on Netflix is Documentaries </a:t>
            </a:r>
            <a:endParaRPr sz="1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>
            <a:spLocks noGrp="1"/>
          </p:cNvSpPr>
          <p:nvPr>
            <p:ph type="title"/>
          </p:nvPr>
        </p:nvSpPr>
        <p:spPr>
          <a:xfrm>
            <a:off x="1396175" y="170700"/>
            <a:ext cx="615188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ANALYSIS OF </a:t>
            </a:r>
            <a:r>
              <a:rPr lang="en-US" sz="2500" dirty="0" smtClean="0"/>
              <a:t>TYPE COLUMN</a:t>
            </a:r>
            <a:endParaRPr sz="2500"/>
          </a:p>
        </p:txBody>
      </p:sp>
      <p:sp>
        <p:nvSpPr>
          <p:cNvPr id="84" name="Google Shape;84;p7"/>
          <p:cNvSpPr txBox="1"/>
          <p:nvPr/>
        </p:nvSpPr>
        <p:spPr>
          <a:xfrm>
            <a:off x="111125" y="4095750"/>
            <a:ext cx="8829040" cy="47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318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44F"/>
              </a:buClr>
              <a:buSzPts val="1500"/>
              <a:buFont typeface="MS PGothic"/>
              <a:buChar char="➢"/>
            </a:pPr>
            <a:r>
              <a:rPr lang="en-US" sz="1500" b="1" i="0" u="none" strike="noStrike" cap="none" dirty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The above graph </a:t>
            </a:r>
            <a:r>
              <a:rPr lang="en-US" sz="1500" b="1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shows that the count of Movies is almost double of TV Shows</a:t>
            </a:r>
            <a:r>
              <a:rPr lang="en-US" sz="1500" b="1" i="0" u="none" strike="noStrike" cap="none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5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318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44F"/>
              </a:buClr>
              <a:buSzPts val="1500"/>
              <a:buFont typeface="MS PGothic"/>
              <a:buChar char="➢"/>
            </a:pPr>
            <a:r>
              <a:rPr lang="en-US" sz="1500" b="1" i="0" u="none" strike="noStrike" cap="none" dirty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The above </a:t>
            </a:r>
            <a:r>
              <a:rPr lang="en-US" sz="1500" b="1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Donut plot shows the Distribution of Movies and TV Shows Percentage wise </a:t>
            </a:r>
            <a:endParaRPr sz="15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" name="Picture 5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61" y="814840"/>
            <a:ext cx="3959554" cy="2904305"/>
          </a:xfrm>
          <a:prstGeom prst="rect">
            <a:avLst/>
          </a:prstGeom>
        </p:spPr>
      </p:pic>
      <p:pic>
        <p:nvPicPr>
          <p:cNvPr id="7" name="Picture 6" descr="download (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937" y="773723"/>
            <a:ext cx="3902260" cy="28626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>
            <a:spLocks noGrp="1"/>
          </p:cNvSpPr>
          <p:nvPr>
            <p:ph type="title"/>
          </p:nvPr>
        </p:nvSpPr>
        <p:spPr>
          <a:xfrm>
            <a:off x="852854" y="170700"/>
            <a:ext cx="6695201" cy="397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ANALYSIS OF </a:t>
            </a:r>
            <a:r>
              <a:rPr lang="en-US" sz="2500" dirty="0" smtClean="0"/>
              <a:t>COUNTRY WISE CONTENT</a:t>
            </a:r>
            <a:endParaRPr sz="2500"/>
          </a:p>
        </p:txBody>
      </p:sp>
      <p:sp>
        <p:nvSpPr>
          <p:cNvPr id="92" name="Google Shape;92;p8"/>
          <p:cNvSpPr txBox="1"/>
          <p:nvPr/>
        </p:nvSpPr>
        <p:spPr>
          <a:xfrm>
            <a:off x="120650" y="3870684"/>
            <a:ext cx="8709660" cy="756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22275" marR="5080" lvl="0" indent="-409575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B044F"/>
              </a:buClr>
              <a:buSzPts val="1400"/>
              <a:buFont typeface="MS PGothic"/>
              <a:buChar char="➢"/>
            </a:pPr>
            <a:r>
              <a:rPr lang="en-US" sz="1400" b="1" i="0" u="none" strike="noStrike" cap="none" dirty="0" smtClean="0">
                <a:solidFill>
                  <a:schemeClr val="bg2">
                    <a:lumMod val="5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The above plot shows the country wise content on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1400" b="1" i="0" u="none" strike="noStrike" cap="none" dirty="0" smtClean="0">
                <a:solidFill>
                  <a:schemeClr val="bg2">
                    <a:lumMod val="5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etflix that is United state which is the most numbe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r of content on Netflix.</a:t>
            </a:r>
          </a:p>
          <a:p>
            <a:pPr marL="422275" marR="5080" lvl="0" indent="-409575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B044F"/>
              </a:buClr>
              <a:buSzPts val="1400"/>
              <a:buFont typeface="MS PGothic"/>
              <a:buChar char="➢"/>
            </a:pPr>
            <a:r>
              <a:rPr lang="en-US" sz="1400" b="1" i="0" u="none" strike="noStrike" cap="none" dirty="0" smtClean="0">
                <a:solidFill>
                  <a:schemeClr val="bg2">
                    <a:lumMod val="5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The most percentage count of country wise content is 48% which is of United State</a:t>
            </a:r>
            <a:endParaRPr sz="1400" b="1" i="0" u="none" strike="noStrike" cap="none">
              <a:solidFill>
                <a:schemeClr val="bg2">
                  <a:lumMod val="50000"/>
                </a:schemeClr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" name="Picture 5" descr="download (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769" y="677008"/>
            <a:ext cx="3791472" cy="2822330"/>
          </a:xfrm>
          <a:prstGeom prst="rect">
            <a:avLst/>
          </a:prstGeom>
        </p:spPr>
      </p:pic>
      <p:pic>
        <p:nvPicPr>
          <p:cNvPr id="7" name="Picture 6" descr="download (2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87060"/>
            <a:ext cx="4229100" cy="30760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 txBox="1">
            <a:spLocks noGrp="1"/>
          </p:cNvSpPr>
          <p:nvPr>
            <p:ph type="title"/>
          </p:nvPr>
        </p:nvSpPr>
        <p:spPr>
          <a:xfrm>
            <a:off x="1184825" y="147159"/>
            <a:ext cx="6443345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ANALYSIS OF </a:t>
            </a:r>
            <a:r>
              <a:rPr lang="en-US" sz="3000" dirty="0" smtClean="0"/>
              <a:t>MOVIES &amp; SHOWS</a:t>
            </a:r>
            <a:endParaRPr sz="3000"/>
          </a:p>
        </p:txBody>
      </p:sp>
      <p:sp>
        <p:nvSpPr>
          <p:cNvPr id="99" name="Google Shape;99;p9"/>
          <p:cNvSpPr txBox="1"/>
          <p:nvPr/>
        </p:nvSpPr>
        <p:spPr>
          <a:xfrm>
            <a:off x="101600" y="3875596"/>
            <a:ext cx="8693150" cy="1428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41325" marR="5080" lvl="0" indent="-428625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B044F"/>
              </a:buClr>
              <a:buSzPts val="1600"/>
              <a:buFont typeface="MS PGothic"/>
              <a:buChar char="➢"/>
            </a:pPr>
            <a:r>
              <a:rPr lang="en-US" sz="1600" b="1" i="0" u="none" strike="noStrike" cap="none" dirty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From the above </a:t>
            </a:r>
            <a:r>
              <a:rPr lang="en-US" sz="1600" b="1" i="0" u="none" strike="noStrike" cap="none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plot </a:t>
            </a:r>
            <a:r>
              <a:rPr lang="en-US" sz="1600" b="1" i="0" u="none" strike="noStrike" cap="none" dirty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we can clearly say </a:t>
            </a:r>
            <a:r>
              <a:rPr lang="en-US" sz="1600" b="1" i="0" u="none" strike="noStrike" cap="none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that the United State is the Top most country which will produce Movies on Netflix</a:t>
            </a:r>
          </a:p>
          <a:p>
            <a:pPr marL="441325" marR="5080" indent="-428625">
              <a:lnSpc>
                <a:spcPct val="114999"/>
              </a:lnSpc>
              <a:buClr>
                <a:srgbClr val="0B044F"/>
              </a:buClr>
              <a:buSzPts val="1600"/>
              <a:buFont typeface="MS PGothic"/>
              <a:buChar char="➢"/>
            </a:pPr>
            <a:r>
              <a:rPr lang="en-US" sz="1600" b="1" dirty="0" smtClean="0">
                <a:solidFill>
                  <a:srgbClr val="0B044F"/>
                </a:solidFill>
                <a:latin typeface="Tahoma"/>
                <a:ea typeface="Tahoma"/>
                <a:cs typeface="Tahoma"/>
                <a:sym typeface="Tahoma"/>
              </a:rPr>
              <a:t>From the above plot we can clearly say that the United State is the Top most country which will produce Shows on Netflix</a:t>
            </a:r>
          </a:p>
          <a:p>
            <a:pPr marL="441325" marR="5080" lvl="0" indent="-428625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B044F"/>
              </a:buClr>
              <a:buSzPts val="1600"/>
              <a:buFont typeface="MS PGothic"/>
              <a:buChar char="➢"/>
            </a:pPr>
            <a:endParaRPr sz="16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" name="Picture 4" descr="download (4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61" y="685800"/>
            <a:ext cx="4026878" cy="2875085"/>
          </a:xfrm>
          <a:prstGeom prst="rect">
            <a:avLst/>
          </a:prstGeom>
        </p:spPr>
      </p:pic>
      <p:pic>
        <p:nvPicPr>
          <p:cNvPr id="6" name="Picture 5" descr="download (5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624" y="800099"/>
            <a:ext cx="4158762" cy="29630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959</Words>
  <PresentationFormat>On-screen Show (16:9)</PresentationFormat>
  <Paragraphs>112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Tahoma</vt:lpstr>
      <vt:lpstr>MS PGothic</vt:lpstr>
      <vt:lpstr>Noto Sans Symbols</vt:lpstr>
      <vt:lpstr>Wingdings</vt:lpstr>
      <vt:lpstr>Calibri</vt:lpstr>
      <vt:lpstr>Office Theme</vt:lpstr>
      <vt:lpstr>CAPSTONE PROJECT NETFLIX MOVIES AND SHOWS CLUSTERING</vt:lpstr>
      <vt:lpstr>CONTENT</vt:lpstr>
      <vt:lpstr>BUSINESS UNDERSTANDING</vt:lpstr>
      <vt:lpstr>DATA SUMMARY</vt:lpstr>
      <vt:lpstr>FEATURE SUMMARY</vt:lpstr>
      <vt:lpstr>ANALYSIS OF OUR DATASET</vt:lpstr>
      <vt:lpstr>ANALYSIS OF TYPE COLUMN</vt:lpstr>
      <vt:lpstr>ANALYSIS OF COUNTRY WISE CONTENT</vt:lpstr>
      <vt:lpstr>ANALYSIS OF MOVIES &amp; SHOWS</vt:lpstr>
      <vt:lpstr>ANALYSIS OF RATINGS</vt:lpstr>
      <vt:lpstr>ANALYSIS OF RELEASE YEAR</vt:lpstr>
      <vt:lpstr>ANALYSIS OF RELEASE YEAR</vt:lpstr>
      <vt:lpstr>ANALYSIS OF GENERE</vt:lpstr>
      <vt:lpstr>PERCENTAGE WISE GENERE</vt:lpstr>
      <vt:lpstr>CORRELATION MATRIX</vt:lpstr>
      <vt:lpstr>RATINGS VS TYPE</vt:lpstr>
      <vt:lpstr>CHALLENGES</vt:lpstr>
      <vt:lpstr>CONCLUSIONS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NETFLIX MOVIES AND SHOWS CLUSTERING</dc:title>
  <cp:lastModifiedBy>pradeep</cp:lastModifiedBy>
  <cp:revision>26</cp:revision>
  <dcterms:created xsi:type="dcterms:W3CDTF">2022-10-28T06:52:45Z</dcterms:created>
  <dcterms:modified xsi:type="dcterms:W3CDTF">2022-11-05T08:07:07Z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