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9144000" cy="5143500" type="screen16x9"/>
  <p:notesSz cx="6858000" cy="9144000"/>
  <p:embeddedFontLst>
    <p:embeddedFont>
      <p:font typeface="Montserrat"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4f397d078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4f397d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learn.callminer.com/whitepapers/callminer-churn-index-2020" TargetMode="External"/><Relationship Id="rId4" Type="http://schemas.openxmlformats.org/officeDocument/2006/relationships/hyperlink" Target="https://99firms.com/blog/saas-statistic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963" y="464706"/>
            <a:ext cx="8512200" cy="455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4200" b="1" dirty="0">
                <a:solidFill>
                  <a:srgbClr val="CC0000"/>
                </a:solidFill>
                <a:latin typeface="Montserrat"/>
                <a:ea typeface="Montserrat"/>
                <a:cs typeface="Montserrat"/>
                <a:sym typeface="Montserrat"/>
              </a:rPr>
              <a:t>         </a:t>
            </a: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4200" b="1" dirty="0">
                <a:solidFill>
                  <a:srgbClr val="CC0000"/>
                </a:solidFill>
                <a:latin typeface="Montserrat"/>
                <a:ea typeface="Montserrat"/>
                <a:cs typeface="Montserrat"/>
                <a:sym typeface="Montserrat"/>
              </a:rPr>
              <a:t>         CAPSTONE PROJECT</a:t>
            </a:r>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 Telecom Churn Analysis</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500" b="1"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56" name="Google Shape;56;p13"/>
          <p:cNvSpPr txBox="1"/>
          <p:nvPr/>
        </p:nvSpPr>
        <p:spPr>
          <a:xfrm>
            <a:off x="1002589" y="3218034"/>
            <a:ext cx="7138800" cy="8155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a:buNone/>
            </a:pPr>
            <a:r>
              <a:rPr lang="en-IN" sz="2600" b="1" u="sng" dirty="0" err="1" smtClean="0">
                <a:solidFill>
                  <a:srgbClr val="00B050"/>
                </a:solidFill>
                <a:latin typeface="Montserrat"/>
                <a:ea typeface="Montserrat"/>
                <a:cs typeface="Montserrat"/>
                <a:sym typeface="Montserrat"/>
              </a:rPr>
              <a:t>Pradeep</a:t>
            </a:r>
            <a:r>
              <a:rPr lang="en-IN" sz="2600" b="1" u="sng" dirty="0" smtClean="0">
                <a:solidFill>
                  <a:srgbClr val="00B050"/>
                </a:solidFill>
                <a:latin typeface="Montserrat"/>
                <a:ea typeface="Montserrat"/>
                <a:cs typeface="Montserrat"/>
                <a:sym typeface="Montserrat"/>
              </a:rPr>
              <a:t> Singh</a:t>
            </a:r>
            <a:endParaRPr sz="2600" b="1" i="0" u="sng" strike="noStrike" cap="none">
              <a:solidFill>
                <a:srgbClr val="00B05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endParaRPr sz="15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43" name="Google Shape;143;p22"/>
          <p:cNvSpPr txBox="1"/>
          <p:nvPr/>
        </p:nvSpPr>
        <p:spPr>
          <a:xfrm>
            <a:off x="577950" y="0"/>
            <a:ext cx="7988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ANALYSIS STATE COLUMN</a:t>
            </a:r>
            <a:endParaRPr sz="2800" b="1" i="0" u="none" strike="noStrike" cap="none">
              <a:solidFill>
                <a:schemeClr val="dk1"/>
              </a:solidFill>
              <a:latin typeface="Arial"/>
              <a:ea typeface="Arial"/>
              <a:cs typeface="Arial"/>
              <a:sym typeface="Arial"/>
            </a:endParaRPr>
          </a:p>
        </p:txBody>
      </p:sp>
      <p:pic>
        <p:nvPicPr>
          <p:cNvPr id="144" name="Google Shape;144;p22"/>
          <p:cNvPicPr preferRelativeResize="0"/>
          <p:nvPr/>
        </p:nvPicPr>
        <p:blipFill rotWithShape="1">
          <a:blip r:embed="rId3">
            <a:alphaModFix/>
          </a:blip>
          <a:srcRect/>
          <a:stretch/>
        </p:blipFill>
        <p:spPr>
          <a:xfrm>
            <a:off x="523875" y="1524450"/>
            <a:ext cx="8096250" cy="3202400"/>
          </a:xfrm>
          <a:prstGeom prst="rect">
            <a:avLst/>
          </a:prstGeom>
          <a:noFill/>
          <a:ln>
            <a:noFill/>
          </a:ln>
        </p:spPr>
      </p:pic>
      <p:sp>
        <p:nvSpPr>
          <p:cNvPr id="145" name="Google Shape;145;p22"/>
          <p:cNvSpPr txBox="1"/>
          <p:nvPr/>
        </p:nvSpPr>
        <p:spPr>
          <a:xfrm>
            <a:off x="1002600" y="817500"/>
            <a:ext cx="7138800" cy="538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2060"/>
              </a:buClr>
              <a:buSzPts val="2300"/>
              <a:buFont typeface="Montserrat"/>
              <a:buChar char="➢"/>
            </a:pPr>
            <a:r>
              <a:rPr lang="en-IN" sz="2300" b="1" i="0" u="none" strike="noStrike" cap="none">
                <a:solidFill>
                  <a:srgbClr val="002060"/>
                </a:solidFill>
                <a:latin typeface="Montserrat"/>
                <a:ea typeface="Montserrat"/>
                <a:cs typeface="Montserrat"/>
                <a:sym typeface="Montserrat"/>
              </a:rPr>
              <a:t>This Plot  shows the Churn in each state</a:t>
            </a:r>
            <a:r>
              <a:rPr lang="en-IN" sz="2300" b="0" i="0" u="none" strike="noStrike" cap="none">
                <a:solidFill>
                  <a:srgbClr val="002060"/>
                </a:solidFill>
                <a:latin typeface="Montserrat"/>
                <a:ea typeface="Montserrat"/>
                <a:cs typeface="Montserrat"/>
                <a:sym typeface="Montserrat"/>
              </a:rPr>
              <a:t> </a:t>
            </a:r>
            <a:endParaRPr sz="23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1" name="Google Shape;151;p23"/>
          <p:cNvSpPr txBox="1"/>
          <p:nvPr/>
        </p:nvSpPr>
        <p:spPr>
          <a:xfrm>
            <a:off x="0" y="232325"/>
            <a:ext cx="7746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TOP STATE CHURN PERCENTAGE</a:t>
            </a:r>
            <a:endParaRPr sz="2800" b="1" i="0" u="none" strike="noStrike" cap="none">
              <a:solidFill>
                <a:schemeClr val="dk1"/>
              </a:solidFill>
              <a:latin typeface="Arial"/>
              <a:ea typeface="Arial"/>
              <a:cs typeface="Arial"/>
              <a:sym typeface="Arial"/>
            </a:endParaRPr>
          </a:p>
        </p:txBody>
      </p:sp>
      <p:pic>
        <p:nvPicPr>
          <p:cNvPr id="152" name="Google Shape;152;p23"/>
          <p:cNvPicPr preferRelativeResize="0"/>
          <p:nvPr/>
        </p:nvPicPr>
        <p:blipFill rotWithShape="1">
          <a:blip r:embed="rId3">
            <a:alphaModFix/>
          </a:blip>
          <a:srcRect/>
          <a:stretch/>
        </p:blipFill>
        <p:spPr>
          <a:xfrm>
            <a:off x="928500" y="1797125"/>
            <a:ext cx="6915150" cy="3130875"/>
          </a:xfrm>
          <a:prstGeom prst="rect">
            <a:avLst/>
          </a:prstGeom>
          <a:noFill/>
          <a:ln>
            <a:noFill/>
          </a:ln>
        </p:spPr>
      </p:pic>
      <p:sp>
        <p:nvSpPr>
          <p:cNvPr id="153" name="Google Shape;153;p23"/>
          <p:cNvSpPr txBox="1"/>
          <p:nvPr/>
        </p:nvSpPr>
        <p:spPr>
          <a:xfrm>
            <a:off x="706475" y="817500"/>
            <a:ext cx="7597500" cy="738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800" b="1" i="0" u="none" strike="noStrike" cap="none">
                <a:solidFill>
                  <a:srgbClr val="002060"/>
                </a:solidFill>
                <a:latin typeface="Montserrat"/>
                <a:ea typeface="Montserrat"/>
                <a:cs typeface="Montserrat"/>
                <a:sym typeface="Montserrat"/>
              </a:rPr>
              <a:t>CA, NJ ,TX , MD ,SC ,MI are the ones who have higher churn rate more than 21.74%</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9" name="Google Shape;159;p24"/>
          <p:cNvSpPr txBox="1"/>
          <p:nvPr/>
        </p:nvSpPr>
        <p:spPr>
          <a:xfrm>
            <a:off x="1043000" y="0"/>
            <a:ext cx="6519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ACCOUNT LENGTH vs. CHURN </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Arial"/>
              <a:ea typeface="Arial"/>
              <a:cs typeface="Arial"/>
              <a:sym typeface="Arial"/>
            </a:endParaRPr>
          </a:p>
        </p:txBody>
      </p:sp>
      <p:pic>
        <p:nvPicPr>
          <p:cNvPr id="160" name="Google Shape;160;p24"/>
          <p:cNvPicPr preferRelativeResize="0"/>
          <p:nvPr/>
        </p:nvPicPr>
        <p:blipFill rotWithShape="1">
          <a:blip r:embed="rId3">
            <a:alphaModFix/>
          </a:blip>
          <a:srcRect/>
          <a:stretch/>
        </p:blipFill>
        <p:spPr>
          <a:xfrm>
            <a:off x="1043000" y="1933475"/>
            <a:ext cx="7058025" cy="2922675"/>
          </a:xfrm>
          <a:prstGeom prst="rect">
            <a:avLst/>
          </a:prstGeom>
          <a:noFill/>
          <a:ln>
            <a:noFill/>
          </a:ln>
        </p:spPr>
      </p:pic>
      <p:sp>
        <p:nvSpPr>
          <p:cNvPr id="161" name="Google Shape;161;p24"/>
          <p:cNvSpPr txBox="1"/>
          <p:nvPr/>
        </p:nvSpPr>
        <p:spPr>
          <a:xfrm>
            <a:off x="315750" y="5095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p:nvPr/>
        </p:nvSpPr>
        <p:spPr>
          <a:xfrm>
            <a:off x="520550" y="780825"/>
            <a:ext cx="78159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This Plot show effect of Account Length on Churn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Here is no sign of customers leaving because of the length of usage of their account.</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315750" y="509500"/>
            <a:ext cx="8512500" cy="406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8" name="Google Shape;168;p25"/>
          <p:cNvSpPr txBox="1"/>
          <p:nvPr/>
        </p:nvSpPr>
        <p:spPr>
          <a:xfrm>
            <a:off x="1742050" y="90075"/>
            <a:ext cx="5389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800" b="1" i="0" u="none" strike="noStrike" cap="none">
                <a:solidFill>
                  <a:schemeClr val="dk1"/>
                </a:solidFill>
                <a:latin typeface="Montserrat"/>
                <a:ea typeface="Montserrat"/>
                <a:cs typeface="Montserrat"/>
                <a:sym typeface="Montserrat"/>
              </a:rPr>
              <a:t>ANALYSIS OF AREA CODE</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5"/>
          <p:cNvPicPr preferRelativeResize="0"/>
          <p:nvPr/>
        </p:nvPicPr>
        <p:blipFill rotWithShape="1">
          <a:blip r:embed="rId3">
            <a:alphaModFix/>
          </a:blip>
          <a:srcRect/>
          <a:stretch/>
        </p:blipFill>
        <p:spPr>
          <a:xfrm>
            <a:off x="1057275" y="1722775"/>
            <a:ext cx="7029450" cy="3219575"/>
          </a:xfrm>
          <a:prstGeom prst="rect">
            <a:avLst/>
          </a:prstGeom>
          <a:noFill/>
          <a:ln>
            <a:noFill/>
          </a:ln>
        </p:spPr>
      </p:pic>
      <p:sp>
        <p:nvSpPr>
          <p:cNvPr id="170" name="Google Shape;170;p25"/>
          <p:cNvSpPr txBox="1"/>
          <p:nvPr/>
        </p:nvSpPr>
        <p:spPr>
          <a:xfrm>
            <a:off x="718900" y="582525"/>
            <a:ext cx="7436100" cy="10620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This plot graph shows all the values with churn</a:t>
            </a:r>
            <a:endParaRPr sz="1900" b="1" i="0" u="none" strike="noStrike" cap="none">
              <a:solidFill>
                <a:srgbClr val="002060"/>
              </a:solidFill>
              <a:latin typeface="Montserrat"/>
              <a:ea typeface="Montserrat"/>
              <a:cs typeface="Montserrat"/>
              <a:sym typeface="Montserrat"/>
            </a:endParaRPr>
          </a:p>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Area code has only 3 unique values, and consider as a nominal data type and has equal number of churn</a:t>
            </a:r>
            <a:endParaRPr sz="19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6" name="Google Shape;176;p26"/>
          <p:cNvSpPr txBox="1"/>
          <p:nvPr/>
        </p:nvSpPr>
        <p:spPr>
          <a:xfrm>
            <a:off x="1240221" y="126124"/>
            <a:ext cx="6885574"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Arial"/>
                <a:ea typeface="Arial"/>
                <a:cs typeface="Arial"/>
                <a:sym typeface="Arial"/>
              </a:rPr>
              <a:t>  </a:t>
            </a:r>
            <a:r>
              <a:rPr lang="en-IN" sz="2800" b="1" i="0" u="none" strike="noStrike" cap="none" dirty="0">
                <a:solidFill>
                  <a:schemeClr val="dk1"/>
                </a:solidFill>
                <a:latin typeface="Montserrat"/>
                <a:ea typeface="Montserrat"/>
                <a:cs typeface="Montserrat"/>
                <a:sym typeface="Montserrat"/>
              </a:rPr>
              <a:t>ANALYSIS OF VOICEMAIL PLAN</a:t>
            </a:r>
            <a:r>
              <a:rPr lang="en-IN" sz="1400" b="1" i="0" u="none" strike="noStrike" cap="none" dirty="0">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7" name="Google Shape;177;p26"/>
          <p:cNvPicPr preferRelativeResize="0"/>
          <p:nvPr/>
        </p:nvPicPr>
        <p:blipFill rotWithShape="1">
          <a:blip r:embed="rId3">
            <a:alphaModFix/>
          </a:blip>
          <a:srcRect/>
          <a:stretch/>
        </p:blipFill>
        <p:spPr>
          <a:xfrm>
            <a:off x="3959075" y="934250"/>
            <a:ext cx="4670350" cy="3502800"/>
          </a:xfrm>
          <a:prstGeom prst="rect">
            <a:avLst/>
          </a:prstGeom>
          <a:noFill/>
          <a:ln>
            <a:noFill/>
          </a:ln>
        </p:spPr>
      </p:pic>
      <p:sp>
        <p:nvSpPr>
          <p:cNvPr id="178" name="Google Shape;178;p26"/>
          <p:cNvSpPr txBox="1"/>
          <p:nvPr/>
        </p:nvSpPr>
        <p:spPr>
          <a:xfrm>
            <a:off x="557725" y="1041100"/>
            <a:ext cx="3160500" cy="3648000"/>
          </a:xfrm>
          <a:prstGeom prst="rect">
            <a:avLst/>
          </a:prstGeom>
          <a:blipFill>
            <a:blip r:embed="rId4"/>
            <a:tile tx="0" ty="0" sx="100000" sy="100000" flip="none" algn="tl"/>
          </a:blip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There are 3333 people,</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922 having Voicemail plan, </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2411 do not have any Voicemail plan.</a:t>
            </a:r>
            <a:endParaRPr sz="25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0" y="142528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4" name="Google Shape;184;p27"/>
          <p:cNvSpPr txBox="1"/>
          <p:nvPr/>
        </p:nvSpPr>
        <p:spPr>
          <a:xfrm>
            <a:off x="1308450" y="176825"/>
            <a:ext cx="5895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800" b="0" i="0" u="none" strike="noStrike" cap="none">
                <a:solidFill>
                  <a:schemeClr val="dk1"/>
                </a:solidFill>
                <a:latin typeface="Montserrat"/>
                <a:ea typeface="Montserrat"/>
                <a:cs typeface="Montserrat"/>
                <a:sym typeface="Montserrat"/>
              </a:rPr>
              <a:t> </a:t>
            </a:r>
            <a:r>
              <a:rPr lang="en-IN" sz="2800" b="1" i="0" u="none" strike="noStrike" cap="none">
                <a:solidFill>
                  <a:schemeClr val="dk1"/>
                </a:solidFill>
                <a:latin typeface="Montserrat"/>
                <a:ea typeface="Montserrat"/>
                <a:cs typeface="Montserrat"/>
                <a:sym typeface="Montserrat"/>
              </a:rPr>
              <a:t>VOICEMAIL PLAN vs. CHURN</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27"/>
          <p:cNvPicPr preferRelativeResize="0"/>
          <p:nvPr/>
        </p:nvPicPr>
        <p:blipFill rotWithShape="1">
          <a:blip r:embed="rId3">
            <a:alphaModFix/>
          </a:blip>
          <a:srcRect/>
          <a:stretch/>
        </p:blipFill>
        <p:spPr>
          <a:xfrm>
            <a:off x="1231050" y="1883875"/>
            <a:ext cx="6681926" cy="2957900"/>
          </a:xfrm>
          <a:prstGeom prst="rect">
            <a:avLst/>
          </a:prstGeom>
          <a:noFill/>
          <a:ln>
            <a:noFill/>
          </a:ln>
        </p:spPr>
      </p:pic>
      <p:sp>
        <p:nvSpPr>
          <p:cNvPr id="186" name="Google Shape;186;p27"/>
          <p:cNvSpPr txBox="1"/>
          <p:nvPr/>
        </p:nvSpPr>
        <p:spPr>
          <a:xfrm>
            <a:off x="686850" y="768425"/>
            <a:ext cx="71388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This plot shows churn corresponding with the subscription of voicemail plan</a:t>
            </a:r>
            <a:endParaRPr sz="1700" b="1" i="0" u="none" strike="noStrike" cap="none">
              <a:solidFill>
                <a:srgbClr val="002060"/>
              </a:solidFill>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Out of 922 people having Voicemail plan, 8.7% are Churn.</a:t>
            </a:r>
            <a:endParaRPr sz="17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92" name="Google Shape;192;p28"/>
          <p:cNvSpPr txBox="1"/>
          <p:nvPr/>
        </p:nvSpPr>
        <p:spPr>
          <a:xfrm>
            <a:off x="792575" y="133525"/>
            <a:ext cx="71325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900" b="1" i="0" u="none" strike="noStrike" cap="none">
                <a:solidFill>
                  <a:schemeClr val="dk1"/>
                </a:solidFill>
                <a:latin typeface="Montserrat"/>
                <a:ea typeface="Montserrat"/>
                <a:cs typeface="Montserrat"/>
                <a:sym typeface="Montserrat"/>
              </a:rPr>
              <a:t>NO. OF VOICEMAIL vs.CHURN </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28"/>
          <p:cNvPicPr preferRelativeResize="0"/>
          <p:nvPr/>
        </p:nvPicPr>
        <p:blipFill rotWithShape="1">
          <a:blip r:embed="rId3">
            <a:alphaModFix/>
          </a:blip>
          <a:srcRect/>
          <a:stretch/>
        </p:blipFill>
        <p:spPr>
          <a:xfrm>
            <a:off x="1003775" y="1900950"/>
            <a:ext cx="6816700" cy="3027050"/>
          </a:xfrm>
          <a:prstGeom prst="rect">
            <a:avLst/>
          </a:prstGeom>
          <a:noFill/>
          <a:ln>
            <a:noFill/>
          </a:ln>
        </p:spPr>
      </p:pic>
      <p:sp>
        <p:nvSpPr>
          <p:cNvPr id="194" name="Google Shape;194;p28"/>
          <p:cNvSpPr txBox="1"/>
          <p:nvPr/>
        </p:nvSpPr>
        <p:spPr>
          <a:xfrm>
            <a:off x="789425" y="731250"/>
            <a:ext cx="7138800" cy="1169700"/>
          </a:xfrm>
          <a:prstGeom prst="rect">
            <a:avLst/>
          </a:prstGeom>
          <a:blipFill>
            <a:blip r:embed="rId4"/>
            <a:tile tx="0" ty="0" sx="100000" sy="100000" flip="none" algn="tl"/>
          </a:blip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highlight>
                  <a:srgbClr val="FFFFFF"/>
                </a:highlight>
                <a:latin typeface="Montserrat"/>
                <a:ea typeface="Montserrat"/>
                <a:cs typeface="Montserrat"/>
                <a:sym typeface="Montserrat"/>
              </a:rPr>
              <a:t>This box plot shows the relation between churn and no. of vmail</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highlight>
                  <a:srgbClr val="FFFFFF"/>
                </a:highlight>
                <a:latin typeface="Montserrat"/>
                <a:ea typeface="Montserrat"/>
                <a:cs typeface="Montserrat"/>
                <a:sym typeface="Montserrat"/>
              </a:rPr>
              <a:t>when there are more than 20 voice-mail messages then there is a churn</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15750" y="509500"/>
            <a:ext cx="8512500" cy="403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00" name="Google Shape;200;p29"/>
          <p:cNvSpPr txBox="1"/>
          <p:nvPr/>
        </p:nvSpPr>
        <p:spPr>
          <a:xfrm>
            <a:off x="2421050" y="261200"/>
            <a:ext cx="5253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INTERNATIONAL PLAN</a:t>
            </a:r>
            <a:r>
              <a:rPr lang="en-IN" sz="2800" b="1" i="0" u="none" strike="noStrike" cap="none">
                <a:solidFill>
                  <a:srgbClr val="000000"/>
                </a:solidFill>
                <a:latin typeface="Arial"/>
                <a:ea typeface="Arial"/>
                <a:cs typeface="Arial"/>
                <a:sym typeface="Arial"/>
              </a:rPr>
              <a:t> </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201" name="Google Shape;201;p29"/>
          <p:cNvPicPr preferRelativeResize="0"/>
          <p:nvPr/>
        </p:nvPicPr>
        <p:blipFill rotWithShape="1">
          <a:blip r:embed="rId3">
            <a:alphaModFix/>
          </a:blip>
          <a:srcRect/>
          <a:stretch/>
        </p:blipFill>
        <p:spPr>
          <a:xfrm>
            <a:off x="3780150" y="1000100"/>
            <a:ext cx="4899375" cy="3543874"/>
          </a:xfrm>
          <a:prstGeom prst="rect">
            <a:avLst/>
          </a:prstGeom>
          <a:noFill/>
          <a:ln>
            <a:noFill/>
          </a:ln>
        </p:spPr>
      </p:pic>
      <p:sp>
        <p:nvSpPr>
          <p:cNvPr id="202" name="Google Shape;202;p29"/>
          <p:cNvSpPr txBox="1"/>
          <p:nvPr/>
        </p:nvSpPr>
        <p:spPr>
          <a:xfrm>
            <a:off x="966700" y="1338550"/>
            <a:ext cx="2714400" cy="3093900"/>
          </a:xfrm>
          <a:prstGeom prst="rect">
            <a:avLst/>
          </a:prstGeom>
          <a:blipFill>
            <a:blip r:embed="rId4"/>
            <a:tile tx="0" ty="0" sx="100000" sy="100000" flip="none" algn="tl"/>
          </a:blip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There are 3333 people</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323 have a International Plan </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3010 do not have International Plan</a:t>
            </a:r>
            <a:endParaRPr sz="21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293150" y="87675"/>
            <a:ext cx="6557700" cy="5694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Clr>
                <a:srgbClr val="000000"/>
              </a:buClr>
              <a:buSzPts val="5200"/>
              <a:buFont typeface="Arial"/>
              <a:buNone/>
            </a:pPr>
            <a:r>
              <a:rPr lang="en-IN" sz="2500" b="1">
                <a:latin typeface="Montserrat"/>
                <a:ea typeface="Montserrat"/>
                <a:cs typeface="Montserrat"/>
                <a:sym typeface="Montserrat"/>
              </a:rPr>
              <a:t>INTERNATIONAL PLAN vs. CHURN</a:t>
            </a:r>
            <a:r>
              <a:rPr lang="en-IN" sz="2500" b="1">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208" name="Google Shape;20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209" name="Google Shape;209;p30"/>
          <p:cNvPicPr preferRelativeResize="0"/>
          <p:nvPr/>
        </p:nvPicPr>
        <p:blipFill rotWithShape="1">
          <a:blip r:embed="rId3">
            <a:alphaModFix/>
          </a:blip>
          <a:srcRect/>
          <a:stretch/>
        </p:blipFill>
        <p:spPr>
          <a:xfrm>
            <a:off x="246600" y="1717062"/>
            <a:ext cx="8827150" cy="3290125"/>
          </a:xfrm>
          <a:prstGeom prst="rect">
            <a:avLst/>
          </a:prstGeom>
          <a:noFill/>
          <a:ln>
            <a:noFill/>
          </a:ln>
        </p:spPr>
      </p:pic>
      <p:sp>
        <p:nvSpPr>
          <p:cNvPr id="210" name="Google Shape;210;p30"/>
          <p:cNvSpPr txBox="1"/>
          <p:nvPr/>
        </p:nvSpPr>
        <p:spPr>
          <a:xfrm>
            <a:off x="686100" y="765250"/>
            <a:ext cx="8146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2060"/>
                </a:solidFill>
                <a:latin typeface="Montserrat"/>
                <a:ea typeface="Montserrat"/>
                <a:cs typeface="Montserrat"/>
                <a:sym typeface="Montserrat"/>
              </a:rPr>
              <a:t>This is a count plot which shows the churned and not churned customer respective to their international plan </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ctrTitle"/>
          </p:nvPr>
        </p:nvSpPr>
        <p:spPr>
          <a:xfrm>
            <a:off x="1399200" y="116375"/>
            <a:ext cx="6345600" cy="5850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IN" sz="2600" b="1">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pic>
        <p:nvPicPr>
          <p:cNvPr id="217" name="Google Shape;217;p31"/>
          <p:cNvPicPr preferRelativeResize="0"/>
          <p:nvPr/>
        </p:nvPicPr>
        <p:blipFill rotWithShape="1">
          <a:blip r:embed="rId3">
            <a:alphaModFix/>
          </a:blip>
          <a:srcRect/>
          <a:stretch/>
        </p:blipFill>
        <p:spPr>
          <a:xfrm>
            <a:off x="4635000" y="2029493"/>
            <a:ext cx="3952875" cy="1760100"/>
          </a:xfrm>
          <a:prstGeom prst="rect">
            <a:avLst/>
          </a:prstGeom>
          <a:noFill/>
          <a:ln>
            <a:noFill/>
          </a:ln>
        </p:spPr>
      </p:pic>
      <p:sp>
        <p:nvSpPr>
          <p:cNvPr id="218" name="Google Shape;218;p31"/>
          <p:cNvSpPr txBox="1"/>
          <p:nvPr/>
        </p:nvSpPr>
        <p:spPr>
          <a:xfrm>
            <a:off x="804575" y="1077550"/>
            <a:ext cx="3591900" cy="3631733"/>
          </a:xfrm>
          <a:prstGeom prst="rect">
            <a:avLst/>
          </a:prstGeom>
          <a:blipFill>
            <a:blip r:embed="rId4"/>
            <a:tile tx="0" ty="0" sx="100000" sy="100000" flip="none" algn="tl"/>
          </a:blip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This side table map shows data about the percentage churn according to the international </a:t>
            </a:r>
            <a:r>
              <a:rPr lang="en-IN" sz="1600" b="1" i="0" u="none" strike="noStrike" cap="none" dirty="0" smtClean="0">
                <a:solidFill>
                  <a:srgbClr val="002060"/>
                </a:solidFill>
                <a:latin typeface="Montserrat"/>
                <a:ea typeface="Montserrat"/>
                <a:cs typeface="Montserrat"/>
                <a:sym typeface="Montserrat"/>
              </a:rPr>
              <a:t>plan</a:t>
            </a:r>
          </a:p>
          <a:p>
            <a:pPr marL="457200" marR="0" lvl="0" indent="-330200" algn="l" rtl="0">
              <a:lnSpc>
                <a:spcPct val="100000"/>
              </a:lnSpc>
              <a:spcBef>
                <a:spcPts val="0"/>
              </a:spcBef>
              <a:spcAft>
                <a:spcPts val="0"/>
              </a:spcAft>
              <a:buClr>
                <a:srgbClr val="002060"/>
              </a:buClr>
              <a:buSzPts val="1600"/>
              <a:buFont typeface="Montserrat"/>
              <a:buChar char="➢"/>
            </a:pP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Which clearly shows that the churn percentage is 42.41%  who takes the international </a:t>
            </a:r>
            <a:r>
              <a:rPr lang="en-IN" sz="1600" b="1" i="0" u="none" strike="noStrike" cap="none" dirty="0" smtClean="0">
                <a:solidFill>
                  <a:srgbClr val="002060"/>
                </a:solidFill>
                <a:latin typeface="Montserrat"/>
                <a:ea typeface="Montserrat"/>
                <a:cs typeface="Montserrat"/>
                <a:sym typeface="Montserrat"/>
              </a:rPr>
              <a:t>plan</a:t>
            </a:r>
          </a:p>
          <a:p>
            <a:pPr marL="457200" marR="0" lvl="0" indent="-330200" algn="l" rtl="0">
              <a:lnSpc>
                <a:spcPct val="100000"/>
              </a:lnSpc>
              <a:spcBef>
                <a:spcPts val="0"/>
              </a:spcBef>
              <a:spcAft>
                <a:spcPts val="0"/>
              </a:spcAft>
              <a:buClr>
                <a:srgbClr val="002060"/>
              </a:buClr>
              <a:buSzPts val="1600"/>
              <a:buFont typeface="Montserrat"/>
              <a:buChar char="➢"/>
            </a:pP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That means there is some cause which effects the churn rate like call price or network issue </a:t>
            </a:r>
            <a:endParaRPr sz="16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14"/>
          <p:cNvSpPr txBox="1"/>
          <p:nvPr/>
        </p:nvSpPr>
        <p:spPr>
          <a:xfrm>
            <a:off x="3106695" y="210208"/>
            <a:ext cx="2930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dirty="0">
                <a:solidFill>
                  <a:schemeClr val="dk1"/>
                </a:solidFill>
                <a:latin typeface="Montserrat"/>
                <a:ea typeface="Montserrat"/>
                <a:cs typeface="Montserrat"/>
                <a:sym typeface="Montserrat"/>
              </a:rPr>
              <a:t>CONTENT</a:t>
            </a:r>
            <a:endParaRPr sz="4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 name="Google Shape;63;p14"/>
          <p:cNvSpPr txBox="1"/>
          <p:nvPr/>
        </p:nvSpPr>
        <p:spPr>
          <a:xfrm>
            <a:off x="331050" y="1114097"/>
            <a:ext cx="8481900" cy="3862555"/>
          </a:xfrm>
          <a:prstGeom prst="rect">
            <a:avLst/>
          </a:prstGeom>
          <a:noFill/>
          <a:ln>
            <a:noFill/>
          </a:ln>
        </p:spPr>
        <p:txBody>
          <a:bodyPr spcFirstLastPara="1" wrap="square" lIns="91425" tIns="45700" rIns="91425" bIns="45700" anchor="t" anchorCtr="0">
            <a:spAutoFit/>
          </a:bodyPr>
          <a:lstStyle/>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dirty="0">
                <a:solidFill>
                  <a:srgbClr val="002060"/>
                </a:solidFill>
                <a:latin typeface="Montserrat"/>
                <a:ea typeface="Montserrat"/>
                <a:cs typeface="Montserrat"/>
                <a:sym typeface="Montserrat"/>
              </a:rPr>
              <a:t>Business Problem Understanding</a:t>
            </a:r>
            <a:endParaRPr sz="2000" b="1" i="0" u="none" strike="noStrike" cap="none">
              <a:solidFill>
                <a:srgbClr val="00206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dirty="0" smtClean="0">
                <a:solidFill>
                  <a:srgbClr val="002060"/>
                </a:solidFill>
                <a:latin typeface="Montserrat"/>
                <a:ea typeface="Montserrat"/>
                <a:cs typeface="Montserrat"/>
                <a:sym typeface="Montserrat"/>
              </a:rPr>
              <a:t>Why Reducing Churn is Important</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dirty="0">
                <a:solidFill>
                  <a:srgbClr val="002060"/>
                </a:solidFill>
                <a:latin typeface="Montserrat"/>
                <a:ea typeface="Montserrat"/>
                <a:cs typeface="Montserrat"/>
                <a:sym typeface="Montserrat"/>
              </a:rPr>
              <a:t>Data Summary</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dirty="0">
                <a:solidFill>
                  <a:srgbClr val="002060"/>
                </a:solidFill>
                <a:latin typeface="Montserrat"/>
                <a:ea typeface="Montserrat"/>
                <a:cs typeface="Montserrat"/>
                <a:sym typeface="Montserrat"/>
              </a:rPr>
              <a:t>Exploratory Data Analysis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dirty="0">
                <a:solidFill>
                  <a:srgbClr val="002060"/>
                </a:solidFill>
                <a:latin typeface="Montserrat"/>
                <a:ea typeface="Montserrat"/>
                <a:cs typeface="Montserrat"/>
                <a:sym typeface="Montserrat"/>
              </a:rPr>
              <a:t>Challenges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dirty="0">
                <a:solidFill>
                  <a:srgbClr val="002060"/>
                </a:solidFill>
                <a:latin typeface="Montserrat"/>
                <a:ea typeface="Montserrat"/>
                <a:cs typeface="Montserrat"/>
                <a:sym typeface="Montserrat"/>
              </a:rPr>
              <a:t>Recommendation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dirty="0">
                <a:solidFill>
                  <a:srgbClr val="002060"/>
                </a:solidFill>
                <a:latin typeface="Montserrat"/>
                <a:ea typeface="Montserrat"/>
                <a:cs typeface="Montserrat"/>
                <a:sym typeface="Montserrat"/>
              </a:rPr>
              <a:t>Conclusion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pP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sz="1400" b="1" i="0" u="none" strike="noStrike" cap="non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24" name="Google Shape;224;p32"/>
          <p:cNvPicPr preferRelativeResize="0"/>
          <p:nvPr/>
        </p:nvPicPr>
        <p:blipFill rotWithShape="1">
          <a:blip r:embed="rId3">
            <a:alphaModFix/>
          </a:blip>
          <a:srcRect/>
          <a:stretch/>
        </p:blipFill>
        <p:spPr>
          <a:xfrm>
            <a:off x="0" y="1358700"/>
            <a:ext cx="9144001" cy="3583650"/>
          </a:xfrm>
          <a:prstGeom prst="rect">
            <a:avLst/>
          </a:prstGeom>
          <a:noFill/>
          <a:ln>
            <a:noFill/>
          </a:ln>
        </p:spPr>
      </p:pic>
      <p:sp>
        <p:nvSpPr>
          <p:cNvPr id="225" name="Google Shape;225;p32"/>
          <p:cNvSpPr txBox="1"/>
          <p:nvPr/>
        </p:nvSpPr>
        <p:spPr>
          <a:xfrm>
            <a:off x="732725" y="912300"/>
            <a:ext cx="7989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700" b="1" i="0" u="none" strike="noStrike" cap="none">
                <a:solidFill>
                  <a:srgbClr val="002060"/>
                </a:solidFill>
                <a:latin typeface="Montserrat"/>
                <a:ea typeface="Montserrat"/>
                <a:cs typeface="Montserrat"/>
                <a:sym typeface="Montserrat"/>
              </a:rPr>
              <a:t>This plot shows  Churn for number of customer service calls </a:t>
            </a:r>
            <a:endParaRPr sz="1700" b="1" i="0" u="none" strike="noStrike" cap="none">
              <a:solidFill>
                <a:srgbClr val="002060"/>
              </a:solidFill>
              <a:latin typeface="Montserrat"/>
              <a:ea typeface="Montserrat"/>
              <a:cs typeface="Montserrat"/>
              <a:sym typeface="Montserrat"/>
            </a:endParaRPr>
          </a:p>
        </p:txBody>
      </p:sp>
      <p:sp>
        <p:nvSpPr>
          <p:cNvPr id="226" name="Google Shape;226;p32"/>
          <p:cNvSpPr txBox="1"/>
          <p:nvPr/>
        </p:nvSpPr>
        <p:spPr>
          <a:xfrm>
            <a:off x="1215300" y="0"/>
            <a:ext cx="7333200" cy="754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rgbClr val="000000"/>
              </a:buClr>
              <a:buSzPts val="5200"/>
              <a:buFont typeface="Arial"/>
              <a:buNone/>
            </a:pPr>
            <a:r>
              <a:rPr lang="en-IN" sz="3700" b="1" baseline="30000">
                <a:solidFill>
                  <a:schemeClr val="dk1"/>
                </a:solidFill>
                <a:highlight>
                  <a:srgbClr val="FFFFFE"/>
                </a:highlight>
                <a:latin typeface="Montserrat"/>
                <a:ea typeface="Montserrat"/>
                <a:cs typeface="Montserrat"/>
                <a:sym typeface="Montserrat"/>
              </a:rPr>
              <a:t>CUSTOMER SERVICE CALLS vs. CHURN</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5450" y="57475"/>
            <a:ext cx="7313100" cy="7389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3600" b="1" baseline="30000">
                <a:highlight>
                  <a:srgbClr val="FFFFFE"/>
                </a:highlight>
                <a:latin typeface="Montserrat"/>
                <a:ea typeface="Montserrat"/>
                <a:cs typeface="Montserrat"/>
                <a:sym typeface="Montserrat"/>
              </a:rPr>
              <a:t>CUSTOMER SERVICE CALLS vs. CHURN</a:t>
            </a:r>
            <a:endParaRPr sz="3600"/>
          </a:p>
        </p:txBody>
      </p:sp>
      <p:sp>
        <p:nvSpPr>
          <p:cNvPr id="232" name="Google Shape;232;p33"/>
          <p:cNvSpPr txBox="1">
            <a:spLocks noGrp="1"/>
          </p:cNvSpPr>
          <p:nvPr>
            <p:ph type="subTitle" idx="1"/>
          </p:nvPr>
        </p:nvSpPr>
        <p:spPr>
          <a:xfrm>
            <a:off x="125625" y="1051034"/>
            <a:ext cx="4336200" cy="3605050"/>
          </a:xfrm>
          <a:prstGeom prst="rect">
            <a:avLst/>
          </a:prstGeom>
          <a:blipFill>
            <a:blip r:embed="rId3"/>
            <a:tile tx="0" ty="0" sx="100000" sy="100000" flip="none" algn="tl"/>
          </a:blip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2060"/>
              </a:buClr>
              <a:buSzPts val="1700"/>
              <a:buFont typeface="Montserrat"/>
              <a:buChar char="➢"/>
            </a:pPr>
            <a:r>
              <a:rPr lang="en-IN" sz="1900" b="1" dirty="0">
                <a:solidFill>
                  <a:srgbClr val="002060"/>
                </a:solidFill>
                <a:latin typeface="Montserrat"/>
                <a:ea typeface="Montserrat"/>
                <a:cs typeface="Montserrat"/>
                <a:sym typeface="Montserrat"/>
              </a:rPr>
              <a:t>This table mapping number of customer calls to the churn </a:t>
            </a:r>
            <a:r>
              <a:rPr lang="en-IN" sz="1900" b="1" dirty="0" smtClean="0">
                <a:solidFill>
                  <a:srgbClr val="002060"/>
                </a:solidFill>
                <a:latin typeface="Montserrat"/>
                <a:ea typeface="Montserrat"/>
                <a:cs typeface="Montserrat"/>
                <a:sym typeface="Montserrat"/>
              </a:rPr>
              <a:t>percentage</a:t>
            </a:r>
          </a:p>
          <a:p>
            <a:pPr marL="457200" lvl="0" indent="-336550" algn="l" rtl="0">
              <a:lnSpc>
                <a:spcPct val="100000"/>
              </a:lnSpc>
              <a:spcBef>
                <a:spcPts val="0"/>
              </a:spcBef>
              <a:spcAft>
                <a:spcPts val="0"/>
              </a:spcAft>
              <a:buClr>
                <a:srgbClr val="002060"/>
              </a:buClr>
              <a:buSzPts val="1700"/>
              <a:buFont typeface="Montserrat"/>
              <a:buChar char="➢"/>
            </a:pP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dirty="0">
                <a:solidFill>
                  <a:srgbClr val="002060"/>
                </a:solidFill>
                <a:latin typeface="Montserrat"/>
                <a:ea typeface="Montserrat"/>
                <a:cs typeface="Montserrat"/>
                <a:sym typeface="Montserrat"/>
              </a:rPr>
              <a:t>It’s clear that after 4 calls at least 45% of the subscribers churn</a:t>
            </a:r>
            <a:r>
              <a:rPr lang="en-IN" sz="1900" b="1" dirty="0" smtClean="0">
                <a:solidFill>
                  <a:srgbClr val="002060"/>
                </a:solidFill>
                <a:latin typeface="Montserrat"/>
                <a:ea typeface="Montserrat"/>
                <a:cs typeface="Montserrat"/>
                <a:sym typeface="Montserrat"/>
              </a:rPr>
              <a:t>.</a:t>
            </a:r>
          </a:p>
          <a:p>
            <a:pPr marL="457200" lvl="0" indent="-336550" algn="l" rtl="0">
              <a:lnSpc>
                <a:spcPct val="100000"/>
              </a:lnSpc>
              <a:spcBef>
                <a:spcPts val="0"/>
              </a:spcBef>
              <a:spcAft>
                <a:spcPts val="0"/>
              </a:spcAft>
              <a:buClr>
                <a:srgbClr val="002060"/>
              </a:buClr>
              <a:buSzPts val="1700"/>
              <a:buFont typeface="Montserrat"/>
              <a:buChar char="➢"/>
            </a:pP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dirty="0">
                <a:solidFill>
                  <a:srgbClr val="002060"/>
                </a:solidFill>
                <a:latin typeface="Montserrat"/>
                <a:ea typeface="Montserrat"/>
                <a:cs typeface="Montserrat"/>
                <a:sym typeface="Montserrat"/>
              </a:rPr>
              <a:t>Customers with more than 4 service calls their probability of leaving is more</a:t>
            </a:r>
            <a:endParaRPr sz="1900" b="1">
              <a:solidFill>
                <a:srgbClr val="002060"/>
              </a:solidFill>
              <a:latin typeface="Montserrat"/>
              <a:ea typeface="Montserrat"/>
              <a:cs typeface="Montserrat"/>
              <a:sym typeface="Montserrat"/>
            </a:endParaRPr>
          </a:p>
          <a:p>
            <a:pPr marL="457200" lvl="0" indent="0" algn="l" rtl="0">
              <a:lnSpc>
                <a:spcPct val="100000"/>
              </a:lnSpc>
              <a:spcBef>
                <a:spcPts val="0"/>
              </a:spcBef>
              <a:spcAft>
                <a:spcPts val="0"/>
              </a:spcAft>
              <a:buSzPts val="2800"/>
              <a:buNone/>
            </a:pPr>
            <a:endParaRPr sz="1900" b="1">
              <a:solidFill>
                <a:srgbClr val="002060"/>
              </a:solidFill>
              <a:latin typeface="Montserrat"/>
              <a:ea typeface="Montserrat"/>
              <a:cs typeface="Montserrat"/>
              <a:sym typeface="Montserrat"/>
            </a:endParaRPr>
          </a:p>
        </p:txBody>
      </p:sp>
      <p:pic>
        <p:nvPicPr>
          <p:cNvPr id="233" name="Google Shape;233;p33"/>
          <p:cNvPicPr preferRelativeResize="0"/>
          <p:nvPr/>
        </p:nvPicPr>
        <p:blipFill rotWithShape="1">
          <a:blip r:embed="rId4">
            <a:alphaModFix/>
          </a:blip>
          <a:srcRect/>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311700" y="112425"/>
            <a:ext cx="8093100" cy="9543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SzPts val="5200"/>
              <a:buNone/>
            </a:pPr>
            <a:r>
              <a:rPr lang="en-IN" sz="2500" b="1">
                <a:latin typeface="Montserrat"/>
                <a:ea typeface="Montserrat"/>
                <a:cs typeface="Montserrat"/>
                <a:sym typeface="Montserrat"/>
              </a:rPr>
              <a:t>DAY CALL MINUTES &amp; DAY CALL CHARGE  vs. CHURN </a:t>
            </a:r>
            <a:endParaRPr sz="2500" b="1">
              <a:latin typeface="Montserrat"/>
              <a:ea typeface="Montserrat"/>
              <a:cs typeface="Montserrat"/>
              <a:sym typeface="Montserrat"/>
            </a:endParaRPr>
          </a:p>
        </p:txBody>
      </p:sp>
      <p:sp>
        <p:nvSpPr>
          <p:cNvPr id="239" name="Google Shape;239;p34"/>
          <p:cNvSpPr txBox="1">
            <a:spLocks noGrp="1"/>
          </p:cNvSpPr>
          <p:nvPr>
            <p:ph type="subTitle" idx="1"/>
          </p:nvPr>
        </p:nvSpPr>
        <p:spPr>
          <a:xfrm>
            <a:off x="311700" y="714704"/>
            <a:ext cx="8520600" cy="1577325"/>
          </a:xfrm>
          <a:prstGeom prst="rect">
            <a:avLst/>
          </a:prstGeom>
          <a:noFill/>
          <a:ln>
            <a:noFill/>
          </a:ln>
        </p:spPr>
        <p:txBody>
          <a:bodyPr spcFirstLastPara="1" wrap="square" lIns="91425" tIns="91425" rIns="91425" bIns="91425" anchor="t" anchorCtr="0">
            <a:spAutoFit/>
          </a:bodyPr>
          <a:lstStyle/>
          <a:p>
            <a:pPr marL="457200" lvl="0" indent="-301625" algn="l" rtl="0">
              <a:lnSpc>
                <a:spcPct val="140000"/>
              </a:lnSpc>
              <a:spcBef>
                <a:spcPts val="1200"/>
              </a:spcBef>
              <a:spcAft>
                <a:spcPts val="0"/>
              </a:spcAft>
              <a:buClr>
                <a:srgbClr val="002060"/>
              </a:buClr>
              <a:buSzPts val="1150"/>
              <a:buFont typeface="Montserrat"/>
              <a:buChar char="➢"/>
            </a:pPr>
            <a:r>
              <a:rPr lang="en-IN" sz="1150" b="1" dirty="0" smtClean="0">
                <a:solidFill>
                  <a:srgbClr val="002060"/>
                </a:solidFill>
                <a:latin typeface="Montserrat"/>
                <a:ea typeface="Montserrat"/>
                <a:cs typeface="Montserrat"/>
                <a:sym typeface="Montserrat"/>
              </a:rPr>
              <a:t>Joint-plot </a:t>
            </a:r>
            <a:r>
              <a:rPr lang="en-IN" sz="1150" b="1" dirty="0">
                <a:solidFill>
                  <a:srgbClr val="002060"/>
                </a:solidFill>
                <a:latin typeface="Montserrat"/>
                <a:ea typeface="Montserrat"/>
                <a:cs typeface="Montserrat"/>
                <a:sym typeface="Montserrat"/>
              </a:rPr>
              <a:t>shows the relation between total day minutes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dirty="0" smtClean="0">
                <a:solidFill>
                  <a:srgbClr val="002060"/>
                </a:solidFill>
                <a:latin typeface="Montserrat"/>
                <a:ea typeface="Montserrat"/>
                <a:cs typeface="Montserrat"/>
                <a:sym typeface="Montserrat"/>
              </a:rPr>
              <a:t>Joint-plot </a:t>
            </a:r>
            <a:r>
              <a:rPr lang="en-IN" sz="1150" b="1" dirty="0">
                <a:solidFill>
                  <a:srgbClr val="002060"/>
                </a:solidFill>
                <a:latin typeface="Montserrat"/>
                <a:ea typeface="Montserrat"/>
                <a:cs typeface="Montserrat"/>
                <a:sym typeface="Montserrat"/>
              </a:rPr>
              <a:t>shows the relation between total day call charges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dirty="0">
                <a:solidFill>
                  <a:srgbClr val="002060"/>
                </a:solidFill>
                <a:latin typeface="Montserrat"/>
                <a:ea typeface="Montserrat"/>
                <a:cs typeface="Montserrat"/>
                <a:sym typeface="Montserrat"/>
              </a:rPr>
              <a:t>Below </a:t>
            </a:r>
            <a:r>
              <a:rPr lang="en-IN" sz="1150" b="1" dirty="0" smtClean="0">
                <a:solidFill>
                  <a:srgbClr val="002060"/>
                </a:solidFill>
                <a:latin typeface="Montserrat"/>
                <a:ea typeface="Montserrat"/>
                <a:cs typeface="Montserrat"/>
                <a:sym typeface="Montserrat"/>
              </a:rPr>
              <a:t>joint-plot </a:t>
            </a:r>
            <a:r>
              <a:rPr lang="en-IN" sz="1150" b="1" dirty="0">
                <a:solidFill>
                  <a:srgbClr val="002060"/>
                </a:solidFill>
                <a:latin typeface="Montserrat"/>
                <a:ea typeface="Montserrat"/>
                <a:cs typeface="Montserrat"/>
                <a:sym typeface="Montserrat"/>
              </a:rPr>
              <a:t>shows that with users spending more 225 minutes or more tend to switch to other operator.</a:t>
            </a:r>
            <a:endParaRPr sz="1150" b="1">
              <a:solidFill>
                <a:srgbClr val="002060"/>
              </a:solidFill>
              <a:latin typeface="Montserrat"/>
              <a:ea typeface="Montserrat"/>
              <a:cs typeface="Montserrat"/>
              <a:sym typeface="Montserrat"/>
            </a:endParaRPr>
          </a:p>
          <a:p>
            <a:pPr marL="457200" lvl="0" indent="-307975" algn="l" rtl="0">
              <a:lnSpc>
                <a:spcPct val="140000"/>
              </a:lnSpc>
              <a:spcBef>
                <a:spcPts val="0"/>
              </a:spcBef>
              <a:spcAft>
                <a:spcPts val="0"/>
              </a:spcAft>
              <a:buClr>
                <a:srgbClr val="002060"/>
              </a:buClr>
              <a:buSzPts val="1250"/>
              <a:buFont typeface="Montserrat"/>
              <a:buChar char="➢"/>
            </a:pPr>
            <a:r>
              <a:rPr lang="en-IN" sz="1150" b="1" dirty="0">
                <a:solidFill>
                  <a:srgbClr val="002060"/>
                </a:solidFill>
                <a:highlight>
                  <a:srgbClr val="FFFFFF"/>
                </a:highlight>
                <a:latin typeface="Montserrat"/>
                <a:ea typeface="Montserrat"/>
                <a:cs typeface="Montserrat"/>
                <a:sym typeface="Montserrat"/>
              </a:rPr>
              <a:t>The customer  who have high call minutes also have high call price these tends to </a:t>
            </a:r>
            <a:r>
              <a:rPr lang="en-IN" sz="1150" b="1" dirty="0" smtClean="0">
                <a:solidFill>
                  <a:srgbClr val="002060"/>
                </a:solidFill>
                <a:highlight>
                  <a:srgbClr val="FFFFFF"/>
                </a:highlight>
                <a:latin typeface="Montserrat"/>
                <a:ea typeface="Montserrat"/>
                <a:cs typeface="Montserrat"/>
                <a:sym typeface="Montserrat"/>
              </a:rPr>
              <a:t>churn</a:t>
            </a:r>
            <a:endParaRPr sz="1250" b="1">
              <a:solidFill>
                <a:srgbClr val="002060"/>
              </a:solidFill>
              <a:latin typeface="Montserrat"/>
              <a:ea typeface="Montserrat"/>
              <a:cs typeface="Montserrat"/>
              <a:sym typeface="Montserrat"/>
            </a:endParaRPr>
          </a:p>
        </p:txBody>
      </p:sp>
      <p:pic>
        <p:nvPicPr>
          <p:cNvPr id="6" name="Picture 5" descr="churn.png"/>
          <p:cNvPicPr>
            <a:picLocks noChangeAspect="1"/>
          </p:cNvPicPr>
          <p:nvPr/>
        </p:nvPicPr>
        <p:blipFill>
          <a:blip r:embed="rId3"/>
          <a:stretch>
            <a:fillRect/>
          </a:stretch>
        </p:blipFill>
        <p:spPr>
          <a:xfrm>
            <a:off x="956441" y="2144110"/>
            <a:ext cx="7041932" cy="29993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47" name="Google Shape;247;p35"/>
          <p:cNvPicPr preferRelativeResize="0"/>
          <p:nvPr/>
        </p:nvPicPr>
        <p:blipFill rotWithShape="1">
          <a:blip r:embed="rId3">
            <a:alphaModFix/>
          </a:blip>
          <a:srcRect/>
          <a:stretch/>
        </p:blipFill>
        <p:spPr>
          <a:xfrm>
            <a:off x="435075" y="2325517"/>
            <a:ext cx="3638550" cy="2495550"/>
          </a:xfrm>
          <a:prstGeom prst="rect">
            <a:avLst/>
          </a:prstGeom>
          <a:noFill/>
          <a:ln>
            <a:noFill/>
          </a:ln>
        </p:spPr>
      </p:pic>
      <p:pic>
        <p:nvPicPr>
          <p:cNvPr id="248" name="Google Shape;248;p35"/>
          <p:cNvPicPr preferRelativeResize="0"/>
          <p:nvPr/>
        </p:nvPicPr>
        <p:blipFill rotWithShape="1">
          <a:blip r:embed="rId4">
            <a:alphaModFix/>
          </a:blip>
          <a:srcRect/>
          <a:stretch/>
        </p:blipFill>
        <p:spPr>
          <a:xfrm>
            <a:off x="4554506" y="2325517"/>
            <a:ext cx="3638550" cy="2495550"/>
          </a:xfrm>
          <a:prstGeom prst="rect">
            <a:avLst/>
          </a:prstGeom>
          <a:noFill/>
          <a:ln>
            <a:noFill/>
          </a:ln>
        </p:spPr>
      </p:pic>
      <p:sp>
        <p:nvSpPr>
          <p:cNvPr id="249" name="Google Shape;249;p35"/>
          <p:cNvSpPr txBox="1"/>
          <p:nvPr/>
        </p:nvSpPr>
        <p:spPr>
          <a:xfrm>
            <a:off x="594900" y="12394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txBox="1"/>
          <p:nvPr/>
        </p:nvSpPr>
        <p:spPr>
          <a:xfrm>
            <a:off x="357351" y="623803"/>
            <a:ext cx="8061435" cy="1538853"/>
          </a:xfrm>
          <a:prstGeom prst="rect">
            <a:avLst/>
          </a:prstGeom>
          <a:blipFill>
            <a:blip r:embed="rId5"/>
            <a:tile tx="0" ty="0" sx="100000" sy="100000" flip="none" algn="tl"/>
          </a:blip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dirty="0">
                <a:solidFill>
                  <a:srgbClr val="002060"/>
                </a:solidFill>
                <a:latin typeface="Montserrat"/>
                <a:ea typeface="Montserrat"/>
                <a:cs typeface="Montserrat"/>
                <a:sym typeface="Montserrat"/>
              </a:rPr>
              <a:t>Below plots are scatter plot which shows the relation between calls and churn</a:t>
            </a:r>
            <a:endParaRPr sz="1400" b="1" i="0" u="none" strike="noStrike" cap="none">
              <a:solidFill>
                <a:srgbClr val="00206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dirty="0">
                <a:solidFill>
                  <a:srgbClr val="002060"/>
                </a:solidFill>
                <a:latin typeface="Montserrat"/>
                <a:ea typeface="Montserrat"/>
                <a:cs typeface="Montserrat"/>
                <a:sym typeface="Montserrat"/>
              </a:rPr>
              <a:t>Left side plot shows the </a:t>
            </a:r>
            <a:r>
              <a:rPr lang="en-IN" sz="1400" b="1" i="0" u="none" strike="noStrike" cap="none" dirty="0">
                <a:solidFill>
                  <a:srgbClr val="002060"/>
                </a:solidFill>
                <a:highlight>
                  <a:srgbClr val="FFFFFE"/>
                </a:highlight>
                <a:latin typeface="Montserrat"/>
                <a:ea typeface="Montserrat"/>
                <a:cs typeface="Montserrat"/>
                <a:sym typeface="Montserrat"/>
              </a:rPr>
              <a:t>Total day minutes</a:t>
            </a:r>
            <a:r>
              <a:rPr lang="en-IN" sz="1400" b="1" i="0" u="none" strike="noStrike" cap="none" dirty="0" smtClean="0">
                <a:solidFill>
                  <a:srgbClr val="002060"/>
                </a:solidFill>
                <a:highlight>
                  <a:srgbClr val="FFFFFE"/>
                </a:highlight>
                <a:latin typeface="Montserrat"/>
                <a:ea typeface="Montserrat"/>
                <a:cs typeface="Montserrat"/>
                <a:sym typeface="Montserrat"/>
              </a:rPr>
              <a:t>, Total </a:t>
            </a:r>
            <a:r>
              <a:rPr lang="en-IN" sz="1400" b="1" i="0" u="none" strike="noStrike" cap="none" dirty="0">
                <a:solidFill>
                  <a:srgbClr val="002060"/>
                </a:solidFill>
                <a:highlight>
                  <a:srgbClr val="FFFFFE"/>
                </a:highlight>
                <a:latin typeface="Montserrat"/>
                <a:ea typeface="Montserrat"/>
                <a:cs typeface="Montserrat"/>
                <a:sym typeface="Montserrat"/>
              </a:rPr>
              <a:t>day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dirty="0">
                <a:solidFill>
                  <a:srgbClr val="002060"/>
                </a:solidFill>
                <a:latin typeface="Montserrat"/>
                <a:ea typeface="Montserrat"/>
                <a:cs typeface="Montserrat"/>
                <a:sym typeface="Montserrat"/>
              </a:rPr>
              <a:t>Right side plot shows the </a:t>
            </a:r>
            <a:r>
              <a:rPr lang="en-IN" sz="1400" b="1" i="0" u="none" strike="noStrike" cap="none" dirty="0">
                <a:solidFill>
                  <a:srgbClr val="002060"/>
                </a:solidFill>
                <a:highlight>
                  <a:srgbClr val="FFFFFE"/>
                </a:highlight>
                <a:latin typeface="Montserrat"/>
                <a:ea typeface="Montserrat"/>
                <a:cs typeface="Montserrat"/>
                <a:sym typeface="Montserrat"/>
              </a:rPr>
              <a:t>Total eve minutes</a:t>
            </a:r>
            <a:r>
              <a:rPr lang="en-IN" sz="1400" b="1" i="0" u="none" strike="noStrike" cap="none" dirty="0" smtClean="0">
                <a:solidFill>
                  <a:srgbClr val="002060"/>
                </a:solidFill>
                <a:highlight>
                  <a:srgbClr val="FFFFFE"/>
                </a:highlight>
                <a:latin typeface="Montserrat"/>
                <a:ea typeface="Montserrat"/>
                <a:cs typeface="Montserrat"/>
                <a:sym typeface="Montserrat"/>
              </a:rPr>
              <a:t>, Total </a:t>
            </a:r>
            <a:r>
              <a:rPr lang="en-IN" sz="1400" b="1" i="0" u="none" strike="noStrike" cap="none" dirty="0">
                <a:solidFill>
                  <a:srgbClr val="002060"/>
                </a:solidFill>
                <a:highlight>
                  <a:srgbClr val="FFFFFE"/>
                </a:highlight>
                <a:latin typeface="Montserrat"/>
                <a:ea typeface="Montserrat"/>
                <a:cs typeface="Montserrat"/>
                <a:sym typeface="Montserrat"/>
              </a:rPr>
              <a:t>eve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56" name="Google Shape;256;p36"/>
          <p:cNvPicPr preferRelativeResize="0"/>
          <p:nvPr/>
        </p:nvPicPr>
        <p:blipFill rotWithShape="1">
          <a:blip r:embed="rId3">
            <a:alphaModFix/>
          </a:blip>
          <a:srcRect/>
          <a:stretch/>
        </p:blipFill>
        <p:spPr>
          <a:xfrm>
            <a:off x="313550" y="2076325"/>
            <a:ext cx="3733800" cy="2495550"/>
          </a:xfrm>
          <a:prstGeom prst="rect">
            <a:avLst/>
          </a:prstGeom>
          <a:noFill/>
          <a:ln>
            <a:noFill/>
          </a:ln>
        </p:spPr>
      </p:pic>
      <p:pic>
        <p:nvPicPr>
          <p:cNvPr id="257" name="Google Shape;257;p36"/>
          <p:cNvPicPr preferRelativeResize="0"/>
          <p:nvPr/>
        </p:nvPicPr>
        <p:blipFill rotWithShape="1">
          <a:blip r:embed="rId4">
            <a:alphaModFix/>
          </a:blip>
          <a:srcRect/>
          <a:stretch/>
        </p:blipFill>
        <p:spPr>
          <a:xfrm>
            <a:off x="5021025" y="2076325"/>
            <a:ext cx="3581400" cy="2495550"/>
          </a:xfrm>
          <a:prstGeom prst="rect">
            <a:avLst/>
          </a:prstGeom>
          <a:noFill/>
          <a:ln>
            <a:noFill/>
          </a:ln>
        </p:spPr>
      </p:pic>
      <p:sp>
        <p:nvSpPr>
          <p:cNvPr id="258" name="Google Shape;258;p36"/>
          <p:cNvSpPr txBox="1"/>
          <p:nvPr/>
        </p:nvSpPr>
        <p:spPr>
          <a:xfrm>
            <a:off x="276825" y="731250"/>
            <a:ext cx="8130600" cy="1046700"/>
          </a:xfrm>
          <a:prstGeom prst="rect">
            <a:avLst/>
          </a:prstGeom>
          <a:blipFill>
            <a:blip r:embed="rId5"/>
            <a:tile tx="0" ty="0" sx="100000" sy="100000" flip="none" algn="tl"/>
          </a:blip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dirty="0">
                <a:solidFill>
                  <a:srgbClr val="002060"/>
                </a:solidFill>
                <a:latin typeface="Montserrat"/>
                <a:ea typeface="Montserrat"/>
                <a:cs typeface="Montserrat"/>
                <a:sym typeface="Montserrat"/>
              </a:rPr>
              <a:t>Left side scatter plot shows the </a:t>
            </a:r>
            <a:r>
              <a:rPr lang="en-IN" sz="1400" b="1" i="0" u="none" strike="noStrike" cap="none" dirty="0">
                <a:solidFill>
                  <a:srgbClr val="002060"/>
                </a:solidFill>
                <a:highlight>
                  <a:srgbClr val="FFFFFE"/>
                </a:highlight>
                <a:latin typeface="Montserrat"/>
                <a:ea typeface="Montserrat"/>
                <a:cs typeface="Montserrat"/>
                <a:sym typeface="Montserrat"/>
              </a:rPr>
              <a:t>Total night minutes</a:t>
            </a:r>
            <a:r>
              <a:rPr lang="en-IN" sz="1400" b="1" i="0" u="none" strike="noStrike" cap="none" dirty="0" smtClean="0">
                <a:solidFill>
                  <a:srgbClr val="002060"/>
                </a:solidFill>
                <a:highlight>
                  <a:srgbClr val="FFFFFE"/>
                </a:highlight>
                <a:latin typeface="Montserrat"/>
                <a:ea typeface="Montserrat"/>
                <a:cs typeface="Montserrat"/>
                <a:sym typeface="Montserrat"/>
              </a:rPr>
              <a:t>, Total </a:t>
            </a:r>
            <a:r>
              <a:rPr lang="en-IN" sz="1400" b="1" i="0" u="none" strike="noStrike" cap="none" dirty="0">
                <a:solidFill>
                  <a:srgbClr val="002060"/>
                </a:solidFill>
                <a:highlight>
                  <a:srgbClr val="FFFFFE"/>
                </a:highlight>
                <a:latin typeface="Montserrat"/>
                <a:ea typeface="Montserrat"/>
                <a:cs typeface="Montserrat"/>
                <a:sym typeface="Montserrat"/>
              </a:rPr>
              <a:t>night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dirty="0">
                <a:solidFill>
                  <a:srgbClr val="002060"/>
                </a:solidFill>
                <a:latin typeface="Montserrat"/>
                <a:ea typeface="Montserrat"/>
                <a:cs typeface="Montserrat"/>
                <a:sym typeface="Montserrat"/>
              </a:rPr>
              <a:t>Right side plot shows the </a:t>
            </a:r>
            <a:r>
              <a:rPr lang="en-IN" sz="1400" b="1" i="0" u="none" strike="noStrike" cap="none" dirty="0">
                <a:solidFill>
                  <a:srgbClr val="002060"/>
                </a:solidFill>
                <a:highlight>
                  <a:srgbClr val="FFFFFE"/>
                </a:highlight>
                <a:latin typeface="Montserrat"/>
                <a:ea typeface="Montserrat"/>
                <a:cs typeface="Montserrat"/>
                <a:sym typeface="Montserrat"/>
              </a:rPr>
              <a:t>Total international minutes</a:t>
            </a:r>
            <a:r>
              <a:rPr lang="en-IN" sz="1400" b="1" i="0" u="none" strike="noStrike" cap="none" dirty="0" smtClean="0">
                <a:solidFill>
                  <a:srgbClr val="002060"/>
                </a:solidFill>
                <a:highlight>
                  <a:srgbClr val="FFFFFE"/>
                </a:highlight>
                <a:latin typeface="Montserrat"/>
                <a:ea typeface="Montserrat"/>
                <a:cs typeface="Montserrat"/>
                <a:sym typeface="Montserrat"/>
              </a:rPr>
              <a:t>, Total </a:t>
            </a:r>
            <a:r>
              <a:rPr lang="en-IN" sz="1400" b="1" i="0" u="none" strike="noStrike" cap="none" dirty="0">
                <a:solidFill>
                  <a:srgbClr val="002060"/>
                </a:solidFill>
                <a:highlight>
                  <a:srgbClr val="FFFFFE"/>
                </a:highlight>
                <a:latin typeface="Montserrat"/>
                <a:ea typeface="Montserrat"/>
                <a:cs typeface="Montserrat"/>
                <a:sym typeface="Montserrat"/>
              </a:rPr>
              <a:t>international charge With churn</a:t>
            </a:r>
            <a:endParaRPr sz="1400" b="1" i="0" u="none" strike="noStrike" cap="none">
              <a:solidFill>
                <a:srgbClr val="002060"/>
              </a:solidFill>
              <a:highlight>
                <a:srgbClr val="FFFFFE"/>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ctrTitle"/>
          </p:nvPr>
        </p:nvSpPr>
        <p:spPr>
          <a:xfrm>
            <a:off x="847950" y="0"/>
            <a:ext cx="7448100" cy="10857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2250" b="1">
                <a:highlight>
                  <a:srgbClr val="FFFFFE"/>
                </a:highlight>
                <a:latin typeface="Montserrat"/>
                <a:ea typeface="Montserrat"/>
                <a:cs typeface="Montserrat"/>
                <a:sym typeface="Montserrat"/>
              </a:rPr>
              <a:t>COMPARISON OF CALL CHARGES PER MINUTE</a:t>
            </a:r>
            <a:endParaRPr sz="2250" b="1">
              <a:highlight>
                <a:srgbClr val="FFFFFE"/>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800"/>
          </a:p>
        </p:txBody>
      </p:sp>
      <p:pic>
        <p:nvPicPr>
          <p:cNvPr id="264" name="Google Shape;264;p37"/>
          <p:cNvPicPr preferRelativeResize="0"/>
          <p:nvPr/>
        </p:nvPicPr>
        <p:blipFill rotWithShape="1">
          <a:blip r:embed="rId3">
            <a:alphaModFix/>
          </a:blip>
          <a:srcRect/>
          <a:stretch/>
        </p:blipFill>
        <p:spPr>
          <a:xfrm>
            <a:off x="847950" y="1883875"/>
            <a:ext cx="6774350" cy="2838225"/>
          </a:xfrm>
          <a:prstGeom prst="rect">
            <a:avLst/>
          </a:prstGeom>
          <a:noFill/>
          <a:ln>
            <a:noFill/>
          </a:ln>
        </p:spPr>
      </p:pic>
      <p:sp>
        <p:nvSpPr>
          <p:cNvPr id="265" name="Google Shape;265;p37"/>
          <p:cNvSpPr txBox="1"/>
          <p:nvPr/>
        </p:nvSpPr>
        <p:spPr>
          <a:xfrm>
            <a:off x="363150" y="573325"/>
            <a:ext cx="7333200" cy="1446900"/>
          </a:xfrm>
          <a:prstGeom prst="rect">
            <a:avLst/>
          </a:prstGeom>
          <a:blipFill>
            <a:blip r:embed="rId4"/>
            <a:tile tx="0" ty="0" sx="100000" sy="100000" flip="none" algn="tl"/>
          </a:blip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dirty="0">
                <a:solidFill>
                  <a:srgbClr val="002060"/>
                </a:solidFill>
                <a:highlight>
                  <a:srgbClr val="FFFFFF"/>
                </a:highlight>
                <a:latin typeface="Montserrat"/>
                <a:ea typeface="Montserrat"/>
                <a:cs typeface="Montserrat"/>
                <a:sym typeface="Montserrat"/>
              </a:rPr>
              <a:t>Below this bar plot shows the comparison between all call charges per minute</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dirty="0">
                <a:solidFill>
                  <a:srgbClr val="002060"/>
                </a:solidFill>
                <a:highlight>
                  <a:srgbClr val="FFFFFF"/>
                </a:highlight>
                <a:latin typeface="Montserrat"/>
                <a:ea typeface="Montserrat"/>
                <a:cs typeface="Montserrat"/>
                <a:sym typeface="Montserrat"/>
              </a:rPr>
              <a:t>International call charges are high as compare to others it's an obvious thing but that may be a cause for international plan customers to churn out.</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ctrTitle"/>
          </p:nvPr>
        </p:nvSpPr>
        <p:spPr>
          <a:xfrm>
            <a:off x="315750" y="509500"/>
            <a:ext cx="8512500" cy="42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1" name="Google Shape;271;p38"/>
          <p:cNvSpPr txBox="1"/>
          <p:nvPr/>
        </p:nvSpPr>
        <p:spPr>
          <a:xfrm>
            <a:off x="1828350" y="280400"/>
            <a:ext cx="578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CORRELATION MATRIX </a:t>
            </a:r>
            <a:endParaRPr sz="2800" b="1" i="0" u="none" strike="noStrike" cap="none">
              <a:solidFill>
                <a:schemeClr val="dk1"/>
              </a:solidFill>
              <a:latin typeface="Arial"/>
              <a:ea typeface="Arial"/>
              <a:cs typeface="Arial"/>
              <a:sym typeface="Arial"/>
            </a:endParaRPr>
          </a:p>
        </p:txBody>
      </p:sp>
      <p:pic>
        <p:nvPicPr>
          <p:cNvPr id="272" name="Google Shape;272;p38"/>
          <p:cNvPicPr preferRelativeResize="0"/>
          <p:nvPr/>
        </p:nvPicPr>
        <p:blipFill rotWithShape="1">
          <a:blip r:embed="rId3">
            <a:alphaModFix/>
          </a:blip>
          <a:srcRect/>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8" name="Google Shape;278;p39"/>
          <p:cNvSpPr txBox="1"/>
          <p:nvPr/>
        </p:nvSpPr>
        <p:spPr>
          <a:xfrm>
            <a:off x="2896350" y="427545"/>
            <a:ext cx="27238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Montserrat"/>
                <a:ea typeface="Montserrat"/>
                <a:cs typeface="Montserrat"/>
                <a:sym typeface="Montserrat"/>
              </a:rPr>
              <a:t>CHALLENGES</a:t>
            </a:r>
            <a:endParaRPr sz="2800" b="0" i="0" u="none" strike="noStrike" cap="none">
              <a:solidFill>
                <a:schemeClr val="dk1"/>
              </a:solidFill>
              <a:latin typeface="Montserrat"/>
              <a:ea typeface="Montserrat"/>
              <a:cs typeface="Montserrat"/>
              <a:sym typeface="Montserrat"/>
            </a:endParaRPr>
          </a:p>
        </p:txBody>
      </p:sp>
      <p:sp>
        <p:nvSpPr>
          <p:cNvPr id="279" name="Google Shape;279;p39"/>
          <p:cNvSpPr txBox="1"/>
          <p:nvPr/>
        </p:nvSpPr>
        <p:spPr>
          <a:xfrm>
            <a:off x="672662" y="1271752"/>
            <a:ext cx="7829100" cy="2985392"/>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Difficult to analyze columns like </a:t>
            </a:r>
            <a:r>
              <a:rPr lang="en-IN" sz="2100" b="1" dirty="0" smtClean="0">
                <a:solidFill>
                  <a:srgbClr val="002060"/>
                </a:solidFill>
                <a:latin typeface="Montserrat"/>
                <a:ea typeface="Montserrat"/>
                <a:cs typeface="Montserrat"/>
                <a:sym typeface="Montserrat"/>
              </a:rPr>
              <a:t>categorical feature Data types</a:t>
            </a:r>
            <a:r>
              <a:rPr lang="en-IN" sz="2100" b="1" i="0" u="none" strike="noStrike" cap="none" dirty="0" smtClean="0">
                <a:solidFill>
                  <a:srgbClr val="002060"/>
                </a:solidFill>
                <a:latin typeface="Montserrat"/>
                <a:ea typeface="Montserrat"/>
                <a:cs typeface="Montserrat"/>
                <a:sym typeface="Montserrat"/>
              </a:rPr>
              <a:t>.</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Need to plot lot of graph for columns as to understand the data.</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For calls data there is no direct relation to churn but related column has </a:t>
            </a:r>
            <a:r>
              <a:rPr lang="en-IN" sz="2100" b="1" i="0" u="none" strike="noStrike" cap="none" dirty="0" smtClean="0">
                <a:solidFill>
                  <a:srgbClr val="002060"/>
                </a:solidFill>
                <a:latin typeface="Montserrat"/>
                <a:ea typeface="Montserrat"/>
                <a:cs typeface="Montserrat"/>
                <a:sym typeface="Montserrat"/>
              </a:rPr>
              <a:t>played important </a:t>
            </a:r>
            <a:r>
              <a:rPr lang="en-IN" sz="2100" b="1" i="0" u="none" strike="noStrike" cap="none" dirty="0">
                <a:solidFill>
                  <a:srgbClr val="002060"/>
                </a:solidFill>
                <a:latin typeface="Montserrat"/>
                <a:ea typeface="Montserrat"/>
                <a:cs typeface="Montserrat"/>
                <a:sym typeface="Montserrat"/>
              </a:rPr>
              <a:t>role.</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5" name="Google Shape;285;p40"/>
          <p:cNvSpPr txBox="1"/>
          <p:nvPr/>
        </p:nvSpPr>
        <p:spPr>
          <a:xfrm>
            <a:off x="3200390" y="65672"/>
            <a:ext cx="27432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CONCLUSION</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0"/>
          <p:cNvSpPr txBox="1"/>
          <p:nvPr/>
        </p:nvSpPr>
        <p:spPr>
          <a:xfrm>
            <a:off x="462150" y="678448"/>
            <a:ext cx="8366100" cy="4278900"/>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There are some states where the churn rate is high as compared to others may be </a:t>
            </a:r>
            <a:r>
              <a:rPr lang="en-IN" sz="1600" b="1" i="0" u="none" strike="noStrike" cap="none" dirty="0" smtClean="0">
                <a:solidFill>
                  <a:srgbClr val="002060"/>
                </a:solidFill>
                <a:latin typeface="Montserrat"/>
                <a:ea typeface="Montserrat"/>
                <a:cs typeface="Montserrat"/>
                <a:sym typeface="Montserrat"/>
              </a:rPr>
              <a:t>due  </a:t>
            </a:r>
            <a:r>
              <a:rPr lang="en-IN" sz="1600" b="1" i="0" u="none" strike="noStrike" cap="none" dirty="0">
                <a:solidFill>
                  <a:srgbClr val="002060"/>
                </a:solidFill>
                <a:latin typeface="Montserrat"/>
                <a:ea typeface="Montserrat"/>
                <a:cs typeface="Montserrat"/>
                <a:sym typeface="Montserrat"/>
              </a:rPr>
              <a:t>to low network coverage.</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Area code and account length do not play any kind of role regarding the churn rate.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dirty="0">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dirty="0">
                <a:solidFill>
                  <a:srgbClr val="002060"/>
                </a:solidFill>
                <a:latin typeface="Montserrat"/>
                <a:ea typeface="Montserrat"/>
                <a:cs typeface="Montserrat"/>
                <a:sym typeface="Montserrat"/>
              </a:rPr>
              <a:t>I</a:t>
            </a:r>
            <a:r>
              <a:rPr lang="en-IN" sz="1600" b="1" i="0" u="none" strike="noStrike" cap="none" dirty="0">
                <a:solidFill>
                  <a:srgbClr val="002060"/>
                </a:solidFill>
                <a:latin typeface="Montserrat"/>
                <a:ea typeface="Montserrat"/>
                <a:cs typeface="Montserrat"/>
                <a:sym typeface="Montserrat"/>
              </a:rPr>
              <a:t>n customer service calls data shows us that whenever an unsatisfied customer called the service centre the churn rate is high, which means the service centre didn't resolve the customer issue.</a:t>
            </a:r>
            <a:endParaRPr sz="1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Noto Sans Symbols"/>
              <a:buNone/>
            </a:pPr>
            <a:endParaRPr sz="1600" b="0" i="0" u="none" strike="noStrike" cap="non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2" name="Google Shape;292;p41"/>
          <p:cNvSpPr txBox="1"/>
          <p:nvPr/>
        </p:nvSpPr>
        <p:spPr>
          <a:xfrm>
            <a:off x="718375" y="104350"/>
            <a:ext cx="706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RECOMMENDATIONS</a:t>
            </a:r>
            <a:endParaRPr sz="2800" b="0"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C00000"/>
              </a:solidFill>
              <a:latin typeface="Arial"/>
              <a:ea typeface="Arial"/>
              <a:cs typeface="Arial"/>
              <a:sym typeface="Arial"/>
            </a:endParaRPr>
          </a:p>
        </p:txBody>
      </p:sp>
      <p:sp>
        <p:nvSpPr>
          <p:cNvPr id="293" name="Google Shape;293;p41"/>
          <p:cNvSpPr txBox="1"/>
          <p:nvPr/>
        </p:nvSpPr>
        <p:spPr>
          <a:xfrm>
            <a:off x="258300" y="919500"/>
            <a:ext cx="8627400" cy="3632700"/>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Improve network coverage churned state</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In international plan provide some discount plan to the </a:t>
            </a:r>
            <a:r>
              <a:rPr lang="en-IN" sz="2100" b="1" i="0" u="none" strike="noStrike" cap="none" dirty="0" smtClean="0">
                <a:solidFill>
                  <a:srgbClr val="002060"/>
                </a:solidFill>
                <a:latin typeface="Montserrat"/>
                <a:ea typeface="Montserrat"/>
                <a:cs typeface="Montserrat"/>
                <a:sym typeface="Montserrat"/>
              </a:rPr>
              <a:t>customer retention</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Improve the voicemail quality or take feedback from the customer</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Provide discount to those customer who spent more </a:t>
            </a:r>
            <a:r>
              <a:rPr lang="en-IN" sz="2100" b="1" i="0" u="none" strike="noStrike" cap="none" dirty="0" smtClean="0">
                <a:solidFill>
                  <a:srgbClr val="002060"/>
                </a:solidFill>
                <a:latin typeface="Montserrat"/>
                <a:ea typeface="Montserrat"/>
                <a:cs typeface="Montserrat"/>
                <a:sym typeface="Montserrat"/>
              </a:rPr>
              <a:t>minutes of time on call</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Improve the service of call centre and take frequently feedback from the customer regarding their issue and try to solve it as soon as possible</a:t>
            </a:r>
            <a:endParaRPr sz="1500" b="1" i="0" u="none" strike="noStrike" cap="none">
              <a:solidFill>
                <a:srgbClr val="002060"/>
              </a:solidFill>
              <a:latin typeface="Montserrat"/>
              <a:ea typeface="Montserrat"/>
              <a:cs typeface="Montserrat"/>
              <a:sym typeface="Montserrat"/>
            </a:endParaRPr>
          </a:p>
          <a:p>
            <a:pPr marL="457200" marR="0" lvl="0" indent="0" algn="just" rtl="0">
              <a:lnSpc>
                <a:spcPct val="100000"/>
              </a:lnSpc>
              <a:spcBef>
                <a:spcPts val="0"/>
              </a:spcBef>
              <a:spcAft>
                <a:spcPts val="0"/>
              </a:spcAft>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1486059" y="336331"/>
            <a:ext cx="6171900" cy="892512"/>
          </a:xfrm>
          <a:prstGeom prst="rect">
            <a:avLst/>
          </a:prstGeom>
          <a:noFill/>
          <a:ln>
            <a:noFill/>
          </a:ln>
        </p:spPr>
        <p:txBody>
          <a:bodyPr spcFirstLastPara="1" wrap="square" lIns="91425" tIns="45700" rIns="91425" bIns="45700" anchor="t" anchorCtr="0">
            <a:spAutoFit/>
          </a:bodyPr>
          <a:lstStyle/>
          <a:p>
            <a:pPr lvl="0" algn="ctr">
              <a:buSzPts val="2400"/>
            </a:pPr>
            <a:r>
              <a:rPr lang="en-US" sz="2800" b="1" dirty="0" smtClean="0">
                <a:solidFill>
                  <a:srgbClr val="C00000"/>
                </a:solidFill>
              </a:rPr>
              <a:t>Why Reducing Churn is Important</a:t>
            </a:r>
            <a:endParaRPr sz="2800" b="1"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p:txBody>
      </p:sp>
      <p:sp>
        <p:nvSpPr>
          <p:cNvPr id="70" name="Google Shape;70;p15"/>
          <p:cNvSpPr txBox="1"/>
          <p:nvPr/>
        </p:nvSpPr>
        <p:spPr>
          <a:xfrm>
            <a:off x="335550" y="1282262"/>
            <a:ext cx="8472900" cy="3077725"/>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pPr fontAlgn="base">
              <a:buFont typeface="Arial" pitchFamily="34" charset="0"/>
              <a:buChar char="•"/>
            </a:pPr>
            <a:r>
              <a:rPr lang="en-US" sz="2000" b="1" dirty="0" smtClean="0">
                <a:solidFill>
                  <a:srgbClr val="002060"/>
                </a:solidFill>
              </a:rPr>
              <a:t>  businesses making more than $10 million in revenue </a:t>
            </a:r>
            <a:r>
              <a:rPr lang="en-US" sz="2000" b="1" dirty="0" smtClean="0">
                <a:solidFill>
                  <a:srgbClr val="002060"/>
                </a:solidFill>
                <a:hlinkClick r:id="rId4"/>
              </a:rPr>
              <a:t>have an average churn rate of 8.5%</a:t>
            </a:r>
            <a:r>
              <a:rPr lang="en-US" sz="2000" b="1" dirty="0" smtClean="0">
                <a:solidFill>
                  <a:srgbClr val="002060"/>
                </a:solidFill>
              </a:rPr>
              <a:t>, while those that make less than $10 million are likely to have a churn rate of 20% or higher;</a:t>
            </a:r>
          </a:p>
          <a:p>
            <a:pPr fontAlgn="base">
              <a:buFont typeface="Arial" pitchFamily="34" charset="0"/>
              <a:buChar char="•"/>
            </a:pPr>
            <a:r>
              <a:rPr lang="en-US" sz="2000" b="1" dirty="0" smtClean="0">
                <a:solidFill>
                  <a:srgbClr val="002060"/>
                </a:solidFill>
              </a:rPr>
              <a:t>  two-thirds of SaaS businesses experience churn rates of 5% or more;</a:t>
            </a:r>
          </a:p>
          <a:p>
            <a:pPr fontAlgn="base">
              <a:buFont typeface="Arial" pitchFamily="34" charset="0"/>
              <a:buChar char="•"/>
            </a:pPr>
            <a:r>
              <a:rPr lang="en-US" sz="2000" b="1" dirty="0" smtClean="0">
                <a:solidFill>
                  <a:srgbClr val="002060"/>
                </a:solidFill>
              </a:rPr>
              <a:t>  low-growth companies are more likely to experience high churn rates;</a:t>
            </a:r>
          </a:p>
          <a:p>
            <a:pPr fontAlgn="base">
              <a:buFont typeface="Arial" pitchFamily="34" charset="0"/>
              <a:buChar char="•"/>
            </a:pPr>
            <a:r>
              <a:rPr lang="en-US" sz="2000" b="1" dirty="0" smtClean="0">
                <a:solidFill>
                  <a:srgbClr val="002060"/>
                </a:solidFill>
              </a:rPr>
              <a:t>  avoidable customer churn is </a:t>
            </a:r>
            <a:r>
              <a:rPr lang="en-US" sz="2000" b="1" dirty="0" smtClean="0">
                <a:solidFill>
                  <a:srgbClr val="002060"/>
                </a:solidFill>
                <a:hlinkClick r:id="rId5"/>
              </a:rPr>
              <a:t>costing businesses $136 billion</a:t>
            </a:r>
            <a:r>
              <a:rPr lang="en-US" sz="2000" b="1" dirty="0" smtClean="0">
                <a:solidFill>
                  <a:srgbClr val="002060"/>
                </a:solidFill>
              </a:rPr>
              <a:t> a year.</a:t>
            </a:r>
          </a:p>
          <a:p>
            <a:pPr marL="0" marR="0" lvl="0" indent="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ctrTitle"/>
          </p:nvPr>
        </p:nvSpPr>
        <p:spPr>
          <a:xfrm>
            <a:off x="311708" y="1650625"/>
            <a:ext cx="8520600" cy="985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IN" b="1">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5" name="Google Shape;305;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6" name="Google Shape;76;p16"/>
          <p:cNvSpPr txBox="1"/>
          <p:nvPr/>
        </p:nvSpPr>
        <p:spPr>
          <a:xfrm>
            <a:off x="3419281" y="388882"/>
            <a:ext cx="23055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OBJECTIVE</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txBox="1"/>
          <p:nvPr/>
        </p:nvSpPr>
        <p:spPr>
          <a:xfrm>
            <a:off x="472950" y="1177159"/>
            <a:ext cx="8198100" cy="2893800"/>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Arial" pitchFamily="34" charset="0"/>
              <a:buChar char="•"/>
            </a:pPr>
            <a:r>
              <a:rPr lang="en-IN" sz="2400" b="1" i="0" u="none" strike="noStrike" cap="none" dirty="0" smtClean="0">
                <a:solidFill>
                  <a:srgbClr val="002060"/>
                </a:solidFill>
                <a:latin typeface="Montserrat"/>
                <a:ea typeface="Montserrat"/>
                <a:cs typeface="Montserrat"/>
                <a:sym typeface="Montserrat"/>
              </a:rPr>
              <a:t> Maximize</a:t>
            </a:r>
            <a:r>
              <a:rPr lang="en-IN" sz="2400" b="1" i="0" u="none" strike="noStrike" cap="none" dirty="0">
                <a:solidFill>
                  <a:srgbClr val="002060"/>
                </a:solidFill>
                <a:latin typeface="Montserrat"/>
                <a:ea typeface="Montserrat"/>
                <a:cs typeface="Montserrat"/>
                <a:sym typeface="Montserrat"/>
              </a:rPr>
              <a:t>: </a:t>
            </a:r>
            <a:r>
              <a:rPr lang="en-IN" sz="2400" b="0" i="0" u="none" strike="noStrike" cap="none" dirty="0">
                <a:solidFill>
                  <a:srgbClr val="002060"/>
                </a:solidFill>
                <a:latin typeface="Montserrat"/>
                <a:ea typeface="Montserrat"/>
                <a:cs typeface="Montserrat"/>
                <a:sym typeface="Montserrat"/>
              </a:rPr>
              <a:t>Company's profit by retaining customer</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2400"/>
              <a:buFont typeface="Arial" pitchFamily="34" charset="0"/>
              <a:buChar char="•"/>
            </a:pPr>
            <a:r>
              <a:rPr lang="en-IN" sz="2400" b="1" i="0" u="none" strike="noStrike" cap="none" dirty="0" smtClean="0">
                <a:solidFill>
                  <a:srgbClr val="002060"/>
                </a:solidFill>
                <a:latin typeface="Montserrat"/>
                <a:ea typeface="Montserrat"/>
                <a:cs typeface="Montserrat"/>
                <a:sym typeface="Montserrat"/>
              </a:rPr>
              <a:t> Minimize</a:t>
            </a:r>
            <a:r>
              <a:rPr lang="en-IN" sz="2400" b="1" i="0" u="none" strike="noStrike" cap="none" dirty="0">
                <a:solidFill>
                  <a:srgbClr val="002060"/>
                </a:solidFill>
                <a:latin typeface="Montserrat"/>
                <a:ea typeface="Montserrat"/>
                <a:cs typeface="Montserrat"/>
                <a:sym typeface="Montserrat"/>
              </a:rPr>
              <a:t>: </a:t>
            </a:r>
            <a:r>
              <a:rPr lang="en-IN" sz="2400" b="0" i="0" u="none" strike="noStrike" cap="none" dirty="0">
                <a:solidFill>
                  <a:srgbClr val="002060"/>
                </a:solidFill>
                <a:latin typeface="Montserrat"/>
                <a:ea typeface="Montserrat"/>
                <a:cs typeface="Montserrat"/>
                <a:sym typeface="Montserrat"/>
              </a:rPr>
              <a:t>Customer churn by identifying the key </a:t>
            </a:r>
            <a:r>
              <a:rPr lang="en-IN" sz="2400" b="0" i="0" u="none" strike="noStrike" cap="none" dirty="0" smtClean="0">
                <a:solidFill>
                  <a:srgbClr val="002060"/>
                </a:solidFill>
                <a:latin typeface="Montserrat"/>
                <a:ea typeface="Montserrat"/>
                <a:cs typeface="Montserrat"/>
                <a:sym typeface="Montserrat"/>
              </a:rPr>
              <a:t>     cause </a:t>
            </a:r>
            <a:r>
              <a:rPr lang="en-IN" sz="2400" b="0" i="0" u="none" strike="noStrike" cap="none" dirty="0">
                <a:solidFill>
                  <a:srgbClr val="002060"/>
                </a:solidFill>
                <a:latin typeface="Montserrat"/>
                <a:ea typeface="Montserrat"/>
                <a:cs typeface="Montserrat"/>
                <a:sym typeface="Montserrat"/>
              </a:rPr>
              <a:t>of the problem</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pitchFamily="34" charset="0"/>
              <a:buChar char="•"/>
            </a:pPr>
            <a:r>
              <a:rPr lang="en-IN" sz="2400" b="1" i="0" u="none" strike="noStrike" cap="none" dirty="0" smtClean="0">
                <a:solidFill>
                  <a:srgbClr val="002060"/>
                </a:solidFill>
                <a:latin typeface="Montserrat"/>
                <a:ea typeface="Montserrat"/>
                <a:cs typeface="Montserrat"/>
                <a:sym typeface="Montserrat"/>
              </a:rPr>
              <a:t> Business </a:t>
            </a:r>
            <a:r>
              <a:rPr lang="en-IN" sz="2400" b="1" i="0" u="none" strike="noStrike" cap="none" dirty="0">
                <a:solidFill>
                  <a:srgbClr val="002060"/>
                </a:solidFill>
                <a:latin typeface="Montserrat"/>
                <a:ea typeface="Montserrat"/>
                <a:cs typeface="Montserrat"/>
                <a:sym typeface="Montserrat"/>
              </a:rPr>
              <a:t>Constraint:</a:t>
            </a:r>
            <a:endParaRPr sz="2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2060"/>
              </a:buClr>
              <a:buSzPts val="2400"/>
              <a:buFont typeface="Arial" pitchFamily="34" charset="0"/>
              <a:buChar char="•"/>
            </a:pPr>
            <a:r>
              <a:rPr lang="en-IN" sz="2400" b="0" i="0" u="none" strike="noStrike" cap="none" dirty="0">
                <a:solidFill>
                  <a:srgbClr val="002060"/>
                </a:solidFill>
                <a:latin typeface="Montserrat"/>
                <a:ea typeface="Montserrat"/>
                <a:cs typeface="Montserrat"/>
                <a:sym typeface="Montserrat"/>
              </a:rPr>
              <a:t>Provide offers and discount and improve the service quality without compromising with profit </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pitchFamily="34" charset="0"/>
              <a:buChar char="•"/>
            </a:pPr>
            <a:r>
              <a:rPr lang="en-IN" sz="2400" b="0" i="0" u="none" strike="noStrike" cap="none" dirty="0" smtClean="0">
                <a:solidFill>
                  <a:srgbClr val="002060"/>
                </a:solidFill>
                <a:latin typeface="Montserrat"/>
                <a:ea typeface="Montserrat"/>
                <a:cs typeface="Montserrat"/>
                <a:sym typeface="Montserrat"/>
              </a:rPr>
              <a:t> Maintain </a:t>
            </a:r>
            <a:r>
              <a:rPr lang="en-IN" sz="2400" b="0" i="0" u="none" strike="noStrike" cap="none" dirty="0">
                <a:solidFill>
                  <a:srgbClr val="002060"/>
                </a:solidFill>
                <a:latin typeface="Montserrat"/>
                <a:ea typeface="Montserrat"/>
                <a:cs typeface="Montserrat"/>
                <a:sym typeface="Montserrat"/>
              </a:rPr>
              <a:t>company’s brand value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03000" y="208125"/>
            <a:ext cx="3138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 name="Google Shape;83;p17"/>
          <p:cNvCxnSpPr/>
          <p:nvPr/>
        </p:nvCxnSpPr>
        <p:spPr>
          <a:xfrm rot="10800000" flipH="1">
            <a:off x="4572000" y="1289125"/>
            <a:ext cx="1500" cy="693900"/>
          </a:xfrm>
          <a:prstGeom prst="straightConnector1">
            <a:avLst/>
          </a:prstGeom>
          <a:noFill/>
          <a:ln w="9525" cap="flat" cmpd="sng">
            <a:solidFill>
              <a:schemeClr val="dk2"/>
            </a:solidFill>
            <a:prstDash val="solid"/>
            <a:round/>
            <a:headEnd type="none" w="sm" len="sm"/>
            <a:tailEnd type="none" w="sm" len="sm"/>
          </a:ln>
        </p:spPr>
      </p:cxnSp>
      <p:cxnSp>
        <p:nvCxnSpPr>
          <p:cNvPr id="84" name="Google Shape;84;p17"/>
          <p:cNvCxnSpPr/>
          <p:nvPr/>
        </p:nvCxnSpPr>
        <p:spPr>
          <a:xfrm>
            <a:off x="4870825" y="2540775"/>
            <a:ext cx="1189800" cy="1189800"/>
          </a:xfrm>
          <a:prstGeom prst="straightConnector1">
            <a:avLst/>
          </a:prstGeom>
          <a:noFill/>
          <a:ln w="9525" cap="flat" cmpd="sng">
            <a:solidFill>
              <a:schemeClr val="dk2"/>
            </a:solidFill>
            <a:prstDash val="solid"/>
            <a:round/>
            <a:headEnd type="none" w="sm" len="sm"/>
            <a:tailEnd type="none" w="sm" len="sm"/>
          </a:ln>
        </p:spPr>
      </p:cxnSp>
      <p:pic>
        <p:nvPicPr>
          <p:cNvPr id="85" name="Google Shape;85;p17"/>
          <p:cNvPicPr preferRelativeResize="0"/>
          <p:nvPr/>
        </p:nvPicPr>
        <p:blipFill rotWithShape="1">
          <a:blip r:embed="rId3">
            <a:alphaModFix/>
          </a:blip>
          <a:srcRect t="-2127" r="3484" b="9208"/>
          <a:stretch/>
        </p:blipFill>
        <p:spPr>
          <a:xfrm>
            <a:off x="3073700" y="1034450"/>
            <a:ext cx="2367250" cy="2758101"/>
          </a:xfrm>
          <a:prstGeom prst="rect">
            <a:avLst/>
          </a:prstGeom>
          <a:noFill/>
          <a:ln>
            <a:noFill/>
          </a:ln>
        </p:spPr>
      </p:pic>
      <p:sp>
        <p:nvSpPr>
          <p:cNvPr id="86" name="Google Shape;86;p17"/>
          <p:cNvSpPr txBox="1"/>
          <p:nvPr/>
        </p:nvSpPr>
        <p:spPr>
          <a:xfrm>
            <a:off x="3073700" y="3941379"/>
            <a:ext cx="2367300" cy="12464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IN" sz="2300" b="1" i="0" u="none" strike="noStrike" cap="none" dirty="0" smtClean="0">
                <a:solidFill>
                  <a:srgbClr val="1C4587"/>
                </a:solidFill>
                <a:latin typeface="Montserrat"/>
                <a:ea typeface="Montserrat"/>
                <a:cs typeface="Montserrat"/>
                <a:sym typeface="Montserrat"/>
              </a:rPr>
              <a:t>TELECOM CHURN   </a:t>
            </a:r>
            <a:r>
              <a:rPr lang="en-IN" sz="2300" b="1" i="0" u="none" strike="noStrike" cap="none" dirty="0">
                <a:solidFill>
                  <a:srgbClr val="1C4587"/>
                </a:solidFill>
                <a:latin typeface="Montserrat"/>
                <a:ea typeface="Montserrat"/>
                <a:cs typeface="Montserrat"/>
                <a:sym typeface="Montserrat"/>
              </a:rPr>
              <a:t>DATASET</a:t>
            </a:r>
            <a:endParaRPr sz="2300" b="1" i="0" u="none" strike="noStrike" cap="none">
              <a:solidFill>
                <a:srgbClr val="1C4587"/>
              </a:solidFill>
              <a:latin typeface="Montserrat"/>
              <a:ea typeface="Montserrat"/>
              <a:cs typeface="Montserrat"/>
              <a:sym typeface="Montserrat"/>
            </a:endParaRPr>
          </a:p>
        </p:txBody>
      </p:sp>
      <p:cxnSp>
        <p:nvCxnSpPr>
          <p:cNvPr id="87" name="Google Shape;87;p17"/>
          <p:cNvCxnSpPr/>
          <p:nvPr/>
        </p:nvCxnSpPr>
        <p:spPr>
          <a:xfrm rot="10800000">
            <a:off x="2230950" y="1197750"/>
            <a:ext cx="1374300" cy="645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8" name="Google Shape;88;p17"/>
          <p:cNvCxnSpPr/>
          <p:nvPr/>
        </p:nvCxnSpPr>
        <p:spPr>
          <a:xfrm rot="10800000">
            <a:off x="2404300" y="1053525"/>
            <a:ext cx="1126500" cy="950700"/>
          </a:xfrm>
          <a:prstGeom prst="curvedConnector3">
            <a:avLst>
              <a:gd name="adj1" fmla="val 50000"/>
            </a:avLst>
          </a:prstGeom>
          <a:noFill/>
          <a:ln w="38100" cap="flat" cmpd="sng">
            <a:solidFill>
              <a:srgbClr val="666666"/>
            </a:solidFill>
            <a:prstDash val="solid"/>
            <a:round/>
            <a:headEnd type="none" w="sm" len="sm"/>
            <a:tailEnd type="none" w="sm" len="sm"/>
          </a:ln>
        </p:spPr>
      </p:cxnSp>
      <p:sp>
        <p:nvSpPr>
          <p:cNvPr id="89" name="Google Shape;89;p17"/>
          <p:cNvSpPr txBox="1"/>
          <p:nvPr/>
        </p:nvSpPr>
        <p:spPr>
          <a:xfrm>
            <a:off x="50025" y="812875"/>
            <a:ext cx="2563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Decision Variable</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Churn</a:t>
            </a:r>
            <a:endParaRPr sz="1500" b="1" i="0" u="none" strike="noStrike" cap="none">
              <a:solidFill>
                <a:srgbClr val="000000"/>
              </a:solidFill>
              <a:latin typeface="Times New Roman"/>
              <a:ea typeface="Times New Roman"/>
              <a:cs typeface="Times New Roman"/>
              <a:sym typeface="Times New Roman"/>
            </a:endParaRPr>
          </a:p>
        </p:txBody>
      </p:sp>
      <p:sp>
        <p:nvSpPr>
          <p:cNvPr id="90" name="Google Shape;90;p17"/>
          <p:cNvSpPr txBox="1"/>
          <p:nvPr/>
        </p:nvSpPr>
        <p:spPr>
          <a:xfrm>
            <a:off x="644475" y="2082200"/>
            <a:ext cx="13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dirty="0">
                <a:solidFill>
                  <a:srgbClr val="A31515"/>
                </a:solidFill>
                <a:latin typeface="Arial"/>
                <a:ea typeface="Arial"/>
                <a:cs typeface="Arial"/>
                <a:sym typeface="Arial"/>
              </a:rPr>
              <a:t>Categorical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smtClean="0">
                <a:solidFill>
                  <a:srgbClr val="000000"/>
                </a:solidFill>
                <a:latin typeface="Times New Roman"/>
                <a:ea typeface="Times New Roman"/>
                <a:cs typeface="Times New Roman"/>
                <a:sym typeface="Times New Roman"/>
              </a:rPr>
              <a:t>State</a:t>
            </a:r>
            <a:endParaRPr sz="1500" b="1" i="0" u="none" strike="noStrike" cap="none">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International plan</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Voicemail plan</a:t>
            </a:r>
            <a:endParaRPr sz="1500" b="1" i="0" u="none" strike="noStrike" cap="none">
              <a:solidFill>
                <a:srgbClr val="000000"/>
              </a:solidFill>
              <a:highlight>
                <a:srgbClr val="FFFFFF"/>
              </a:highlight>
              <a:latin typeface="Times New Roman"/>
              <a:ea typeface="Times New Roman"/>
              <a:cs typeface="Times New Roman"/>
              <a:sym typeface="Times New Roman"/>
            </a:endParaRPr>
          </a:p>
        </p:txBody>
      </p:sp>
      <p:sp>
        <p:nvSpPr>
          <p:cNvPr id="9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sng" strike="noStrike" cap="none" dirty="0">
                <a:solidFill>
                  <a:srgbClr val="C00000"/>
                </a:solidFill>
                <a:latin typeface="Arial"/>
                <a:ea typeface="Arial"/>
                <a:cs typeface="Arial"/>
                <a:sym typeface="Arial"/>
              </a:rPr>
              <a:t>Numerical Data</a:t>
            </a:r>
            <a:endParaRPr sz="2100" b="1" i="0" u="sng" strike="noStrike" cap="none">
              <a:solidFill>
                <a:srgbClr val="C00000"/>
              </a:solidFill>
              <a:latin typeface="Arial"/>
              <a:ea typeface="Arial"/>
              <a:cs typeface="Arial"/>
              <a:sym typeface="Arial"/>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Number vmail messages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day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day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day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eve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eve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eve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night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night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night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intl</a:t>
            </a:r>
            <a:r>
              <a:rPr lang="en-IN" sz="1500" b="1" i="0" u="none" strike="noStrike" cap="none" dirty="0">
                <a:solidFill>
                  <a:srgbClr val="000000"/>
                </a:solidFill>
                <a:highlight>
                  <a:srgbClr val="FFFFFF"/>
                </a:highlight>
                <a:latin typeface="Times New Roman"/>
                <a:ea typeface="Times New Roman"/>
                <a:cs typeface="Times New Roman"/>
                <a:sym typeface="Times New Roman"/>
              </a:rPr>
              <a:t>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intl</a:t>
            </a:r>
            <a:r>
              <a:rPr lang="en-IN" sz="1500" b="1" i="0" u="none" strike="noStrike" cap="none" dirty="0">
                <a:solidFill>
                  <a:srgbClr val="000000"/>
                </a:solidFill>
                <a:highlight>
                  <a:srgbClr val="FFFFFF"/>
                </a:highlight>
                <a:latin typeface="Times New Roman"/>
                <a:ea typeface="Times New Roman"/>
                <a:cs typeface="Times New Roman"/>
                <a:sym typeface="Times New Roman"/>
              </a:rPr>
              <a:t>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Total </a:t>
            </a:r>
            <a:r>
              <a:rPr lang="en-IN" sz="1500" b="1" i="0" u="none" strike="noStrike" cap="none" dirty="0" err="1">
                <a:solidFill>
                  <a:srgbClr val="000000"/>
                </a:solidFill>
                <a:highlight>
                  <a:srgbClr val="FFFFFF"/>
                </a:highlight>
                <a:latin typeface="Times New Roman"/>
                <a:ea typeface="Times New Roman"/>
                <a:cs typeface="Times New Roman"/>
                <a:sym typeface="Times New Roman"/>
              </a:rPr>
              <a:t>intl</a:t>
            </a:r>
            <a:r>
              <a:rPr lang="en-IN" sz="1500" b="1" i="0" u="none" strike="noStrike" cap="none" dirty="0">
                <a:solidFill>
                  <a:srgbClr val="000000"/>
                </a:solidFill>
                <a:highlight>
                  <a:srgbClr val="FFFFFF"/>
                </a:highlight>
                <a:latin typeface="Times New Roman"/>
                <a:ea typeface="Times New Roman"/>
                <a:cs typeface="Times New Roman"/>
                <a:sym typeface="Times New Roman"/>
              </a:rPr>
              <a:t>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dirty="0">
                <a:solidFill>
                  <a:srgbClr val="000000"/>
                </a:solidFill>
                <a:highlight>
                  <a:srgbClr val="FFFFFF"/>
                </a:highlight>
                <a:latin typeface="Times New Roman"/>
                <a:ea typeface="Times New Roman"/>
                <a:cs typeface="Times New Roman"/>
                <a:sym typeface="Times New Roman"/>
              </a:rPr>
              <a:t>Customer service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dirty="0">
                <a:solidFill>
                  <a:srgbClr val="000000"/>
                </a:solidFill>
                <a:latin typeface="Times New Roman"/>
                <a:ea typeface="Times New Roman"/>
                <a:cs typeface="Times New Roman"/>
                <a:sym typeface="Times New Roman"/>
              </a:rPr>
              <a:t>Account length</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a:solidFill>
                <a:srgbClr val="C00000"/>
              </a:solidFill>
              <a:latin typeface="Arial"/>
              <a:ea typeface="Arial"/>
              <a:cs typeface="Arial"/>
              <a:sym typeface="Arial"/>
            </a:endParaRPr>
          </a:p>
        </p:txBody>
      </p:sp>
      <p:cxnSp>
        <p:nvCxnSpPr>
          <p:cNvPr id="93" name="Google Shape;93;p17"/>
          <p:cNvCxnSpPr/>
          <p:nvPr/>
        </p:nvCxnSpPr>
        <p:spPr>
          <a:xfrm rot="10800000" flipH="1">
            <a:off x="5047850" y="991425"/>
            <a:ext cx="1099500" cy="972900"/>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94"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Nominal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Area code</a:t>
            </a:r>
            <a:endParaRPr sz="1500" b="1"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p:txBody>
      </p:sp>
      <p:cxnSp>
        <p:nvCxnSpPr>
          <p:cNvPr id="95" name="Google Shape;95;p17"/>
          <p:cNvCxnSpPr/>
          <p:nvPr/>
        </p:nvCxnSpPr>
        <p:spPr>
          <a:xfrm rot="10800000">
            <a:off x="2199975" y="2370025"/>
            <a:ext cx="1134000" cy="245100"/>
          </a:xfrm>
          <a:prstGeom prst="curvedConnector3">
            <a:avLst>
              <a:gd name="adj1" fmla="val 50000"/>
            </a:avLst>
          </a:prstGeom>
          <a:noFill/>
          <a:ln w="38100" cap="flat" cmpd="sng">
            <a:solidFill>
              <a:srgbClr val="666666"/>
            </a:solidFill>
            <a:prstDash val="solid"/>
            <a:round/>
            <a:headEnd type="none" w="sm" len="sm"/>
            <a:tailEnd type="none" w="sm" len="sm"/>
          </a:ln>
        </p:spPr>
      </p:cxnSp>
      <p:cxnSp>
        <p:nvCxnSpPr>
          <p:cNvPr id="96" name="Google Shape;96;p17"/>
          <p:cNvCxnSpPr/>
          <p:nvPr/>
        </p:nvCxnSpPr>
        <p:spPr>
          <a:xfrm flipH="1">
            <a:off x="1809550" y="2887800"/>
            <a:ext cx="1784700" cy="1264200"/>
          </a:xfrm>
          <a:prstGeom prst="curvedConnector3">
            <a:avLst>
              <a:gd name="adj1" fmla="val 50000"/>
            </a:avLst>
          </a:prstGeom>
          <a:noFill/>
          <a:ln w="38100" cap="flat" cmpd="sng">
            <a:solidFill>
              <a:srgbClr val="666666"/>
            </a:solidFill>
            <a:prstDash val="solid"/>
            <a:round/>
            <a:headEnd type="none" w="sm" len="sm"/>
            <a:tailEnd type="none" w="sm" len="sm"/>
          </a:ln>
        </p:spPr>
      </p:cxnSp>
      <p:pic>
        <p:nvPicPr>
          <p:cNvPr id="97" name="Google Shape;97;p17"/>
          <p:cNvPicPr preferRelativeResize="0"/>
          <p:nvPr/>
        </p:nvPicPr>
        <p:blipFill rotWithShape="1">
          <a:blip r:embed="rId4">
            <a:alphaModFix/>
          </a:blip>
          <a:srcRect/>
          <a:stretch/>
        </p:blipFill>
        <p:spPr>
          <a:xfrm>
            <a:off x="2230949" y="1000800"/>
            <a:ext cx="252000" cy="108001"/>
          </a:xfrm>
          <a:prstGeom prst="rect">
            <a:avLst/>
          </a:prstGeom>
          <a:noFill/>
          <a:ln>
            <a:noFill/>
          </a:ln>
        </p:spPr>
      </p:pic>
      <p:sp>
        <p:nvSpPr>
          <p:cNvPr id="98" name="Google Shape;98;p17"/>
          <p:cNvSpPr txBox="1"/>
          <p:nvPr/>
        </p:nvSpPr>
        <p:spPr>
          <a:xfrm>
            <a:off x="2131775" y="2354850"/>
            <a:ext cx="66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4">
            <a:alphaModFix/>
          </a:blip>
          <a:srcRect/>
          <a:stretch/>
        </p:blipFill>
        <p:spPr>
          <a:xfrm rot="138" flipH="1">
            <a:off x="6031700" y="928272"/>
            <a:ext cx="252000" cy="180533"/>
          </a:xfrm>
          <a:prstGeom prst="rect">
            <a:avLst/>
          </a:prstGeom>
          <a:noFill/>
          <a:ln>
            <a:noFill/>
          </a:ln>
        </p:spPr>
      </p:pic>
      <p:pic>
        <p:nvPicPr>
          <p:cNvPr id="100" name="Google Shape;100;p17"/>
          <p:cNvPicPr preferRelativeResize="0"/>
          <p:nvPr/>
        </p:nvPicPr>
        <p:blipFill rotWithShape="1">
          <a:blip r:embed="rId4">
            <a:alphaModFix/>
          </a:blip>
          <a:srcRect/>
          <a:stretch/>
        </p:blipFill>
        <p:spPr>
          <a:xfrm rot="10800000" flipH="1">
            <a:off x="2056000" y="2325600"/>
            <a:ext cx="252000" cy="108001"/>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5750" y="539650"/>
            <a:ext cx="8512500" cy="419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7" name="Google Shape;107;p18"/>
          <p:cNvSpPr txBox="1"/>
          <p:nvPr/>
        </p:nvSpPr>
        <p:spPr>
          <a:xfrm>
            <a:off x="2596054" y="145063"/>
            <a:ext cx="3405353"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230186" y="1798225"/>
            <a:ext cx="8683627" cy="1454026"/>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230186" y="3395525"/>
            <a:ext cx="8683627" cy="1408325"/>
          </a:xfrm>
          <a:prstGeom prst="rect">
            <a:avLst/>
          </a:prstGeom>
          <a:noFill/>
          <a:ln>
            <a:noFill/>
          </a:ln>
        </p:spPr>
      </p:pic>
      <p:sp>
        <p:nvSpPr>
          <p:cNvPr id="110" name="Google Shape;110;p18"/>
          <p:cNvSpPr txBox="1"/>
          <p:nvPr/>
        </p:nvSpPr>
        <p:spPr>
          <a:xfrm>
            <a:off x="241738" y="723314"/>
            <a:ext cx="8734096" cy="13211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0"/>
              </a:spcAft>
              <a:buClr>
                <a:srgbClr val="000000"/>
              </a:buClr>
              <a:buSzPts val="1950"/>
              <a:buFont typeface="Arial"/>
              <a:buNone/>
            </a:pPr>
            <a:r>
              <a:rPr lang="en-IN" sz="1950" b="1" i="0" u="none" strike="noStrike" cap="none" dirty="0">
                <a:solidFill>
                  <a:srgbClr val="002060"/>
                </a:solidFill>
                <a:highlight>
                  <a:srgbClr val="FFFFFF"/>
                </a:highlight>
                <a:latin typeface="Montserrat"/>
                <a:ea typeface="Montserrat"/>
                <a:cs typeface="Montserrat"/>
                <a:sym typeface="Montserrat"/>
              </a:rPr>
              <a:t>This is The </a:t>
            </a:r>
            <a:r>
              <a:rPr lang="en-IN" sz="1950" b="1" i="0" u="none" strike="noStrike" cap="none" dirty="0" smtClean="0">
                <a:solidFill>
                  <a:srgbClr val="002060"/>
                </a:solidFill>
                <a:highlight>
                  <a:srgbClr val="FFFFFF"/>
                </a:highlight>
                <a:latin typeface="Montserrat"/>
                <a:ea typeface="Montserrat"/>
                <a:cs typeface="Montserrat"/>
                <a:sym typeface="Montserrat"/>
              </a:rPr>
              <a:t>Our </a:t>
            </a:r>
            <a:r>
              <a:rPr lang="en-IN" sz="1950" b="1" i="0" u="none" strike="noStrike" cap="none" dirty="0">
                <a:solidFill>
                  <a:srgbClr val="002060"/>
                </a:solidFill>
                <a:highlight>
                  <a:srgbClr val="FFFFFF"/>
                </a:highlight>
                <a:latin typeface="Montserrat"/>
                <a:ea typeface="Montserrat"/>
                <a:cs typeface="Montserrat"/>
                <a:sym typeface="Montserrat"/>
              </a:rPr>
              <a:t>Telecom Churn Dataset</a:t>
            </a:r>
            <a:r>
              <a:rPr lang="en-IN" sz="1950" b="1" i="0" u="none" strike="noStrike" cap="none" dirty="0" smtClean="0">
                <a:solidFill>
                  <a:srgbClr val="002060"/>
                </a:solidFill>
                <a:highlight>
                  <a:srgbClr val="FFFFFF"/>
                </a:highlight>
                <a:latin typeface="Montserrat"/>
                <a:ea typeface="Montserrat"/>
                <a:cs typeface="Montserrat"/>
                <a:sym typeface="Montserrat"/>
              </a:rPr>
              <a:t>. In </a:t>
            </a:r>
            <a:r>
              <a:rPr lang="en-IN" sz="1950" b="1" i="0" u="none" strike="noStrike" cap="none" dirty="0">
                <a:solidFill>
                  <a:srgbClr val="002060"/>
                </a:solidFill>
                <a:highlight>
                  <a:srgbClr val="FFFFFF"/>
                </a:highlight>
                <a:latin typeface="Montserrat"/>
                <a:ea typeface="Montserrat"/>
                <a:cs typeface="Montserrat"/>
                <a:sym typeface="Montserrat"/>
              </a:rPr>
              <a:t>the below table it’s show the top and bottom 5 rows respectively</a:t>
            </a:r>
            <a:endParaRPr sz="1950" b="1" i="0" u="none" strike="noStrike" cap="none">
              <a:solidFill>
                <a:srgbClr val="002060"/>
              </a:solidFill>
              <a:highlight>
                <a:srgbClr val="FFFFFF"/>
              </a:highlight>
              <a:latin typeface="Montserrat"/>
              <a:ea typeface="Montserrat"/>
              <a:cs typeface="Montserrat"/>
              <a:sym typeface="Montserrat"/>
            </a:endParaRPr>
          </a:p>
          <a:p>
            <a:pPr marL="0" marR="0" lvl="0" indent="0" algn="l" rtl="0">
              <a:lnSpc>
                <a:spcPct val="100000"/>
              </a:lnSpc>
              <a:spcBef>
                <a:spcPts val="9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p:nvPr>
        </p:nvSpPr>
        <p:spPr>
          <a:xfrm>
            <a:off x="311700" y="0"/>
            <a:ext cx="85206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300" b="1">
                <a:latin typeface="Montserrat"/>
                <a:ea typeface="Montserrat"/>
                <a:cs typeface="Montserrat"/>
                <a:sym typeface="Montserrat"/>
              </a:rPr>
              <a:t>FEATURES </a:t>
            </a:r>
            <a:r>
              <a:rPr lang="en-IN" sz="3300" b="1">
                <a:solidFill>
                  <a:srgbClr val="C00000"/>
                </a:solidFill>
                <a:latin typeface="Montserrat"/>
                <a:ea typeface="Montserrat"/>
                <a:cs typeface="Montserrat"/>
                <a:sym typeface="Montserrat"/>
              </a:rPr>
              <a:t>DESCRIPTION</a:t>
            </a:r>
            <a:endParaRPr sz="3300" b="1">
              <a:solidFill>
                <a:srgbClr val="C00000"/>
              </a:solidFill>
              <a:latin typeface="Montserrat"/>
              <a:ea typeface="Montserrat"/>
              <a:cs typeface="Montserrat"/>
              <a:sym typeface="Montserrat"/>
            </a:endParaRPr>
          </a:p>
        </p:txBody>
      </p:sp>
      <p:sp>
        <p:nvSpPr>
          <p:cNvPr id="116" name="Google Shape;116;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17" name="Google Shape;117;p19"/>
          <p:cNvSpPr/>
          <p:nvPr/>
        </p:nvSpPr>
        <p:spPr>
          <a:xfrm>
            <a:off x="173500" y="975300"/>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dirty="0">
                <a:solidFill>
                  <a:srgbClr val="002060"/>
                </a:solidFill>
                <a:latin typeface="Arial"/>
                <a:ea typeface="Arial"/>
                <a:cs typeface="Arial"/>
                <a:sym typeface="Arial"/>
              </a:rPr>
              <a:t>STATE</a:t>
            </a:r>
            <a:r>
              <a:rPr lang="en-IN" sz="1600" b="0" i="0" u="none" strike="noStrike" cap="none" dirty="0" smtClean="0">
                <a:solidFill>
                  <a:srgbClr val="002060"/>
                </a:solidFill>
                <a:latin typeface="Arial"/>
                <a:ea typeface="Arial"/>
                <a:cs typeface="Arial"/>
                <a:sym typeface="Arial"/>
              </a:rPr>
              <a:t>: There </a:t>
            </a:r>
            <a:r>
              <a:rPr lang="en-IN" sz="1600" b="0" i="0" u="none" strike="noStrike" cap="none" dirty="0">
                <a:solidFill>
                  <a:srgbClr val="002060"/>
                </a:solidFill>
                <a:latin typeface="Arial"/>
                <a:ea typeface="Arial"/>
                <a:cs typeface="Arial"/>
                <a:sym typeface="Arial"/>
              </a:rPr>
              <a:t>are 51 unique state present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dirty="0">
                <a:solidFill>
                  <a:srgbClr val="002060"/>
                </a:solidFill>
                <a:latin typeface="Arial"/>
                <a:ea typeface="Arial"/>
                <a:cs typeface="Arial"/>
                <a:sym typeface="Arial"/>
              </a:rPr>
              <a:t>ACCOUNT LENGTH</a:t>
            </a:r>
            <a:r>
              <a:rPr lang="en-IN" sz="1600" b="0" i="0" u="none" strike="noStrike" cap="none" dirty="0" smtClean="0">
                <a:solidFill>
                  <a:srgbClr val="002060"/>
                </a:solidFill>
                <a:latin typeface="Arial"/>
                <a:ea typeface="Arial"/>
                <a:cs typeface="Arial"/>
                <a:sym typeface="Arial"/>
              </a:rPr>
              <a:t>: It </a:t>
            </a:r>
            <a:r>
              <a:rPr lang="en-IN" sz="1600" b="0" i="0" u="none" strike="noStrike" cap="none" dirty="0">
                <a:solidFill>
                  <a:srgbClr val="002060"/>
                </a:solidFill>
                <a:latin typeface="Arial"/>
                <a:ea typeface="Arial"/>
                <a:cs typeface="Arial"/>
                <a:sym typeface="Arial"/>
              </a:rPr>
              <a:t>is the length that the customer used their account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dirty="0">
                <a:solidFill>
                  <a:srgbClr val="002060"/>
                </a:solidFill>
                <a:latin typeface="Arial"/>
                <a:ea typeface="Arial"/>
                <a:cs typeface="Arial"/>
                <a:sym typeface="Arial"/>
              </a:rPr>
              <a:t>AREA CODE</a:t>
            </a:r>
            <a:r>
              <a:rPr lang="en-IN" sz="1600" b="0" i="0" u="none" strike="noStrike" cap="none" dirty="0">
                <a:solidFill>
                  <a:srgbClr val="002060"/>
                </a:solidFill>
                <a:latin typeface="Arial"/>
                <a:ea typeface="Arial"/>
                <a:cs typeface="Arial"/>
                <a:sym typeface="Arial"/>
              </a:rPr>
              <a:t>: There are 3 unique area code present  </a:t>
            </a:r>
            <a:endParaRPr sz="1600" b="0" i="0" u="none" strike="noStrike" cap="none">
              <a:solidFill>
                <a:srgbClr val="002060"/>
              </a:solidFill>
              <a:latin typeface="Arial"/>
              <a:ea typeface="Arial"/>
              <a:cs typeface="Arial"/>
              <a:sym typeface="Arial"/>
            </a:endParaRPr>
          </a:p>
        </p:txBody>
      </p:sp>
      <p:sp>
        <p:nvSpPr>
          <p:cNvPr id="118" name="Google Shape;118;p19"/>
          <p:cNvSpPr txBox="1"/>
          <p:nvPr/>
        </p:nvSpPr>
        <p:spPr>
          <a:xfrm>
            <a:off x="731250" y="2838225"/>
            <a:ext cx="378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2060"/>
              </a:solidFill>
              <a:latin typeface="Arial"/>
              <a:ea typeface="Arial"/>
              <a:cs typeface="Arial"/>
              <a:sym typeface="Arial"/>
            </a:endParaRPr>
          </a:p>
        </p:txBody>
      </p:sp>
      <p:sp>
        <p:nvSpPr>
          <p:cNvPr id="119" name="Google Shape;119;p19"/>
          <p:cNvSpPr/>
          <p:nvPr/>
        </p:nvSpPr>
        <p:spPr>
          <a:xfrm>
            <a:off x="173500" y="2571750"/>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IN" sz="1500" b="1" i="0" u="none" strike="noStrike" cap="none" dirty="0">
                <a:solidFill>
                  <a:srgbClr val="002060"/>
                </a:solidFill>
                <a:latin typeface="Montserrat"/>
                <a:ea typeface="Montserrat"/>
                <a:cs typeface="Montserrat"/>
                <a:sym typeface="Montserrat"/>
              </a:rPr>
              <a:t>INTERNATIONAL PLAN &amp; VOICEMAIL PLAN:</a:t>
            </a:r>
            <a:r>
              <a:rPr lang="en-IN" sz="1500" b="0" i="0" u="none" strike="noStrike" cap="none" dirty="0">
                <a:solidFill>
                  <a:srgbClr val="002060"/>
                </a:solidFill>
                <a:latin typeface="Montserrat"/>
                <a:ea typeface="Montserrat"/>
                <a:cs typeface="Montserrat"/>
                <a:sym typeface="Montserrat"/>
              </a:rPr>
              <a:t> </a:t>
            </a:r>
            <a:endParaRPr sz="1500" b="0"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dirty="0">
                <a:solidFill>
                  <a:srgbClr val="002060"/>
                </a:solidFill>
                <a:latin typeface="Montserrat"/>
                <a:ea typeface="Montserrat"/>
                <a:cs typeface="Montserrat"/>
                <a:sym typeface="Montserrat"/>
              </a:rPr>
              <a:t>Both column are described as a categorical feature</a:t>
            </a:r>
            <a:r>
              <a:rPr lang="en-IN" sz="1500" b="0" i="0" u="none" strike="noStrike" cap="none" dirty="0" smtClean="0">
                <a:solidFill>
                  <a:srgbClr val="002060"/>
                </a:solidFill>
                <a:latin typeface="Montserrat"/>
                <a:ea typeface="Montserrat"/>
                <a:cs typeface="Montserrat"/>
                <a:sym typeface="Montserrat"/>
              </a:rPr>
              <a:t>, yes </a:t>
            </a:r>
            <a:r>
              <a:rPr lang="en-IN" sz="1500" b="0" i="0" u="none" strike="noStrike" cap="none" dirty="0">
                <a:solidFill>
                  <a:srgbClr val="002060"/>
                </a:solidFill>
                <a:latin typeface="Montserrat"/>
                <a:ea typeface="Montserrat"/>
                <a:cs typeface="Montserrat"/>
                <a:sym typeface="Montserrat"/>
              </a:rPr>
              <a:t>means plan taken no means plan  not taken  </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1" i="0" u="none" strike="noStrike" cap="none" dirty="0">
                <a:solidFill>
                  <a:srgbClr val="002060"/>
                </a:solidFill>
                <a:latin typeface="Montserrat"/>
                <a:ea typeface="Montserrat"/>
                <a:cs typeface="Montserrat"/>
                <a:sym typeface="Montserrat"/>
              </a:rPr>
              <a:t>NO. OF VOICEMAIL MESSAGES</a:t>
            </a:r>
            <a:r>
              <a:rPr lang="en-IN" sz="1500" b="1" i="0" u="none" strike="noStrike" cap="none" dirty="0" smtClean="0">
                <a:solidFill>
                  <a:srgbClr val="002060"/>
                </a:solidFill>
                <a:latin typeface="Montserrat"/>
                <a:ea typeface="Montserrat"/>
                <a:cs typeface="Montserrat"/>
                <a:sym typeface="Montserrat"/>
              </a:rPr>
              <a:t>: </a:t>
            </a:r>
            <a:r>
              <a:rPr lang="en-IN" sz="1500" b="0" i="0" u="none" strike="noStrike" cap="none" dirty="0" smtClean="0">
                <a:solidFill>
                  <a:srgbClr val="002060"/>
                </a:solidFill>
                <a:latin typeface="Montserrat"/>
                <a:ea typeface="Montserrat"/>
                <a:cs typeface="Montserrat"/>
                <a:sym typeface="Montserrat"/>
              </a:rPr>
              <a:t>The </a:t>
            </a:r>
            <a:r>
              <a:rPr lang="en-IN" sz="1500" b="0" i="0" u="none" strike="noStrike" cap="none" dirty="0">
                <a:solidFill>
                  <a:srgbClr val="002060"/>
                </a:solidFill>
                <a:latin typeface="Montserrat"/>
                <a:ea typeface="Montserrat"/>
                <a:cs typeface="Montserrat"/>
                <a:sym typeface="Montserrat"/>
              </a:rPr>
              <a:t>number of voicemail make by the voicemail plan taken customer</a:t>
            </a:r>
            <a:endParaRPr sz="1500" b="0" i="0" u="none" strike="noStrike" cap="none">
              <a:solidFill>
                <a:srgbClr val="002060"/>
              </a:solidFill>
              <a:latin typeface="Montserrat"/>
              <a:ea typeface="Montserrat"/>
              <a:cs typeface="Montserrat"/>
              <a:sym typeface="Montserrat"/>
            </a:endParaRPr>
          </a:p>
        </p:txBody>
      </p:sp>
      <p:sp>
        <p:nvSpPr>
          <p:cNvPr id="120" name="Google Shape;120;p19"/>
          <p:cNvSpPr/>
          <p:nvPr/>
        </p:nvSpPr>
        <p:spPr>
          <a:xfrm>
            <a:off x="4449300" y="975300"/>
            <a:ext cx="4437300" cy="1681500"/>
          </a:xfrm>
          <a:prstGeom prst="roundRect">
            <a:avLst>
              <a:gd name="adj" fmla="val 16667"/>
            </a:avLst>
          </a:prstGeom>
          <a:blipFill>
            <a:blip r:embed="rId3"/>
            <a:tile tx="0" ty="0" sx="100000" sy="100000" flip="none" algn="tl"/>
          </a:blip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IN" sz="1300" b="1" i="0" u="none" strike="noStrike" cap="none" dirty="0">
                <a:solidFill>
                  <a:srgbClr val="070652"/>
                </a:solidFill>
                <a:latin typeface="Montserrat"/>
                <a:ea typeface="Montserrat"/>
                <a:cs typeface="Montserrat"/>
                <a:sym typeface="Montserrat"/>
              </a:rPr>
              <a:t>TOTAL (DAY/EVENING/NIGHT/INTERNATIONAL) (MINUTES/CALLS/CHARGES)</a:t>
            </a:r>
            <a:r>
              <a:rPr lang="en-IN" sz="1300" b="0" i="0" u="none" strike="noStrike" cap="none" dirty="0">
                <a:solidFill>
                  <a:srgbClr val="070652"/>
                </a:solidFill>
                <a:latin typeface="Montserrat"/>
                <a:ea typeface="Montserrat"/>
                <a:cs typeface="Montserrat"/>
                <a:sym typeface="Montserrat"/>
              </a:rPr>
              <a:t>:</a:t>
            </a:r>
            <a:endParaRPr sz="13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70652"/>
                </a:solidFill>
                <a:latin typeface="Montserrat"/>
                <a:ea typeface="Montserrat"/>
                <a:cs typeface="Montserrat"/>
                <a:sym typeface="Montserrat"/>
              </a:rPr>
              <a:t>These are total 12 columns, and all are numerical data types</a:t>
            </a:r>
            <a:r>
              <a:rPr lang="en-IN" sz="1400" b="0" i="0" u="none" strike="noStrike" cap="none" dirty="0" smtClean="0">
                <a:solidFill>
                  <a:srgbClr val="070652"/>
                </a:solidFill>
                <a:latin typeface="Montserrat"/>
                <a:ea typeface="Montserrat"/>
                <a:cs typeface="Montserrat"/>
                <a:sym typeface="Montserrat"/>
              </a:rPr>
              <a:t>. These </a:t>
            </a:r>
            <a:r>
              <a:rPr lang="en-IN" sz="1400" b="0" i="0" u="none" strike="noStrike" cap="none" dirty="0">
                <a:solidFill>
                  <a:srgbClr val="070652"/>
                </a:solidFill>
                <a:latin typeface="Montserrat"/>
                <a:ea typeface="Montserrat"/>
                <a:cs typeface="Montserrat"/>
                <a:sym typeface="Montserrat"/>
              </a:rPr>
              <a:t>contain the data of calls, minutes, charges of the customer with respective to the various time of the day and plan.</a:t>
            </a:r>
            <a:endParaRPr sz="1400" b="0" i="0" u="none" strike="noStrike" cap="none">
              <a:solidFill>
                <a:srgbClr val="070652"/>
              </a:solidFill>
              <a:latin typeface="Montserrat"/>
              <a:ea typeface="Montserrat"/>
              <a:cs typeface="Montserrat"/>
              <a:sym typeface="Montserrat"/>
            </a:endParaRPr>
          </a:p>
        </p:txBody>
      </p:sp>
      <p:sp>
        <p:nvSpPr>
          <p:cNvPr id="121" name="Google Shape;121;p19"/>
          <p:cNvSpPr/>
          <p:nvPr/>
        </p:nvSpPr>
        <p:spPr>
          <a:xfrm>
            <a:off x="4449300" y="2776050"/>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Customer service calls:</a:t>
            </a:r>
            <a:r>
              <a:rPr lang="en-IN" sz="1600" b="0" i="0" u="none" strike="noStrike" cap="none">
                <a:solidFill>
                  <a:srgbClr val="070652"/>
                </a:solidFill>
                <a:latin typeface="Montserrat"/>
                <a:ea typeface="Montserrat"/>
                <a:cs typeface="Montserrat"/>
                <a:sym typeface="Montserrat"/>
              </a:rPr>
              <a:t>It is the number of calls made by the customer to operator service centre</a:t>
            </a:r>
            <a:endParaRPr sz="16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Churn:</a:t>
            </a:r>
            <a:r>
              <a:rPr lang="en-IN" sz="1600" b="0" i="0" u="none" strike="noStrike" cap="none">
                <a:solidFill>
                  <a:srgbClr val="070652"/>
                </a:solidFill>
                <a:latin typeface="Montserrat"/>
                <a:ea typeface="Montserrat"/>
                <a:cs typeface="Montserrat"/>
                <a:sym typeface="Montserrat"/>
              </a:rPr>
              <a:t>it is our target dependent variable having boolean data type of true and false</a:t>
            </a:r>
            <a:endParaRPr sz="1600" b="0" i="0" u="none" strike="noStrike" cap="non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7" name="Google Shape;127;p20"/>
          <p:cNvSpPr txBox="1"/>
          <p:nvPr/>
        </p:nvSpPr>
        <p:spPr>
          <a:xfrm>
            <a:off x="315310" y="79075"/>
            <a:ext cx="825629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       </a:t>
            </a:r>
            <a:r>
              <a:rPr lang="en-IN" sz="2500" b="1" i="0" u="none" strike="noStrike" cap="none" dirty="0">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0"/>
          <p:cNvPicPr preferRelativeResize="0"/>
          <p:nvPr/>
        </p:nvPicPr>
        <p:blipFill rotWithShape="1">
          <a:blip r:embed="rId3">
            <a:alphaModFix/>
          </a:blip>
          <a:srcRect/>
          <a:stretch/>
        </p:blipFill>
        <p:spPr>
          <a:xfrm>
            <a:off x="261200" y="1856725"/>
            <a:ext cx="4232475" cy="3071275"/>
          </a:xfrm>
          <a:prstGeom prst="rect">
            <a:avLst/>
          </a:prstGeom>
          <a:noFill/>
          <a:ln>
            <a:noFill/>
          </a:ln>
        </p:spPr>
      </p:pic>
      <p:pic>
        <p:nvPicPr>
          <p:cNvPr id="129" name="Google Shape;129;p20"/>
          <p:cNvPicPr preferRelativeResize="0"/>
          <p:nvPr/>
        </p:nvPicPr>
        <p:blipFill rotWithShape="1">
          <a:blip r:embed="rId4">
            <a:alphaModFix/>
          </a:blip>
          <a:srcRect/>
          <a:stretch/>
        </p:blipFill>
        <p:spPr>
          <a:xfrm>
            <a:off x="4572000" y="1856724"/>
            <a:ext cx="4353575" cy="2887688"/>
          </a:xfrm>
          <a:prstGeom prst="rect">
            <a:avLst/>
          </a:prstGeom>
          <a:noFill/>
          <a:ln>
            <a:noFill/>
          </a:ln>
        </p:spPr>
      </p:pic>
      <p:sp>
        <p:nvSpPr>
          <p:cNvPr id="130" name="Google Shape;130;p20"/>
          <p:cNvSpPr txBox="1"/>
          <p:nvPr/>
        </p:nvSpPr>
        <p:spPr>
          <a:xfrm>
            <a:off x="668100" y="643425"/>
            <a:ext cx="7807800" cy="1293000"/>
          </a:xfrm>
          <a:prstGeom prst="rect">
            <a:avLst/>
          </a:prstGeom>
          <a:blipFill>
            <a:blip r:embed="rId5"/>
            <a:tile tx="0" ty="0" sx="100000" sy="100000" flip="none" algn="tl"/>
          </a:blip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dirty="0">
                <a:solidFill>
                  <a:srgbClr val="002060"/>
                </a:solidFill>
                <a:latin typeface="Montserrat"/>
                <a:ea typeface="Montserrat"/>
                <a:cs typeface="Montserrat"/>
                <a:sym typeface="Montserrat"/>
              </a:rPr>
              <a:t>Below plot on the left side is a donut plot shows the percentage of total churned and not churned customer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dirty="0">
                <a:solidFill>
                  <a:srgbClr val="002060"/>
                </a:solidFill>
                <a:latin typeface="Montserrat"/>
                <a:ea typeface="Montserrat"/>
                <a:cs typeface="Montserrat"/>
                <a:sym typeface="Montserrat"/>
              </a:rPr>
              <a:t>And on the right side count plot shows the number of customer churned and not churned</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6" name="Google Shape;136;p21"/>
          <p:cNvSpPr txBox="1"/>
          <p:nvPr/>
        </p:nvSpPr>
        <p:spPr>
          <a:xfrm>
            <a:off x="261200" y="331525"/>
            <a:ext cx="8067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500" b="1" i="0" u="none" strike="noStrike" cap="none">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1"/>
          <p:cNvSpPr txBox="1"/>
          <p:nvPr/>
        </p:nvSpPr>
        <p:spPr>
          <a:xfrm>
            <a:off x="396600" y="1474875"/>
            <a:ext cx="8328900" cy="2616600"/>
          </a:xfrm>
          <a:prstGeom prst="rect">
            <a:avLst/>
          </a:prstGeom>
          <a:blipFill>
            <a:blip r:embed="rId3"/>
            <a:tile tx="0" ty="0" sx="100000" sy="100000" flip="none" algn="tl"/>
          </a:blip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dirty="0">
                <a:solidFill>
                  <a:srgbClr val="002060"/>
                </a:solidFill>
                <a:latin typeface="Arial"/>
                <a:ea typeface="Arial"/>
                <a:cs typeface="Arial"/>
                <a:sym typeface="Arial"/>
              </a:rPr>
              <a:t>Total Users number - 3333. </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dirty="0">
                <a:solidFill>
                  <a:srgbClr val="002060"/>
                </a:solidFill>
                <a:latin typeface="Arial"/>
                <a:ea typeface="Arial"/>
                <a:cs typeface="Arial"/>
                <a:sym typeface="Arial"/>
              </a:rPr>
              <a:t>2850 - Non churn (85.5%)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dirty="0">
                <a:solidFill>
                  <a:srgbClr val="002060"/>
                </a:solidFill>
                <a:latin typeface="Arial"/>
                <a:ea typeface="Arial"/>
                <a:cs typeface="Arial"/>
                <a:sym typeface="Arial"/>
              </a:rPr>
              <a:t> 483 - Churn (14.5%)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dirty="0">
                <a:solidFill>
                  <a:srgbClr val="002060"/>
                </a:solidFill>
                <a:latin typeface="Arial"/>
                <a:ea typeface="Arial"/>
                <a:cs typeface="Arial"/>
                <a:sym typeface="Arial"/>
              </a:rPr>
              <a:t>From the above donut plot and count plot, It was found from this analysis that almost 14.5% of customers had churned .</a:t>
            </a:r>
            <a:endParaRPr sz="2400" b="1"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1236</Words>
  <Application>Microsoft Office PowerPoint</Application>
  <PresentationFormat>On-screen Show (16:9)</PresentationFormat>
  <Paragraphs>192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Montserrat</vt:lpstr>
      <vt:lpstr>Noto Sans Symbols</vt:lpstr>
      <vt:lpstr>Times New Roman</vt:lpstr>
      <vt:lpstr>Simple Light</vt:lpstr>
      <vt:lpstr>                     CAPSTONE PROJECT  Telecom Churn Analysis     </vt:lpstr>
      <vt:lpstr>   </vt:lpstr>
      <vt:lpstr>   </vt:lpstr>
      <vt:lpstr>   </vt:lpstr>
      <vt:lpstr>Slide 5</vt:lpstr>
      <vt:lpstr>   </vt:lpstr>
      <vt:lpstr>FEATURES DESCRIPTION</vt:lpstr>
      <vt:lpstr>   </vt:lpstr>
      <vt:lpstr>   </vt:lpstr>
      <vt:lpstr>   </vt:lpstr>
      <vt:lpstr>   </vt:lpstr>
      <vt:lpstr>   </vt:lpstr>
      <vt:lpstr>   </vt:lpstr>
      <vt:lpstr>   </vt:lpstr>
      <vt:lpstr>   </vt:lpstr>
      <vt:lpstr>   </vt:lpstr>
      <vt:lpstr>   </vt:lpstr>
      <vt:lpstr>INTERNATIONAL PLAN vs. CHURN </vt:lpstr>
      <vt:lpstr>INTERNATIONAL PLAN vs. CHURN</vt:lpstr>
      <vt:lpstr>   </vt:lpstr>
      <vt:lpstr>CUSTOMER SERVICE CALLS vs. CHURN</vt:lpstr>
      <vt:lpstr>DAY CALL MINUTES &amp; DAY CALL CHARGE  vs. CHURN </vt:lpstr>
      <vt:lpstr>ANALYZING ALL CALLS MINUTES,ALL CALLS, ALL CALLS CHARGE </vt:lpstr>
      <vt:lpstr>ANALYZING ALL CALLS MINUTES,ALL CALLS, ALL CALLS CHARGE </vt:lpstr>
      <vt:lpstr>COMPARISON OF CALL CHARGES PER MINUTE </vt:lpstr>
      <vt:lpstr>   </vt:lpstr>
      <vt:lpstr>   </vt:lpstr>
      <vt:lpstr>   </vt:lpstr>
      <vt:lpstr>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Telecom Churn Analysis</dc:title>
  <dc:creator>pradeep</dc:creator>
  <cp:lastModifiedBy>pradeep</cp:lastModifiedBy>
  <cp:revision>14</cp:revision>
  <dcterms:modified xsi:type="dcterms:W3CDTF">2022-09-13T15:39:00Z</dcterms:modified>
</cp:coreProperties>
</file>