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1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Machine Learning Project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Template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2B20-C5F7-8736-ABB5-994AB631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#9: Regularize the Model &amp; Tune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6728-59C2-7A3B-AFBB-575A3CE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modify the model, train it, and evaluate against validation data</a:t>
            </a:r>
          </a:p>
          <a:p>
            <a:r>
              <a:rPr lang="en-US" dirty="0"/>
              <a:t>Try the following</a:t>
            </a:r>
          </a:p>
          <a:p>
            <a:pPr lvl="1"/>
            <a:r>
              <a:rPr lang="en-US" dirty="0"/>
              <a:t>Add dropout</a:t>
            </a:r>
          </a:p>
          <a:p>
            <a:pPr lvl="1"/>
            <a:r>
              <a:rPr lang="en-US" dirty="0"/>
              <a:t>Try different architectures: add or remove layers</a:t>
            </a:r>
          </a:p>
          <a:p>
            <a:pPr lvl="1"/>
            <a:r>
              <a:rPr lang="en-US" dirty="0"/>
              <a:t>Add L1 and/or L2 regularization</a:t>
            </a:r>
          </a:p>
          <a:p>
            <a:pPr lvl="1"/>
            <a:r>
              <a:rPr lang="en-US" dirty="0"/>
              <a:t>Try different hyperparameters</a:t>
            </a:r>
          </a:p>
          <a:p>
            <a:pPr lvl="1"/>
            <a:r>
              <a:rPr lang="en-US" dirty="0"/>
              <a:t>Iterate on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363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235-13D6-3151-6B2B-7AD81300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#10: Be careful of Information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986C-7DA9-6C15-A3FD-D0C853FF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use feedback from the validation process (Step #8), information is leaked</a:t>
            </a:r>
          </a:p>
          <a:p>
            <a:pPr lvl="1"/>
            <a:r>
              <a:rPr lang="en-US" dirty="0"/>
              <a:t>Not a problem when repeated for only a few validation cycles</a:t>
            </a:r>
          </a:p>
          <a:p>
            <a:pPr lvl="1"/>
            <a:r>
              <a:rPr lang="en-US" dirty="0"/>
              <a:t>If the model performance is significantly worse on the test data set than it was on the validation data set then the model overfit the validation data set</a:t>
            </a:r>
          </a:p>
          <a:p>
            <a:pPr lvl="2"/>
            <a:r>
              <a:rPr lang="en-US" dirty="0"/>
              <a:t>In this case, consider switching to a more robust validation protocol such as iterated K-fold</a:t>
            </a:r>
          </a:p>
        </p:txBody>
      </p:sp>
    </p:spTree>
    <p:extLst>
      <p:ext uri="{BB962C8B-B14F-4D97-AF65-F5344CB8AC3E}">
        <p14:creationId xmlns:p14="http://schemas.microsoft.com/office/powerpoint/2010/main" val="364038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821C-8B20-AE4C-AAA1-CFDE2BD5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2D5A-B0AD-F6F7-28DC-A00DB8A5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Chollet, F. (2017). </a:t>
            </a:r>
            <a:r>
              <a:rPr lang="en-US" sz="1700" b="0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Deep learning with python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 Manning Publications.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effectLst/>
                <a:latin typeface="Franklin Gothic Book" panose="020B0503020102020204" pitchFamily="34" charset="0"/>
              </a:rPr>
              <a:t>Thakur, A. (2020). </a:t>
            </a:r>
            <a:r>
              <a:rPr lang="en-US" sz="1700" i="1" dirty="0">
                <a:effectLst/>
                <a:latin typeface="Franklin Gothic Book" panose="020B0503020102020204" pitchFamily="34" charset="0"/>
              </a:rPr>
              <a:t>Approaching (almost) any machine learning problem</a:t>
            </a:r>
            <a:r>
              <a:rPr lang="en-US" sz="1700" dirty="0">
                <a:effectLst/>
                <a:latin typeface="Franklin Gothic Book" panose="020B0503020102020204" pitchFamily="34" charset="0"/>
              </a:rPr>
              <a:t>. Abhishek Thakur.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 err="1">
                <a:effectLst/>
                <a:latin typeface="Franklin Gothic Book" panose="020B0503020102020204" pitchFamily="34" charset="0"/>
              </a:rPr>
              <a:t>Geron</a:t>
            </a:r>
            <a:r>
              <a:rPr lang="en-US" sz="1700" dirty="0">
                <a:effectLst/>
                <a:latin typeface="Franklin Gothic Book" panose="020B0503020102020204" pitchFamily="34" charset="0"/>
              </a:rPr>
              <a:t>, A. (2017). Hands-on machine learning with scikit-learn and TensorFlow. O’Reilly Media.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effectLst/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effectLst/>
              <a:latin typeface="Georgia" panose="02040502050405020303" pitchFamily="18" charset="0"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983F-22F6-968D-A3AA-9955C953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Metric/Loss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FB24-AF98-2B38-BC1B-F18A090A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RMSE: Root Mean Square Error (Euclidean Distance)</a:t>
            </a:r>
          </a:p>
          <a:p>
            <a:pPr lvl="1"/>
            <a:r>
              <a:rPr lang="en-US" dirty="0"/>
              <a:t>Preferred metric of regression tasks</a:t>
            </a:r>
          </a:p>
          <a:p>
            <a:r>
              <a:rPr lang="en-US" dirty="0"/>
              <a:t>MAE: Mean Absolute Error (l</a:t>
            </a:r>
            <a:r>
              <a:rPr lang="en-US" baseline="-25000" dirty="0"/>
              <a:t>1</a:t>
            </a:r>
            <a:r>
              <a:rPr lang="en-US" dirty="0"/>
              <a:t> norm)</a:t>
            </a:r>
          </a:p>
          <a:p>
            <a:pPr lvl="1"/>
            <a:r>
              <a:rPr lang="en-US" dirty="0"/>
              <a:t>Also good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414153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4411-841E-E675-07DC-9817A8B0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F004-3DF7-5220-3766-1B69B93E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look via pandas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df.head</a:t>
            </a:r>
            <a:r>
              <a:rPr lang="en-US" dirty="0"/>
              <a:t>() – shows top 5 lines</a:t>
            </a:r>
          </a:p>
          <a:p>
            <a:pPr lvl="1"/>
            <a:r>
              <a:rPr lang="en-US" dirty="0"/>
              <a:t>df.info() – quick description of the data such as datatype and number of non-null values</a:t>
            </a:r>
          </a:p>
          <a:p>
            <a:pPr lvl="1"/>
            <a:r>
              <a:rPr lang="en-US" dirty="0" err="1"/>
              <a:t>df.describe</a:t>
            </a:r>
            <a:r>
              <a:rPr lang="en-US" dirty="0"/>
              <a:t>() – basic stats on each column</a:t>
            </a:r>
          </a:p>
          <a:p>
            <a:pPr lvl="1"/>
            <a:r>
              <a:rPr lang="en-US" dirty="0" err="1"/>
              <a:t>df.groupby</a:t>
            </a:r>
            <a:r>
              <a:rPr lang="en-US" dirty="0"/>
              <a:t>(‘</a:t>
            </a:r>
            <a:r>
              <a:rPr lang="en-US" dirty="0" err="1"/>
              <a:t>column_header_for_a_discrete_variable</a:t>
            </a:r>
            <a:r>
              <a:rPr lang="en-US" dirty="0"/>
              <a:t>’).count() – lists the discrete values the # of times they occur</a:t>
            </a:r>
          </a:p>
          <a:p>
            <a:pPr lvl="1"/>
            <a:r>
              <a:rPr lang="en-US" dirty="0" err="1"/>
              <a:t>df.hist</a:t>
            </a:r>
            <a:r>
              <a:rPr lang="en-US" dirty="0"/>
              <a:t>(bins=100) – plots a histogram of every column in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corr_matrix</a:t>
            </a:r>
            <a:r>
              <a:rPr lang="en-US" dirty="0"/>
              <a:t> = </a:t>
            </a:r>
            <a:r>
              <a:rPr lang="en-US" dirty="0" err="1"/>
              <a:t>df.corr</a:t>
            </a:r>
            <a:r>
              <a:rPr lang="en-US" dirty="0"/>
              <a:t>(); </a:t>
            </a:r>
            <a:r>
              <a:rPr lang="en-US" dirty="0" err="1"/>
              <a:t>corr_matrix</a:t>
            </a:r>
            <a:r>
              <a:rPr lang="en-US" dirty="0"/>
              <a:t>[‘</a:t>
            </a:r>
            <a:r>
              <a:rPr lang="en-US" dirty="0" err="1"/>
              <a:t>target_column_header</a:t>
            </a:r>
            <a:r>
              <a:rPr lang="en-US" dirty="0"/>
              <a:t>’].</a:t>
            </a:r>
            <a:r>
              <a:rPr lang="en-US" dirty="0" err="1"/>
              <a:t>sort_values</a:t>
            </a:r>
            <a:r>
              <a:rPr lang="en-US" dirty="0"/>
              <a:t>(ascending=False) – shows the columns with the strongest correlation to the target</a:t>
            </a:r>
          </a:p>
        </p:txBody>
      </p:sp>
    </p:spTree>
    <p:extLst>
      <p:ext uri="{BB962C8B-B14F-4D97-AF65-F5344CB8AC3E}">
        <p14:creationId xmlns:p14="http://schemas.microsoft.com/office/powerpoint/2010/main" val="3289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915C-A98D-87D7-A0ED-B465DFE8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#1: Understand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A536-21FF-E73D-2786-D567C06C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the Problem</a:t>
            </a:r>
          </a:p>
          <a:p>
            <a:pPr lvl="1"/>
            <a:r>
              <a:rPr lang="en-US" dirty="0"/>
              <a:t>What are we trying to predict?</a:t>
            </a:r>
          </a:p>
          <a:p>
            <a:pPr lvl="1"/>
            <a:r>
              <a:rPr lang="en-US" dirty="0"/>
              <a:t>What data can we get? Create?</a:t>
            </a:r>
          </a:p>
          <a:p>
            <a:r>
              <a:rPr lang="en-US" dirty="0"/>
              <a:t>Type of Problem</a:t>
            </a:r>
          </a:p>
          <a:p>
            <a:pPr lvl="1"/>
            <a:r>
              <a:rPr lang="en-US" dirty="0"/>
              <a:t>Classification – Binary or Multiclass or Multiclass Multilabel?</a:t>
            </a:r>
          </a:p>
          <a:p>
            <a:pPr lvl="1"/>
            <a:r>
              <a:rPr lang="en-US" dirty="0"/>
              <a:t>Regression – Scalar or Vector?</a:t>
            </a:r>
          </a:p>
          <a:p>
            <a:pPr lvl="1"/>
            <a:r>
              <a:rPr lang="en-US" dirty="0"/>
              <a:t>Unsupervised clustering?</a:t>
            </a:r>
          </a:p>
          <a:p>
            <a:pPr lvl="1"/>
            <a:r>
              <a:rPr lang="en-US" dirty="0"/>
              <a:t>Reinforcement Learning?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Outputs can be predicted from available inputs</a:t>
            </a:r>
          </a:p>
          <a:p>
            <a:pPr lvl="1"/>
            <a:r>
              <a:rPr lang="en-US" dirty="0"/>
              <a:t>Available data is sufficient to learn the relationship</a:t>
            </a:r>
          </a:p>
          <a:p>
            <a:pPr lvl="1"/>
            <a:r>
              <a:rPr lang="en-US" dirty="0"/>
              <a:t>The future will behave like the past (i.e., stationarity)</a:t>
            </a:r>
          </a:p>
        </p:txBody>
      </p:sp>
    </p:spTree>
    <p:extLst>
      <p:ext uri="{BB962C8B-B14F-4D97-AF65-F5344CB8AC3E}">
        <p14:creationId xmlns:p14="http://schemas.microsoft.com/office/powerpoint/2010/main" val="226576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BBFF-472E-F887-785B-A6CAB55F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Choosing a Measure of Success (Loss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6E7B-3545-2B77-E147-82F38A3B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check how the model will be used</a:t>
            </a:r>
          </a:p>
          <a:p>
            <a:pPr lvl="1"/>
            <a:r>
              <a:rPr lang="en-US" dirty="0"/>
              <a:t>This is like developing an ICD between your model and any downstream user in the pipeline</a:t>
            </a:r>
          </a:p>
          <a:p>
            <a:r>
              <a:rPr lang="en-US" dirty="0"/>
              <a:t>Examine the Data</a:t>
            </a:r>
          </a:p>
          <a:p>
            <a:r>
              <a:rPr lang="en-US" dirty="0"/>
              <a:t>What is the metric for success?</a:t>
            </a:r>
          </a:p>
          <a:p>
            <a:pPr lvl="1"/>
            <a:r>
              <a:rPr lang="en-US" dirty="0"/>
              <a:t>This inform the choice of loss function.</a:t>
            </a:r>
          </a:p>
          <a:p>
            <a:r>
              <a:rPr lang="en-US" dirty="0"/>
              <a:t>Loss Functions:</a:t>
            </a:r>
          </a:p>
          <a:p>
            <a:pPr lvl="1"/>
            <a:r>
              <a:rPr lang="en-US" dirty="0"/>
              <a:t>Balanced Classification -&gt; ROC AUC</a:t>
            </a:r>
          </a:p>
          <a:p>
            <a:pPr lvl="1"/>
            <a:r>
              <a:rPr lang="en-US" dirty="0"/>
              <a:t>Imbalanced Classification -&gt; Precision and Recall</a:t>
            </a:r>
          </a:p>
          <a:p>
            <a:pPr lvl="1"/>
            <a:r>
              <a:rPr lang="en-US" dirty="0"/>
              <a:t>Ranking and Multilabel Classification -&gt; Mean Average Precision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2E08-B2E8-94B9-8A50-1CC8EE60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#3: Choosing an Evaluation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C51A-6EF2-1904-9548-5BE3B88F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Protocols:</a:t>
            </a:r>
          </a:p>
          <a:p>
            <a:pPr lvl="1"/>
            <a:r>
              <a:rPr lang="en-US" dirty="0"/>
              <a:t>Lots of data -&gt; Hold-out validation set</a:t>
            </a:r>
          </a:p>
          <a:p>
            <a:pPr lvl="1"/>
            <a:r>
              <a:rPr lang="en-US" dirty="0"/>
              <a:t>Not enough data for Hold-out -&gt; K-fold validation</a:t>
            </a:r>
          </a:p>
          <a:p>
            <a:pPr lvl="1"/>
            <a:r>
              <a:rPr lang="en-US" dirty="0"/>
              <a:t>Little data -&gt; iterated K-fold validation</a:t>
            </a:r>
          </a:p>
          <a:p>
            <a:pPr lvl="1"/>
            <a:r>
              <a:rPr lang="en-US" dirty="0"/>
              <a:t>Timeseries -&gt; Hold-out</a:t>
            </a:r>
          </a:p>
          <a:p>
            <a:r>
              <a:rPr lang="en-US" dirty="0"/>
              <a:t>To acquire test and train data sets use </a:t>
            </a:r>
            <a:r>
              <a:rPr lang="en-US" dirty="0" err="1"/>
              <a:t>sklearn.model_selection</a:t>
            </a:r>
            <a:r>
              <a:rPr lang="en-US" dirty="0"/>
              <a:t>, </a:t>
            </a:r>
            <a:r>
              <a:rPr lang="en-US" dirty="0" err="1"/>
              <a:t>StratifiedShuffleSplit</a:t>
            </a:r>
            <a:endParaRPr lang="en-US" dirty="0"/>
          </a:p>
          <a:p>
            <a:pPr lvl="1"/>
            <a:r>
              <a:rPr lang="en-US" dirty="0"/>
              <a:t>While </a:t>
            </a:r>
            <a:r>
              <a:rPr lang="en-US" dirty="0" err="1"/>
              <a:t>test_train_split</a:t>
            </a:r>
            <a:r>
              <a:rPr lang="en-US" dirty="0"/>
              <a:t> works for balanced data sets, this works for both balanced and imbalanced</a:t>
            </a:r>
          </a:p>
        </p:txBody>
      </p:sp>
    </p:spTree>
    <p:extLst>
      <p:ext uri="{BB962C8B-B14F-4D97-AF65-F5344CB8AC3E}">
        <p14:creationId xmlns:p14="http://schemas.microsoft.com/office/powerpoint/2010/main" val="176607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369A-70AC-F370-B8EE-09ABCFD0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#4: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10C1-E9AA-3078-21D9-EE585F27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data for feeding into ML model</a:t>
            </a:r>
          </a:p>
          <a:p>
            <a:pPr lvl="1"/>
            <a:r>
              <a:rPr lang="en-US" dirty="0"/>
              <a:t>Vectors/Tensors</a:t>
            </a:r>
          </a:p>
          <a:p>
            <a:r>
              <a:rPr lang="en-US" dirty="0"/>
              <a:t>Normalize the data</a:t>
            </a:r>
          </a:p>
          <a:p>
            <a:pPr lvl="1"/>
            <a:r>
              <a:rPr lang="en-US" dirty="0"/>
              <a:t>Scale the values to [0, 1] or [-1, 1]</a:t>
            </a:r>
          </a:p>
          <a:p>
            <a:r>
              <a:rPr lang="en-US" dirty="0"/>
              <a:t>Categorical Variables</a:t>
            </a:r>
          </a:p>
          <a:p>
            <a:pPr lvl="1"/>
            <a:r>
              <a:rPr lang="en-US" dirty="0"/>
              <a:t>Fill </a:t>
            </a:r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Encode (Label Encoder or One Hot Encoding)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NaNs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7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980A-507F-616A-2A1B-DBDB13F5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#5: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BA0E1-CF69-083F-9356-189547F3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  <a:p>
            <a:pPr lvl="1"/>
            <a:r>
              <a:rPr lang="en-US" dirty="0"/>
              <a:t>Data may need to be combined to create more informative features</a:t>
            </a:r>
          </a:p>
          <a:p>
            <a:pPr lvl="1"/>
            <a:r>
              <a:rPr lang="en-US" dirty="0"/>
              <a:t>Transform tail-heavy data (as seen in a histogram) to more </a:t>
            </a:r>
            <a:r>
              <a:rPr lang="en-US" dirty="0" err="1"/>
              <a:t>Guassian</a:t>
            </a:r>
            <a:r>
              <a:rPr lang="en-US" dirty="0"/>
              <a:t>-like shaped distributions</a:t>
            </a:r>
          </a:p>
          <a:p>
            <a:pPr lvl="1"/>
            <a:r>
              <a:rPr lang="en-US" dirty="0"/>
              <a:t>Label Encoding/One Hot Encoding</a:t>
            </a:r>
          </a:p>
          <a:p>
            <a:endParaRPr lang="en-US" dirty="0"/>
          </a:p>
          <a:p>
            <a:r>
              <a:rPr lang="en-US" dirty="0"/>
              <a:t>After Feature Engineering, reassess the Distributions and the Error metric/Loss Function</a:t>
            </a:r>
          </a:p>
          <a:p>
            <a:r>
              <a:rPr lang="en-US" dirty="0"/>
              <a:t>Do you need additional data?</a:t>
            </a:r>
          </a:p>
          <a:p>
            <a:pPr lvl="1"/>
            <a:r>
              <a:rPr lang="en-US" dirty="0"/>
              <a:t>More real-world data or synthetic?</a:t>
            </a:r>
          </a:p>
        </p:txBody>
      </p:sp>
    </p:spTree>
    <p:extLst>
      <p:ext uri="{BB962C8B-B14F-4D97-AF65-F5344CB8AC3E}">
        <p14:creationId xmlns:p14="http://schemas.microsoft.com/office/powerpoint/2010/main" val="339094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DEF1-0ABB-0574-9534-3E4B7252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#6: Develop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AE97-B90D-044F-85B3-B6129D38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dumb baseline</a:t>
            </a:r>
          </a:p>
          <a:p>
            <a:pPr lvl="1"/>
            <a:r>
              <a:rPr lang="en-US" dirty="0"/>
              <a:t>For MNIST the dumb baseline would be an accuracy of 0.1 (10 digits, random guess should be write approximately 10% of the time)</a:t>
            </a:r>
          </a:p>
          <a:p>
            <a:r>
              <a:rPr lang="en-US" dirty="0"/>
              <a:t>Beat the dumb baseline</a:t>
            </a:r>
          </a:p>
          <a:p>
            <a:pPr lvl="1"/>
            <a:r>
              <a:rPr lang="en-US" dirty="0"/>
              <a:t>If you can’t be the dumb baseline after attempting multiple reasonable models, then the data may not include the necessary information for a prediction.</a:t>
            </a:r>
          </a:p>
          <a:p>
            <a:pPr lvl="1"/>
            <a:r>
              <a:rPr lang="en-US" dirty="0"/>
              <a:t>Start with the simple stuff first</a:t>
            </a:r>
          </a:p>
          <a:p>
            <a:pPr lvl="2"/>
            <a:r>
              <a:rPr lang="en-US" dirty="0"/>
              <a:t>Least Squares, Polynomial fits</a:t>
            </a:r>
          </a:p>
          <a:p>
            <a:pPr lvl="2"/>
            <a:r>
              <a:rPr lang="en-US" dirty="0"/>
              <a:t>Decision Trees,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A6A-833A-27D5-5CA9-560DA574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#7: Refine the Model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E098-719A-D297-F806-3DB59CB6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Last Layer Activation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Binary -&gt; sigmoid</a:t>
            </a:r>
          </a:p>
          <a:p>
            <a:pPr lvl="2"/>
            <a:r>
              <a:rPr lang="en-US" dirty="0"/>
              <a:t>Multiclass, </a:t>
            </a:r>
            <a:r>
              <a:rPr lang="en-US" dirty="0" err="1"/>
              <a:t>Singlelabel</a:t>
            </a:r>
            <a:r>
              <a:rPr lang="en-US" dirty="0"/>
              <a:t> -&gt; </a:t>
            </a:r>
            <a:r>
              <a:rPr lang="en-US" dirty="0" err="1"/>
              <a:t>softmax</a:t>
            </a:r>
            <a:endParaRPr lang="en-US" dirty="0"/>
          </a:p>
          <a:p>
            <a:pPr lvl="2"/>
            <a:r>
              <a:rPr lang="en-US" dirty="0"/>
              <a:t>Multiclass, Multilabel -&gt; sigmoid</a:t>
            </a:r>
          </a:p>
          <a:p>
            <a:pPr lvl="2"/>
            <a:r>
              <a:rPr lang="en-US" dirty="0"/>
              <a:t>Regression to arbitrary values -&gt; None</a:t>
            </a:r>
          </a:p>
          <a:p>
            <a:pPr lvl="2"/>
            <a:r>
              <a:rPr lang="en-US" dirty="0"/>
              <a:t>Regression to values between [0, 1] -&gt; sigmoid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Binary -&gt; </a:t>
            </a:r>
            <a:r>
              <a:rPr lang="en-US" dirty="0" err="1"/>
              <a:t>binary_crossentropy</a:t>
            </a:r>
            <a:endParaRPr lang="en-US" dirty="0"/>
          </a:p>
          <a:p>
            <a:pPr lvl="2"/>
            <a:r>
              <a:rPr lang="en-US" dirty="0"/>
              <a:t>Multiclass, </a:t>
            </a:r>
            <a:r>
              <a:rPr lang="en-US" dirty="0" err="1"/>
              <a:t>Singlelabel</a:t>
            </a:r>
            <a:r>
              <a:rPr lang="en-US" dirty="0"/>
              <a:t> -&gt; </a:t>
            </a:r>
            <a:r>
              <a:rPr lang="en-US" dirty="0" err="1"/>
              <a:t>categorical_crossentropy</a:t>
            </a:r>
            <a:endParaRPr lang="en-US" dirty="0"/>
          </a:p>
          <a:p>
            <a:pPr lvl="2"/>
            <a:r>
              <a:rPr lang="en-US" dirty="0"/>
              <a:t>Multiclass, Multilabel -&gt; </a:t>
            </a:r>
            <a:r>
              <a:rPr lang="en-US" dirty="0" err="1"/>
              <a:t>binary_crossentropy</a:t>
            </a:r>
            <a:endParaRPr lang="en-US" dirty="0"/>
          </a:p>
          <a:p>
            <a:pPr lvl="2"/>
            <a:r>
              <a:rPr lang="en-US" dirty="0"/>
              <a:t>Regression to arbitrary values -&gt; </a:t>
            </a:r>
            <a:r>
              <a:rPr lang="en-US" dirty="0" err="1"/>
              <a:t>mse</a:t>
            </a:r>
            <a:endParaRPr lang="en-US" dirty="0"/>
          </a:p>
          <a:p>
            <a:pPr lvl="2"/>
            <a:r>
              <a:rPr lang="en-US" dirty="0"/>
              <a:t>Regression to values between [0, 1] -&gt; </a:t>
            </a:r>
            <a:r>
              <a:rPr lang="en-US" dirty="0" err="1"/>
              <a:t>mse</a:t>
            </a:r>
            <a:r>
              <a:rPr lang="en-US" dirty="0"/>
              <a:t> or </a:t>
            </a:r>
            <a:r>
              <a:rPr lang="en-US" dirty="0" err="1"/>
              <a:t>binary_crossentropy</a:t>
            </a:r>
            <a:endParaRPr lang="en-US" dirty="0"/>
          </a:p>
          <a:p>
            <a:r>
              <a:rPr lang="en-US" dirty="0"/>
              <a:t>Optimization Configuration</a:t>
            </a:r>
          </a:p>
          <a:p>
            <a:pPr lvl="1"/>
            <a:r>
              <a:rPr lang="en-US" dirty="0"/>
              <a:t>What optimizer to use? What learning rate?</a:t>
            </a:r>
          </a:p>
          <a:p>
            <a:pPr lvl="1"/>
            <a:r>
              <a:rPr lang="en-US" dirty="0"/>
              <a:t>Typically, </a:t>
            </a:r>
            <a:r>
              <a:rPr lang="en-US" dirty="0" err="1"/>
              <a:t>rmsprop</a:t>
            </a:r>
            <a:r>
              <a:rPr lang="en-US" dirty="0"/>
              <a:t> with default settings is adequate</a:t>
            </a:r>
          </a:p>
        </p:txBody>
      </p:sp>
    </p:spTree>
    <p:extLst>
      <p:ext uri="{BB962C8B-B14F-4D97-AF65-F5344CB8AC3E}">
        <p14:creationId xmlns:p14="http://schemas.microsoft.com/office/powerpoint/2010/main" val="18186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BBBE-89DA-71C6-1726-AC74E24C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#8: Refine the Model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B496-E23A-70E3-4B9D-C87AD263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model that overfits</a:t>
            </a:r>
          </a:p>
          <a:p>
            <a:pPr lvl="1"/>
            <a:r>
              <a:rPr lang="en-US" dirty="0"/>
              <a:t>You are attempting to find where the model crosses over from Underfitting to Overfitting</a:t>
            </a:r>
          </a:p>
          <a:p>
            <a:pPr lvl="2"/>
            <a:r>
              <a:rPr lang="en-US" dirty="0"/>
              <a:t>Add layer</a:t>
            </a:r>
          </a:p>
          <a:p>
            <a:pPr lvl="2"/>
            <a:r>
              <a:rPr lang="en-US" dirty="0"/>
              <a:t>Make the layers bigger</a:t>
            </a:r>
          </a:p>
          <a:p>
            <a:pPr lvl="2"/>
            <a:r>
              <a:rPr lang="en-US" dirty="0"/>
              <a:t>Train for more epochs</a:t>
            </a:r>
          </a:p>
        </p:txBody>
      </p:sp>
    </p:spTree>
    <p:extLst>
      <p:ext uri="{BB962C8B-B14F-4D97-AF65-F5344CB8AC3E}">
        <p14:creationId xmlns:p14="http://schemas.microsoft.com/office/powerpoint/2010/main" val="40121535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{1E60CB8B-171F-49E8-97FE-F1AC20C5B641}tf22712842_win32</Template>
  <TotalTime>113</TotalTime>
  <Words>928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Georgia</vt:lpstr>
      <vt:lpstr>1_RetrospectVTI</vt:lpstr>
      <vt:lpstr>Machine Learning Project Workflow</vt:lpstr>
      <vt:lpstr>Step #1: Understand the Problem</vt:lpstr>
      <vt:lpstr>Step #2: Choosing a Measure of Success (Loss Function)</vt:lpstr>
      <vt:lpstr>Step #3: Choosing an Evaluation Protocol</vt:lpstr>
      <vt:lpstr>Step #4: Preparing the Data</vt:lpstr>
      <vt:lpstr>Step #5: Feature Engineering</vt:lpstr>
      <vt:lpstr>Step #6: Develop the Model</vt:lpstr>
      <vt:lpstr>Step #7: Refine the Model (Part 1)</vt:lpstr>
      <vt:lpstr>Step #8: Refine the Model (Part 2)</vt:lpstr>
      <vt:lpstr>Step #9: Regularize the Model &amp; Tune Hyperparameters</vt:lpstr>
      <vt:lpstr>Step #10: Be careful of Information Leakage</vt:lpstr>
      <vt:lpstr>References</vt:lpstr>
      <vt:lpstr>Performance Metric/Loss Function</vt:lpstr>
      <vt:lpstr>Examine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Workflow</dc:title>
  <dc:creator>Spradlin, Gabriel T</dc:creator>
  <cp:lastModifiedBy>Spradlin, Gabriel T</cp:lastModifiedBy>
  <cp:revision>8</cp:revision>
  <cp:lastPrinted>2022-06-23T17:52:31Z</cp:lastPrinted>
  <dcterms:created xsi:type="dcterms:W3CDTF">2022-06-22T17:07:59Z</dcterms:created>
  <dcterms:modified xsi:type="dcterms:W3CDTF">2022-06-23T17:52:40Z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